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5" r:id="rId5"/>
    <p:sldId id="296" r:id="rId6"/>
    <p:sldId id="287" r:id="rId7"/>
    <p:sldId id="293" r:id="rId8"/>
    <p:sldId id="278" r:id="rId9"/>
    <p:sldId id="288" r:id="rId10"/>
    <p:sldId id="289" r:id="rId11"/>
    <p:sldId id="290" r:id="rId12"/>
    <p:sldId id="291" r:id="rId13"/>
    <p:sldId id="292" r:id="rId14"/>
    <p:sldId id="279" r:id="rId15"/>
    <p:sldId id="294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29A6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985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46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88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994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1763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976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9107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547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10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596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08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573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8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103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86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661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6.png"/><Relationship Id="rId5" Type="http://schemas.openxmlformats.org/officeDocument/2006/relationships/slide" Target="slide8.xml"/><Relationship Id="rId15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45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43.png"/><Relationship Id="rId4" Type="http://schemas.openxmlformats.org/officeDocument/2006/relationships/slide" Target="slide2.xml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4.png"/><Relationship Id="rId5" Type="http://schemas.openxmlformats.org/officeDocument/2006/relationships/slide" Target="slide8.xml"/><Relationship Id="rId10" Type="http://schemas.openxmlformats.org/officeDocument/2006/relationships/image" Target="../media/image56.png"/><Relationship Id="rId4" Type="http://schemas.openxmlformats.org/officeDocument/2006/relationships/slide" Target="slide2.xml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10.png"/><Relationship Id="rId3" Type="http://schemas.openxmlformats.org/officeDocument/2006/relationships/image" Target="../media/image3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9.png"/><Relationship Id="rId5" Type="http://schemas.openxmlformats.org/officeDocument/2006/relationships/slide" Target="slide8.xml"/><Relationship Id="rId10" Type="http://schemas.openxmlformats.org/officeDocument/2006/relationships/image" Target="../media/image59.png"/><Relationship Id="rId4" Type="http://schemas.openxmlformats.org/officeDocument/2006/relationships/slide" Target="slide2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openxmlformats.org/officeDocument/2006/relationships/image" Target="../media/image1.jp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4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1.jp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slide" Target="slide14.xml"/><Relationship Id="rId4" Type="http://schemas.openxmlformats.org/officeDocument/2006/relationships/image" Target="../media/image1.jp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8" Type="http://schemas.openxmlformats.org/officeDocument/2006/relationships/image" Target="../media/image1.jpg"/><Relationship Id="rId26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slide" Target="slide2.xml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20" Type="http://schemas.openxmlformats.org/officeDocument/2006/relationships/image" Target="../media/image120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image" Target="../media/image121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4.xml"/><Relationship Id="rId22" Type="http://schemas.openxmlformats.org/officeDocument/2006/relationships/image" Target="../media/image13.png"/><Relationship Id="rId27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18" Type="http://schemas.openxmlformats.org/officeDocument/2006/relationships/image" Target="../media/image20.png"/><Relationship Id="rId26" Type="http://schemas.openxmlformats.org/officeDocument/2006/relationships/image" Target="../media/image6.png"/><Relationship Id="rId3" Type="http://schemas.openxmlformats.org/officeDocument/2006/relationships/image" Target="../media/image3.png"/><Relationship Id="rId21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170.png"/><Relationship Id="rId17" Type="http://schemas.openxmlformats.org/officeDocument/2006/relationships/image" Target="../media/image1.jpg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24" Type="http://schemas.openxmlformats.org/officeDocument/2006/relationships/image" Target="../media/image16.png"/><Relationship Id="rId5" Type="http://schemas.openxmlformats.org/officeDocument/2006/relationships/slide" Target="slide8.xml"/><Relationship Id="rId15" Type="http://schemas.openxmlformats.org/officeDocument/2006/relationships/image" Target="../media/image21.png"/><Relationship Id="rId23" Type="http://schemas.openxmlformats.org/officeDocument/2006/relationships/image" Target="../media/image26.svg"/><Relationship Id="rId19" Type="http://schemas.openxmlformats.org/officeDocument/2006/relationships/image" Target="../media/image24.png"/><Relationship Id="rId4" Type="http://schemas.openxmlformats.org/officeDocument/2006/relationships/slide" Target="slide2.xml"/><Relationship Id="rId14" Type="http://schemas.openxmlformats.org/officeDocument/2006/relationships/image" Target="../media/image180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18" Type="http://schemas.openxmlformats.org/officeDocument/2006/relationships/image" Target="../media/image20.png"/><Relationship Id="rId26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170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.jpg"/><Relationship Id="rId20" Type="http://schemas.openxmlformats.org/officeDocument/2006/relationships/image" Target="../media/image23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24" Type="http://schemas.openxmlformats.org/officeDocument/2006/relationships/image" Target="../media/image5.png"/><Relationship Id="rId5" Type="http://schemas.openxmlformats.org/officeDocument/2006/relationships/slide" Target="slide8.xml"/><Relationship Id="rId15" Type="http://schemas.openxmlformats.org/officeDocument/2006/relationships/image" Target="../media/image21.png"/><Relationship Id="rId23" Type="http://schemas.openxmlformats.org/officeDocument/2006/relationships/image" Target="../media/image16.png"/><Relationship Id="rId28" Type="http://schemas.openxmlformats.org/officeDocument/2006/relationships/image" Target="../media/image29.png"/><Relationship Id="rId19" Type="http://schemas.openxmlformats.org/officeDocument/2006/relationships/image" Target="../media/image24.png"/><Relationship Id="rId4" Type="http://schemas.openxmlformats.org/officeDocument/2006/relationships/slide" Target="slide2.xml"/><Relationship Id="rId14" Type="http://schemas.openxmlformats.org/officeDocument/2006/relationships/image" Target="../media/image180.png"/><Relationship Id="rId22" Type="http://schemas.openxmlformats.org/officeDocument/2006/relationships/image" Target="../media/image26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5.png"/><Relationship Id="rId3" Type="http://schemas.openxmlformats.org/officeDocument/2006/relationships/image" Target="../media/image3.png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50.png"/><Relationship Id="rId5" Type="http://schemas.openxmlformats.org/officeDocument/2006/relationships/slide" Target="slide8.xml"/><Relationship Id="rId15" Type="http://schemas.openxmlformats.org/officeDocument/2006/relationships/image" Target="../media/image32.png"/><Relationship Id="rId10" Type="http://schemas.openxmlformats.org/officeDocument/2006/relationships/image" Target="../media/image290.png"/><Relationship Id="rId19" Type="http://schemas.openxmlformats.org/officeDocument/2006/relationships/image" Target="../media/image6.png"/><Relationship Id="rId4" Type="http://schemas.openxmlformats.org/officeDocument/2006/relationships/slide" Target="slide2.xml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7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2.png"/><Relationship Id="rId5" Type="http://schemas.openxmlformats.org/officeDocument/2006/relationships/slide" Target="slide8.xml"/><Relationship Id="rId10" Type="http://schemas.openxmlformats.org/officeDocument/2006/relationships/image" Target="../media/image38.png"/><Relationship Id="rId4" Type="http://schemas.openxmlformats.org/officeDocument/2006/relationships/slide" Target="slide2.xml"/><Relationship Id="rId9" Type="http://schemas.openxmlformats.org/officeDocument/2006/relationships/image" Target="../media/image400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 Plano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8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80978" y="3407341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9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497647-91EC-4A13-ABFB-01DCA90F2A65}"/>
              </a:ext>
            </a:extLst>
          </p:cNvPr>
          <p:cNvGrpSpPr/>
          <p:nvPr/>
        </p:nvGrpSpPr>
        <p:grpSpPr>
          <a:xfrm>
            <a:off x="5752751" y="1624133"/>
            <a:ext cx="2505609" cy="779699"/>
            <a:chOff x="2097901" y="1956301"/>
            <a:chExt cx="2505609" cy="779699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55BD1014-F1E1-47BB-8EFA-353E98B648BD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1"/>
                  <a:stretch>
                    <a:fillRect b="-155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0507C1E-0809-4787-ADFE-F0934F9B86DA}"/>
              </a:ext>
            </a:extLst>
          </p:cNvPr>
          <p:cNvGrpSpPr/>
          <p:nvPr/>
        </p:nvGrpSpPr>
        <p:grpSpPr>
          <a:xfrm>
            <a:off x="5745045" y="2515737"/>
            <a:ext cx="2505609" cy="779699"/>
            <a:chOff x="2097901" y="1956301"/>
            <a:chExt cx="2505609" cy="779699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A721991E-B7D0-447E-B2A3-3A7E8EF06409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0D05150-638A-4CB6-9C65-92D5EBCD72A3}"/>
              </a:ext>
            </a:extLst>
          </p:cNvPr>
          <p:cNvGrpSpPr/>
          <p:nvPr/>
        </p:nvGrpSpPr>
        <p:grpSpPr>
          <a:xfrm>
            <a:off x="5768164" y="3407341"/>
            <a:ext cx="2505609" cy="779699"/>
            <a:chOff x="2097901" y="1956301"/>
            <a:chExt cx="2505609" cy="779699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2E8CBBB8-83CE-4B7E-9097-14BA8834A4C8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35FDBF09-6E50-40E2-A358-7F9151577498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IMPORTANTE</a:t>
                </a:r>
                <a:r>
                  <a:rPr lang="en-GB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 err="1"/>
                  <a:t>Nenhuma</a:t>
                </a:r>
                <a:r>
                  <a:rPr lang="en-GB" dirty="0"/>
                  <a:t> das </a:t>
                </a:r>
                <a:r>
                  <a:rPr lang="en-GB" dirty="0" err="1"/>
                  <a:t>expressões</a:t>
                </a:r>
                <a:r>
                  <a:rPr lang="en-GB" dirty="0"/>
                  <a:t> </a:t>
                </a:r>
                <a:r>
                  <a:rPr lang="en-GB" dirty="0" err="1"/>
                  <a:t>anteriores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/>
                  <a:t>tem</a:t>
                </a:r>
                <a:r>
                  <a:rPr lang="en-GB" dirty="0"/>
                  <a:t> </a:t>
                </a:r>
                <a:r>
                  <a:rPr lang="en-GB" dirty="0" err="1"/>
                  <a:t>significado</a:t>
                </a:r>
                <a:r>
                  <a:rPr lang="en-GB" dirty="0"/>
                  <a:t>, </a:t>
                </a:r>
                <a:r>
                  <a:rPr lang="en-GB" i="1" dirty="0"/>
                  <a:t>per se</a:t>
                </a:r>
                <a:r>
                  <a:rPr lang="en-GB" dirty="0"/>
                  <a:t>! </a:t>
                </a:r>
                <a:r>
                  <a:rPr lang="pt-PT" dirty="0"/>
                  <a:t>Quando confrontados com uma delas, devemos pensar claramente nas operações representadas na respetiva expressão </a:t>
                </a:r>
                <a:r>
                  <a:rPr lang="en-GB" dirty="0"/>
                  <a:t>– </a:t>
                </a:r>
                <a:r>
                  <a:rPr lang="en-GB" dirty="0" err="1"/>
                  <a:t>transposta</a:t>
                </a:r>
                <a:r>
                  <a:rPr lang="en-GB" dirty="0"/>
                  <a:t>, </a:t>
                </a:r>
                <a:r>
                  <a:rPr lang="en-GB" dirty="0" err="1"/>
                  <a:t>inversa</a:t>
                </a:r>
                <a:r>
                  <a:rPr lang="en-GB" dirty="0"/>
                  <a:t> e/</a:t>
                </a:r>
                <a:r>
                  <a:rPr lang="en-GB" dirty="0" err="1"/>
                  <a:t>ou</a:t>
                </a:r>
                <a:r>
                  <a:rPr lang="en-GB" dirty="0"/>
                  <a:t> </a:t>
                </a:r>
                <a:r>
                  <a:rPr lang="en-GB" dirty="0" err="1"/>
                  <a:t>potência</a:t>
                </a:r>
                <a:r>
                  <a:rPr lang="en-GB" dirty="0"/>
                  <a:t>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A expressão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pt-PT" dirty="0"/>
                  <a:t>permite a extensão da noção de Potência de uma Matriz a expoentes inteiros não positivos</a:t>
                </a:r>
                <a:r>
                  <a:rPr lang="en-GB" dirty="0"/>
                  <a:t>. </a:t>
                </a:r>
                <a:r>
                  <a:rPr lang="pt-PT" dirty="0"/>
                  <a:t>Assim, mantêm-se na aritmética matricial as seguintes regras para valores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35FDBF09-6E50-40E2-A358-7F9151577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Imagem 46">
            <a:extLst>
              <a:ext uri="{FF2B5EF4-FFF2-40B4-BE49-F238E27FC236}">
                <a16:creationId xmlns:a16="http://schemas.microsoft.com/office/drawing/2014/main" id="{5D43486D-FAFC-4391-AC23-515FA6E5694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5DB4F25-E542-4209-A1B8-70F0DF20D9F2}"/>
              </a:ext>
            </a:extLst>
          </p:cNvPr>
          <p:cNvSpPr/>
          <p:nvPr/>
        </p:nvSpPr>
        <p:spPr>
          <a:xfrm>
            <a:off x="1994400" y="266400"/>
            <a:ext cx="10058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solidFill>
                  <a:sysClr val="windowText" lastClr="000000"/>
                </a:solidFill>
              </a:rPr>
              <a:t>A aritmética matricial gera diversas "Propriedades peculiares".
Algumas destas são específicas das matrizes (como trabalhar com a transposta) e outras resultam, essencialmente, da multiplicação não ser comutativa</a:t>
            </a:r>
            <a:r>
              <a:rPr lang="en-GB" sz="24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87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0C2B8E"/>
                </a:solidFill>
              </a:rPr>
              <a:t>Relações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Matriciais</a:t>
            </a:r>
            <a:r>
              <a:rPr lang="en-GB" sz="2400" b="1" dirty="0">
                <a:solidFill>
                  <a:srgbClr val="0C2B8E"/>
                </a:solidFill>
              </a:rPr>
              <a:t> - VERDADEIRO </a:t>
            </a:r>
            <a:r>
              <a:rPr lang="en-GB" sz="2400" b="1" dirty="0" err="1">
                <a:solidFill>
                  <a:srgbClr val="0C2B8E"/>
                </a:solidFill>
              </a:rPr>
              <a:t>ou</a:t>
            </a:r>
            <a:r>
              <a:rPr lang="en-GB" sz="2400" b="1" dirty="0">
                <a:solidFill>
                  <a:srgbClr val="0C2B8E"/>
                </a:solidFill>
              </a:rPr>
              <a:t> FALSO?...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Para </a:t>
                </a:r>
                <a:r>
                  <a:rPr lang="en-GB" sz="2400" dirty="0" err="1"/>
                  <a:t>quaisquer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duas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quadradas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verdade</a:t>
                </a:r>
                <a:r>
                  <a:rPr lang="en-GB" sz="2400" dirty="0"/>
                  <a:t> que:…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4662436" y="1943373"/>
            <a:ext cx="145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NÃO!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6996113" y="1889759"/>
            <a:ext cx="4426015" cy="16414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 err="1"/>
                  <a:t>Observa</a:t>
                </a:r>
                <a:r>
                  <a:rPr lang="en-GB" sz="2400" b="1" dirty="0"/>
                  <a:t> que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ABAB</m:t>
                      </m:r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AABB</m:t>
                      </m:r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  <a:blipFill>
                <a:blip r:embed="rId10"/>
                <a:stretch>
                  <a:fillRect l="-1998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8417671" y="235887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8036864" y="2958935"/>
            <a:ext cx="234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C00000"/>
                </a:solidFill>
              </a:rPr>
              <a:t>A multiplicação de matrizes não é comutativa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9570098" y="2361363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8653807" y="2752244"/>
            <a:ext cx="1150536" cy="20679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7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20580" y="3037064"/>
            <a:ext cx="145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NÃO!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3436536" y="3935850"/>
            <a:ext cx="8232039" cy="2436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 err="1"/>
                  <a:t>Observa</a:t>
                </a:r>
                <a:r>
                  <a:rPr lang="en-GB" sz="2400" b="1" dirty="0"/>
                  <a:t> que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  <a:blipFill>
                <a:blip r:embed="rId11"/>
                <a:stretch>
                  <a:fillRect l="-1240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5983508" y="5138214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5423604" y="5750456"/>
            <a:ext cx="219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C00000"/>
                </a:solidFill>
              </a:rPr>
              <a:t>A multiplicação de matrizes não é comutativa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6713908" y="5140706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6225237" y="5531587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979DE3-E1C5-49F8-B45D-FB59A75F51DE}"/>
              </a:ext>
            </a:extLst>
          </p:cNvPr>
          <p:cNvSpPr/>
          <p:nvPr/>
        </p:nvSpPr>
        <p:spPr>
          <a:xfrm>
            <a:off x="8102513" y="5725112"/>
            <a:ext cx="18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</a:rPr>
              <a:t>Não</a:t>
            </a:r>
            <a:r>
              <a:rPr lang="en-GB" sz="1400" b="1" dirty="0">
                <a:solidFill>
                  <a:srgbClr val="C00000"/>
                </a:solidFill>
              </a:rPr>
              <a:t> se </a:t>
            </a:r>
            <a:r>
              <a:rPr lang="en-GB" sz="1400" b="1" dirty="0" err="1">
                <a:solidFill>
                  <a:srgbClr val="C00000"/>
                </a:solidFill>
              </a:rPr>
              <a:t>podem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adicionar</a:t>
            </a:r>
            <a:r>
              <a:rPr lang="en-GB" sz="1400" b="1" dirty="0">
                <a:solidFill>
                  <a:srgbClr val="C00000"/>
                </a:solidFill>
              </a:rPr>
              <a:t>!!</a:t>
            </a:r>
          </a:p>
        </p:txBody>
      </p:sp>
      <p:sp>
        <p:nvSpPr>
          <p:cNvPr id="33" name="Seta: Curvada Para Cima 32">
            <a:extLst>
              <a:ext uri="{FF2B5EF4-FFF2-40B4-BE49-F238E27FC236}">
                <a16:creationId xmlns:a16="http://schemas.microsoft.com/office/drawing/2014/main" id="{69C6FE69-F71C-4BF0-9E1B-F1DDB33D5C46}"/>
              </a:ext>
            </a:extLst>
          </p:cNvPr>
          <p:cNvSpPr/>
          <p:nvPr/>
        </p:nvSpPr>
        <p:spPr>
          <a:xfrm>
            <a:off x="7603976" y="5995723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8D778D-7E18-4071-8E7F-36C70D60DB33}"/>
              </a:ext>
            </a:extLst>
          </p:cNvPr>
          <p:cNvSpPr/>
          <p:nvPr/>
        </p:nvSpPr>
        <p:spPr>
          <a:xfrm>
            <a:off x="8918715" y="5137677"/>
            <a:ext cx="747798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3083FE6-19F1-4CE6-BFAE-3ABD712D4FD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0C2B8E"/>
                </a:solidFill>
              </a:rPr>
              <a:t>Relações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Matriciais</a:t>
            </a:r>
            <a:r>
              <a:rPr lang="en-GB" sz="2400" b="1" dirty="0">
                <a:solidFill>
                  <a:srgbClr val="0C2B8E"/>
                </a:solidFill>
              </a:rPr>
              <a:t> - VERDADEIRO </a:t>
            </a:r>
            <a:r>
              <a:rPr lang="en-GB" sz="2400" b="1" dirty="0" err="1">
                <a:solidFill>
                  <a:srgbClr val="0C2B8E"/>
                </a:solidFill>
              </a:rPr>
              <a:t>ou</a:t>
            </a:r>
            <a:r>
              <a:rPr lang="en-GB" sz="2400" b="1" dirty="0">
                <a:solidFill>
                  <a:srgbClr val="0C2B8E"/>
                </a:solidFill>
              </a:rPr>
              <a:t> FALSO?...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F9EA47-2C9A-4413-AB3B-69EF5BD06FD3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Para </a:t>
                </a:r>
                <a:r>
                  <a:rPr lang="en-GB" sz="2400" dirty="0" err="1"/>
                  <a:t>quaisquer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duas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quadradas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verdade</a:t>
                </a:r>
                <a:r>
                  <a:rPr lang="en-GB" sz="2400" dirty="0"/>
                  <a:t> que:…</a:t>
                </a: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F9EA47-2C9A-4413-AB3B-69EF5BD06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12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0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  <p:bldP spid="31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/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37994" y="4266834"/>
            <a:ext cx="158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NÃO!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4574900" y="4482101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DECA7B32-9910-43F1-9BAD-5C2EFE6ABFBE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3868D4B-DA10-4A04-9852-0E8045E9147A}"/>
              </a:ext>
            </a:extLst>
          </p:cNvPr>
          <p:cNvSpPr/>
          <p:nvPr/>
        </p:nvSpPr>
        <p:spPr>
          <a:xfrm>
            <a:off x="2889388" y="4881194"/>
            <a:ext cx="8232039" cy="14923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/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 err="1"/>
                  <a:t>Observa</a:t>
                </a:r>
                <a:r>
                  <a:rPr lang="en-GB" sz="2400" b="1" dirty="0"/>
                  <a:t> que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           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  <a:blipFill>
                <a:blip r:embed="rId11"/>
                <a:stretch>
                  <a:fillRect l="-1163" t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2F5AA1C-82E8-41DC-9956-A04EE4923B9D}"/>
              </a:ext>
            </a:extLst>
          </p:cNvPr>
          <p:cNvSpPr/>
          <p:nvPr/>
        </p:nvSpPr>
        <p:spPr>
          <a:xfrm>
            <a:off x="6344774" y="5701017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DE825ED-DDA8-44EA-94B0-51B14DD3931B}"/>
              </a:ext>
            </a:extLst>
          </p:cNvPr>
          <p:cNvSpPr/>
          <p:nvPr/>
        </p:nvSpPr>
        <p:spPr>
          <a:xfrm>
            <a:off x="3103305" y="6041122"/>
            <a:ext cx="3592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C00000"/>
                </a:solidFill>
              </a:rPr>
              <a:t>A multiplicação de matrizes não é comutativa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2A818C4-84E9-40BF-BBF5-8083C02B2715}"/>
              </a:ext>
            </a:extLst>
          </p:cNvPr>
          <p:cNvSpPr/>
          <p:nvPr/>
        </p:nvSpPr>
        <p:spPr>
          <a:xfrm>
            <a:off x="7075174" y="5703509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Curvada Para Cima 40">
            <a:extLst>
              <a:ext uri="{FF2B5EF4-FFF2-40B4-BE49-F238E27FC236}">
                <a16:creationId xmlns:a16="http://schemas.microsoft.com/office/drawing/2014/main" id="{5F015F0C-96A5-4A2D-B251-FAF7DC4D7580}"/>
              </a:ext>
            </a:extLst>
          </p:cNvPr>
          <p:cNvSpPr/>
          <p:nvPr/>
        </p:nvSpPr>
        <p:spPr>
          <a:xfrm>
            <a:off x="6586503" y="6094390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DC142BB-6096-48E0-8D74-E0DB59F299DE}"/>
              </a:ext>
            </a:extLst>
          </p:cNvPr>
          <p:cNvSpPr/>
          <p:nvPr/>
        </p:nvSpPr>
        <p:spPr>
          <a:xfrm>
            <a:off x="7298119" y="6034862"/>
            <a:ext cx="2553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C00000"/>
                </a:solidFill>
              </a:rPr>
              <a:t>Não</a:t>
            </a:r>
            <a:r>
              <a:rPr lang="en-GB" sz="1400" b="1" dirty="0">
                <a:solidFill>
                  <a:srgbClr val="C00000"/>
                </a:solidFill>
              </a:rPr>
              <a:t> se </a:t>
            </a:r>
            <a:r>
              <a:rPr lang="en-GB" sz="1400" b="1" dirty="0" err="1">
                <a:solidFill>
                  <a:srgbClr val="C00000"/>
                </a:solidFill>
              </a:rPr>
              <a:t>podem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adicionar</a:t>
            </a:r>
            <a:r>
              <a:rPr lang="en-GB" sz="1400" b="1" dirty="0">
                <a:solidFill>
                  <a:srgbClr val="C00000"/>
                </a:solidFill>
              </a:rPr>
              <a:t>!!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DF36E3F-5805-4440-84E4-4DD31AC666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8CE179E-0C86-4AAD-8A7C-25B0F6433219}"/>
              </a:ext>
            </a:extLst>
          </p:cNvPr>
          <p:cNvSpPr/>
          <p:nvPr/>
        </p:nvSpPr>
        <p:spPr>
          <a:xfrm>
            <a:off x="6265344" y="2223622"/>
            <a:ext cx="5560087" cy="237707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ctr">
              <a:spcAft>
                <a:spcPts val="600"/>
              </a:spcAft>
            </a:pPr>
            <a:r>
              <a:rPr lang="en-GB" sz="2800" b="1" dirty="0" err="1">
                <a:solidFill>
                  <a:srgbClr val="F25E4F"/>
                </a:solidFill>
              </a:rPr>
              <a:t>Mensagem</a:t>
            </a:r>
            <a:r>
              <a:rPr lang="en-GB" sz="2800" b="1" dirty="0">
                <a:solidFill>
                  <a:srgbClr val="F25E4F"/>
                </a:solidFill>
              </a:rPr>
              <a:t> de </a:t>
            </a:r>
            <a:r>
              <a:rPr lang="en-GB" sz="2800" b="1" dirty="0" err="1">
                <a:solidFill>
                  <a:srgbClr val="F25E4F"/>
                </a:solidFill>
              </a:rPr>
              <a:t>levar</a:t>
            </a:r>
            <a:r>
              <a:rPr lang="en-GB" sz="2800" b="1" dirty="0">
                <a:solidFill>
                  <a:srgbClr val="F25E4F"/>
                </a:solidFill>
              </a:rPr>
              <a:t> para Casa </a:t>
            </a:r>
          </a:p>
          <a:p>
            <a:pPr marL="984250" indent="-984250"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CUIDADO – </a:t>
            </a:r>
            <a:r>
              <a:rPr lang="en-GB" sz="2400" dirty="0" err="1">
                <a:solidFill>
                  <a:schemeClr val="bg1"/>
                </a:solidFill>
              </a:rPr>
              <a:t>multiplicação</a:t>
            </a:r>
            <a:r>
              <a:rPr lang="en-GB" sz="2400" dirty="0">
                <a:solidFill>
                  <a:schemeClr val="bg1"/>
                </a:solidFill>
              </a:rPr>
              <a:t> de </a:t>
            </a:r>
            <a:r>
              <a:rPr lang="en-GB" sz="2400" dirty="0" err="1">
                <a:solidFill>
                  <a:schemeClr val="bg1"/>
                </a:solidFill>
              </a:rPr>
              <a:t>matrizes</a:t>
            </a:r>
            <a:r>
              <a:rPr lang="en-GB" sz="2400" dirty="0">
                <a:solidFill>
                  <a:schemeClr val="bg1"/>
                </a:solidFill>
              </a:rPr>
              <a:t>!!!!</a:t>
            </a:r>
          </a:p>
          <a:p>
            <a:pPr marL="984250" indent="-984250" algn="ctr"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</a:rPr>
              <a:t>NÃO COMUTATIVA!  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É um </a:t>
            </a:r>
            <a:r>
              <a:rPr lang="en-GB" b="1" dirty="0" err="1">
                <a:solidFill>
                  <a:schemeClr val="bg1"/>
                </a:solidFill>
              </a:rPr>
              <a:t>erro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comum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cair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dirty="0" err="1">
                <a:solidFill>
                  <a:schemeClr val="bg1"/>
                </a:solidFill>
              </a:rPr>
              <a:t>ratoeira</a:t>
            </a:r>
            <a:r>
              <a:rPr lang="en-GB" dirty="0">
                <a:solidFill>
                  <a:schemeClr val="bg1"/>
                </a:solidFill>
              </a:rPr>
              <a:t> da </a:t>
            </a:r>
            <a:r>
              <a:rPr lang="en-GB" dirty="0" err="1">
                <a:solidFill>
                  <a:schemeClr val="bg1"/>
                </a:solidFill>
              </a:rPr>
              <a:t>ordem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alfabética</a:t>
            </a:r>
            <a:r>
              <a:rPr lang="en-GB" dirty="0">
                <a:solidFill>
                  <a:schemeClr val="bg1"/>
                </a:solidFill>
              </a:rPr>
              <a:t>”, </a:t>
            </a:r>
            <a:r>
              <a:rPr lang="en-GB" dirty="0" err="1">
                <a:solidFill>
                  <a:schemeClr val="bg1"/>
                </a:solidFill>
              </a:rPr>
              <a:t>escrevendo</a:t>
            </a:r>
            <a:r>
              <a:rPr lang="en-GB" dirty="0">
                <a:solidFill>
                  <a:schemeClr val="bg1"/>
                </a:solidFill>
              </a:rPr>
              <a:t>, por </a:t>
            </a:r>
            <a:r>
              <a:rPr lang="en-GB" dirty="0" err="1">
                <a:solidFill>
                  <a:schemeClr val="bg1"/>
                </a:solidFill>
              </a:rPr>
              <a:t>exemplo</a:t>
            </a:r>
            <a:r>
              <a:rPr lang="en-GB" dirty="0">
                <a:solidFill>
                  <a:schemeClr val="bg1"/>
                </a:solidFill>
              </a:rPr>
              <a:t>, XY </a:t>
            </a:r>
            <a:r>
              <a:rPr lang="en-GB" dirty="0" err="1">
                <a:solidFill>
                  <a:schemeClr val="bg1"/>
                </a:solidFill>
              </a:rPr>
              <a:t>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vez</a:t>
            </a:r>
            <a:r>
              <a:rPr lang="en-GB" dirty="0">
                <a:solidFill>
                  <a:schemeClr val="bg1"/>
                </a:solidFill>
              </a:rPr>
              <a:t> de  YX!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FF0A3AF-BD24-4C7F-A7E0-AE5E017E657C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0C2B8E"/>
                </a:solidFill>
              </a:rPr>
              <a:t>Relações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Matriciais</a:t>
            </a:r>
            <a:r>
              <a:rPr lang="en-GB" sz="2400" b="1" dirty="0">
                <a:solidFill>
                  <a:srgbClr val="0C2B8E"/>
                </a:solidFill>
              </a:rPr>
              <a:t> - VERDADEIRO </a:t>
            </a:r>
            <a:r>
              <a:rPr lang="en-GB" sz="2400" b="1" dirty="0" err="1">
                <a:solidFill>
                  <a:srgbClr val="0C2B8E"/>
                </a:solidFill>
              </a:rPr>
              <a:t>ou</a:t>
            </a:r>
            <a:r>
              <a:rPr lang="en-GB" sz="2400" b="1" dirty="0">
                <a:solidFill>
                  <a:srgbClr val="0C2B8E"/>
                </a:solidFill>
              </a:rPr>
              <a:t> FALSO?...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14EDB8E-E5C7-46D6-B7CA-93744E755055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Para </a:t>
                </a:r>
                <a:r>
                  <a:rPr lang="en-GB" sz="2400" dirty="0" err="1"/>
                  <a:t>quaisquer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duas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chemeClr val="tx1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quadradas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verdade</a:t>
                </a:r>
                <a:r>
                  <a:rPr lang="en-GB" sz="2400" dirty="0"/>
                  <a:t> que:…</a:t>
                </a: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14EDB8E-E5C7-46D6-B7CA-93744E755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13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5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7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6E34387F-C9CA-484A-A727-A354C588E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5AB1E-F8DD-46CF-8882-09B8D12404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95416" y="594670"/>
            <a:ext cx="2166931" cy="584669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991DC2-491F-4D61-9A95-ACB9EDFB3857}"/>
              </a:ext>
            </a:extLst>
          </p:cNvPr>
          <p:cNvSpPr txBox="1"/>
          <p:nvPr/>
        </p:nvSpPr>
        <p:spPr>
          <a:xfrm>
            <a:off x="2351172" y="662671"/>
            <a:ext cx="229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Caneta e papel podem fazer falta para estas questões finais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12C00723-6B58-4544-9FE5-FEF9D5B754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9AA78950-DAB4-419F-9D99-476B85131FFB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EF5D0826-B9A2-4008-987F-8C09BDF9D40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C5FF8809-B8B9-4F7F-AAE5-5550A07E376B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9CA16C9D-FB37-4B69-AF25-D481267033D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15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16359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10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73231AA-A97D-4921-984B-3F48C3FCF751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46D4795-9918-4485-8E09-7A2F47E4B3A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E291826E-8DAC-44D5-869B-4EC099F2672C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0E5984F-E670-4375-9075-5DCDFC790A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7" y="1657741"/>
            <a:ext cx="15316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69B5EE-9C3A-4FE8-ABFE-235F5388C6D4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7DAEE7B-694D-4942-95E2-0C896B23F9A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esquerda 19">
            <a:extLst>
              <a:ext uri="{FF2B5EF4-FFF2-40B4-BE49-F238E27FC236}">
                <a16:creationId xmlns:a16="http://schemas.microsoft.com/office/drawing/2014/main" id="{B7A8C5AA-AE14-4DEF-A6CC-34570512C6E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/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fatores</a:t>
                </a: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blipFill>
                <a:blip r:embed="rId8"/>
                <a:stretch>
                  <a:fillRect t="-8197" r="-59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uma matriz quadrada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 inteiro positivo 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ésima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potência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o produto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vezes.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74069F06-07E1-42D0-8357-81F2144F6715}"/>
              </a:ext>
            </a:extLst>
          </p:cNvPr>
          <p:cNvSpPr/>
          <p:nvPr/>
        </p:nvSpPr>
        <p:spPr>
          <a:xfrm>
            <a:off x="2340276" y="427615"/>
            <a:ext cx="1389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4D664DE-F9CC-4C83-A259-DF4E649284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2337186-8EF2-4FD8-B536-C4753C11B13A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00D90D5-E9E8-4438-A85C-662B03CF32B1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0848418-0763-4359-B4D5-AB1AFEF1500A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2601610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.</a:t>
                </a:r>
                <a:endParaRPr lang="en-GB" sz="2400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2601610" cy="705771"/>
              </a:xfrm>
              <a:prstGeom prst="rect">
                <a:avLst/>
              </a:prstGeom>
              <a:blipFill>
                <a:blip r:embed="rId10"/>
                <a:stretch>
                  <a:fillRect l="-3747" r="-2810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/>
              <p:nvPr/>
            </p:nvSpPr>
            <p:spPr>
              <a:xfrm>
                <a:off x="5100046" y="3427913"/>
                <a:ext cx="56054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2400" dirty="0">
                    <a:solidFill>
                      <a:sysClr val="windowText" lastClr="000000"/>
                    </a:solidFill>
                  </a:rPr>
                  <a:t>Consegues dizer qual dessas matrizes 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46" y="3427913"/>
                <a:ext cx="5605445" cy="461665"/>
              </a:xfrm>
              <a:prstGeom prst="rect">
                <a:avLst/>
              </a:prstGeom>
              <a:blipFill>
                <a:blip r:embed="rId11"/>
                <a:stretch>
                  <a:fillRect l="-1741" t="-10526" r="-65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42D49B1-9EF2-4AA5-8568-3019551C53D5}"/>
              </a:ext>
            </a:extLst>
          </p:cNvPr>
          <p:cNvSpPr/>
          <p:nvPr/>
        </p:nvSpPr>
        <p:spPr>
          <a:xfrm>
            <a:off x="4835536" y="3797566"/>
            <a:ext cx="6034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n-GB" sz="1600" b="1" dirty="0" err="1">
                <a:solidFill>
                  <a:srgbClr val="0C2B8E"/>
                </a:solidFill>
              </a:rPr>
              <a:t>Faz</a:t>
            </a:r>
            <a:r>
              <a:rPr lang="en-GB" sz="1600" b="1" dirty="0">
                <a:solidFill>
                  <a:srgbClr val="0C2B8E"/>
                </a:solidFill>
              </a:rPr>
              <a:t> </a:t>
            </a:r>
            <a:r>
              <a:rPr lang="en-GB" sz="1600" b="1" dirty="0" err="1">
                <a:solidFill>
                  <a:srgbClr val="0C2B8E"/>
                </a:solidFill>
              </a:rPr>
              <a:t>alguns</a:t>
            </a:r>
            <a:r>
              <a:rPr lang="en-GB" sz="1600" b="1" dirty="0">
                <a:solidFill>
                  <a:srgbClr val="0C2B8E"/>
                </a:solidFill>
              </a:rPr>
              <a:t> </a:t>
            </a:r>
            <a:r>
              <a:rPr lang="en-GB" sz="1600" b="1" dirty="0" err="1">
                <a:solidFill>
                  <a:srgbClr val="0C2B8E"/>
                </a:solidFill>
              </a:rPr>
              <a:t>cálculos</a:t>
            </a:r>
            <a:r>
              <a:rPr lang="en-GB" sz="1600" b="1" dirty="0">
                <a:solidFill>
                  <a:srgbClr val="0C2B8E"/>
                </a:solidFill>
              </a:rPr>
              <a:t> </a:t>
            </a:r>
            <a:r>
              <a:rPr lang="en-GB" sz="1600" dirty="0">
                <a:solidFill>
                  <a:srgbClr val="0C2B8E"/>
                </a:solidFill>
              </a:rPr>
              <a:t>antes de “</a:t>
            </a:r>
            <a:r>
              <a:rPr lang="en-GB" sz="1600" dirty="0" err="1">
                <a:solidFill>
                  <a:srgbClr val="0C2B8E"/>
                </a:solidFill>
              </a:rPr>
              <a:t>tentar</a:t>
            </a:r>
            <a:r>
              <a:rPr lang="en-GB" sz="1600" dirty="0">
                <a:solidFill>
                  <a:srgbClr val="0C2B8E"/>
                </a:solidFill>
              </a:rPr>
              <a:t> a </a:t>
            </a:r>
            <a:r>
              <a:rPr lang="en-GB" sz="1600" dirty="0" err="1">
                <a:solidFill>
                  <a:srgbClr val="0C2B8E"/>
                </a:solidFill>
              </a:rPr>
              <a:t>sorte</a:t>
            </a:r>
            <a:r>
              <a:rPr lang="en-GB" sz="1600" dirty="0">
                <a:solidFill>
                  <a:srgbClr val="0C2B8E"/>
                </a:solidFill>
              </a:rPr>
              <a:t>”! </a:t>
            </a:r>
            <a:r>
              <a:rPr lang="en-GB" sz="1600" b="1" dirty="0" err="1">
                <a:solidFill>
                  <a:srgbClr val="0C2B8E"/>
                </a:solidFill>
              </a:rPr>
              <a:t>Escolhe</a:t>
            </a:r>
            <a:r>
              <a:rPr lang="en-GB" sz="1600" b="1" dirty="0">
                <a:solidFill>
                  <a:srgbClr val="0C2B8E"/>
                </a:solidFill>
              </a:rPr>
              <a:t> com um CLICK</a:t>
            </a:r>
            <a:r>
              <a:rPr lang="en-GB" sz="1600" dirty="0">
                <a:solidFill>
                  <a:srgbClr val="0C2B8E"/>
                </a:solidFill>
              </a:rPr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/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/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/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8">
            <a:extLst>
              <a:ext uri="{FF2B5EF4-FFF2-40B4-BE49-F238E27FC236}">
                <a16:creationId xmlns:a16="http://schemas.microsoft.com/office/drawing/2014/main" id="{1C057BD6-D445-47AA-891A-D4416B5CD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34612" y="4148178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E4A2894-6D6B-410A-807E-91E1D16D1D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27401" y="5060390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065AAF92-D166-4982-A742-8CD477771A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43734" y="5848436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8F141D13-03C9-4285-9BE4-AE5B343EC0E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C402532-F986-4179-BA69-A2434C831F44}"/>
              </a:ext>
            </a:extLst>
          </p:cNvPr>
          <p:cNvGrpSpPr/>
          <p:nvPr/>
        </p:nvGrpSpPr>
        <p:grpSpPr>
          <a:xfrm>
            <a:off x="4887381" y="4225443"/>
            <a:ext cx="6331602" cy="2103567"/>
            <a:chOff x="4837141" y="4225443"/>
            <a:chExt cx="6331602" cy="2103567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4985F4-D7F2-4939-A35A-24FD3F73F1C4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solidFill>
              <a:srgbClr val="FF8B8B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/>
                <p:nvPr/>
              </p:nvSpPr>
              <p:spPr>
                <a:xfrm>
                  <a:off x="4981173" y="4383958"/>
                  <a:ext cx="6081931" cy="18158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PT" sz="2000" u="sng" dirty="0">
                      <a:solidFill>
                        <a:sysClr val="windowText" lastClr="000000"/>
                      </a:solidFill>
                    </a:rPr>
                    <a:t>Esta é a primeira resposta intuitiva para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PT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2000" dirty="0"/>
                    <a:t>, </a:t>
                  </a:r>
                  <a:r>
                    <a:rPr lang="pt-PT" sz="2000" u="sng" dirty="0"/>
                    <a:t>elevar ao quadrado cada um de seus elementos</a:t>
                  </a:r>
                  <a:r>
                    <a:rPr lang="en-GB" sz="2000" dirty="0"/>
                    <a:t>!... </a:t>
                  </a:r>
                </a:p>
                <a:p>
                  <a:r>
                    <a:rPr lang="en-GB" sz="2400" dirty="0" err="1"/>
                    <a:t>Infelizmente</a:t>
                  </a:r>
                  <a:r>
                    <a:rPr lang="en-GB" sz="2400" dirty="0"/>
                    <a:t>, </a:t>
                  </a:r>
                  <a:r>
                    <a:rPr lang="en-GB" sz="2400" b="1" dirty="0" err="1"/>
                    <a:t>não</a:t>
                  </a:r>
                  <a:r>
                    <a:rPr lang="en-GB" sz="2400" b="1" dirty="0"/>
                    <a:t> </a:t>
                  </a:r>
                  <a:r>
                    <a:rPr lang="en-GB" sz="2400" b="1" dirty="0" err="1"/>
                    <a:t>está</a:t>
                  </a:r>
                  <a:r>
                    <a:rPr lang="en-GB" sz="2400" b="1" dirty="0"/>
                    <a:t> </a:t>
                  </a:r>
                  <a:r>
                    <a:rPr lang="en-GB" sz="2400" b="1" dirty="0" err="1"/>
                    <a:t>correto</a:t>
                  </a:r>
                  <a:r>
                    <a:rPr lang="en-GB" sz="2400" dirty="0"/>
                    <a:t>! </a:t>
                  </a:r>
                </a:p>
                <a:p>
                  <a:endParaRPr lang="en-GB" sz="2400" dirty="0"/>
                </a:p>
                <a:p>
                  <a:r>
                    <a:rPr lang="en-GB" sz="2000" dirty="0" err="1"/>
                    <a:t>Experimenta</a:t>
                  </a:r>
                  <a:r>
                    <a:rPr lang="en-GB" sz="2000" dirty="0"/>
                    <a:t> a </a:t>
                  </a:r>
                  <a:r>
                    <a:rPr lang="en-GB" sz="2000" b="1" dirty="0" err="1"/>
                    <a:t>multiplicação</a:t>
                  </a:r>
                  <a:r>
                    <a:rPr lang="en-GB" sz="2000" b="1" dirty="0"/>
                    <a:t> de </a:t>
                  </a:r>
                  <a:r>
                    <a:rPr lang="en-GB" sz="2000" b="1" dirty="0" err="1"/>
                    <a:t>matrizes</a:t>
                  </a:r>
                  <a:r>
                    <a:rPr lang="en-GB" sz="2000" dirty="0"/>
                    <a:t>!...</a:t>
                  </a:r>
                </a:p>
              </p:txBody>
            </p:sp>
          </mc:Choice>
          <mc:Fallback xmlns="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173" y="4383958"/>
                  <a:ext cx="6081931" cy="1815882"/>
                </a:xfrm>
                <a:prstGeom prst="rect">
                  <a:avLst/>
                </a:prstGeom>
                <a:blipFill>
                  <a:blip r:embed="rId19"/>
                  <a:stretch>
                    <a:fillRect l="-1503" t="-1678" b="-16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/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pt-PT" sz="2400" b="1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E7F04DAD-821A-4E09-BA65-BA61F46628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4" b="67937"/>
          <a:stretch/>
        </p:blipFill>
        <p:spPr>
          <a:xfrm rot="18922910" flipH="1">
            <a:off x="3899468" y="4388169"/>
            <a:ext cx="770336" cy="122474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43364DAE-6EE2-4EC5-B2EC-035359E54D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1" t="-1" b="72174"/>
          <a:stretch/>
        </p:blipFill>
        <p:spPr>
          <a:xfrm rot="14707688" flipH="1">
            <a:off x="4297642" y="4974195"/>
            <a:ext cx="540959" cy="114456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5EEC9121-016F-4B87-ADFB-A24332AE3E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6"/>
          <a:stretch/>
        </p:blipFill>
        <p:spPr>
          <a:xfrm flipH="1">
            <a:off x="4122726" y="4148178"/>
            <a:ext cx="2036060" cy="2470990"/>
          </a:xfrm>
          <a:prstGeom prst="rect">
            <a:avLst/>
          </a:prstGeom>
        </p:spPr>
      </p:pic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C533E17E-0F45-46F4-914B-3FD38008C4EA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8370E92E-EEE3-4349-B440-5B490CA98D5D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8370E92E-EEE3-4349-B440-5B490CA98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haveta à esquerda 58">
            <a:extLst>
              <a:ext uri="{FF2B5EF4-FFF2-40B4-BE49-F238E27FC236}">
                <a16:creationId xmlns:a16="http://schemas.microsoft.com/office/drawing/2014/main" id="{8D12A038-4B79-43BC-8A93-8B52EFDE28B8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59B62FDA-4A66-41BA-AD49-EDC06F5E870D}"/>
                  </a:ext>
                </a:extLst>
              </p:cNvPr>
              <p:cNvSpPr txBox="1"/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fatores</a:t>
                </a: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59B62FDA-4A66-41BA-AD49-EDC06F5E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blipFill>
                <a:blip r:embed="rId26"/>
                <a:stretch>
                  <a:fillRect t="-8197" r="-59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3140079-0AB6-4F7B-90E5-064EA4495755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uma matriz quadrada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 inteiro positivo 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ésima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potência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o produto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vezes.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3140079-0AB6-4F7B-90E5-064EA4495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27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ângulo 61">
            <a:extLst>
              <a:ext uri="{FF2B5EF4-FFF2-40B4-BE49-F238E27FC236}">
                <a16:creationId xmlns:a16="http://schemas.microsoft.com/office/drawing/2014/main" id="{FB6EE29E-4F51-4247-92EB-45186F9D227A}"/>
              </a:ext>
            </a:extLst>
          </p:cNvPr>
          <p:cNvSpPr/>
          <p:nvPr/>
        </p:nvSpPr>
        <p:spPr>
          <a:xfrm>
            <a:off x="2340276" y="427615"/>
            <a:ext cx="1389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A22DB50-D0D2-46D5-9B29-4CFCCABF65D2}"/>
              </a:ext>
            </a:extLst>
          </p:cNvPr>
          <p:cNvGrpSpPr/>
          <p:nvPr/>
        </p:nvGrpSpPr>
        <p:grpSpPr>
          <a:xfrm>
            <a:off x="4748884" y="4072304"/>
            <a:ext cx="6547612" cy="2259867"/>
            <a:chOff x="4837141" y="4225443"/>
            <a:chExt cx="6331602" cy="210356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B4EC04E-6892-4EE5-96CC-0FEF29840A16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4D02545-9F31-4A85-895E-8A0C6BB56EF6}"/>
                </a:ext>
              </a:extLst>
            </p:cNvPr>
            <p:cNvSpPr/>
            <p:nvPr/>
          </p:nvSpPr>
          <p:spPr>
            <a:xfrm>
              <a:off x="4981173" y="4383958"/>
              <a:ext cx="6081931" cy="8308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PT" sz="28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BOA! </a:t>
              </a:r>
              <a:r>
                <a:rPr lang="en-GB" sz="2400" dirty="0" err="1"/>
                <a:t>Através</a:t>
              </a:r>
              <a:r>
                <a:rPr lang="en-GB" sz="2400" dirty="0"/>
                <a:t> da </a:t>
              </a:r>
              <a:r>
                <a:rPr lang="en-GB" sz="2400" b="1" dirty="0" err="1"/>
                <a:t>multiplicação</a:t>
              </a:r>
              <a:r>
                <a:rPr lang="en-GB" sz="2400" b="1" dirty="0"/>
                <a:t> de </a:t>
              </a:r>
              <a:r>
                <a:rPr lang="en-GB" sz="2400" b="1" dirty="0" err="1"/>
                <a:t>matrizes</a:t>
              </a:r>
              <a:r>
                <a:rPr lang="en-GB" sz="2400" dirty="0"/>
                <a:t>!...</a:t>
              </a:r>
            </a:p>
            <a:p>
              <a:r>
                <a:rPr lang="en-GB" sz="2400" dirty="0"/>
                <a:t>                                          </a:t>
              </a:r>
              <a:r>
                <a:rPr lang="en-GB" sz="2000" dirty="0"/>
                <a:t>(</a:t>
              </a:r>
              <a:r>
                <a:rPr lang="en-GB" sz="2000" dirty="0" err="1"/>
                <a:t>linhas</a:t>
              </a:r>
              <a:r>
                <a:rPr lang="en-GB" sz="2000" dirty="0"/>
                <a:t> 1</a:t>
              </a:r>
              <a:r>
                <a:rPr lang="en-GB" sz="2000" baseline="30000" dirty="0"/>
                <a:t>º</a:t>
              </a:r>
              <a:r>
                <a:rPr lang="en-GB" sz="2000" dirty="0"/>
                <a:t> x </a:t>
              </a:r>
              <a:r>
                <a:rPr lang="en-GB" sz="2000" dirty="0" err="1"/>
                <a:t>colunas</a:t>
              </a:r>
              <a:r>
                <a:rPr lang="en-GB" sz="2000" dirty="0"/>
                <a:t> 2</a:t>
              </a:r>
              <a:r>
                <a:rPr lang="en-GB" sz="2000" baseline="30000" dirty="0"/>
                <a:t>º</a:t>
              </a:r>
              <a:r>
                <a:rPr lang="en-GB" sz="2000" dirty="0"/>
                <a:t>)</a:t>
              </a:r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/>
                <p:nvPr/>
              </p:nvSpPr>
              <p:spPr>
                <a:xfrm>
                  <a:off x="5048629" y="4907178"/>
                  <a:ext cx="6071342" cy="1327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pt-PT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t-PT" sz="2400" b="1" i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pt-PT" sz="2400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400" b="1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×1+2×4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pc="-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GB" sz="2400" b="1" spc="-300" dirty="0"/>
                </a:p>
              </p:txBody>
            </p:sp>
          </mc:Choice>
          <mc:Fallback xmlns="">
            <p:sp>
              <p:nvSpPr>
                <p:cNvPr id="47" name="Retângulo 46">
                  <a:extLst>
                    <a:ext uri="{FF2B5EF4-FFF2-40B4-BE49-F238E27FC236}">
                      <a16:creationId xmlns:a16="http://schemas.microsoft.com/office/drawing/2014/main" id="{BE808A07-4DC4-4268-AB0A-55FEE68578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629" y="4907178"/>
                  <a:ext cx="6071342" cy="13277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5A17ED1-319C-42B4-9105-90A163C4D0C7}"/>
              </a:ext>
            </a:extLst>
          </p:cNvPr>
          <p:cNvGrpSpPr/>
          <p:nvPr/>
        </p:nvGrpSpPr>
        <p:grpSpPr>
          <a:xfrm>
            <a:off x="4605871" y="4285395"/>
            <a:ext cx="6296591" cy="2046776"/>
            <a:chOff x="4837141" y="4282234"/>
            <a:chExt cx="6296591" cy="20467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4E5406D-ECB2-4FD4-8AC0-8C6308141500}"/>
                </a:ext>
              </a:extLst>
            </p:cNvPr>
            <p:cNvSpPr/>
            <p:nvPr/>
          </p:nvSpPr>
          <p:spPr>
            <a:xfrm>
              <a:off x="4837141" y="4282234"/>
              <a:ext cx="6296591" cy="2046776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37A96AA-B721-4963-9B4F-D2073FE2A24F}"/>
                </a:ext>
              </a:extLst>
            </p:cNvPr>
            <p:cNvSpPr/>
            <p:nvPr/>
          </p:nvSpPr>
          <p:spPr>
            <a:xfrm>
              <a:off x="4981173" y="4383958"/>
              <a:ext cx="6081931" cy="10772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ysClr val="windowText" lastClr="000000"/>
                  </a:solidFill>
                </a:rPr>
                <a:t>UPS!...</a:t>
              </a:r>
              <a:r>
                <a:rPr lang="en-GB" sz="2400" b="1" dirty="0"/>
                <a:t> </a:t>
              </a:r>
              <a:r>
                <a:rPr lang="en-GB" sz="2000" b="1" dirty="0"/>
                <a:t>A </a:t>
              </a:r>
              <a:r>
                <a:rPr lang="en-GB" sz="2000" b="1" dirty="0" err="1"/>
                <a:t>Multiplicação</a:t>
              </a:r>
              <a:r>
                <a:rPr lang="en-GB" sz="2000" b="1" dirty="0"/>
                <a:t> de </a:t>
              </a:r>
              <a:r>
                <a:rPr lang="en-GB" sz="2000" b="1" dirty="0" err="1"/>
                <a:t>matrizes</a:t>
              </a:r>
              <a:r>
                <a:rPr lang="en-GB" sz="2000" b="1" dirty="0"/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não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está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correta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!…</a:t>
              </a:r>
            </a:p>
            <a:p>
              <a:r>
                <a:rPr lang="en-GB" sz="2000" dirty="0">
                  <a:solidFill>
                    <a:sysClr val="windowText" lastClr="000000"/>
                  </a:solidFill>
                </a:rPr>
                <a:t>Se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calhar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fizeste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mal…. e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multiplicaste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linhas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por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linhas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…</a:t>
              </a:r>
              <a:r>
                <a:rPr lang="pt-PT" sz="20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rever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os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000" dirty="0" err="1">
                  <a:solidFill>
                    <a:sysClr val="windowText" lastClr="000000"/>
                  </a:solidFill>
                </a:rPr>
                <a:t>cálculos</a:t>
              </a:r>
              <a:r>
                <a:rPr lang="en-GB" sz="2000" dirty="0">
                  <a:solidFill>
                    <a:sysClr val="windowText" lastClr="000000"/>
                  </a:solidFill>
                </a:rPr>
                <a:t>!</a:t>
              </a:r>
              <a:endParaRPr lang="en-GB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/>
                <p:nvPr/>
              </p:nvSpPr>
              <p:spPr>
                <a:xfrm>
                  <a:off x="5191643" y="5471173"/>
                  <a:ext cx="5514074" cy="7143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×1+2×2</m:t>
                                  </m:r>
                                </m:e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43" y="5471173"/>
                  <a:ext cx="5514074" cy="71436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79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46DC73C6-DD44-4756-AC6E-B881042FAABC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88863F9-3A3B-4C90-99FD-67586ED2E683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540BE77-58EF-495D-A174-A9F2C2931533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42937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Considera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429371" cy="705771"/>
              </a:xfrm>
              <a:prstGeom prst="rect">
                <a:avLst/>
              </a:prstGeom>
              <a:blipFill>
                <a:blip r:embed="rId7"/>
                <a:stretch>
                  <a:fillRect l="-1796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29233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. Como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calcular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2923364" cy="461665"/>
              </a:xfrm>
              <a:prstGeom prst="rect">
                <a:avLst/>
              </a:prstGeom>
              <a:blipFill>
                <a:blip r:embed="rId8"/>
                <a:stretch>
                  <a:fillRect l="-3340" t="-10526" r="-229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Curvada Para Cima 70">
            <a:extLst>
              <a:ext uri="{FF2B5EF4-FFF2-40B4-BE49-F238E27FC236}">
                <a16:creationId xmlns:a16="http://schemas.microsoft.com/office/drawing/2014/main" id="{1EA897B8-AFF4-4F55-A478-BFC064B520AD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CC246-EC06-4AFB-8507-999320D6874C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131C699-9E66-4DF4-B6C5-A2906AD1AC5D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Imagem 79">
            <a:extLst>
              <a:ext uri="{FF2B5EF4-FFF2-40B4-BE49-F238E27FC236}">
                <a16:creationId xmlns:a16="http://schemas.microsoft.com/office/drawing/2014/main" id="{07DCA451-42C3-4B1E-B9AC-1084B45416E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4D90EF9D-83EE-413A-8CBE-464ED590682C}"/>
              </a:ext>
            </a:extLst>
          </p:cNvPr>
          <p:cNvSpPr/>
          <p:nvPr/>
        </p:nvSpPr>
        <p:spPr>
          <a:xfrm>
            <a:off x="4144602" y="4623907"/>
            <a:ext cx="1558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err="1">
                <a:solidFill>
                  <a:srgbClr val="29A6FF"/>
                </a:solidFill>
              </a:rPr>
              <a:t>associatividade</a:t>
            </a:r>
            <a:r>
              <a:rPr lang="en-GB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635548-22EE-416F-B378-62B61D8216AE}"/>
              </a:ext>
            </a:extLst>
          </p:cNvPr>
          <p:cNvSpPr/>
          <p:nvPr/>
        </p:nvSpPr>
        <p:spPr>
          <a:xfrm>
            <a:off x="2546593" y="5011984"/>
            <a:ext cx="33609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Nota</a:t>
            </a:r>
            <a:r>
              <a:rPr lang="en-GB" dirty="0">
                <a:solidFill>
                  <a:srgbClr val="F25E4F"/>
                </a:solidFill>
              </a:rPr>
              <a:t> que a </a:t>
            </a:r>
            <a:r>
              <a:rPr lang="pt-PT" dirty="0">
                <a:solidFill>
                  <a:srgbClr val="F25E4F"/>
                </a:solidFill>
              </a:rPr>
              <a:t>associatividade pode ser aplicada por </a:t>
            </a:r>
            <a:r>
              <a:rPr lang="en-GB" b="1" dirty="0" err="1">
                <a:solidFill>
                  <a:srgbClr val="F25E4F"/>
                </a:solidFill>
              </a:rPr>
              <a:t>outra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ordem</a:t>
            </a:r>
            <a:r>
              <a:rPr lang="en-GB" b="1" dirty="0">
                <a:solidFill>
                  <a:srgbClr val="F25E4F"/>
                </a:solidFill>
              </a:rPr>
              <a:t>:</a:t>
            </a:r>
            <a:endParaRPr lang="en-GB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eta: Curvada Para Cima 85">
            <a:extLst>
              <a:ext uri="{FF2B5EF4-FFF2-40B4-BE49-F238E27FC236}">
                <a16:creationId xmlns:a16="http://schemas.microsoft.com/office/drawing/2014/main" id="{562DA3F1-84C6-47FD-AA2E-2C6898D1853E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507284-09FB-461B-B2A3-686643DB00C0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2DE4CF-57BF-4D25-ADED-F9D9C7442F5E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tângulo 89">
            <a:extLst>
              <a:ext uri="{FF2B5EF4-FFF2-40B4-BE49-F238E27FC236}">
                <a16:creationId xmlns:a16="http://schemas.microsoft.com/office/drawing/2014/main" id="{3B636C0D-2CCC-422B-918E-CB2839999A10}"/>
              </a:ext>
            </a:extLst>
          </p:cNvPr>
          <p:cNvSpPr/>
          <p:nvPr/>
        </p:nvSpPr>
        <p:spPr>
          <a:xfrm>
            <a:off x="3735272" y="5726048"/>
            <a:ext cx="1367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>
                <a:solidFill>
                  <a:srgbClr val="29A6FF"/>
                </a:solidFill>
              </a:rPr>
              <a:t>associatividade</a:t>
            </a:r>
            <a:r>
              <a:rPr lang="en-GB" sz="14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3DC6CAE-0D8C-46B0-9897-630E6FFAEA2D}"/>
              </a:ext>
            </a:extLst>
          </p:cNvPr>
          <p:cNvSpPr/>
          <p:nvPr/>
        </p:nvSpPr>
        <p:spPr>
          <a:xfrm>
            <a:off x="9152254" y="5035473"/>
            <a:ext cx="23628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25E4F"/>
                </a:solidFill>
              </a:rPr>
              <a:t>Mas</a:t>
            </a:r>
            <a:r>
              <a:rPr lang="en-GB" b="1" dirty="0">
                <a:solidFill>
                  <a:srgbClr val="F25E4F"/>
                </a:solidFill>
              </a:rPr>
              <a:t>… o </a:t>
            </a:r>
            <a:r>
              <a:rPr lang="en-GB" b="1" dirty="0" err="1">
                <a:solidFill>
                  <a:srgbClr val="F25E4F"/>
                </a:solidFill>
              </a:rPr>
              <a:t>resultado</a:t>
            </a:r>
            <a:r>
              <a:rPr lang="en-GB" b="1" dirty="0">
                <a:solidFill>
                  <a:srgbClr val="F25E4F"/>
                </a:solidFill>
              </a:rPr>
              <a:t> é</a:t>
            </a:r>
            <a:r>
              <a:rPr lang="en-GB" dirty="0">
                <a:solidFill>
                  <a:srgbClr val="F25E4F"/>
                </a:solidFill>
              </a:rPr>
              <a:t>, </a:t>
            </a:r>
            <a:r>
              <a:rPr lang="en-GB" dirty="0" err="1">
                <a:solidFill>
                  <a:srgbClr val="F25E4F"/>
                </a:solidFill>
              </a:rPr>
              <a:t>obviamente</a:t>
            </a:r>
            <a:r>
              <a:rPr lang="en-GB" dirty="0">
                <a:solidFill>
                  <a:srgbClr val="F25E4F"/>
                </a:solidFill>
              </a:rPr>
              <a:t>, </a:t>
            </a:r>
            <a:r>
              <a:rPr lang="en-GB" b="1" dirty="0">
                <a:solidFill>
                  <a:srgbClr val="F25E4F"/>
                </a:solidFill>
              </a:rPr>
              <a:t>o </a:t>
            </a:r>
            <a:r>
              <a:rPr lang="en-GB" b="1" dirty="0" err="1">
                <a:solidFill>
                  <a:srgbClr val="F25E4F"/>
                </a:solidFill>
              </a:rPr>
              <a:t>mesmo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92" name="Gráfico 91" descr="Seta: Reta">
            <a:extLst>
              <a:ext uri="{FF2B5EF4-FFF2-40B4-BE49-F238E27FC236}">
                <a16:creationId xmlns:a16="http://schemas.microsoft.com/office/drawing/2014/main" id="{95BF9EB1-FEEB-4FAD-8231-91E8AEBEA3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17A0822-FE89-4D1A-B7FB-3362EA32F2D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4D83551B-AD8D-4346-A1F2-5051E3BF0313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4D83551B-AD8D-4346-A1F2-5051E3BF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haveta à esquerda 44">
            <a:extLst>
              <a:ext uri="{FF2B5EF4-FFF2-40B4-BE49-F238E27FC236}">
                <a16:creationId xmlns:a16="http://schemas.microsoft.com/office/drawing/2014/main" id="{825C45CD-6888-4E5F-ABB1-62200D82E00A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BA4B8786-FEA3-43E0-B60B-34B5B48057D0}"/>
                  </a:ext>
                </a:extLst>
              </p:cNvPr>
              <p:cNvSpPr txBox="1"/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fatores</a:t>
                </a: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BA4B8786-FEA3-43E0-B60B-34B5B480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blipFill>
                <a:blip r:embed="rId25"/>
                <a:stretch>
                  <a:fillRect t="-8197" r="-59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CCBB9523-6C84-40D8-8655-6B37F2F5F7B6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uma matriz quadrada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 inteiro positivo 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ésima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potência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o produto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vezes.</a:t>
                </a: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CCBB9523-6C84-40D8-8655-6B37F2F5F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26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94A941-44AF-4FF8-B7B4-A44B3A76E767}"/>
              </a:ext>
            </a:extLst>
          </p:cNvPr>
          <p:cNvSpPr/>
          <p:nvPr/>
        </p:nvSpPr>
        <p:spPr>
          <a:xfrm>
            <a:off x="2340276" y="427615"/>
            <a:ext cx="1389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69" grpId="0"/>
      <p:bldP spid="70" grpId="0"/>
      <p:bldP spid="71" grpId="0" animBg="1"/>
      <p:bldP spid="76" grpId="0" animBg="1"/>
      <p:bldP spid="78" grpId="0" animBg="1"/>
      <p:bldP spid="79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46DC73C6-DD44-4756-AC6E-B881042FAABC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88863F9-3A3B-4C90-99FD-67586ED2E683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540BE77-58EF-495D-A174-A9F2C2931533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42937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Considera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429371" cy="705771"/>
              </a:xfrm>
              <a:prstGeom prst="rect">
                <a:avLst/>
              </a:prstGeom>
              <a:blipFill>
                <a:blip r:embed="rId7"/>
                <a:stretch>
                  <a:fillRect l="-1796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29233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. Como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calcular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2923364" cy="461665"/>
              </a:xfrm>
              <a:prstGeom prst="rect">
                <a:avLst/>
              </a:prstGeom>
              <a:blipFill>
                <a:blip r:embed="rId8"/>
                <a:stretch>
                  <a:fillRect l="-3340" t="-10526" r="-229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Curvada Para Cima 70">
            <a:extLst>
              <a:ext uri="{FF2B5EF4-FFF2-40B4-BE49-F238E27FC236}">
                <a16:creationId xmlns:a16="http://schemas.microsoft.com/office/drawing/2014/main" id="{1EA897B8-AFF4-4F55-A478-BFC064B520AD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CC246-EC06-4AFB-8507-999320D6874C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131C699-9E66-4DF4-B6C5-A2906AD1AC5D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Imagem 79">
            <a:extLst>
              <a:ext uri="{FF2B5EF4-FFF2-40B4-BE49-F238E27FC236}">
                <a16:creationId xmlns:a16="http://schemas.microsoft.com/office/drawing/2014/main" id="{07DCA451-42C3-4B1E-B9AC-1084B45416E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4D90EF9D-83EE-413A-8CBE-464ED590682C}"/>
              </a:ext>
            </a:extLst>
          </p:cNvPr>
          <p:cNvSpPr/>
          <p:nvPr/>
        </p:nvSpPr>
        <p:spPr>
          <a:xfrm>
            <a:off x="4144602" y="4623907"/>
            <a:ext cx="1558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err="1">
                <a:solidFill>
                  <a:srgbClr val="29A6FF"/>
                </a:solidFill>
              </a:rPr>
              <a:t>associatividade</a:t>
            </a:r>
            <a:r>
              <a:rPr lang="en-GB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635548-22EE-416F-B378-62B61D8216AE}"/>
              </a:ext>
            </a:extLst>
          </p:cNvPr>
          <p:cNvSpPr/>
          <p:nvPr/>
        </p:nvSpPr>
        <p:spPr>
          <a:xfrm>
            <a:off x="2546593" y="5011984"/>
            <a:ext cx="33609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Nota</a:t>
            </a:r>
            <a:r>
              <a:rPr lang="en-GB" dirty="0">
                <a:solidFill>
                  <a:srgbClr val="F25E4F"/>
                </a:solidFill>
              </a:rPr>
              <a:t> que a </a:t>
            </a:r>
            <a:r>
              <a:rPr lang="pt-PT" dirty="0">
                <a:solidFill>
                  <a:srgbClr val="F25E4F"/>
                </a:solidFill>
              </a:rPr>
              <a:t>associatividade pode ser aplicada por </a:t>
            </a:r>
            <a:r>
              <a:rPr lang="en-GB" b="1" dirty="0" err="1">
                <a:solidFill>
                  <a:srgbClr val="F25E4F"/>
                </a:solidFill>
              </a:rPr>
              <a:t>outra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ordem</a:t>
            </a:r>
            <a:r>
              <a:rPr lang="en-GB" b="1" dirty="0">
                <a:solidFill>
                  <a:srgbClr val="F25E4F"/>
                </a:solidFill>
              </a:rPr>
              <a:t>:</a:t>
            </a:r>
            <a:endParaRPr lang="en-GB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eta: Curvada Para Cima 85">
            <a:extLst>
              <a:ext uri="{FF2B5EF4-FFF2-40B4-BE49-F238E27FC236}">
                <a16:creationId xmlns:a16="http://schemas.microsoft.com/office/drawing/2014/main" id="{562DA3F1-84C6-47FD-AA2E-2C6898D1853E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507284-09FB-461B-B2A3-686643DB00C0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2DE4CF-57BF-4D25-ADED-F9D9C7442F5E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3B636C0D-2CCC-422B-918E-CB2839999A10}"/>
              </a:ext>
            </a:extLst>
          </p:cNvPr>
          <p:cNvSpPr/>
          <p:nvPr/>
        </p:nvSpPr>
        <p:spPr>
          <a:xfrm>
            <a:off x="3735272" y="5726048"/>
            <a:ext cx="1367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>
                <a:solidFill>
                  <a:srgbClr val="29A6FF"/>
                </a:solidFill>
              </a:rPr>
              <a:t>associatividade</a:t>
            </a:r>
            <a:r>
              <a:rPr lang="en-GB" sz="14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3DC6CAE-0D8C-46B0-9897-630E6FFAEA2D}"/>
              </a:ext>
            </a:extLst>
          </p:cNvPr>
          <p:cNvSpPr/>
          <p:nvPr/>
        </p:nvSpPr>
        <p:spPr>
          <a:xfrm>
            <a:off x="9152254" y="5035473"/>
            <a:ext cx="23628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25E4F"/>
                </a:solidFill>
              </a:rPr>
              <a:t>Mas</a:t>
            </a:r>
            <a:r>
              <a:rPr lang="en-GB" b="1" dirty="0">
                <a:solidFill>
                  <a:srgbClr val="F25E4F"/>
                </a:solidFill>
              </a:rPr>
              <a:t>… o </a:t>
            </a:r>
            <a:r>
              <a:rPr lang="en-GB" b="1" dirty="0" err="1">
                <a:solidFill>
                  <a:srgbClr val="F25E4F"/>
                </a:solidFill>
              </a:rPr>
              <a:t>resultado</a:t>
            </a:r>
            <a:r>
              <a:rPr lang="en-GB" b="1" dirty="0">
                <a:solidFill>
                  <a:srgbClr val="F25E4F"/>
                </a:solidFill>
              </a:rPr>
              <a:t> é</a:t>
            </a:r>
            <a:r>
              <a:rPr lang="en-GB" dirty="0">
                <a:solidFill>
                  <a:srgbClr val="F25E4F"/>
                </a:solidFill>
              </a:rPr>
              <a:t>, </a:t>
            </a:r>
            <a:r>
              <a:rPr lang="en-GB" dirty="0" err="1">
                <a:solidFill>
                  <a:srgbClr val="F25E4F"/>
                </a:solidFill>
              </a:rPr>
              <a:t>obviamente</a:t>
            </a:r>
            <a:r>
              <a:rPr lang="en-GB" dirty="0">
                <a:solidFill>
                  <a:srgbClr val="F25E4F"/>
                </a:solidFill>
              </a:rPr>
              <a:t>, </a:t>
            </a:r>
            <a:r>
              <a:rPr lang="en-GB" b="1" dirty="0">
                <a:solidFill>
                  <a:srgbClr val="F25E4F"/>
                </a:solidFill>
              </a:rPr>
              <a:t>o </a:t>
            </a:r>
            <a:r>
              <a:rPr lang="en-GB" b="1" dirty="0" err="1">
                <a:solidFill>
                  <a:srgbClr val="F25E4F"/>
                </a:solidFill>
              </a:rPr>
              <a:t>mesmo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92" name="Gráfico 91" descr="Seta: Reta">
            <a:extLst>
              <a:ext uri="{FF2B5EF4-FFF2-40B4-BE49-F238E27FC236}">
                <a16:creationId xmlns:a16="http://schemas.microsoft.com/office/drawing/2014/main" id="{95BF9EB1-FEEB-4FAD-8231-91E8AEBEA3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17A0822-FE89-4D1A-B7FB-3362EA32F2D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4D83551B-AD8D-4346-A1F2-5051E3BF0313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4D83551B-AD8D-4346-A1F2-5051E3BF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haveta à esquerda 44">
            <a:extLst>
              <a:ext uri="{FF2B5EF4-FFF2-40B4-BE49-F238E27FC236}">
                <a16:creationId xmlns:a16="http://schemas.microsoft.com/office/drawing/2014/main" id="{825C45CD-6888-4E5F-ABB1-62200D82E00A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BA4B8786-FEA3-43E0-B60B-34B5B48057D0}"/>
                  </a:ext>
                </a:extLst>
              </p:cNvPr>
              <p:cNvSpPr txBox="1"/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fatores</a:t>
                </a: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BA4B8786-FEA3-43E0-B60B-34B5B480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blipFill>
                <a:blip r:embed="rId24"/>
                <a:stretch>
                  <a:fillRect t="-8197" r="-59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CCBB9523-6C84-40D8-8655-6B37F2F5F7B6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uma matriz quadrada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 inteiro positivo 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ésima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potência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o produto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vezes.</a:t>
                </a: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CCBB9523-6C84-40D8-8655-6B37F2F5F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25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94A941-44AF-4FF8-B7B4-A44B3A76E767}"/>
              </a:ext>
            </a:extLst>
          </p:cNvPr>
          <p:cNvSpPr/>
          <p:nvPr/>
        </p:nvSpPr>
        <p:spPr>
          <a:xfrm>
            <a:off x="2340276" y="427615"/>
            <a:ext cx="1389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F2DCB244-95BC-4E00-9608-6754CC74CBF5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F2DCB244-95BC-4E00-9608-6754CC74C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C055E832-7E3F-432E-B084-03F947579AA5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C055E832-7E3F-432E-B084-03F947579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60DE7037-2D5A-4C71-A9BA-D68557DC9788}"/>
              </a:ext>
            </a:extLst>
          </p:cNvPr>
          <p:cNvSpPr/>
          <p:nvPr/>
        </p:nvSpPr>
        <p:spPr>
          <a:xfrm>
            <a:off x="5570587" y="2966383"/>
            <a:ext cx="28637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Generaliza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Recorda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deste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exemplo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: Cantos Arredondados 53">
                <a:extLst>
                  <a:ext uri="{FF2B5EF4-FFF2-40B4-BE49-F238E27FC236}">
                    <a16:creationId xmlns:a16="http://schemas.microsoft.com/office/drawing/2014/main" id="{15C482ED-2D62-43F3-9DC8-03E95B522B8B}"/>
                  </a:ext>
                </a:extLst>
              </p:cNvPr>
              <p:cNvSpPr/>
              <p:nvPr/>
            </p:nvSpPr>
            <p:spPr>
              <a:xfrm>
                <a:off x="3023419" y="3674889"/>
                <a:ext cx="8005935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Qualquer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potência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comuta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</a:t>
                </a:r>
                <a:r>
                  <a:rPr lang="en-GB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Isto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é: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4" name="Retângulo: Cantos Arredondados 53">
                <a:extLst>
                  <a:ext uri="{FF2B5EF4-FFF2-40B4-BE49-F238E27FC236}">
                    <a16:creationId xmlns:a16="http://schemas.microsoft.com/office/drawing/2014/main" id="{15C482ED-2D62-43F3-9DC8-03E95B522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9" y="3674889"/>
                <a:ext cx="8005935" cy="510778"/>
              </a:xfrm>
              <a:prstGeom prst="roundRect">
                <a:avLst/>
              </a:prstGeom>
              <a:blipFill>
                <a:blip r:embed="rId28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Gráfico 55" descr="Seta: Rodar para a esquerda">
            <a:extLst>
              <a:ext uri="{FF2B5EF4-FFF2-40B4-BE49-F238E27FC236}">
                <a16:creationId xmlns:a16="http://schemas.microsoft.com/office/drawing/2014/main" id="{E04FA821-1130-4FB9-8B02-1003EC85381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57" name="Gráfico 56" descr="Seta: Rodar para a esquerda">
            <a:extLst>
              <a:ext uri="{FF2B5EF4-FFF2-40B4-BE49-F238E27FC236}">
                <a16:creationId xmlns:a16="http://schemas.microsoft.com/office/drawing/2014/main" id="{50DEEA93-67B9-4DB3-A5B7-B3BC533D645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977 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8425 -0.233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7" grpId="0"/>
      <p:bldP spid="68" grpId="0"/>
      <p:bldP spid="69" grpId="0"/>
      <p:bldP spid="71" grpId="0" animBg="1"/>
      <p:bldP spid="76" grpId="0" animBg="1"/>
      <p:bldP spid="78" grpId="0" animBg="1"/>
      <p:bldP spid="81" grpId="0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90" grpId="0"/>
      <p:bldP spid="91" grpId="0" animBg="1"/>
      <p:bldP spid="51" grpId="0"/>
      <p:bldP spid="52" grpId="0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B6B507E-67D1-4079-B2C1-879621B8964F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037F798-D5C8-4FA0-9758-3B92CE9125DE}"/>
              </a:ext>
            </a:extLst>
          </p:cNvPr>
          <p:cNvSpPr/>
          <p:nvPr/>
        </p:nvSpPr>
        <p:spPr>
          <a:xfrm>
            <a:off x="2148856" y="2865600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/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/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áfico 25" descr="Seta: Rodar para a esquerda">
            <a:extLst>
              <a:ext uri="{FF2B5EF4-FFF2-40B4-BE49-F238E27FC236}">
                <a16:creationId xmlns:a16="http://schemas.microsoft.com/office/drawing/2014/main" id="{508AC226-4958-44B3-95CD-BEF9D310F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27" name="Gráfico 26" descr="Seta: Rodar para a esquerda">
            <a:extLst>
              <a:ext uri="{FF2B5EF4-FFF2-40B4-BE49-F238E27FC236}">
                <a16:creationId xmlns:a16="http://schemas.microsoft.com/office/drawing/2014/main" id="{B00C7D8D-2466-492E-80CD-31D188E28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/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OBSERVAÇÃO</a:t>
                </a:r>
                <a:r>
                  <a:rPr lang="en-GB" dirty="0"/>
                  <a:t> – </a:t>
                </a:r>
                <a:r>
                  <a:rPr lang="en-GB" dirty="0" err="1"/>
                  <a:t>Há</a:t>
                </a:r>
                <a:r>
                  <a:rPr lang="en-GB" dirty="0"/>
                  <a:t> </a:t>
                </a:r>
                <a:r>
                  <a:rPr lang="en-GB" dirty="0" err="1"/>
                  <a:t>sempre</a:t>
                </a:r>
                <a:r>
                  <a:rPr lang="en-GB" dirty="0"/>
                  <a:t> </a:t>
                </a:r>
                <a:r>
                  <a:rPr lang="en-GB" b="1" dirty="0" err="1"/>
                  <a:t>matrizes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)</a:t>
                </a:r>
                <a:r>
                  <a:rPr lang="en-GB" b="1" dirty="0"/>
                  <a:t> que </a:t>
                </a:r>
                <a:r>
                  <a:rPr lang="en-GB" b="1" dirty="0" err="1"/>
                  <a:t>comutam</a:t>
                </a:r>
                <a:r>
                  <a:rPr lang="en-GB" b="1" dirty="0"/>
                  <a:t> </a:t>
                </a:r>
                <a:r>
                  <a:rPr lang="en-GB" dirty="0"/>
                  <a:t>com qualquer matriz quadrada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nomeadamente</a:t>
                </a:r>
                <a:r>
                  <a:rPr lang="en-GB" dirty="0"/>
                  <a:t> a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 (</a:t>
                </a:r>
                <a:r>
                  <a:rPr lang="en-GB" dirty="0" err="1"/>
                  <a:t>identidade</a:t>
                </a:r>
                <a:r>
                  <a:rPr lang="en-GB" dirty="0"/>
                  <a:t>),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(</a:t>
                </a:r>
                <a:r>
                  <a:rPr lang="en-GB" dirty="0" err="1"/>
                  <a:t>nula</a:t>
                </a:r>
                <a:r>
                  <a:rPr lang="en-GB" dirty="0"/>
                  <a:t>)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</a:t>
                </a:r>
                <a:r>
                  <a:rPr lang="pt-PT" dirty="0"/>
                  <a:t>inversa, para matrizes não singulares</a:t>
                </a:r>
                <a:r>
                  <a:rPr lang="en-GB" dirty="0"/>
                  <a:t>). </a:t>
                </a:r>
                <a:r>
                  <a:rPr lang="pt-PT" dirty="0"/>
                  <a:t>No entanto, se queremos um exemplo "não óbvio"</a:t>
                </a:r>
                <a:r>
                  <a:rPr lang="en-GB" dirty="0"/>
                  <a:t>, </a:t>
                </a:r>
                <a:r>
                  <a:rPr lang="pt-PT" dirty="0"/>
                  <a:t>podemos usar uma das potências naturais 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blipFill>
                <a:blip r:embed="rId15"/>
                <a:stretch>
                  <a:fillRect b="-987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36460264-BE4E-44C5-B2FB-8F417133299E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A9DFE4D6-A0D1-4F51-8658-1EB51A83F8DF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A9DFE4D6-A0D1-4F51-8658-1EB51A83F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haveta à esquerda 32">
            <a:extLst>
              <a:ext uri="{FF2B5EF4-FFF2-40B4-BE49-F238E27FC236}">
                <a16:creationId xmlns:a16="http://schemas.microsoft.com/office/drawing/2014/main" id="{6DA14799-CB4A-4DC9-8870-4B0C3DB9E057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FD54CAE-C9AE-4597-A2E7-230C019085F2}"/>
                  </a:ext>
                </a:extLst>
              </p:cNvPr>
              <p:cNvSpPr txBox="1"/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fatores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FD54CAE-C9AE-4597-A2E7-230C01908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80" y="1684053"/>
                <a:ext cx="1027974" cy="369332"/>
              </a:xfrm>
              <a:prstGeom prst="rect">
                <a:avLst/>
              </a:prstGeom>
              <a:blipFill>
                <a:blip r:embed="rId18"/>
                <a:stretch>
                  <a:fillRect t="-8197" r="-59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8D61FCC9-8799-4BD9-B986-A4B7B2141ED5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uma matriz quadrada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 inteiro positivo 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ésima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potência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o produto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vezes.</a:t>
                </a: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8D61FCC9-8799-4BD9-B986-A4B7B2141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1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17CB2FD1-E6D6-46D1-87D4-4D58B66EDC70}"/>
              </a:ext>
            </a:extLst>
          </p:cNvPr>
          <p:cNvSpPr/>
          <p:nvPr/>
        </p:nvSpPr>
        <p:spPr>
          <a:xfrm>
            <a:off x="2340276" y="427615"/>
            <a:ext cx="1389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17A78C1-6BC1-4D8D-9F48-CA5C0147C407}"/>
              </a:ext>
            </a:extLst>
          </p:cNvPr>
          <p:cNvSpPr/>
          <p:nvPr/>
        </p:nvSpPr>
        <p:spPr>
          <a:xfrm>
            <a:off x="5570587" y="2966383"/>
            <a:ext cx="28637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Generaliza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Recorda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deste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exemplo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D0C6F88-FE3A-4C88-A8B1-5D1283C8658F}"/>
                  </a:ext>
                </a:extLst>
              </p:cNvPr>
              <p:cNvSpPr/>
              <p:nvPr/>
            </p:nvSpPr>
            <p:spPr>
              <a:xfrm>
                <a:off x="3023419" y="3674889"/>
                <a:ext cx="8005935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Qualquer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potência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comuta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</a:t>
                </a:r>
                <a:r>
                  <a:rPr lang="en-GB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Isto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é: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D0C6F88-FE3A-4C88-A8B1-5D1283C86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9" y="3674889"/>
                <a:ext cx="8005935" cy="510778"/>
              </a:xfrm>
              <a:prstGeom prst="roundRect">
                <a:avLst/>
              </a:prstGeom>
              <a:blipFill>
                <a:blip r:embed="rId10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4BA5C5AD-579D-4A5A-9C9A-95E6A1B49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7E240F30-9D5A-43BB-B87B-45A9327DB44D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80A0316F-62CA-4FE8-BFA7-6AAAADFC1CB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69DC5A29-78C8-4DBF-B21D-23BDF254DE2A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EADD7586-575A-4FEA-873E-D1EB8CF1402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69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5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1994666" y="264777"/>
            <a:ext cx="10058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solidFill>
                  <a:sysClr val="windowText" lastClr="000000"/>
                </a:solidFill>
              </a:rPr>
              <a:t>A aritmética matricial gera diversas "Propriedades peculiares".
Algumas destas são específicas das matrizes (como trabalhar com a transposta) e outras resultam, essencialmente, da multiplicação não ser comutativa</a:t>
            </a:r>
            <a:r>
              <a:rPr lang="en-GB" sz="2400" dirty="0">
                <a:solidFill>
                  <a:sysClr val="windowText" lastClr="000000"/>
                </a:solidFill>
              </a:rPr>
              <a:t>!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8678576-BF40-4DBA-A2DF-8969057F9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CC365D-0DF4-4CAA-9D13-368207224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8" y="1667234"/>
            <a:ext cx="21802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Potência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uma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Outras Proposições e Relações Matriciais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1994400" y="266400"/>
            <a:ext cx="10058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solidFill>
                  <a:sysClr val="windowText" lastClr="000000"/>
                </a:solidFill>
              </a:rPr>
              <a:t>A aritmética matricial gera diversas "Propriedades peculiares".
Algumas destas são específicas das matrizes (como trabalhar com a transposta) e outras resultam, essencialmente, da multiplicação não ser comutativa</a:t>
            </a:r>
            <a:r>
              <a:rPr lang="en-GB" sz="2400" dirty="0">
                <a:solidFill>
                  <a:sysClr val="windowText" lastClr="000000"/>
                </a:solidFill>
              </a:rPr>
              <a:t>!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/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OBSERVAÇÃO</a:t>
                </a:r>
                <a:r>
                  <a:rPr lang="en-GB" dirty="0"/>
                  <a:t> – </a:t>
                </a:r>
                <a:r>
                  <a:rPr lang="en-GB" b="1" dirty="0"/>
                  <a:t>Este resultado permite-nos escrever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deixando</a:t>
                </a:r>
                <a:r>
                  <a:rPr lang="en-GB" dirty="0"/>
                  <a:t> o </a:t>
                </a:r>
                <a:r>
                  <a:rPr lang="en-GB" dirty="0" err="1"/>
                  <a:t>significado</a:t>
                </a:r>
                <a:r>
                  <a:rPr lang="en-GB" dirty="0"/>
                  <a:t> </a:t>
                </a:r>
                <a:r>
                  <a:rPr lang="en-GB" dirty="0" err="1"/>
                  <a:t>em</a:t>
                </a:r>
                <a:r>
                  <a:rPr lang="en-GB" dirty="0"/>
                  <a:t> </a:t>
                </a:r>
                <a:r>
                  <a:rPr lang="en-GB" dirty="0" err="1"/>
                  <a:t>aberto</a:t>
                </a:r>
                <a:r>
                  <a:rPr lang="en-GB" dirty="0"/>
                  <a:t> – </a:t>
                </a:r>
                <a:r>
                  <a:rPr lang="en-GB" b="1" dirty="0" err="1"/>
                  <a:t>inversa</a:t>
                </a:r>
                <a:r>
                  <a:rPr lang="en-GB" b="1" dirty="0"/>
                  <a:t> da </a:t>
                </a:r>
                <a:r>
                  <a:rPr lang="en-GB" b="1" dirty="0" err="1"/>
                  <a:t>transposta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ou</a:t>
                </a:r>
                <a:r>
                  <a:rPr lang="en-GB" dirty="0"/>
                  <a:t> a </a:t>
                </a:r>
                <a:r>
                  <a:rPr lang="en-GB" b="1" dirty="0" err="1"/>
                  <a:t>transposta</a:t>
                </a:r>
                <a:r>
                  <a:rPr lang="en-GB" b="1" dirty="0"/>
                  <a:t> da </a:t>
                </a:r>
                <a:r>
                  <a:rPr lang="en-GB" b="1" dirty="0" err="1"/>
                  <a:t>inversa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/>
                  <a:t>) </a:t>
                </a:r>
                <a:r>
                  <a:rPr lang="pt-PT" dirty="0"/>
                  <a:t>de uma dada matriz invertível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pt-PT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/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OBSERVAÇÃO</a:t>
                </a:r>
                <a:r>
                  <a:rPr lang="en-GB" dirty="0"/>
                  <a:t> – </a:t>
                </a:r>
                <a:r>
                  <a:rPr lang="en-GB" b="1" dirty="0"/>
                  <a:t>Este resultado permite-nos escrever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deixando</a:t>
                </a:r>
                <a:r>
                  <a:rPr lang="en-GB" dirty="0"/>
                  <a:t> o </a:t>
                </a:r>
                <a:r>
                  <a:rPr lang="en-GB" dirty="0" err="1"/>
                  <a:t>significado</a:t>
                </a:r>
                <a:r>
                  <a:rPr lang="en-GB" dirty="0"/>
                  <a:t> </a:t>
                </a:r>
                <a:r>
                  <a:rPr lang="en-GB" dirty="0" err="1"/>
                  <a:t>em</a:t>
                </a:r>
                <a:r>
                  <a:rPr lang="en-GB" dirty="0"/>
                  <a:t> </a:t>
                </a:r>
                <a:r>
                  <a:rPr lang="en-GB" dirty="0" err="1"/>
                  <a:t>aberto</a:t>
                </a:r>
                <a:r>
                  <a:rPr lang="en-GB" dirty="0"/>
                  <a:t> –  </a:t>
                </a:r>
                <a:r>
                  <a:rPr lang="en-GB" b="1" dirty="0" err="1"/>
                  <a:t>inversa</a:t>
                </a:r>
                <a:r>
                  <a:rPr lang="en-GB" b="1" dirty="0"/>
                  <a:t> da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</a:t>
                </a:r>
                <a:r>
                  <a:rPr lang="en-GB" b="1" dirty="0" err="1"/>
                  <a:t>ésima-potência</a:t>
                </a:r>
                <a:r>
                  <a:rPr lang="en-GB" b="1" dirty="0"/>
                  <a:t> 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ou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</a:t>
                </a:r>
                <a:r>
                  <a:rPr lang="en-GB" b="1" dirty="0" err="1"/>
                  <a:t>ésima</a:t>
                </a:r>
                <a:r>
                  <a:rPr lang="en-GB" b="1" dirty="0"/>
                  <a:t> </a:t>
                </a:r>
                <a:r>
                  <a:rPr lang="en-GB" b="1" dirty="0" err="1"/>
                  <a:t>potência</a:t>
                </a:r>
                <a:r>
                  <a:rPr lang="en-GB" b="1" dirty="0"/>
                  <a:t> da </a:t>
                </a:r>
                <a:r>
                  <a:rPr lang="en-GB" b="1" dirty="0" err="1"/>
                  <a:t>inversa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) </a:t>
                </a:r>
                <a:r>
                  <a:rPr lang="pt-PT" dirty="0"/>
                  <a:t>de uma dada matriz invertível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pt-PT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75613" y="3407343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11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/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OBSERVAÇÃO</a:t>
                </a:r>
                <a:r>
                  <a:rPr lang="en-GB" dirty="0"/>
                  <a:t> – </a:t>
                </a:r>
                <a:r>
                  <a:rPr lang="en-GB" b="1" dirty="0"/>
                  <a:t>Este resultado permite-nos escrever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deixando</a:t>
                </a:r>
                <a:r>
                  <a:rPr lang="en-GB" dirty="0"/>
                  <a:t> o </a:t>
                </a:r>
                <a:r>
                  <a:rPr lang="en-GB" dirty="0" err="1"/>
                  <a:t>significado</a:t>
                </a:r>
                <a:r>
                  <a:rPr lang="en-GB" dirty="0"/>
                  <a:t> </a:t>
                </a:r>
                <a:r>
                  <a:rPr lang="en-GB" dirty="0" err="1"/>
                  <a:t>em</a:t>
                </a:r>
                <a:r>
                  <a:rPr lang="en-GB" dirty="0"/>
                  <a:t> </a:t>
                </a:r>
                <a:r>
                  <a:rPr lang="en-GB" dirty="0" err="1"/>
                  <a:t>aberto</a:t>
                </a:r>
                <a:r>
                  <a:rPr lang="en-GB" dirty="0"/>
                  <a:t> –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</a:t>
                </a:r>
                <a:r>
                  <a:rPr lang="en-GB" b="1" dirty="0" err="1"/>
                  <a:t>ésima</a:t>
                </a:r>
                <a:r>
                  <a:rPr lang="en-GB" b="1" dirty="0"/>
                  <a:t> </a:t>
                </a:r>
                <a:r>
                  <a:rPr lang="en-GB" b="1" dirty="0" err="1"/>
                  <a:t>potência</a:t>
                </a:r>
                <a:r>
                  <a:rPr lang="en-GB" b="1" dirty="0"/>
                  <a:t> da </a:t>
                </a:r>
                <a:r>
                  <a:rPr lang="en-GB" b="1" dirty="0" err="1"/>
                  <a:t>transposta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ou</a:t>
                </a:r>
                <a:r>
                  <a:rPr lang="en-GB" dirty="0"/>
                  <a:t> </a:t>
                </a:r>
                <a:r>
                  <a:rPr lang="en-GB" b="1" dirty="0" err="1"/>
                  <a:t>transposta</a:t>
                </a:r>
                <a:r>
                  <a:rPr lang="en-GB" b="1" dirty="0"/>
                  <a:t> da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</a:t>
                </a:r>
                <a:r>
                  <a:rPr lang="en-GB" b="1" dirty="0" err="1"/>
                  <a:t>ésima</a:t>
                </a:r>
                <a:r>
                  <a:rPr lang="en-GB" b="1" dirty="0"/>
                  <a:t> </a:t>
                </a:r>
                <a:r>
                  <a:rPr lang="en-GB" b="1" dirty="0" err="1"/>
                  <a:t>potência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</a:t>
                </a:r>
                <a:r>
                  <a:rPr lang="pt-PT" dirty="0"/>
                  <a:t>de uma dada matriz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IMPORTANTE</a:t>
                </a:r>
                <a:r>
                  <a:rPr lang="en-GB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 err="1"/>
                  <a:t>Nenhuma</a:t>
                </a:r>
                <a:r>
                  <a:rPr lang="en-GB" dirty="0"/>
                  <a:t> das </a:t>
                </a:r>
                <a:r>
                  <a:rPr lang="en-GB" dirty="0" err="1"/>
                  <a:t>expressões</a:t>
                </a:r>
                <a:r>
                  <a:rPr lang="en-GB" dirty="0"/>
                  <a:t> </a:t>
                </a:r>
                <a:r>
                  <a:rPr lang="en-GB" dirty="0" err="1"/>
                  <a:t>anteriores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/>
                  <a:t>tem</a:t>
                </a:r>
                <a:r>
                  <a:rPr lang="en-GB" dirty="0"/>
                  <a:t> </a:t>
                </a:r>
                <a:r>
                  <a:rPr lang="en-GB" dirty="0" err="1"/>
                  <a:t>significado</a:t>
                </a:r>
                <a:r>
                  <a:rPr lang="en-GB" dirty="0"/>
                  <a:t>, </a:t>
                </a:r>
                <a:r>
                  <a:rPr lang="en-GB" i="1" dirty="0"/>
                  <a:t>per se</a:t>
                </a:r>
                <a:r>
                  <a:rPr lang="en-GB" dirty="0"/>
                  <a:t>! </a:t>
                </a:r>
                <a:r>
                  <a:rPr lang="pt-PT" dirty="0"/>
                  <a:t>Quando confrontados com uma delas, devemos pensar claramente nas operações representadas na respetiva expressão </a:t>
                </a:r>
                <a:r>
                  <a:rPr lang="en-GB" dirty="0"/>
                  <a:t>– </a:t>
                </a:r>
                <a:r>
                  <a:rPr lang="en-GB" dirty="0" err="1"/>
                  <a:t>transposta</a:t>
                </a:r>
                <a:r>
                  <a:rPr lang="en-GB" dirty="0"/>
                  <a:t>, </a:t>
                </a:r>
                <a:r>
                  <a:rPr lang="en-GB" dirty="0" err="1"/>
                  <a:t>inversa</a:t>
                </a:r>
                <a:r>
                  <a:rPr lang="en-GB" dirty="0"/>
                  <a:t> e/</a:t>
                </a:r>
                <a:r>
                  <a:rPr lang="en-GB" dirty="0" err="1"/>
                  <a:t>ou</a:t>
                </a:r>
                <a:r>
                  <a:rPr lang="en-GB" dirty="0"/>
                  <a:t> </a:t>
                </a:r>
                <a:r>
                  <a:rPr lang="en-GB" dirty="0" err="1"/>
                  <a:t>potência</a:t>
                </a:r>
                <a:r>
                  <a:rPr lang="en-GB" dirty="0"/>
                  <a:t>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A expressão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pt-PT" dirty="0"/>
                  <a:t>permite a extensão da noção de Potência de uma Matriz a expoentes inteiros não positivos</a:t>
                </a:r>
                <a:r>
                  <a:rPr lang="en-GB" dirty="0"/>
                  <a:t>. </a:t>
                </a:r>
                <a:r>
                  <a:rPr lang="pt-PT" dirty="0"/>
                  <a:t>Assim, mantêm-se na aritmética matricial as seguintes regras para valores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B605B2B8-E794-4000-82F9-36AFAFEEE3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uiExpand="1" build="allAtOnce" animBg="1"/>
      <p:bldP spid="32" grpId="0" animBg="1"/>
      <p:bldP spid="32" grpId="1" build="allAtOnce" animBg="1"/>
      <p:bldP spid="39" grpId="0" animBg="1"/>
      <p:bldP spid="39" grpId="1" build="allAtOnce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C8B41F8B-E28C-47EA-8584-EE6A44169DBD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10&quot;]]"/>
  <p:tag name="ISPRING_RESOURCE_FOLDER" val="C:\Users\filom\Documents\ENGIMATH\LESSONS\MATRICES\AULA 10\Aula_10_N1\"/>
  <p:tag name="ISPRING_PRESENTATION_PATH" val="C:\Users\filom\Documents\ENGIMATH\LESSONS\MATRICES\AULA 10\Aula_10_N1.pptx"/>
  <p:tag name="ISPRING_SCREEN_RECS_UPDATED" val="C:\Users\filom\Documents\ENGIMATH\LESSONS\MATRICES\AULA 10\Aula_10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lm0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pZt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KWb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lm0VSF4bhDncDAACiDAAAIQAAAHVuaXZlcnNhbC9mbGFzaF9za2luX3NldHRpbmdzLnhtbJVXbW/aMBD+3l+B2Pey0m60UopEgUrVWFutXb875ACrjh3ZDh3/fueXJDYkhRIhxXfP43v1GRL1TnlvC1JRwW/7w/74rNdLlqWUwPUr5AUjGnopUfCQ3fbv/y4W/YGDCCbkC2hN+VoZSSXrUQSmpdaCny8F17jPORcyJ6w//nZvP8nAIo+xBLp1KmdFltCY+TG8vpudRPE2ru5Gs+lNF2Ep8oLw3UKsxXlKlu9rKUqeGdcuzdNF2+wKkIzy96MeMar0g4Y88ml+MR/Oh6dRCglKgXHpZjYZTn4eZTGSAqujH11dX01O5DSmPi/MHm1LFdWWNhqOLkdXXbSCrCFO8nQ+u5hdduM57h5X5VO/HEHDP43Q7/bTCWVkB/JLm4uiLL7SI4UUa5PQPc7IPEc5TJAMjx8SZjfmOUowARlDRxtSMZphGYTMXCt+N08X2OfyoIv8azgkEnO2pWDPpgh708N0SMpgrGUJyaBaOZ3aiI+nUuNhqvShpME8Y4DPpFQwXhGmPKwRNsA/8EF5FuzlBQ3iTbAyh6nzN9wuVjSE6fTODpYQW8sCFyVsvbCxHggb5CPm9QAZCBvkiynXE2e7A/i+xnGqhrgjvppB+r33Uf5RDZzgsspYtaq0xtTCnHMV2PaCCpOLDMa2sV5pDqZwycDKnE+DA6cSTrZ0TTTeTL8NLt29aChUMtiT+1Zrb6xEU82grd+WopQKfUH1Wxx7i8ZR3M2hJnoBK12hY2FTFHNdhL1g12dHc10ZqfPm1j2Nt8ltPyfyHeSrEEz1e56HJxBz7u7lQ4aZ13ibgnzgK3EihwsN4f7Wzy6wcKfwVDjRmiw3ObrUFUGdUlfZ9gIm3mxbZXmZpyDn2BAUqoaMZQ63oesNw69+o/ABWUzoUDqm3uB2nNC63wOB7wAgcrmpToNbOE1eMk0ZbIF5bSCwAXdFlig8O23xmu6KezKQnNSQfgY1jRLNz0jRQnhDv0Q8zULFCT2vSapsZNFEqeZ74Es08qs5abo1HJF27Vsp2hn1bSnEYkX5JKUWL5pI7Tdt1j54soUJp7kdQagw5iofW1SOxIQofGKssmIcyBsfzMVVb1abaNF0UcygHQ/bKFazP2Vf8YCOVxIgHLFWeBbcAb9glwois8caEl0KLWrHxhjx3rQTW5lkPuGPz2QQSF2B6lLgO/43Gf8HUEsDBBQAAgAIAKWbRV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WbRVITuU31vQEAAH4GAAAfAAAAdW5pdmVyc2FsL2h0bWxfc2tpbl9zZXR0aW5ncy5qc42U30/CMBDH3/kryHw1RAc68A0dJiY+mMib8aEbx1joek1bUCT8767jV9fdlPZl/eaz7/Wu7W073XIEadB96G6r72r9Vl9XGljNqBVc13XeohdWDzTPZzDNC+C5gMBD1haZM67hpO/OCOUciMo12bwbkNrxC5CA5cnfERUBakJbE9oXZfhNiT/HvztOVvuMnDonK2NQ9FIUBoTpCVQFq5jg6rkaboYejGtQ/6BzlkLN9C4cPsat5Nlx8BjFTyOXS7GQTGxeMcNewtJlpnAlZof4fTtderGRoMoTX7aF5bk2LwYKP/DkdhJOwnZSKtAaDnFH8Tgc35MwZwlwN6FoMByM/0Brxs2CevQ617k50lEY9aOBS0uWQaNKT5P4Nu7XMVF6NarZCL7nDHybPXFTjRrB2QbUJVYoV/KCA5QKM1uRJhrZSaIc2SwX2Z6LR3aSnN2stW27G1XL6CWoZqdbcWOny5yLcTjZ2jND75ktiKdctDWXC1qDIR+39qK+Un2BUyIVFymQbGheFz1ux/i9xq4/ysSZWoKaIvKyf9pjAV22E1AvYo5WYMawdFGUWpnQp9sqyL2nF2fp77Oz+wVQSwMEFAACAAgApZtFUpQTsyJpAAAAbgAAABwAAAB1bml2ZXJzYWwvbG9jYWxfc2V0dGluZ3MueG1sDcwxDoMwDEDRnVNY3int1oHAxlaW0gNYxEWRHBuRgOD2ZPvD02/7MwocvKVg6vD1eCKwzuaDLg5/01C/EVIm9SSm7FANoe+qVmwm+XLOBSZYhS7eJo4lMo8Uixx2EajhU17/wB6brroBUEsDBBQAAgAIAKWbRV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Clm0V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Clm0VSnF4yCBQGAAA3FwAAHQAAAAAAAAABAAAAAADMEwAAdW5pdmVyc2FsL2NvbW1vbl9tZXNzYWdlcy5sbmdQSwECAAAUAAIACAClm0VSZrKi1aUAAACDAQAALgAAAAAAAAABAAAAAAAbGgAAdW5pdmVyc2FsL3BsYXliYWNrX2FuZF9uYXZpZ2F0aW9uX3NldHRpbmdzLnhtbFBLAQIAABQAAgAIAKWbRVLQvS+0TgQAAIcVAAAnAAAAAAAAAAEAAAAAAAwbAAB1bml2ZXJzYWwvZmxhc2hfcHVibGlzaGluZ19zZXR0aW5ncy54bWxQSwECAAAUAAIACAClm0VSF4bhDncDAACiDAAAIQAAAAAAAAABAAAAAACfHwAAdW5pdmVyc2FsL2ZsYXNoX3NraW5fc2V0dGluZ3MueG1sUEsBAgAAFAACAAgApZtFUuZFxhFIBAAAERUAACYAAAAAAAAAAQAAAAAAVSMAAHVuaXZlcnNhbC9odG1sX3B1Ymxpc2hpbmdfc2V0dGluZ3MueG1sUEsBAgAAFAACAAgApZtFUhO5TfW9AQAAfgYAAB8AAAAAAAAAAQAAAAAA4ScAAHVuaXZlcnNhbC9odG1sX3NraW5fc2V0dGluZ3MuanNQSwECAAAUAAIACAClm0VSlBOzImkAAABuAAAAHAAAAAAAAAABAAAAAADbKQAAdW5pdmVyc2FsL2xvY2FsX3NldHRpbmdzLnhtbFBLAQIAABQAAgAIAKWbRVKqn45ZFgoAABYZAAAXAAAAAAAAAAAAAAAAAH4qAAB1bml2ZXJzYWwvdW5pdmVyc2FsLnBuZ1BLAQIAABQAAgAIAKWbRVLlZcaxSwAAAGoAAAAbAAAAAAAAAAEAAAAAAMk0AAB1bml2ZXJzYWwvdW5pdmVyc2FsLnBuZy54bWxQSwUGAAAAABIAEgBWBQAATTUAAAAA"/>
  <p:tag name="ISPRING_ULTRA_SCORM_COURCE_TITLE" val="Aula_10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10_N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Is5pUszl3ygvtyUSAbh2w&quot;,&quot;gi&quot;:&quot;0S1HptKYVRPfvT-GyB4ACg&quot;,&quot;ti&quot;:&quot;characters&quot;,&quot;vs&quot;:{&quot;f&quot;:[673,674,501],&quot;i&quot;:{&quot;d&quot;:&quot;wIs5pUszl3ygvtyUSAbh2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Jww45M79fqqTDBv5qAxuw&quot;,&quot;gi&quot;:&quot;0S1HptKYVRPfvT-GyB4ACg&quot;,&quot;ti&quot;:&quot;characters&quot;,&quot;vs&quot;:{&quot;f&quot;:[673,674,529],&quot;i&quot;:{&quot;d&quot;:&quot;zJww45M79fqqTDBv5qAxu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10\Aula_10_N1\quiz\quiz1.quiz"/>
  <p:tag name="ISPRING_QUIZ_RELATIVE_PATH" val="Aula_10_N1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LVvcaOQHv5wxJvjM8f9Dw&quot;,&quot;gi&quot;:&quot;0S1HptKYVRPfvT-GyB4ACg&quot;,&quot;ti&quot;:&quot;characters&quot;,&quot;vs&quot;:{&quot;f&quot;:[673,674,529],&quot;i&quot;:{&quot;d&quot;:&quot;XLVvcaOQHv5wxJvjM8f9D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NClLZZRm2JY0FP7ZUHulw&quot;,&quot;gi&quot;:&quot;0S1HptKYVRPfvT-GyB4ACg&quot;,&quot;ti&quot;:&quot;characters&quot;,&quot;vs&quot;:{&quot;f&quot;:[673,674,544],&quot;i&quot;:{&quot;d&quot;:&quot;uNClLZZRm2JY0FP7ZUHul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filom\Documents\ENGIMATH\LESSONS\MATRICES\AULA 10\Aula_10_N1\quiz\quiz3.quiz"/>
  <p:tag name="ISPRING_QUIZ_RELATIVE_PATH" val="Aula_10_N1\quiz\quiz3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EA05B0-0348-4ED0-902D-E552FCDCE130}"/>
</file>

<file path=customXml/itemProps2.xml><?xml version="1.0" encoding="utf-8"?>
<ds:datastoreItem xmlns:ds="http://schemas.openxmlformats.org/officeDocument/2006/customXml" ds:itemID="{1E8FB1CA-486C-424A-905B-3E98D760B77C}"/>
</file>

<file path=customXml/itemProps3.xml><?xml version="1.0" encoding="utf-8"?>
<ds:datastoreItem xmlns:ds="http://schemas.openxmlformats.org/officeDocument/2006/customXml" ds:itemID="{390E8DA7-885C-406C-BA90-455EFDB54B6A}"/>
</file>

<file path=docProps/app.xml><?xml version="1.0" encoding="utf-8"?>
<Properties xmlns="http://schemas.openxmlformats.org/officeDocument/2006/extended-properties" xmlns:vt="http://schemas.openxmlformats.org/officeDocument/2006/docPropsVTypes">
  <TotalTime>7594</TotalTime>
  <Words>1650</Words>
  <Application>Microsoft Office PowerPoint</Application>
  <PresentationFormat>Ecrã Panorâmico</PresentationFormat>
  <Paragraphs>225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Aula_10_N1</dc:title>
  <dc:creator>Filomena Soares</dc:creator>
  <cp:lastModifiedBy>Filomena Soares</cp:lastModifiedBy>
  <cp:revision>267</cp:revision>
  <dcterms:created xsi:type="dcterms:W3CDTF">2019-03-25T06:42:45Z</dcterms:created>
  <dcterms:modified xsi:type="dcterms:W3CDTF">2021-02-05T19:33:54Z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