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5" r:id="rId2"/>
    <p:sldId id="286" r:id="rId3"/>
    <p:sldId id="277" r:id="rId4"/>
    <p:sldId id="278" r:id="rId5"/>
    <p:sldId id="297" r:id="rId6"/>
    <p:sldId id="293" r:id="rId7"/>
    <p:sldId id="299" r:id="rId8"/>
    <p:sldId id="280" r:id="rId9"/>
    <p:sldId id="283" r:id="rId10"/>
  </p:sldIdLst>
  <p:sldSz cx="12192000" cy="6858000"/>
  <p:notesSz cx="6858000" cy="9144000"/>
  <p:custDataLst>
    <p:tags r:id="rId12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BAE18F"/>
    <a:srgbClr val="0C2B8E"/>
    <a:srgbClr val="29A6FF"/>
    <a:srgbClr val="CCFF66"/>
    <a:srgbClr val="70AD47"/>
    <a:srgbClr val="F25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50C466-791A-4172-9C02-3EBDD3BFBE50}" v="2" dt="2025-05-03T21:53:35.0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360" y="72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Safiulina" userId="46398a00-a311-4d71-ab86-ad085cba44dd" providerId="ADAL" clId="{DD50C466-791A-4172-9C02-3EBDD3BFBE50}"/>
    <pc:docChg chg="undo custSel modSld">
      <pc:chgData name="Elena Safiulina" userId="46398a00-a311-4d71-ab86-ad085cba44dd" providerId="ADAL" clId="{DD50C466-791A-4172-9C02-3EBDD3BFBE50}" dt="2025-05-03T21:53:35.093" v="5"/>
      <pc:docMkLst>
        <pc:docMk/>
      </pc:docMkLst>
      <pc:sldChg chg="addSp delSp modSp mod delAnim">
        <pc:chgData name="Elena Safiulina" userId="46398a00-a311-4d71-ab86-ad085cba44dd" providerId="ADAL" clId="{DD50C466-791A-4172-9C02-3EBDD3BFBE50}" dt="2025-05-03T21:38:29.805" v="2" actId="1076"/>
        <pc:sldMkLst>
          <pc:docMk/>
          <pc:sldMk cId="214730274" sldId="275"/>
        </pc:sldMkLst>
        <pc:picChg chg="add mod">
          <ac:chgData name="Elena Safiulina" userId="46398a00-a311-4d71-ab86-ad085cba44dd" providerId="ADAL" clId="{DD50C466-791A-4172-9C02-3EBDD3BFBE50}" dt="2025-05-03T21:38:29.805" v="2" actId="1076"/>
          <ac:picMkLst>
            <pc:docMk/>
            <pc:sldMk cId="214730274" sldId="275"/>
            <ac:picMk id="2" creationId="{2B028BB0-8F10-47CA-933C-A4E39113FC17}"/>
          </ac:picMkLst>
        </pc:picChg>
        <pc:picChg chg="del">
          <ac:chgData name="Elena Safiulina" userId="46398a00-a311-4d71-ab86-ad085cba44dd" providerId="ADAL" clId="{DD50C466-791A-4172-9C02-3EBDD3BFBE50}" dt="2025-05-03T21:38:24.587" v="0" actId="478"/>
          <ac:picMkLst>
            <pc:docMk/>
            <pc:sldMk cId="214730274" sldId="275"/>
            <ac:picMk id="12" creationId="{2B028BB0-8F10-47CA-933C-A4E39113FC17}"/>
          </ac:picMkLst>
        </pc:picChg>
      </pc:sldChg>
      <pc:sldChg chg="addSp delSp modSp mod">
        <pc:chgData name="Elena Safiulina" userId="46398a00-a311-4d71-ab86-ad085cba44dd" providerId="ADAL" clId="{DD50C466-791A-4172-9C02-3EBDD3BFBE50}" dt="2025-05-03T21:53:35.093" v="5"/>
        <pc:sldMkLst>
          <pc:docMk/>
          <pc:sldMk cId="2434340358" sldId="283"/>
        </pc:sldMkLst>
        <pc:spChg chg="add del">
          <ac:chgData name="Elena Safiulina" userId="46398a00-a311-4d71-ab86-ad085cba44dd" providerId="ADAL" clId="{DD50C466-791A-4172-9C02-3EBDD3BFBE50}" dt="2025-05-03T21:53:11.786" v="4" actId="22"/>
          <ac:spMkLst>
            <pc:docMk/>
            <pc:sldMk cId="2434340358" sldId="283"/>
            <ac:spMk id="4" creationId="{812749D2-CFE8-9E46-45CD-F5228BD92778}"/>
          </ac:spMkLst>
        </pc:spChg>
        <pc:picChg chg="add mod">
          <ac:chgData name="Elena Safiulina" userId="46398a00-a311-4d71-ab86-ad085cba44dd" providerId="ADAL" clId="{DD50C466-791A-4172-9C02-3EBDD3BFBE50}" dt="2025-05-03T21:53:35.093" v="5"/>
          <ac:picMkLst>
            <pc:docMk/>
            <pc:sldMk cId="2434340358" sldId="283"/>
            <ac:picMk id="5" creationId="{B84B7614-1A3F-8866-EEF3-8A84435D1A5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387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0795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11852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6089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BDBD3-B502-479F-AE9E-6BC9D244DDCC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577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23512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BDBD3-B502-479F-AE9E-6BC9D244DDCC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760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42581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02493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eg"/><Relationship Id="rId7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3" Type="http://schemas.openxmlformats.org/officeDocument/2006/relationships/slide" Target="slide8.xml"/><Relationship Id="rId7" Type="http://schemas.openxmlformats.org/officeDocument/2006/relationships/image" Target="../media/image1.jpe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slide" Target="slide4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slide" Target="slide3.xml"/><Relationship Id="rId9" Type="http://schemas.openxmlformats.org/officeDocument/2006/relationships/image" Target="../media/image44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14.png"/><Relationship Id="rId5" Type="http://schemas.openxmlformats.org/officeDocument/2006/relationships/slide" Target="slide3.xml"/><Relationship Id="rId10" Type="http://schemas.openxmlformats.org/officeDocument/2006/relationships/image" Target="../media/image13.png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17.png"/><Relationship Id="rId5" Type="http://schemas.openxmlformats.org/officeDocument/2006/relationships/slide" Target="slide3.xml"/><Relationship Id="rId10" Type="http://schemas.openxmlformats.org/officeDocument/2006/relationships/image" Target="../media/image16.png"/><Relationship Id="rId4" Type="http://schemas.openxmlformats.org/officeDocument/2006/relationships/slide" Target="slide8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tags" Target="../tags/tag4.xml"/><Relationship Id="rId21" Type="http://schemas.openxmlformats.org/officeDocument/2006/relationships/image" Target="../media/image27.png"/><Relationship Id="rId7" Type="http://schemas.openxmlformats.org/officeDocument/2006/relationships/slide" Target="slide8.xml"/><Relationship Id="rId12" Type="http://schemas.openxmlformats.org/officeDocument/2006/relationships/image" Target="../media/image1.jpeg"/><Relationship Id="rId17" Type="http://schemas.openxmlformats.org/officeDocument/2006/relationships/image" Target="../media/image23.png"/><Relationship Id="rId2" Type="http://schemas.openxmlformats.org/officeDocument/2006/relationships/tags" Target="../tags/tag3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tags" Target="../tags/tag2.xml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18.png"/><Relationship Id="rId24" Type="http://schemas.openxmlformats.org/officeDocument/2006/relationships/image" Target="../media/image30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2.png"/><Relationship Id="rId19" Type="http://schemas.openxmlformats.org/officeDocument/2006/relationships/image" Target="../media/image25.png"/><Relationship Id="rId4" Type="http://schemas.openxmlformats.org/officeDocument/2006/relationships/tags" Target="../tags/tag5.xml"/><Relationship Id="rId9" Type="http://schemas.openxmlformats.org/officeDocument/2006/relationships/slide" Target="slide4.xml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slideLayout" Target="../slideLayouts/slideLayout2.xml"/><Relationship Id="rId7" Type="http://schemas.openxmlformats.org/officeDocument/2006/relationships/slide" Target="slide4.xml"/><Relationship Id="rId12" Type="http://schemas.openxmlformats.org/officeDocument/2006/relationships/image" Target="../media/image22.png"/><Relationship Id="rId17" Type="http://schemas.openxmlformats.org/officeDocument/2006/relationships/image" Target="../media/image37.png"/><Relationship Id="rId2" Type="http://schemas.openxmlformats.org/officeDocument/2006/relationships/tags" Target="../tags/tag7.xml"/><Relationship Id="rId16" Type="http://schemas.openxmlformats.org/officeDocument/2006/relationships/image" Target="../media/image36.png"/><Relationship Id="rId1" Type="http://schemas.openxmlformats.org/officeDocument/2006/relationships/tags" Target="../tags/tag6.xml"/><Relationship Id="rId6" Type="http://schemas.openxmlformats.org/officeDocument/2006/relationships/slide" Target="slide3.xml"/><Relationship Id="rId11" Type="http://schemas.openxmlformats.org/officeDocument/2006/relationships/image" Target="../media/image32.png"/><Relationship Id="rId5" Type="http://schemas.openxmlformats.org/officeDocument/2006/relationships/slide" Target="slide8.xml"/><Relationship Id="rId15" Type="http://schemas.openxmlformats.org/officeDocument/2006/relationships/image" Target="../media/image35.png"/><Relationship Id="rId10" Type="http://schemas.openxmlformats.org/officeDocument/2006/relationships/image" Target="../media/image1.jpe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31.pn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Layout" Target="../slideLayouts/slideLayout2.xml"/><Relationship Id="rId7" Type="http://schemas.openxmlformats.org/officeDocument/2006/relationships/slide" Target="slide3.xml"/><Relationship Id="rId12" Type="http://schemas.openxmlformats.org/officeDocument/2006/relationships/image" Target="../media/image4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" Target="slide8.xml"/><Relationship Id="rId11" Type="http://schemas.openxmlformats.org/officeDocument/2006/relationships/image" Target="../media/image40.png"/><Relationship Id="rId5" Type="http://schemas.openxmlformats.org/officeDocument/2006/relationships/image" Target="../media/image1.jpeg"/><Relationship Id="rId10" Type="http://schemas.openxmlformats.org/officeDocument/2006/relationships/image" Target="../media/image39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notesSlide" Target="../notesSlides/notesSlide9.xml"/><Relationship Id="rId7" Type="http://schemas.openxmlformats.org/officeDocument/2006/relationships/slide" Target="slide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4.png"/><Relationship Id="rId11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5E4F"/>
                </a:solidFill>
              </a:rPr>
              <a:t>Remember!</a:t>
            </a:r>
            <a:r>
              <a:rPr lang="en-GB" dirty="0"/>
              <a:t> </a:t>
            </a:r>
          </a:p>
          <a:p>
            <a:r>
              <a:rPr lang="en-GB" dirty="0">
                <a:solidFill>
                  <a:srgbClr val="0C2B8E"/>
                </a:solidFill>
              </a:rPr>
              <a:t>You can </a:t>
            </a:r>
            <a:r>
              <a:rPr lang="en-GB" b="1" dirty="0">
                <a:solidFill>
                  <a:srgbClr val="0C2B8E"/>
                </a:solidFill>
              </a:rPr>
              <a:t>travel through all the sections </a:t>
            </a:r>
            <a:r>
              <a:rPr lang="en-GB" dirty="0">
                <a:solidFill>
                  <a:srgbClr val="0C2B8E"/>
                </a:solidFill>
              </a:rPr>
              <a:t>(enter or mouse click) or </a:t>
            </a:r>
            <a:r>
              <a:rPr lang="en-GB" b="1" dirty="0">
                <a:solidFill>
                  <a:srgbClr val="0C2B8E"/>
                </a:solidFill>
              </a:rPr>
              <a:t>choose your section </a:t>
            </a:r>
            <a:r>
              <a:rPr lang="en-GB" dirty="0">
                <a:solidFill>
                  <a:srgbClr val="0C2B8E"/>
                </a:solidFill>
              </a:rPr>
              <a:t>by clicking over it.</a:t>
            </a:r>
          </a:p>
          <a:p>
            <a:r>
              <a:rPr lang="en-GB" dirty="0">
                <a:solidFill>
                  <a:srgbClr val="0C2B8E"/>
                </a:solidFill>
              </a:rPr>
              <a:t>You should only “</a:t>
            </a:r>
            <a:r>
              <a:rPr lang="en-GB" b="1" dirty="0">
                <a:solidFill>
                  <a:srgbClr val="0C2B8E"/>
                </a:solidFill>
              </a:rPr>
              <a:t>Try it</a:t>
            </a:r>
            <a:r>
              <a:rPr lang="en-GB" dirty="0">
                <a:solidFill>
                  <a:srgbClr val="0C2B8E"/>
                </a:solidFill>
              </a:rPr>
              <a:t>”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u="sng" dirty="0">
                <a:solidFill>
                  <a:srgbClr val="0C2B8E"/>
                </a:solidFill>
              </a:rPr>
              <a:t>after exploring all lesson contents</a:t>
            </a:r>
            <a:r>
              <a:rPr lang="en-GB" dirty="0">
                <a:solidFill>
                  <a:srgbClr val="0C2B8E"/>
                </a:solidFill>
              </a:rPr>
              <a:t>!</a:t>
            </a: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5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Product of two Determinants Property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9" name="Retângulo: Cantos Arredondados 8">
            <a:hlinkClick r:id="rId6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Sum Property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hlinkClick r:id="rId4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Invariance Property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20 Plan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571731" y="1162699"/>
            <a:ext cx="4829979" cy="453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725" y="1362597"/>
            <a:ext cx="4834776" cy="453260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5E4F"/>
                </a:solidFill>
              </a:rPr>
              <a:t>Remember!</a:t>
            </a:r>
            <a:r>
              <a:rPr lang="en-GB" dirty="0"/>
              <a:t> </a:t>
            </a:r>
          </a:p>
          <a:p>
            <a:r>
              <a:rPr lang="en-GB" dirty="0">
                <a:solidFill>
                  <a:srgbClr val="0C2B8E"/>
                </a:solidFill>
              </a:rPr>
              <a:t>You can </a:t>
            </a:r>
            <a:r>
              <a:rPr lang="en-GB" b="1" dirty="0">
                <a:solidFill>
                  <a:srgbClr val="0C2B8E"/>
                </a:solidFill>
              </a:rPr>
              <a:t>travel through all the sections </a:t>
            </a:r>
            <a:r>
              <a:rPr lang="en-GB" dirty="0">
                <a:solidFill>
                  <a:srgbClr val="0C2B8E"/>
                </a:solidFill>
              </a:rPr>
              <a:t>(enter or mouse click) or </a:t>
            </a:r>
            <a:r>
              <a:rPr lang="en-GB" b="1" dirty="0">
                <a:solidFill>
                  <a:srgbClr val="0C2B8E"/>
                </a:solidFill>
              </a:rPr>
              <a:t>choose your section </a:t>
            </a:r>
            <a:r>
              <a:rPr lang="en-GB" dirty="0">
                <a:solidFill>
                  <a:srgbClr val="0C2B8E"/>
                </a:solidFill>
              </a:rPr>
              <a:t>by clicking over it.</a:t>
            </a:r>
          </a:p>
          <a:p>
            <a:r>
              <a:rPr lang="en-GB" dirty="0">
                <a:solidFill>
                  <a:srgbClr val="0C2B8E"/>
                </a:solidFill>
              </a:rPr>
              <a:t>You should only “</a:t>
            </a:r>
            <a:r>
              <a:rPr lang="en-GB" b="1" dirty="0">
                <a:solidFill>
                  <a:srgbClr val="0C2B8E"/>
                </a:solidFill>
              </a:rPr>
              <a:t>Try it</a:t>
            </a:r>
            <a:r>
              <a:rPr lang="en-GB" dirty="0">
                <a:solidFill>
                  <a:srgbClr val="0C2B8E"/>
                </a:solidFill>
              </a:rPr>
              <a:t>”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u="sng" dirty="0">
                <a:solidFill>
                  <a:srgbClr val="0C2B8E"/>
                </a:solidFill>
              </a:rPr>
              <a:t>after exploring all lesson contents</a:t>
            </a:r>
            <a:r>
              <a:rPr lang="en-GB" dirty="0">
                <a:solidFill>
                  <a:srgbClr val="0C2B8E"/>
                </a:solidFill>
              </a:rPr>
              <a:t>!</a:t>
            </a: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Product of two Determinants Property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9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Sum Property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hlinkClick r:id="rId5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Invariance Property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20 Plan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11EBDCE3-85F2-405E-A21E-82C0E4C9313F}"/>
              </a:ext>
            </a:extLst>
          </p:cNvPr>
          <p:cNvSpPr/>
          <p:nvPr/>
        </p:nvSpPr>
        <p:spPr>
          <a:xfrm>
            <a:off x="2117998" y="1621988"/>
            <a:ext cx="9748685" cy="132802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All </a:t>
            </a:r>
            <a:r>
              <a:rPr lang="en-GB" sz="2400" b="1" dirty="0">
                <a:solidFill>
                  <a:sysClr val="windowText" lastClr="000000"/>
                </a:solidFill>
              </a:rPr>
              <a:t>Determinant Properties </a:t>
            </a:r>
            <a:r>
              <a:rPr lang="en-GB" sz="2400" dirty="0">
                <a:solidFill>
                  <a:sysClr val="windowText" lastClr="000000"/>
                </a:solidFill>
              </a:rPr>
              <a:t>here presented have been “</a:t>
            </a:r>
            <a:r>
              <a:rPr lang="en-GB" sz="2400" u="sng" dirty="0">
                <a:solidFill>
                  <a:sysClr val="windowText" lastClr="000000"/>
                </a:solidFill>
              </a:rPr>
              <a:t>baptized</a:t>
            </a:r>
            <a:r>
              <a:rPr lang="en-GB" sz="2400" dirty="0">
                <a:solidFill>
                  <a:sysClr val="windowText" lastClr="000000"/>
                </a:solidFill>
              </a:rPr>
              <a:t>” with a particular name only to facilitate its identification. </a:t>
            </a:r>
          </a:p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No need for name memorization!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200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: Cantos Arredondados 20">
            <a:extLst>
              <a:ext uri="{FF2B5EF4-FFF2-40B4-BE49-F238E27FC236}">
                <a16:creationId xmlns:a16="http://schemas.microsoft.com/office/drawing/2014/main" id="{AABF5E09-2712-4BB8-B9A8-831CDDD34B8E}"/>
              </a:ext>
            </a:extLst>
          </p:cNvPr>
          <p:cNvSpPr/>
          <p:nvPr/>
        </p:nvSpPr>
        <p:spPr>
          <a:xfrm>
            <a:off x="2102645" y="1797270"/>
            <a:ext cx="9859639" cy="499501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3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Product of two Determinants Property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Sum Property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3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Invariance Property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20</a:t>
            </a:r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A28FF39A-404A-40E6-A288-21B2A7B9B5D0}"/>
              </a:ext>
            </a:extLst>
          </p:cNvPr>
          <p:cNvSpPr/>
          <p:nvPr/>
        </p:nvSpPr>
        <p:spPr>
          <a:xfrm>
            <a:off x="2102980" y="92844"/>
            <a:ext cx="9859639" cy="160294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E48F35A8-D891-457F-A7D0-64235C1E9EF1}"/>
              </a:ext>
            </a:extLst>
          </p:cNvPr>
          <p:cNvSpPr txBox="1"/>
          <p:nvPr/>
        </p:nvSpPr>
        <p:spPr>
          <a:xfrm>
            <a:off x="5148204" y="819758"/>
            <a:ext cx="3848654" cy="612000"/>
          </a:xfrm>
          <a:prstGeom prst="rect">
            <a:avLst/>
          </a:prstGeom>
          <a:noFill/>
          <a:ln>
            <a:solidFill>
              <a:srgbClr val="F25E4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pt-PT" sz="2800" b="1" dirty="0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06B36CE3-2804-44FE-ADBF-2E59EBED0DF3}"/>
              </a:ext>
            </a:extLst>
          </p:cNvPr>
          <p:cNvSpPr/>
          <p:nvPr/>
        </p:nvSpPr>
        <p:spPr>
          <a:xfrm>
            <a:off x="2370036" y="1826699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Example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2323000" y="251966"/>
            <a:ext cx="941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Suppose that </a:t>
            </a:r>
            <a:r>
              <a:rPr lang="en-US" sz="2400" i="1" dirty="0"/>
              <a:t>A </a:t>
            </a:r>
            <a:r>
              <a:rPr lang="en-US" sz="2400" dirty="0"/>
              <a:t>and</a:t>
            </a:r>
            <a:r>
              <a:rPr lang="en-US" sz="2400" i="1" dirty="0"/>
              <a:t> B</a:t>
            </a:r>
            <a:r>
              <a:rPr lang="en-US" sz="2400" dirty="0"/>
              <a:t> are square matrices of the same order. Then </a:t>
            </a:r>
            <a:endParaRPr lang="pt-P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5314069" y="940152"/>
                <a:ext cx="357905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𝒅𝒆𝒕</m:t>
                      </m:r>
                      <m:d>
                        <m:dPr>
                          <m:ctrlPr>
                            <a:rPr lang="pt-PT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d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𝒅𝒆𝒕</m:t>
                      </m:r>
                      <m:d>
                        <m:dPr>
                          <m:ctrlPr>
                            <a:rPr lang="pt-PT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𝒅𝒆𝒕</m:t>
                      </m:r>
                      <m:d>
                        <m:dPr>
                          <m:ctrlPr>
                            <a:rPr lang="pt-PT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</m:oMath>
                  </m:oMathPara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069" y="940152"/>
                <a:ext cx="3579057" cy="369332"/>
              </a:xfrm>
              <a:prstGeom prst="rect">
                <a:avLst/>
              </a:prstGeom>
              <a:blipFill>
                <a:blip r:embed="rId9"/>
                <a:stretch>
                  <a:fillRect l="-1874" b="-81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CaixaDeTexto 32"/>
          <p:cNvSpPr txBox="1"/>
          <p:nvPr/>
        </p:nvSpPr>
        <p:spPr>
          <a:xfrm>
            <a:off x="2300272" y="2229085"/>
            <a:ext cx="4310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5E4F"/>
                </a:solidFill>
              </a:rPr>
              <a:t>   </a:t>
            </a:r>
            <a:r>
              <a:rPr lang="en-US" sz="2000" dirty="0"/>
              <a:t>Considering the following matrices   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/>
              <p:nvPr/>
            </p:nvSpPr>
            <p:spPr>
              <a:xfrm>
                <a:off x="5812219" y="1971540"/>
                <a:ext cx="5517931" cy="906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 sz="2000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sz="20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219" y="1971540"/>
                <a:ext cx="5517931" cy="90614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CaixaDeTexto 42"/>
          <p:cNvSpPr txBox="1"/>
          <p:nvPr/>
        </p:nvSpPr>
        <p:spPr>
          <a:xfrm>
            <a:off x="2593409" y="2598337"/>
            <a:ext cx="1610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Let’s see that 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/>
              <p:nvPr/>
            </p:nvSpPr>
            <p:spPr>
              <a:xfrm>
                <a:off x="3372543" y="2612403"/>
                <a:ext cx="315310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543" y="2612403"/>
                <a:ext cx="3153103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2593408" y="3113700"/>
                <a:ext cx="5074210" cy="732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408" y="3113700"/>
                <a:ext cx="5074210" cy="73263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2571110" y="4003963"/>
                <a:ext cx="6035370" cy="732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=0−40+0−</m:t>
                      </m:r>
                      <m:d>
                        <m:dPr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−50+0−90</m:t>
                          </m:r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pt-PT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110" y="4003963"/>
                <a:ext cx="6035370" cy="73263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CaixaDeTexto 48"/>
          <p:cNvSpPr txBox="1"/>
          <p:nvPr/>
        </p:nvSpPr>
        <p:spPr>
          <a:xfrm>
            <a:off x="8891755" y="4037718"/>
            <a:ext cx="275601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By Using </a:t>
            </a:r>
            <a:r>
              <a:rPr lang="en-GB" dirty="0" err="1"/>
              <a:t>Sarrus</a:t>
            </a:r>
            <a:r>
              <a:rPr lang="en-GB" dirty="0"/>
              <a:t>’ Rule </a:t>
            </a:r>
          </a:p>
          <a:p>
            <a:r>
              <a:rPr lang="en-GB" dirty="0"/>
              <a:t>(Lesson 15)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2571110" y="4874187"/>
                <a:ext cx="5622629" cy="732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=1−10+0−</m:t>
                      </m:r>
                      <m:d>
                        <m:dPr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−4+15+0</m:t>
                          </m:r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=−20</m:t>
                      </m:r>
                    </m:oMath>
                  </m:oMathPara>
                </a14:m>
                <a:endParaRPr lang="pt-PT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110" y="4874187"/>
                <a:ext cx="5622629" cy="73263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2571110" y="5720432"/>
                <a:ext cx="5248296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=0+0+0−</m:t>
                      </m:r>
                      <m:d>
                        <m:dPr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−1+6+0</m:t>
                          </m:r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pt-PT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110" y="5720432"/>
                <a:ext cx="5248296" cy="73257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/>
              <p:nvPr/>
            </p:nvSpPr>
            <p:spPr>
              <a:xfrm>
                <a:off x="5827844" y="6392180"/>
                <a:ext cx="512739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000" b="0" dirty="0" err="1">
                    <a:solidFill>
                      <a:srgbClr val="0C2B8E"/>
                    </a:solidFill>
                  </a:rPr>
                  <a:t>So</a:t>
                </a:r>
                <a:r>
                  <a:rPr lang="pt-PT" sz="2000" b="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=−20</m:t>
                    </m:r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=100=</m:t>
                    </m:r>
                    <m:d>
                      <m:dPr>
                        <m:begChr m:val="|"/>
                        <m:endChr m:val="|"/>
                        <m:ctrlPr>
                          <a:rPr lang="en-GB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d>
                  </m:oMath>
                </a14:m>
                <a:endParaRPr lang="en-GB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844" y="6392180"/>
                <a:ext cx="5127394" cy="400110"/>
              </a:xfrm>
              <a:prstGeom prst="rect">
                <a:avLst/>
              </a:prstGeom>
              <a:blipFill>
                <a:blip r:embed="rId16"/>
                <a:stretch>
                  <a:fillRect l="-1189" t="-9231" b="-2769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4" grpId="0" animBg="1"/>
      <p:bldP spid="37" grpId="0" animBg="1"/>
      <p:bldP spid="39" grpId="0"/>
      <p:bldP spid="32" grpId="0"/>
      <p:bldP spid="33" grpId="0"/>
      <p:bldP spid="35" grpId="0"/>
      <p:bldP spid="43" grpId="0"/>
      <p:bldP spid="44" grpId="0"/>
      <p:bldP spid="45" grpId="0"/>
      <p:bldP spid="48" grpId="0"/>
      <p:bldP spid="49" grpId="0" animBg="1"/>
      <p:bldP spid="50" grpId="0"/>
      <p:bldP spid="52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: Cantos Arredondados 20">
            <a:extLst>
              <a:ext uri="{FF2B5EF4-FFF2-40B4-BE49-F238E27FC236}">
                <a16:creationId xmlns:a16="http://schemas.microsoft.com/office/drawing/2014/main" id="{16AAD950-DDB8-4879-AEB0-6106F92DF780}"/>
              </a:ext>
            </a:extLst>
          </p:cNvPr>
          <p:cNvSpPr/>
          <p:nvPr/>
        </p:nvSpPr>
        <p:spPr>
          <a:xfrm>
            <a:off x="2054541" y="2328162"/>
            <a:ext cx="9859639" cy="4462423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Consider the  following</a:t>
            </a:r>
            <a:endParaRPr lang="en-GB" dirty="0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BCC78D35-9CF1-437B-921C-0FE80D8568D0}"/>
              </a:ext>
            </a:extLst>
          </p:cNvPr>
          <p:cNvSpPr/>
          <p:nvPr/>
        </p:nvSpPr>
        <p:spPr>
          <a:xfrm>
            <a:off x="2370036" y="2500132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Example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241B0046-65BF-4FE7-87D7-F41A65FF8115}"/>
              </a:ext>
            </a:extLst>
          </p:cNvPr>
          <p:cNvSpPr txBox="1"/>
          <p:nvPr/>
        </p:nvSpPr>
        <p:spPr>
          <a:xfrm>
            <a:off x="2322558" y="3115068"/>
            <a:ext cx="48946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Consider the  following determinant </a:t>
            </a:r>
            <a:endParaRPr lang="pt-PT" sz="22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F25E4F"/>
              </a:solidFill>
            </a:endParaRPr>
          </a:p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Product of two Determinants Property</a:t>
            </a:r>
            <a:endParaRPr lang="pt-PT" b="1" dirty="0">
              <a:solidFill>
                <a:schemeClr val="tx1"/>
              </a:solidFill>
            </a:endParaRPr>
          </a:p>
          <a:p>
            <a:pPr algn="ctr"/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Sum Property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4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Invariance Property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20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DB924D64-0B16-4EB3-9F42-096410C419EA}"/>
              </a:ext>
            </a:extLst>
          </p:cNvPr>
          <p:cNvSpPr/>
          <p:nvPr/>
        </p:nvSpPr>
        <p:spPr>
          <a:xfrm>
            <a:off x="2102980" y="166418"/>
            <a:ext cx="9859639" cy="1981562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28B213BB-8190-4336-B49A-BD2EF88687CE}"/>
              </a:ext>
            </a:extLst>
          </p:cNvPr>
          <p:cNvSpPr txBox="1"/>
          <p:nvPr/>
        </p:nvSpPr>
        <p:spPr>
          <a:xfrm>
            <a:off x="2335343" y="331993"/>
            <a:ext cx="928062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pPr algn="just"/>
            <a:r>
              <a:rPr lang="en-US" sz="2400" dirty="0"/>
              <a:t>If </a:t>
            </a:r>
            <a:r>
              <a:rPr lang="en-US" sz="2400" b="1" dirty="0"/>
              <a:t>each element of a line </a:t>
            </a:r>
            <a:r>
              <a:rPr lang="en-US" sz="2400" dirty="0"/>
              <a:t>(row or column) of a determinant </a:t>
            </a:r>
            <a:r>
              <a:rPr lang="en-US" sz="2400" b="1" dirty="0"/>
              <a:t>is the sum of </a:t>
            </a:r>
            <a:r>
              <a:rPr lang="en-US" sz="2400" b="1" i="1" dirty="0"/>
              <a:t>n</a:t>
            </a:r>
            <a:r>
              <a:rPr lang="en-US" sz="2400" b="1" dirty="0"/>
              <a:t> terms</a:t>
            </a:r>
            <a:r>
              <a:rPr lang="en-US" sz="2400" dirty="0"/>
              <a:t>, the determinant can be expressed as the sum of </a:t>
            </a:r>
            <a:r>
              <a:rPr lang="en-US" sz="2400" i="1" dirty="0"/>
              <a:t>n</a:t>
            </a:r>
            <a:r>
              <a:rPr lang="en-US" sz="2400" dirty="0"/>
              <a:t> determinants of the same order.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/>
              <p:nvPr/>
            </p:nvSpPr>
            <p:spPr>
              <a:xfrm>
                <a:off x="2370036" y="3914617"/>
                <a:ext cx="945687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GB" sz="2200" dirty="0">
                    <a:solidFill>
                      <a:srgbClr val="0C2B8E"/>
                    </a:solidFill>
                  </a:rPr>
                  <a:t>Notice that </a:t>
                </a:r>
                <a:r>
                  <a:rPr lang="en-GB" sz="2200" b="1" dirty="0">
                    <a:solidFill>
                      <a:srgbClr val="0C2B8E"/>
                    </a:solidFill>
                  </a:rPr>
                  <a:t>each element of first row is the sum of two terms</a:t>
                </a:r>
                <a:r>
                  <a:rPr lang="en-GB" sz="2200" dirty="0">
                    <a:solidFill>
                      <a:srgbClr val="0C2B8E"/>
                    </a:solidFill>
                  </a:rPr>
                  <a:t>, thus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2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C2B8E"/>
                    </a:solidFill>
                  </a:rPr>
                  <a:t> can be expressed as the sum of two determinants of the third order.</a:t>
                </a:r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036" y="3914617"/>
                <a:ext cx="9456874" cy="769441"/>
              </a:xfrm>
              <a:prstGeom prst="rect">
                <a:avLst/>
              </a:prstGeom>
              <a:blipFill>
                <a:blip r:embed="rId10"/>
                <a:stretch>
                  <a:fillRect l="-838" t="-5556" r="-838" b="-1587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exão reta 21">
            <a:extLst>
              <a:ext uri="{FF2B5EF4-FFF2-40B4-BE49-F238E27FC236}">
                <a16:creationId xmlns:a16="http://schemas.microsoft.com/office/drawing/2014/main" id="{CB91FE6A-9BAF-42CE-B20C-4D330E5BE8CB}"/>
              </a:ext>
            </a:extLst>
          </p:cNvPr>
          <p:cNvCxnSpPr>
            <a:cxnSpLocks/>
          </p:cNvCxnSpPr>
          <p:nvPr/>
        </p:nvCxnSpPr>
        <p:spPr>
          <a:xfrm>
            <a:off x="2420607" y="957718"/>
            <a:ext cx="3062112" cy="0"/>
          </a:xfrm>
          <a:prstGeom prst="line">
            <a:avLst/>
          </a:prstGeom>
          <a:ln w="2857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/>
              <p:nvPr/>
            </p:nvSpPr>
            <p:spPr>
              <a:xfrm>
                <a:off x="2462647" y="5108501"/>
                <a:ext cx="7560916" cy="9021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2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2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2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2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2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2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m:rPr>
                                    <m:brk m:alnAt="7"/>
                                  </m:rP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brk m:alnAt="7"/>
                                  </m:rPr>
                                  <a:rPr lang="pt-PT" sz="2200" b="1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lang="pt-PT" sz="22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200" b="1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  <m:e>
                                <m:r>
                                  <a:rPr lang="pt-PT" sz="22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200" b="1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2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2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2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2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pt-PT" sz="22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pt-PT" sz="22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2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2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2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200" b="1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lang="pt-PT" sz="2200" b="1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  <m:e>
                                <m:r>
                                  <a:rPr lang="pt-PT" sz="2200" b="1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200" dirty="0"/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647" y="5108501"/>
                <a:ext cx="7560916" cy="90217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ângulo arredondado 7"/>
          <p:cNvSpPr/>
          <p:nvPr/>
        </p:nvSpPr>
        <p:spPr>
          <a:xfrm>
            <a:off x="7641771" y="2810922"/>
            <a:ext cx="2579915" cy="378958"/>
          </a:xfrm>
          <a:prstGeom prst="roundRect">
            <a:avLst/>
          </a:prstGeom>
          <a:solidFill>
            <a:srgbClr val="29A6F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/>
              <p:nvPr/>
            </p:nvSpPr>
            <p:spPr>
              <a:xfrm>
                <a:off x="6883671" y="2875637"/>
                <a:ext cx="3480568" cy="9021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PT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  <m:e>
                              <m:r>
                                <a:rPr lang="pt-PT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+7</m:t>
                              </m:r>
                            </m:e>
                            <m:e>
                              <m:r>
                                <a:rPr lang="pt-PT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e>
                          </m:mr>
                          <m:mr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sz="2200" dirty="0"/>
                  <a:t> </a:t>
                </a:r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671" y="2875637"/>
                <a:ext cx="3480568" cy="90217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/>
      <p:bldP spid="32" grpId="0" animBg="1"/>
      <p:bldP spid="33" grpId="0"/>
      <p:bldP spid="42" grpId="0"/>
      <p:bldP spid="35" grpId="0"/>
      <p:bldP spid="8" grpId="0" animBg="1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: Cantos Arredondados 20">
            <a:extLst>
              <a:ext uri="{FF2B5EF4-FFF2-40B4-BE49-F238E27FC236}">
                <a16:creationId xmlns:a16="http://schemas.microsoft.com/office/drawing/2014/main" id="{16AAD950-DDB8-4879-AEB0-6106F92DF780}"/>
              </a:ext>
            </a:extLst>
          </p:cNvPr>
          <p:cNvSpPr/>
          <p:nvPr/>
        </p:nvSpPr>
        <p:spPr>
          <a:xfrm>
            <a:off x="2054541" y="2328162"/>
            <a:ext cx="9859639" cy="4462423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 the  following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BCC78D35-9CF1-437B-921C-0FE80D8568D0}"/>
              </a:ext>
            </a:extLst>
          </p:cNvPr>
          <p:cNvSpPr/>
          <p:nvPr/>
        </p:nvSpPr>
        <p:spPr>
          <a:xfrm>
            <a:off x="2370036" y="2500132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srgbClr val="29A6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241B0046-65BF-4FE7-87D7-F41A65FF8115}"/>
              </a:ext>
            </a:extLst>
          </p:cNvPr>
          <p:cNvSpPr txBox="1"/>
          <p:nvPr/>
        </p:nvSpPr>
        <p:spPr>
          <a:xfrm>
            <a:off x="2322558" y="3115068"/>
            <a:ext cx="4894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Consider the  following determinants 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Try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P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25E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Product of two Determinants Property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 Property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tângulo: Cantos Arredondados 15">
            <a:hlinkClick r:id="rId4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Invariance Property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Lesson 20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DB924D64-0B16-4EB3-9F42-096410C419EA}"/>
              </a:ext>
            </a:extLst>
          </p:cNvPr>
          <p:cNvSpPr/>
          <p:nvPr/>
        </p:nvSpPr>
        <p:spPr>
          <a:xfrm>
            <a:off x="2102980" y="166418"/>
            <a:ext cx="9859639" cy="1981562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28B213BB-8190-4336-B49A-BD2EF88687CE}"/>
              </a:ext>
            </a:extLst>
          </p:cNvPr>
          <p:cNvSpPr txBox="1"/>
          <p:nvPr/>
        </p:nvSpPr>
        <p:spPr>
          <a:xfrm>
            <a:off x="2335343" y="226893"/>
            <a:ext cx="928062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sum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of determinants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which are identical except for the elements of one pair of corresponding rows (columns) can be calculated as a single determinant by adding the corresponding rows (columns) elementwise, while leaving the other rows (columns) unchanged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/>
              <p:nvPr/>
            </p:nvSpPr>
            <p:spPr>
              <a:xfrm>
                <a:off x="2370036" y="3883087"/>
                <a:ext cx="945687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kumimoji="0" lang="en-GB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Notice that </a:t>
                </a:r>
                <a:r>
                  <a:rPr kumimoji="0" lang="en-GB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</a:rPr>
                  <a:t>determinants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2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kumimoji="0" lang="en-GB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2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2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kumimoji="0" lang="en-GB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</a:rPr>
                  <a:t> are identical</a:t>
                </a:r>
                <a:r>
                  <a:rPr kumimoji="0" lang="en-GB" sz="2200" b="1" i="0" u="none" strike="noStrike" kern="1200" cap="none" spc="0" normalizeH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</a:rPr>
                  <a:t> except for the elements of first column.</a:t>
                </a:r>
                <a:endPara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C2B8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036" y="3883087"/>
                <a:ext cx="9456874" cy="769441"/>
              </a:xfrm>
              <a:prstGeom prst="rect">
                <a:avLst/>
              </a:prstGeom>
              <a:blipFill>
                <a:blip r:embed="rId9"/>
                <a:stretch>
                  <a:fillRect l="-838" t="-5556" r="-838" b="-1507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exão reta 21">
            <a:extLst>
              <a:ext uri="{FF2B5EF4-FFF2-40B4-BE49-F238E27FC236}">
                <a16:creationId xmlns:a16="http://schemas.microsoft.com/office/drawing/2014/main" id="{CB91FE6A-9BAF-42CE-B20C-4D330E5BE8CB}"/>
              </a:ext>
            </a:extLst>
          </p:cNvPr>
          <p:cNvCxnSpPr>
            <a:cxnSpLocks/>
          </p:cNvCxnSpPr>
          <p:nvPr/>
        </p:nvCxnSpPr>
        <p:spPr>
          <a:xfrm flipV="1">
            <a:off x="3004985" y="840828"/>
            <a:ext cx="2618049" cy="10510"/>
          </a:xfrm>
          <a:prstGeom prst="line">
            <a:avLst/>
          </a:prstGeom>
          <a:ln w="2857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/>
              <p:nvPr/>
            </p:nvSpPr>
            <p:spPr>
              <a:xfrm>
                <a:off x="6608215" y="2926326"/>
                <a:ext cx="5087547" cy="813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pt-P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pt-P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</m:d>
                    <m:r>
                      <a:rPr kumimoji="0" lang="pt-P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0" lang="pt-P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pt-PT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−2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pt-P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kumimoji="0" lang="pt-P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pt-P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𝑎𝑛𝑑</m:t>
                    </m:r>
                    <m:r>
                      <a:rPr kumimoji="0" lang="pt-P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</m:t>
                    </m:r>
                    <m:d>
                      <m:dPr>
                        <m:begChr m:val="|"/>
                        <m:endChr m:val="|"/>
                        <m:ctrlPr>
                          <a:rPr kumimoji="0" lang="pt-P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pt-P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e>
                    </m:d>
                    <m:r>
                      <a:rPr kumimoji="0" lang="pt-P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0" lang="pt-P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pt-PT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a:rPr kumimoji="0" lang="pt-P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kumimoji="0" lang="pt-P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kumimoji="0" lang="pt-P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pt-P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kumimoji="0" lang="pt-P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r>
                  <a:rPr kumimoji="0" lang="pt-P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215" y="2926326"/>
                <a:ext cx="5087547" cy="8138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/>
              <p:nvPr/>
            </p:nvSpPr>
            <p:spPr>
              <a:xfrm>
                <a:off x="2683077" y="5563962"/>
                <a:ext cx="8436412" cy="9009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pt-P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pt-PT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C2B8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pt-PT" sz="2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pt-PT" sz="2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pt-PT" sz="2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pt-PT" sz="2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pt-PT" sz="2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pt-P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pt-PT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C2B8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pt-PT" sz="2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70AD47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pt-PT" sz="2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pt-PT" sz="2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𝟔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pt-PT" sz="2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2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2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200" b="1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m:rPr>
                                    <m:brk m:alnAt="7"/>
                                  </m:rP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brk m:alnAt="7"/>
                                  </m:rPr>
                                  <a:rPr lang="pt-PT" sz="2200" b="1" i="1" smtClean="0">
                                    <a:solidFill>
                                      <a:srgbClr val="70AD47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pt-PT" sz="2200" b="0" i="1" smtClean="0">
                                    <a:solidFill>
                                      <a:srgbClr val="70AD47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200" b="1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2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200" b="1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2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2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2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200" b="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200" b="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pt-PT" sz="2200" b="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200" b="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200" b="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200" b="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pt-PT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077" y="5563962"/>
                <a:ext cx="8436412" cy="9009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arredondado 1"/>
          <p:cNvSpPr/>
          <p:nvPr/>
        </p:nvSpPr>
        <p:spPr>
          <a:xfrm>
            <a:off x="7840716" y="2919804"/>
            <a:ext cx="830317" cy="843909"/>
          </a:xfrm>
          <a:prstGeom prst="roundRect">
            <a:avLst/>
          </a:prstGeom>
          <a:solidFill>
            <a:srgbClr val="F25E4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6" name="Retângulo arredondado 35"/>
          <p:cNvSpPr/>
          <p:nvPr/>
        </p:nvSpPr>
        <p:spPr>
          <a:xfrm>
            <a:off x="10443242" y="2925566"/>
            <a:ext cx="830317" cy="843909"/>
          </a:xfrm>
          <a:prstGeom prst="roundRect">
            <a:avLst/>
          </a:prstGeom>
          <a:solidFill>
            <a:srgbClr val="F25E4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4" name="Conexão reta 3"/>
          <p:cNvCxnSpPr/>
          <p:nvPr/>
        </p:nvCxnSpPr>
        <p:spPr>
          <a:xfrm>
            <a:off x="2412076" y="4616872"/>
            <a:ext cx="1476000" cy="0"/>
          </a:xfrm>
          <a:prstGeom prst="line">
            <a:avLst/>
          </a:prstGeom>
          <a:ln w="2857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xão reta unidirecional 5"/>
          <p:cNvCxnSpPr/>
          <p:nvPr/>
        </p:nvCxnSpPr>
        <p:spPr>
          <a:xfrm>
            <a:off x="7535917" y="2575034"/>
            <a:ext cx="0" cy="344770"/>
          </a:xfrm>
          <a:prstGeom prst="straightConnector1">
            <a:avLst/>
          </a:prstGeom>
          <a:ln w="3810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xão reta unidirecional 36"/>
          <p:cNvCxnSpPr/>
          <p:nvPr/>
        </p:nvCxnSpPr>
        <p:spPr>
          <a:xfrm>
            <a:off x="10200290" y="2558579"/>
            <a:ext cx="0" cy="344770"/>
          </a:xfrm>
          <a:prstGeom prst="straightConnector1">
            <a:avLst/>
          </a:prstGeom>
          <a:ln w="3810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390417" y="4684058"/>
            <a:ext cx="9480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200" dirty="0">
                <a:solidFill>
                  <a:srgbClr val="0C2B8E"/>
                </a:solidFill>
              </a:rPr>
              <a:t>Thus, they can be calculated as a single determinant by adding the corresponding first column elementwise, while leaving the others columns unchanged.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1097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/>
      <p:bldP spid="32" grpId="0" animBg="1"/>
      <p:bldP spid="33" grpId="0"/>
      <p:bldP spid="42" grpId="0"/>
      <p:bldP spid="34" grpId="0"/>
      <p:bldP spid="35" grpId="0"/>
      <p:bldP spid="2" grpId="0" animBg="1"/>
      <p:bldP spid="36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tângulo: Cantos Arredondados 20">
            <a:extLst>
              <a:ext uri="{FF2B5EF4-FFF2-40B4-BE49-F238E27FC236}">
                <a16:creationId xmlns:a16="http://schemas.microsoft.com/office/drawing/2014/main" id="{8184D5FB-42E5-4E65-ABF7-EEC4E4440FC0}"/>
              </a:ext>
            </a:extLst>
          </p:cNvPr>
          <p:cNvSpPr/>
          <p:nvPr/>
        </p:nvSpPr>
        <p:spPr>
          <a:xfrm>
            <a:off x="2043271" y="1843651"/>
            <a:ext cx="9859639" cy="496800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7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8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Product of two Determinants Property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9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Sum Property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7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Invariance Property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20</a:t>
            </a:r>
          </a:p>
        </p:txBody>
      </p:sp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F6E5F5CA-07BE-4BC1-9D05-B9A5687ACD06}"/>
              </a:ext>
            </a:extLst>
          </p:cNvPr>
          <p:cNvSpPr/>
          <p:nvPr/>
        </p:nvSpPr>
        <p:spPr>
          <a:xfrm>
            <a:off x="2071450" y="103358"/>
            <a:ext cx="9859639" cy="1656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32DF16AE-F888-443C-94AF-8AC8A9F2AB6D}"/>
              </a:ext>
            </a:extLst>
          </p:cNvPr>
          <p:cNvSpPr txBox="1"/>
          <p:nvPr/>
        </p:nvSpPr>
        <p:spPr>
          <a:xfrm>
            <a:off x="2354327" y="-1949"/>
            <a:ext cx="928062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pPr algn="just"/>
            <a:r>
              <a:rPr lang="en-US" sz="2400" i="1" dirty="0"/>
              <a:t>Suppose that A is a square matrix. Let B be the square matrix obtained from A by multiplying a row (or column) by the scalar </a:t>
            </a:r>
            <a:r>
              <a:rPr lang="en-US" sz="2400" dirty="0"/>
              <a:t>α</a:t>
            </a:r>
            <a:r>
              <a:rPr lang="en-US" sz="2400" i="1" dirty="0"/>
              <a:t> and then adding it to another row (or column). Then </a:t>
            </a:r>
            <a:endParaRPr lang="en-US" sz="2400" dirty="0"/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D2265BB8-4F31-415E-96C7-8BACABCAD46C}"/>
              </a:ext>
            </a:extLst>
          </p:cNvPr>
          <p:cNvSpPr/>
          <p:nvPr/>
        </p:nvSpPr>
        <p:spPr>
          <a:xfrm>
            <a:off x="2370036" y="1846632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Examples</a:t>
            </a: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4176FAE1-49A5-44F6-BF8E-248734D9A456}"/>
              </a:ext>
            </a:extLst>
          </p:cNvPr>
          <p:cNvSpPr txBox="1"/>
          <p:nvPr/>
        </p:nvSpPr>
        <p:spPr>
          <a:xfrm>
            <a:off x="2373703" y="2244823"/>
            <a:ext cx="4258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5E4F"/>
                </a:solidFill>
              </a:rPr>
              <a:t>1. </a:t>
            </a:r>
            <a:r>
              <a:rPr lang="en-US" sz="2000" dirty="0"/>
              <a:t>Consider the  following matrix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ixaDeTexto 70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5912076" y="1966274"/>
                <a:ext cx="1832040" cy="978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71" name="CaixaDeTexto 70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076" y="1966274"/>
                <a:ext cx="1832040" cy="97821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Imagem 30">
            <a:extLst>
              <a:ext uri="{FF2B5EF4-FFF2-40B4-BE49-F238E27FC236}">
                <a16:creationId xmlns:a16="http://schemas.microsoft.com/office/drawing/2014/main" id="{44ADB123-2576-473D-8D43-3E3CE74A778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/>
              <p:nvPr/>
            </p:nvSpPr>
            <p:spPr>
              <a:xfrm>
                <a:off x="2473413" y="2942847"/>
                <a:ext cx="730776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Let </a:t>
                </a:r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be the matrix</a:t>
                </a:r>
                <a:r>
                  <a:rPr kumimoji="0" lang="en-GB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obtained from </a:t>
                </a:r>
                <a:r>
                  <a:rPr kumimoji="0" lang="en-GB" sz="2000" b="0" i="1" u="none" strike="noStrike" kern="1200" cap="none" spc="0" normalizeH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  <a:r>
                  <a:rPr kumimoji="0" lang="en-GB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by multiplying the second row by the scalar 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C2B8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and then</a:t>
                </a:r>
                <a:r>
                  <a:rPr kumimoji="0" lang="en-GB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adding it to first row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C2B8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413" y="2942847"/>
                <a:ext cx="7307761" cy="707886"/>
              </a:xfrm>
              <a:prstGeom prst="rect">
                <a:avLst/>
              </a:prstGeom>
              <a:blipFill>
                <a:blip r:embed="rId13"/>
                <a:stretch>
                  <a:fillRect l="-917" t="-5172" r="-834" b="-1465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816" y="2235994"/>
            <a:ext cx="2016000" cy="38676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2572400" y="3586029"/>
                <a:ext cx="3654205" cy="978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0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∝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∝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∝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sz="2000" dirty="0"/>
                  <a:t>.</a:t>
                </a:r>
              </a:p>
            </p:txBody>
          </p:sp>
        </mc:Choice>
        <mc:Fallback xmlns="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400" y="3586029"/>
                <a:ext cx="3654205" cy="978217"/>
              </a:xfrm>
              <a:prstGeom prst="rect">
                <a:avLst/>
              </a:prstGeom>
              <a:blipFill>
                <a:blip r:embed="rId15"/>
                <a:stretch>
                  <a:fillRect r="-33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aixaDeTexto 31">
            <a:extLst>
              <a:ext uri="{FF2B5EF4-FFF2-40B4-BE49-F238E27FC236}">
                <a16:creationId xmlns:a16="http://schemas.microsoft.com/office/drawing/2014/main" id="{E48F35A8-D891-457F-A7D0-64235C1E9EF1}"/>
              </a:ext>
            </a:extLst>
          </p:cNvPr>
          <p:cNvSpPr txBox="1"/>
          <p:nvPr/>
        </p:nvSpPr>
        <p:spPr>
          <a:xfrm>
            <a:off x="7036192" y="1104945"/>
            <a:ext cx="2736000" cy="504000"/>
          </a:xfrm>
          <a:prstGeom prst="rect">
            <a:avLst/>
          </a:prstGeom>
          <a:noFill/>
          <a:ln>
            <a:solidFill>
              <a:srgbClr val="F25E4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pt-PT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7220448" y="1181287"/>
                <a:ext cx="240027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𝒅𝒆𝒕</m:t>
                      </m:r>
                      <m:d>
                        <m:dPr>
                          <m:ctrlPr>
                            <a:rPr lang="pt-PT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𝒅𝒆𝒕</m:t>
                      </m:r>
                      <m:d>
                        <m:dPr>
                          <m:ctrlPr>
                            <a:rPr lang="pt-PT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</m:oMath>
                  </m:oMathPara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448" y="1181287"/>
                <a:ext cx="2400272" cy="369332"/>
              </a:xfrm>
              <a:prstGeom prst="rect">
                <a:avLst/>
              </a:prstGeom>
              <a:blipFill>
                <a:blip r:embed="rId16"/>
                <a:stretch>
                  <a:fillRect l="-2792" b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aixaDeTexto 33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6193024" y="3916624"/>
            <a:ext cx="4622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Let’s evaluate the determinant of matrix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C2B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2378638" y="4740983"/>
                <a:ext cx="4038863" cy="978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+∝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+∝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+∝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638" y="4740983"/>
                <a:ext cx="4038863" cy="97821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2744123" y="5763160"/>
                <a:ext cx="3310758" cy="978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PT" sz="2000" b="0" dirty="0">
                    <a:solidFill>
                      <a:srgbClr val="0C2B8E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d>
                      <m:dPr>
                        <m:begChr m:val="|"/>
                        <m:endChr m:val="|"/>
                        <m:ctrlPr>
                          <a:rPr lang="pt-PT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PT" sz="2000" dirty="0"/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123" y="5763160"/>
                <a:ext cx="3310758" cy="97821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5907588" y="5742343"/>
                <a:ext cx="2731915" cy="978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PT" sz="2000" b="0" dirty="0">
                    <a:solidFill>
                      <a:srgbClr val="0C2B8E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∝×0=</m:t>
                    </m:r>
                  </m:oMath>
                </a14:m>
                <a:r>
                  <a:rPr lang="pt-PT" sz="2000" dirty="0"/>
                  <a:t> </a:t>
                </a:r>
              </a:p>
            </p:txBody>
          </p:sp>
        </mc:Choice>
        <mc:Fallback xmlns="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588" y="5742343"/>
                <a:ext cx="2731915" cy="97821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8396932" y="5748544"/>
                <a:ext cx="2731915" cy="978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PT" sz="2000" b="0" dirty="0">
                    <a:solidFill>
                      <a:srgbClr val="0C2B8E"/>
                    </a:solidFill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PT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+0</m:t>
                    </m:r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pt-PT" sz="2000" dirty="0"/>
                  <a:t> </a:t>
                </a:r>
              </a:p>
            </p:txBody>
          </p:sp>
        </mc:Choice>
        <mc:Fallback xmlns="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6932" y="5748544"/>
                <a:ext cx="2731915" cy="97821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6418524" y="4702301"/>
                <a:ext cx="3386504" cy="978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∝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pt-PT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∝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pt-PT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∝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524" y="4702301"/>
                <a:ext cx="3386504" cy="97821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/>
          <p:cNvSpPr/>
          <p:nvPr/>
        </p:nvSpPr>
        <p:spPr>
          <a:xfrm>
            <a:off x="6417501" y="4702301"/>
            <a:ext cx="3427315" cy="1040042"/>
          </a:xfrm>
          <a:prstGeom prst="rect">
            <a:avLst/>
          </a:prstGeom>
          <a:solidFill>
            <a:srgbClr val="F25E4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1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88" y="4381684"/>
            <a:ext cx="1548000" cy="153725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 rot="453634">
            <a:off x="10482904" y="4716795"/>
            <a:ext cx="11120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By Sum Property </a:t>
            </a:r>
            <a:endParaRPr lang="pt-PT" sz="2800" dirty="0"/>
          </a:p>
        </p:txBody>
      </p:sp>
      <p:cxnSp>
        <p:nvCxnSpPr>
          <p:cNvPr id="9" name="Conexão em ângulos retos 8"/>
          <p:cNvCxnSpPr/>
          <p:nvPr/>
        </p:nvCxnSpPr>
        <p:spPr>
          <a:xfrm flipV="1">
            <a:off x="6417501" y="4553310"/>
            <a:ext cx="3890796" cy="442447"/>
          </a:xfrm>
          <a:prstGeom prst="bentConnector3">
            <a:avLst>
              <a:gd name="adj1" fmla="val -4837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3066701" y="5763160"/>
            <a:ext cx="2840887" cy="978217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53" name="Conexão em ângulos retos 52"/>
          <p:cNvCxnSpPr/>
          <p:nvPr/>
        </p:nvCxnSpPr>
        <p:spPr>
          <a:xfrm flipV="1">
            <a:off x="5907588" y="5941272"/>
            <a:ext cx="4405228" cy="584172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780" y="5091195"/>
            <a:ext cx="1620000" cy="1607555"/>
          </a:xfrm>
          <a:prstGeom prst="rect">
            <a:avLst/>
          </a:prstGeom>
        </p:spPr>
      </p:pic>
      <p:sp>
        <p:nvSpPr>
          <p:cNvPr id="55" name="Retângulo 54"/>
          <p:cNvSpPr/>
          <p:nvPr/>
        </p:nvSpPr>
        <p:spPr>
          <a:xfrm rot="453634">
            <a:off x="10449467" y="5427624"/>
            <a:ext cx="134007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>
                <a:solidFill>
                  <a:srgbClr val="0C2B8E"/>
                </a:solidFill>
                <a:latin typeface="Freestyle Script" panose="030804020302050B0404" pitchFamily="66" charset="0"/>
              </a:rPr>
              <a:t>By </a:t>
            </a:r>
            <a:r>
              <a:rPr lang="en-US" sz="2600" dirty="0">
                <a:solidFill>
                  <a:srgbClr val="0C2B8E"/>
                </a:solidFill>
                <a:latin typeface="Freestyle Script" panose="030804020302050B0404" pitchFamily="66" charset="0"/>
              </a:rPr>
              <a:t>Scalar Multiple Property</a:t>
            </a:r>
            <a:endParaRPr lang="pt-PT" sz="2600" dirty="0">
              <a:solidFill>
                <a:srgbClr val="0C2B8E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6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968" y="5057507"/>
            <a:ext cx="1548000" cy="1533399"/>
          </a:xfrm>
          <a:prstGeom prst="rect">
            <a:avLst/>
          </a:prstGeom>
        </p:spPr>
      </p:pic>
      <p:cxnSp>
        <p:nvCxnSpPr>
          <p:cNvPr id="65" name="Conexão em ângulos retos 64"/>
          <p:cNvCxnSpPr/>
          <p:nvPr/>
        </p:nvCxnSpPr>
        <p:spPr>
          <a:xfrm flipV="1">
            <a:off x="6169661" y="5749359"/>
            <a:ext cx="4173747" cy="355683"/>
          </a:xfrm>
          <a:prstGeom prst="bentConnector3">
            <a:avLst>
              <a:gd name="adj1" fmla="val -389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56"/>
          <p:cNvSpPr/>
          <p:nvPr/>
        </p:nvSpPr>
        <p:spPr>
          <a:xfrm>
            <a:off x="6226605" y="5752997"/>
            <a:ext cx="2076567" cy="1029388"/>
          </a:xfrm>
          <a:prstGeom prst="rect">
            <a:avLst/>
          </a:prstGeom>
          <a:solidFill>
            <a:srgbClr val="CCFF3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6" name="Retângulo 65"/>
          <p:cNvSpPr/>
          <p:nvPr/>
        </p:nvSpPr>
        <p:spPr>
          <a:xfrm rot="248697">
            <a:off x="10228331" y="5370808"/>
            <a:ext cx="15251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By Equal </a:t>
            </a:r>
          </a:p>
          <a:p>
            <a:pPr algn="ctr"/>
            <a:r>
              <a:rPr lang="en-US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“parallel lines” Property</a:t>
            </a:r>
            <a:endParaRPr lang="pt-PT" sz="2400" dirty="0">
              <a:solidFill>
                <a:srgbClr val="0C2B8E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32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2" grpId="0" animBg="1"/>
      <p:bldP spid="63" grpId="0"/>
      <p:bldP spid="69" grpId="0"/>
      <p:bldP spid="70" grpId="0"/>
      <p:bldP spid="71" grpId="0"/>
      <p:bldP spid="44" grpId="0"/>
      <p:bldP spid="45" grpId="0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2" grpId="0" animBg="1"/>
      <p:bldP spid="6" grpId="0"/>
      <p:bldP spid="6" grpId="1"/>
      <p:bldP spid="18" grpId="0" animBg="1"/>
      <p:bldP spid="55" grpId="0"/>
      <p:bldP spid="55" grpId="1"/>
      <p:bldP spid="55" grpId="2"/>
      <p:bldP spid="57" grpId="0" animBg="1"/>
      <p:bldP spid="6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tângulo: Cantos Arredondados 20">
            <a:extLst>
              <a:ext uri="{FF2B5EF4-FFF2-40B4-BE49-F238E27FC236}">
                <a16:creationId xmlns:a16="http://schemas.microsoft.com/office/drawing/2014/main" id="{8184D5FB-42E5-4E65-ABF7-EEC4E4440FC0}"/>
              </a:ext>
            </a:extLst>
          </p:cNvPr>
          <p:cNvSpPr/>
          <p:nvPr/>
        </p:nvSpPr>
        <p:spPr>
          <a:xfrm>
            <a:off x="2043271" y="1843651"/>
            <a:ext cx="9859639" cy="496800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Try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P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Product of two Determinants Property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 Property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tângulo: Cantos Arredondados 16">
            <a:hlinkClick r:id="rId5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Invariance Property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Lesson 20</a:t>
            </a:r>
          </a:p>
        </p:txBody>
      </p:sp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F6E5F5CA-07BE-4BC1-9D05-B9A5687ACD06}"/>
              </a:ext>
            </a:extLst>
          </p:cNvPr>
          <p:cNvSpPr/>
          <p:nvPr/>
        </p:nvSpPr>
        <p:spPr>
          <a:xfrm>
            <a:off x="2071450" y="103358"/>
            <a:ext cx="9859639" cy="1656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32DF16AE-F888-443C-94AF-8AC8A9F2AB6D}"/>
              </a:ext>
            </a:extLst>
          </p:cNvPr>
          <p:cNvSpPr txBox="1"/>
          <p:nvPr/>
        </p:nvSpPr>
        <p:spPr>
          <a:xfrm>
            <a:off x="2354327" y="-1949"/>
            <a:ext cx="928062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Suppose that A is a square matrix. Let B be the square matrix obtained from A by multiplying a row (or column) by the scalar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and then adding it to another row (or column). Then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D2265BB8-4F31-415E-96C7-8BACABCAD46C}"/>
              </a:ext>
            </a:extLst>
          </p:cNvPr>
          <p:cNvSpPr/>
          <p:nvPr/>
        </p:nvSpPr>
        <p:spPr>
          <a:xfrm>
            <a:off x="2370036" y="1846632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srgbClr val="29A6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Examples</a:t>
            </a: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4176FAE1-49A5-44F6-BF8E-248734D9A456}"/>
              </a:ext>
            </a:extLst>
          </p:cNvPr>
          <p:cNvSpPr txBox="1"/>
          <p:nvPr/>
        </p:nvSpPr>
        <p:spPr>
          <a:xfrm>
            <a:off x="2373703" y="2244823"/>
            <a:ext cx="4258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25E4F"/>
                </a:solidFill>
                <a:latin typeface="Calibri" panose="020F0502020204030204"/>
              </a:rPr>
              <a:t>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 the  following determinant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ixaDeTexto 70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6563715" y="2039844"/>
                <a:ext cx="2503057" cy="813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</m:d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1" name="CaixaDeTexto 70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715" y="2039844"/>
                <a:ext cx="2503057" cy="8138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Imagem 30">
            <a:extLst>
              <a:ext uri="{FF2B5EF4-FFF2-40B4-BE49-F238E27FC236}">
                <a16:creationId xmlns:a16="http://schemas.microsoft.com/office/drawing/2014/main" id="{44ADB123-2576-473D-8D43-3E3CE74A778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2473413" y="2942847"/>
            <a:ext cx="9056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Applying this property we will try to </a:t>
            </a:r>
            <a:r>
              <a:rPr lang="en-US" sz="2000" dirty="0">
                <a:solidFill>
                  <a:srgbClr val="0C2B8E"/>
                </a:solidFill>
              </a:rPr>
              <a:t>simplify the computation of the determinant: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C2B8E"/>
              </a:solidFill>
              <a:effectLst/>
              <a:uLnTx/>
              <a:uFillTx/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2572400" y="3586029"/>
                <a:ext cx="2413802" cy="813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</m:d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400" y="3586029"/>
                <a:ext cx="2413802" cy="8138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aixaDeTexto 31">
            <a:extLst>
              <a:ext uri="{FF2B5EF4-FFF2-40B4-BE49-F238E27FC236}">
                <a16:creationId xmlns:a16="http://schemas.microsoft.com/office/drawing/2014/main" id="{E48F35A8-D891-457F-A7D0-64235C1E9EF1}"/>
              </a:ext>
            </a:extLst>
          </p:cNvPr>
          <p:cNvSpPr txBox="1"/>
          <p:nvPr/>
        </p:nvSpPr>
        <p:spPr>
          <a:xfrm>
            <a:off x="7036192" y="1104945"/>
            <a:ext cx="2736000" cy="504000"/>
          </a:xfrm>
          <a:prstGeom prst="rect">
            <a:avLst/>
          </a:prstGeom>
          <a:noFill/>
          <a:ln>
            <a:solidFill>
              <a:srgbClr val="F25E4F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7220448" y="1181287"/>
                <a:ext cx="240027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P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𝒅𝒆𝒕</m:t>
                      </m:r>
                      <m:d>
                        <m:dPr>
                          <m:ctrlPr>
                            <a:rPr kumimoji="0" lang="pt-PT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PT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</m:t>
                          </m:r>
                        </m:e>
                      </m:d>
                      <m:r>
                        <a:rPr kumimoji="0" lang="pt-P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P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𝒅𝒆𝒕</m:t>
                      </m:r>
                      <m:d>
                        <m:dPr>
                          <m:ctrlPr>
                            <a:rPr kumimoji="0" lang="pt-PT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PT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</m:t>
                          </m:r>
                        </m:e>
                      </m:d>
                    </m:oMath>
                  </m:oMathPara>
                </a14:m>
                <a:endParaRPr kumimoji="0" lang="pt-PT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448" y="1181287"/>
                <a:ext cx="2400272" cy="369332"/>
              </a:xfrm>
              <a:prstGeom prst="rect">
                <a:avLst/>
              </a:prstGeom>
              <a:blipFill>
                <a:blip r:embed="rId12"/>
                <a:stretch>
                  <a:fillRect l="-2792" b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5016052" y="3612309"/>
                <a:ext cx="3118098" cy="9119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eqArr>
                            <m:eqArrPr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pt-PT" sz="20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eqArr>
                        </m:lim>
                      </m:limLow>
                      <m:d>
                        <m:dPr>
                          <m:begChr m:val="|"/>
                          <m:endChr m:val="|"/>
                          <m:ctrlP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052" y="3612309"/>
                <a:ext cx="3118098" cy="91191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5573092" y="4793577"/>
                <a:ext cx="3001656" cy="547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pt-P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C2B8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pt-P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C2B8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1+1</m:t>
                          </m:r>
                        </m:sup>
                      </m:sSup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pt-P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C2B8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−10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092" y="4793577"/>
                <a:ext cx="3001656" cy="54777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5590269" y="5610708"/>
                <a:ext cx="16035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=25−</m:t>
                      </m:r>
                      <m:d>
                        <m:dPr>
                          <m:ctrlP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+10</m:t>
                          </m:r>
                        </m:e>
                      </m:d>
                    </m:oMath>
                  </m:oMathPara>
                </a14:m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269" y="5610708"/>
                <a:ext cx="1603581" cy="307777"/>
              </a:xfrm>
              <a:prstGeom prst="rect">
                <a:avLst/>
              </a:prstGeom>
              <a:blipFill>
                <a:blip r:embed="rId15"/>
                <a:stretch>
                  <a:fillRect l="-1141" b="-58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5573092" y="6138512"/>
                <a:ext cx="6066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=15</m:t>
                      </m:r>
                    </m:oMath>
                  </m:oMathPara>
                </a14:m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092" y="6138512"/>
                <a:ext cx="606641" cy="307777"/>
              </a:xfrm>
              <a:prstGeom prst="rect">
                <a:avLst/>
              </a:prstGeom>
              <a:blipFill>
                <a:blip r:embed="rId16"/>
                <a:stretch>
                  <a:fillRect l="-4000" r="-9000" b="-8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519" y="3477633"/>
            <a:ext cx="1767637" cy="3199342"/>
          </a:xfrm>
          <a:prstGeom prst="rect">
            <a:avLst/>
          </a:prstGeom>
        </p:spPr>
      </p:pic>
      <p:sp>
        <p:nvSpPr>
          <p:cNvPr id="4" name="Nota de Aviso Retangular Arredondada 3"/>
          <p:cNvSpPr/>
          <p:nvPr/>
        </p:nvSpPr>
        <p:spPr>
          <a:xfrm>
            <a:off x="10164825" y="3280552"/>
            <a:ext cx="1524000" cy="692357"/>
          </a:xfrm>
          <a:prstGeom prst="wedgeRoundRectCallout">
            <a:avLst>
              <a:gd name="adj1" fmla="val -70488"/>
              <a:gd name="adj2" fmla="val 29808"/>
              <a:gd name="adj3" fmla="val 16667"/>
            </a:avLst>
          </a:prstGeom>
          <a:solidFill>
            <a:srgbClr val="29A6F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9" name="Retângulo 48"/>
          <p:cNvSpPr/>
          <p:nvPr/>
        </p:nvSpPr>
        <p:spPr>
          <a:xfrm>
            <a:off x="10242647" y="3240621"/>
            <a:ext cx="1525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By Invariance</a:t>
            </a:r>
          </a:p>
          <a:p>
            <a:pPr algn="ctr"/>
            <a:r>
              <a:rPr lang="en-US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Property</a:t>
            </a:r>
            <a:endParaRPr lang="pt-PT" sz="2400" dirty="0">
              <a:solidFill>
                <a:srgbClr val="0C2B8E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997" y="3704861"/>
            <a:ext cx="1703431" cy="3252375"/>
          </a:xfrm>
          <a:prstGeom prst="rect">
            <a:avLst/>
          </a:prstGeom>
        </p:spPr>
      </p:pic>
      <p:sp>
        <p:nvSpPr>
          <p:cNvPr id="10" name="Nota de Aviso Retangular Arredondada 9"/>
          <p:cNvSpPr/>
          <p:nvPr/>
        </p:nvSpPr>
        <p:spPr>
          <a:xfrm>
            <a:off x="10130936" y="3280552"/>
            <a:ext cx="1750954" cy="1018294"/>
          </a:xfrm>
          <a:prstGeom prst="wedgeRoundRectCallout">
            <a:avLst>
              <a:gd name="adj1" fmla="val -58950"/>
              <a:gd name="adj2" fmla="val 32139"/>
              <a:gd name="adj3" fmla="val 16667"/>
            </a:avLst>
          </a:prstGeom>
          <a:solidFill>
            <a:srgbClr val="BAE18F">
              <a:alpha val="8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tângulo 4"/>
          <p:cNvSpPr/>
          <p:nvPr/>
        </p:nvSpPr>
        <p:spPr>
          <a:xfrm>
            <a:off x="10279250" y="3234808"/>
            <a:ext cx="16812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By cofactor expansion along</a:t>
            </a:r>
          </a:p>
          <a:p>
            <a:r>
              <a:rPr lang="en-US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row 1</a:t>
            </a:r>
            <a:endParaRPr lang="pt-PT" sz="2400" dirty="0">
              <a:solidFill>
                <a:srgbClr val="0C2B8E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16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  <p:bldP spid="70" grpId="0"/>
      <p:bldP spid="71" grpId="0"/>
      <p:bldP spid="44" grpId="0"/>
      <p:bldP spid="45" grpId="0"/>
      <p:bldP spid="32" grpId="0" animBg="1"/>
      <p:bldP spid="33" grpId="0"/>
      <p:bldP spid="42" grpId="0"/>
      <p:bldP spid="43" grpId="0"/>
      <p:bldP spid="46" grpId="0"/>
      <p:bldP spid="48" grpId="0"/>
      <p:bldP spid="4" grpId="0" animBg="1"/>
      <p:bldP spid="4" grpId="1" animBg="1"/>
      <p:bldP spid="49" grpId="0" uiExpand="1" build="allAtOnce"/>
      <p:bldP spid="10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tângulo: Cantos Arredondados 20">
            <a:hlinkClick r:id="rId6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7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Product of two Determinants Property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8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Sum Property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6" action="ppaction://hlinksldjump"/>
            <a:extLst>
              <a:ext uri="{FF2B5EF4-FFF2-40B4-BE49-F238E27FC236}">
                <a16:creationId xmlns:a16="http://schemas.microsoft.com/office/drawing/2014/main" id="{AF4F4DF9-BECD-44C3-BD82-FEF2A1AE88D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Invariance Property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20</a:t>
            </a:r>
          </a:p>
        </p:txBody>
      </p:sp>
      <p:pic>
        <p:nvPicPr>
          <p:cNvPr id="13" name="Imagem 12" descr="Uma imagem com edifício&#10;&#10;Descrição gerada automaticamente">
            <a:extLst>
              <a:ext uri="{FF2B5EF4-FFF2-40B4-BE49-F238E27FC236}">
                <a16:creationId xmlns:a16="http://schemas.microsoft.com/office/drawing/2014/main" id="{0896E2E5-838A-4922-8D24-89DE53002C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831" y="1077310"/>
            <a:ext cx="5402428" cy="5117340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800820"/>
            <a:ext cx="3600000" cy="228543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320" y="2151994"/>
            <a:ext cx="1443038" cy="457200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E95218DE-2B20-4E15-92BE-25857C7D7E6A}"/>
              </a:ext>
            </a:extLst>
          </p:cNvPr>
          <p:cNvSpPr txBox="1"/>
          <p:nvPr/>
        </p:nvSpPr>
        <p:spPr>
          <a:xfrm>
            <a:off x="8140089" y="930170"/>
            <a:ext cx="3136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I don´t think you will need a  notepad or a pencil to solve these questions!..</a:t>
            </a:r>
          </a:p>
        </p:txBody>
      </p:sp>
    </p:spTree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182" t="16195" r="27479" b="12835"/>
          <a:stretch/>
        </p:blipFill>
        <p:spPr>
          <a:xfrm>
            <a:off x="5184027" y="1676255"/>
            <a:ext cx="3658410" cy="3532979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1580" y="1658868"/>
            <a:ext cx="3749065" cy="3550367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4974167" y="450644"/>
            <a:ext cx="4061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Hope you enjoyed it!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ângulo: Cantos Arredondados 26">
            <a:hlinkClick r:id="rId7" action="ppaction://hlinksldjump"/>
            <a:extLst>
              <a:ext uri="{FF2B5EF4-FFF2-40B4-BE49-F238E27FC236}">
                <a16:creationId xmlns:a16="http://schemas.microsoft.com/office/drawing/2014/main" id="{D2D20D03-58E6-49C3-9B82-9BE1AEA7F93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8" action="ppaction://hlinksldjump"/>
            <a:extLst>
              <a:ext uri="{FF2B5EF4-FFF2-40B4-BE49-F238E27FC236}">
                <a16:creationId xmlns:a16="http://schemas.microsoft.com/office/drawing/2014/main" id="{74C35965-4DE5-4611-8EA4-D2CA3B5A79B4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Product of two Determinants Property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8">
            <a:hlinkClick r:id="rId9" action="ppaction://hlinksldjump"/>
            <a:extLst>
              <a:ext uri="{FF2B5EF4-FFF2-40B4-BE49-F238E27FC236}">
                <a16:creationId xmlns:a16="http://schemas.microsoft.com/office/drawing/2014/main" id="{CEE735D2-E146-4D5C-A3CB-5E4B5A31874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Sum Property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9">
            <a:hlinkClick r:id="rId7" action="ppaction://hlinksldjump"/>
            <a:extLst>
              <a:ext uri="{FF2B5EF4-FFF2-40B4-BE49-F238E27FC236}">
                <a16:creationId xmlns:a16="http://schemas.microsoft.com/office/drawing/2014/main" id="{3D4BB79D-1770-4412-B56B-63423B8A380D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Invariance Property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End of Lesson 20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750CBCD-E9BA-47AC-9636-F5B218705737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1694FD8-73CC-477C-AA77-29312E30BDB2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89" y="1510861"/>
            <a:ext cx="1819929" cy="5199797"/>
          </a:xfrm>
          <a:prstGeom prst="rect">
            <a:avLst/>
          </a:prstGeom>
        </p:spPr>
      </p:pic>
      <p:pic>
        <p:nvPicPr>
          <p:cNvPr id="5" name="Imagem 20">
            <a:extLst>
              <a:ext uri="{FF2B5EF4-FFF2-40B4-BE49-F238E27FC236}">
                <a16:creationId xmlns:a16="http://schemas.microsoft.com/office/drawing/2014/main" id="{B84B7614-1A3F-8866-EEF3-8A84435D1A54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5121579" y="1669881"/>
            <a:ext cx="3749065" cy="351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SCORM_RATE_QUIZZES" val="1"/>
  <p:tag name="ISPRING_SCORM_PASSING_SCORE" val="80.000000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BFEb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ptNBOkEkmJSgFAAD2EwAAHQAAAHVuaXZlcnNhbC9jb21tb25fbWVzc2FnZXMubG5nrVj/bts2EP6/QN+BEFBgA7q0HdBgGBIXtMTEQmTJFemk2TAIjMTYRCTR1Q8n3l97mj3YnmRHSnbttoGkpEAcmJLvuyP5fXdHnnx4yFK0FkUpVX5qvTt6ayGRxyqR+eLUmrOzX36zUFnxPOGpysWplSsLfRi9fHGS8nxR84WA7y9fIHSSibKEYTnSoy9jJJNTazaOxti+iFgQ4dksGs8ZC/zIw2PiWaMxj+9O3rQ/f8TaDqYz7F9HXnAeRGP33BrZKlvxfIM8tVA//Xp8/PDu/fHPg2DoFHveIRAySO/f9gDyWRh4EaARL/LJJ2aN9P9hdsGcea5PrFH7ZZj1LCSX1kj/77SbhyHxWUQ91yGRSyM/YGYtPMKIY42uVY2WfC1QpdBaintULQWwoJKFQGUqE/MiVvAgr0WXMyeYYtePQkJZ6NrMDXxrRFVRbF4bWF5XS1WAuxIlsuQ3qUiMT+Cbeb8qRAmueQV8RPBXLSX8UmVc5kfdrq98L8COIdmUUIrPYXHZblKAdAB/L6slvEuEeg0u7vNU8QTdFgIAA4r4apXKuPmlpKtCRzhL+aYzihBfuf45kD3waER8Z/vEGpE8QU7B9WQHooSYkhAACl6K4gm2keG6MUc4TYchTNzziQcfpkOYyMUyhU81NI4ZASbMRN5lBUwlIXCc0qsgdPSigSvE0YqX5b0qkgOW7u9nF7Dr2wEIwWZ74ExjbIGBHxJyX1GIuOoGgyix4XerK5gqEDBiJhloSWV1WYFsslUqKmGilXoqPDaUuhG3CvSVCr5uuA/ejdg6ae7huW9PojHbpVCP13m87GkH4vyuPvbVUANN9jnfGVOLFo2DT5BdIBkGQyyCC8iBF0MsrgmFRSa0y8bHl+45NrsEeW+blLZJL+Y6x6QbxOMY7DSb1lLVJTzRSwKpyexIeTTMDSUf58BiF3uP5NYGFehgRgu5FhBHkYii0xGke5s4WlQf5+4f0Rl2PeJ8h3p8g3JVIZ6seR4LIFvM9Z5u4F0iE/NO0974/1zLvxGv2lT/qq0SvkM+vRoaz0FheUQRvKpEtqq6XOsFa8N/ShRa4o+G0GfqT/NPbeLj0A1+zM6UMqvTpgI9e392kQ3do84gnrlS/XfrR0dCm1JDoGHRxRF6jLS/1US7HbuBroiJ6G/n+mdgM2vqFhQ2N79V/a39oAXwFXoqBp3AGpvIKbQ6GVSh/raXMOuD8C91wehvf0XG1GVQda7ETSmrTs9Gz73rq5Hz0wvrXs96UGyYyzwI2QfARdsPliiVGcSf9MCcT8l2BZoScTCTK1WniZF/Ku9MmYC1rTPxbTd8W6jMPE15uaV/U6Y+PCeKZnJh43Q2oJ/aKbj3/uwJ+Om7RAkOoY2xsW/r3sfWak97GoF89FJ4jG5bJ9BRxqt4CeX4VtV50hOoOYI55AwDWDtnKnjR3YW1AF+F0TxF7dPfB4Hojg6SKNmB/emrSpR/DQbR09hh0ObgJx6qTiCGx4cBmEEfq/bgu7XreQ5mLnD5hxwweVPiMpXBo6NuvyCVdusxY9ieTEFN1IhH1QW0kEMQtuSxg3kIB7RWhzYAQTvAZJUKRB64Vs8Q1CkOLyDPmiOXNZry4g6SNFMqHRSb2UAtjmrYnL7caNRVKvNBkT+vROoJM3cWYccx1zuwknB6v2s6ggSOj3F7z5OqRW8we4J9qAFf4YlEVkMBQ0J21zf6isJcB3iK63u2//75t8velN1thoUk1oy/pLD1t1V4NyrNDd3Jm70Lu/8BUEsDBBQAAgAIAKm00E5msqLVpQAAAIMBAAAuAAAAdW5pdmVyc2FsL3BsYXliYWNrX2FuZF9uYXZpZ2F0aW9uX3NldHRpbmdzLnhtbHWQwQqDMBBE736FfyD0HAI9l7ZC/YEVRwnERLKr4N83kWpLmx533swuO4ohYtzAuihLRbP4h1AQLWGGqt5zokwLzs6MJMa7KAtY92Q5GnMoRaz3Ux3AcLKh3f+j79drS+ux6FifIflAY0boUy6wkRRytJhh05p1gu4D4oEvMfngqLW4YG09he52GF7V/MUpGz+bR1x9B82pvvuCoKoPtYiV7cU/AVBLAwQUAAIACACptNBO0L0vtE4EAACHFQAAJwAAAHVuaXZlcnNhbC9mbGFzaF9wdWJsaXNoaW5nX3NldHRpbmdzLnhtbOVY3W7bNhS+91MQGnpZK2mTJTVkB5ktI0YdO7OUrsEwBLREW1woUhUpp+7VnmYPtifZoWgrduK0dBYD6XoRJDo85zuH3/khQ+/kc8rQjOSSCt509ut7DiI8EjHl06ZzGXZfHztIKsxjzAQnTYcLB520al5WjBmVSUCUAlWJAIbLRqaaTqJU1nDd29vbOpVZrlcFKxTgy3okUjfLiSRckdzNGJ7DLzXPiHQWCBYA8JMKvjBr1WoIeQbpXMQFI4jGEDmnelOYdRmWieMatTGObqa5KHjcFkzkKJ+Om85Pbb+z33m71DFQHZoSrjmRLRBqsWrgOKY6CswC+oWghNBpAuEeHTjolsYqaTpvDjQKaLsPUUpss3WsUdoCOOBqAZ8ShWOssPk0/hT5rORSYETxnOOURiGsIL3/ptMJr4N+r+NfD4ahH1yfhed9E8MWRqH/MdzCKOyFfX8bfVv4s6sLf9TvDd5fh8NhP+xd3FkBo2uEeO46Yx4wK4o8IhVhnkqKdMwxZVCj92iUREGVM5xPSSi6FJI4wUwSB/2ZkemvBWZUzaEZ9qAZbgjJTmVGIjXSaWs6Ki+IcwdnACEwyGVVEofvqpI4Ol7bumu8321rY5QeVgpHCRQPyMrQPHdVtFSjuo1wpOgMCpPc2+SkYCwoskzkqqWDLn2vCqsYHoHxJoKvMae/0ViwuOKLpGMSD3BKVjouuKG8C5r7DppAjhkwOcwIRwHm0OVUAbtRBSCLsVRUld3dXWif5hQzBHgwhgg6Dx6wHSU4l2tJrRKreytq/T4Qisg/DNtG9KhqwCh40aVlpf+bKFiM5qJAjN6AnUBQeUUKfyUErfY3muQiLaUwgRSSpZsZJbckPrFxdAUu0gIsYdxljCjj4VNBv6AxmYgccAmewXAEOZUGv74VcIalvAPFyxhfma7tDTr+x1d6gzieYR5tCQ7lStJM7QQfzxEXamkHdES4kKRMSkzjcs1mb/Wnp6HqGMjzM2VjDV/StGD4OeErQlagd5jy3XjZJvHfjMDabYJnZaPr5i2hocUppMRgwkIE047yxYS1AIwwR4KzOcIRHFhSj40ZFYUEiRkQBlo+PUJjD2Vafk1hMoPHPCa5FeTe/pu3B4c/Hx2/a9Tdf/76+/VXjRZH+QXD2p05y9uP3hXsrO7dGL5h9JV7wwPbrshTXajxA6eb70IW5r1B6I9O22HvQy+82gBQsvfwzPJcfZ5uPl7LS8ZLPV0D/3TUPkMjP7jsh0HDpqIGAppXRQnU5ERfv21sLkb+BytsINxGb3gZQo34Vj3lB1aeh1Z+39tojcwt4mLlBmEVApwKUzPl4FxgNKVQm99Fj1u125PGw/fR4v/5Bm1mxI5anOA8SnZWRz/GEN5lgv7HtL/sfy2fjfh15gL/vPfLsN/5AWbLC2XQfFXPS2vvSZ678eVOr6SU0xRo1Rfu6rmvdXiw57mbl2o1QFt/PG3V/gVQSwMEFAACAAgAqbTQTjJse8x8AwAA/wsAACEAAAB1bml2ZXJzYWwvZmxhc2hfc2tpbl9zZXR0aW5ncy54bWyNVm1v2jAQ/lx+BWLfYaXdaKUUib4gVWNtNTq+O8kBVh07sh06/v3uTBwcCCVESPFzz9nn587nROaDy+4GtOFK3vWGvXHnIkoKrUHad8hywSx0Y2bgOb3rTf/OZr2BYyih9Bys5XJlECiRLkdWorKcye1MrVQ/ZsnHSqtCpr3xt+kVPdHAUQ+c1tsctODyA3k/hjf3j9NmnuDGPlvI+kuWQF9h4OjwdPk0fBq2ccg1GAMUzO3jZDj5ecZHsBiEX+V6dH1zPWnlsV9m6n6tnDbccOucRsPR1ei62QmlRW5d1y/WyFVe5O3TkGu1otgPPEb0nPEQiqVYDUh/vKXnDB0ra0uLnMm3hX/2jPZxYa2S/URJi0Xbl0pnTKDP0v1a+ZQZbuHhqqhaAiOP0xYOvoLiUZqcEoatoK56AulleipPqB7oOv+r6HdVE4rJmolG8BTjUDp1EcN3evbU8i04+RFpqJV4oxVqHYHqORYwtrqAaOBHZDFr9flaWDzu3hoinvGGe3xjhYHxkglTkvagp/2BTy7TYJ4S8PaFEkUGD7soA1od9+yHh3uXt3DNCqsi07Apof18Aeh5L6j3ES8APW9Oor9KsT0iH1rIwx+he+aStxe6DDlQ+iICyfDdy+NHzkTzz6jzmGDBEnCETKUwdgXxzjOg3EQDh1EUg4MwIsk2fMUsXiO/iRNv5xZyEw0O8F0NNZZMZLkVcFxIiSq0wRjQuKhvtcFCDrujZyZ2BkvruXXQS0+3VJhrN+58KaqffifSbtC1eH/d9TKmP0C/KyVMr1u6YA9Ddd21eUinawLbD+hnuVRtHKSyEM7sgmtkqt1hasVl1rJknWEkzVFX2rnkNSYpKtc7Tp4sshj0Eyacgy+0OkasNV+tBf7tgsMnpHX6CSP52TVOJRmvajgAXIqB6WTt63s3IDwrhOUCNuA7QgDQJk9sJzJ4GI73SIVTL7YAOVtpZfPYV0Kt39UMR/QFxqPqTSg0nClky2LjdrNvCL4JByEEfblsa1SFYUdzY1co4YxobFALUxIoxwqr5pZpW063H7utsg1MJM9c90CYlvGBNZjIRSiVlyI4k+cf4X51ulCqiarpGyzNDtQZx8MmB2epN8Z3PG7jpQYIu6IDO1Wr/gXbWDGdvlSEWu9uMJMv7gwvM9dgDcn3ih8c0SBAXToq5fEdP/vHnc5/UEsDBBQAAgAIAKm00E7mRcYRSAQAABEVAAAmAAAAdW5pdmVyc2FsL2h0bWxfcHVibGlzaGluZ19zZXR0aW5ncy54bWzdWN1y2jgUvs9TaLzTy+KkTTcpY8hkwUyYEqDY6Tazs5MRtsDayJJryVB6tU+zD9Yn2SMLCASSikzYTvYiQ3x8zneOvvOnsXf2NWVoQnJJBa85R5VDBxEeiZjycc25CluvTx0kFeYxZoKTmsOFg87qB15WDBmVSUCUAlWJAIbLaqZqTqJUVnXd6XRaoTLL9VvBCgX4shKJ1M1yIglXJHczhmfwo2YZkc4cwQIA/lLB52b1gwOEPIN0KeKCEURjiJxTfSjMLlTKHNdoDXF0O85FweOGYCJH+XhYc35p+M2j5tuFjkFq0pRwTYmsg1CLVRXHMdVBYBbQbwQlhI4TiPbk2EFTGquk5rw51iig7W6ilNjm5FijNARQwNUcPiUKx1hh82j8KfJVyYXAiOIZxymNQniD9PFrTjO8CTrtpn/T7YV+cHMRXnZMDDsYhf7ncAejsB12/F30beEvrvv+oNPufrgJe71O2O7fWQGja4R47jpjHjArijwiS8I8lRTpkGPKoETv0SiJgiJnOB+TULQoJHGEmSQO+isj448FZlTNoBcOoRduCcnOZUYiNdBpqzkqL4hzB2cAITDI5bIk3r1flsTJ6drRXeP97lhbo/SwUjhKoHhAVobmuauihRrVXYQjRSdQmOTeIUcFY0GRZSJXdR106XtVuIzhARhvJPgac/oZDQWLl3yRdEjiLk4hf/0Wd9AIksqAul5GOAowh66mCuiMlhayGEpFVdnNrbn2eU4xQ9CxMHYIugw26I0SnMu1LC4zqZspqv/RFYrIPw29RvSgasAoeNG1ZKX/uyhYjGaiQIzegp1AUGpFCv8lBK02NBrlIi2lDEuFZOlmQsmUxGc2jq7BRVqAJYy3jBFlPHwp6Dc0JCORAy7BExiGIKfS4Fd2As6wlHegeBHjK9Om7W7T//xKHxDHE8yjHcGhPkmaqb3g4xniQi3sgI4IF5KUSYlpXL6zOVvl6WlYtgjk+ZmysYYvaVow/JzwS0JWoPeY8v142SXxP4zA2m2CJ2Wj6+YtoaHFKaTEYMKLCAYh5fORagEYYY4EZzOEI9hQUo+NCRWFBIkZEAZaPj1CYw9lWj6N4e4DHvOY5FaQh0dv3h6/+/Xk9H214n7/+5/XjxrNd3efYe3OLO/Gg5cDO6t7V4QfGD1yUdiwbYk81YUabzjdfvmxMG93Q39w3gjbn9rh9RaAkr3NneW5eoFu36flreLeOh3+vH0a+OeDxgUa+MFVJwyqNjXUFdCuKkqgCkf6hm1j0x/4n6ywgWIbvd5VCFXhW3WRH1h57ln5/WCjNTD3hv7KncEqBNgDYzPXYBMwmlKoxhfR1VYN9qSB8DKaeuslmT7a1WYO7KmpCc6jZG+V84IH7c/Lyf+Y6a3VL7ctNRSQlGqj/2i7PRvp66wF/mX7t16nuVf6qB1/L6Jmn5c+87T8PrT2Qchzt356OwD5+mfM+sG/UEsDBBQAAgAIAKm00E5xTeVowAEAAH0GAAAfAAAAdW5pdmVyc2FsL2h0bWxfc2tpbl9zZXR0aW5ncy5qc42UwU/CMBTG7/wVZF4N0YFOvGGAxISDid6Mh657jIWur2kLgsb/3XUIdt2b0l7WL798r69dv89evxoRj/r3/c/6u14/Nde1Bk6zegOXTV106KXTIyOKDF6KEkQhIQqQrUOWTBg46V+/COUcydo13T9bUMbzi5CA1cnfEzUBGkLbEto7oe2oIh9HsOc1dWjIO+Z0Yy3KAUdpQdqBRF2ymokulvXwGwxg3IL+B10yDg3Tm/guzTrJX8dRmmR87HMcS8XkfoE5DlLG17nGjcwO9Hzopk+v9gp0deHrU9mH6dwHRGHso4UyLDy7nsWzuJtUGoyBn7rj6SSe3JKwYCkIv6FkdDea/IE2jOf1+IPeFqawRzqJk2Ey8mnFcmidEofsOhs2MVl5tU6zVfzAWdhZrxnWIATbg25ZtX8MhWqjzrhApTF3J9JGEzdJVCDLCpkfuOnYTZJzm3W2Xf9GnRiDFHV2vD24ctNngsOYRI1nhsEzWxGvtuzKljOSwZKP2wRVF1QuCEqk6iIFknkWhOhxOzbMGrd+rRpneg36BVFU8emuBUwVJ6Af5RKdwKxlfFVWWtXQmx8V5N752V2G++x9fQNQSwMEFAACAAgAqbTQTpQTsyJpAAAAbgAAABwAAAB1bml2ZXJzYWwvbG9jYWxfc2V0dGluZ3MueG1sDcwxDoMwDEDRnVNY3int1oHAxlaW0gNYxEWRHBuRgOD2ZPvD02/7MwocvKVg6vD1eCKwzuaDLg5/01C/EVIm9SSm7FANoe+qVmwm+XLOBSZYhS7eJo4lMo8Uixx2EajhU17/wB6brroBUEsDBBQAAgAIAB0Yzk6D5MijhQoAAMAZAAAXAAAAdW5pdmVyc2FsL3VuaXZlcnNhbC5wbmftV3lUU1cevlaU6GCJntpOJCVaxrGjdUmfBlkjShusrda2miIBtJGkKkEoYhISEgpULYaktEUJEGLrdLSNEoGySVgKNVEJSdWyxIQEJhpElhACLyxZ5qHTnjk9PTNn5t/hj/t759773eV89/st79O3d5OWLF6xGACwZGdU5DsAzM8B4Jl7qIXIyO4KdTPymZf6Dmk7KNNgB5COFz3irQgAykV/cB5agPQXJUdFpwKw7MRsm2ek4VgAYPbtjIx4jxU33FN+dt1gRmafM+/be5eY0vDPNLGLs3cx/+IzMLSht0US8oLwi4MtqynLqH7UrKC++vD4Qh/p5rtRqZUqq71ZFFZfhDlCut+qWHEV3hg+D4DP/oRC7NdeqwDY9uVKLwDOLEMuC/ZmoQFY+Qb6GQAiF20HIPPlCBQA6NW/BaevRfGn2uJXUAV45R+pgqkL9iuXspGlmSLSf1z7Xx00B54Dz4HnwHPgOfAceA48B54Dz4HnwHPg/2ew6Q30r7+eLPtEVzx/Q40qbPnsnHMK/W/2mziBdsMOvnM8mz+t3cO3Z/M94118z3Gpe8zqntqhrl1vJuTpCUkBAMQSnQPypiAC1k42uc4/tF0MKrVyPWTTUKvVbeZzp2+Q+ZMKpjRQqG1yXJR7HOHRsefZSZZG7MxEgZu9FtU0Lfe4X+JdUDKwNctBZulSvIwaaZ92PuhvmlGcxwVuf+fL+BCqp3QJfCkrORS6dn0eLkXJWAAuJJRgKC/6FTnUKBHdNUzkVhnOsa0CF1f5bsTk6gKX2HsdAPGEjSQFjwfLmzyKGlzl/VN1NA1rLYpMns73BpnPb3yhgVeaoXt01M9SFBSAy7HyviipPJ5kPgmAIgnLvCLcqZ5RYlpEIfS/Zo8+DryF0fMetDMMz4JMBzqnS7TSWZv6ejCqKS/wFvt3xuWhfgQ6RbW0Zj7oDfPqmwhAEUdK8p9t6Qgmq/N/MT6ged8vc6tQTZ8EVRzozw0aUwfLFYrnQO/arNHppTk4pgad4w25m82sYz22ZqJfBGn/IAVP8o/t7zBt8QK1t0Oyk/3CzSZZQm4ASqvtEH0LbVjScmSiCqrWsw8Lr3SKIfep9o2N0639qz2HnQM5HRWk1MNVmjuG6+sd1cwH+WmakexhACgPYyMmG3AZLvZZ/nQlResMKsO5x7tM2CERZs3zStu9wmGCstxCoakptFBbY2wSF2maWmG5wcmdiEMT3brjjXWJJb3d8fBtASOcWpVHptXzHSa9QU4VT1VxZpKHaqameDFmO1vHorTzTUXD12toBrqeeIPgT5c91GgwWcl488flLjvKbDLvNkoxfsze2kSuy+hXgY2+mnrMkg13ptc0hltuBgwKvEdl/NHlCEtWVEvKlcqJxLfbqVUNKdgtIoxqWJHgBwUsI9My1dROV8pjlOiIX6G1MMZkWi9jKF7VD+JMHriiLr7fjUn93lfl9of1RTMnKTyru6h60FhsY91Pn+hOD6Gzbj36oNq3wgYOrIdooebKLaWfRPd8RYLbTEW2bYbwi9caEnnhxDLLzYY0pYPA8EAhEABkNgmdFL+aIHTsbzMUs18JEkqVP3gIUcou5av65sK2RFEN7cf2NBVjxaBarCqBaJaT/YJtWGW6Xt5ErVbdFr3PMBfo4j0wK2OkC8OhCuE++PBPhk4KnZtBCaeV1YRxFD1GRSOJpl9qVYgQddSLiaGtbu9jxJpE3JeOc8XVbSP9pa6P9CJZ0EfHJFOCeydNAu8R3cuzYqn0tsyIV20qyVjGXdgGFyYrjT4FKSGX6tSFR3g4O5w4nx5if7O39qperu3tlgZxVUPZQzeP+snVCvdUSpolrb4JuU8huzMp8dhMhaZD1xfj6IGgJKtCeMjkS+/3iagtnmqFpEveRxjjf8c0fGUWUiSfEyvieSEOdRsZR56VnpuYb3vz9mScqiSsYQlILiBnJXMuEEt6On0K9qE1kFB2uZvH4J9KxhYL+VqdsdoW6dpkTsC27qZnwR9aHI7LHYQ4MdtlHnoEJ0jMFXW+5AjWcZxQd7J5k1XmujJSD1X2aK41hdEtAl9XSI5+QqPO5wyqvTuu6krv4kYkj8MqDtA1YfaxDlUHoqzKoqVZdGryrDvGBV0uPbTFkPsxibawDXXWZmVsa1+jd+CvVWUU3BeIG2wTdWruInMoT7JmQ9yU/0g7PMP+8Sk95b7Va468Hql1BZ8TtxErfFUCs/5qjKpeP5OUNgVBASdYql0kLTonsFNH3AZDuEy9d/fROjzizeo6elzjdG1RgCzNX9IhvhMz/wknowXM53s0awuVcPUabNKCPjf5nKXccuaTck3JMMPP4/96plDb/+nZdXEbgi0BC/pg+1JyalNZ1qgxHAuNSK/GrDljSfORteEkKS5zCr7B/CJJO/r5Hb9BrGRVSWVG75UNuNm3KOFYHsoQpSCxJx/jGbgStz19MBoJxjJB9kSHTXXRLoQI0NtK/F2ByLUr0LEXfzEB+y7jvCTetFBz1KJrL+/BYMgKygm10+1fdV+5DpLzF/bBamMotXZxC+L09Xl1zmvBpT0mJp1upLfWayylq1BMCHfQjjl3Ucx80ODZNBujUrW8uuEnr5G6WY87w3hOKDLbXWNUAMpeFb61X4UTac5cxrzXKhDSabhXZNGv3Qgt4xJoSnWgp1jfLT3C7VdbrXtnvVvmCtlzV23ycE7iNC5Ca2I4/lqwkk9Ca/Sbh6RerISnDvNmawPu73h91yumkBschIaj1b4lhzg6J5dHaUdis0h9UprnPT7JdZOuH/BHoox8YV/hMN54LXjXieP7f6iQ7ntPvebn0+zEOqK7GE6Bsj44xvXVt5mC7DOcn2f1cNQzsoNXz0ecRcH1o+mHh60qcnayQRtjVcg1k5817aiNdRcgpNPVXNqhbiKwCEKSwqOqfUufUHBMOT85zvp4LCb+yRtdrMxrudpR8TS2CMVNpwMFlZEO4QRcuficy5CbO8URmFnHnULdXnUivbRjxeDIRs6vfNTAVph1op4/Mtw6bLXlTZD1xY4bzul1EVv9SfbEB6MjUB0d1XIjUSrBKCUE/6jUavl6nPA7982jEg7kHyXzeCkNeiPCiVb9+DSjCot4iXF5DpKNOJ/33nGcf1ntYaJ5tyozPPm2yXTLp6dIFp+NmAa8OTqT0SAXfMh9QJQgwi4rfKLujMg9soR5oGysbOXmGhKaZwjagTaK9w6Zv3fBuq8OccMf8ziPJ42zHNxAjP2mIfeHQ1Whv5soZ808UJu7UsHz6lNJoLsRkyNdQ2W030m7rpBFsfgaY0ZqG5LoWL4RLBfqn5k9lwnrNN2w2+FL/m0OP23b/TXZqcJXs8c3fBOT5A2aB8u2CvEe5pPTxpBiqVn661ahy3PIjSWjPVASUnqsNyk5L/3cr4uflz6+p0rcRRvqh0oXt2wc8FYXnwdg3DlJb4r2n61fxI/QAybEn6WXspAi40V2F8u+DGSWzVZRbf9aCjm+2fzj+VD5uPbdiK2Uib8FWFccj3sG/ATrTZ470d8GardCrD8vvCQyouPHFPeJe7yRahDw/f/HCjJqenyAD7TWDznbD57FIevAztd2R5ZtP5j1D1BLAwQUAAIACAAdGM5O5WXGsUsAAABqAAAAGwAAAHVuaXZlcnNhbC91bml2ZXJzYWwucG5nLnhtbLOxr8jNUShLLSrOzM+zVTLUM1Cyt+PlsikoSi3LTC1XqACKAQUhQEmhEsg1QnDLM1NKMmyVLMzNEGIZqZnpGSW2Smam5nBBfaCRAFBLAQIAABQAAgAIABJEbE5rXzME1QIAAPcHAAAPAAAAAAAAAAEAAAAAAAAAAABub25lL3BsYXllci54bWxQSwECAAAUAAIACACpmnpOuPmYuuICAABnCgAAGAAAAAAAAAABAAAAAAACAwAAbm9uZS9jb21tb25fbWVzc2FnZXMubG5nUEsBAgAAFAACAAgAqZp6Tray98ilAAAAggEAACkAAAAAAAAAAQAAAAAAGgYAAG5vbmUvcGxheWJhY2tfYW5kX25hdmlnYXRpb25fc2V0dGluZ3MueG1sUEsBAgAAFAACAAgAqZp6Th9UimowAwAAxw4AACIAAAAAAAAAAQAAAAAABgcAAG5vbmUvZmxhc2hfcHVibGlzaGluZ19zZXR0aW5ncy54bWxQSwECAAAUAAIACACpmnpOQoHExRgBAADUAgAAHAAAAAAAAAABAAAAAAB2CgAAbm9uZS9mbGFzaF9za2luX3NldHRpbmdzLnhtbFBLAQIAABQAAgAIAKmaek7Xm3CWKwMAAG8OAAAhAAAAAAAAAAEAAAAAAMgLAABub25lL2h0bWxfcHVibGlzaGluZ19zZXR0aW5ncy54bWxQSwECAAAUAAIACACpmnpOjnP2+moAAADlAAAAGgAAAAAAAAABAAAAAAAyDwAAbm9uZS9odG1sX3NraW5fc2V0dGluZ3MuanNQSwECAAAUAAIACACwmnpOvH0190oAAABJAAAAFwAAAAAAAAABAAAAAADUDwAAbm9uZS9sb2NhbF9zZXR0aW5ncy54bWxQSwECAAAUAAIACAARRGxONmFYAkcDAADhCQAAFAAAAAAAAAABAAAAAABTEAAAdW5pdmVyc2FsL3BsYXllci54bWxQSwECAAAUAAIACACptNBOkEkmJSgFAAD2EwAAHQAAAAAAAAABAAAAAADMEwAAdW5pdmVyc2FsL2NvbW1vbl9tZXNzYWdlcy5sbmdQSwECAAAUAAIACACptNBOZrKi1aUAAACDAQAALgAAAAAAAAABAAAAAAAvGQAAdW5pdmVyc2FsL3BsYXliYWNrX2FuZF9uYXZpZ2F0aW9uX3NldHRpbmdzLnhtbFBLAQIAABQAAgAIAKm00E7QvS+0TgQAAIcVAAAnAAAAAAAAAAEAAAAAACAaAAB1bml2ZXJzYWwvZmxhc2hfcHVibGlzaGluZ19zZXR0aW5ncy54bWxQSwECAAAUAAIACACptNBOMmx7zHwDAAD/CwAAIQAAAAAAAAABAAAAAACzHgAAdW5pdmVyc2FsL2ZsYXNoX3NraW5fc2V0dGluZ3MueG1sUEsBAgAAFAACAAgAqbTQTuZFxhFIBAAAERUAACYAAAAAAAAAAQAAAAAAbiIAAHVuaXZlcnNhbC9odG1sX3B1Ymxpc2hpbmdfc2V0dGluZ3MueG1sUEsBAgAAFAACAAgAqbTQTnFN5WjAAQAAfQYAAB8AAAAAAAAAAQAAAAAA+iYAAHVuaXZlcnNhbC9odG1sX3NraW5fc2V0dGluZ3MuanNQSwECAAAUAAIACACptNBOlBOzImkAAABuAAAAHAAAAAAAAAABAAAAAAD3KAAAdW5pdmVyc2FsL2xvY2FsX3NldHRpbmdzLnhtbFBLAQIAABQAAgAIAB0Yzk6D5MijhQoAAMAZAAAXAAAAAAAAAAAAAAAAAJopAAB1bml2ZXJzYWwvdW5pdmVyc2FsLnBuZ1BLAQIAABQAAgAIAB0Yzk7lZcaxSwAAAGoAAAAbAAAAAAAAAAEAAAAAAFQ0AAB1bml2ZXJzYWwvdW5pdmVyc2FsLnBuZy54bWxQSwUGAAAAABIAEgBWBQAA2DQAAAAA"/>
  <p:tag name="ISPRING_ULTRA_SCORM_COURCE_TITLE" val="Lesson 20"/>
  <p:tag name="ISPRING_PRESENTATION_TITLE" val="Lesson 20"/>
  <p:tag name="ISPRING_SCREEN_RECS_UPDATED" val="E:\Ano Letivo 2019_2020\LESSON 20\Lesson_20_Q1"/>
  <p:tag name="ISPRING_UUID" val="{95B03963-383D-4805-BCCA-160C4128B628}"/>
  <p:tag name="ISPRING_RESOURCE_FOLDER" val="C:\Users\filom\Documents\ENGIMATH\LESSONS\MATRICES\LESSON 20\Lesson_20_Q1\"/>
  <p:tag name="ISPRING_PRESENTATION_PATH" val="C:\Users\filom\Documents\ENGIMATH\LESSONS\MATRICES\LESSON 20\Lesson_20_Q1.pptx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*\uFFFD\uFFFD\uFFFD{BB4CDCA5-F38E-475C-8C53-186BBAA01A72}&quot;,&quot;C:\\Users\\filom\\Documents\\ENGIMATH\\LESSONS\\MATRICES\\LESSON 20&quot;],[&quot;\uFFFD\u0006\uFFFD{89960893-7238-4BF1-AF2C-E0D0CDA1F331}&quot;,&quot;E:\\Ano Letivo 2019_2020\\Lesson 20&quot;]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j6unFt0R0Idk5CKC0yL7MA&quot;,&quot;gi&quot;:&quot;07fe8SeH_s6MGoOESYAxYg&quot;,&quot;ti&quot;:&quot;characters&quot;,&quot;vs&quot;:{&quot;f&quot;:[818,674],&quot;i&quot;:{&quot;d&quot;:&quot;j6unFt0R0Idk5CKC0yL7MA&quot;,&quot;p&quot;:true}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9A5n_0Yvs_dh4E-Ya_Ptdg&quot;,&quot;gi&quot;:&quot;07fe8SeH_s6MGoOESYAxYg&quot;,&quot;ti&quot;:&quot;characters&quot;,&quot;vs&quot;:{&quot;f&quot;:[818,674],&quot;i&quot;:{&quot;d&quot;:&quot;9A5n_0Yvs_dh4E-Ya_Ptdg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h6j5QhmeTyFlSuNn6fA1GA&quot;,&quot;gi&quot;:&quot;OPY_MK8tXjWrKhaXZ9l3pQ&quot;,&quot;ti&quot;:&quot;object_sets&quot;,&quot;vs&quot;:{&quot;f&quot;:[1017],&quot;i&quot;:{&quot;d&quot;:&quot;h6j5QhmeTyFlSuNn6fA1GA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uRRVIEkRI90McwVRjKZIQ&quot;,&quot;gi&quot;:&quot;OPY_MK8tXjWrKhaXZ9l3pQ&quot;,&quot;ti&quot;:&quot;object_sets&quot;,&quot;vs&quot;:{&quot;f&quot;:[1017],&quot;i&quot;:{&quot;d&quot;:&quot;LuRRVIEkRI90McwVRjKZIQ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-zoJTaCljpfgCyeJG2nW8Q&quot;,&quot;gi&quot;:&quot;OPY_MK8tXjWrKhaXZ9l3pQ&quot;,&quot;ti&quot;:&quot;object_sets&quot;,&quot;vs&quot;:{&quot;f&quot;:[1017],&quot;i&quot;:{&quot;d&quot;:&quot;-zoJTaCljpfgCyeJG2nW8Q&quot;,&quot;p&quot;:true}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tD_hC0vM1JCEl3HwhrqBEg&quot;,&quot;gi&quot;:&quot;07fe8SeH_s6MGoOESYAxYg&quot;,&quot;ti&quot;:&quot;characters&quot;,&quot;vs&quot;:{&quot;f&quot;:[818,674],&quot;i&quot;:{&quot;d&quot;:&quot;tD_hC0vM1JCEl3HwhrqBEg&quot;,&quot;p&quot;:true}}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p5zjXjux8tGFy1oVeKOGrQ&quot;,&quot;gi&quot;:&quot;07fe8SeH_s6MGoOESYAxYg&quot;,&quot;ti&quot;:&quot;characters&quot;,&quot;vs&quot;:{&quot;f&quot;:[818,674,529],&quot;i&quot;:{&quot;d&quot;:&quot;p5zjXjux8tGFy1oVeKOGrQ&quot;,&quot;p&quot;:true}}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4d3n2gyru7dVM-VNnzsp5w&quot;,&quot;gi&quot;:&quot;KkFKOvMaBX0q0PuUSj2oWA&quot;,&quot;ti&quot;:&quot;object_sets&quot;,&quot;vs&quot;:{&quot;f&quot;:[1033],&quot;i&quot;:{&quot;d&quot;:&quot;4d3n2gyru7dVM-VNnzsp5w&quot;,&quot;p&quot;:true}}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ig4qSCsI7J_mi1SfEEuNNw&quot;,&quot;gi&quot;:&quot;07fe8SeH_s6MGoOESYAxYg&quot;,&quot;ti&quot;:&quot;characters&quot;,&quot;vs&quot;:{&quot;f&quot;:[818,674],&quot;i&quot;:{&quot;d&quot;:&quot;ig4qSCsI7J_mi1SfEEuNNw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9333</TotalTime>
  <Words>855</Words>
  <Application>Microsoft Office PowerPoint</Application>
  <PresentationFormat>Widescreen</PresentationFormat>
  <Paragraphs>134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Freestyle Script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20</dc:title>
  <dc:creator>Filomena Soares</dc:creator>
  <cp:lastModifiedBy>Elena Safiulina</cp:lastModifiedBy>
  <cp:revision>419</cp:revision>
  <dcterms:created xsi:type="dcterms:W3CDTF">2019-03-25T06:42:45Z</dcterms:created>
  <dcterms:modified xsi:type="dcterms:W3CDTF">2025-05-03T21:53:38Z</dcterms:modified>
</cp:coreProperties>
</file>