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5" r:id="rId2"/>
    <p:sldId id="286" r:id="rId3"/>
    <p:sldId id="277" r:id="rId4"/>
    <p:sldId id="278" r:id="rId5"/>
    <p:sldId id="297" r:id="rId6"/>
    <p:sldId id="293" r:id="rId7"/>
    <p:sldId id="300" r:id="rId8"/>
    <p:sldId id="301" r:id="rId9"/>
    <p:sldId id="283" r:id="rId10"/>
  </p:sldIdLst>
  <p:sldSz cx="12192000" cy="6858000"/>
  <p:notesSz cx="6858000" cy="9144000"/>
  <p:custDataLst>
    <p:tags r:id="rId12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BAE18F"/>
    <a:srgbClr val="0C2B8E"/>
    <a:srgbClr val="29A6FF"/>
    <a:srgbClr val="CCFF66"/>
    <a:srgbClr val="70AD47"/>
    <a:srgbClr val="F25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52" y="40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30/09/2021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387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0795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11852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6089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BDBD3-B502-479F-AE9E-6BC9D244DDCC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577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23512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81697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14688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02493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30/09/2021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30/09/2021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30/09/2021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30/09/2021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30/09/2021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30/09/2021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30/09/2021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30/09/2021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30/09/2021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30/09/2021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30/09/2021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30/09/2021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3" Type="http://schemas.openxmlformats.org/officeDocument/2006/relationships/slide" Target="slide8.xml"/><Relationship Id="rId7" Type="http://schemas.openxmlformats.org/officeDocument/2006/relationships/image" Target="../media/image1.jpe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slide" Target="slide4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slide" Target="slide3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17.png"/><Relationship Id="rId5" Type="http://schemas.openxmlformats.org/officeDocument/2006/relationships/slide" Target="slide3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5.png"/><Relationship Id="rId18" Type="http://schemas.openxmlformats.org/officeDocument/2006/relationships/image" Target="../media/image24.png"/><Relationship Id="rId3" Type="http://schemas.openxmlformats.org/officeDocument/2006/relationships/tags" Target="../tags/tag4.xml"/><Relationship Id="rId21" Type="http://schemas.openxmlformats.org/officeDocument/2006/relationships/image" Target="../media/image27.png"/><Relationship Id="rId7" Type="http://schemas.openxmlformats.org/officeDocument/2006/relationships/slide" Target="slide8.xml"/><Relationship Id="rId12" Type="http://schemas.openxmlformats.org/officeDocument/2006/relationships/image" Target="../media/image1.jpeg"/><Relationship Id="rId17" Type="http://schemas.openxmlformats.org/officeDocument/2006/relationships/image" Target="../media/image23.png"/><Relationship Id="rId2" Type="http://schemas.openxmlformats.org/officeDocument/2006/relationships/tags" Target="../tags/tag3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tags" Target="../tags/tag2.xm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18.png"/><Relationship Id="rId24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1.png"/><Relationship Id="rId23" Type="http://schemas.openxmlformats.org/officeDocument/2006/relationships/image" Target="../media/image19.png"/><Relationship Id="rId10" Type="http://schemas.openxmlformats.org/officeDocument/2006/relationships/image" Target="../media/image3.png"/><Relationship Id="rId19" Type="http://schemas.openxmlformats.org/officeDocument/2006/relationships/image" Target="../media/image25.png"/><Relationship Id="rId4" Type="http://schemas.openxmlformats.org/officeDocument/2006/relationships/tags" Target="../tags/tag5.xml"/><Relationship Id="rId9" Type="http://schemas.openxmlformats.org/officeDocument/2006/relationships/slide" Target="slide4.xml"/><Relationship Id="rId2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2.xml"/><Relationship Id="rId7" Type="http://schemas.openxmlformats.org/officeDocument/2006/relationships/slide" Target="slide3.xml"/><Relationship Id="rId12" Type="http://schemas.openxmlformats.org/officeDocument/2006/relationships/image" Target="../media/image30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" Target="slide8.xml"/><Relationship Id="rId11" Type="http://schemas.openxmlformats.org/officeDocument/2006/relationships/image" Target="../media/image29.png"/><Relationship Id="rId5" Type="http://schemas.openxmlformats.org/officeDocument/2006/relationships/image" Target="../media/image1.jpeg"/><Relationship Id="rId10" Type="http://schemas.openxmlformats.org/officeDocument/2006/relationships/image" Target="../media/image28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8.xml"/><Relationship Id="rId7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slide" Target="slide3.xml"/><Relationship Id="rId5" Type="http://schemas.openxmlformats.org/officeDocument/2006/relationships/slide" Target="slide8.xml"/><Relationship Id="rId10" Type="http://schemas.openxmlformats.org/officeDocument/2006/relationships/image" Target="../media/image32.png"/><Relationship Id="rId4" Type="http://schemas.openxmlformats.org/officeDocument/2006/relationships/image" Target="../media/image1.jpe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notesSlide" Target="../notesSlides/notesSlide9.xm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11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.png"/><Relationship Id="rId4" Type="http://schemas.openxmlformats.org/officeDocument/2006/relationships/image" Target="../media/image1.jpeg"/><Relationship Id="rId9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>
                <a:solidFill>
                  <a:srgbClr val="F25E4F"/>
                </a:solidFill>
              </a:rPr>
              <a:t>Jäta meelde</a:t>
            </a:r>
            <a:r>
              <a:rPr lang="en-GB" b="1" dirty="0">
                <a:solidFill>
                  <a:srgbClr val="F25E4F"/>
                </a:solidFill>
              </a:rPr>
              <a:t>!</a:t>
            </a:r>
            <a:endParaRPr lang="et-EE" dirty="0"/>
          </a:p>
          <a:p>
            <a:r>
              <a:rPr lang="en-GB" dirty="0" err="1">
                <a:solidFill>
                  <a:srgbClr val="0C2B8E"/>
                </a:solidFill>
              </a:rPr>
              <a:t>Võid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käia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mööda</a:t>
            </a:r>
            <a:r>
              <a:rPr lang="et-EE" dirty="0">
                <a:solidFill>
                  <a:srgbClr val="0C2B8E"/>
                </a:solidFill>
              </a:rPr>
              <a:t> </a:t>
            </a:r>
            <a:r>
              <a:rPr lang="et-EE" b="1" dirty="0">
                <a:solidFill>
                  <a:srgbClr val="0C2B8E"/>
                </a:solidFill>
              </a:rPr>
              <a:t>kõiki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jaotisi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dirty="0" err="1">
                <a:solidFill>
                  <a:srgbClr val="0C2B8E"/>
                </a:solidFill>
              </a:rPr>
              <a:t>sisestades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või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hiireklõpsuga</a:t>
            </a:r>
            <a:r>
              <a:rPr lang="en-GB" dirty="0">
                <a:solidFill>
                  <a:srgbClr val="0C2B8E"/>
                </a:solidFill>
              </a:rPr>
              <a:t>) </a:t>
            </a:r>
            <a:r>
              <a:rPr lang="en-GB" dirty="0" err="1">
                <a:solidFill>
                  <a:srgbClr val="0C2B8E"/>
                </a:solidFill>
              </a:rPr>
              <a:t>või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valida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oma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jaotis</a:t>
            </a:r>
            <a:r>
              <a:rPr lang="en-GB" dirty="0">
                <a:solidFill>
                  <a:srgbClr val="0C2B8E"/>
                </a:solidFill>
              </a:rPr>
              <a:t>, </a:t>
            </a:r>
            <a:r>
              <a:rPr lang="en-GB" dirty="0" err="1">
                <a:solidFill>
                  <a:srgbClr val="0C2B8E"/>
                </a:solidFill>
              </a:rPr>
              <a:t>klõpsates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sellele</a:t>
            </a:r>
            <a:r>
              <a:rPr lang="en-GB" dirty="0">
                <a:solidFill>
                  <a:srgbClr val="0C2B8E"/>
                </a:solidFill>
              </a:rPr>
              <a:t>.</a:t>
            </a:r>
          </a:p>
          <a:p>
            <a:r>
              <a:rPr lang="en-GB" dirty="0" err="1">
                <a:solidFill>
                  <a:srgbClr val="0C2B8E"/>
                </a:solidFill>
              </a:rPr>
              <a:t>Alusta</a:t>
            </a:r>
            <a:r>
              <a:rPr lang="en-GB" dirty="0">
                <a:solidFill>
                  <a:srgbClr val="0C2B8E"/>
                </a:solidFill>
              </a:rPr>
              <a:t> "</a:t>
            </a:r>
            <a:r>
              <a:rPr lang="en-GB" b="1" dirty="0" err="1">
                <a:solidFill>
                  <a:srgbClr val="0C2B8E"/>
                </a:solidFill>
              </a:rPr>
              <a:t>Harjuta</a:t>
            </a:r>
            <a:r>
              <a:rPr lang="en-GB" dirty="0">
                <a:solidFill>
                  <a:srgbClr val="0C2B8E"/>
                </a:solidFill>
              </a:rPr>
              <a:t>" </a:t>
            </a:r>
            <a:r>
              <a:rPr lang="en-GB" dirty="0" err="1">
                <a:solidFill>
                  <a:srgbClr val="0C2B8E"/>
                </a:solidFill>
              </a:rPr>
              <a:t>sektsiooni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ainult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siis</a:t>
            </a:r>
            <a:r>
              <a:rPr lang="en-GB" u="sng" dirty="0">
                <a:solidFill>
                  <a:srgbClr val="0C2B8E"/>
                </a:solidFill>
              </a:rPr>
              <a:t>, </a:t>
            </a:r>
            <a:r>
              <a:rPr lang="en-GB" u="sng" dirty="0" err="1">
                <a:solidFill>
                  <a:srgbClr val="0C2B8E"/>
                </a:solidFill>
              </a:rPr>
              <a:t>kui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kogu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materjal</a:t>
            </a:r>
            <a:r>
              <a:rPr lang="en-GB" u="sng" dirty="0">
                <a:solidFill>
                  <a:srgbClr val="0C2B8E"/>
                </a:solidFill>
              </a:rPr>
              <a:t> on </a:t>
            </a:r>
            <a:r>
              <a:rPr lang="en-GB" u="sng" dirty="0" err="1">
                <a:solidFill>
                  <a:srgbClr val="0C2B8E"/>
                </a:solidFill>
              </a:rPr>
              <a:t>uuritud</a:t>
            </a:r>
            <a:r>
              <a:rPr lang="en-GB" dirty="0">
                <a:solidFill>
                  <a:srgbClr val="0C2B8E"/>
                </a:solidFill>
              </a:rPr>
              <a:t>.</a:t>
            </a:r>
            <a:endParaRPr lang="en-GB" dirty="0">
              <a:solidFill>
                <a:srgbClr val="0C2B8E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 smtClean="0">
                <a:solidFill>
                  <a:schemeClr val="tx1"/>
                </a:solidFill>
              </a:rPr>
              <a:t>Harjuta</a:t>
            </a:r>
            <a:r>
              <a:rPr lang="pt-PT" sz="2000" b="1" dirty="0" smtClean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Kahe determinandi korrutis Omadus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t-EE" b="1" dirty="0" err="1">
                <a:solidFill>
                  <a:schemeClr val="tx1"/>
                </a:solidFill>
              </a:rPr>
              <a:t>Determi</a:t>
            </a:r>
            <a:r>
              <a:rPr lang="et-EE" b="1" dirty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et-EE" b="1" dirty="0" err="1">
                <a:solidFill>
                  <a:schemeClr val="tx1"/>
                </a:solidFill>
              </a:rPr>
              <a:t>nantide</a:t>
            </a:r>
            <a:r>
              <a:rPr lang="et-EE" b="1" dirty="0">
                <a:solidFill>
                  <a:schemeClr val="tx1"/>
                </a:solidFill>
              </a:rPr>
              <a:t> summa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Omadus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5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t-EE" b="1" dirty="0" err="1">
                <a:solidFill>
                  <a:schemeClr val="tx1"/>
                </a:solidFill>
              </a:rPr>
              <a:t>Invariantsu-se</a:t>
            </a:r>
            <a:r>
              <a:rPr lang="et-EE" b="1" dirty="0">
                <a:solidFill>
                  <a:schemeClr val="tx1"/>
                </a:solidFill>
              </a:rPr>
              <a:t> omadus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967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</a:t>
            </a:r>
            <a:r>
              <a:rPr lang="et-EE" sz="1600" dirty="0" smtClean="0"/>
              <a:t>MEESKONNALT</a:t>
            </a:r>
            <a:endParaRPr lang="en-GB" sz="1600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t-EE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20 </a:t>
            </a:r>
            <a:r>
              <a:rPr lang="en-GB" sz="2800" b="1" dirty="0" err="1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Pla</a:t>
            </a:r>
            <a:r>
              <a:rPr lang="et-EE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n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>
                <a:solidFill>
                  <a:srgbClr val="F25E4F"/>
                </a:solidFill>
              </a:rPr>
              <a:t>Jäta meelde</a:t>
            </a:r>
            <a:r>
              <a:rPr lang="en-GB" b="1" dirty="0">
                <a:solidFill>
                  <a:srgbClr val="F25E4F"/>
                </a:solidFill>
              </a:rPr>
              <a:t>!</a:t>
            </a:r>
            <a:endParaRPr lang="et-EE" dirty="0"/>
          </a:p>
          <a:p>
            <a:r>
              <a:rPr lang="en-GB" dirty="0" err="1">
                <a:solidFill>
                  <a:srgbClr val="0C2B8E"/>
                </a:solidFill>
              </a:rPr>
              <a:t>Võid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käia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mööda</a:t>
            </a:r>
            <a:r>
              <a:rPr lang="et-EE" dirty="0">
                <a:solidFill>
                  <a:srgbClr val="0C2B8E"/>
                </a:solidFill>
              </a:rPr>
              <a:t> </a:t>
            </a:r>
            <a:r>
              <a:rPr lang="et-EE" b="1" dirty="0">
                <a:solidFill>
                  <a:srgbClr val="0C2B8E"/>
                </a:solidFill>
              </a:rPr>
              <a:t>kõiki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jaotisi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dirty="0" err="1">
                <a:solidFill>
                  <a:srgbClr val="0C2B8E"/>
                </a:solidFill>
              </a:rPr>
              <a:t>sisestades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või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hiireklõpsuga</a:t>
            </a:r>
            <a:r>
              <a:rPr lang="en-GB" dirty="0">
                <a:solidFill>
                  <a:srgbClr val="0C2B8E"/>
                </a:solidFill>
              </a:rPr>
              <a:t>) </a:t>
            </a:r>
            <a:r>
              <a:rPr lang="en-GB" dirty="0" err="1">
                <a:solidFill>
                  <a:srgbClr val="0C2B8E"/>
                </a:solidFill>
              </a:rPr>
              <a:t>või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valida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oma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jaotis</a:t>
            </a:r>
            <a:r>
              <a:rPr lang="en-GB" dirty="0">
                <a:solidFill>
                  <a:srgbClr val="0C2B8E"/>
                </a:solidFill>
              </a:rPr>
              <a:t>, </a:t>
            </a:r>
            <a:r>
              <a:rPr lang="en-GB" dirty="0" err="1">
                <a:solidFill>
                  <a:srgbClr val="0C2B8E"/>
                </a:solidFill>
              </a:rPr>
              <a:t>klõpsates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sellele</a:t>
            </a:r>
            <a:r>
              <a:rPr lang="en-GB" dirty="0">
                <a:solidFill>
                  <a:srgbClr val="0C2B8E"/>
                </a:solidFill>
              </a:rPr>
              <a:t>.</a:t>
            </a:r>
          </a:p>
          <a:p>
            <a:r>
              <a:rPr lang="en-GB" dirty="0" err="1">
                <a:solidFill>
                  <a:srgbClr val="0C2B8E"/>
                </a:solidFill>
              </a:rPr>
              <a:t>Alusta</a:t>
            </a:r>
            <a:r>
              <a:rPr lang="en-GB" dirty="0">
                <a:solidFill>
                  <a:srgbClr val="0C2B8E"/>
                </a:solidFill>
              </a:rPr>
              <a:t> "</a:t>
            </a:r>
            <a:r>
              <a:rPr lang="en-GB" b="1" dirty="0" err="1">
                <a:solidFill>
                  <a:srgbClr val="0C2B8E"/>
                </a:solidFill>
              </a:rPr>
              <a:t>Harjuta</a:t>
            </a:r>
            <a:r>
              <a:rPr lang="en-GB" dirty="0">
                <a:solidFill>
                  <a:srgbClr val="0C2B8E"/>
                </a:solidFill>
              </a:rPr>
              <a:t>" </a:t>
            </a:r>
            <a:r>
              <a:rPr lang="en-GB" dirty="0" err="1">
                <a:solidFill>
                  <a:srgbClr val="0C2B8E"/>
                </a:solidFill>
              </a:rPr>
              <a:t>sektsiooni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ainult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siis</a:t>
            </a:r>
            <a:r>
              <a:rPr lang="en-GB" u="sng" dirty="0">
                <a:solidFill>
                  <a:srgbClr val="0C2B8E"/>
                </a:solidFill>
              </a:rPr>
              <a:t>, </a:t>
            </a:r>
            <a:r>
              <a:rPr lang="en-GB" u="sng" dirty="0" err="1">
                <a:solidFill>
                  <a:srgbClr val="0C2B8E"/>
                </a:solidFill>
              </a:rPr>
              <a:t>kui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kogu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materjal</a:t>
            </a:r>
            <a:r>
              <a:rPr lang="en-GB" u="sng" dirty="0">
                <a:solidFill>
                  <a:srgbClr val="0C2B8E"/>
                </a:solidFill>
              </a:rPr>
              <a:t> on </a:t>
            </a:r>
            <a:r>
              <a:rPr lang="en-GB" u="sng" dirty="0" err="1">
                <a:solidFill>
                  <a:srgbClr val="0C2B8E"/>
                </a:solidFill>
              </a:rPr>
              <a:t>uuritud</a:t>
            </a:r>
            <a:r>
              <a:rPr lang="en-GB" dirty="0" smtClean="0">
                <a:solidFill>
                  <a:srgbClr val="0C2B8E"/>
                </a:solidFill>
              </a:rPr>
              <a:t>.</a:t>
            </a:r>
            <a:endParaRPr lang="en-GB" dirty="0">
              <a:solidFill>
                <a:srgbClr val="0C2B8E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t-EE" b="1" dirty="0" smtClean="0">
                <a:solidFill>
                  <a:schemeClr val="tx1"/>
                </a:solidFill>
              </a:rPr>
              <a:t>Kahe determinandi korrutis Omadus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t-EE" b="1" dirty="0" err="1">
                <a:solidFill>
                  <a:schemeClr val="tx1"/>
                </a:solidFill>
              </a:rPr>
              <a:t>Determi</a:t>
            </a:r>
            <a:r>
              <a:rPr lang="et-EE" b="1" dirty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et-EE" b="1" dirty="0" err="1">
                <a:solidFill>
                  <a:schemeClr val="tx1"/>
                </a:solidFill>
              </a:rPr>
              <a:t>nantide</a:t>
            </a:r>
            <a:r>
              <a:rPr lang="et-EE" b="1" dirty="0">
                <a:solidFill>
                  <a:schemeClr val="tx1"/>
                </a:solidFill>
              </a:rPr>
              <a:t> summa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Omadus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5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t-EE" b="1" dirty="0" err="1">
                <a:solidFill>
                  <a:schemeClr val="tx1"/>
                </a:solidFill>
              </a:rPr>
              <a:t>Invariantsu-se</a:t>
            </a:r>
            <a:r>
              <a:rPr lang="et-EE" b="1" dirty="0">
                <a:solidFill>
                  <a:schemeClr val="tx1"/>
                </a:solidFill>
              </a:rPr>
              <a:t> omadus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t-EE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20 </a:t>
            </a:r>
            <a:r>
              <a:rPr lang="en-GB" sz="2800" b="1" dirty="0" err="1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Pla</a:t>
            </a:r>
            <a:r>
              <a:rPr lang="et-EE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n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11EBDCE3-85F2-405E-A21E-82C0E4C9313F}"/>
              </a:ext>
            </a:extLst>
          </p:cNvPr>
          <p:cNvSpPr/>
          <p:nvPr/>
        </p:nvSpPr>
        <p:spPr>
          <a:xfrm>
            <a:off x="2117998" y="1621988"/>
            <a:ext cx="9748685" cy="9194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 err="1">
                <a:solidFill>
                  <a:sysClr val="windowText" lastClr="000000"/>
                </a:solidFill>
              </a:rPr>
              <a:t>Kõik</a:t>
            </a:r>
            <a:r>
              <a:rPr lang="et-EE" sz="2400" dirty="0" err="1">
                <a:solidFill>
                  <a:sysClr val="windowText" lastClr="000000"/>
                </a:solidFill>
              </a:rPr>
              <a:t>idele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siin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esitatud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t-EE" sz="2400" b="1" dirty="0">
                <a:solidFill>
                  <a:sysClr val="windowText" lastClr="000000"/>
                </a:solidFill>
              </a:rPr>
              <a:t>determinandi omadustele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dirty="0">
                <a:solidFill>
                  <a:sysClr val="windowText" lastClr="000000"/>
                </a:solidFill>
              </a:rPr>
              <a:t>on </a:t>
            </a:r>
            <a:r>
              <a:rPr lang="et-EE" sz="2400" dirty="0">
                <a:solidFill>
                  <a:sysClr val="windowText" lastClr="000000"/>
                </a:solidFill>
              </a:rPr>
              <a:t>antud äratundmise lihtsuse mõttes nimetused. </a:t>
            </a:r>
            <a:r>
              <a:rPr lang="en-GB" sz="2400" b="1" dirty="0">
                <a:solidFill>
                  <a:sysClr val="windowText" lastClr="000000"/>
                </a:solidFill>
              </a:rPr>
              <a:t>Pole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vaja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 smtClean="0">
                <a:solidFill>
                  <a:sysClr val="windowText" lastClr="000000"/>
                </a:solidFill>
              </a:rPr>
              <a:t>nim</a:t>
            </a:r>
            <a:r>
              <a:rPr lang="et-EE" sz="2400" b="1" dirty="0" err="1" smtClean="0">
                <a:solidFill>
                  <a:sysClr val="windowText" lastClr="000000"/>
                </a:solidFill>
              </a:rPr>
              <a:t>etusi</a:t>
            </a:r>
            <a:r>
              <a:rPr lang="en-GB" sz="2400" b="1" dirty="0" smtClean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meelde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jätta</a:t>
            </a:r>
            <a:r>
              <a:rPr lang="en-GB" sz="2400" b="1" dirty="0">
                <a:solidFill>
                  <a:sysClr val="windowText" lastClr="000000"/>
                </a:solidFill>
              </a:rPr>
              <a:t>!</a:t>
            </a:r>
            <a:endParaRPr lang="en-GB" sz="2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0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: Cantos Arredondados 20">
            <a:extLst>
              <a:ext uri="{FF2B5EF4-FFF2-40B4-BE49-F238E27FC236}">
                <a16:creationId xmlns:a16="http://schemas.microsoft.com/office/drawing/2014/main" id="{AABF5E09-2712-4BB8-B9A8-831CDDD34B8E}"/>
              </a:ext>
            </a:extLst>
          </p:cNvPr>
          <p:cNvSpPr/>
          <p:nvPr/>
        </p:nvSpPr>
        <p:spPr>
          <a:xfrm>
            <a:off x="2102645" y="1797270"/>
            <a:ext cx="9859639" cy="499501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Kahe determinandi korrutis Omadus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t-EE" b="1" dirty="0" err="1">
                <a:solidFill>
                  <a:schemeClr val="tx1"/>
                </a:solidFill>
              </a:rPr>
              <a:t>Determi</a:t>
            </a:r>
            <a:r>
              <a:rPr lang="et-EE" b="1" dirty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et-EE" b="1" dirty="0" err="1">
                <a:solidFill>
                  <a:schemeClr val="tx1"/>
                </a:solidFill>
              </a:rPr>
              <a:t>nantide</a:t>
            </a:r>
            <a:r>
              <a:rPr lang="et-EE" b="1" dirty="0">
                <a:solidFill>
                  <a:schemeClr val="tx1"/>
                </a:solidFill>
              </a:rPr>
              <a:t> summa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Omadus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3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t-EE" b="1" dirty="0" err="1">
                <a:solidFill>
                  <a:schemeClr val="tx1"/>
                </a:solidFill>
              </a:rPr>
              <a:t>Invariantsu-se</a:t>
            </a:r>
            <a:r>
              <a:rPr lang="et-EE" b="1" dirty="0">
                <a:solidFill>
                  <a:schemeClr val="tx1"/>
                </a:solidFill>
              </a:rPr>
              <a:t> omadus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20</a:t>
            </a:r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A28FF39A-404A-40E6-A288-21B2A7B9B5D0}"/>
              </a:ext>
            </a:extLst>
          </p:cNvPr>
          <p:cNvSpPr/>
          <p:nvPr/>
        </p:nvSpPr>
        <p:spPr>
          <a:xfrm>
            <a:off x="2102980" y="92844"/>
            <a:ext cx="9859639" cy="160294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E48F35A8-D891-457F-A7D0-64235C1E9EF1}"/>
              </a:ext>
            </a:extLst>
          </p:cNvPr>
          <p:cNvSpPr txBox="1"/>
          <p:nvPr/>
        </p:nvSpPr>
        <p:spPr>
          <a:xfrm>
            <a:off x="5148204" y="819758"/>
            <a:ext cx="3848654" cy="612000"/>
          </a:xfrm>
          <a:prstGeom prst="rect">
            <a:avLst/>
          </a:prstGeom>
          <a:noFill/>
          <a:ln>
            <a:solidFill>
              <a:srgbClr val="F25E4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pt-PT" sz="2800" b="1"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06B36CE3-2804-44FE-ADBF-2E59EBED0DF3}"/>
              </a:ext>
            </a:extLst>
          </p:cNvPr>
          <p:cNvSpPr/>
          <p:nvPr/>
        </p:nvSpPr>
        <p:spPr>
          <a:xfrm>
            <a:off x="2370036" y="1826699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u="sng" dirty="0" smtClean="0">
                <a:solidFill>
                  <a:srgbClr val="29A6FF"/>
                </a:solidFill>
              </a:rPr>
              <a:t>Näide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2323000" y="251966"/>
            <a:ext cx="941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smtClean="0"/>
              <a:t>Olgu</a:t>
            </a:r>
            <a:r>
              <a:rPr lang="et-EE" sz="2400" dirty="0" smtClean="0"/>
              <a:t> </a:t>
            </a:r>
            <a:r>
              <a:rPr lang="en-US" sz="2400" i="1" dirty="0" smtClean="0"/>
              <a:t>A </a:t>
            </a:r>
            <a:r>
              <a:rPr lang="et-EE" sz="2400" dirty="0" smtClean="0"/>
              <a:t>ja</a:t>
            </a:r>
            <a:r>
              <a:rPr lang="en-US" sz="2400" i="1" dirty="0" smtClean="0"/>
              <a:t> B</a:t>
            </a:r>
            <a:r>
              <a:rPr lang="et-EE" sz="2400" i="1" dirty="0" smtClean="0"/>
              <a:t> </a:t>
            </a:r>
            <a:r>
              <a:rPr lang="et-EE" sz="2400" dirty="0" smtClean="0"/>
              <a:t>ruutmaatriksid ja nende mõõtmed on samad.</a:t>
            </a:r>
            <a:r>
              <a:rPr lang="en-US" sz="2400" dirty="0" smtClean="0"/>
              <a:t> </a:t>
            </a:r>
            <a:r>
              <a:rPr lang="et-EE" sz="2400" dirty="0" smtClean="0"/>
              <a:t>Siis</a:t>
            </a:r>
            <a:r>
              <a:rPr lang="en-US" sz="2400" dirty="0" smtClean="0"/>
              <a:t> </a:t>
            </a:r>
            <a:endParaRPr lang="pt-P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5314069" y="940152"/>
                <a:ext cx="357905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𝒅𝒆𝒕</m:t>
                      </m:r>
                      <m:d>
                        <m:dPr>
                          <m:ctrlPr>
                            <a:rPr lang="pt-PT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d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𝒅𝒆𝒕</m:t>
                      </m:r>
                      <m:d>
                        <m:dPr>
                          <m:ctrlPr>
                            <a:rPr lang="pt-PT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𝒅𝒆𝒕</m:t>
                      </m:r>
                      <m:d>
                        <m:dPr>
                          <m:ctrlPr>
                            <a:rPr lang="pt-PT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</m:oMath>
                  </m:oMathPara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069" y="940152"/>
                <a:ext cx="3579057" cy="369332"/>
              </a:xfrm>
              <a:prstGeom prst="rect">
                <a:avLst/>
              </a:prstGeom>
              <a:blipFill>
                <a:blip r:embed="rId9"/>
                <a:stretch>
                  <a:fillRect l="-1874" b="-81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aixaDeTexto 32"/>
          <p:cNvSpPr txBox="1"/>
          <p:nvPr/>
        </p:nvSpPr>
        <p:spPr>
          <a:xfrm>
            <a:off x="2300272" y="2229085"/>
            <a:ext cx="4310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5E4F"/>
                </a:solidFill>
              </a:rPr>
              <a:t>   </a:t>
            </a:r>
            <a:r>
              <a:rPr lang="et-EE" sz="2000" dirty="0" smtClean="0"/>
              <a:t>Olgu antud maatriksid</a:t>
            </a:r>
            <a:endParaRPr lang="pt-PT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/>
              <p:nvPr/>
            </p:nvSpPr>
            <p:spPr>
              <a:xfrm>
                <a:off x="5812219" y="1971540"/>
                <a:ext cx="5517931" cy="906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t-EE" sz="2000" b="0" i="0" smtClean="0">
                          <a:latin typeface="Cambria Math" panose="02040503050406030204" pitchFamily="18" charset="0"/>
                        </a:rPr>
                        <m:t>ja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sz="2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219" y="1971540"/>
                <a:ext cx="5517931" cy="90614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CaixaDeTexto 42"/>
          <p:cNvSpPr txBox="1"/>
          <p:nvPr/>
        </p:nvSpPr>
        <p:spPr>
          <a:xfrm>
            <a:off x="2593409" y="2598337"/>
            <a:ext cx="1610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dirty="0" smtClean="0"/>
              <a:t>Veendume, et</a:t>
            </a:r>
            <a:endParaRPr lang="pt-PT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/>
              <p:nvPr/>
            </p:nvSpPr>
            <p:spPr>
              <a:xfrm>
                <a:off x="3372543" y="2612403"/>
                <a:ext cx="315310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543" y="2612403"/>
                <a:ext cx="3153103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2593408" y="3113700"/>
                <a:ext cx="5074210" cy="732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408" y="3113700"/>
                <a:ext cx="5074210" cy="73263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2571110" y="4003963"/>
                <a:ext cx="6035370" cy="732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=0−40+0−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−50+0−90</m:t>
                          </m:r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pt-PT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110" y="4003963"/>
                <a:ext cx="6035370" cy="73263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CaixaDeTexto 48"/>
          <p:cNvSpPr txBox="1"/>
          <p:nvPr/>
        </p:nvSpPr>
        <p:spPr>
          <a:xfrm>
            <a:off x="8891755" y="4037718"/>
            <a:ext cx="275601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t-EE" dirty="0" smtClean="0"/>
              <a:t>Kasutame Sarruse reeglit</a:t>
            </a:r>
            <a:endParaRPr lang="en-GB" dirty="0"/>
          </a:p>
          <a:p>
            <a:r>
              <a:rPr lang="en-GB" dirty="0" smtClean="0"/>
              <a:t>(</a:t>
            </a:r>
            <a:r>
              <a:rPr lang="et-EE" dirty="0" smtClean="0"/>
              <a:t>Tund</a:t>
            </a:r>
            <a:r>
              <a:rPr lang="en-GB" dirty="0" smtClean="0"/>
              <a:t> </a:t>
            </a:r>
            <a:r>
              <a:rPr lang="en-GB" dirty="0"/>
              <a:t>15</a:t>
            </a:r>
            <a:r>
              <a:rPr lang="en-GB" dirty="0" smtClean="0"/>
              <a:t>)</a:t>
            </a:r>
            <a:r>
              <a:rPr lang="et-EE" dirty="0" smtClean="0"/>
              <a:t>.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2571110" y="4874187"/>
                <a:ext cx="5622629" cy="732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=1−10+0−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−4+15+0</m:t>
                          </m:r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=−20</m:t>
                      </m:r>
                    </m:oMath>
                  </m:oMathPara>
                </a14:m>
                <a:endParaRPr lang="pt-PT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110" y="4874187"/>
                <a:ext cx="5622629" cy="73263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2571110" y="5720432"/>
                <a:ext cx="5248296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=0+0+0−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−1+6+0</m:t>
                          </m:r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pt-PT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110" y="5720432"/>
                <a:ext cx="5248296" cy="73257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/>
              <p:nvPr/>
            </p:nvSpPr>
            <p:spPr>
              <a:xfrm>
                <a:off x="5827844" y="6392180"/>
                <a:ext cx="512739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000" b="0" dirty="0" err="1">
                    <a:solidFill>
                      <a:srgbClr val="0C2B8E"/>
                    </a:solidFill>
                  </a:rPr>
                  <a:t>So</a:t>
                </a:r>
                <a:r>
                  <a:rPr lang="pt-PT" sz="2000" b="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begChr m:val="|"/>
                        <m:endChr m:val="|"/>
                        <m:ctrlP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=−20</m:t>
                    </m:r>
                    <m:r>
                      <a:rPr lang="pt-P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=100=</m:t>
                    </m:r>
                    <m:d>
                      <m:dPr>
                        <m:begChr m:val="|"/>
                        <m:endChr m:val="|"/>
                        <m:ctrlPr>
                          <a:rPr lang="en-GB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d>
                  </m:oMath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844" y="6392180"/>
                <a:ext cx="5127394" cy="400110"/>
              </a:xfrm>
              <a:prstGeom prst="rect">
                <a:avLst/>
              </a:prstGeom>
              <a:blipFill>
                <a:blip r:embed="rId16"/>
                <a:stretch>
                  <a:fillRect l="-1189" t="-9231" b="-27692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4" grpId="0" animBg="1"/>
      <p:bldP spid="37" grpId="0" animBg="1"/>
      <p:bldP spid="39" grpId="0"/>
      <p:bldP spid="32" grpId="0"/>
      <p:bldP spid="33" grpId="0"/>
      <p:bldP spid="35" grpId="0"/>
      <p:bldP spid="43" grpId="0"/>
      <p:bldP spid="44" grpId="0"/>
      <p:bldP spid="45" grpId="0"/>
      <p:bldP spid="48" grpId="0"/>
      <p:bldP spid="49" grpId="0" animBg="1"/>
      <p:bldP spid="50" grpId="0"/>
      <p:bldP spid="52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: Cantos Arredondados 20">
            <a:extLst>
              <a:ext uri="{FF2B5EF4-FFF2-40B4-BE49-F238E27FC236}">
                <a16:creationId xmlns:a16="http://schemas.microsoft.com/office/drawing/2014/main" id="{16AAD950-DDB8-4879-AEB0-6106F92DF780}"/>
              </a:ext>
            </a:extLst>
          </p:cNvPr>
          <p:cNvSpPr/>
          <p:nvPr/>
        </p:nvSpPr>
        <p:spPr>
          <a:xfrm>
            <a:off x="2054541" y="2328162"/>
            <a:ext cx="9859639" cy="4462423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Consider the  following</a:t>
            </a:r>
            <a:endParaRPr lang="en-GB"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BCC78D35-9CF1-437B-921C-0FE80D8568D0}"/>
              </a:ext>
            </a:extLst>
          </p:cNvPr>
          <p:cNvSpPr/>
          <p:nvPr/>
        </p:nvSpPr>
        <p:spPr>
          <a:xfrm>
            <a:off x="2370036" y="2500132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u="sng" dirty="0" smtClean="0">
                <a:solidFill>
                  <a:srgbClr val="29A6FF"/>
                </a:solidFill>
              </a:rPr>
              <a:t>Näide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241B0046-65BF-4FE7-87D7-F41A65FF8115}"/>
              </a:ext>
            </a:extLst>
          </p:cNvPr>
          <p:cNvSpPr txBox="1"/>
          <p:nvPr/>
        </p:nvSpPr>
        <p:spPr>
          <a:xfrm>
            <a:off x="2322558" y="3115068"/>
            <a:ext cx="48946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200" dirty="0" smtClean="0"/>
              <a:t>Olgu antud determinant</a:t>
            </a:r>
            <a:endParaRPr lang="pt-PT" sz="22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Kahe determinandi korrutis </a:t>
            </a:r>
            <a:r>
              <a:rPr lang="et-EE" b="1" dirty="0" smtClean="0">
                <a:solidFill>
                  <a:schemeClr val="tx1"/>
                </a:solidFill>
              </a:rPr>
              <a:t>Omadus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t-EE" b="1" dirty="0" err="1" smtClean="0">
                <a:solidFill>
                  <a:schemeClr val="tx1"/>
                </a:solidFill>
              </a:rPr>
              <a:t>Determi</a:t>
            </a:r>
            <a:r>
              <a:rPr lang="et-EE" b="1" dirty="0" smtClean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et-EE" b="1" dirty="0" err="1" smtClean="0">
                <a:solidFill>
                  <a:schemeClr val="tx1"/>
                </a:solidFill>
              </a:rPr>
              <a:t>nantide</a:t>
            </a:r>
            <a:r>
              <a:rPr lang="et-EE" b="1" dirty="0" smtClean="0">
                <a:solidFill>
                  <a:schemeClr val="tx1"/>
                </a:solidFill>
              </a:rPr>
              <a:t> summa</a:t>
            </a:r>
          </a:p>
          <a:p>
            <a:pPr algn="ctr"/>
            <a:r>
              <a:rPr lang="et-EE" b="1" dirty="0" smtClean="0">
                <a:solidFill>
                  <a:schemeClr val="tx1"/>
                </a:solidFill>
              </a:rPr>
              <a:t>Omadus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4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t-EE" b="1" dirty="0" err="1">
                <a:solidFill>
                  <a:schemeClr val="tx1"/>
                </a:solidFill>
              </a:rPr>
              <a:t>Invariantsu-se</a:t>
            </a:r>
            <a:r>
              <a:rPr lang="et-EE" b="1" dirty="0">
                <a:solidFill>
                  <a:schemeClr val="tx1"/>
                </a:solidFill>
              </a:rPr>
              <a:t> omadus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20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DB924D64-0B16-4EB3-9F42-096410C419EA}"/>
              </a:ext>
            </a:extLst>
          </p:cNvPr>
          <p:cNvSpPr/>
          <p:nvPr/>
        </p:nvSpPr>
        <p:spPr>
          <a:xfrm>
            <a:off x="2102980" y="166418"/>
            <a:ext cx="9859639" cy="1981562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28B213BB-8190-4336-B49A-BD2EF88687CE}"/>
              </a:ext>
            </a:extLst>
          </p:cNvPr>
          <p:cNvSpPr txBox="1"/>
          <p:nvPr/>
        </p:nvSpPr>
        <p:spPr>
          <a:xfrm>
            <a:off x="2335343" y="331993"/>
            <a:ext cx="928062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pPr algn="just"/>
            <a:r>
              <a:rPr lang="et-EE" sz="2400" dirty="0" smtClean="0"/>
              <a:t>Olgu </a:t>
            </a:r>
            <a:r>
              <a:rPr lang="et-EE" sz="2400" dirty="0"/>
              <a:t>determinandi mingi </a:t>
            </a:r>
            <a:r>
              <a:rPr lang="et-EE" sz="2400" dirty="0" smtClean="0"/>
              <a:t>rea (või veeru) element </a:t>
            </a:r>
            <a:r>
              <a:rPr lang="en-US" sz="2400" b="1" i="1" dirty="0"/>
              <a:t>n</a:t>
            </a:r>
            <a:r>
              <a:rPr lang="et-EE" sz="2400" dirty="0" smtClean="0"/>
              <a:t> liidetava summa, siis </a:t>
            </a:r>
            <a:r>
              <a:rPr lang="et-EE" sz="2400" dirty="0"/>
              <a:t>avaldub determinant </a:t>
            </a:r>
            <a:r>
              <a:rPr lang="en-US" sz="2400" b="1" i="1" dirty="0"/>
              <a:t>n</a:t>
            </a:r>
            <a:r>
              <a:rPr lang="et-EE" sz="2400" dirty="0" smtClean="0"/>
              <a:t> </a:t>
            </a:r>
            <a:r>
              <a:rPr lang="et-EE" sz="2400" dirty="0"/>
              <a:t>determinandi summana.</a:t>
            </a:r>
            <a:endParaRPr lang="en-US" sz="2400" dirty="0"/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370036" y="3914617"/>
            <a:ext cx="9456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200" dirty="0" err="1" smtClean="0">
                <a:solidFill>
                  <a:srgbClr val="0C2B8E"/>
                </a:solidFill>
              </a:rPr>
              <a:t>Pange</a:t>
            </a:r>
            <a:r>
              <a:rPr lang="en-GB" sz="2200" dirty="0" smtClean="0">
                <a:solidFill>
                  <a:srgbClr val="0C2B8E"/>
                </a:solidFill>
              </a:rPr>
              <a:t> </a:t>
            </a:r>
            <a:r>
              <a:rPr lang="en-GB" sz="2200" dirty="0" err="1">
                <a:solidFill>
                  <a:srgbClr val="0C2B8E"/>
                </a:solidFill>
              </a:rPr>
              <a:t>tähele</a:t>
            </a:r>
            <a:r>
              <a:rPr lang="en-GB" sz="2200" dirty="0">
                <a:solidFill>
                  <a:srgbClr val="0C2B8E"/>
                </a:solidFill>
              </a:rPr>
              <a:t>, et </a:t>
            </a:r>
            <a:r>
              <a:rPr lang="en-GB" sz="2200" b="1" dirty="0" err="1">
                <a:solidFill>
                  <a:srgbClr val="0C2B8E"/>
                </a:solidFill>
              </a:rPr>
              <a:t>esimese</a:t>
            </a:r>
            <a:r>
              <a:rPr lang="en-GB" sz="2200" b="1" dirty="0">
                <a:solidFill>
                  <a:srgbClr val="0C2B8E"/>
                </a:solidFill>
              </a:rPr>
              <a:t> rea </a:t>
            </a:r>
            <a:r>
              <a:rPr lang="en-GB" sz="2200" b="1" dirty="0" err="1">
                <a:solidFill>
                  <a:srgbClr val="0C2B8E"/>
                </a:solidFill>
              </a:rPr>
              <a:t>iga</a:t>
            </a:r>
            <a:r>
              <a:rPr lang="en-GB" sz="2200" b="1" dirty="0">
                <a:solidFill>
                  <a:srgbClr val="0C2B8E"/>
                </a:solidFill>
              </a:rPr>
              <a:t> element on </a:t>
            </a:r>
            <a:r>
              <a:rPr lang="en-GB" sz="2200" b="1" dirty="0" err="1">
                <a:solidFill>
                  <a:srgbClr val="0C2B8E"/>
                </a:solidFill>
              </a:rPr>
              <a:t>kahe</a:t>
            </a:r>
            <a:r>
              <a:rPr lang="en-GB" sz="2200" b="1" dirty="0">
                <a:solidFill>
                  <a:srgbClr val="0C2B8E"/>
                </a:solidFill>
              </a:rPr>
              <a:t> </a:t>
            </a:r>
            <a:r>
              <a:rPr lang="et-EE" sz="2200" b="1" dirty="0" smtClean="0">
                <a:solidFill>
                  <a:srgbClr val="0C2B8E"/>
                </a:solidFill>
              </a:rPr>
              <a:t>arvu</a:t>
            </a:r>
            <a:r>
              <a:rPr lang="en-GB" sz="2200" b="1" dirty="0" smtClean="0">
                <a:solidFill>
                  <a:srgbClr val="0C2B8E"/>
                </a:solidFill>
              </a:rPr>
              <a:t> </a:t>
            </a:r>
            <a:r>
              <a:rPr lang="en-GB" sz="2200" b="1" dirty="0">
                <a:solidFill>
                  <a:srgbClr val="0C2B8E"/>
                </a:solidFill>
              </a:rPr>
              <a:t>summa</a:t>
            </a:r>
            <a:r>
              <a:rPr lang="en-GB" sz="2200" dirty="0">
                <a:solidFill>
                  <a:srgbClr val="0C2B8E"/>
                </a:solidFill>
              </a:rPr>
              <a:t>, </a:t>
            </a:r>
            <a:r>
              <a:rPr lang="en-GB" sz="2200" dirty="0" err="1">
                <a:solidFill>
                  <a:srgbClr val="0C2B8E"/>
                </a:solidFill>
              </a:rPr>
              <a:t>seega</a:t>
            </a:r>
            <a:r>
              <a:rPr lang="en-GB" sz="2200" dirty="0">
                <a:solidFill>
                  <a:srgbClr val="0C2B8E"/>
                </a:solidFill>
              </a:rPr>
              <a:t> | 𝐴 | </a:t>
            </a:r>
            <a:r>
              <a:rPr lang="en-GB" sz="2200" dirty="0" err="1">
                <a:solidFill>
                  <a:srgbClr val="0C2B8E"/>
                </a:solidFill>
              </a:rPr>
              <a:t>saab</a:t>
            </a:r>
            <a:r>
              <a:rPr lang="en-GB" sz="2200" dirty="0">
                <a:solidFill>
                  <a:srgbClr val="0C2B8E"/>
                </a:solidFill>
              </a:rPr>
              <a:t> </a:t>
            </a:r>
            <a:r>
              <a:rPr lang="en-GB" sz="2200" dirty="0" err="1">
                <a:solidFill>
                  <a:srgbClr val="0C2B8E"/>
                </a:solidFill>
              </a:rPr>
              <a:t>väljendada</a:t>
            </a:r>
            <a:r>
              <a:rPr lang="en-GB" sz="2200" dirty="0">
                <a:solidFill>
                  <a:srgbClr val="0C2B8E"/>
                </a:solidFill>
              </a:rPr>
              <a:t> </a:t>
            </a:r>
            <a:r>
              <a:rPr lang="en-GB" sz="2200" dirty="0" err="1">
                <a:solidFill>
                  <a:srgbClr val="0C2B8E"/>
                </a:solidFill>
              </a:rPr>
              <a:t>kolmanda</a:t>
            </a:r>
            <a:r>
              <a:rPr lang="en-GB" sz="2200" dirty="0">
                <a:solidFill>
                  <a:srgbClr val="0C2B8E"/>
                </a:solidFill>
              </a:rPr>
              <a:t> </a:t>
            </a:r>
            <a:r>
              <a:rPr lang="en-GB" sz="2200" dirty="0" err="1">
                <a:solidFill>
                  <a:srgbClr val="0C2B8E"/>
                </a:solidFill>
              </a:rPr>
              <a:t>järgu</a:t>
            </a:r>
            <a:r>
              <a:rPr lang="en-GB" sz="2200" dirty="0">
                <a:solidFill>
                  <a:srgbClr val="0C2B8E"/>
                </a:solidFill>
              </a:rPr>
              <a:t> </a:t>
            </a:r>
            <a:r>
              <a:rPr lang="en-GB" sz="2200" dirty="0" err="1">
                <a:solidFill>
                  <a:srgbClr val="0C2B8E"/>
                </a:solidFill>
              </a:rPr>
              <a:t>kahe</a:t>
            </a:r>
            <a:r>
              <a:rPr lang="en-GB" sz="2200" dirty="0">
                <a:solidFill>
                  <a:srgbClr val="0C2B8E"/>
                </a:solidFill>
              </a:rPr>
              <a:t> </a:t>
            </a:r>
            <a:r>
              <a:rPr lang="et-EE" sz="2200" dirty="0" smtClean="0">
                <a:solidFill>
                  <a:srgbClr val="0C2B8E"/>
                </a:solidFill>
              </a:rPr>
              <a:t>determinandi</a:t>
            </a:r>
            <a:r>
              <a:rPr lang="en-GB" sz="2200" dirty="0" smtClean="0">
                <a:solidFill>
                  <a:srgbClr val="0C2B8E"/>
                </a:solidFill>
              </a:rPr>
              <a:t> </a:t>
            </a:r>
            <a:r>
              <a:rPr lang="en-GB" sz="2200" dirty="0" err="1">
                <a:solidFill>
                  <a:srgbClr val="0C2B8E"/>
                </a:solidFill>
              </a:rPr>
              <a:t>summana</a:t>
            </a:r>
            <a:r>
              <a:rPr lang="en-GB" sz="2200" dirty="0">
                <a:solidFill>
                  <a:srgbClr val="0C2B8E"/>
                </a:solidFill>
              </a:rPr>
              <a:t>.</a:t>
            </a:r>
            <a:endParaRPr lang="en-GB" sz="2200" dirty="0">
              <a:solidFill>
                <a:srgbClr val="0C2B8E"/>
              </a:solidFill>
            </a:endParaRPr>
          </a:p>
        </p:txBody>
      </p:sp>
      <p:cxnSp>
        <p:nvCxnSpPr>
          <p:cNvPr id="22" name="Conexão reta 21">
            <a:extLst>
              <a:ext uri="{FF2B5EF4-FFF2-40B4-BE49-F238E27FC236}">
                <a16:creationId xmlns:a16="http://schemas.microsoft.com/office/drawing/2014/main" id="{CB91FE6A-9BAF-42CE-B20C-4D330E5BE8CB}"/>
              </a:ext>
            </a:extLst>
          </p:cNvPr>
          <p:cNvCxnSpPr>
            <a:cxnSpLocks/>
          </p:cNvCxnSpPr>
          <p:nvPr/>
        </p:nvCxnSpPr>
        <p:spPr>
          <a:xfrm>
            <a:off x="4821382" y="936000"/>
            <a:ext cx="2632364" cy="0"/>
          </a:xfrm>
          <a:prstGeom prst="line">
            <a:avLst/>
          </a:prstGeom>
          <a:ln w="2857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/>
              <p:nvPr/>
            </p:nvSpPr>
            <p:spPr>
              <a:xfrm>
                <a:off x="2462647" y="5108501"/>
                <a:ext cx="7560916" cy="902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2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2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2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2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2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2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m:rPr>
                                    <m:brk m:alnAt="7"/>
                                  </m:rP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brk m:alnAt="7"/>
                                  </m:rPr>
                                  <a:rPr lang="pt-PT" sz="2200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pt-PT" sz="22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200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  <m:e>
                                <m:r>
                                  <a:rPr lang="pt-PT" sz="22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200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2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2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2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2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pt-PT" sz="22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pt-PT" sz="22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2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2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2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200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pt-PT" sz="2200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  <m:e>
                                <m:r>
                                  <a:rPr lang="pt-PT" sz="2200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200" dirty="0"/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647" y="5108501"/>
                <a:ext cx="7560916" cy="90217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ângulo arredondado 7"/>
          <p:cNvSpPr/>
          <p:nvPr/>
        </p:nvSpPr>
        <p:spPr>
          <a:xfrm>
            <a:off x="7641771" y="2810922"/>
            <a:ext cx="2579915" cy="378958"/>
          </a:xfrm>
          <a:prstGeom prst="roundRect">
            <a:avLst/>
          </a:prstGeom>
          <a:solidFill>
            <a:srgbClr val="29A6F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/>
              <p:nvPr/>
            </p:nvSpPr>
            <p:spPr>
              <a:xfrm>
                <a:off x="6883671" y="2875637"/>
                <a:ext cx="3480568" cy="902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  <m:e>
                              <m:r>
                                <a:rPr lang="pt-PT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+7</m:t>
                              </m:r>
                            </m:e>
                            <m:e>
                              <m:r>
                                <a:rPr lang="pt-PT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e>
                          </m:mr>
                          <m:mr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z="2200" dirty="0"/>
                  <a:t> </a:t>
                </a:r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671" y="2875637"/>
                <a:ext cx="3480568" cy="9021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  <p:bldP spid="32" grpId="0" animBg="1"/>
      <p:bldP spid="33" grpId="0"/>
      <p:bldP spid="42" grpId="0"/>
      <p:bldP spid="35" grpId="0"/>
      <p:bldP spid="8" grpId="0" animBg="1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: Cantos Arredondados 20">
            <a:extLst>
              <a:ext uri="{FF2B5EF4-FFF2-40B4-BE49-F238E27FC236}">
                <a16:creationId xmlns:a16="http://schemas.microsoft.com/office/drawing/2014/main" id="{16AAD950-DDB8-4879-AEB0-6106F92DF780}"/>
              </a:ext>
            </a:extLst>
          </p:cNvPr>
          <p:cNvSpPr/>
          <p:nvPr/>
        </p:nvSpPr>
        <p:spPr>
          <a:xfrm>
            <a:off x="2054541" y="2328162"/>
            <a:ext cx="9859639" cy="4462423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 the  following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BCC78D35-9CF1-437B-921C-0FE80D8568D0}"/>
              </a:ext>
            </a:extLst>
          </p:cNvPr>
          <p:cNvSpPr/>
          <p:nvPr/>
        </p:nvSpPr>
        <p:spPr>
          <a:xfrm>
            <a:off x="2370036" y="2500132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2400" b="1" u="sng" dirty="0" smtClean="0">
                <a:solidFill>
                  <a:srgbClr val="29A6FF"/>
                </a:solidFill>
                <a:latin typeface="Calibri" panose="020F0502020204030204"/>
              </a:rPr>
              <a:t>Näide</a:t>
            </a: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srgbClr val="29A6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241B0046-65BF-4FE7-87D7-F41A65FF8115}"/>
              </a:ext>
            </a:extLst>
          </p:cNvPr>
          <p:cNvSpPr txBox="1"/>
          <p:nvPr/>
        </p:nvSpPr>
        <p:spPr>
          <a:xfrm>
            <a:off x="2322558" y="3115068"/>
            <a:ext cx="4894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Olgu antud järgmised determinandid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25E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>
              <a:defRPr/>
            </a:pPr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Kahe determinandi korrutis Omadus</a:t>
            </a:r>
            <a:endParaRPr lang="pt-PT" b="1" dirty="0">
              <a:solidFill>
                <a:schemeClr val="tx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t-EE" b="1" dirty="0" err="1">
                <a:solidFill>
                  <a:schemeClr val="tx1"/>
                </a:solidFill>
              </a:rPr>
              <a:t>Determi</a:t>
            </a:r>
            <a:r>
              <a:rPr lang="et-EE" b="1" dirty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et-EE" b="1" dirty="0" err="1">
                <a:solidFill>
                  <a:schemeClr val="tx1"/>
                </a:solidFill>
              </a:rPr>
              <a:t>nantide</a:t>
            </a:r>
            <a:r>
              <a:rPr lang="et-EE" b="1" dirty="0">
                <a:solidFill>
                  <a:schemeClr val="tx1"/>
                </a:solidFill>
              </a:rPr>
              <a:t> summa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Omadus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4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t-EE" b="1" dirty="0" err="1">
                <a:solidFill>
                  <a:schemeClr val="tx1"/>
                </a:solidFill>
              </a:rPr>
              <a:t>Invariantsu-se</a:t>
            </a:r>
            <a:r>
              <a:rPr lang="et-EE" b="1" dirty="0">
                <a:solidFill>
                  <a:schemeClr val="tx1"/>
                </a:solidFill>
              </a:rPr>
              <a:t> omadus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latin typeface="Calibri" panose="020F0502020204030204"/>
              </a:rPr>
              <a:t>Tund</a:t>
            </a:r>
            <a:r>
              <a:rPr kumimoji="0" lang="en-GB" sz="2800" b="1" i="0" u="none" strike="noStrike" kern="1200" cap="none" spc="0" normalizeH="0" baseline="0" noProof="0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DB924D64-0B16-4EB3-9F42-096410C419EA}"/>
              </a:ext>
            </a:extLst>
          </p:cNvPr>
          <p:cNvSpPr/>
          <p:nvPr/>
        </p:nvSpPr>
        <p:spPr>
          <a:xfrm>
            <a:off x="2102980" y="166418"/>
            <a:ext cx="9859639" cy="1981562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28B213BB-8190-4336-B49A-BD2EF88687CE}"/>
              </a:ext>
            </a:extLst>
          </p:cNvPr>
          <p:cNvSpPr txBox="1"/>
          <p:nvPr/>
        </p:nvSpPr>
        <p:spPr>
          <a:xfrm>
            <a:off x="2335343" y="226893"/>
            <a:ext cx="9280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t-EE" sz="2400" dirty="0" smtClean="0">
                <a:solidFill>
                  <a:prstClr val="black"/>
                </a:solidFill>
              </a:rPr>
              <a:t>Identsete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(</a:t>
            </a:r>
            <a:r>
              <a:rPr lang="en-US" sz="2400" dirty="0" err="1">
                <a:solidFill>
                  <a:prstClr val="black"/>
                </a:solidFill>
              </a:rPr>
              <a:t>välja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arvatud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ühe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paari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vastavate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ridade</a:t>
            </a:r>
            <a:r>
              <a:rPr lang="en-US" sz="2400" dirty="0">
                <a:solidFill>
                  <a:prstClr val="black"/>
                </a:solidFill>
              </a:rPr>
              <a:t>/</a:t>
            </a:r>
            <a:r>
              <a:rPr lang="en-US" sz="2400" dirty="0" err="1">
                <a:solidFill>
                  <a:prstClr val="black"/>
                </a:solidFill>
              </a:rPr>
              <a:t>veergude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elemendid</a:t>
            </a:r>
            <a:r>
              <a:rPr lang="en-US" sz="2400" dirty="0">
                <a:solidFill>
                  <a:prstClr val="black"/>
                </a:solidFill>
              </a:rPr>
              <a:t>) </a:t>
            </a:r>
            <a:r>
              <a:rPr lang="en-US" sz="2400" b="1" dirty="0" err="1">
                <a:solidFill>
                  <a:prstClr val="black"/>
                </a:solidFill>
              </a:rPr>
              <a:t>determinantide</a:t>
            </a:r>
            <a:r>
              <a:rPr lang="en-US" sz="2400" b="1" dirty="0">
                <a:solidFill>
                  <a:prstClr val="black"/>
                </a:solidFill>
              </a:rPr>
              <a:t> summa </a:t>
            </a:r>
            <a:r>
              <a:rPr lang="en-US" sz="2400" dirty="0" err="1">
                <a:solidFill>
                  <a:prstClr val="black"/>
                </a:solidFill>
              </a:rPr>
              <a:t>saab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arvutada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ühe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determinandina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dirty="0" err="1">
                <a:solidFill>
                  <a:prstClr val="black"/>
                </a:solidFill>
              </a:rPr>
              <a:t>liites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elementide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kaupa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vastavad</a:t>
            </a:r>
            <a:r>
              <a:rPr lang="en-US" sz="2400" dirty="0">
                <a:solidFill>
                  <a:prstClr val="black"/>
                </a:solidFill>
              </a:rPr>
              <a:t> read (</a:t>
            </a:r>
            <a:r>
              <a:rPr lang="en-US" sz="2400" dirty="0" err="1">
                <a:solidFill>
                  <a:prstClr val="black"/>
                </a:solidFill>
              </a:rPr>
              <a:t>veerud</a:t>
            </a:r>
            <a:r>
              <a:rPr lang="en-US" sz="2400" dirty="0">
                <a:solidFill>
                  <a:prstClr val="black"/>
                </a:solidFill>
              </a:rPr>
              <a:t>), </a:t>
            </a:r>
            <a:r>
              <a:rPr lang="en-US" sz="2400" dirty="0" err="1">
                <a:solidFill>
                  <a:prstClr val="black"/>
                </a:solidFill>
              </a:rPr>
              <a:t>jättes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ülejäänud</a:t>
            </a:r>
            <a:r>
              <a:rPr lang="en-US" sz="2400" dirty="0">
                <a:solidFill>
                  <a:prstClr val="black"/>
                </a:solidFill>
              </a:rPr>
              <a:t> read (</a:t>
            </a:r>
            <a:r>
              <a:rPr lang="en-US" sz="2400" dirty="0" err="1">
                <a:solidFill>
                  <a:prstClr val="black"/>
                </a:solidFill>
              </a:rPr>
              <a:t>veerud</a:t>
            </a:r>
            <a:r>
              <a:rPr lang="en-US" sz="2400" dirty="0">
                <a:solidFill>
                  <a:prstClr val="black"/>
                </a:solidFill>
              </a:rPr>
              <a:t>) </a:t>
            </a:r>
            <a:r>
              <a:rPr lang="en-US" sz="2400" dirty="0" err="1">
                <a:solidFill>
                  <a:prstClr val="black"/>
                </a:solidFill>
              </a:rPr>
              <a:t>muutmata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370036" y="3883087"/>
            <a:ext cx="9456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GB" sz="2200" dirty="0" err="1">
                <a:solidFill>
                  <a:srgbClr val="0C2B8E"/>
                </a:solidFill>
              </a:rPr>
              <a:t>Pange</a:t>
            </a:r>
            <a:r>
              <a:rPr lang="en-GB" sz="2200" dirty="0">
                <a:solidFill>
                  <a:srgbClr val="0C2B8E"/>
                </a:solidFill>
              </a:rPr>
              <a:t> </a:t>
            </a:r>
            <a:r>
              <a:rPr lang="en-GB" sz="2200" dirty="0" err="1">
                <a:solidFill>
                  <a:srgbClr val="0C2B8E"/>
                </a:solidFill>
              </a:rPr>
              <a:t>tähele</a:t>
            </a:r>
            <a:r>
              <a:rPr lang="en-GB" sz="2200" dirty="0">
                <a:solidFill>
                  <a:srgbClr val="0C2B8E"/>
                </a:solidFill>
              </a:rPr>
              <a:t>, et </a:t>
            </a:r>
            <a:r>
              <a:rPr lang="et-EE" sz="2200" dirty="0" smtClean="0">
                <a:solidFill>
                  <a:srgbClr val="0C2B8E"/>
                </a:solidFill>
              </a:rPr>
              <a:t>determinandid</a:t>
            </a:r>
            <a:r>
              <a:rPr lang="en-GB" sz="2200" dirty="0" smtClean="0">
                <a:solidFill>
                  <a:srgbClr val="0C2B8E"/>
                </a:solidFill>
              </a:rPr>
              <a:t> </a:t>
            </a:r>
            <a:r>
              <a:rPr lang="en-GB" sz="2200" dirty="0">
                <a:solidFill>
                  <a:srgbClr val="0C2B8E"/>
                </a:solidFill>
              </a:rPr>
              <a:t>| 𝑨 | </a:t>
            </a:r>
            <a:r>
              <a:rPr lang="en-GB" sz="2200" dirty="0" err="1">
                <a:solidFill>
                  <a:srgbClr val="0C2B8E"/>
                </a:solidFill>
              </a:rPr>
              <a:t>ja</a:t>
            </a:r>
            <a:r>
              <a:rPr lang="en-GB" sz="2200" dirty="0">
                <a:solidFill>
                  <a:srgbClr val="0C2B8E"/>
                </a:solidFill>
              </a:rPr>
              <a:t> | 𝑩 | on </a:t>
            </a:r>
            <a:r>
              <a:rPr lang="et-EE" sz="2200" dirty="0" smtClean="0">
                <a:solidFill>
                  <a:srgbClr val="0C2B8E"/>
                </a:solidFill>
              </a:rPr>
              <a:t>identsed</a:t>
            </a:r>
            <a:r>
              <a:rPr lang="en-GB" sz="2200" dirty="0" smtClean="0">
                <a:solidFill>
                  <a:srgbClr val="0C2B8E"/>
                </a:solidFill>
              </a:rPr>
              <a:t>, </a:t>
            </a:r>
            <a:r>
              <a:rPr lang="en-GB" sz="2200" dirty="0" err="1">
                <a:solidFill>
                  <a:srgbClr val="0C2B8E"/>
                </a:solidFill>
              </a:rPr>
              <a:t>välja</a:t>
            </a:r>
            <a:r>
              <a:rPr lang="en-GB" sz="2200" dirty="0">
                <a:solidFill>
                  <a:srgbClr val="0C2B8E"/>
                </a:solidFill>
              </a:rPr>
              <a:t> </a:t>
            </a:r>
            <a:r>
              <a:rPr lang="en-GB" sz="2200" dirty="0" err="1">
                <a:solidFill>
                  <a:srgbClr val="0C2B8E"/>
                </a:solidFill>
              </a:rPr>
              <a:t>arvatud</a:t>
            </a:r>
            <a:r>
              <a:rPr lang="en-GB" sz="2200" dirty="0">
                <a:solidFill>
                  <a:srgbClr val="0C2B8E"/>
                </a:solidFill>
              </a:rPr>
              <a:t> </a:t>
            </a:r>
            <a:r>
              <a:rPr lang="en-GB" sz="2200" dirty="0" err="1">
                <a:solidFill>
                  <a:srgbClr val="0C2B8E"/>
                </a:solidFill>
              </a:rPr>
              <a:t>esimese</a:t>
            </a:r>
            <a:r>
              <a:rPr lang="en-GB" sz="2200" dirty="0">
                <a:solidFill>
                  <a:srgbClr val="0C2B8E"/>
                </a:solidFill>
              </a:rPr>
              <a:t> </a:t>
            </a:r>
            <a:r>
              <a:rPr lang="en-GB" sz="2200" dirty="0" err="1">
                <a:solidFill>
                  <a:srgbClr val="0C2B8E"/>
                </a:solidFill>
              </a:rPr>
              <a:t>veeru</a:t>
            </a:r>
            <a:r>
              <a:rPr lang="en-GB" sz="2200" dirty="0">
                <a:solidFill>
                  <a:srgbClr val="0C2B8E"/>
                </a:solidFill>
              </a:rPr>
              <a:t> </a:t>
            </a:r>
            <a:r>
              <a:rPr lang="en-GB" sz="2200" dirty="0" err="1">
                <a:solidFill>
                  <a:srgbClr val="0C2B8E"/>
                </a:solidFill>
              </a:rPr>
              <a:t>elemendid</a:t>
            </a:r>
            <a:r>
              <a:rPr lang="en-GB" sz="2200" dirty="0">
                <a:solidFill>
                  <a:srgbClr val="0C2B8E"/>
                </a:solidFill>
              </a:rPr>
              <a:t>.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Conexão reta 21">
            <a:extLst>
              <a:ext uri="{FF2B5EF4-FFF2-40B4-BE49-F238E27FC236}">
                <a16:creationId xmlns:a16="http://schemas.microsoft.com/office/drawing/2014/main" id="{CB91FE6A-9BAF-42CE-B20C-4D330E5BE8CB}"/>
              </a:ext>
            </a:extLst>
          </p:cNvPr>
          <p:cNvCxnSpPr>
            <a:cxnSpLocks/>
          </p:cNvCxnSpPr>
          <p:nvPr/>
        </p:nvCxnSpPr>
        <p:spPr>
          <a:xfrm>
            <a:off x="2412076" y="936000"/>
            <a:ext cx="2978774" cy="33484"/>
          </a:xfrm>
          <a:prstGeom prst="line">
            <a:avLst/>
          </a:prstGeom>
          <a:ln w="2857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/>
              <p:nvPr/>
            </p:nvSpPr>
            <p:spPr>
              <a:xfrm>
                <a:off x="6608215" y="2926326"/>
                <a:ext cx="4739439" cy="813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pt-P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pt-P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</m:d>
                    <m:r>
                      <a:rPr kumimoji="0" lang="pt-P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0" lang="pt-P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pt-PT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−2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kumimoji="0" lang="pt-P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t-EE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𝑗𝑎</m:t>
                    </m:r>
                    <m:r>
                      <a:rPr kumimoji="0" lang="pt-P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  <m:d>
                      <m:dPr>
                        <m:begChr m:val="|"/>
                        <m:endChr m:val="|"/>
                        <m:ctrlPr>
                          <a:rPr kumimoji="0" lang="pt-P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pt-P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</m:d>
                    <m:r>
                      <a:rPr kumimoji="0" lang="pt-P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0" lang="pt-P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pt-PT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kumimoji="0" lang="pt-P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r>
                  <a:rPr kumimoji="0" lang="pt-P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215" y="2926326"/>
                <a:ext cx="4739439" cy="8138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/>
              <p:nvPr/>
            </p:nvSpPr>
            <p:spPr>
              <a:xfrm>
                <a:off x="2683077" y="5563962"/>
                <a:ext cx="8436412" cy="9009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pt-P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pt-PT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C2B8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pt-PT" sz="2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pt-PT" sz="2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pt-PT" sz="2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pt-PT" sz="2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pt-PT" sz="2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pt-P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pt-PT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C2B8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pt-PT" sz="2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AD47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pt-PT" sz="2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pt-PT" sz="2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𝟔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pt-PT" sz="2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2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2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200" b="1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m:rPr>
                                    <m:brk m:alnAt="7"/>
                                  </m:rP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brk m:alnAt="7"/>
                                  </m:rPr>
                                  <a:rPr lang="pt-PT" sz="2200" b="1" i="1" smtClean="0">
                                    <a:solidFill>
                                      <a:srgbClr val="70AD47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pt-PT" sz="2200" b="0" i="1" smtClean="0">
                                    <a:solidFill>
                                      <a:srgbClr val="70AD47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200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2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200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2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2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2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200" b="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200" b="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pt-PT" sz="2200" b="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200" b="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200" b="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200" b="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pt-PT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077" y="5563962"/>
                <a:ext cx="8436412" cy="9009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arredondado 1"/>
          <p:cNvSpPr/>
          <p:nvPr/>
        </p:nvSpPr>
        <p:spPr>
          <a:xfrm>
            <a:off x="7840716" y="2919804"/>
            <a:ext cx="830317" cy="843909"/>
          </a:xfrm>
          <a:prstGeom prst="roundRect">
            <a:avLst/>
          </a:prstGeom>
          <a:solidFill>
            <a:srgbClr val="F25E4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6" name="Retângulo arredondado 35"/>
          <p:cNvSpPr/>
          <p:nvPr/>
        </p:nvSpPr>
        <p:spPr>
          <a:xfrm>
            <a:off x="10443242" y="2925566"/>
            <a:ext cx="830317" cy="843909"/>
          </a:xfrm>
          <a:prstGeom prst="roundRect">
            <a:avLst/>
          </a:prstGeom>
          <a:solidFill>
            <a:srgbClr val="F25E4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4" name="Conexão reta 3"/>
          <p:cNvCxnSpPr/>
          <p:nvPr/>
        </p:nvCxnSpPr>
        <p:spPr>
          <a:xfrm>
            <a:off x="2412076" y="4616872"/>
            <a:ext cx="1476000" cy="0"/>
          </a:xfrm>
          <a:prstGeom prst="line">
            <a:avLst/>
          </a:prstGeom>
          <a:ln w="2857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xão reta unidirecional 5"/>
          <p:cNvCxnSpPr/>
          <p:nvPr/>
        </p:nvCxnSpPr>
        <p:spPr>
          <a:xfrm>
            <a:off x="7535917" y="2575034"/>
            <a:ext cx="0" cy="344770"/>
          </a:xfrm>
          <a:prstGeom prst="straightConnector1">
            <a:avLst/>
          </a:prstGeom>
          <a:ln w="3810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ta unidirecional 36"/>
          <p:cNvCxnSpPr/>
          <p:nvPr/>
        </p:nvCxnSpPr>
        <p:spPr>
          <a:xfrm>
            <a:off x="10200290" y="2558579"/>
            <a:ext cx="0" cy="344770"/>
          </a:xfrm>
          <a:prstGeom prst="straightConnector1">
            <a:avLst/>
          </a:prstGeom>
          <a:ln w="3810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390417" y="4684058"/>
            <a:ext cx="9480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200" dirty="0" err="1">
                <a:solidFill>
                  <a:srgbClr val="0C2B8E"/>
                </a:solidFill>
              </a:rPr>
              <a:t>Seega</a:t>
            </a:r>
            <a:r>
              <a:rPr lang="en-GB" sz="2200" dirty="0">
                <a:solidFill>
                  <a:srgbClr val="0C2B8E"/>
                </a:solidFill>
              </a:rPr>
              <a:t> </a:t>
            </a:r>
            <a:r>
              <a:rPr lang="en-GB" sz="2200" dirty="0" err="1">
                <a:solidFill>
                  <a:srgbClr val="0C2B8E"/>
                </a:solidFill>
              </a:rPr>
              <a:t>saab</a:t>
            </a:r>
            <a:r>
              <a:rPr lang="en-GB" sz="2200" dirty="0">
                <a:solidFill>
                  <a:srgbClr val="0C2B8E"/>
                </a:solidFill>
              </a:rPr>
              <a:t> </a:t>
            </a:r>
            <a:r>
              <a:rPr lang="en-GB" sz="2200" dirty="0" err="1">
                <a:solidFill>
                  <a:srgbClr val="0C2B8E"/>
                </a:solidFill>
              </a:rPr>
              <a:t>neid</a:t>
            </a:r>
            <a:r>
              <a:rPr lang="en-GB" sz="2200" dirty="0">
                <a:solidFill>
                  <a:srgbClr val="0C2B8E"/>
                </a:solidFill>
              </a:rPr>
              <a:t> </a:t>
            </a:r>
            <a:r>
              <a:rPr lang="en-GB" sz="2200" dirty="0" err="1">
                <a:solidFill>
                  <a:srgbClr val="0C2B8E"/>
                </a:solidFill>
              </a:rPr>
              <a:t>arvutada</a:t>
            </a:r>
            <a:r>
              <a:rPr lang="en-GB" sz="2200" dirty="0">
                <a:solidFill>
                  <a:srgbClr val="0C2B8E"/>
                </a:solidFill>
              </a:rPr>
              <a:t> </a:t>
            </a:r>
            <a:r>
              <a:rPr lang="en-GB" sz="2200" dirty="0" err="1">
                <a:solidFill>
                  <a:srgbClr val="0C2B8E"/>
                </a:solidFill>
              </a:rPr>
              <a:t>ühe</a:t>
            </a:r>
            <a:r>
              <a:rPr lang="en-GB" sz="2200" dirty="0">
                <a:solidFill>
                  <a:srgbClr val="0C2B8E"/>
                </a:solidFill>
              </a:rPr>
              <a:t> </a:t>
            </a:r>
            <a:r>
              <a:rPr lang="en-GB" sz="2200" dirty="0" err="1">
                <a:solidFill>
                  <a:srgbClr val="0C2B8E"/>
                </a:solidFill>
              </a:rPr>
              <a:t>determinandina</a:t>
            </a:r>
            <a:r>
              <a:rPr lang="en-GB" sz="2200" dirty="0">
                <a:solidFill>
                  <a:srgbClr val="0C2B8E"/>
                </a:solidFill>
              </a:rPr>
              <a:t>, </a:t>
            </a:r>
            <a:r>
              <a:rPr lang="et-EE" sz="2200" dirty="0" smtClean="0">
                <a:solidFill>
                  <a:srgbClr val="0C2B8E"/>
                </a:solidFill>
              </a:rPr>
              <a:t>liites esimese veeru</a:t>
            </a:r>
            <a:r>
              <a:rPr lang="en-GB" sz="2200" dirty="0" smtClean="0">
                <a:solidFill>
                  <a:srgbClr val="0C2B8E"/>
                </a:solidFill>
              </a:rPr>
              <a:t> </a:t>
            </a:r>
            <a:r>
              <a:rPr lang="en-GB" sz="2200" dirty="0" err="1">
                <a:solidFill>
                  <a:srgbClr val="0C2B8E"/>
                </a:solidFill>
              </a:rPr>
              <a:t>elementide</a:t>
            </a:r>
            <a:r>
              <a:rPr lang="en-GB" sz="2200" dirty="0">
                <a:solidFill>
                  <a:srgbClr val="0C2B8E"/>
                </a:solidFill>
              </a:rPr>
              <a:t> </a:t>
            </a:r>
            <a:r>
              <a:rPr lang="en-GB" sz="2200" dirty="0" err="1" smtClean="0">
                <a:solidFill>
                  <a:srgbClr val="0C2B8E"/>
                </a:solidFill>
              </a:rPr>
              <a:t>kaupa</a:t>
            </a:r>
            <a:r>
              <a:rPr lang="en-GB" sz="2200" dirty="0" smtClean="0">
                <a:solidFill>
                  <a:srgbClr val="0C2B8E"/>
                </a:solidFill>
              </a:rPr>
              <a:t>, </a:t>
            </a:r>
            <a:r>
              <a:rPr lang="en-GB" sz="2200" dirty="0" err="1">
                <a:solidFill>
                  <a:srgbClr val="0C2B8E"/>
                </a:solidFill>
              </a:rPr>
              <a:t>jättes</a:t>
            </a:r>
            <a:r>
              <a:rPr lang="en-GB" sz="2200" dirty="0">
                <a:solidFill>
                  <a:srgbClr val="0C2B8E"/>
                </a:solidFill>
              </a:rPr>
              <a:t> </a:t>
            </a:r>
            <a:r>
              <a:rPr lang="en-GB" sz="2200" dirty="0" err="1">
                <a:solidFill>
                  <a:srgbClr val="0C2B8E"/>
                </a:solidFill>
              </a:rPr>
              <a:t>teised</a:t>
            </a:r>
            <a:r>
              <a:rPr lang="en-GB" sz="2200" dirty="0">
                <a:solidFill>
                  <a:srgbClr val="0C2B8E"/>
                </a:solidFill>
              </a:rPr>
              <a:t> </a:t>
            </a:r>
            <a:r>
              <a:rPr lang="en-GB" sz="2200" dirty="0" err="1">
                <a:solidFill>
                  <a:srgbClr val="0C2B8E"/>
                </a:solidFill>
              </a:rPr>
              <a:t>veerud</a:t>
            </a:r>
            <a:r>
              <a:rPr lang="en-GB" sz="2200" dirty="0">
                <a:solidFill>
                  <a:srgbClr val="0C2B8E"/>
                </a:solidFill>
              </a:rPr>
              <a:t> </a:t>
            </a:r>
            <a:r>
              <a:rPr lang="en-GB" sz="2200" dirty="0" err="1">
                <a:solidFill>
                  <a:srgbClr val="0C2B8E"/>
                </a:solidFill>
              </a:rPr>
              <a:t>muutmata</a:t>
            </a:r>
            <a:r>
              <a:rPr lang="en-GB" sz="2200" dirty="0">
                <a:solidFill>
                  <a:srgbClr val="0C2B8E"/>
                </a:solidFill>
              </a:rPr>
              <a:t>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1097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  <p:bldP spid="32" grpId="0" animBg="1"/>
      <p:bldP spid="33" grpId="0"/>
      <p:bldP spid="42" grpId="0"/>
      <p:bldP spid="34" grpId="0"/>
      <p:bldP spid="35" grpId="0"/>
      <p:bldP spid="2" grpId="0" animBg="1"/>
      <p:bldP spid="36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tângulo: Cantos Arredondados 20">
            <a:extLst>
              <a:ext uri="{FF2B5EF4-FFF2-40B4-BE49-F238E27FC236}">
                <a16:creationId xmlns:a16="http://schemas.microsoft.com/office/drawing/2014/main" id="{8184D5FB-42E5-4E65-ABF7-EEC4E4440FC0}"/>
              </a:ext>
            </a:extLst>
          </p:cNvPr>
          <p:cNvSpPr/>
          <p:nvPr/>
        </p:nvSpPr>
        <p:spPr>
          <a:xfrm>
            <a:off x="2043271" y="1843651"/>
            <a:ext cx="9859639" cy="49680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7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8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Kahe determinandi korrutis </a:t>
            </a:r>
            <a:r>
              <a:rPr lang="et-EE" b="1" dirty="0" smtClean="0">
                <a:solidFill>
                  <a:schemeClr val="tx1"/>
                </a:solidFill>
              </a:rPr>
              <a:t>Omadus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9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t-EE" b="1" dirty="0" err="1">
                <a:solidFill>
                  <a:schemeClr val="tx1"/>
                </a:solidFill>
              </a:rPr>
              <a:t>Determi</a:t>
            </a:r>
            <a:r>
              <a:rPr lang="et-EE" b="1" dirty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et-EE" b="1" dirty="0" err="1">
                <a:solidFill>
                  <a:schemeClr val="tx1"/>
                </a:solidFill>
              </a:rPr>
              <a:t>nantide</a:t>
            </a:r>
            <a:r>
              <a:rPr lang="et-EE" b="1" dirty="0">
                <a:solidFill>
                  <a:schemeClr val="tx1"/>
                </a:solidFill>
              </a:rPr>
              <a:t> summa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Omadus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t-EE" b="1" dirty="0" err="1">
                <a:solidFill>
                  <a:schemeClr val="tx1"/>
                </a:solidFill>
              </a:rPr>
              <a:t>Invariantsu-se</a:t>
            </a:r>
            <a:r>
              <a:rPr lang="et-EE" b="1" dirty="0">
                <a:solidFill>
                  <a:schemeClr val="tx1"/>
                </a:solidFill>
              </a:rPr>
              <a:t> omadus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20</a:t>
            </a:r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F6E5F5CA-07BE-4BC1-9D05-B9A5687ACD06}"/>
              </a:ext>
            </a:extLst>
          </p:cNvPr>
          <p:cNvSpPr/>
          <p:nvPr/>
        </p:nvSpPr>
        <p:spPr>
          <a:xfrm>
            <a:off x="2071450" y="103358"/>
            <a:ext cx="9859639" cy="1656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32DF16AE-F888-443C-94AF-8AC8A9F2AB6D}"/>
              </a:ext>
            </a:extLst>
          </p:cNvPr>
          <p:cNvSpPr txBox="1"/>
          <p:nvPr/>
        </p:nvSpPr>
        <p:spPr>
          <a:xfrm>
            <a:off x="2354327" y="-1949"/>
            <a:ext cx="928062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pPr algn="just"/>
            <a:r>
              <a:rPr lang="et-EE" sz="2400" i="1" dirty="0" smtClean="0"/>
              <a:t>Olgu</a:t>
            </a:r>
            <a:r>
              <a:rPr lang="en-US" sz="2400" i="1" dirty="0" smtClean="0"/>
              <a:t> </a:t>
            </a:r>
            <a:r>
              <a:rPr lang="en-US" sz="2400" i="1" dirty="0"/>
              <a:t> A </a:t>
            </a:r>
            <a:r>
              <a:rPr lang="et-EE" sz="2400" i="1" dirty="0" smtClean="0"/>
              <a:t>ruutmaatriks</a:t>
            </a:r>
            <a:r>
              <a:rPr lang="en-US" sz="2400" i="1" dirty="0" smtClean="0"/>
              <a:t>. </a:t>
            </a:r>
            <a:r>
              <a:rPr lang="en-US" sz="2400" i="1" dirty="0" err="1" smtClean="0"/>
              <a:t>Olgu</a:t>
            </a:r>
            <a:r>
              <a:rPr lang="en-US" sz="2400" i="1" dirty="0" smtClean="0"/>
              <a:t> </a:t>
            </a:r>
            <a:r>
              <a:rPr lang="en-US" sz="2400" i="1" dirty="0"/>
              <a:t>B </a:t>
            </a:r>
            <a:r>
              <a:rPr lang="en-US" sz="2400" i="1" dirty="0" err="1"/>
              <a:t>ruutmaatriks</a:t>
            </a:r>
            <a:r>
              <a:rPr lang="en-US" sz="2400" i="1" dirty="0"/>
              <a:t>, </a:t>
            </a:r>
            <a:r>
              <a:rPr lang="en-US" sz="2400" i="1" dirty="0" err="1"/>
              <a:t>mis</a:t>
            </a:r>
            <a:r>
              <a:rPr lang="en-US" sz="2400" i="1" dirty="0"/>
              <a:t> on </a:t>
            </a:r>
            <a:r>
              <a:rPr lang="en-US" sz="2400" i="1" dirty="0" err="1"/>
              <a:t>saadud</a:t>
            </a:r>
            <a:r>
              <a:rPr lang="en-US" sz="2400" i="1" dirty="0"/>
              <a:t> </a:t>
            </a:r>
            <a:r>
              <a:rPr lang="en-US" sz="2400" i="1" dirty="0" smtClean="0"/>
              <a:t>A-</a:t>
            </a:r>
            <a:r>
              <a:rPr lang="en-US" sz="2400" i="1" dirty="0" err="1" smtClean="0"/>
              <a:t>st</a:t>
            </a:r>
            <a:r>
              <a:rPr lang="en-US" sz="2400" i="1" dirty="0"/>
              <a:t>, </a:t>
            </a:r>
            <a:r>
              <a:rPr lang="en-US" sz="2400" i="1" dirty="0" err="1"/>
              <a:t>korrutades</a:t>
            </a:r>
            <a:r>
              <a:rPr lang="en-US" sz="2400" i="1" dirty="0"/>
              <a:t> rea (</a:t>
            </a:r>
            <a:r>
              <a:rPr lang="en-US" sz="2400" i="1" dirty="0" err="1"/>
              <a:t>või</a:t>
            </a:r>
            <a:r>
              <a:rPr lang="en-US" sz="2400" i="1" dirty="0"/>
              <a:t> </a:t>
            </a:r>
            <a:r>
              <a:rPr lang="en-US" sz="2400" i="1" dirty="0" err="1"/>
              <a:t>veeru</a:t>
            </a:r>
            <a:r>
              <a:rPr lang="en-US" sz="2400" i="1" dirty="0"/>
              <a:t>) </a:t>
            </a:r>
            <a:r>
              <a:rPr lang="en-US" sz="2400" i="1" dirty="0" err="1"/>
              <a:t>skalaariga</a:t>
            </a:r>
            <a:r>
              <a:rPr lang="en-US" sz="2400" i="1" dirty="0"/>
              <a:t> </a:t>
            </a:r>
            <a:r>
              <a:rPr lang="en-US" sz="2400" dirty="0"/>
              <a:t>α</a:t>
            </a:r>
            <a:r>
              <a:rPr lang="en-US" sz="2400" i="1" dirty="0" smtClean="0"/>
              <a:t> </a:t>
            </a:r>
            <a:r>
              <a:rPr lang="en-US" sz="2400" i="1" dirty="0"/>
              <a:t>ja </a:t>
            </a:r>
            <a:r>
              <a:rPr lang="et-EE" sz="2400" i="1" dirty="0" smtClean="0"/>
              <a:t>liites</a:t>
            </a:r>
            <a:r>
              <a:rPr lang="en-US" sz="2400" i="1" dirty="0" smtClean="0"/>
              <a:t> </a:t>
            </a:r>
            <a:r>
              <a:rPr lang="en-US" sz="2400" i="1" dirty="0" err="1"/>
              <a:t>selle</a:t>
            </a:r>
            <a:r>
              <a:rPr lang="en-US" sz="2400" i="1" dirty="0"/>
              <a:t> </a:t>
            </a:r>
            <a:r>
              <a:rPr lang="en-US" sz="2400" i="1" dirty="0" err="1"/>
              <a:t>seejärel</a:t>
            </a:r>
            <a:r>
              <a:rPr lang="en-US" sz="2400" i="1" dirty="0"/>
              <a:t> </a:t>
            </a:r>
            <a:r>
              <a:rPr lang="en-US" sz="2400" i="1" dirty="0" err="1"/>
              <a:t>teisele</a:t>
            </a:r>
            <a:r>
              <a:rPr lang="en-US" sz="2400" i="1" dirty="0"/>
              <a:t> </a:t>
            </a:r>
            <a:r>
              <a:rPr lang="en-US" sz="2400" i="1" dirty="0" err="1"/>
              <a:t>reale</a:t>
            </a:r>
            <a:r>
              <a:rPr lang="en-US" sz="2400" i="1" dirty="0"/>
              <a:t> (</a:t>
            </a:r>
            <a:r>
              <a:rPr lang="en-US" sz="2400" i="1" dirty="0" err="1"/>
              <a:t>või</a:t>
            </a:r>
            <a:r>
              <a:rPr lang="en-US" sz="2400" i="1" dirty="0"/>
              <a:t> </a:t>
            </a:r>
            <a:r>
              <a:rPr lang="en-US" sz="2400" i="1" dirty="0" err="1"/>
              <a:t>veerule</a:t>
            </a:r>
            <a:r>
              <a:rPr lang="en-US" sz="2400" i="1" dirty="0" smtClean="0"/>
              <a:t>).</a:t>
            </a:r>
            <a:r>
              <a:rPr lang="et-EE" sz="2400" dirty="0"/>
              <a:t> </a:t>
            </a:r>
            <a:r>
              <a:rPr lang="et-EE" sz="2400" i="1" dirty="0" smtClean="0"/>
              <a:t>Siis</a:t>
            </a:r>
            <a:endParaRPr lang="et-EE" sz="2400" i="1" dirty="0" smtClean="0"/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D2265BB8-4F31-415E-96C7-8BACABCAD46C}"/>
              </a:ext>
            </a:extLst>
          </p:cNvPr>
          <p:cNvSpPr/>
          <p:nvPr/>
        </p:nvSpPr>
        <p:spPr>
          <a:xfrm>
            <a:off x="2370036" y="1846632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Examples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373703" y="2244823"/>
            <a:ext cx="4258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5E4F"/>
                </a:solidFill>
              </a:rPr>
              <a:t>1. </a:t>
            </a:r>
            <a:r>
              <a:rPr lang="et-EE" sz="2000" dirty="0" smtClean="0"/>
              <a:t>Olgu antud maatriks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5912076" y="1966274"/>
                <a:ext cx="1832040" cy="978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71" name="CaixaDeTexto 70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076" y="1966274"/>
                <a:ext cx="1832040" cy="97821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Imagem 30">
            <a:extLst>
              <a:ext uri="{FF2B5EF4-FFF2-40B4-BE49-F238E27FC236}">
                <a16:creationId xmlns:a16="http://schemas.microsoft.com/office/drawing/2014/main" id="{44ADB123-2576-473D-8D43-3E3CE74A778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473413" y="2942847"/>
            <a:ext cx="73077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t-EE" sz="2000" dirty="0" smtClean="0">
                <a:solidFill>
                  <a:srgbClr val="0C2B8E"/>
                </a:solidFill>
              </a:rPr>
              <a:t>Olgu </a:t>
            </a:r>
            <a:r>
              <a:rPr lang="et-EE" sz="2000" dirty="0">
                <a:solidFill>
                  <a:srgbClr val="0C2B8E"/>
                </a:solidFill>
              </a:rPr>
              <a:t>B maatriks, mis saadi A -st, korrutades teise rea skalaariga ∝ ja </a:t>
            </a:r>
            <a:r>
              <a:rPr lang="et-EE" sz="2000" dirty="0" smtClean="0">
                <a:solidFill>
                  <a:srgbClr val="0C2B8E"/>
                </a:solidFill>
              </a:rPr>
              <a:t>liites </a:t>
            </a:r>
            <a:r>
              <a:rPr lang="et-EE" sz="2000" dirty="0">
                <a:solidFill>
                  <a:srgbClr val="0C2B8E"/>
                </a:solidFill>
              </a:rPr>
              <a:t>selle </a:t>
            </a:r>
            <a:r>
              <a:rPr lang="et-EE" sz="2000" dirty="0" smtClean="0">
                <a:solidFill>
                  <a:srgbClr val="0C2B8E"/>
                </a:solidFill>
              </a:rPr>
              <a:t>seejärel esimesele reale.</a:t>
            </a:r>
            <a:endParaRPr kumimoji="0" lang="et-EE" sz="2000" b="0" i="0" u="none" strike="noStrike" kern="1200" cap="none" spc="0" normalizeH="0" noProof="0" dirty="0" smtClean="0">
              <a:ln>
                <a:noFill/>
              </a:ln>
              <a:solidFill>
                <a:srgbClr val="0C2B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just"/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m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816" y="2235994"/>
            <a:ext cx="2016000" cy="38676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2572400" y="3586029"/>
                <a:ext cx="3654205" cy="978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0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∝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∝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∝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z="2000" dirty="0"/>
                  <a:t>.</a:t>
                </a:r>
              </a:p>
            </p:txBody>
          </p:sp>
        </mc:Choice>
        <mc:Fallback xmlns="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400" y="3586029"/>
                <a:ext cx="3654205" cy="978217"/>
              </a:xfrm>
              <a:prstGeom prst="rect">
                <a:avLst/>
              </a:prstGeom>
              <a:blipFill>
                <a:blip r:embed="rId15"/>
                <a:stretch>
                  <a:fillRect r="-33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aixaDeTexto 31">
            <a:extLst>
              <a:ext uri="{FF2B5EF4-FFF2-40B4-BE49-F238E27FC236}">
                <a16:creationId xmlns:a16="http://schemas.microsoft.com/office/drawing/2014/main" id="{E48F35A8-D891-457F-A7D0-64235C1E9EF1}"/>
              </a:ext>
            </a:extLst>
          </p:cNvPr>
          <p:cNvSpPr txBox="1"/>
          <p:nvPr/>
        </p:nvSpPr>
        <p:spPr>
          <a:xfrm>
            <a:off x="7036192" y="1104945"/>
            <a:ext cx="2736000" cy="504000"/>
          </a:xfrm>
          <a:prstGeom prst="rect">
            <a:avLst/>
          </a:prstGeom>
          <a:noFill/>
          <a:ln>
            <a:solidFill>
              <a:srgbClr val="F25E4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pt-PT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7220448" y="1181287"/>
                <a:ext cx="240027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𝒅𝒆𝒕</m:t>
                      </m:r>
                      <m:d>
                        <m:dPr>
                          <m:ctrlPr>
                            <a:rPr lang="pt-PT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𝒅𝒆𝒕</m:t>
                      </m:r>
                      <m:d>
                        <m:dPr>
                          <m:ctrlPr>
                            <a:rPr lang="pt-PT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448" y="1181287"/>
                <a:ext cx="2400272" cy="369332"/>
              </a:xfrm>
              <a:prstGeom prst="rect">
                <a:avLst/>
              </a:prstGeom>
              <a:blipFill>
                <a:blip r:embed="rId16"/>
                <a:stretch>
                  <a:fillRect l="-2792"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aixaDeTexto 33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6202260" y="3916624"/>
            <a:ext cx="462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Arvutame</a:t>
            </a:r>
            <a:r>
              <a:rPr kumimoji="0" lang="et-EE" sz="2000" b="0" i="0" u="none" strike="noStrike" kern="1200" cap="none" spc="0" normalizeH="0" noProof="0" dirty="0" smtClean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maatriksi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t-EE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t-EE" sz="2000" b="0" u="none" strike="noStrike" kern="1200" cap="none" spc="0" normalizeH="0" baseline="0" noProof="0" dirty="0" smtClean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determinanti</a:t>
            </a:r>
            <a:r>
              <a:rPr kumimoji="0" lang="et-EE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2378638" y="4740983"/>
                <a:ext cx="4038863" cy="978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+∝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+∝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+∝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638" y="4740983"/>
                <a:ext cx="4038863" cy="97821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2744123" y="5763160"/>
                <a:ext cx="3310758" cy="978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PT" sz="2000" b="0" dirty="0">
                    <a:solidFill>
                      <a:srgbClr val="0C2B8E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d>
                      <m:dPr>
                        <m:begChr m:val="|"/>
                        <m:endChr m:val="|"/>
                        <m:ctrlPr>
                          <a:rPr lang="pt-PT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PT" sz="2000" dirty="0"/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123" y="5763160"/>
                <a:ext cx="3310758" cy="97821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5907588" y="5742343"/>
                <a:ext cx="2731915" cy="978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PT" sz="2000" b="0" dirty="0">
                    <a:solidFill>
                      <a:srgbClr val="0C2B8E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∝×0=</m:t>
                    </m:r>
                  </m:oMath>
                </a14:m>
                <a:r>
                  <a:rPr lang="pt-PT" sz="2000" dirty="0"/>
                  <a:t> </a:t>
                </a:r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588" y="5742343"/>
                <a:ext cx="2731915" cy="97821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8396932" y="5748544"/>
                <a:ext cx="2731915" cy="978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PT" sz="2000" b="0" dirty="0">
                    <a:solidFill>
                      <a:srgbClr val="0C2B8E"/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+0</m:t>
                    </m:r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pt-PT" sz="2000" dirty="0"/>
                  <a:t> </a:t>
                </a:r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6932" y="5748544"/>
                <a:ext cx="2731915" cy="97821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6418524" y="4702301"/>
                <a:ext cx="3386504" cy="978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∝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pt-PT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∝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pt-PT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∝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524" y="4702301"/>
                <a:ext cx="3386504" cy="97821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/>
          <p:cNvSpPr/>
          <p:nvPr/>
        </p:nvSpPr>
        <p:spPr>
          <a:xfrm>
            <a:off x="6417501" y="4702301"/>
            <a:ext cx="3427315" cy="1040042"/>
          </a:xfrm>
          <a:prstGeom prst="rect">
            <a:avLst/>
          </a:prstGeom>
          <a:solidFill>
            <a:srgbClr val="F25E4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1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88" y="4381684"/>
            <a:ext cx="1548000" cy="153725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 rot="453634">
            <a:off x="10343838" y="4508807"/>
            <a:ext cx="15025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800" dirty="0" smtClean="0">
                <a:solidFill>
                  <a:srgbClr val="0C2B8E"/>
                </a:solidFill>
                <a:latin typeface="Freestyle Script" panose="030804020302050B0404" pitchFamily="66" charset="0"/>
              </a:rPr>
              <a:t>Kahe determinandi summa omadus</a:t>
            </a:r>
            <a:endParaRPr lang="pt-PT" sz="2800" dirty="0"/>
          </a:p>
        </p:txBody>
      </p:sp>
      <p:cxnSp>
        <p:nvCxnSpPr>
          <p:cNvPr id="9" name="Conexão em ângulos retos 8"/>
          <p:cNvCxnSpPr/>
          <p:nvPr/>
        </p:nvCxnSpPr>
        <p:spPr>
          <a:xfrm flipV="1">
            <a:off x="6417501" y="4553310"/>
            <a:ext cx="3890796" cy="442447"/>
          </a:xfrm>
          <a:prstGeom prst="bentConnector3">
            <a:avLst>
              <a:gd name="adj1" fmla="val -483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3066701" y="5763160"/>
            <a:ext cx="2840887" cy="978217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53" name="Conexão em ângulos retos 52"/>
          <p:cNvCxnSpPr/>
          <p:nvPr/>
        </p:nvCxnSpPr>
        <p:spPr>
          <a:xfrm flipV="1">
            <a:off x="5907588" y="5941272"/>
            <a:ext cx="4405228" cy="584172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041" y="4507589"/>
            <a:ext cx="1620000" cy="1607555"/>
          </a:xfrm>
          <a:prstGeom prst="rect">
            <a:avLst/>
          </a:prstGeom>
        </p:spPr>
      </p:pic>
      <p:sp>
        <p:nvSpPr>
          <p:cNvPr id="55" name="Retângulo 54"/>
          <p:cNvSpPr/>
          <p:nvPr/>
        </p:nvSpPr>
        <p:spPr>
          <a:xfrm rot="453634">
            <a:off x="10481312" y="4757199"/>
            <a:ext cx="134007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600" dirty="0" smtClean="0">
                <a:solidFill>
                  <a:srgbClr val="0C2B8E"/>
                </a:solidFill>
                <a:latin typeface="Freestyle Script" panose="030804020302050B0404" pitchFamily="66" charset="0"/>
              </a:rPr>
              <a:t>Arvuga korrutamise omadus.</a:t>
            </a:r>
            <a:endParaRPr lang="pt-PT" sz="26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6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941" y="4696561"/>
            <a:ext cx="1548000" cy="1533399"/>
          </a:xfrm>
          <a:prstGeom prst="rect">
            <a:avLst/>
          </a:prstGeom>
        </p:spPr>
      </p:pic>
      <p:cxnSp>
        <p:nvCxnSpPr>
          <p:cNvPr id="65" name="Conexão em ângulos retos 64"/>
          <p:cNvCxnSpPr/>
          <p:nvPr/>
        </p:nvCxnSpPr>
        <p:spPr>
          <a:xfrm flipV="1">
            <a:off x="6169661" y="5749359"/>
            <a:ext cx="4173747" cy="355683"/>
          </a:xfrm>
          <a:prstGeom prst="bentConnector3">
            <a:avLst>
              <a:gd name="adj1" fmla="val -389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56"/>
          <p:cNvSpPr/>
          <p:nvPr/>
        </p:nvSpPr>
        <p:spPr>
          <a:xfrm>
            <a:off x="6226605" y="5752997"/>
            <a:ext cx="2076567" cy="1029388"/>
          </a:xfrm>
          <a:prstGeom prst="rect">
            <a:avLst/>
          </a:prstGeom>
          <a:solidFill>
            <a:srgbClr val="CCFF3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6" name="Retângulo 65"/>
          <p:cNvSpPr/>
          <p:nvPr/>
        </p:nvSpPr>
        <p:spPr>
          <a:xfrm rot="248697">
            <a:off x="10331830" y="4999783"/>
            <a:ext cx="1525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2400" dirty="0" smtClean="0">
                <a:solidFill>
                  <a:srgbClr val="0C2B8E"/>
                </a:solidFill>
                <a:latin typeface="Freestyle Script" panose="030804020302050B0404" pitchFamily="66" charset="0"/>
              </a:rPr>
              <a:t>Kahe võrdse re</a:t>
            </a:r>
            <a:r>
              <a:rPr lang="et-EE" sz="2400" dirty="0" smtClean="0">
                <a:solidFill>
                  <a:srgbClr val="0C2B8E"/>
                </a:solidFill>
                <a:latin typeface="Freestyle Script" panose="030804020302050B0404" pitchFamily="66" charset="0"/>
              </a:rPr>
              <a:t>a omadus.</a:t>
            </a:r>
            <a:endParaRPr lang="pt-PT" sz="24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32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2" grpId="0" animBg="1"/>
      <p:bldP spid="63" grpId="0"/>
      <p:bldP spid="69" grpId="0"/>
      <p:bldP spid="70" grpId="0"/>
      <p:bldP spid="71" grpId="0"/>
      <p:bldP spid="44" grpId="0"/>
      <p:bldP spid="45" grpId="0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2" grpId="0" animBg="1"/>
      <p:bldP spid="6" grpId="0"/>
      <p:bldP spid="6" grpId="1"/>
      <p:bldP spid="18" grpId="0" animBg="1"/>
      <p:bldP spid="55" grpId="0"/>
      <p:bldP spid="55" grpId="1"/>
      <p:bldP spid="55" grpId="2"/>
      <p:bldP spid="57" grpId="0" animBg="1"/>
      <p:bldP spid="6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6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7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Kahe determinandi korrutis </a:t>
            </a:r>
            <a:r>
              <a:rPr lang="et-EE" b="1" dirty="0" smtClean="0">
                <a:solidFill>
                  <a:schemeClr val="tx1"/>
                </a:solidFill>
              </a:rPr>
              <a:t>Omadus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8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t-EE" b="1" dirty="0" err="1">
                <a:solidFill>
                  <a:schemeClr val="tx1"/>
                </a:solidFill>
              </a:rPr>
              <a:t>Determi</a:t>
            </a:r>
            <a:r>
              <a:rPr lang="et-EE" b="1" dirty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et-EE" b="1" dirty="0" err="1">
                <a:solidFill>
                  <a:schemeClr val="tx1"/>
                </a:solidFill>
              </a:rPr>
              <a:t>nantide</a:t>
            </a:r>
            <a:r>
              <a:rPr lang="et-EE" b="1" dirty="0">
                <a:solidFill>
                  <a:schemeClr val="tx1"/>
                </a:solidFill>
              </a:rPr>
              <a:t> summa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Omadus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6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t-EE" b="1" dirty="0" err="1">
                <a:solidFill>
                  <a:schemeClr val="tx1"/>
                </a:solidFill>
              </a:rPr>
              <a:t>Invariantsu-se</a:t>
            </a:r>
            <a:r>
              <a:rPr lang="et-EE" b="1" dirty="0">
                <a:solidFill>
                  <a:schemeClr val="tx1"/>
                </a:solidFill>
              </a:rPr>
              <a:t> </a:t>
            </a:r>
            <a:r>
              <a:rPr lang="et-EE" b="1" dirty="0" smtClean="0">
                <a:solidFill>
                  <a:schemeClr val="tx1"/>
                </a:solidFill>
              </a:rPr>
              <a:t>omadus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20</a:t>
            </a:r>
          </a:p>
        </p:txBody>
      </p:sp>
      <p:pic>
        <p:nvPicPr>
          <p:cNvPr id="13" name="Imagem 12" descr="Uma imagem com edifício&#10;&#10;Descrição gerada automaticamente">
            <a:extLst>
              <a:ext uri="{FF2B5EF4-FFF2-40B4-BE49-F238E27FC236}">
                <a16:creationId xmlns:a16="http://schemas.microsoft.com/office/drawing/2014/main" id="{0896E2E5-838A-4922-8D24-89DE53002C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831" y="1077310"/>
            <a:ext cx="5402428" cy="5117340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800820"/>
            <a:ext cx="3600000" cy="228543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320" y="2151994"/>
            <a:ext cx="1443038" cy="457200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E95218DE-2B20-4E15-92BE-25857C7D7E6A}"/>
              </a:ext>
            </a:extLst>
          </p:cNvPr>
          <p:cNvSpPr txBox="1"/>
          <p:nvPr/>
        </p:nvSpPr>
        <p:spPr>
          <a:xfrm>
            <a:off x="8140089" y="930170"/>
            <a:ext cx="3136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Ma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arvan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, et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nende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küsimuste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lahendamiseks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pole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vaja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t-EE" sz="2800" dirty="0" smtClean="0">
                <a:solidFill>
                  <a:srgbClr val="0C2B8E"/>
                </a:solidFill>
                <a:latin typeface="Freestyle Script" panose="030804020302050B0404" pitchFamily="66" charset="0"/>
              </a:rPr>
              <a:t>paberit</a:t>
            </a:r>
            <a:r>
              <a:rPr lang="en-GB" sz="2800" dirty="0" smtClean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ega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pliiatsit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! ..</a:t>
            </a:r>
            <a:endParaRPr lang="en-GB" sz="28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31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6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Kahe determinandi korrutis </a:t>
            </a:r>
            <a:r>
              <a:rPr lang="et-EE" b="1" dirty="0" smtClean="0">
                <a:solidFill>
                  <a:schemeClr val="tx1"/>
                </a:solidFill>
              </a:rPr>
              <a:t>Omadus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7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t-EE" b="1" dirty="0" err="1">
                <a:solidFill>
                  <a:schemeClr val="tx1"/>
                </a:solidFill>
              </a:rPr>
              <a:t>Determi</a:t>
            </a:r>
            <a:r>
              <a:rPr lang="et-EE" b="1" dirty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et-EE" b="1" dirty="0" err="1">
                <a:solidFill>
                  <a:schemeClr val="tx1"/>
                </a:solidFill>
              </a:rPr>
              <a:t>nantide</a:t>
            </a:r>
            <a:r>
              <a:rPr lang="et-EE" b="1" dirty="0">
                <a:solidFill>
                  <a:schemeClr val="tx1"/>
                </a:solidFill>
              </a:rPr>
              <a:t> summa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Omadus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5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t-EE" b="1" dirty="0" err="1">
                <a:solidFill>
                  <a:schemeClr val="tx1"/>
                </a:solidFill>
              </a:rPr>
              <a:t>Invariantsu-se</a:t>
            </a:r>
            <a:r>
              <a:rPr lang="et-EE" b="1" dirty="0">
                <a:solidFill>
                  <a:schemeClr val="tx1"/>
                </a:solidFill>
              </a:rPr>
              <a:t> </a:t>
            </a:r>
            <a:r>
              <a:rPr lang="et-EE" b="1" dirty="0" smtClean="0">
                <a:solidFill>
                  <a:schemeClr val="tx1"/>
                </a:solidFill>
              </a:rPr>
              <a:t>omadus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20</a:t>
            </a:r>
          </a:p>
        </p:txBody>
      </p:sp>
      <p:sp>
        <p:nvSpPr>
          <p:cNvPr id="3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4" name="ISPRING_QUIZ_SHAPE1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5" name="ISPRING_QUIZ_SHAPE2"/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t-EE" sz="30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  <a:endParaRPr lang="et-EE" sz="30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6" name="ISPRING_QUIZ_SHAPE3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8" name="ISPRING_QUIZ_SHAPE4"/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 smtClean="0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t-EE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885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539070" y="5426390"/>
            <a:ext cx="3826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</a:t>
            </a:r>
            <a:r>
              <a:rPr lang="et-EE" sz="1600" dirty="0" smtClean="0"/>
              <a:t>MEESKONNALT</a:t>
            </a:r>
            <a:endParaRPr lang="en-GB" sz="1600" dirty="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290676" y="424755"/>
            <a:ext cx="5242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/>
              <a:t>Looda</a:t>
            </a:r>
            <a:r>
              <a:rPr lang="et-EE" sz="3600" dirty="0"/>
              <a:t>me</a:t>
            </a:r>
            <a:r>
              <a:rPr lang="en-GB" sz="3600" dirty="0"/>
              <a:t>, et </a:t>
            </a:r>
            <a:r>
              <a:rPr lang="et-EE" sz="3600" dirty="0"/>
              <a:t>Sulle</a:t>
            </a:r>
            <a:r>
              <a:rPr lang="en-GB" sz="3600" dirty="0"/>
              <a:t> </a:t>
            </a:r>
            <a:r>
              <a:rPr lang="en-GB" sz="3600" dirty="0" err="1"/>
              <a:t>meeldis</a:t>
            </a:r>
            <a:r>
              <a:rPr lang="en-GB" sz="3600" dirty="0"/>
              <a:t>!</a:t>
            </a:r>
            <a:endParaRPr lang="en-GB" sz="3600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ângulo: Cantos Arredondados 26">
            <a:hlinkClick r:id="rId7" action="ppaction://hlinksldjump"/>
            <a:extLst>
              <a:ext uri="{FF2B5EF4-FFF2-40B4-BE49-F238E27FC236}">
                <a16:creationId xmlns:a16="http://schemas.microsoft.com/office/drawing/2014/main" id="{D2D20D03-58E6-49C3-9B82-9BE1AEA7F93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8" action="ppaction://hlinksldjump"/>
            <a:extLst>
              <a:ext uri="{FF2B5EF4-FFF2-40B4-BE49-F238E27FC236}">
                <a16:creationId xmlns:a16="http://schemas.microsoft.com/office/drawing/2014/main" id="{74C35965-4DE5-4611-8EA4-D2CA3B5A79B4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Kahe determinandi korrutis </a:t>
            </a:r>
            <a:r>
              <a:rPr lang="et-EE" b="1" dirty="0" smtClean="0">
                <a:solidFill>
                  <a:schemeClr val="tx1"/>
                </a:solidFill>
              </a:rPr>
              <a:t>Omadus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hlinkClick r:id="rId9" action="ppaction://hlinksldjump"/>
            <a:extLst>
              <a:ext uri="{FF2B5EF4-FFF2-40B4-BE49-F238E27FC236}">
                <a16:creationId xmlns:a16="http://schemas.microsoft.com/office/drawing/2014/main" id="{CEE735D2-E146-4D5C-A3CB-5E4B5A31874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t-EE" b="1" dirty="0" err="1">
                <a:solidFill>
                  <a:schemeClr val="tx1"/>
                </a:solidFill>
              </a:rPr>
              <a:t>Determi</a:t>
            </a:r>
            <a:r>
              <a:rPr lang="et-EE" b="1" dirty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et-EE" b="1" dirty="0" err="1">
                <a:solidFill>
                  <a:schemeClr val="tx1"/>
                </a:solidFill>
              </a:rPr>
              <a:t>nantide</a:t>
            </a:r>
            <a:r>
              <a:rPr lang="et-EE" b="1" dirty="0">
                <a:solidFill>
                  <a:schemeClr val="tx1"/>
                </a:solidFill>
              </a:rPr>
              <a:t> summa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Omadus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7" action="ppaction://hlinksldjump"/>
            <a:extLst>
              <a:ext uri="{FF2B5EF4-FFF2-40B4-BE49-F238E27FC236}">
                <a16:creationId xmlns:a16="http://schemas.microsoft.com/office/drawing/2014/main" id="{3D4BB79D-1770-4412-B56B-63423B8A380D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t-EE" b="1" dirty="0" err="1">
                <a:solidFill>
                  <a:schemeClr val="tx1"/>
                </a:solidFill>
              </a:rPr>
              <a:t>Invariantsu-se</a:t>
            </a:r>
            <a:r>
              <a:rPr lang="et-EE" b="1" dirty="0">
                <a:solidFill>
                  <a:schemeClr val="tx1"/>
                </a:solidFill>
              </a:rPr>
              <a:t> omadus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t-EE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20</a:t>
            </a:r>
          </a:p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o</a:t>
            </a:r>
            <a:r>
              <a:rPr lang="et-EE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n läbi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89" y="1510861"/>
            <a:ext cx="1819929" cy="519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SCORM_RATE_QUIZZES" val="1"/>
  <p:tag name="ISPRING_SCORM_PASSING_SCORE" val="80.000000"/>
  <p:tag name="ISPRING_OUTPUT_FOLDER" val="[[&quot;*\uFFFD\uFFFD\uFFFD{BB4CDCA5-F38E-475C-8C53-186BBAA01A72}&quot;,&quot;C:\\Users\\filom\\Documents\\ENGIMATH\\LESSONS\\MATRICES\\LESSON 20&quot;],[&quot;\uFFFD\u0006\uFFFD{89960893-7238-4BF1-AF2C-E0D0CDA1F331}&quot;,&quot;E:\\Ano Letivo 2019_2020\\Lesson 20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ORIGINAL_SIZ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ULTRA_SCORM_COURCE_TITLE" val="Lesson 20_N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Lesson 20_N1"/>
  <p:tag name="ISPRING_UUID" val="{0C1B9126-6B55-4880-8266-757E69BB1476}"/>
  <p:tag name="ISPRING_RESOURCE_FOLDER" val="C:\Users\olabanov\Desktop\EngiMath\iSpring teooria\Lesson_20_N1\"/>
  <p:tag name="ISPRING_PRESENTATION_PATH" val="C:\Users\olabanov\Desktop\EngiMath\iSpring teooria\Lesson_20_N1.pptx"/>
  <p:tag name="ISPRING_SCREEN_RECS_UPDATED" val="C:\Users\olabanov\Desktop\EngiMath\iSpring teooria\Lesson_20_N1\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vXT5T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710+U2ayotWlAAAAgwEAAC4AAAB1bml2ZXJzYWwvcGxheWJhY2tfYW5kX25hdmlnYXRpb25fc2V0dGluZ3MueG1sdZDBCoMwEETvfoV/IPQcAj2XtkL9gRVHCcREsqvg3zeRakubHnfezC47iiFi3MC6KEtFs/iHUBAtYYaq3nOiTAvOzowkxrsoC1j3ZDkacyhFrPdTHcBwsqHd/6Pv12tL67HoWJ8h+UBjRuhTLrCRFHK0mGHTmnWC7gPigS8x+eCotbhgbT2F7nYYXtX8xSkbP5tHXH0Hzam++4Kgqg+1iJXtxT8BUEsDBBQAAgAIAO9dPlPQvS+0TgQAAIcVAAAnAAAAdW5pdmVyc2FsL2ZsYXNoX3B1Ymxpc2hpbmdfc2V0dGluZ3MueG1s5Vjdbts2FL73UxAaelkraZMlNWQHmS0jRh07s5SuwTAEtERbXChSFSmn7tWeZg+2J9mhaCt24rR0FgPpehEkOjznO4ff+SFD7+RzytCM5JIK3nT263sOIjwSMeXTpnMZdl8fO0gqzGPMBCdNhwsHnbRqXlaMGZVJQJQCVYkAhstGpppOolTWcN3b29s6lVmuVwUrFODLeiRSN8uJJFyR3M0YnsMvNc+IdBYIFgDwkwq+MGvVagh5BulcxAUjiMYQOad6U5h1GZaJ4xq1MY5uprkoeNwWTOQon46bzk9tv7PfebvUMVAdmhKuOZEtEGqxauA4pjoKzAL6haCE0GkC4R4dOOiWxippOm8ONApouw9RSmyzdaxR2gI44GoBnxKFY6yw+TT+FPms5FJgRPGc45RGIawgvf+m0wmvg36v418PhqEfXJ+F530TwxZGof8x3MIo7IV9fxt9W/izqwt/1O8N3l+Hw2E/7F3cWQGja4R47jpjHjArijwiFWGeSop0zDFlUKP3aJREQZUznE9JKLoUkjjBTBIH/ZmR6a8FZlTNoRn2oBluCMlOZUYiNdJpazoqL4hzB2cAITDIZVUSh++qkjg6Xtu6a7zfbWtjlB5WCkcJFA/IytA8d1W0VKO6jXCk6AwKk9zb5KRgLCiyTOSqpYMufa8KqxgegfEmgq8xp7/RWLC44oukYxIPcEpWOi64obwLmvsOmkCOGTA5zAhHAebQ5VQBu1EFIIuxVFSV3d1daJ/mFDMEeDCGCDoPHrAdJTiXa0mtEqt7K2r9PhCKyD8M20b0qGrAKHjRpWWl/5soWIzmokCM3oCdQFB5RQp/JQSt9jea5CItpTCBFJKlmxkltyQ+sXF0BS7SAixh3GWMKOPhU0G/oDGZiBxwCZ7BcAQ5lQa/vhVwhqW8A8XLGF+Zru0NOv7HV3qDOJ5hHm0JDuVK0kztBB/PERdqaQd0RLiQpExKTONyzWZv9aenoeoYyPMzZWMNX9K0YPg54StCVqB3mPLdeNkm8d+MwNptgmdlo+vmLaGhxSmkxGDCQgTTjvLFhLUAjDBHgrM5whEcWFKPjRkVhQSJGRAGWj49QmMPZVp+TWEyg8c8JrkV5N7+m7cHhz8fHb9r1N1//vr79VeNFkf5BcPanTnL24/eFeys7t0YvmH0lXvDA9uuyFNdqPEDp5vvQhbmvUHoj07bYe9DL7zaAFCy9/DM8lx9nm4+XstLxks9XQP/dNQ+QyM/uOyHQcOmogYCmldFCdTkRF+/bWwuRv4HK2wg3EZveBlCjfhWPeUHVp6HVn7f22iNzC3iYuUGYRUCnApTM+XgXGA0pVCb30WPW7Xbk8bD99Hi//kGbWbEjlqc4DxKdlZHP8YQ3mWC/se0v+x/LZ+N+HXmAv+898uw3/kBZssLZdB8Vc9La+9Jnrvx5U6vpJTTFGjVF+7qua91eLDnuZuXajVAW388bdX+BVBLAwQUAAIACADvXT5TLLvIRHsDAAACDAAAIQAAAHVuaXZlcnNhbC9mbGFzaF9za2luX3NldHRpbmdzLnhtbI1WUW/aMBB+Lr8CsXdYKRutlCLRlkrVWFutXd+d5ACrjh3ZDh3/fndOHBxIS4iQ4rvvs8/fnc+JzDuX/S1ow5W8HowHs95ZlBRag7SvkOWCWejHzMBDej24/7tcDkYOoYTSL2Atl2uDhsrS54hKVJYzuVuqtRrGLHlfa1XIdDD7dn9BTzRy0APSZpeDFly+I+7H+PLm7r4dJ7ixDxay4YolMFQYOBIW54vxYtyFkGswBiiYq7v5eP7zBEewGIRfZTKdXE7mnRj7Ze7drxNpyw23jjQdTy+mk3YSSovYpq5frJGrvMi7pyHXak2xHzCm9JxgCMVSrAaE313RcwKOlbWjRU7k28I/e0L7uLBWyWGipMWiHUqlMyaQs3K/Tpwqwx0YrorqJTDyOO1A8BUUT9PkM2HYGpqqJ5Cep5/lCdUD3cR/FX1ZNaGYrB1oBE8xDqVTFzF8p2cPrd6Ckx+RhlqJZ1qh0RGonmMBM6sLiEZ+RB6zUR9PhcXj7r2hxSOecY/PrDAwWzFhKtDe6GF/4IPLNJinMnj/mxJFBrdllOFUTYeH397euMSFyNpWh6ZhW5n26wZGj3tEwY9wgdHjXkj1Jyl2R+BDDzH8GbphLnt7pauQA6nPIpAM370+fuRcNP+SWo8JFqwMDpCpFGauIl55BpScaORsFMXoIIxIsi1fM4v3yG/CxLsXC7mJRgf2sohaayay3Ao4rqREFdpgDOh8a261xUOE8uyZuV3Cynps0+ilp2sqzLUb974U1U9filQO+hYvsOtBxvQ76FelhBn0Kwo2MVTX3ZuHcLonsP+AfpArFRDcmq0MqSyYTkhVHqdOWGYtSzYZhtIedi2ey15rlqJqvePsySKLQS8w4xx8pTVthNrw9Ubg375x+IC0Cf/ESTy7wakk43URBwaXY2A62fgCLwdkzwphuYAtiMoXGGiTn2wnMngajvdIldOstsBystSq7rEvhUbHaziO4G8YTzu+9JwoZcti47azbwm+DwdzBq25amxUhmFPc2NXKeGM6GyRC3MSSMcKq14s07aabj92e2VbmEueuf6BZlrGB9biIopQKq9EcC6PP7L71elOqSeqp2/xtBOoN87GbQTnabbGVzxvs5UGCPuiM/bqZv0LdrFiOn2sAY3u3eImLu4MrzPXYg3J94TfHNEosLp01MrjO375z3q9/1BLAwQUAAIACADvXT5T5kXGEUgEAAARFQAAJgAAAHVuaXZlcnNhbC9odG1sX3B1Ymxpc2hpbmdfc2V0dGluZ3MueG1s3Vjdcto4FL7PU2i808vipE03KWPIZMFMmBKg2Ok2s7OTEbbA2siSa8lQerVPsw/WJ9kjCwgEkopM2E72IkN8fM53jr7zp7F39jVlaEJySQWvOUeVQwcRHomY8nHNuQpbr08dJBXmMWaCk5rDhYPO6gdeVgwZlUlAlAJViQCGy2qmak6iVFZ13el0WqEyy/VbwQoF+LISidTNciIJVyR3M4Zn8KNmGZHOHMECAP5Swedm9YMDhDyDdCnighFEY4icU30ozC5UyhzXaA1xdDvORcHjhmAiR/l4WHN+afjNo+bbhY5BatKUcE2JrINQi1UVxzHVQWAW0G8EJYSOE4j25NhBUxqrpOa8OdYooO1uopTY5uRYozQEUMDVHD4lCsdYYfNo/CnyVcmFwIjiGccpjUJ4g/Txa04zvAk67aZ/0+2FfnBzEV52TAw7GIX+53AHo7Addvxd9G3hL677/qDT7n64CXu9Ttju31kBo2uEeO46Yx4wK4o8IkvCPJUU6ZBjyqBE79EoiYIiZzgfk1C0KCRxhJkkDvorI+OPBWZUzaAXDqEXbgnJzmVGIjXQaas5Ki+IcwdnACEwyOWyJN69X5bEyena0V3j/e5YW6P0sFI4SqB4QFaG5rmrooUa1V2EI0UnUJjk3iFHBWNBkWUiV3UddOl7VbiM4QEYbyT4GnP6GQ0Fi5d8kXRI4i5OIX/9FnfQCJLKgLpeRjgKMIeupgrojJYWshhKRVXZza259nlOMUPQsTB2CLoMNuiNEpzLtSwuM6mbKar/0RWKyD8NvUb0oGrAKHjRtWSl/7soWIxmokCM3oKdQFBqRQr/JQStNjQa5SItpQxLhWTpZkLJlMRnNo6uwUVagCWMt4wRZTx8Keg3NCQjkQMuwRMYhiCn0uBXdgLOsJR3oHgR4yvTpu1u0//8Sh8QxxPMox3BoT5Jmqm94OMZ4kIt7ICOCBeSlEmJaVy+szlb5elpWLYI5PmZsrGGL2laMPyc8EtCVqD3mPL9eNkl8T+MwNptgidlo+vmLaGhxSmkxGDCiwgGIeXzkWoBGGGOBGczhCPYUFKPjQkVhQSJGRAGWj49QmMPZVo+jeHuAx7zmORWkIdHb94ev/v15PR9teJ+//uf148azXd3n2HtzizvxoOXAzure1eEHxg9clHYsG2JPNWFGm843X75sTBvd0N/cN4I25/a4fUWgJK9zZ3luXqBbt+n5a3i3jod/rx9Gvjng8YFGvjBVScMqjY11BXQripKoApH+oZtY9Mf+J+ssIFiG73eVQhV4Vt1kR9Yee5Z+f1gozUw94b+yp3BKgTYA2Mz12ATMJpSqMYX0dVWDfakgfAymnrrJZk+2tVmDuypqQnOo2RvlfOCB+3Py8n/mOmt1S+3LTUUkJRqo/9ouz0b6eusBf5l+7dep7lX+qgdfy+iZp+XPvO0/D609kHIc7d+ejsA+fpnzPrBv1BLAwQUAAIACADvXT5TG4wamroBAABtBgAAHwAAAHVuaXZlcnNhbC9odG1sX3NraW5fc2V0dGluZ3MuanONlM1O6zAQhfd9isp3iypIC6HsetVWuhILJNghFo4zTaM6Hst2CwXx7sQpLY4z4dbe1Edfz/w4no/BsF5MsOHd8KP53Zwf2udGA685s4WLti579MrrzMoyh6eyAlkqYBGy88iKSwsn/fMHoZyZalyz/aMDbQM/hgSsT/6BaAjQEtqO0F4pwzdKfD/+exBUdago6HO2dQ7VSKByoNxIoal4w7A/q2aFFUYw7sD8B11xAS3T6+Q2y3vJH8dJluZiGnICK83V/h4LHGVcbAqDW5Uf6OXY75Be7zWY+sY3p7B/58sQkKV1/xxUceDF1SJZJP2kNmAtfMedzmfJ7IaEJc9AhgWlk9vJ7Be0Zbxs1i/0rrSlO9Jpko7TSUhrXkCnSwLyq3zcxlTt1elmJ/iBc/DmgmJ4i5B8D6Zj1f0wNOqtPuMCtcHCd6SLpn6TqESel6o4cPOp3yTnk/W2fd9GMzJGGZr8eHtw6XfIRM2YsdYzw+iZrYmnXPUNlzNGgyMft42i3lNzQVIiFRcpkBxo0RQ9puPiWePPz3Xh3GzAPCHKen4OGXeOi3VVT5Q6/5dwMpCpirOLitMafH4BUEsDBBQAAgAIAO9dPlOUE7MiaQAAAG4AAAAcAAAAdW5pdmVyc2FsL2xvY2FsX3NldHRpbmdzLnhtbA3MMQ6DMAxA0Z1TWN4p7daBwMZWltIDWMRFkRwbkYDg9mT7w9Nv+zMKHLylYOrw9XgisM7mgy4Of9NQvxFSJvUkpuxQDaHvqlZsJvlyzgUmWIUu3iaOJTKPFIscdhGo4VNe/8Aem666AVBLAwQUAAIACABSYkRSqp+OWRYKAAAWGQAAFwAAAHVuaXZlcnNhbC91bml2ZXJzYWwucG5n7ZhrVFNXFsePAoooBexyfCHBodZ2YaWICAQCQqnoYGHGcQrIS0QSlUfAAAECRB6rohVo0RICJLGvQSuQYoQQIKD4SC0xKWCDMQ+I0FwghICBG0JIMhdt58PMrFkz83X4cNdd99zf2f99ztl373PupT+GhdjabLMBANgeORx8DACLUgBWD1qvQVrCbvPvIrdVhGMhQaBZ4DiBPFjiAj8KBKClcv1SghXyvC79cBQBgI2Zy9cqORaVA8CWW0eCA4/nxKllLZ+6GnIvKJbKbw42EBn+nwlibUpCie9umJjaO9IrU8d4e617O4a/y72NU3MybKFZ6Lbh1J2qQwOXsoehokpSNhG733cgTvnzmVby/DoALrwVaA2A/S7rVQB8ZbkTgIPXnC0BKNuIuAz+VGwPgPMf7FcDELwuCIHf+Uf46UeBC/ND8dsTr7g/2pJ4Jbef8/OTZeauyuE/M/Bfqa3AK/AKvAKvwCvwCrwCr8Ar8Aq8Aq/A/5/w083rgn49ebozvYYLDWrofKf8o1cHUN7Of2N0Uum8dJ9INs1dJeuZ4WTdVfPSHNu8gGKYFlGm+V1YOAk+C6fCDuBCM8P0kjjM2C5YemJnTtUt9cfQUUsLXsOo+yiTFh9gXKwLKPDvYNdptSjjlMTcGQ6n9UkPqCIFGdwGcppNL95kIMsf2j2dGp1yBQDzpjsJKlOa9A+ZpgX9O/H4oGPXAojKBSdbuK44nb71maQool4cAcAJ5Y8jcs6XufyjOdJJjXmiTpZK5QkcIRfEpO44HOLUCEAXPq5iYUk/OdxjyL/DZLFttfU+L/7qLO3sj3BCLHTFzOkJqr5DurYEukfIWMlMP76KMPckNS4pAAC5R4Q1I6DZvnva8fM3enE9RwQphlovdu4XRgByNJYKbcivr9xm3/YZ6uI8uTW1Ftwl7UY6Fc9kQWWZ9v7a76S1nPLQ1+Z8AxeWHEqZviHflKTjaTj+LpLKLxEAf/Rv7da9bu9TpLcFGDc3K7Aw/pvCTms3/lIRLzdZljuCKm8JbY6F5MOelgjhtLVUMkMla977s2NgTj7dWIN+cTOwfapgukyd3UwNhUVRHuT7yqHhpQltFdmd3JuAF4cSHnuqHLlqNQD5mZU2vcsrIoxe6mOs7fxFWGyco/QYTKfJ2L17+LlSfvZ2QjOnmhrVx7e6oD6vnc3meBK2s6SLORrMu4WmnzU95ucxI97G5xgPSddD+YFpqnoWY5SLMmhJIkiO/oQgFfEaJLWVQ0PKjFZTQVqbil7HEbaRN6Y54Uh9O2gulgoB3yLRgNumHCbsZsR9Weeb3n2AQVaVJ+zlYGm5I1LDxY9XAf+OEEtFPSFVtu04Qd6OE0Ain9EpyEdSQz0sZa0+TWPR6Q1hOXskd/Mf1BtMArHkEYbFNepN7PhoXtYOBjWUl16h85aJ0G3aefY0M6lzOtqjsqGJJJxlE0opV6b5cOABu+vcJKxyK6Mp93dYzRvcsUy9Gs16kmQI+NzFAsz0Y35vzWZurNNyuUny2qy9PlAG4WWPbZVeuodle6WVD3fhP5SeIMJnRVEsgU8Ev1HdTD3oyJLD2soaNeelJ9yWIayXm+D8gh1Dm0gelAoFfOqn56ITOP+AeEaUKpXphGez0zS14uwHLpqvkWl53IiiZyyWZKGhFNQ1/HvsFIqsmUWfEE8P+p2sOLQT3A0hqi7pJxrtt4QwrsTfu43ZHdPCDkqCCchS7VEZIg0s23p1o2sRiykRMke8uecXynxsb4cu+9EoiTfLOl92YOIQN/gd57wkz7sbCZrJGY5huppqjGW7hxkU40jQhWONM404C7ia6sN96kscl35Oooy5+cQWKucuEun3aiQ1PnlRW8HI1527rdm7F0fH2z6+MWWl6HjRvnmTREiL21lPGNTratXdT6xKWl4kCRIoLoGksyIdsYmbKvVQwdDkOJxE07ZmbdAVzzQlerPUF1qmbw2KOzUV/Gzf0UxyBd/BzehbKpmv4O/CN7GcjkNY0hFyV9ZNXRU3C8YGzZzZIFiOYl39ceb326BTI7VR9/YluJvla57mDZj3r2lrYx6Ldiec8++pjnJLiIGYqt6HmOH70SxjYXMLu5yElZkcS9Qf1l4az4rBUVuXPHnpWAGLLaAR8ZpOLnN4n2sQzyUOnVfq7McSTFiMZYos0g1AEp2mRPSbaVzXKmjN6+FrcnH96imrwRQ86Z4ixp5u+nEAPVQfWZMlStGlmjBvH4RGsxQvtrptpuV+6ywt9MtorVDF2XdnbcApTWI0seiM7NEzw2KrBzug8tNfHDTeeUhY0qOggU29npK1AvkQbq84GqqlomAu5TM66YAFolp3dZ6rvZ4MOUSkfHydz3l+uXKQkkY/9PBytQ9bsrfTv8e2nhsV4YXrdN1Hnz3fT503xibjt+v4HcZNpRJXkuqy4pUDbElkXyVXOzlomB5vNKT4TZ6bdiieOS2ySMHcP39WtEMvMr+/LD6QgiqTvFNvFvAa+oTLk06ouEN0ylQfDW66vs0VnUYdPCmu496IhL5gP+Lz897sbS0fdC2vrP9NVj4bu/msSGOW5W0YyohOaKNveebLIwfbNxdsawhfLfVAct/VqICjo02oF1R1cvVwxwPSYzl6iJ8dDxXtRzHNRer37JDvULa91ENC6GohfjHeJF5fPSj+9PL8A1MkVC1Jf4Yur1t3uUnv1BZPHmvUaE6QJO04uEJz9gd8pfDbxPbubluWGg7T8Egl6dNQU4g8IqRrTGOfRulZnl0cFsN6PwwFkpUV0XZV6hIcfnnUz8WHFCL5bQBQMpfidKzRSV5zKxhPU9EEcd/XCzg3Int43hBF64ulnML6qr4TNZIWW0MEi6bmViS8lNJZGX0zIh7NSzeQ8lkmOSwqaPEnh9sLRs/EljtWdleRSp2lVDXLI3H6Tq5zk7i7LT/mu0UkbXOSYKcxUt+q1ynaJ2M47q122LjLRmveUarJbdME7KtkRtPPtGMrZqr6PTyEq1NUBcLgUU/zIOc0npYM7Y+jcJNeJU6rL31eFSPrwIVHR1uESQY164NEf3rHcBy6MPlVVPlsLknE54ILlWH2/mRLhUqArP/6f65N3yC1kSmW1f2rajYzRyulu0Nyq0zVX2AkOLlvlgpRgQsdhGC0NWNW4C+hpjJMJgU9QmwHLuj+rjPh7KgN+0q4gOKlaAc6r6VxfyxECjaueEbvYh1PrPhhLbItQV10zjdZ9w7Rlos6rrtxtt/DYAMO9lFy8J8sShdvHR4y3TxAGOZn+CNVPT884KQ82Apch6B4Y6FO+pMftiL44mHzPsKd5W0Grkf/+OtHdTcAyDSO8HrEmJD9OqFb4TxPGKLP03y7U66VDgZ4WSlyRHUMv3NdlxAdCarbwLp1zI7O2Zfz1hpKBL5M56eDha9/3/Oc/8ct2UBDuHl9S8sH5Lm688s9wJEPw4Kbg04W/w1QSwMEFAACAAgAUmJEUuVlxrFLAAAAagAAABsAAAB1bml2ZXJzYWwvdW5pdmVyc2FsLnBuZy54bWyzsa/IzVEoSy0qzszPs1Uy1DNQsrfj5bIpKEoty0wtV6gAigEFIUBJoRLINUJwyzNTSjJslSzMzRBiGamZ6RkltkpmpuZwQX2gkQBQSwECAAAUAAIACAASRGxOa18zBNUCAAD3BwAADwAAAAAAAAABAAAAAAAAAAAAbm9uZS9wbGF5ZXIueG1sUEsBAgAAFAACAAgAqZp6Trj5mLriAgAAZwoAABgAAAAAAAAAAQAAAAAAAgMAAG5vbmUvY29tbW9uX21lc3NhZ2VzLmxuZ1BLAQIAABQAAgAIAKmaek62svfIpQAAAIIBAAApAAAAAAAAAAEAAAAAABoGAABub25lL3BsYXliYWNrX2FuZF9uYXZpZ2F0aW9uX3NldHRpbmdzLnhtbFBLAQIAABQAAgAIAKmaek4fVIpqMAMAAMcOAAAiAAAAAAAAAAEAAAAAAAYHAABub25lL2ZsYXNoX3B1Ymxpc2hpbmdfc2V0dGluZ3MueG1sUEsBAgAAFAACAAgAqZp6TkKBxMUYAQAA1AIAABwAAAAAAAAAAQAAAAAAdgoAAG5vbmUvZmxhc2hfc2tpbl9zZXR0aW5ncy54bWxQSwECAAAUAAIACACpmnpO15twlisDAABvDgAAIQAAAAAAAAABAAAAAADICwAAbm9uZS9odG1sX3B1Ymxpc2hpbmdfc2V0dGluZ3MueG1sUEsBAgAAFAACAAgAqZp6To5z9vpqAAAA5QAAABoAAAAAAAAAAQAAAAAAMg8AAG5vbmUvaHRtbF9za2luX3NldHRpbmdzLmpzUEsBAgAAFAACAAgAsJp6Trx9NfdKAAAASQAAABcAAAAAAAAAAQAAAAAA1A8AAG5vbmUvbG9jYWxfc2V0dGluZ3MueG1sUEsBAgAAFAACAAgAEURsTjZhWAJHAwAA4QkAABQAAAAAAAAAAQAAAAAAUxAAAHVuaXZlcnNhbC9wbGF5ZXIueG1sUEsBAgAAFAACAAgA710+U5xeMggUBgAANxcAAB0AAAAAAAAAAQAAAAAAzBMAAHVuaXZlcnNhbC9jb21tb25fbWVzc2FnZXMubG5nUEsBAgAAFAACAAgA710+U2ayotWlAAAAgwEAAC4AAAAAAAAAAQAAAAAAGxoAAHVuaXZlcnNhbC9wbGF5YmFja19hbmRfbmF2aWdhdGlvbl9zZXR0aW5ncy54bWxQSwECAAAUAAIACADvXT5T0L0vtE4EAACHFQAAJwAAAAAAAAABAAAAAAAMGwAAdW5pdmVyc2FsL2ZsYXNoX3B1Ymxpc2hpbmdfc2V0dGluZ3MueG1sUEsBAgAAFAACAAgA710+Uyy7yER7AwAAAgwAACEAAAAAAAAAAQAAAAAAnx8AAHVuaXZlcnNhbC9mbGFzaF9za2luX3NldHRpbmdzLnhtbFBLAQIAABQAAgAIAO9dPlPmRcYRSAQAABEVAAAmAAAAAAAAAAEAAAAAAFkjAAB1bml2ZXJzYWwvaHRtbF9wdWJsaXNoaW5nX3NldHRpbmdzLnhtbFBLAQIAABQAAgAIAO9dPlMbjBqaugEAAG0GAAAfAAAAAAAAAAEAAAAAAOUnAAB1bml2ZXJzYWwvaHRtbF9za2luX3NldHRpbmdzLmpzUEsBAgAAFAACAAgA710+U5QTsyJpAAAAbgAAABwAAAAAAAAAAQAAAAAA3CkAAHVuaXZlcnNhbC9sb2NhbF9zZXR0aW5ncy54bWxQSwECAAAUAAIACABSYkRSqp+OWRYKAAAWGQAAFwAAAAAAAAAAAAAAAAB/KgAAdW5pdmVyc2FsL3VuaXZlcnNhbC5wbmdQSwECAAAUAAIACABSYkRS5WXGsUsAAABqAAAAGwAAAAAAAAABAAAAAADKNAAAdW5pdmVyc2FsL3VuaXZlcnNhbC5wbmcueG1sUEsFBgAAAAASABIAVgUAAE41AAAAAA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9A5n_0Yvs_dh4E-Ya_Ptdg&quot;,&quot;gi&quot;:&quot;07fe8SeH_s6MGoOESYAxYg&quot;,&quot;ti&quot;:&quot;characters&quot;,&quot;vs&quot;:{&quot;f&quot;:[818,674],&quot;i&quot;:{&quot;d&quot;:&quot;9A5n_0Yvs_dh4E-Ya_Ptdg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h6j5QhmeTyFlSuNn6fA1GA&quot;,&quot;gi&quot;:&quot;OPY_MK8tXjWrKhaXZ9l3pQ&quot;,&quot;ti&quot;:&quot;object_sets&quot;,&quot;vs&quot;:{&quot;f&quot;:[1017],&quot;i&quot;:{&quot;d&quot;:&quot;h6j5QhmeTyFlSuNn6fA1GA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uRRVIEkRI90McwVRjKZIQ&quot;,&quot;gi&quot;:&quot;OPY_MK8tXjWrKhaXZ9l3pQ&quot;,&quot;ti&quot;:&quot;object_sets&quot;,&quot;vs&quot;:{&quot;f&quot;:[1017],&quot;i&quot;:{&quot;d&quot;:&quot;LuRRVIEkRI90McwVRjKZIQ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-zoJTaCljpfgCyeJG2nW8Q&quot;,&quot;gi&quot;:&quot;OPY_MK8tXjWrKhaXZ9l3pQ&quot;,&quot;ti&quot;:&quot;object_sets&quot;,&quot;vs&quot;:{&quot;f&quot;:[1017],&quot;i&quot;:{&quot;d&quot;:&quot;-zoJTaCljpfgCyeJG2nW8Q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4d3n2gyru7dVM-VNnzsp5w&quot;,&quot;gi&quot;:&quot;KkFKOvMaBX0q0PuUSj2oWA&quot;,&quot;ti&quot;:&quot;object_sets&quot;,&quot;vs&quot;:{&quot;f&quot;:[1033],&quot;i&quot;:{&quot;d&quot;:&quot;4d3n2gyru7dVM-VNnzsp5w&quot;,&quot;p&quot;:true}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ig4qSCsI7J_mi1SfEEuNNw&quot;,&quot;gi&quot;:&quot;07fe8SeH_s6MGoOESYAxYg&quot;,&quot;ti&quot;:&quot;characters&quot;,&quot;vs&quot;:{&quot;f&quot;:[818,674],&quot;i&quot;:{&quot;d&quot;:&quot;ig4qSCsI7J_mi1SfEEuNNw&quot;,&quot;p&quot;:true}}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olabanov\Desktop\EngiMath\iSpring teooria\Lesson_20_N1\quiz\quiz1.quiz"/>
  <p:tag name="ISPRING_QUIZ_RELATIVE_PATH" val="Lesson_20_N1\quiz\quiz1.quiz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j6unFt0R0Idk5CKC0yL7MA&quot;,&quot;gi&quot;:&quot;07fe8SeH_s6MGoOESYAxYg&quot;,&quot;ti&quot;:&quot;characters&quot;,&quot;vs&quot;:{&quot;f&quot;:[818,674],&quot;i&quot;:{&quot;d&quot;:&quot;j6unFt0R0Idk5CKC0yL7MA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9483</TotalTime>
  <Words>1372</Words>
  <Application>Microsoft Office PowerPoint</Application>
  <PresentationFormat>Widescreen</PresentationFormat>
  <Paragraphs>135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20_N1</dc:title>
  <dc:creator>Filomena Soares</dc:creator>
  <cp:lastModifiedBy>Oksana Labanova</cp:lastModifiedBy>
  <cp:revision>494</cp:revision>
  <dcterms:created xsi:type="dcterms:W3CDTF">2019-03-25T06:42:45Z</dcterms:created>
  <dcterms:modified xsi:type="dcterms:W3CDTF">2021-09-30T08:47:42Z</dcterms:modified>
</cp:coreProperties>
</file>