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5" r:id="rId2"/>
    <p:sldId id="286" r:id="rId3"/>
    <p:sldId id="277" r:id="rId4"/>
    <p:sldId id="278" r:id="rId5"/>
    <p:sldId id="293" r:id="rId6"/>
    <p:sldId id="280" r:id="rId7"/>
    <p:sldId id="283" r:id="rId8"/>
  </p:sldIdLst>
  <p:sldSz cx="12192000" cy="6858000"/>
  <p:notesSz cx="6858000" cy="9144000"/>
  <p:custDataLst>
    <p:tags r:id="rId10"/>
  </p:custData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B8E"/>
    <a:srgbClr val="F25E4F"/>
    <a:srgbClr val="70AD47"/>
    <a:srgbClr val="FF9999"/>
    <a:srgbClr val="29A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2CD918-BB7E-41D5-B6D4-4E365AAE3B84}" v="2" dt="2025-05-03T21:57:20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5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360" y="72"/>
      </p:cViewPr>
      <p:guideLst>
        <p:guide orient="horz" pos="2160"/>
        <p:guide pos="4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Safiulina" userId="46398a00-a311-4d71-ab86-ad085cba44dd" providerId="ADAL" clId="{052CD918-BB7E-41D5-B6D4-4E365AAE3B84}"/>
    <pc:docChg chg="custSel modSld">
      <pc:chgData name="Elena Safiulina" userId="46398a00-a311-4d71-ab86-ad085cba44dd" providerId="ADAL" clId="{052CD918-BB7E-41D5-B6D4-4E365AAE3B84}" dt="2025-05-03T21:57:27.225" v="4" actId="1076"/>
      <pc:docMkLst>
        <pc:docMk/>
      </pc:docMkLst>
      <pc:sldChg chg="addSp delSp modSp mod delAnim">
        <pc:chgData name="Elena Safiulina" userId="46398a00-a311-4d71-ab86-ad085cba44dd" providerId="ADAL" clId="{052CD918-BB7E-41D5-B6D4-4E365AAE3B84}" dt="2025-05-03T21:40:38.003" v="2" actId="1076"/>
        <pc:sldMkLst>
          <pc:docMk/>
          <pc:sldMk cId="214730274" sldId="275"/>
        </pc:sldMkLst>
        <pc:picChg chg="add mod">
          <ac:chgData name="Elena Safiulina" userId="46398a00-a311-4d71-ab86-ad085cba44dd" providerId="ADAL" clId="{052CD918-BB7E-41D5-B6D4-4E365AAE3B84}" dt="2025-05-03T21:40:38.003" v="2" actId="1076"/>
          <ac:picMkLst>
            <pc:docMk/>
            <pc:sldMk cId="214730274" sldId="275"/>
            <ac:picMk id="2" creationId="{2B028BB0-8F10-47CA-933C-A4E39113FC17}"/>
          </ac:picMkLst>
        </pc:picChg>
        <pc:picChg chg="del">
          <ac:chgData name="Elena Safiulina" userId="46398a00-a311-4d71-ab86-ad085cba44dd" providerId="ADAL" clId="{052CD918-BB7E-41D5-B6D4-4E365AAE3B84}" dt="2025-05-03T21:40:33.299" v="0" actId="478"/>
          <ac:picMkLst>
            <pc:docMk/>
            <pc:sldMk cId="214730274" sldId="275"/>
            <ac:picMk id="12" creationId="{2B028BB0-8F10-47CA-933C-A4E39113FC17}"/>
          </ac:picMkLst>
        </pc:picChg>
      </pc:sldChg>
      <pc:sldChg chg="addSp modSp mod">
        <pc:chgData name="Elena Safiulina" userId="46398a00-a311-4d71-ab86-ad085cba44dd" providerId="ADAL" clId="{052CD918-BB7E-41D5-B6D4-4E365AAE3B84}" dt="2025-05-03T21:57:27.225" v="4" actId="1076"/>
        <pc:sldMkLst>
          <pc:docMk/>
          <pc:sldMk cId="2434340358" sldId="283"/>
        </pc:sldMkLst>
        <pc:picChg chg="add mod">
          <ac:chgData name="Elena Safiulina" userId="46398a00-a311-4d71-ab86-ad085cba44dd" providerId="ADAL" clId="{052CD918-BB7E-41D5-B6D4-4E365AAE3B84}" dt="2025-05-03T21:57:27.225" v="4" actId="1076"/>
          <ac:picMkLst>
            <pc:docMk/>
            <pc:sldMk cId="2434340358" sldId="283"/>
            <ac:picMk id="3" creationId="{03C33967-3BCB-4A3B-AB85-4AE594A3466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62C76-F21B-46E4-9A5E-C6DEC3B14639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DBD3-B502-479F-AE9E-6BC9D244DDCC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118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387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0795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11852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6089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23512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42581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02493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3A851-915A-43EC-AE8C-0786A67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9921D8-2575-43B3-9702-EC5AE7754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4AA227-2A47-4571-9414-5392D37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422807B-7CE4-45E1-8607-852463B6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B055A6-3B83-4C9E-9C3D-FC7756AF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750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404E8-E597-4C07-BB74-BF4D4CAD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B3A1759-C42D-484F-B6FE-5211FB4DD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3620816-20D3-4CA5-BACC-8369C2083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BEF7277-356C-4899-9171-6C916EC2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4B7C42C-48DF-41DF-A1E8-DBC4C6919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12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A42FF2-B970-4361-9457-7007ADCA6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4C938BA-B64D-4730-871B-5A68C9D4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099BFCE-1D6D-4AB6-870D-C1993FBC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EE43DC9-BED3-435E-B505-C9F7C1AB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1CFC6B0-1AC4-42B4-9FCF-725358EB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550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3C48F-9E82-42D0-A518-EEF039F4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007266-2652-47EB-8EEB-7DE66998E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99E9F49-C207-41BE-B3F7-8493B26E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7315FC7-1635-476B-9000-0E22AF78B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E9EC9F1-6CD2-41B7-AD66-5DC30909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5768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4885C-EAEC-41F3-A2CA-04EAD4B3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6AECBF7-9FA9-4769-B113-B72AC75F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FC92701-187A-4974-B8D5-2BEA676D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C6466A5-3CC2-430E-8467-097DFBD2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05397F6-31CB-4F08-BF99-9FB694DE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5870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0EE5F-6F9F-4630-9D82-0C1BC538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F1629F-C04B-491F-B631-2A5F4ADC3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0645946-D64C-43E0-A460-A3C5F5014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11BB7FB-CC47-4962-994D-AD8F1744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B22149E-8B2A-49B7-AE86-189A296A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DEBF58-7AA5-4D0D-8A40-6D097129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7998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709C6-450D-4B0A-9376-D79A5F7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038D526-B0EB-437E-9335-3F2C3DDFF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57B0904-73C5-4490-A6E2-4908D19F5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EE78A84-6021-44A3-B439-5FA98B03C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3245410-EDA3-4B41-BCB8-6345A3F8A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EB09781-B6AD-41B7-8B61-755C9B4D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AF57D15-45E3-44E2-81BB-0780D0B53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CD1D82B-52D4-43CE-9EFB-7E013EE8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118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96DE2-81D5-4B8A-BC09-2391B52E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1C9EE-E221-4D88-8632-F60D0175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3A9EF20-0A31-4D3A-9B40-DB3FE3EF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380F458-17A5-49B9-BD7A-C0F77C4C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055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C4FE0BE-C976-4C89-8C38-7DEA251A9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8F97BDB-5B5F-4B6D-9D36-FE792C1D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22CDDD6-46EA-44B2-9052-F2CCC360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11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A7558-C83E-4F5B-BE22-EBA6D25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66F6C0D-6746-425D-9E3C-C270D9716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EE78C9A-960B-4B3F-B202-EB0CE76AF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886D55-72EA-4125-AB21-26333433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A7F4600-439D-4C34-962E-06C58E04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C3F16E5-5E32-49FC-8EED-754D59B3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3281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94D48-95FF-4046-8554-E7859A77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6F211AE-C8EE-469B-95C4-569D17E90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B315618-A3C8-4B16-BF1A-28F583830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FBF4FDE-263C-4507-B7D5-13EC31EE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362CA5D-FF9F-49E3-8A77-5622D4E4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82ECEDF-5F72-4598-A4FD-9328320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747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59B588A-166C-4A5F-B5BA-10707C5C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26D2C8-E439-4D1B-A623-1E682194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6491ED-ECEE-4AB4-958C-1960D2542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9C6B5F2-2297-491D-87D7-A6A8502F3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65553A-57EF-44EE-A1EB-61B397AB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3956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eg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slide" Target="slide6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.jpe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6.xml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image" Target="../media/image5.png"/><Relationship Id="rId2" Type="http://schemas.openxmlformats.org/officeDocument/2006/relationships/tags" Target="../tags/tag3.xml"/><Relationship Id="rId16" Type="http://schemas.openxmlformats.org/officeDocument/2006/relationships/image" Target="../media/image9.png"/><Relationship Id="rId1" Type="http://schemas.openxmlformats.org/officeDocument/2006/relationships/tags" Target="../tags/tag2.xml"/><Relationship Id="rId6" Type="http://schemas.openxmlformats.org/officeDocument/2006/relationships/slide" Target="slide3.xml"/><Relationship Id="rId11" Type="http://schemas.openxmlformats.org/officeDocument/2006/relationships/image" Target="../media/image40.png"/><Relationship Id="rId5" Type="http://schemas.openxmlformats.org/officeDocument/2006/relationships/slide" Target="slide6.xml"/><Relationship Id="rId15" Type="http://schemas.openxmlformats.org/officeDocument/2006/relationships/image" Target="../media/image8.png"/><Relationship Id="rId10" Type="http://schemas.openxmlformats.org/officeDocument/2006/relationships/image" Target="../media/image1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2.png"/><Relationship Id="rId18" Type="http://schemas.openxmlformats.org/officeDocument/2006/relationships/image" Target="../media/image13.png"/><Relationship Id="rId3" Type="http://schemas.openxmlformats.org/officeDocument/2006/relationships/tags" Target="../tags/tag6.xml"/><Relationship Id="rId21" Type="http://schemas.openxmlformats.org/officeDocument/2006/relationships/image" Target="../media/image16.png"/><Relationship Id="rId7" Type="http://schemas.openxmlformats.org/officeDocument/2006/relationships/image" Target="../media/image80.png"/><Relationship Id="rId12" Type="http://schemas.openxmlformats.org/officeDocument/2006/relationships/slide" Target="slide7.xml"/><Relationship Id="rId17" Type="http://schemas.openxmlformats.org/officeDocument/2006/relationships/image" Target="../media/image12.png"/><Relationship Id="rId2" Type="http://schemas.openxmlformats.org/officeDocument/2006/relationships/tags" Target="../tags/tag5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tags" Target="../tags/tag4.xml"/><Relationship Id="rId6" Type="http://schemas.openxmlformats.org/officeDocument/2006/relationships/notesSlide" Target="../notesSlides/notesSlide4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slide" Target="slide3.xml"/><Relationship Id="rId19" Type="http://schemas.openxmlformats.org/officeDocument/2006/relationships/image" Target="../media/image14.png"/><Relationship Id="rId4" Type="http://schemas.openxmlformats.org/officeDocument/2006/relationships/tags" Target="../tags/tag7.xml"/><Relationship Id="rId9" Type="http://schemas.openxmlformats.org/officeDocument/2006/relationships/slide" Target="slide6.xml"/><Relationship Id="rId14" Type="http://schemas.openxmlformats.org/officeDocument/2006/relationships/image" Target="../media/image90.png"/><Relationship Id="rId2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0.png"/><Relationship Id="rId7" Type="http://schemas.openxmlformats.org/officeDocument/2006/relationships/slide" Target="slide7.xml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ags" Target="../tags/tag8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slide" Target="slide3.xml"/><Relationship Id="rId15" Type="http://schemas.openxmlformats.org/officeDocument/2006/relationships/image" Target="../media/image24.png"/><Relationship Id="rId10" Type="http://schemas.openxmlformats.org/officeDocument/2006/relationships/image" Target="../media/image1.jpeg"/><Relationship Id="rId19" Type="http://schemas.openxmlformats.org/officeDocument/2006/relationships/image" Target="../media/image28.png"/><Relationship Id="rId4" Type="http://schemas.openxmlformats.org/officeDocument/2006/relationships/slide" Target="slide6.xml"/><Relationship Id="rId9" Type="http://schemas.openxmlformats.org/officeDocument/2006/relationships/image" Target="../media/image19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notesSlide" Target="../notesSlides/notesSlide6.xml"/><Relationship Id="rId7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slide" Target="slide3.xml"/><Relationship Id="rId11" Type="http://schemas.openxmlformats.org/officeDocument/2006/relationships/image" Target="../media/image33.png"/><Relationship Id="rId5" Type="http://schemas.openxmlformats.org/officeDocument/2006/relationships/slide" Target="slide6.xml"/><Relationship Id="rId10" Type="http://schemas.openxmlformats.org/officeDocument/2006/relationships/image" Target="../media/image32.png"/><Relationship Id="rId4" Type="http://schemas.openxmlformats.org/officeDocument/2006/relationships/image" Target="../media/image1.jpe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.png"/><Relationship Id="rId3" Type="http://schemas.openxmlformats.org/officeDocument/2006/relationships/notesSlide" Target="../notesSlides/notesSlide7.xml"/><Relationship Id="rId7" Type="http://schemas.openxmlformats.org/officeDocument/2006/relationships/slide" Target="slide6.xml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image" Target="../media/image34.png"/><Relationship Id="rId10" Type="http://schemas.openxmlformats.org/officeDocument/2006/relationships/slide" Target="slide7.xml"/><Relationship Id="rId4" Type="http://schemas.openxmlformats.org/officeDocument/2006/relationships/image" Target="../media/image1.jpeg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68103F7-FE83-4393-873D-6E8DE570E66E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0D5F08-78D2-4581-82B8-9E7190C8A144}"/>
              </a:ext>
            </a:extLst>
          </p:cNvPr>
          <p:cNvSpPr txBox="1"/>
          <p:nvPr/>
        </p:nvSpPr>
        <p:spPr>
          <a:xfrm>
            <a:off x="2088150" y="23626"/>
            <a:ext cx="9797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25E4F"/>
                </a:solidFill>
              </a:rPr>
              <a:t>Remember!</a:t>
            </a:r>
            <a:r>
              <a:rPr lang="en-GB" dirty="0"/>
              <a:t> </a:t>
            </a:r>
          </a:p>
          <a:p>
            <a:r>
              <a:rPr lang="en-GB" dirty="0">
                <a:solidFill>
                  <a:srgbClr val="0C2B8E"/>
                </a:solidFill>
              </a:rPr>
              <a:t>You can </a:t>
            </a:r>
            <a:r>
              <a:rPr lang="en-GB" b="1" dirty="0">
                <a:solidFill>
                  <a:srgbClr val="0C2B8E"/>
                </a:solidFill>
              </a:rPr>
              <a:t>travel through all the sections </a:t>
            </a:r>
            <a:r>
              <a:rPr lang="en-GB" dirty="0">
                <a:solidFill>
                  <a:srgbClr val="0C2B8E"/>
                </a:solidFill>
              </a:rPr>
              <a:t>(enter or mouse click) or </a:t>
            </a:r>
            <a:r>
              <a:rPr lang="en-GB" b="1" dirty="0">
                <a:solidFill>
                  <a:srgbClr val="0C2B8E"/>
                </a:solidFill>
              </a:rPr>
              <a:t>choose your section </a:t>
            </a:r>
            <a:r>
              <a:rPr lang="en-GB" dirty="0">
                <a:solidFill>
                  <a:srgbClr val="0C2B8E"/>
                </a:solidFill>
              </a:rPr>
              <a:t>by clicking over it.</a:t>
            </a:r>
          </a:p>
          <a:p>
            <a:r>
              <a:rPr lang="en-GB" dirty="0">
                <a:solidFill>
                  <a:srgbClr val="0C2B8E"/>
                </a:solidFill>
              </a:rPr>
              <a:t>You should only “</a:t>
            </a:r>
            <a:r>
              <a:rPr lang="en-GB" b="1" dirty="0">
                <a:solidFill>
                  <a:srgbClr val="0C2B8E"/>
                </a:solidFill>
              </a:rPr>
              <a:t>Try it</a:t>
            </a:r>
            <a:r>
              <a:rPr lang="en-GB" dirty="0">
                <a:solidFill>
                  <a:srgbClr val="0C2B8E"/>
                </a:solidFill>
              </a:rPr>
              <a:t>”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u="sng" dirty="0">
                <a:solidFill>
                  <a:srgbClr val="0C2B8E"/>
                </a:solidFill>
              </a:rPr>
              <a:t>after exploring all lesson contents</a:t>
            </a:r>
            <a:r>
              <a:rPr lang="en-GB" dirty="0">
                <a:solidFill>
                  <a:srgbClr val="0C2B8E"/>
                </a:solidFill>
              </a:rPr>
              <a:t>!</a:t>
            </a:r>
          </a:p>
        </p:txBody>
      </p:sp>
      <p:sp>
        <p:nvSpPr>
          <p:cNvPr id="14" name="Retângulo: Cantos Arredondados 13">
            <a:hlinkClick r:id="rId4" action="ppaction://hlinksldjump"/>
            <a:extLst>
              <a:ext uri="{FF2B5EF4-FFF2-40B4-BE49-F238E27FC236}">
                <a16:creationId xmlns:a16="http://schemas.microsoft.com/office/drawing/2014/main" id="{D0C5B867-3B34-4549-89D9-94360D55C0CA}"/>
              </a:ext>
            </a:extLst>
          </p:cNvPr>
          <p:cNvSpPr/>
          <p:nvPr/>
        </p:nvSpPr>
        <p:spPr>
          <a:xfrm>
            <a:off x="36000" y="5040000"/>
            <a:ext cx="1728000" cy="129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8" name="Retângulo: Cantos Arredondados 7">
            <a:hlinkClick r:id="rId5" action="ppaction://hlinksldjump"/>
            <a:extLst>
              <a:ext uri="{FF2B5EF4-FFF2-40B4-BE49-F238E27FC236}">
                <a16:creationId xmlns:a16="http://schemas.microsoft.com/office/drawing/2014/main" id="{816B776E-E59F-4B94-8499-1E315F85F6CF}"/>
              </a:ext>
            </a:extLst>
          </p:cNvPr>
          <p:cNvSpPr/>
          <p:nvPr/>
        </p:nvSpPr>
        <p:spPr>
          <a:xfrm>
            <a:off x="36000" y="990000"/>
            <a:ext cx="1728000" cy="129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</a:t>
            </a:r>
            <a:r>
              <a:rPr lang="en-US" b="1" dirty="0">
                <a:solidFill>
                  <a:schemeClr val="tx1"/>
                </a:solidFill>
              </a:rPr>
              <a:t> Triangle Property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9" name="Retângulo: Cantos Arredondados 8">
            <a:hlinkClick r:id="rId6" action="ppaction://hlinksldjump"/>
            <a:extLst>
              <a:ext uri="{FF2B5EF4-FFF2-40B4-BE49-F238E27FC236}">
                <a16:creationId xmlns:a16="http://schemas.microsoft.com/office/drawing/2014/main" id="{1E485FD3-908A-4FCD-81EC-B79D2D6FB4F5}"/>
              </a:ext>
            </a:extLst>
          </p:cNvPr>
          <p:cNvSpPr/>
          <p:nvPr/>
        </p:nvSpPr>
        <p:spPr>
          <a:xfrm>
            <a:off x="36000" y="2340000"/>
            <a:ext cx="1728000" cy="129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</a:t>
            </a:r>
            <a:r>
              <a:rPr lang="en-GB" dirty="0">
                <a:solidFill>
                  <a:srgbClr val="F25E4F"/>
                </a:solidFill>
              </a:rPr>
              <a:t>.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Identity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Property</a:t>
            </a:r>
            <a:endParaRPr lang="pt-PT" b="1" dirty="0">
              <a:solidFill>
                <a:schemeClr val="tx1"/>
              </a:solidFill>
            </a:endParaRPr>
          </a:p>
        </p:txBody>
      </p:sp>
      <p:sp>
        <p:nvSpPr>
          <p:cNvPr id="10" name="Retângulo: Cantos Arredondados 9">
            <a:hlinkClick r:id="rId7" action="ppaction://hlinksldjump"/>
            <a:extLst>
              <a:ext uri="{FF2B5EF4-FFF2-40B4-BE49-F238E27FC236}">
                <a16:creationId xmlns:a16="http://schemas.microsoft.com/office/drawing/2014/main" id="{CDAE4FC5-BFB5-4433-B164-CD6E2722137E}"/>
              </a:ext>
            </a:extLst>
          </p:cNvPr>
          <p:cNvSpPr/>
          <p:nvPr/>
        </p:nvSpPr>
        <p:spPr>
          <a:xfrm>
            <a:off x="36000" y="3690000"/>
            <a:ext cx="1728000" cy="129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</a:t>
            </a:r>
            <a:r>
              <a:rPr lang="en-US" b="1" dirty="0">
                <a:solidFill>
                  <a:schemeClr val="tx1"/>
                </a:solidFill>
              </a:rPr>
              <a:t> Inverse Property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47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21 Plan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C1B2912-34B1-4F34-B929-246AE0743FC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1">
            <a:extLst>
              <a:ext uri="{FF2B5EF4-FFF2-40B4-BE49-F238E27FC236}">
                <a16:creationId xmlns:a16="http://schemas.microsoft.com/office/drawing/2014/main" id="{2B028BB0-8F10-47CA-933C-A4E39113FC1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581122" y="1155398"/>
            <a:ext cx="4829979" cy="45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68103F7-FE83-4393-873D-6E8DE570E66E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B028BB0-8F10-47CA-933C-A4E39113F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725" y="1362597"/>
            <a:ext cx="4834776" cy="453260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0D5F08-78D2-4581-82B8-9E7190C8A144}"/>
              </a:ext>
            </a:extLst>
          </p:cNvPr>
          <p:cNvSpPr txBox="1"/>
          <p:nvPr/>
        </p:nvSpPr>
        <p:spPr>
          <a:xfrm>
            <a:off x="2088150" y="23626"/>
            <a:ext cx="9797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25E4F"/>
                </a:solidFill>
              </a:rPr>
              <a:t>Remember!</a:t>
            </a:r>
            <a:r>
              <a:rPr lang="en-GB" dirty="0"/>
              <a:t> </a:t>
            </a:r>
          </a:p>
          <a:p>
            <a:r>
              <a:rPr lang="en-GB" dirty="0">
                <a:solidFill>
                  <a:srgbClr val="0C2B8E"/>
                </a:solidFill>
              </a:rPr>
              <a:t>You can </a:t>
            </a:r>
            <a:r>
              <a:rPr lang="en-GB" b="1" dirty="0">
                <a:solidFill>
                  <a:srgbClr val="0C2B8E"/>
                </a:solidFill>
              </a:rPr>
              <a:t>travel through all the sections </a:t>
            </a:r>
            <a:r>
              <a:rPr lang="en-GB" dirty="0">
                <a:solidFill>
                  <a:srgbClr val="0C2B8E"/>
                </a:solidFill>
              </a:rPr>
              <a:t>(enter or mouse click) or </a:t>
            </a:r>
            <a:r>
              <a:rPr lang="en-GB" b="1" dirty="0">
                <a:solidFill>
                  <a:srgbClr val="0C2B8E"/>
                </a:solidFill>
              </a:rPr>
              <a:t>choose your section </a:t>
            </a:r>
            <a:r>
              <a:rPr lang="en-GB" dirty="0">
                <a:solidFill>
                  <a:srgbClr val="0C2B8E"/>
                </a:solidFill>
              </a:rPr>
              <a:t>by clicking over it.</a:t>
            </a:r>
          </a:p>
          <a:p>
            <a:r>
              <a:rPr lang="en-GB" dirty="0">
                <a:solidFill>
                  <a:srgbClr val="0C2B8E"/>
                </a:solidFill>
              </a:rPr>
              <a:t>You should only “</a:t>
            </a:r>
            <a:r>
              <a:rPr lang="en-GB" b="1" dirty="0">
                <a:solidFill>
                  <a:srgbClr val="0C2B8E"/>
                </a:solidFill>
              </a:rPr>
              <a:t>Try it</a:t>
            </a:r>
            <a:r>
              <a:rPr lang="en-GB" dirty="0">
                <a:solidFill>
                  <a:srgbClr val="0C2B8E"/>
                </a:solidFill>
              </a:rPr>
              <a:t>”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u="sng" dirty="0">
                <a:solidFill>
                  <a:srgbClr val="0C2B8E"/>
                </a:solidFill>
              </a:rPr>
              <a:t>after exploring all lesson contents</a:t>
            </a:r>
            <a:r>
              <a:rPr lang="en-GB" dirty="0">
                <a:solidFill>
                  <a:srgbClr val="0C2B8E"/>
                </a:solidFill>
              </a:rPr>
              <a:t>!</a:t>
            </a:r>
          </a:p>
        </p:txBody>
      </p:sp>
      <p:sp>
        <p:nvSpPr>
          <p:cNvPr id="14" name="Retângulo: Cantos Arredondados 13">
            <a:hlinkClick r:id="rId5" action="ppaction://hlinksldjump"/>
            <a:extLst>
              <a:ext uri="{FF2B5EF4-FFF2-40B4-BE49-F238E27FC236}">
                <a16:creationId xmlns:a16="http://schemas.microsoft.com/office/drawing/2014/main" id="{D0C5B867-3B34-4549-89D9-94360D55C0CA}"/>
              </a:ext>
            </a:extLst>
          </p:cNvPr>
          <p:cNvSpPr/>
          <p:nvPr/>
        </p:nvSpPr>
        <p:spPr>
          <a:xfrm>
            <a:off x="36000" y="5040000"/>
            <a:ext cx="1728000" cy="129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8" name="Retângulo: Cantos Arredondados 7">
            <a:hlinkClick r:id="rId6" action="ppaction://hlinksldjump"/>
            <a:extLst>
              <a:ext uri="{FF2B5EF4-FFF2-40B4-BE49-F238E27FC236}">
                <a16:creationId xmlns:a16="http://schemas.microsoft.com/office/drawing/2014/main" id="{816B776E-E59F-4B94-8499-1E315F85F6CF}"/>
              </a:ext>
            </a:extLst>
          </p:cNvPr>
          <p:cNvSpPr/>
          <p:nvPr/>
        </p:nvSpPr>
        <p:spPr>
          <a:xfrm>
            <a:off x="36000" y="990000"/>
            <a:ext cx="1728000" cy="129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</a:t>
            </a:r>
            <a:r>
              <a:rPr lang="en-US" b="1" dirty="0">
                <a:solidFill>
                  <a:schemeClr val="tx1"/>
                </a:solidFill>
              </a:rPr>
              <a:t> Triangle Property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9" name="Retângulo: Cantos Arredondados 8">
            <a:hlinkClick r:id="rId7" action="ppaction://hlinksldjump"/>
            <a:extLst>
              <a:ext uri="{FF2B5EF4-FFF2-40B4-BE49-F238E27FC236}">
                <a16:creationId xmlns:a16="http://schemas.microsoft.com/office/drawing/2014/main" id="{1E485FD3-908A-4FCD-81EC-B79D2D6FB4F5}"/>
              </a:ext>
            </a:extLst>
          </p:cNvPr>
          <p:cNvSpPr/>
          <p:nvPr/>
        </p:nvSpPr>
        <p:spPr>
          <a:xfrm>
            <a:off x="36000" y="2340000"/>
            <a:ext cx="1728000" cy="129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</a:t>
            </a:r>
            <a:r>
              <a:rPr lang="en-GB" dirty="0">
                <a:solidFill>
                  <a:srgbClr val="F25E4F"/>
                </a:solidFill>
              </a:rPr>
              <a:t>.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Identity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Property</a:t>
            </a:r>
            <a:endParaRPr lang="pt-PT" b="1" dirty="0">
              <a:solidFill>
                <a:schemeClr val="tx1"/>
              </a:solidFill>
            </a:endParaRPr>
          </a:p>
        </p:txBody>
      </p:sp>
      <p:sp>
        <p:nvSpPr>
          <p:cNvPr id="10" name="Retângulo: Cantos Arredondados 9">
            <a:hlinkClick r:id="rId8" action="ppaction://hlinksldjump"/>
            <a:extLst>
              <a:ext uri="{FF2B5EF4-FFF2-40B4-BE49-F238E27FC236}">
                <a16:creationId xmlns:a16="http://schemas.microsoft.com/office/drawing/2014/main" id="{CDAE4FC5-BFB5-4433-B164-CD6E2722137E}"/>
              </a:ext>
            </a:extLst>
          </p:cNvPr>
          <p:cNvSpPr/>
          <p:nvPr/>
        </p:nvSpPr>
        <p:spPr>
          <a:xfrm>
            <a:off x="36000" y="3690000"/>
            <a:ext cx="1728000" cy="129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</a:t>
            </a:r>
            <a:r>
              <a:rPr lang="en-US" b="1" dirty="0">
                <a:solidFill>
                  <a:schemeClr val="tx1"/>
                </a:solidFill>
              </a:rPr>
              <a:t> Inverse Property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47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21 Plan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C1B2912-34B1-4F34-B929-246AE0743FC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1EBDCE3-85F2-405E-A21E-82C0E4C9313F}"/>
              </a:ext>
            </a:extLst>
          </p:cNvPr>
          <p:cNvSpPr/>
          <p:nvPr/>
        </p:nvSpPr>
        <p:spPr>
          <a:xfrm>
            <a:off x="2117998" y="1621988"/>
            <a:ext cx="9748685" cy="13280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5E4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</a:rPr>
              <a:t>All </a:t>
            </a:r>
            <a:r>
              <a:rPr lang="en-GB" sz="2400" b="1" dirty="0">
                <a:solidFill>
                  <a:sysClr val="windowText" lastClr="000000"/>
                </a:solidFill>
              </a:rPr>
              <a:t>Determinant Properties </a:t>
            </a:r>
            <a:r>
              <a:rPr lang="en-GB" sz="2400" dirty="0">
                <a:solidFill>
                  <a:sysClr val="windowText" lastClr="000000"/>
                </a:solidFill>
              </a:rPr>
              <a:t>here presented have been “</a:t>
            </a:r>
            <a:r>
              <a:rPr lang="en-GB" sz="2400" u="sng" dirty="0">
                <a:solidFill>
                  <a:sysClr val="windowText" lastClr="000000"/>
                </a:solidFill>
              </a:rPr>
              <a:t>baptized</a:t>
            </a:r>
            <a:r>
              <a:rPr lang="en-GB" sz="2400" dirty="0">
                <a:solidFill>
                  <a:sysClr val="windowText" lastClr="000000"/>
                </a:solidFill>
              </a:rPr>
              <a:t>” with a particular name only to facilitate its identification. </a:t>
            </a:r>
          </a:p>
          <a:p>
            <a:pPr algn="ctr"/>
            <a:r>
              <a:rPr lang="en-GB" sz="2400" b="1" dirty="0">
                <a:solidFill>
                  <a:sysClr val="windowText" lastClr="000000"/>
                </a:solidFill>
              </a:rPr>
              <a:t>No need for name memorization!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200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: Cantos Arredondados 20">
            <a:extLst>
              <a:ext uri="{FF2B5EF4-FFF2-40B4-BE49-F238E27FC236}">
                <a16:creationId xmlns:a16="http://schemas.microsoft.com/office/drawing/2014/main" id="{8184D5FB-42E5-4E65-ABF7-EEC4E4440FC0}"/>
              </a:ext>
            </a:extLst>
          </p:cNvPr>
          <p:cNvSpPr/>
          <p:nvPr/>
        </p:nvSpPr>
        <p:spPr>
          <a:xfrm>
            <a:off x="2064819" y="1839310"/>
            <a:ext cx="9859639" cy="4916429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715F28B-225E-4C60-8361-09BEFAB5B980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tângulo: Cantos Arredondados 12">
            <a:hlinkClick r:id="rId5" action="ppaction://hlinksldjump"/>
            <a:extLst>
              <a:ext uri="{FF2B5EF4-FFF2-40B4-BE49-F238E27FC236}">
                <a16:creationId xmlns:a16="http://schemas.microsoft.com/office/drawing/2014/main" id="{EAE6921E-8F22-4837-9B68-876D2C2353B8}"/>
              </a:ext>
            </a:extLst>
          </p:cNvPr>
          <p:cNvSpPr/>
          <p:nvPr/>
        </p:nvSpPr>
        <p:spPr>
          <a:xfrm>
            <a:off x="36000" y="5040000"/>
            <a:ext cx="1728000" cy="129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537CA03E-9EB0-4147-9469-81A287D60142}"/>
              </a:ext>
            </a:extLst>
          </p:cNvPr>
          <p:cNvSpPr/>
          <p:nvPr/>
        </p:nvSpPr>
        <p:spPr>
          <a:xfrm>
            <a:off x="36000" y="990000"/>
            <a:ext cx="1728000" cy="129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</a:t>
            </a:r>
            <a:r>
              <a:rPr lang="en-US" b="1" dirty="0">
                <a:solidFill>
                  <a:schemeClr val="tx1"/>
                </a:solidFill>
              </a:rPr>
              <a:t> Triangle Property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E0BC6E2E-484C-4CF0-8BDA-266E8FC56502}"/>
              </a:ext>
            </a:extLst>
          </p:cNvPr>
          <p:cNvSpPr/>
          <p:nvPr/>
        </p:nvSpPr>
        <p:spPr>
          <a:xfrm>
            <a:off x="36000" y="2340000"/>
            <a:ext cx="1728000" cy="129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</a:t>
            </a:r>
            <a:r>
              <a:rPr lang="en-GB" dirty="0">
                <a:solidFill>
                  <a:srgbClr val="F25E4F"/>
                </a:solidFill>
              </a:rPr>
              <a:t>.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Identity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Property</a:t>
            </a:r>
            <a:endParaRPr lang="pt-PT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BF4BE44B-4310-4224-BB90-423A6A309E83}"/>
              </a:ext>
            </a:extLst>
          </p:cNvPr>
          <p:cNvSpPr/>
          <p:nvPr/>
        </p:nvSpPr>
        <p:spPr>
          <a:xfrm>
            <a:off x="36000" y="3690000"/>
            <a:ext cx="1728000" cy="129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</a:t>
            </a:r>
            <a:r>
              <a:rPr lang="en-US" b="1" dirty="0">
                <a:solidFill>
                  <a:schemeClr val="tx1"/>
                </a:solidFill>
              </a:rPr>
              <a:t> Inverse Property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F77D018-5787-4AD8-9A78-D2C1ACAB5C7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7A5CAD2-2453-4CE9-AF0B-71D8AA74A5A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B5D1FFD2-1E90-429C-BD78-6E51F7895E63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D5EF9386-84D3-4366-AEA0-E06D64034B65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8F2F1766-C693-4FCC-9B4B-B01EC124A69F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21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6" name="Retângulo: Cantos Arredondados 61">
            <a:extLst>
              <a:ext uri="{FF2B5EF4-FFF2-40B4-BE49-F238E27FC236}">
                <a16:creationId xmlns:a16="http://schemas.microsoft.com/office/drawing/2014/main" id="{F6E5F5CA-07BE-4BC1-9D05-B9A5687ACD06}"/>
              </a:ext>
            </a:extLst>
          </p:cNvPr>
          <p:cNvSpPr/>
          <p:nvPr/>
        </p:nvSpPr>
        <p:spPr>
          <a:xfrm>
            <a:off x="2102980" y="134887"/>
            <a:ext cx="9859639" cy="1589015"/>
          </a:xfrm>
          <a:prstGeom prst="roundRect">
            <a:avLst/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32DF16AE-F888-443C-94AF-8AC8A9F2AB6D}"/>
              </a:ext>
            </a:extLst>
          </p:cNvPr>
          <p:cNvSpPr txBox="1"/>
          <p:nvPr/>
        </p:nvSpPr>
        <p:spPr>
          <a:xfrm>
            <a:off x="2354327" y="103151"/>
            <a:ext cx="928062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pPr algn="just"/>
            <a:r>
              <a:rPr lang="en-US" sz="2400" dirty="0"/>
              <a:t>If </a:t>
            </a:r>
            <a:r>
              <a:rPr lang="en-US" sz="2400" b="1" dirty="0"/>
              <a:t>all the elements </a:t>
            </a:r>
            <a:r>
              <a:rPr lang="en-US" sz="2400" dirty="0"/>
              <a:t>of a determinant </a:t>
            </a:r>
            <a:r>
              <a:rPr lang="en-US" sz="2400" b="1" dirty="0"/>
              <a:t>above or below the main diagonal consist of zeros</a:t>
            </a:r>
            <a:r>
              <a:rPr lang="en-US" sz="2400" dirty="0"/>
              <a:t>, then the </a:t>
            </a:r>
            <a:r>
              <a:rPr lang="en-US" sz="2400" b="1" dirty="0"/>
              <a:t>determinant is equal to the product of diagonal elements</a:t>
            </a:r>
            <a:r>
              <a:rPr lang="en-US" sz="2400" dirty="0"/>
              <a:t>.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D2265BB8-4F31-415E-96C7-8BACABCAD46C}"/>
              </a:ext>
            </a:extLst>
          </p:cNvPr>
          <p:cNvSpPr/>
          <p:nvPr/>
        </p:nvSpPr>
        <p:spPr>
          <a:xfrm>
            <a:off x="2370036" y="184663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373703" y="2255331"/>
            <a:ext cx="4258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25E4F"/>
                </a:solidFill>
              </a:rPr>
              <a:t>1. </a:t>
            </a:r>
            <a:r>
              <a:rPr lang="en-US" sz="2000" dirty="0"/>
              <a:t>Consider the  following determinant</a:t>
            </a:r>
            <a:endParaRPr lang="pt-PT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6521671" y="2050354"/>
                <a:ext cx="2118337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1671" y="2050354"/>
                <a:ext cx="2118337" cy="8138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CaixaDeTexto 50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73413" y="2899627"/>
            <a:ext cx="945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Notice that all the elements below the main diagonal consist of zeros.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2524998" y="3615803"/>
                <a:ext cx="4052071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×2×6=12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998" y="3615803"/>
                <a:ext cx="4052071" cy="8138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riângulo retângulo 54"/>
          <p:cNvSpPr/>
          <p:nvPr/>
        </p:nvSpPr>
        <p:spPr>
          <a:xfrm>
            <a:off x="3346419" y="3826215"/>
            <a:ext cx="609600" cy="583614"/>
          </a:xfrm>
          <a:prstGeom prst="rtTriangle">
            <a:avLst/>
          </a:prstGeom>
          <a:solidFill>
            <a:srgbClr val="F25E4F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72448" y="3260348"/>
            <a:ext cx="779112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just"/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Then, the determinant is equal to the product of diagonal elements.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337668" y="4638202"/>
            <a:ext cx="4258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25E4F"/>
                </a:solidFill>
              </a:rPr>
              <a:t>2. </a:t>
            </a:r>
            <a:r>
              <a:rPr lang="en-US" sz="2000" dirty="0"/>
              <a:t>Consider the  following determinant</a:t>
            </a:r>
            <a:endParaRPr lang="pt-PT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aixaDeTexto 59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6558456" y="4434356"/>
                <a:ext cx="2129109" cy="813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60" name="CaixaDeTexto 59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456" y="4434356"/>
                <a:ext cx="2129109" cy="81381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CaixaDeTexto 60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92011" y="5277015"/>
            <a:ext cx="945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Notice that all the elements above the main diagonal consist of zeros.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aixaDeTexto 61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2515058" y="5793839"/>
                <a:ext cx="4447564" cy="813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=−3</m:t>
                      </m:r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×2×5=−30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62" name="CaixaDeTexto 61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058" y="5793839"/>
                <a:ext cx="4447564" cy="81381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riângulo retângulo 62"/>
          <p:cNvSpPr/>
          <p:nvPr/>
        </p:nvSpPr>
        <p:spPr>
          <a:xfrm rot="10800000">
            <a:off x="3802342" y="5846390"/>
            <a:ext cx="612000" cy="511536"/>
          </a:xfrm>
          <a:prstGeom prst="rtTriangle">
            <a:avLst/>
          </a:prstGeom>
          <a:solidFill>
            <a:srgbClr val="00B0F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7144333" y="5902422"/>
            <a:ext cx="4140000" cy="720000"/>
          </a:xfrm>
          <a:prstGeom prst="rect">
            <a:avLst/>
          </a:prstGeom>
          <a:solidFill>
            <a:srgbClr val="70AD47">
              <a:alpha val="45000"/>
            </a:srgb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lvl="0" algn="just"/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Then, the determinant is equal to the product of diagonal elements.</a:t>
            </a:r>
          </a:p>
        </p:txBody>
      </p:sp>
      <p:pic>
        <p:nvPicPr>
          <p:cNvPr id="3" name="Imagem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357" y="2594666"/>
            <a:ext cx="2135495" cy="408707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077" y="2675025"/>
            <a:ext cx="1208557" cy="398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6" grpId="0" animBg="1"/>
      <p:bldP spid="40" grpId="0"/>
      <p:bldP spid="42" grpId="0"/>
      <p:bldP spid="46" grpId="0"/>
      <p:bldP spid="47" grpId="0"/>
      <p:bldP spid="51" grpId="0"/>
      <p:bldP spid="53" grpId="0"/>
      <p:bldP spid="55" grpId="0" animBg="1"/>
      <p:bldP spid="56" grpId="0"/>
      <p:bldP spid="59" grpId="0"/>
      <p:bldP spid="60" grpId="0"/>
      <p:bldP spid="61" grpId="0"/>
      <p:bldP spid="62" grpId="0"/>
      <p:bldP spid="63" grpId="0" animBg="1"/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: Cantos Arredondados 20">
            <a:extLst>
              <a:ext uri="{FF2B5EF4-FFF2-40B4-BE49-F238E27FC236}">
                <a16:creationId xmlns:a16="http://schemas.microsoft.com/office/drawing/2014/main" id="{16AAD950-DDB8-4879-AEB0-6106F92DF780}"/>
              </a:ext>
            </a:extLst>
          </p:cNvPr>
          <p:cNvSpPr/>
          <p:nvPr/>
        </p:nvSpPr>
        <p:spPr>
          <a:xfrm>
            <a:off x="2075560" y="2395031"/>
            <a:ext cx="9864000" cy="4392000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Consider the  following</a:t>
            </a:r>
            <a:endParaRPr lang="en-GB" dirty="0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BCC78D35-9CF1-437B-921C-0FE80D8568D0}"/>
              </a:ext>
            </a:extLst>
          </p:cNvPr>
          <p:cNvSpPr/>
          <p:nvPr/>
        </p:nvSpPr>
        <p:spPr>
          <a:xfrm>
            <a:off x="2370036" y="240554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241B0046-65BF-4FE7-87D7-F41A65FF8115}"/>
                  </a:ext>
                </a:extLst>
              </p:cNvPr>
              <p:cNvSpPr txBox="1"/>
              <p:nvPr/>
            </p:nvSpPr>
            <p:spPr>
              <a:xfrm>
                <a:off x="2375107" y="2789258"/>
                <a:ext cx="8608203" cy="694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F25E4F"/>
                    </a:solidFill>
                  </a:rPr>
                  <a:t>1. </a:t>
                </a:r>
                <a:r>
                  <a:rPr lang="en-US" sz="2200" dirty="0"/>
                  <a:t>Let’s compute the determinant of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pt-P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PT" sz="2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pt-PT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2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z="2200" dirty="0"/>
                  <a:t>.</a:t>
                </a:r>
              </a:p>
            </p:txBody>
          </p:sp>
        </mc:Choice>
        <mc:Fallback xmlns="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241B0046-65BF-4FE7-87D7-F41A65FF8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107" y="2789258"/>
                <a:ext cx="8608203" cy="694934"/>
              </a:xfrm>
              <a:prstGeom prst="rect">
                <a:avLst/>
              </a:prstGeom>
              <a:blipFill>
                <a:blip r:embed="rId7"/>
                <a:stretch>
                  <a:fillRect l="-921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A60BD444-38A5-41D7-B592-BC6655658509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tângulo: Cantos Arredondados 12">
            <a:hlinkClick r:id="rId9" action="ppaction://hlinksldjump"/>
            <a:extLst>
              <a:ext uri="{FF2B5EF4-FFF2-40B4-BE49-F238E27FC236}">
                <a16:creationId xmlns:a16="http://schemas.microsoft.com/office/drawing/2014/main" id="{F13DE7F0-48F4-412E-B1CC-52C5A782FD27}"/>
              </a:ext>
            </a:extLst>
          </p:cNvPr>
          <p:cNvSpPr/>
          <p:nvPr/>
        </p:nvSpPr>
        <p:spPr>
          <a:xfrm>
            <a:off x="36000" y="5040000"/>
            <a:ext cx="1728000" cy="129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14" name="Retângulo: Cantos Arredondados 13">
            <a:hlinkClick r:id="rId10" action="ppaction://hlinksldjump"/>
            <a:extLst>
              <a:ext uri="{FF2B5EF4-FFF2-40B4-BE49-F238E27FC236}">
                <a16:creationId xmlns:a16="http://schemas.microsoft.com/office/drawing/2014/main" id="{0A0E47DA-B078-4810-85F7-F6DAE11B8B41}"/>
              </a:ext>
            </a:extLst>
          </p:cNvPr>
          <p:cNvSpPr/>
          <p:nvPr/>
        </p:nvSpPr>
        <p:spPr>
          <a:xfrm>
            <a:off x="36000" y="990000"/>
            <a:ext cx="1728000" cy="129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1.</a:t>
            </a:r>
            <a:r>
              <a:rPr lang="en-US" b="1" dirty="0">
                <a:solidFill>
                  <a:schemeClr val="tx1"/>
                </a:solidFill>
              </a:rPr>
              <a:t> Triangle Property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pt-PT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11" action="ppaction://hlinksldjump"/>
            <a:extLst>
              <a:ext uri="{FF2B5EF4-FFF2-40B4-BE49-F238E27FC236}">
                <a16:creationId xmlns:a16="http://schemas.microsoft.com/office/drawing/2014/main" id="{4848059C-0FEF-4134-B631-7BE791F14CDD}"/>
              </a:ext>
            </a:extLst>
          </p:cNvPr>
          <p:cNvSpPr/>
          <p:nvPr/>
        </p:nvSpPr>
        <p:spPr>
          <a:xfrm>
            <a:off x="36000" y="2340000"/>
            <a:ext cx="1728000" cy="129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</a:t>
            </a:r>
            <a:r>
              <a:rPr lang="en-GB" dirty="0">
                <a:solidFill>
                  <a:srgbClr val="F25E4F"/>
                </a:solidFill>
              </a:rPr>
              <a:t>.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Identity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Property</a:t>
            </a:r>
            <a:endParaRPr lang="pt-PT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12" action="ppaction://hlinksldjump"/>
            <a:extLst>
              <a:ext uri="{FF2B5EF4-FFF2-40B4-BE49-F238E27FC236}">
                <a16:creationId xmlns:a16="http://schemas.microsoft.com/office/drawing/2014/main" id="{EF7C6FF5-848F-4570-A974-6026350D883C}"/>
              </a:ext>
            </a:extLst>
          </p:cNvPr>
          <p:cNvSpPr/>
          <p:nvPr/>
        </p:nvSpPr>
        <p:spPr>
          <a:xfrm>
            <a:off x="36000" y="3690000"/>
            <a:ext cx="1728000" cy="129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</a:t>
            </a:r>
            <a:r>
              <a:rPr lang="en-US" b="1" dirty="0">
                <a:solidFill>
                  <a:schemeClr val="tx1"/>
                </a:solidFill>
              </a:rPr>
              <a:t> Inverse Property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288AD7B-B238-43E0-BE82-0B5E23698AD8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07FC6B74-2AA5-4A85-A30E-67B221DBDAF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F7EB1A25-8CFF-4C29-82EB-252764F9EA90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9BE627AD-46E3-4B0A-9F7C-9C41A90BEB8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6E41A463-72B4-4256-871A-2466C5F5B42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21</a:t>
            </a: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DB924D64-0B16-4EB3-9F42-096410C419EA}"/>
              </a:ext>
            </a:extLst>
          </p:cNvPr>
          <p:cNvSpPr/>
          <p:nvPr/>
        </p:nvSpPr>
        <p:spPr>
          <a:xfrm>
            <a:off x="2102979" y="134887"/>
            <a:ext cx="9864000" cy="2161744"/>
          </a:xfrm>
          <a:prstGeom prst="roundRect">
            <a:avLst/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28B213BB-8190-4336-B49A-BD2EF88687CE}"/>
              </a:ext>
            </a:extLst>
          </p:cNvPr>
          <p:cNvSpPr txBox="1"/>
          <p:nvPr/>
        </p:nvSpPr>
        <p:spPr>
          <a:xfrm>
            <a:off x="2335343" y="79753"/>
            <a:ext cx="92806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pPr algn="just"/>
            <a:r>
              <a:rPr lang="en-US" sz="2400" dirty="0"/>
              <a:t>The </a:t>
            </a:r>
            <a:r>
              <a:rPr lang="en-US" sz="2400" b="1" dirty="0"/>
              <a:t>determinant</a:t>
            </a:r>
            <a:r>
              <a:rPr lang="en-US" sz="2400" dirty="0"/>
              <a:t> of the </a:t>
            </a:r>
            <a:r>
              <a:rPr lang="en-US" sz="2400" b="1" dirty="0"/>
              <a:t>identity matrix is one.</a:t>
            </a:r>
          </a:p>
        </p:txBody>
      </p:sp>
      <p:cxnSp>
        <p:nvCxnSpPr>
          <p:cNvPr id="22" name="Conexão reta 21">
            <a:extLst>
              <a:ext uri="{FF2B5EF4-FFF2-40B4-BE49-F238E27FC236}">
                <a16:creationId xmlns:a16="http://schemas.microsoft.com/office/drawing/2014/main" id="{CB91FE6A-9BAF-42CE-B20C-4D330E5BE8CB}"/>
              </a:ext>
            </a:extLst>
          </p:cNvPr>
          <p:cNvCxnSpPr>
            <a:cxnSpLocks/>
          </p:cNvCxnSpPr>
          <p:nvPr/>
        </p:nvCxnSpPr>
        <p:spPr>
          <a:xfrm>
            <a:off x="5426563" y="704780"/>
            <a:ext cx="2700000" cy="0"/>
          </a:xfrm>
          <a:prstGeom prst="line">
            <a:avLst/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6FF00FE0-4DC5-428C-858C-213FE3406081}"/>
                  </a:ext>
                </a:extLst>
              </p:cNvPr>
              <p:cNvSpPr txBox="1"/>
              <p:nvPr/>
            </p:nvSpPr>
            <p:spPr>
              <a:xfrm>
                <a:off x="2660154" y="3783512"/>
                <a:ext cx="1605760" cy="6026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PT" sz="22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sz="2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pt-PT" sz="2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pt-PT" sz="22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2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200" dirty="0"/>
              </a:p>
            </p:txBody>
          </p:sp>
        </mc:Choice>
        <mc:Fallback xmlns="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6FF00FE0-4DC5-428C-858C-213FE3406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154" y="3783512"/>
                <a:ext cx="1605760" cy="60260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4682161" y="824742"/>
                <a:ext cx="3978252" cy="1353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P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  <m:e>
                                            <m:r>
                                              <a:rPr lang="pt-PT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  <m:e>
                                            <m:r>
                                              <a:rPr lang="pt-PT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latin typeface="Cambria Math" panose="02040503050406030204" pitchFamily="18" charset="0"/>
                                              </a:rPr>
                                              <m:t>⋮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latin typeface="Cambria Math" panose="02040503050406030204" pitchFamily="18" charset="0"/>
                                              </a:rPr>
                                              <m:t>⋮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pt-PT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pt-PT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⋮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pt-PT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2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pt-PT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pt-PT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…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pt-PT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2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pt-PT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pt-PT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pt-PT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⋱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pt-PT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…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pt-PT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pt-PT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pt-PT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161" y="824742"/>
                <a:ext cx="3978252" cy="135325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6FF00FE0-4DC5-428C-858C-213FE3406081}"/>
                  </a:ext>
                </a:extLst>
              </p:cNvPr>
              <p:cNvSpPr txBox="1"/>
              <p:nvPr/>
            </p:nvSpPr>
            <p:spPr>
              <a:xfrm>
                <a:off x="4274452" y="3904053"/>
                <a:ext cx="248683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2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pt-PT" sz="22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×1−0×0=1</m:t>
                      </m:r>
                    </m:oMath>
                  </m:oMathPara>
                </a14:m>
                <a:endParaRPr lang="pt-PT" sz="2200" dirty="0"/>
              </a:p>
            </p:txBody>
          </p:sp>
        </mc:Choice>
        <mc:Fallback xmlns="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6FF00FE0-4DC5-428C-858C-213FE3406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4452" y="3904053"/>
                <a:ext cx="2486835" cy="338554"/>
              </a:xfrm>
              <a:prstGeom prst="rect">
                <a:avLst/>
              </a:prstGeom>
              <a:blipFill>
                <a:blip r:embed="rId16"/>
                <a:stretch>
                  <a:fillRect l="-735" r="-1961" b="-535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7EF4403D-74B7-4440-ACE2-45BD64B6B26D}"/>
                  </a:ext>
                </a:extLst>
              </p:cNvPr>
              <p:cNvSpPr txBox="1"/>
              <p:nvPr/>
            </p:nvSpPr>
            <p:spPr>
              <a:xfrm>
                <a:off x="2608906" y="3417499"/>
                <a:ext cx="945687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B8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 we need to compute the determinant of a </a:t>
                </a:r>
                <a14:m>
                  <m:oMath xmlns:m="http://schemas.openxmlformats.org/officeDocument/2006/math">
                    <m:r>
                      <a:rPr kumimoji="0" lang="pt-P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C2B8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pt-P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C2B8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B8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matrix (Lesson 15), then</a:t>
                </a:r>
              </a:p>
            </p:txBody>
          </p:sp>
        </mc:Choice>
        <mc:Fallback xmlns="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7EF4403D-74B7-4440-ACE2-45BD64B6B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906" y="3417499"/>
                <a:ext cx="9456874" cy="400110"/>
              </a:xfrm>
              <a:prstGeom prst="rect">
                <a:avLst/>
              </a:prstGeom>
              <a:blipFill>
                <a:blip r:embed="rId17"/>
                <a:stretch>
                  <a:fillRect l="-709" t="-9231" b="-27692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996">
            <a:off x="7048943" y="3743633"/>
            <a:ext cx="1620000" cy="1785249"/>
          </a:xfrm>
          <a:prstGeom prst="rect">
            <a:avLst/>
          </a:prstGeom>
        </p:spPr>
      </p:pic>
      <p:cxnSp>
        <p:nvCxnSpPr>
          <p:cNvPr id="4" name="Conexão em ângulos retos 3"/>
          <p:cNvCxnSpPr/>
          <p:nvPr/>
        </p:nvCxnSpPr>
        <p:spPr>
          <a:xfrm>
            <a:off x="4435366" y="4207440"/>
            <a:ext cx="2599613" cy="616816"/>
          </a:xfrm>
          <a:prstGeom prst="bentConnector3">
            <a:avLst>
              <a:gd name="adj1" fmla="val -1347"/>
            </a:avLst>
          </a:prstGeom>
          <a:ln w="28575">
            <a:solidFill>
              <a:srgbClr val="FF99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 33"/>
          <p:cNvSpPr/>
          <p:nvPr/>
        </p:nvSpPr>
        <p:spPr>
          <a:xfrm rot="584725">
            <a:off x="7016072" y="3975713"/>
            <a:ext cx="16593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C2B8E"/>
                </a:solidFill>
                <a:latin typeface="Freestyle Script" panose="030804020302050B0404" pitchFamily="66" charset="0"/>
              </a:rPr>
              <a:t>Or, we may also use the triangle property to compute it…</a:t>
            </a:r>
            <a:endParaRPr lang="pt-PT" sz="2400" dirty="0">
              <a:solidFill>
                <a:srgbClr val="0C2B8E"/>
              </a:solidFill>
              <a:latin typeface="Freestyle Script" panose="030804020302050B04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241B0046-65BF-4FE7-87D7-F41A65FF8115}"/>
                  </a:ext>
                </a:extLst>
              </p:cNvPr>
              <p:cNvSpPr txBox="1"/>
              <p:nvPr/>
            </p:nvSpPr>
            <p:spPr>
              <a:xfrm>
                <a:off x="2527507" y="4244969"/>
                <a:ext cx="8608203" cy="1014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F25E4F"/>
                    </a:solidFill>
                  </a:rPr>
                  <a:t>2. </a:t>
                </a:r>
                <a:r>
                  <a:rPr lang="en-US" sz="2200" dirty="0"/>
                  <a:t>Let’s compute the determinant of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pt-PT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pt-PT" sz="2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pt-PT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22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z="2200" dirty="0"/>
                  <a:t>.</a:t>
                </a:r>
              </a:p>
            </p:txBody>
          </p:sp>
        </mc:Choice>
        <mc:Fallback xmlns="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241B0046-65BF-4FE7-87D7-F41A65FF8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7507" y="4244969"/>
                <a:ext cx="8608203" cy="1014573"/>
              </a:xfrm>
              <a:prstGeom prst="rect">
                <a:avLst/>
              </a:prstGeom>
              <a:blipFill>
                <a:blip r:embed="rId19"/>
                <a:stretch>
                  <a:fillRect l="-921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aixaDeTexto 36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761306" y="5177984"/>
            <a:ext cx="9178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compute this determinant, we can use the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Sarrus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 Rule (Lesson 15) or use the triangle property, therefore we will get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6FF00FE0-4DC5-428C-858C-213FE3406081}"/>
                  </a:ext>
                </a:extLst>
              </p:cNvPr>
              <p:cNvSpPr txBox="1"/>
              <p:nvPr/>
            </p:nvSpPr>
            <p:spPr>
              <a:xfrm>
                <a:off x="2812554" y="5859310"/>
                <a:ext cx="2570575" cy="895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PT" sz="22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sz="2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pt-PT" sz="2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pt-PT" sz="22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2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2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pt-PT" sz="2200" dirty="0"/>
              </a:p>
            </p:txBody>
          </p:sp>
        </mc:Choice>
        <mc:Fallback xmlns=""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6FF00FE0-4DC5-428C-858C-213FE3406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554" y="5859310"/>
                <a:ext cx="2570575" cy="89524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m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63"/>
          <a:stretch/>
        </p:blipFill>
        <p:spPr>
          <a:xfrm>
            <a:off x="9162363" y="3690000"/>
            <a:ext cx="1980248" cy="307866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94"/>
          <a:stretch/>
        </p:blipFill>
        <p:spPr>
          <a:xfrm>
            <a:off x="9892835" y="3817609"/>
            <a:ext cx="1425892" cy="297207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88"/>
          <a:stretch/>
        </p:blipFill>
        <p:spPr>
          <a:xfrm>
            <a:off x="10101331" y="3846596"/>
            <a:ext cx="1594485" cy="292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5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  <p:bldP spid="32" grpId="0" animBg="1"/>
      <p:bldP spid="33" grpId="0"/>
      <p:bldP spid="35" grpId="0"/>
      <p:bldP spid="24" grpId="0"/>
      <p:bldP spid="25" grpId="0"/>
      <p:bldP spid="34" grpId="0" build="allAtOnce"/>
      <p:bldP spid="36" grpId="0"/>
      <p:bldP spid="37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tângulo: Cantos Arredondados 20">
            <a:extLst>
              <a:ext uri="{FF2B5EF4-FFF2-40B4-BE49-F238E27FC236}">
                <a16:creationId xmlns:a16="http://schemas.microsoft.com/office/drawing/2014/main" id="{8184D5FB-42E5-4E65-ABF7-EEC4E4440FC0}"/>
              </a:ext>
            </a:extLst>
          </p:cNvPr>
          <p:cNvSpPr/>
          <p:nvPr/>
        </p:nvSpPr>
        <p:spPr>
          <a:xfrm>
            <a:off x="2064819" y="3213340"/>
            <a:ext cx="9859639" cy="3564000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0355131-3C49-48B2-A6CA-4E649EDA03E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tângulo: Cantos Arredondados 13">
            <a:hlinkClick r:id="rId4" action="ppaction://hlinksldjump"/>
            <a:extLst>
              <a:ext uri="{FF2B5EF4-FFF2-40B4-BE49-F238E27FC236}">
                <a16:creationId xmlns:a16="http://schemas.microsoft.com/office/drawing/2014/main" id="{6705CEFF-F87E-475A-9625-06FEF0248507}"/>
              </a:ext>
            </a:extLst>
          </p:cNvPr>
          <p:cNvSpPr/>
          <p:nvPr/>
        </p:nvSpPr>
        <p:spPr>
          <a:xfrm>
            <a:off x="36000" y="5040000"/>
            <a:ext cx="1728000" cy="129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5" action="ppaction://hlinksldjump"/>
            <a:extLst>
              <a:ext uri="{FF2B5EF4-FFF2-40B4-BE49-F238E27FC236}">
                <a16:creationId xmlns:a16="http://schemas.microsoft.com/office/drawing/2014/main" id="{9118FB6E-1B04-4D01-8A68-318DC5DB3880}"/>
              </a:ext>
            </a:extLst>
          </p:cNvPr>
          <p:cNvSpPr/>
          <p:nvPr/>
        </p:nvSpPr>
        <p:spPr>
          <a:xfrm>
            <a:off x="36000" y="990000"/>
            <a:ext cx="1728000" cy="129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</a:t>
            </a:r>
            <a:r>
              <a:rPr lang="en-US" b="1" dirty="0">
                <a:solidFill>
                  <a:schemeClr val="tx1"/>
                </a:solidFill>
              </a:rPr>
              <a:t> Triangle Property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6" action="ppaction://hlinksldjump"/>
            <a:extLst>
              <a:ext uri="{FF2B5EF4-FFF2-40B4-BE49-F238E27FC236}">
                <a16:creationId xmlns:a16="http://schemas.microsoft.com/office/drawing/2014/main" id="{E1D46936-672E-4576-8D71-E2C8F8346F68}"/>
              </a:ext>
            </a:extLst>
          </p:cNvPr>
          <p:cNvSpPr/>
          <p:nvPr/>
        </p:nvSpPr>
        <p:spPr>
          <a:xfrm>
            <a:off x="36000" y="2340000"/>
            <a:ext cx="1728000" cy="129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</a:t>
            </a:r>
            <a:r>
              <a:rPr lang="en-GB" dirty="0">
                <a:solidFill>
                  <a:srgbClr val="F25E4F"/>
                </a:solidFill>
              </a:rPr>
              <a:t>.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Identity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Property</a:t>
            </a:r>
            <a:endParaRPr lang="pt-PT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7" action="ppaction://hlinksldjump"/>
            <a:extLst>
              <a:ext uri="{FF2B5EF4-FFF2-40B4-BE49-F238E27FC236}">
                <a16:creationId xmlns:a16="http://schemas.microsoft.com/office/drawing/2014/main" id="{6BB753A6-59AA-46CB-9321-0531A3302FA2}"/>
              </a:ext>
            </a:extLst>
          </p:cNvPr>
          <p:cNvSpPr/>
          <p:nvPr/>
        </p:nvSpPr>
        <p:spPr>
          <a:xfrm>
            <a:off x="36000" y="3690000"/>
            <a:ext cx="1728000" cy="129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</a:t>
            </a:r>
            <a:r>
              <a:rPr lang="en-US" b="1" dirty="0">
                <a:solidFill>
                  <a:schemeClr val="tx1"/>
                </a:solidFill>
              </a:rPr>
              <a:t> Inverse Property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91C31CB-F375-445E-9990-A77CDDA2AA4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B3BCCEAE-F08B-469E-8C39-9572192660D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8CAFE0D3-6E4E-4DED-B810-7703886E5A22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BC92F58E-7D25-46D6-9BE7-E64FDD41F217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1E6A206C-1347-44C4-BEBE-AC1696C8BCA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21</a:t>
            </a:r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F6E5F5CA-07BE-4BC1-9D05-B9A5687ACD06}"/>
              </a:ext>
            </a:extLst>
          </p:cNvPr>
          <p:cNvSpPr/>
          <p:nvPr/>
        </p:nvSpPr>
        <p:spPr>
          <a:xfrm>
            <a:off x="2102980" y="134887"/>
            <a:ext cx="9859639" cy="2989209"/>
          </a:xfrm>
          <a:prstGeom prst="roundRect">
            <a:avLst/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32DF16AE-F888-443C-94AF-8AC8A9F2AB6D}"/>
                  </a:ext>
                </a:extLst>
              </p:cNvPr>
              <p:cNvSpPr txBox="1"/>
              <p:nvPr/>
            </p:nvSpPr>
            <p:spPr>
              <a:xfrm>
                <a:off x="2354327" y="103151"/>
                <a:ext cx="9280625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dirty="0"/>
              </a:p>
              <a:p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then</a:t>
                </a:r>
                <a:r>
                  <a:rPr lang="en-US" sz="2400" b="1" dirty="0"/>
                  <a:t> </a:t>
                </a:r>
                <a:r>
                  <a:rPr lang="en-US" sz="2400" dirty="0"/>
                  <a:t>the </a:t>
                </a:r>
                <a:r>
                  <a:rPr lang="en-US" sz="2400" b="1" dirty="0"/>
                  <a:t>determinant of an inverse matrix</a:t>
                </a:r>
                <a:r>
                  <a:rPr lang="en-US" sz="2400" dirty="0"/>
                  <a:t>, is equal to 1 over the determinant of </a:t>
                </a:r>
                <a:r>
                  <a:rPr lang="en-US" sz="2400" i="1" dirty="0"/>
                  <a:t>A</a:t>
                </a:r>
              </a:p>
            </p:txBody>
          </p:sp>
        </mc:Choice>
        <mc:Fallback xmlns="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32DF16AE-F888-443C-94AF-8AC8A9F2A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327" y="103151"/>
                <a:ext cx="9280625" cy="1046440"/>
              </a:xfrm>
              <a:prstGeom prst="rect">
                <a:avLst/>
              </a:prstGeom>
              <a:blipFill>
                <a:blip r:embed="rId9"/>
                <a:stretch>
                  <a:fillRect l="-985" b="-1220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tângulo 68">
            <a:extLst>
              <a:ext uri="{FF2B5EF4-FFF2-40B4-BE49-F238E27FC236}">
                <a16:creationId xmlns:a16="http://schemas.microsoft.com/office/drawing/2014/main" id="{D2265BB8-4F31-415E-96C7-8BACABCAD46C}"/>
              </a:ext>
            </a:extLst>
          </p:cNvPr>
          <p:cNvSpPr/>
          <p:nvPr/>
        </p:nvSpPr>
        <p:spPr>
          <a:xfrm>
            <a:off x="2222891" y="3310082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rgbClr val="29A6FF"/>
                </a:solidFill>
              </a:rPr>
              <a:t>Example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44ADB123-2576-473D-8D43-3E3CE74A778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222891" y="3813861"/>
            <a:ext cx="4258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Consider the  following determinant</a:t>
            </a:r>
            <a:endParaRPr lang="pt-PT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6189823" y="3617519"/>
                <a:ext cx="2129109" cy="813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823" y="3617519"/>
                <a:ext cx="2129109" cy="81381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id="{7EF4403D-74B7-4440-ACE2-45BD64B6B26D}"/>
                  </a:ext>
                </a:extLst>
              </p:cNvPr>
              <p:cNvSpPr txBox="1"/>
              <p:nvPr/>
            </p:nvSpPr>
            <p:spPr>
              <a:xfrm>
                <a:off x="2222891" y="4407728"/>
                <a:ext cx="945687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GB" sz="2000" dirty="0">
                    <a:solidFill>
                      <a:srgbClr val="0C2B8E"/>
                    </a:solidFill>
                    <a:latin typeface="Calibri" panose="020F0502020204030204"/>
                  </a:rPr>
                  <a:t>Let’s find the determinant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B8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id="{7EF4403D-74B7-4440-ACE2-45BD64B6B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891" y="4407728"/>
                <a:ext cx="9456874" cy="400110"/>
              </a:xfrm>
              <a:prstGeom prst="rect">
                <a:avLst/>
              </a:prstGeom>
              <a:blipFill>
                <a:blip r:embed="rId12"/>
                <a:stretch>
                  <a:fillRect l="-709" t="-7576" b="-2575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2391117" y="5241053"/>
                <a:ext cx="4447564" cy="813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=−3</m:t>
                      </m:r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×2×5=−30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117" y="5241053"/>
                <a:ext cx="4447564" cy="81381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/>
              <p:cNvSpPr txBox="1"/>
              <p:nvPr/>
            </p:nvSpPr>
            <p:spPr>
              <a:xfrm>
                <a:off x="5696792" y="846008"/>
                <a:ext cx="1989126" cy="835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PT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pt-PT" sz="2400" dirty="0"/>
              </a:p>
            </p:txBody>
          </p:sp>
        </mc:Choice>
        <mc:Fallback xmlns="">
          <p:sp>
            <p:nvSpPr>
              <p:cNvPr id="32" name="CaixaDeTex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792" y="846008"/>
                <a:ext cx="1989126" cy="8357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 1"/>
          <p:cNvSpPr/>
          <p:nvPr/>
        </p:nvSpPr>
        <p:spPr>
          <a:xfrm>
            <a:off x="5580993" y="793552"/>
            <a:ext cx="2312276" cy="940655"/>
          </a:xfrm>
          <a:prstGeom prst="rect">
            <a:avLst/>
          </a:prstGeom>
          <a:noFill/>
          <a:ln w="1270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/>
              <p:cNvSpPr txBox="1"/>
              <p:nvPr/>
            </p:nvSpPr>
            <p:spPr>
              <a:xfrm>
                <a:off x="9191457" y="956368"/>
                <a:ext cx="15395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PT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pt-PT" sz="24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CaixaDe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457" y="956368"/>
                <a:ext cx="1539588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/>
              <p:cNvSpPr txBox="1"/>
              <p:nvPr/>
            </p:nvSpPr>
            <p:spPr>
              <a:xfrm>
                <a:off x="8865641" y="1449770"/>
                <a:ext cx="25065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groupChr>
                      <m:groupChrPr>
                        <m:chr m:val="⇔"/>
                        <m:vertJc m:val="bot"/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pt-PT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groupChr>
                    <m:d>
                      <m:dPr>
                        <m:begChr m:val="|"/>
                        <m:endChr m:val="|"/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pt-P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pt-P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r>
                  <a:rPr lang="pt-PT" sz="2400" dirty="0"/>
                  <a:t>=1</a:t>
                </a:r>
              </a:p>
            </p:txBody>
          </p:sp>
        </mc:Choice>
        <mc:Fallback xmlns="">
          <p:sp>
            <p:nvSpPr>
              <p:cNvPr id="34" name="CaixaDeTex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5641" y="1449770"/>
                <a:ext cx="2506540" cy="461665"/>
              </a:xfrm>
              <a:prstGeom prst="rect">
                <a:avLst/>
              </a:prstGeom>
              <a:blipFill>
                <a:blip r:embed="rId16"/>
                <a:stretch>
                  <a:fillRect l="-8495" t="-46053" b="-8552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/>
              <p:cNvSpPr txBox="1"/>
              <p:nvPr/>
            </p:nvSpPr>
            <p:spPr>
              <a:xfrm>
                <a:off x="8855131" y="1928446"/>
                <a:ext cx="25065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groupChr>
                      <m:groupChrPr>
                        <m:chr m:val="⇔"/>
                        <m:vertJc m:val="bot"/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pt-PT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groupChr>
                    <m:d>
                      <m:dPr>
                        <m:begChr m:val="|"/>
                        <m:endChr m:val="|"/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begChr m:val="|"/>
                        <m:endChr m:val="|"/>
                        <m:ctrlP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P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pt-P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r>
                  <a:rPr lang="pt-PT" sz="2400" dirty="0"/>
                  <a:t>=1</a:t>
                </a:r>
              </a:p>
            </p:txBody>
          </p:sp>
        </mc:Choice>
        <mc:Fallback xmlns="">
          <p:sp>
            <p:nvSpPr>
              <p:cNvPr id="35" name="CaixaDeTex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5131" y="1928446"/>
                <a:ext cx="2506540" cy="461665"/>
              </a:xfrm>
              <a:prstGeom prst="rect">
                <a:avLst/>
              </a:prstGeom>
              <a:blipFill>
                <a:blip r:embed="rId17"/>
                <a:stretch>
                  <a:fillRect l="-8759" t="-46053" b="-8552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/>
              <p:cNvSpPr txBox="1"/>
              <p:nvPr/>
            </p:nvSpPr>
            <p:spPr>
              <a:xfrm>
                <a:off x="8592381" y="2229821"/>
                <a:ext cx="2506540" cy="835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⇔"/>
                          <m:vertJc m:val="bot"/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groupChr>
                      <m:d>
                        <m:dPr>
                          <m:begChr m:val="|"/>
                          <m:endChr m:val="|"/>
                          <m:ctrlP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P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pt-PT" sz="2400" dirty="0"/>
              </a:p>
            </p:txBody>
          </p:sp>
        </mc:Choice>
        <mc:Fallback xmlns="">
          <p:sp>
            <p:nvSpPr>
              <p:cNvPr id="36" name="CaixaDeTex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381" y="2229821"/>
                <a:ext cx="2506540" cy="83574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ângulo 3"/>
          <p:cNvSpPr/>
          <p:nvPr/>
        </p:nvSpPr>
        <p:spPr>
          <a:xfrm>
            <a:off x="8460823" y="770174"/>
            <a:ext cx="3042560" cy="2282521"/>
          </a:xfrm>
          <a:prstGeom prst="rect">
            <a:avLst/>
          </a:prstGeom>
          <a:solidFill>
            <a:srgbClr val="70AD47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CaixaDeTexto 4"/>
          <p:cNvSpPr txBox="1"/>
          <p:nvPr/>
        </p:nvSpPr>
        <p:spPr>
          <a:xfrm>
            <a:off x="8460823" y="793552"/>
            <a:ext cx="121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25E4F"/>
                </a:solidFill>
              </a:rPr>
              <a:t>Note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2354327" y="1968636"/>
                <a:ext cx="591221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200" dirty="0"/>
                  <a:t>- </a:t>
                </a:r>
                <a:r>
                  <a:rPr lang="pt-PT" sz="2200" dirty="0" err="1"/>
                  <a:t>Matrix</a:t>
                </a:r>
                <a:r>
                  <a:rPr lang="pt-PT" sz="2200" dirty="0"/>
                  <a:t> </a:t>
                </a:r>
                <a:r>
                  <a:rPr lang="pt-PT" sz="2200" i="1" dirty="0"/>
                  <a:t>A</a:t>
                </a:r>
                <a:r>
                  <a:rPr lang="pt-PT" sz="2200" dirty="0"/>
                  <a:t> </a:t>
                </a:r>
                <a:r>
                  <a:rPr lang="pt-PT" sz="2200" dirty="0" err="1"/>
                  <a:t>is</a:t>
                </a:r>
                <a:r>
                  <a:rPr lang="pt-PT" sz="2200" dirty="0"/>
                  <a:t> </a:t>
                </a:r>
                <a:r>
                  <a:rPr lang="pt-PT" sz="2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Singular</a:t>
                </a:r>
                <a:r>
                  <a:rPr lang="pt-PT" sz="2200" dirty="0"/>
                  <a:t> </a:t>
                </a:r>
                <a:r>
                  <a:rPr lang="pt-PT" sz="2200" dirty="0" err="1"/>
                  <a:t>or</a:t>
                </a:r>
                <a:r>
                  <a:rPr lang="pt-PT" sz="2200" dirty="0"/>
                  <a:t> </a:t>
                </a:r>
                <a:r>
                  <a:rPr lang="pt-PT" sz="2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Non-</a:t>
                </a:r>
                <a:r>
                  <a:rPr lang="pt-PT" sz="2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Invertible</a:t>
                </a:r>
                <a:r>
                  <a:rPr lang="pt-PT" sz="2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pt-PT" sz="2200" dirty="0" err="1"/>
                  <a:t>if</a:t>
                </a:r>
                <a:r>
                  <a:rPr lang="pt-PT" sz="22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pt-PT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pt-PT" sz="2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pt-PT" sz="2200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327" y="1968636"/>
                <a:ext cx="5912212" cy="430887"/>
              </a:xfrm>
              <a:prstGeom prst="rect">
                <a:avLst/>
              </a:prstGeom>
              <a:blipFill>
                <a:blip r:embed="rId19"/>
                <a:stretch>
                  <a:fillRect l="-1340" t="-11268" b="-3380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ixaDeTexto 37"/>
              <p:cNvSpPr txBox="1"/>
              <p:nvPr/>
            </p:nvSpPr>
            <p:spPr>
              <a:xfrm>
                <a:off x="2391117" y="2446848"/>
                <a:ext cx="57596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dirty="0"/>
                  <a:t>- </a:t>
                </a:r>
                <a:r>
                  <a:rPr lang="pt-PT" sz="2200" dirty="0" err="1"/>
                  <a:t>Matrix</a:t>
                </a:r>
                <a:r>
                  <a:rPr lang="pt-PT" sz="2200" dirty="0"/>
                  <a:t> </a:t>
                </a:r>
                <a:r>
                  <a:rPr lang="pt-PT" sz="2200" i="1" dirty="0"/>
                  <a:t>A</a:t>
                </a:r>
                <a:r>
                  <a:rPr lang="pt-PT" sz="2200" dirty="0"/>
                  <a:t> </a:t>
                </a:r>
                <a:r>
                  <a:rPr lang="pt-PT" sz="2200" dirty="0" err="1"/>
                  <a:t>is</a:t>
                </a:r>
                <a:r>
                  <a:rPr lang="pt-PT" sz="2200" dirty="0"/>
                  <a:t> </a:t>
                </a:r>
                <a:r>
                  <a:rPr lang="pt-PT" sz="2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Non-Singular</a:t>
                </a:r>
                <a:r>
                  <a:rPr lang="pt-PT" sz="2200" dirty="0"/>
                  <a:t> </a:t>
                </a:r>
                <a:r>
                  <a:rPr lang="pt-PT" sz="2200" dirty="0" err="1"/>
                  <a:t>or</a:t>
                </a:r>
                <a:r>
                  <a:rPr lang="pt-PT" sz="2200" dirty="0"/>
                  <a:t> </a:t>
                </a:r>
                <a:r>
                  <a:rPr lang="pt-PT" sz="2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Invertible</a:t>
                </a:r>
                <a:r>
                  <a:rPr lang="pt-PT" sz="2200" dirty="0"/>
                  <a:t> </a:t>
                </a:r>
                <a:r>
                  <a:rPr lang="pt-PT" sz="2200" dirty="0" err="1"/>
                  <a:t>if</a:t>
                </a:r>
                <a:r>
                  <a:rPr lang="pt-PT" sz="22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pt-PT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pt-P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PT" sz="22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pt-PT" sz="2200" dirty="0"/>
              </a:p>
            </p:txBody>
          </p:sp>
        </mc:Choice>
        <mc:Fallback xmlns="">
          <p:sp>
            <p:nvSpPr>
              <p:cNvPr id="38" name="CaixaDeTexto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117" y="2446848"/>
                <a:ext cx="5759659" cy="461665"/>
              </a:xfrm>
              <a:prstGeom prst="rect">
                <a:avLst/>
              </a:prstGeom>
              <a:blipFill>
                <a:blip r:embed="rId20"/>
                <a:stretch>
                  <a:fillRect l="-1587" t="-10526" b="-3157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aixaDeTexto 38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222891" y="4812182"/>
            <a:ext cx="945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As </a:t>
            </a:r>
            <a:r>
              <a:rPr lang="en-GB" sz="2000" i="1" dirty="0">
                <a:solidFill>
                  <a:srgbClr val="0C2B8E"/>
                </a:solidFill>
                <a:latin typeface="Calibri" panose="020F0502020204030204"/>
              </a:rPr>
              <a:t>B</a:t>
            </a:r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 is a triangular matrix, the determinant is equal to the product of diagonal elements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7EF4403D-74B7-4440-ACE2-45BD64B6B26D}"/>
                  </a:ext>
                </a:extLst>
              </p:cNvPr>
              <p:cNvSpPr txBox="1"/>
              <p:nvPr/>
            </p:nvSpPr>
            <p:spPr>
              <a:xfrm>
                <a:off x="2304362" y="6163028"/>
                <a:ext cx="9456874" cy="558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GB" sz="2000" dirty="0">
                    <a:solidFill>
                      <a:srgbClr val="0C2B8E"/>
                    </a:solidFill>
                    <a:latin typeface="Calibri" panose="020F0502020204030204"/>
                  </a:rPr>
                  <a:t>Then</a:t>
                </a:r>
                <a:r>
                  <a:rPr lang="en-GB" sz="2000" dirty="0">
                    <a:solidFill>
                      <a:srgbClr val="0C2B8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00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000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000" b="0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pt-PT" sz="2000" b="0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2000" b="0" i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pt-PT" sz="2000" b="0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pt-PT" sz="2000" b="0" i="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B</m:t>
                            </m:r>
                          </m:e>
                        </m:d>
                      </m:den>
                    </m:f>
                    <m:r>
                      <a:rPr lang="pt-PT" sz="2000" b="0" i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2000" b="0" i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PT" sz="2000" b="0" i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−30</m:t>
                        </m:r>
                      </m:den>
                    </m:f>
                    <m:r>
                      <a:rPr lang="pt-PT" sz="2000" b="0" i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2000" b="0" i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PT" sz="2000" b="0" i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GB" sz="2400" dirty="0">
                    <a:solidFill>
                      <a:srgbClr val="0C2B8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2B8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7EF4403D-74B7-4440-ACE2-45BD64B6B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362" y="6163028"/>
                <a:ext cx="9456874" cy="558551"/>
              </a:xfrm>
              <a:prstGeom prst="rect">
                <a:avLst/>
              </a:prstGeom>
              <a:blipFill>
                <a:blip r:embed="rId21"/>
                <a:stretch>
                  <a:fillRect l="-645" b="-217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m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383" y="3424275"/>
            <a:ext cx="2172015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2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2" grpId="0" animBg="1"/>
      <p:bldP spid="63" grpId="0"/>
      <p:bldP spid="69" grpId="0"/>
      <p:bldP spid="47" grpId="0"/>
      <p:bldP spid="48" grpId="0"/>
      <p:bldP spid="49" grpId="0"/>
      <p:bldP spid="51" grpId="0"/>
      <p:bldP spid="32" grpId="0"/>
      <p:bldP spid="2" grpId="0" animBg="1"/>
      <p:bldP spid="33" grpId="0"/>
      <p:bldP spid="34" grpId="0"/>
      <p:bldP spid="35" grpId="0"/>
      <p:bldP spid="36" grpId="0"/>
      <p:bldP spid="4" grpId="0" animBg="1"/>
      <p:bldP spid="5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BF45E3CD-A3B7-43B5-A6DB-965078569B0B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tângulo: Cantos Arredondados 20">
            <a:hlinkClick r:id="rId5" action="ppaction://hlinksldjump"/>
            <a:extLst>
              <a:ext uri="{FF2B5EF4-FFF2-40B4-BE49-F238E27FC236}">
                <a16:creationId xmlns:a16="http://schemas.microsoft.com/office/drawing/2014/main" id="{C624B47D-3E23-468A-9583-22A22913FB9F}"/>
              </a:ext>
            </a:extLst>
          </p:cNvPr>
          <p:cNvSpPr/>
          <p:nvPr/>
        </p:nvSpPr>
        <p:spPr>
          <a:xfrm>
            <a:off x="36000" y="5040000"/>
            <a:ext cx="1728000" cy="129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22" name="Retângulo: Cantos Arredondados 21">
            <a:hlinkClick r:id="rId6" action="ppaction://hlinksldjump"/>
            <a:extLst>
              <a:ext uri="{FF2B5EF4-FFF2-40B4-BE49-F238E27FC236}">
                <a16:creationId xmlns:a16="http://schemas.microsoft.com/office/drawing/2014/main" id="{5E55B6C0-5F2C-40E3-87D5-F84E7F82F5C0}"/>
              </a:ext>
            </a:extLst>
          </p:cNvPr>
          <p:cNvSpPr/>
          <p:nvPr/>
        </p:nvSpPr>
        <p:spPr>
          <a:xfrm>
            <a:off x="36000" y="990000"/>
            <a:ext cx="1728000" cy="129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</a:t>
            </a:r>
            <a:r>
              <a:rPr lang="en-US" b="1" dirty="0">
                <a:solidFill>
                  <a:schemeClr val="tx1"/>
                </a:solidFill>
              </a:rPr>
              <a:t> Triangle Property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7" action="ppaction://hlinksldjump"/>
            <a:extLst>
              <a:ext uri="{FF2B5EF4-FFF2-40B4-BE49-F238E27FC236}">
                <a16:creationId xmlns:a16="http://schemas.microsoft.com/office/drawing/2014/main" id="{F61757D0-9E77-454E-BDB3-77278D200C91}"/>
              </a:ext>
            </a:extLst>
          </p:cNvPr>
          <p:cNvSpPr/>
          <p:nvPr/>
        </p:nvSpPr>
        <p:spPr>
          <a:xfrm>
            <a:off x="36000" y="2340000"/>
            <a:ext cx="1728000" cy="129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</a:t>
            </a:r>
            <a:r>
              <a:rPr lang="en-GB" dirty="0">
                <a:solidFill>
                  <a:srgbClr val="F25E4F"/>
                </a:solidFill>
              </a:rPr>
              <a:t>.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Identity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Property</a:t>
            </a:r>
            <a:endParaRPr lang="pt-PT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8" action="ppaction://hlinksldjump"/>
            <a:extLst>
              <a:ext uri="{FF2B5EF4-FFF2-40B4-BE49-F238E27FC236}">
                <a16:creationId xmlns:a16="http://schemas.microsoft.com/office/drawing/2014/main" id="{AF4F4DF9-BECD-44C3-BD82-FEF2A1AE88DF}"/>
              </a:ext>
            </a:extLst>
          </p:cNvPr>
          <p:cNvSpPr/>
          <p:nvPr/>
        </p:nvSpPr>
        <p:spPr>
          <a:xfrm>
            <a:off x="36000" y="3690000"/>
            <a:ext cx="1728000" cy="129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</a:t>
            </a:r>
            <a:r>
              <a:rPr lang="en-US" b="1" dirty="0">
                <a:solidFill>
                  <a:schemeClr val="tx1"/>
                </a:solidFill>
              </a:rPr>
              <a:t> Inverse Property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0C3A4663-982D-422C-B380-134942136E3E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FB0F0973-F433-4769-8541-8C76419ED4B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7DCCF444-3582-491C-AB54-05B8212E3410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1FF72317-4A19-4F14-967F-1382E0427416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84966A53-FF91-484B-9E64-ACDF667F77CD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21</a:t>
            </a:r>
          </a:p>
        </p:txBody>
      </p:sp>
      <p:pic>
        <p:nvPicPr>
          <p:cNvPr id="13" name="Imagem 12" descr="Uma imagem com edifício&#10;&#10;Descrição gerada automaticamente">
            <a:extLst>
              <a:ext uri="{FF2B5EF4-FFF2-40B4-BE49-F238E27FC236}">
                <a16:creationId xmlns:a16="http://schemas.microsoft.com/office/drawing/2014/main" id="{0896E2E5-838A-4922-8D24-89DE53002C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332" y="1150566"/>
            <a:ext cx="5402428" cy="511734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57" y="1072509"/>
            <a:ext cx="3209721" cy="4990821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E95218DE-2B20-4E15-92BE-25857C7D7E6A}"/>
              </a:ext>
            </a:extLst>
          </p:cNvPr>
          <p:cNvSpPr txBox="1"/>
          <p:nvPr/>
        </p:nvSpPr>
        <p:spPr>
          <a:xfrm rot="210390">
            <a:off x="2694332" y="1988430"/>
            <a:ext cx="2386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Maybe you will need a  paper and a pencil to solve these questions!..</a:t>
            </a:r>
          </a:p>
        </p:txBody>
      </p:sp>
    </p:spTree>
    <p:extLst>
      <p:ext uri="{BB962C8B-B14F-4D97-AF65-F5344CB8AC3E}">
        <p14:creationId xmlns:p14="http://schemas.microsoft.com/office/powerpoint/2010/main" val="9687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7D4C189-D4AD-4072-A44D-852924A69E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82" t="16195" r="27479" b="12835"/>
          <a:stretch/>
        </p:blipFill>
        <p:spPr>
          <a:xfrm>
            <a:off x="5184027" y="1676255"/>
            <a:ext cx="3658410" cy="3532979"/>
          </a:xfrm>
          <a:prstGeom prst="ellipse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2A69B5-E165-4874-A7D7-F428BD26C31C}"/>
              </a:ext>
            </a:extLst>
          </p:cNvPr>
          <p:cNvSpPr txBox="1"/>
          <p:nvPr/>
        </p:nvSpPr>
        <p:spPr>
          <a:xfrm>
            <a:off x="5760743" y="5206344"/>
            <a:ext cx="247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580" y="1658868"/>
            <a:ext cx="3749065" cy="3550367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6DD0D-E871-463E-99CA-7B57B9FCDAFE}"/>
              </a:ext>
            </a:extLst>
          </p:cNvPr>
          <p:cNvSpPr txBox="1"/>
          <p:nvPr/>
        </p:nvSpPr>
        <p:spPr>
          <a:xfrm>
            <a:off x="4974167" y="450644"/>
            <a:ext cx="4061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Hope you enjoyed it!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1453A01F-A6BB-4D35-A06F-191DF89876B5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tângulo: Cantos Arredondados 26">
            <a:hlinkClick r:id="rId7" action="ppaction://hlinksldjump"/>
            <a:extLst>
              <a:ext uri="{FF2B5EF4-FFF2-40B4-BE49-F238E27FC236}">
                <a16:creationId xmlns:a16="http://schemas.microsoft.com/office/drawing/2014/main" id="{D2D20D03-58E6-49C3-9B82-9BE1AEA7F930}"/>
              </a:ext>
            </a:extLst>
          </p:cNvPr>
          <p:cNvSpPr/>
          <p:nvPr/>
        </p:nvSpPr>
        <p:spPr>
          <a:xfrm>
            <a:off x="36000" y="5040000"/>
            <a:ext cx="1728000" cy="129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8" action="ppaction://hlinksldjump"/>
            <a:extLst>
              <a:ext uri="{FF2B5EF4-FFF2-40B4-BE49-F238E27FC236}">
                <a16:creationId xmlns:a16="http://schemas.microsoft.com/office/drawing/2014/main" id="{74C35965-4DE5-4611-8EA4-D2CA3B5A79B4}"/>
              </a:ext>
            </a:extLst>
          </p:cNvPr>
          <p:cNvSpPr/>
          <p:nvPr/>
        </p:nvSpPr>
        <p:spPr>
          <a:xfrm>
            <a:off x="36000" y="990000"/>
            <a:ext cx="1728000" cy="129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</a:t>
            </a:r>
            <a:r>
              <a:rPr lang="en-US" b="1" dirty="0">
                <a:solidFill>
                  <a:schemeClr val="tx1"/>
                </a:solidFill>
              </a:rPr>
              <a:t> Triangle Property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9" action="ppaction://hlinksldjump"/>
            <a:extLst>
              <a:ext uri="{FF2B5EF4-FFF2-40B4-BE49-F238E27FC236}">
                <a16:creationId xmlns:a16="http://schemas.microsoft.com/office/drawing/2014/main" id="{CEE735D2-E146-4D5C-A3CB-5E4B5A318742}"/>
              </a:ext>
            </a:extLst>
          </p:cNvPr>
          <p:cNvSpPr/>
          <p:nvPr/>
        </p:nvSpPr>
        <p:spPr>
          <a:xfrm>
            <a:off x="36000" y="2340000"/>
            <a:ext cx="1728000" cy="129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</a:t>
            </a:r>
            <a:r>
              <a:rPr lang="en-GB" dirty="0">
                <a:solidFill>
                  <a:srgbClr val="F25E4F"/>
                </a:solidFill>
              </a:rPr>
              <a:t>.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Identity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Property</a:t>
            </a:r>
            <a:endParaRPr lang="pt-PT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10" action="ppaction://hlinksldjump"/>
            <a:extLst>
              <a:ext uri="{FF2B5EF4-FFF2-40B4-BE49-F238E27FC236}">
                <a16:creationId xmlns:a16="http://schemas.microsoft.com/office/drawing/2014/main" id="{3D4BB79D-1770-4412-B56B-63423B8A380D}"/>
              </a:ext>
            </a:extLst>
          </p:cNvPr>
          <p:cNvSpPr/>
          <p:nvPr/>
        </p:nvSpPr>
        <p:spPr>
          <a:xfrm>
            <a:off x="36000" y="3690000"/>
            <a:ext cx="1728000" cy="129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</a:t>
            </a:r>
            <a:r>
              <a:rPr lang="en-US" b="1" dirty="0">
                <a:solidFill>
                  <a:schemeClr val="tx1"/>
                </a:solidFill>
              </a:rPr>
              <a:t> Inverse Property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1712018A-90AA-465E-AEAF-09DCA4CB9149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End of Lesson 21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A750CBCD-E9BA-47AC-9636-F5B218705737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61694FD8-73CC-477C-AA77-29312E30BDB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3DF20537-CF5C-4FF6-A1FD-3BC6FC03A77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id="{48DF5382-3DC3-46AC-B24F-CF1E82BBEB83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269" y="1638000"/>
            <a:ext cx="1277302" cy="4572000"/>
          </a:xfrm>
          <a:prstGeom prst="rect">
            <a:avLst/>
          </a:prstGeom>
        </p:spPr>
      </p:pic>
      <p:pic>
        <p:nvPicPr>
          <p:cNvPr id="3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5121579" y="1690997"/>
            <a:ext cx="3749065" cy="35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LMS_API_VERSION" val="SCORM 1.2"/>
  <p:tag name="ISPRING_ULTRA_SCORM_COURSE_ID" val="1659377C-373D-46B5-8979-918BB94479B4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PRESENTATION_COURSE_TITLE" val="L1 version 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PLAYERS_CUSTOMIZATION_2" val="UEsDBBQAAgAIABJEbE5rXzME1QIAAPcHAAAPAAAAbm9uZS9wbGF5ZXIueG1spVVbb9owFH6mUv9D5PfaMLStQqHVVAntYa0qdbe3yCQm8erYnu2Qsl+/Y+cCSYFtGhLIOTnfd26fD/HtSymiLTOWK7lEMzxFEZOpyrjMl+jL59XVNbq9ubyItaA7ZiKeLZFUkqEoYzY1XDvAPVJXLNGBAQMpirThynC3A9op0PZB5lN0eTEBF2mXqHBOLwip6xpzCwiZWyUqT2JxqkqiDbNMOmZIkwGKOuzC/RkN31JJ4naa2QOkdv8euCXpOV4sH5DUc6xMTt5MpzPy/f7TU1qwkl5xaR2VKfQLmjgJXVzT9PleZZVg1tsmcZPkE3POJxFsk9gt+OxaRtakS9Q4JCWzlubMYiFzRHq/jrMjaDCdNaEySyTd8pz62hLbeoUR7UlsoYxLK9ein9lurajJkt5+4B+TIxnHG0Ft0fLZQS2B/5m3xQS/xD8fzSVUVK0FtwW8OoTsrceLIMOocRl6HBT7AIpdeRIUGfaz4oZl4fFrr/vpDDWxZCVEyA7bOgUbnFY0dcrs7gABgm3Fgnt94EYfOIA8PBwe4PDYTWZPgroqN4y6yrCuRZN4yzOmHqgxYU43Gyosi8nI2oLJEB2TptZ2OvtJxIUrxdu/GIr3G83khz03kgD4z4l8BI6+H1xm7GXF4bVjJXTUMWi1t2GnBfbh9unYal0eXKCBaa9+GAnUEDlqcgb3PaOOkr2dnIKujaot6KLSGqT/muL1+z4vMk5sNJh+GjE5sgjitLJOlfxXGPVgQ7hFmOkZ8V5eRKc+HeiD5j3k/fQcorkIMKFkkFJ3LTbnsHAttpzVTx3FVWvAGpbWkd3mT6OF5k2P/nZ128gbEt1YxnuLuUo3Xp18Kz3yydiGVsLdHdYyXJYBOqr1+J48xvUNdKrqJ/6LRTXP/F/hbA4NjgrG8wJk8+56fsAgVErFMHwwnYq4UbLrA8YkPDW/YRLdRm4V0ojrhJDiVv5w/A1QSwMEFAACAAgAqZp6Trj5mLriAgAAZwoAABgAAABub25lL2NvbW1vbl9tZXNzYWdlcy5sbmetVl1v2jAUfa/U/2BF6tvWbm97gKAAbmU1JDQxpd2L5SYuWE1iFjt07NfvxoEOtqEArYQibOd+nXPudTq9n3mGlqLUUhVd5+vlFweJIlGpLGZdZ0KvP39zkDa8SHmmCtF1CuWgnnt+1sl4Mav4TMD/8zOEOrnQGpbarVd/1kimXWfcZ31vcMtoyLzxmPUnlIYB870+9h23z5OXztX69T3WgzCgUeizsRdgnwX4gTpu/TzObhzhe8etn612kyjCAWWxT4aYkZgFIQVno7GPKR467qOq0JwvBTIKLaV4RWYuADcjS4F0JlN7kCjYKCrRFmwYjjwSsAjHNCIDSsLAcWNVlqtP1i2vzFyVEE6jVGr+lInUxgSG7PmiFBpCcwMMIviZuYQ3Vc5lcdkWGmrEEaATx9MwgrpwYUSJOFpwrV9Vme7Utx2ozTEJBiFAOKBbzmntY+MYcpSgs7IUiWl3Bll6Fpk1I1MSDMMpo1YINRl5pQ0Ani8yYYTNVtal8MSi8iSeFTCTCb5sUIPolqZWgEY4jr0bzPrhA2gARBceYxHeOm54e4zFI46hIBy32QTePbnxLCKgzo10NtJMeK2EbIV4koBdzdxSqkrDTs0mCMhWry+PCxPjuwkohnj+ng5ovAL0djWTSwF5lKkoWwNBUw7wkAQ37G5CvrNrj/h4+B+a+QoVyiCeLnmRCCA24ZUWaAVnqUztWS0xG/9HJX8hbtYNebHu5WCIHy6OzWen/feojxsj8oVpC10Dtk7/lCzqdtqbwiGlnxY/HuDAi0j4McxomVdZM7Dezc9bZsdy1JrEO5E6nK0PzcQq5eApaYVy+njcurN2xhgl1McwLcHhrCkMXGYyl0akB/icjHCNaAzDphk+O5VMVZWlVliZfLEDCC6mKhf/3obPpcrtbsb1BthmAPbek0VTXNQEHR9xK75p42B+tqRxOkuUQCUf8nnBm9bJVQ5bf8V9W2n7Sdi52vpC/A1QSwMEFAACAAgAqZp6Tray98ilAAAAggEAACkAAABub25l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CpmnpOH1SKajADAADHDgAAIgAAAG5vbmUvZmxhc2hfcHVibGlzaGluZ19zZXR0aW5ncy54bWzll91P2zAQwN/7V1iZeFwD2iZNKC1i/ZCqjYJIYfCE3NhtTjh25o925a/fOW5L2coWviS2PVRN7Lvfne/O5zg5+F4IMuPagJKtaK+5GxEuM8VATlvR2aj/9mNEjKWSUaEkb0VSReSg3UhKNxZg8pRbi6KGIEaa/dK2otzacj+O5/N5E0yp/awSziLfNDNVxKXmhkvLdVwKusA/uyi5iZaEGgD8FUou1dqNBiFJIB0p5gQnwFrREJ3tC2ryKA4SY5pdT7VyknWUUJro6bgVven0unvddyuZQOlCwaUPh2njoB+2+5Qx8A5QkcINJzmHaY6eYrDmwGzun2IvncS/MipyWDP1jI7CxUu7hOOEcjrjS2M4Qq2lWY761rQnVBiexJtDKzHwIaSZhRl6dqse/J04IVJXlkrbttUOET8NrijxPZhkojaMLd/JWAmMbeUUlkkx5mxICx6inV6D7KPQXkQmtACxaEXHJZckpRKTC5YKyNa6xo2NBVsltb+UPtRABTmTgNXHyVEa3VoPi8pyqg3f9Go1Y3xks/ZX5QQjC+WIgGtOrCIYXVfgU87JZgrIRKuiGsUSscQIQIsz4HPODqpQLYH3GbpEE4VDTSzFUnAbLHxzcEPGfKI0cjmdYeHiOJjAbz4IXFJjbqF05eNO+mXQ7V0Nht3exY5fIGUzKrMHwrGceFHaF+HTBZHKrvQwHBl1hldJYcCquTpraz4+DeuKxjw/Uzbu8A0UTtDnxK8DsoF+wZS/jJWHJP6PHtQ2m9NZtdH95q3QuMUBUxKYOJFhSwK57IA1gBmVREmxIDTDpmx825iBcgZHQoMIaPN4D4M+lmn1NoUZNkmlGde/R7KFxEaZ9ZUufDIZ8edfK+p2RhizUe/0sDManA9Gl1ej3sUonEZr9Xhr90xi39S393h/aLzGFn9y2juvE/khBqFWhnppLdxxHanjz3WkTsOZdLJxHtVyAXvMNOwZ7DICCsAieEUV85SvglBtz1wxf82G+QdW//o+CWuvP+0dDT4df+n+77vgqXEIb6s7U3znXpPEWy9AfqYACQVeq/yhuL41tT+8303i7VONBtLuXj7bjR9QSwMEFAACAAgAqZp6TkKBxMUYAQAA1AIAABwAAABub25lL2ZsYXNoX3NraW5fc2V0dGluZ3MueG1sjZLRToMwFIbvfQqC95BNjZp0TdzQG6Mu2V7gAAfSrPSQtpDw9naFjakQx1X5///rac8pMwehgha1EaRW4SLkN0HAMpKkd2itUKU5KictEPkqTBtrSUUZKYvKRop0BTLkt2/+Y7FP/keRq3ktU0CGY5mH5dM6uQoZatyvH5PN8xxQQ4lRCtmh1NSo3OU3r8kiubvID8vLhjDzszvQWNpZ0JZb3SCLx//eN9DiixIVWNdnZ1g0Q3LK6RlJVG81Gtcub/ICpHHEH308wlZCd97MnIAJZw7Ziwr5cgrxTo8paEXp1X1XIy80uiK/xD6JClKJ79ilBDr/PEeGu8/aPe3u2FT4QTlyc+zll5sniy9UP5txEm7tXjP/BlBLAwQUAAIACACpmnpO15twlisDAABvDgAAIQAAAG5vbmUvaHRtbF9wdWJsaXNoaW5nX3NldHRpbmdzLnhtbN1XTU8bMRC951dYW3FstqiXCiVBNB9qVEgQGyickLN2siO89tYfScOv73idhEADXSgRqIco2fHMm/Gb8XO2cfgrF2TGtQElm9F+/VNEuEwVAzltRuej3scvETGWSkaFkrwZSRWRw1atUbixAJMl3Fp0NQRhpDkobDPKrC0O4ng+n9fBFNqvKuEs4pt6qvK40NxwabmOC0EX+GUXBTfREqECAH5yJZdhrVqNkEZAOlHMCU6ANaMBFvvN5iKKg8OYpjdTrZxkbSWUJno6bkYf2t3OfufzyieAdCDn0rNhWmj0ZntAGQOfn4oEbjnJOEwzLBS5mgOzmf8Ve+9G/CdGiRy2TD1GW+HepV2C44JyOuXLZGih1tI0w3hrWhMqDG/Em6aVG3gGaWphhpXdhYd6J06IxBWF0rZltUOIB8YVSvwITGOiNpItn8lYCaS2LAqnJB9zNqA5zsRpT0ZkQnMQi2Y0LLgkCZXYUbBUQLqOMG5sLNiyk72l95EGKsi5BBw5Tk6S6C5n2EqaUW34Zi2rFeP5TFs/lBOMLJQjAm44sYogpy7HXxknm8STiVZ5aRXUWGIEYMYZ8DlnhyVBS8DHEl1hitxhJM5fIbgNGX46uCVjPlEacTmd4bSiHUzArz8LuKDG3IHSVY17yXG/073uDzrdyz2/QcpmVKbPBMch4nlhd4JPF0Qqu4pDOlLqDC+bwoCVa1X2Vn95G9ZzjH1+pW7cwzeQO0FfE35NyAb0Dlu+myzPafxfK6icNqOz8qD7w1tC4xEHbEnAxIUU1QrkUvcqAKZUEiXFgtAUpdh42ZiBcgYtQSACtHl5hSEex7R8msIMRVJpxvXTkGwhUSjTntK5byYj/tJrRp32CDkbdc+O2qP+RX90dT3qXo7CHbQOj7eqZyP2Ur5d2f1V8VDYx2+n7Kdn3YsqhA9w75Ua000qwQ2reA2/V/E6C1fR6cY1VKkElJZpOCooLgJywN6/o0HZ+hcAnpyUMFuvPCjv4Hj897ve2muzTRZIwnPwQbvWh8oEJN2T/tfhcWenTEA1Kt52FP6VifC0eiWK7722NOKt7zc1tN9/SWzVfgNQSwMEFAACAAgAqZp6To5z9vpqAAAA5QAAABoAAABub25lL2h0bWxfc2tpbl9zZXR0aW5ncy5qc6vmUgACpRwlBSuFajAbzE8qLSnJz9NLzs8rSc0r0cvLL8pNBKtRUnYDAyUdnIrzy1KLCChNS0xORTHU1MjCyQWnSoSJJk7mLs6WyOoKEtNT9ZISk7PTi/JL81IgypxdXQxdjJXAqmq5agFQSwMEFAACAAgAsJp6Trx9NfdKAAAASQAAABcAAABub25lL2xvY2FsX3NldHRpbmdzLnhtbLOxr8jNUShLLSrOzM+zVTLUM1BSSM1Lzk/JzEu3VQoNcdO1UFIoLknMS0nMyc9LtVXKy1dSsLfjssnJT07MCU4tKQEqLNa34wIAUEsDBBQAAgAIABFEbE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ptNBOkEkmJSgFAAD2EwAAHQAAAHVuaXZlcnNhbC9jb21tb25fbWVzc2FnZXMubG5nrVj/bts2EP6/QN+BEFBgA7q0HdBgGBIXtMTEQmTJFemk2TAIjMTYRCTR1Q8n3l97mj3YnmRHSnbttoGkpEAcmJLvuyP5fXdHnnx4yFK0FkUpVX5qvTt6ayGRxyqR+eLUmrOzX36zUFnxPOGpysWplSsLfRi9fHGS8nxR84WA7y9fIHSSibKEYTnSoy9jJJNTazaOxti+iFgQ4dksGs8ZC/zIw2PiWaMxj+9O3rQ/f8TaDqYz7F9HXnAeRGP33BrZKlvxfIM8tVA//Xp8/PDu/fHPg2DoFHveIRAySO/f9gDyWRh4EaARL/LJJ2aN9P9hdsGcea5PrFH7ZZj1LCSX1kj/77SbhyHxWUQ91yGRSyM/YGYtPMKIY42uVY2WfC1QpdBaintULQWwoJKFQGUqE/MiVvAgr0WXMyeYYtePQkJZ6NrMDXxrRFVRbF4bWF5XS1WAuxIlsuQ3qUiMT+Cbeb8qRAmueQV8RPBXLSX8UmVc5kfdrq98L8COIdmUUIrPYXHZblKAdAB/L6slvEuEeg0u7vNU8QTdFgIAA4r4apXKuPmlpKtCRzhL+aYzihBfuf45kD3waER8Z/vEGpE8QU7B9WQHooSYkhAACl6K4gm2keG6MUc4TYchTNzziQcfpkOYyMUyhU81NI4ZASbMRN5lBUwlIXCc0qsgdPSigSvE0YqX5b0qkgOW7u9nF7Dr2wEIwWZ74ExjbIGBHxJyX1GIuOoGgyix4XerK5gqEDBiJhloSWV1WYFsslUqKmGilXoqPDaUuhG3CvSVCr5uuA/ejdg6ae7huW9PojHbpVCP13m87GkH4vyuPvbVUANN9jnfGVOLFo2DT5BdIBkGQyyCC8iBF0MsrgmFRSa0y8bHl+45NrsEeW+blLZJL+Y6x6QbxOMY7DSb1lLVJTzRSwKpyexIeTTMDSUf58BiF3uP5NYGFehgRgu5FhBHkYii0xGke5s4WlQf5+4f0Rl2PeJ8h3p8g3JVIZ6seR4LIFvM9Z5u4F0iE/NO0974/1zLvxGv2lT/qq0SvkM+vRoaz0FheUQRvKpEtqq6XOsFa8N/ShRa4o+G0GfqT/NPbeLj0A1+zM6UMqvTpgI9e392kQ3do84gnrlS/XfrR0dCm1JDoGHRxRF6jLS/1US7HbuBroiJ6G/n+mdgM2vqFhQ2N79V/a39oAXwFXoqBp3AGpvIKbQ6GVSh/raXMOuD8C91wehvf0XG1GVQda7ETSmrTs9Gz73rq5Hz0wvrXs96UGyYyzwI2QfARdsPliiVGcSf9MCcT8l2BZoScTCTK1WniZF/Ku9MmYC1rTPxbTd8W6jMPE15uaV/U6Y+PCeKZnJh43Q2oJ/aKbj3/uwJ+Om7RAkOoY2xsW/r3sfWak97GoF89FJ4jG5bJ9BRxqt4CeX4VtV50hOoOYI55AwDWDtnKnjR3YW1AF+F0TxF7dPfB4Hojg6SKNmB/emrSpR/DQbR09hh0ObgJx6qTiCGx4cBmEEfq/bgu7XreQ5mLnD5hxwweVPiMpXBo6NuvyCVdusxY9ieTEFN1IhH1QW0kEMQtuSxg3kIB7RWhzYAQTvAZJUKRB64Vs8Q1CkOLyDPmiOXNZry4g6SNFMqHRSb2UAtjmrYnL7caNRVKvNBkT+vROoJM3cWYccx1zuwknB6v2s6ggSOj3F7z5OqRW8we4J9qAFf4YlEVkMBQ0J21zf6isJcB3iK63u2//75t8velN1thoUk1oy/pLD1t1V4NyrNDd3Jm70Lu/8BUEsDBBQAAgAIAKm00E5msqLVpQAAAIMBAAAuAAAAdW5pdmVyc2FsL3BsYXliYWNrX2FuZF9uYXZpZ2F0aW9uX3NldHRpbmdzLnhtbHWQwQqDMBBE736FfyD0HAI9l7ZC/YEVRwnERLKr4N83kWpLmx533swuO4ohYtzAuihLRbP4h1AQLWGGqt5zokwLzs6MJMa7KAtY92Q5GnMoRaz3Ux3AcLKh3f+j79drS+ux6FifIflAY0boUy6wkRRytJhh05p1gu4D4oEvMfngqLW4YG09he52GF7V/MUpGz+bR1x9B82pvvuCoKoPtYiV7cU/AVBLAwQUAAIACACptNBO0L0vtE4EAACHFQAAJwAAAHVuaXZlcnNhbC9mbGFzaF9wdWJsaXNoaW5nX3NldHRpbmdzLnhtbOVY3W7bNhS+91MQGnpZK2mTJTVkB5ktI0YdO7OUrsEwBLREW1woUhUpp+7VnmYPtifZoWgrduK0dBYD6XoRJDo85zuH3/khQ+/kc8rQjOSSCt509ut7DiI8EjHl06ZzGXZfHztIKsxjzAQnTYcLB520al5WjBmVSUCUAlWJAIbLRqaaTqJU1nDd29vbOpVZrlcFKxTgy3okUjfLiSRckdzNGJ7DLzXPiHQWCBYA8JMKvjBr1WoIeQbpXMQFI4jGEDmnelOYdRmWieMatTGObqa5KHjcFkzkKJ+Om85Pbb+z33m71DFQHZoSrjmRLRBqsWrgOKY6CswC+oWghNBpAuEeHTjolsYqaTpvDjQKaLsPUUpss3WsUdoCOOBqAZ8ShWOssPk0/hT5rORSYETxnOOURiGsIL3/ptMJr4N+r+NfD4ahH1yfhed9E8MWRqH/MdzCKOyFfX8bfVv4s6sLf9TvDd5fh8NhP+xd3FkBo2uEeO46Yx4wK4o8IhVhnkqKdMwxZVCj92iUREGVM5xPSSi6FJI4wUwSB/2ZkemvBWZUzaEZ9qAZbgjJTmVGIjXSaWs6Ki+IcwdnACEwyGVVEofvqpI4Ol7bumu8321rY5QeVgpHCRQPyMrQPHdVtFSjuo1wpOgMCpPc2+SkYCwoskzkqqWDLn2vCqsYHoHxJoKvMae/0ViwuOKLpGMSD3BKVjouuKG8C5r7DppAjhkwOcwIRwHm0OVUAbtRBSCLsVRUld3dXWif5hQzBHgwhgg6Dx6wHSU4l2tJrRKreytq/T4Qisg/DNtG9KhqwCh40aVlpf+bKFiM5qJAjN6AnUBQeUUKfyUErfY3muQiLaUwgRSSpZsZJbckPrFxdAUu0gIsYdxljCjj4VNBv6AxmYgccAmewXAEOZUGv74VcIalvAPFyxhfma7tDTr+x1d6gzieYR5tCQ7lStJM7QQfzxEXamkHdES4kKRMSkzjcs1mb/Wnp6HqGMjzM2VjDV/StGD4OeErQlagd5jy3XjZJvHfjMDabYJnZaPr5i2hocUppMRgwkIE047yxYS1AIwwR4KzOcIRHFhSj40ZFYUEiRkQBlo+PUJjD2Vafk1hMoPHPCa5FeTe/pu3B4c/Hx2/a9Tdf/76+/VXjRZH+QXD2p05y9uP3hXsrO7dGL5h9JV7wwPbrshTXajxA6eb70IW5r1B6I9O22HvQy+82gBQsvfwzPJcfZ5uPl7LS8ZLPV0D/3TUPkMjP7jsh0HDpqIGAppXRQnU5ERfv21sLkb+BytsINxGb3gZQo34Vj3lB1aeh1Z+39tojcwt4mLlBmEVApwKUzPl4FxgNKVQm99Fj1u125PGw/fR4v/5Bm1mxI5anOA8SnZWRz/GEN5lgv7HtL/sfy2fjfh15gL/vPfLsN/5AWbLC2XQfFXPS2vvSZ678eVOr6SU0xRo1Rfu6rmvdXiw57mbl2o1QFt/PG3V/gVQSwMEFAACAAgAqbTQTjJse8x8AwAA/wsAACEAAAB1bml2ZXJzYWwvZmxhc2hfc2tpbl9zZXR0aW5ncy54bWyNVm1v2jAQ/lx+BWLfYaXdaKUUib4gVWNtNTq+O8kBVh07sh06/v3uTBwcCCVESPFzz9nn587nROaDy+4GtOFK3vWGvXHnIkoKrUHad8hywSx0Y2bgOb3rTf/OZr2BYyih9Bys5XJlECiRLkdWorKcye1MrVQ/ZsnHSqtCpr3xt+kVPdHAUQ+c1tsctODyA3k/hjf3j9NmnuDGPlvI+kuWQF9h4OjwdPk0fBq2ccg1GAMUzO3jZDj5ecZHsBiEX+V6dH1zPWnlsV9m6n6tnDbccOucRsPR1ei62QmlRW5d1y/WyFVe5O3TkGu1otgPPEb0nPEQiqVYDUh/vKXnDB0ra0uLnMm3hX/2jPZxYa2S/URJi0Xbl0pnTKDP0v1a+ZQZbuHhqqhaAiOP0xYOvoLiUZqcEoatoK56AulleipPqB7oOv+r6HdVE4rJmolG8BTjUDp1EcN3evbU8i04+RFpqJV4oxVqHYHqORYwtrqAaOBHZDFr9flaWDzu3hoinvGGe3xjhYHxkglTkvagp/2BTy7TYJ4S8PaFEkUGD7soA1od9+yHh3uXt3DNCqsi07Apof18Aeh5L6j3ES8APW9Oor9KsT0iH1rIwx+he+aStxe6DDlQ+iICyfDdy+NHzkTzz6jzmGDBEnCETKUwdgXxzjOg3EQDh1EUg4MwIsk2fMUsXiO/iRNv5xZyEw0O8F0NNZZMZLkVcFxIiSq0wRjQuKhvtcFCDrujZyZ2BkvruXXQS0+3VJhrN+58KaqffifSbtC1eH/d9TKmP0C/KyVMr1u6YA9Ddd21eUinawLbD+hnuVRtHKSyEM7sgmtkqt1hasVl1rJknWEkzVFX2rnkNSYpKtc7Tp4sshj0Eyacgy+0OkasNV+tBf7tgsMnpHX6CSP52TVOJRmvajgAXIqB6WTt63s3IDwrhOUCNuA7QgDQJk9sJzJ4GI73SIVTL7YAOVtpZfPYV0Kt39UMR/QFxqPqTSg0nClky2LjdrNvCL4JByEEfblsa1SFYUdzY1co4YxobFALUxIoxwqr5pZpW063H7utsg1MJM9c90CYlvGBNZjIRSiVlyI4k+cf4X51ulCqiarpGyzNDtQZx8MmB2epN8Z3PG7jpQYIu6IDO1Wr/gXbWDGdvlSEWu9uMJMv7gwvM9dgDcn3ih8c0SBAXToq5fEdP/vHnc5/UEsDBBQAAgAIAKm00E7mRcYRSAQAABEVAAAmAAAAdW5pdmVyc2FsL2h0bWxfcHVibGlzaGluZ19zZXR0aW5ncy54bWzdWN1y2jgUvs9TaLzTy+KkTTcpY8hkwUyYEqDY6Tazs5MRtsDayJJryVB6tU+zD9Yn2SMLCASSikzYTvYiQ3x8zneOvvOnsXf2NWVoQnJJBa85R5VDBxEeiZjycc25CluvTx0kFeYxZoKTmsOFg87qB15WDBmVSUCUAlWJAIbLaqZqTqJUVnXd6XRaoTLL9VvBCgX4shKJ1M1yIglXJHczhmfwo2YZkc4cwQIA/lLB52b1gwOEPIN0KeKCEURjiJxTfSjMLlTKHNdoDXF0O85FweOGYCJH+XhYc35p+M2j5tuFjkFq0pRwTYmsg1CLVRXHMdVBYBbQbwQlhI4TiPbk2EFTGquk5rw51iig7W6ilNjm5FijNARQwNUcPiUKx1hh82j8KfJVyYXAiOIZxymNQniD9PFrTjO8CTrtpn/T7YV+cHMRXnZMDDsYhf7ncAejsB12/F30beEvrvv+oNPufrgJe71O2O7fWQGja4R47jpjHjArijwiS8I8lRTpkGPKoETv0SiJgiJnOB+TULQoJHGEmSQO+isj448FZlTNoBcOoRduCcnOZUYiNdBpqzkqL4hzB2cAITDI5bIk3r1flsTJ6drRXeP97lhbo/SwUjhKoHhAVobmuauihRrVXYQjRSdQmOTeIUcFY0GRZSJXdR106XtVuIzhARhvJPgac/oZDQWLl3yRdEjiLk4hf/0Wd9AIksqAul5GOAowh66mCuiMlhayGEpFVdnNrbn2eU4xQ9CxMHYIugw26I0SnMu1LC4zqZspqv/RFYrIPw29RvSgasAoeNG1ZKX/uyhYjGaiQIzegp1AUGpFCv8lBK02NBrlIi2lDEuFZOlmQsmUxGc2jq7BRVqAJYy3jBFlPHwp6Dc0JCORAy7BExiGIKfS4Fd2As6wlHegeBHjK9Om7W7T//xKHxDHE8yjHcGhPkmaqb3g4xniQi3sgI4IF5KUSYlpXL6zOVvl6WlYtgjk+ZmysYYvaVow/JzwS0JWoPeY8v142SXxP4zA2m2CJ2Wj6+YtoaHFKaTEYMKLCAYh5fORagEYYY4EZzOEI9hQUo+NCRWFBIkZEAZaPj1CYw9lWj6N4e4DHvOY5FaQh0dv3h6/+/Xk9H214n7/+5/XjxrNd3efYe3OLO/Gg5cDO6t7V4QfGD1yUdiwbYk81YUabzjdfvmxMG93Q39w3gjbn9rh9RaAkr3NneW5eoFu36flreLeOh3+vH0a+OeDxgUa+MFVJwyqNjXUFdCuKkqgCkf6hm1j0x/4n6ywgWIbvd5VCFXhW3WRH1h57ln5/WCjNTD3hv7KncEqBNgDYzPXYBMwmlKoxhfR1VYN9qSB8DKaeuslmT7a1WYO7KmpCc6jZG+V84IH7c/Lyf+Y6a3VL7ctNRSQlGqj/2i7PRvp66wF/mX7t16nuVf6qB1/L6Jmn5c+87T8PrT2Qchzt356OwD5+mfM+sG/UEsDBBQAAgAIAKm00E5xTeVowAEAAH0GAAAfAAAAdW5pdmVyc2FsL2h0bWxfc2tpbl9zZXR0aW5ncy5qc42UwU/CMBTG7/wVZF4N0YFOvGGAxISDid6Mh657jIWur2kLgsb/3XUIdt2b0l7WL798r69dv89evxoRj/r3/c/6u14/Nde1Bk6zegOXTV106KXTIyOKDF6KEkQhIQqQrUOWTBg46V+/COUcydo13T9bUMbzi5CA1cnfEzUBGkLbEto7oe2oIh9HsOc1dWjIO+Z0Yy3KAUdpQdqBRF2ymokulvXwGwxg3IL+B10yDg3Tm/guzTrJX8dRmmR87HMcS8XkfoE5DlLG17nGjcwO9Hzopk+v9gp0deHrU9mH6dwHRGHso4UyLDy7nsWzuJtUGoyBn7rj6SSe3JKwYCkIv6FkdDea/IE2jOf1+IPeFqawRzqJk2Ey8mnFcmidEofsOhs2MVl5tU6zVfzAWdhZrxnWIATbg25ZtX8MhWqjzrhApTF3J9JGEzdJVCDLCpkfuOnYTZJzm3W2Xf9GnRiDFHV2vD24ctNngsOYRI1nhsEzWxGvtuzKljOSwZKP2wRVF1QuCEqk6iIFknkWhOhxOzbMGrd+rRpneg36BVFU8emuBUwVJ6Af5RKdwKxlfFVWWtXQmx8V5N752V2G++x9fQNQSwMEFAACAAgAqbTQTpQTsyJpAAAAbgAAABwAAAB1bml2ZXJzYWwvbG9jYWxfc2V0dGluZ3MueG1sDcwxDoMwDEDRnVNY3int1oHAxlaW0gNYxEWRHBuRgOD2ZPvD02/7MwocvKVg6vD1eCKwzuaDLg5/01C/EVIm9SSm7FANoe+qVmwm+XLOBSZYhS7eJo4lMo8Uixx2EajhU17/wB6brroBUEsDBBQAAgAIAB0Yzk6D5MijhQoAAMAZAAAXAAAAdW5pdmVyc2FsL3VuaXZlcnNhbC5wbmftV3lUU1cevlaU6GCJntpOJCVaxrGjdUmfBlkjShusrda2miIBtJGkKkEoYhISEgpULYaktEUJEGLrdLSNEoGySVgKNVEJSdWyxIQEJhpElhACLyxZ5qHTnjk9PTNn5t/hj/t759773eV89/st79O3d5OWLF6xGACwZGdU5DsAzM8B4Jl7qIXIyO4KdTPymZf6Dmk7KNNgB5COFz3irQgAykV/cB5agPQXJUdFpwKw7MRsm2ek4VgAYPbtjIx4jxU33FN+dt1gRmafM+/be5eY0vDPNLGLs3cx/+IzMLSht0US8oLwi4MtqynLqH7UrKC++vD4Qh/p5rtRqZUqq71ZFFZfhDlCut+qWHEV3hg+D4DP/oRC7NdeqwDY9uVKLwDOLEMuC/ZmoQFY+Qb6GQAiF20HIPPlCBQA6NW/BaevRfGn2uJXUAV45R+pgqkL9iuXspGlmSLSf1z7Xx00B54Dz4HnwHPgOfAceA48B54Dz4HnwHPg/2ew6Q30r7+eLPtEVzx/Q40qbPnsnHMK/W/2mziBdsMOvnM8mz+t3cO3Z/M94118z3Gpe8zqntqhrl1vJuTpCUkBAMQSnQPypiAC1k42uc4/tF0MKrVyPWTTUKvVbeZzp2+Q+ZMKpjRQqG1yXJR7HOHRsefZSZZG7MxEgZu9FtU0Lfe4X+JdUDKwNctBZulSvIwaaZ92PuhvmlGcxwVuf+fL+BCqp3QJfCkrORS6dn0eLkXJWAAuJJRgKC/6FTnUKBHdNUzkVhnOsa0CF1f5bsTk6gKX2HsdAPGEjSQFjwfLmzyKGlzl/VN1NA1rLYpMns73BpnPb3yhgVeaoXt01M9SFBSAy7HyviipPJ5kPgmAIgnLvCLcqZ5RYlpEIfS/Zo8+DryF0fMetDMMz4JMBzqnS7TSWZv6ejCqKS/wFvt3xuWhfgQ6RbW0Zj7oDfPqmwhAEUdK8p9t6Qgmq/N/MT6ged8vc6tQTZ8EVRzozw0aUwfLFYrnQO/arNHppTk4pgad4w25m82sYz22ZqJfBGn/IAVP8o/t7zBt8QK1t0Oyk/3CzSZZQm4ASqvtEH0LbVjScmSiCqrWsw8Lr3SKIfep9o2N0639qz2HnQM5HRWk1MNVmjuG6+sd1cwH+WmakexhACgPYyMmG3AZLvZZ/nQlResMKsO5x7tM2CERZs3zStu9wmGCstxCoakptFBbY2wSF2maWmG5wcmdiEMT3brjjXWJJb3d8fBtASOcWpVHptXzHSa9QU4VT1VxZpKHaqameDFmO1vHorTzTUXD12toBrqeeIPgT5c91GgwWcl488flLjvKbDLvNkoxfsze2kSuy+hXgY2+mnrMkg13ptc0hltuBgwKvEdl/NHlCEtWVEvKlcqJxLfbqVUNKdgtIoxqWJHgBwUsI9My1dROV8pjlOiIX6G1MMZkWi9jKF7VD+JMHriiLr7fjUn93lfl9of1RTMnKTyru6h60FhsY91Pn+hOD6Gzbj36oNq3wgYOrIdooebKLaWfRPd8RYLbTEW2bYbwi9caEnnhxDLLzYY0pYPA8EAhEABkNgmdFL+aIHTsbzMUs18JEkqVP3gIUcou5av65sK2RFEN7cf2NBVjxaBarCqBaJaT/YJtWGW6Xt5ErVbdFr3PMBfo4j0wK2OkC8OhCuE++PBPhk4KnZtBCaeV1YRxFD1GRSOJpl9qVYgQddSLiaGtbu9jxJpE3JeOc8XVbSP9pa6P9CJZ0EfHJFOCeydNAu8R3cuzYqn0tsyIV20qyVjGXdgGFyYrjT4FKSGX6tSFR3g4O5w4nx5if7O39qperu3tlgZxVUPZQzeP+snVCvdUSpolrb4JuU8huzMp8dhMhaZD1xfj6IGgJKtCeMjkS+/3iagtnmqFpEveRxjjf8c0fGUWUiSfEyvieSEOdRsZR56VnpuYb3vz9mScqiSsYQlILiBnJXMuEEt6On0K9qE1kFB2uZvH4J9KxhYL+VqdsdoW6dpkTsC27qZnwR9aHI7LHYQ4MdtlHnoEJ0jMFXW+5AjWcZxQd7J5k1XmujJSD1X2aK41hdEtAl9XSI5+QqPO5wyqvTuu6krv4kYkj8MqDtA1YfaxDlUHoqzKoqVZdGryrDvGBV0uPbTFkPsxibawDXXWZmVsa1+jd+CvVWUU3BeIG2wTdWruInMoT7JmQ9yU/0g7PMP+8Sk95b7Va468Hql1BZ8TtxErfFUCs/5qjKpeP5OUNgVBASdYql0kLTonsFNH3AZDuEy9d/fROjzizeo6elzjdG1RgCzNX9IhvhMz/wknowXM53s0awuVcPUabNKCPjf5nKXccuaTck3JMMPP4/96plDb/+nZdXEbgi0BC/pg+1JyalNZ1qgxHAuNSK/GrDljSfORteEkKS5zCr7B/CJJO/r5Hb9BrGRVSWVG75UNuNm3KOFYHsoQpSCxJx/jGbgStz19MBoJxjJB9kSHTXXRLoQI0NtK/F2ByLUr0LEXfzEB+y7jvCTetFBz1KJrL+/BYMgKygm10+1fdV+5DpLzF/bBamMotXZxC+L09Xl1zmvBpT0mJp1upLfWayylq1BMCHfQjjl3Ucx80ODZNBujUrW8uuEnr5G6WY87w3hOKDLbXWNUAMpeFb61X4UTac5cxrzXKhDSabhXZNGv3Qgt4xJoSnWgp1jfLT3C7VdbrXtnvVvmCtlzV23ycE7iNC5Ca2I4/lqwkk9Ca/Sbh6RerISnDvNmawPu73h91yumkBschIaj1b4lhzg6J5dHaUdis0h9UprnPT7JdZOuH/BHoox8YV/hMN54LXjXieP7f6iQ7ntPvebn0+zEOqK7GE6Bsj44xvXVt5mC7DOcn2f1cNQzsoNXz0ecRcH1o+mHh60qcnayQRtjVcg1k5817aiNdRcgpNPVXNqhbiKwCEKSwqOqfUufUHBMOT85zvp4LCb+yRtdrMxrudpR8TS2CMVNpwMFlZEO4QRcuficy5CbO8URmFnHnULdXnUivbRjxeDIRs6vfNTAVph1op4/Mtw6bLXlTZD1xY4bzul1EVv9SfbEB6MjUB0d1XIjUSrBKCUE/6jUavl6nPA7982jEg7kHyXzeCkNeiPCiVb9+DSjCot4iXF5DpKNOJ/33nGcf1ntYaJ5tyozPPm2yXTLp6dIFp+NmAa8OTqT0SAXfMh9QJQgwi4rfKLujMg9soR5oGysbOXmGhKaZwjagTaK9w6Zv3fBuq8OccMf8ziPJ42zHNxAjP2mIfeHQ1Whv5soZ808UJu7UsHz6lNJoLsRkyNdQ2W030m7rpBFsfgaY0ZqG5LoWL4RLBfqn5k9lwnrNN2w2+FL/m0OP23b/TXZqcJXs8c3fBOT5A2aB8u2CvEe5pPTxpBiqVn661ahy3PIjSWjPVASUnqsNyk5L/3cr4uflz6+p0rcRRvqh0oXt2wc8FYXnwdg3DlJb4r2n61fxI/QAybEn6WXspAi40V2F8u+DGSWzVZRbf9aCjm+2fzj+VD5uPbdiK2Uib8FWFccj3sG/ATrTZ470d8GardCrD8vvCQyouPHFPeJe7yRahDw/f/HCjJqenyAD7TWDznbD57FIevAztd2R5ZtP5j1D1BLAwQUAAIACAAdGM5O5WXGsUsAAABqAAAAGwAAAHVuaXZlcnNhbC91bml2ZXJzYWwucG5nLnhtbLOxr8jNUShLLSrOzM+zVTLUM1Cyt+PlsikoSi3LTC1XqACKAQUhQEmhEsg1QnDLM1NKMmyVLMzNEGIZqZnpGSW2Smam5nBBfaCRAFBLAQIAABQAAgAIABJEbE5rXzME1QIAAPcHAAAPAAAAAAAAAAEAAAAAAAAAAABub25lL3BsYXllci54bWxQSwECAAAUAAIACACpmnpOuPmYuuICAABnCgAAGAAAAAAAAAABAAAAAAACAwAAbm9uZS9jb21tb25fbWVzc2FnZXMubG5nUEsBAgAAFAACAAgAqZp6Tray98ilAAAAggEAACkAAAAAAAAAAQAAAAAAGgYAAG5vbmUvcGxheWJhY2tfYW5kX25hdmlnYXRpb25fc2V0dGluZ3MueG1sUEsBAgAAFAACAAgAqZp6Th9UimowAwAAxw4AACIAAAAAAAAAAQAAAAAABgcAAG5vbmUvZmxhc2hfcHVibGlzaGluZ19zZXR0aW5ncy54bWxQSwECAAAUAAIACACpmnpOQoHExRgBAADUAgAAHAAAAAAAAAABAAAAAAB2CgAAbm9uZS9mbGFzaF9za2luX3NldHRpbmdzLnhtbFBLAQIAABQAAgAIAKmaek7Xm3CWKwMAAG8OAAAhAAAAAAAAAAEAAAAAAMgLAABub25lL2h0bWxfcHVibGlzaGluZ19zZXR0aW5ncy54bWxQSwECAAAUAAIACACpmnpOjnP2+moAAADlAAAAGgAAAAAAAAABAAAAAAAyDwAAbm9uZS9odG1sX3NraW5fc2V0dGluZ3MuanNQSwECAAAUAAIACACwmnpOvH0190oAAABJAAAAFwAAAAAAAAABAAAAAADUDwAAbm9uZS9sb2NhbF9zZXR0aW5ncy54bWxQSwECAAAUAAIACAARRGxONmFYAkcDAADhCQAAFAAAAAAAAAABAAAAAABTEAAAdW5pdmVyc2FsL3BsYXllci54bWxQSwECAAAUAAIACACptNBOkEkmJSgFAAD2EwAAHQAAAAAAAAABAAAAAADMEwAAdW5pdmVyc2FsL2NvbW1vbl9tZXNzYWdlcy5sbmdQSwECAAAUAAIACACptNBOZrKi1aUAAACDAQAALgAAAAAAAAABAAAAAAAvGQAAdW5pdmVyc2FsL3BsYXliYWNrX2FuZF9uYXZpZ2F0aW9uX3NldHRpbmdzLnhtbFBLAQIAABQAAgAIAKm00E7QvS+0TgQAAIcVAAAnAAAAAAAAAAEAAAAAACAaAAB1bml2ZXJzYWwvZmxhc2hfcHVibGlzaGluZ19zZXR0aW5ncy54bWxQSwECAAAUAAIACACptNBOMmx7zHwDAAD/CwAAIQAAAAAAAAABAAAAAACzHgAAdW5pdmVyc2FsL2ZsYXNoX3NraW5fc2V0dGluZ3MueG1sUEsBAgAAFAACAAgAqbTQTuZFxhFIBAAAERUAACYAAAAAAAAAAQAAAAAAbiIAAHVuaXZlcnNhbC9odG1sX3B1Ymxpc2hpbmdfc2V0dGluZ3MueG1sUEsBAgAAFAACAAgAqbTQTnFN5WjAAQAAfQYAAB8AAAAAAAAAAQAAAAAA+iYAAHVuaXZlcnNhbC9odG1sX3NraW5fc2V0dGluZ3MuanNQSwECAAAUAAIACACptNBOlBOzImkAAABuAAAAHAAAAAAAAAABAAAAAAD3KAAAdW5pdmVyc2FsL2xvY2FsX3NldHRpbmdzLnhtbFBLAQIAABQAAgAIAB0Yzk6D5MijhQoAAMAZAAAXAAAAAAAAAAAAAAAAAJopAAB1bml2ZXJzYWwvdW5pdmVyc2FsLnBuZ1BLAQIAABQAAgAIAB0Yzk7lZcaxSwAAAGoAAAAbAAAAAAAAAAEAAAAAAFQ0AAB1bml2ZXJzYWwvdW5pdmVyc2FsLnBuZy54bWxQSwUGAAAAABIAEgBWBQAA2DQAAAAA"/>
  <p:tag name="ISPRING_SCREEN_RECS_UPDATED" val="E:\Ano Letivo 2019_2020\Lesson 21\Lesson_23_Q1\"/>
  <p:tag name="ISPRING_ULTRA_SCORM_COURCE_TITLE" val="Lesson 21"/>
  <p:tag name="ISPRING_PRESENTATION_TITLE" val="Lesson 21"/>
  <p:tag name="ISPRING_SCORM_RATE_QUIZZES" val="1"/>
  <p:tag name="ISPRING_SCORM_PASSING_SCORE" val="80.000000"/>
  <p:tag name="ISPRING_UUID" val="{D4FB74B2-BD40-42CF-BC02-8A89E93685CF}"/>
  <p:tag name="ISPRING_RESOURCE_FOLDER" val="C:\Users\filom\Documents\ENGIMATH\LESSONS\MATRICES\LESSON 21\Lesson_21_Q1\"/>
  <p:tag name="ISPRING_PRESENTATION_PATH" val="C:\Users\filom\Documents\ENGIMATH\LESSONS\MATRICES\LESSON 21\Lesson_21_Q1.pptx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*\uFFFD\uFFFD\uFFFD{BB4CDCA5-F38E-475C-8C53-186BBAA01A72}&quot;,&quot;C:\\Users\\filom\\Documents\\ENGIMATH\\LESSONS\\MATRICES\\LESSON 21&quot;],[&quot;\uFFFD\u0006\uFFFD{89960893-7238-4BF1-AF2C-E0D0CDA1F331}&quot;,&quot;E:\\Ano Letivo 2019_2020\\Lesson 21&quot;]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gTIqw6EqPqnP8NBK-ppdKA&quot;,&quot;gi&quot;:&quot;1Cd0A8g7FZha3jSwNuAqlw&quot;,&quot;ti&quot;:&quot;characters&quot;,&quot;vs&quot;:{&quot;f&quot;:[1402,674],&quot;i&quot;:{&quot;d&quot;:&quot;gTIqw6EqPqnP8NBK-ppdKA&quot;,&quot;p&quot;:true}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YY7eX_5NDrWl_JbRWM0FXw&quot;,&quot;gi&quot;:&quot;1Cd0A8g7FZha3jSwNuAqlw&quot;,&quot;ti&quot;:&quot;characters&quot;,&quot;vs&quot;:{&quot;f&quot;:[1402,674],&quot;i&quot;:{&quot;d&quot;:&quot;YY7eX_5NDrWl_JbRWM0FXw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7xR4lFTkN_63XU9KWT6KQ&quot;,&quot;gi&quot;:&quot;1Cd0A8g7FZha3jSwNuAqlw&quot;,&quot;ti&quot;:&quot;characters&quot;,&quot;vs&quot;:{&quot;f&quot;:[1402,674],&quot;i&quot;:{&quot;d&quot;:&quot;L7xR4lFTkN_63XU9KWT6KQ&quot;,&quot;p&quot;:true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UjZ_u00I7Wc6Hle0O2mjvg&quot;,&quot;gi&quot;:&quot;OPY_MK8tXjWrKhaXZ9l3pQ&quot;,&quot;ti&quot;:&quot;object_sets&quot;,&quot;vs&quot;:{&quot;f&quot;:[1045],&quot;i&quot;:{&quot;d&quot;:&quot;UjZ_u00I7Wc6Hle0O2mjvg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2pqkqAAmHp7XLEsG6ZRCkg&quot;,&quot;gi&quot;:&quot;1Cd0A8g7FZha3jSwNuAqlw&quot;,&quot;ti&quot;:&quot;characters&quot;,&quot;vs&quot;:{&quot;f&quot;:[1402,674,519,529],&quot;i&quot;:{&quot;d&quot;:&quot;2pqkqAAmHp7XLEsG6ZRCkg&quot;,&quot;p&quot;:true}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HA_0rqFTnrVb_SccPztSLg&quot;,&quot;gi&quot;:&quot;1Cd0A8g7FZha3jSwNuAqlw&quot;,&quot;ti&quot;:&quot;characters&quot;,&quot;vs&quot;:{&quot;f&quot;:[1402,674],&quot;i&quot;:{&quot;d&quot;:&quot;HA_0rqFTnrVb_SccPztSLg&quot;,&quot;p&quot;:true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Dz67d2a6U0YP4m6aDd1d4g&quot;,&quot;gi&quot;:&quot;1Cd0A8g7FZha3jSwNuAqlw&quot;,&quot;ti&quot;:&quot;characters&quot;,&quot;vs&quot;:{&quot;f&quot;:[1402,674,501],&quot;i&quot;:{&quot;d&quot;:&quot;Dz67d2a6U0YP4m6aDd1d4g&quot;,&quot;p&quot;:true}}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B6Euu3uc-_agCNPQYH9s4g&quot;,&quot;gi&quot;:&quot;1Cd0A8g7FZha3jSwNuAqlw&quot;,&quot;ti&quot;:&quot;characters&quot;,&quot;vs&quot;:{&quot;f&quot;:[1402,674],&quot;i&quot;:{&quot;d&quot;:&quot;B6Euu3uc-_agCNPQYH9s4g&quot;,&quot;p&quot;:true}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7zt2021UtiRUoU8po_XmA&quot;,&quot;gi&quot;:&quot;1Cd0A8g7FZha3jSwNuAqlw&quot;,&quot;ti&quot;:&quot;characters&quot;,&quot;vs&quot;:{&quot;f&quot;:[1402,674,543,544],&quot;i&quot;:{&quot;d&quot;:&quot;x7zt2021UtiRUoU8po_XmA&quot;,&quot;p&quot;:true}}}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10482</TotalTime>
  <Words>603</Words>
  <Application>Microsoft Office PowerPoint</Application>
  <PresentationFormat>Widescreen</PresentationFormat>
  <Paragraphs>99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Cambria Math</vt:lpstr>
      <vt:lpstr>Freestyle Script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21</dc:title>
  <dc:creator>Filomena Soares</dc:creator>
  <cp:lastModifiedBy>Elena Safiulina</cp:lastModifiedBy>
  <cp:revision>447</cp:revision>
  <dcterms:created xsi:type="dcterms:W3CDTF">2019-03-25T06:42:45Z</dcterms:created>
  <dcterms:modified xsi:type="dcterms:W3CDTF">2025-05-03T21:57:29Z</dcterms:modified>
</cp:coreProperties>
</file>