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86" r:id="rId3"/>
    <p:sldId id="277" r:id="rId4"/>
    <p:sldId id="278" r:id="rId5"/>
    <p:sldId id="293" r:id="rId6"/>
    <p:sldId id="280" r:id="rId7"/>
    <p:sldId id="301" r:id="rId8"/>
    <p:sldId id="283" r:id="rId9"/>
  </p:sldIdLst>
  <p:sldSz cx="12192000" cy="6858000"/>
  <p:notesSz cx="6858000" cy="9144000"/>
  <p:custDataLst>
    <p:tags r:id="rId1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70AD47"/>
    <a:srgbClr val="FF9999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2" y="4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815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01/10/2021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5" Type="http://schemas.openxmlformats.org/officeDocument/2006/relationships/image" Target="../media/image8.png"/><Relationship Id="rId10" Type="http://schemas.openxmlformats.org/officeDocument/2006/relationships/image" Target="../media/image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3.png"/><Relationship Id="rId18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17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image" Target="../media/image110.png"/><Relationship Id="rId20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11" Type="http://schemas.openxmlformats.org/officeDocument/2006/relationships/slide" Target="slide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slide" Target="slide3.xml"/><Relationship Id="rId19" Type="http://schemas.openxmlformats.org/officeDocument/2006/relationships/image" Target="../media/image15.png"/><Relationship Id="rId4" Type="http://schemas.openxmlformats.org/officeDocument/2006/relationships/tags" Target="../tags/tag7.xml"/><Relationship Id="rId9" Type="http://schemas.openxmlformats.org/officeDocument/2006/relationships/slide" Target="slide6.xml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png"/><Relationship Id="rId7" Type="http://schemas.openxmlformats.org/officeDocument/2006/relationships/slide" Target="slide8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11" Type="http://schemas.openxmlformats.org/officeDocument/2006/relationships/image" Target="../media/image200.png"/><Relationship Id="rId5" Type="http://schemas.openxmlformats.org/officeDocument/2006/relationships/slide" Target="slide3.xml"/><Relationship Id="rId15" Type="http://schemas.openxmlformats.org/officeDocument/2006/relationships/image" Target="../media/image24.png"/><Relationship Id="rId10" Type="http://schemas.openxmlformats.org/officeDocument/2006/relationships/image" Target="../media/image1.jpeg"/><Relationship Id="rId19" Type="http://schemas.openxmlformats.org/officeDocument/2006/relationships/image" Target="../media/image28.png"/><Relationship Id="rId4" Type="http://schemas.openxmlformats.org/officeDocument/2006/relationships/slide" Target="slide6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3.xml"/><Relationship Id="rId11" Type="http://schemas.openxmlformats.org/officeDocument/2006/relationships/image" Target="../media/image33.png"/><Relationship Id="rId5" Type="http://schemas.openxmlformats.org/officeDocument/2006/relationships/slide" Target="slide6.xml"/><Relationship Id="rId10" Type="http://schemas.openxmlformats.org/officeDocument/2006/relationships/image" Target="../media/image32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11" Type="http://schemas.openxmlformats.org/officeDocument/2006/relationships/image" Target="../media/image35.png"/><Relationship Id="rId5" Type="http://schemas.openxmlformats.org/officeDocument/2006/relationships/slide" Target="slide6.xml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8.xml"/><Relationship Id="rId7" Type="http://schemas.openxmlformats.org/officeDocument/2006/relationships/slide" Target="slide6.xml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36.png"/><Relationship Id="rId10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 smtClean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25E4F"/>
                </a:solidFill>
              </a:rPr>
              <a:t>3.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Pöörd-maatriksi </a:t>
            </a:r>
            <a:r>
              <a:rPr lang="et-EE" b="1" dirty="0">
                <a:solidFill>
                  <a:schemeClr val="tx1"/>
                </a:solidFill>
              </a:rPr>
              <a:t>determinandi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21 </a:t>
            </a:r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 smtClean="0">
                <a:solidFill>
                  <a:schemeClr val="tx1"/>
                </a:solidFill>
              </a:rPr>
              <a:t>olmnurkse</a:t>
            </a:r>
            <a:r>
              <a:rPr lang="et-EE" b="1" dirty="0" smtClean="0">
                <a:solidFill>
                  <a:schemeClr val="tx1"/>
                </a:solidFill>
              </a:rPr>
              <a:t> maatriksi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25E4F"/>
                </a:solidFill>
              </a:rPr>
              <a:t>2</a:t>
            </a:r>
            <a:r>
              <a:rPr lang="en-GB" dirty="0" smtClean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 smtClean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Pöörd-maatriksi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86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Kõik</a:t>
            </a:r>
            <a:r>
              <a:rPr lang="et-EE" sz="2400" dirty="0" err="1">
                <a:solidFill>
                  <a:sysClr val="windowText" lastClr="000000"/>
                </a:solidFill>
              </a:rPr>
              <a:t>idele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siin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esitatud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determinandi omadustele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t-EE" sz="2400" dirty="0">
                <a:solidFill>
                  <a:sysClr val="windowText" lastClr="000000"/>
                </a:solidFill>
              </a:rPr>
              <a:t>antud äratundmise lihtsuse mõttes nimetused. </a:t>
            </a:r>
            <a:r>
              <a:rPr lang="en-GB" sz="2400" b="1" dirty="0">
                <a:solidFill>
                  <a:sysClr val="windowText" lastClr="000000"/>
                </a:solidFill>
              </a:rPr>
              <a:t>Pole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vaja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nim</a:t>
            </a:r>
            <a:r>
              <a:rPr lang="et-EE" sz="2400" b="1" dirty="0" err="1">
                <a:solidFill>
                  <a:sysClr val="windowText" lastClr="000000"/>
                </a:solidFill>
              </a:rPr>
              <a:t>etusi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meelde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jätta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!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83931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Pöörd-maatriksi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21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589015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354327" y="103151"/>
            <a:ext cx="9280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t-EE" sz="2400" dirty="0"/>
              <a:t>Kui determinandil on </a:t>
            </a:r>
            <a:r>
              <a:rPr lang="et-EE" sz="2400" b="1" dirty="0"/>
              <a:t>peadiagonaalist allapoole (</a:t>
            </a:r>
            <a:r>
              <a:rPr lang="et-EE" sz="2400" b="1" dirty="0" err="1"/>
              <a:t>ülalpoole</a:t>
            </a:r>
            <a:r>
              <a:rPr lang="et-EE" sz="2400" b="1" dirty="0"/>
              <a:t>) </a:t>
            </a:r>
            <a:r>
              <a:rPr lang="et-EE" sz="2400" dirty="0"/>
              <a:t>on </a:t>
            </a:r>
            <a:r>
              <a:rPr lang="et-EE" sz="2400" b="1" dirty="0"/>
              <a:t>ainult</a:t>
            </a:r>
            <a:r>
              <a:rPr lang="et-EE" sz="2400" dirty="0"/>
              <a:t> </a:t>
            </a:r>
            <a:r>
              <a:rPr lang="et-EE" sz="2400" b="1" dirty="0"/>
              <a:t>nullid</a:t>
            </a:r>
            <a:r>
              <a:rPr lang="et-EE" sz="2400" dirty="0"/>
              <a:t>, siis võrdub </a:t>
            </a:r>
            <a:r>
              <a:rPr lang="et-EE" sz="2400" b="1" dirty="0"/>
              <a:t>determinant peadiagonaali elementide korrutisega.</a:t>
            </a:r>
            <a:endParaRPr lang="et-EE" sz="24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55331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t-EE" sz="2000" dirty="0" smtClean="0"/>
              <a:t>Olgu antud determinant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21671" y="2050354"/>
                <a:ext cx="211833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71" y="2050354"/>
                <a:ext cx="2118337" cy="813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899627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</a:rPr>
              <a:t>Pange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tähele</a:t>
            </a:r>
            <a:r>
              <a:rPr lang="en-GB" sz="2000" dirty="0">
                <a:solidFill>
                  <a:srgbClr val="0C2B8E"/>
                </a:solidFill>
              </a:rPr>
              <a:t>, et </a:t>
            </a:r>
            <a:r>
              <a:rPr lang="en-GB" sz="2000" dirty="0" err="1">
                <a:solidFill>
                  <a:srgbClr val="0C2B8E"/>
                </a:solidFill>
              </a:rPr>
              <a:t>kõik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 smtClean="0">
                <a:solidFill>
                  <a:srgbClr val="0C2B8E"/>
                </a:solidFill>
              </a:rPr>
              <a:t>ea</a:t>
            </a:r>
            <a:r>
              <a:rPr lang="en-GB" sz="2000" dirty="0" err="1" smtClean="0">
                <a:solidFill>
                  <a:srgbClr val="0C2B8E"/>
                </a:solidFill>
              </a:rPr>
              <a:t>diagonaali</a:t>
            </a:r>
            <a:r>
              <a:rPr lang="en-GB" sz="2000" dirty="0" smtClean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all </a:t>
            </a:r>
            <a:r>
              <a:rPr lang="en-GB" sz="2000" dirty="0" err="1">
                <a:solidFill>
                  <a:srgbClr val="0C2B8E"/>
                </a:solidFill>
              </a:rPr>
              <a:t>olevad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elemendid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 smtClean="0">
                <a:solidFill>
                  <a:srgbClr val="0C2B8E"/>
                </a:solidFill>
              </a:rPr>
              <a:t>on nullid</a:t>
            </a:r>
            <a:r>
              <a:rPr lang="en-GB" sz="2000" dirty="0" smtClean="0">
                <a:solidFill>
                  <a:srgbClr val="0C2B8E"/>
                </a:solidFill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×2×6=12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ângulo retângulo 54"/>
          <p:cNvSpPr/>
          <p:nvPr/>
        </p:nvSpPr>
        <p:spPr>
          <a:xfrm>
            <a:off x="3346419" y="3826215"/>
            <a:ext cx="609600" cy="583614"/>
          </a:xfrm>
          <a:prstGeom prst="rtTriangle">
            <a:avLst/>
          </a:prstGeom>
          <a:solidFill>
            <a:srgbClr val="F25E4F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2448" y="3260348"/>
            <a:ext cx="77911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et-EE" sz="2000" dirty="0" err="1" smtClean="0">
                <a:solidFill>
                  <a:srgbClr val="0C2B8E"/>
                </a:solidFill>
              </a:rPr>
              <a:t>S</a:t>
            </a:r>
            <a:r>
              <a:rPr lang="en-GB" sz="2000" dirty="0" err="1" smtClean="0">
                <a:solidFill>
                  <a:srgbClr val="0C2B8E"/>
                </a:solidFill>
              </a:rPr>
              <a:t>iis</a:t>
            </a:r>
            <a:r>
              <a:rPr lang="en-GB" sz="2000" dirty="0" smtClean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võrdub</a:t>
            </a:r>
            <a:r>
              <a:rPr lang="en-GB" sz="2000" dirty="0">
                <a:solidFill>
                  <a:srgbClr val="0C2B8E"/>
                </a:solidFill>
              </a:rPr>
              <a:t> determinant </a:t>
            </a:r>
            <a:r>
              <a:rPr lang="en-GB" sz="2000" dirty="0" err="1">
                <a:solidFill>
                  <a:srgbClr val="0C2B8E"/>
                </a:solidFill>
              </a:rPr>
              <a:t>peadiagonaali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elementide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 smtClean="0">
                <a:solidFill>
                  <a:srgbClr val="0C2B8E"/>
                </a:solidFill>
              </a:rPr>
              <a:t>korrutisega</a:t>
            </a:r>
            <a:r>
              <a:rPr lang="et-EE" sz="2000" dirty="0" smtClean="0">
                <a:solidFill>
                  <a:srgbClr val="0C2B8E"/>
                </a:solidFill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37668" y="4638202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t-EE" sz="2000" dirty="0" smtClean="0"/>
              <a:t>Vaatleme veel ühte determinanti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58456" y="4434356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56" y="4434356"/>
                <a:ext cx="2129109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277015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</a:rPr>
              <a:t>Pange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tähele</a:t>
            </a:r>
            <a:r>
              <a:rPr lang="en-GB" sz="2000" dirty="0">
                <a:solidFill>
                  <a:srgbClr val="0C2B8E"/>
                </a:solidFill>
              </a:rPr>
              <a:t>, et </a:t>
            </a:r>
            <a:r>
              <a:rPr lang="en-GB" sz="2000" dirty="0" err="1">
                <a:solidFill>
                  <a:srgbClr val="0C2B8E"/>
                </a:solidFill>
              </a:rPr>
              <a:t>kõik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smtClean="0">
                <a:solidFill>
                  <a:srgbClr val="0C2B8E"/>
                </a:solidFill>
              </a:rPr>
              <a:t>p</a:t>
            </a:r>
            <a:r>
              <a:rPr lang="et-EE" sz="2000" dirty="0" smtClean="0">
                <a:solidFill>
                  <a:srgbClr val="0C2B8E"/>
                </a:solidFill>
              </a:rPr>
              <a:t>ea</a:t>
            </a:r>
            <a:r>
              <a:rPr lang="en-GB" sz="2000" dirty="0" err="1" smtClean="0">
                <a:solidFill>
                  <a:srgbClr val="0C2B8E"/>
                </a:solidFill>
              </a:rPr>
              <a:t>diagonaali</a:t>
            </a:r>
            <a:r>
              <a:rPr lang="en-GB" sz="2000" dirty="0" smtClean="0">
                <a:solidFill>
                  <a:srgbClr val="0C2B8E"/>
                </a:solidFill>
              </a:rPr>
              <a:t> </a:t>
            </a:r>
            <a:r>
              <a:rPr lang="et-EE" sz="2000" dirty="0" err="1" smtClean="0">
                <a:solidFill>
                  <a:srgbClr val="0C2B8E"/>
                </a:solidFill>
              </a:rPr>
              <a:t>ülalpoolel</a:t>
            </a:r>
            <a:r>
              <a:rPr lang="en-GB" sz="2000" dirty="0" smtClean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olevad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elemendid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 smtClean="0">
                <a:solidFill>
                  <a:srgbClr val="0C2B8E"/>
                </a:solidFill>
              </a:rPr>
              <a:t>on nullid</a:t>
            </a:r>
            <a:r>
              <a:rPr lang="en-GB" sz="2000" dirty="0" smtClean="0">
                <a:solidFill>
                  <a:srgbClr val="0C2B8E"/>
                </a:solidFill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riângulo retângulo 62"/>
          <p:cNvSpPr/>
          <p:nvPr/>
        </p:nvSpPr>
        <p:spPr>
          <a:xfrm rot="10800000">
            <a:off x="3802342" y="5846390"/>
            <a:ext cx="612000" cy="511536"/>
          </a:xfrm>
          <a:prstGeom prst="rtTriangle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7144333" y="5902422"/>
            <a:ext cx="4140000" cy="646331"/>
          </a:xfrm>
          <a:prstGeom prst="rect">
            <a:avLst/>
          </a:prstGeom>
          <a:solidFill>
            <a:srgbClr val="70AD47">
              <a:alpha val="45000"/>
            </a:srgb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/>
            <a:r>
              <a:rPr lang="et-EE" dirty="0" smtClean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Seega </a:t>
            </a:r>
            <a:r>
              <a:rPr lang="en-GB" dirty="0" smtClean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</a:t>
            </a:r>
            <a:r>
              <a:rPr lang="et-EE" dirty="0" smtClean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GB" dirty="0" err="1" smtClean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võrdne</a:t>
            </a:r>
            <a:r>
              <a:rPr lang="en-GB" dirty="0" smtClean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diagonaalelementide</a:t>
            </a:r>
            <a:r>
              <a:rPr lang="en-GB" dirty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korrutisega</a:t>
            </a:r>
            <a:r>
              <a:rPr lang="en-GB" dirty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57" y="2594666"/>
            <a:ext cx="2135495" cy="4087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77" y="2675025"/>
            <a:ext cx="1208557" cy="39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0" grpId="0"/>
      <p:bldP spid="42" grpId="0"/>
      <p:bldP spid="46" grpId="0"/>
      <p:bldP spid="47" grpId="0"/>
      <p:bldP spid="51" grpId="0"/>
      <p:bldP spid="53" grpId="0"/>
      <p:bldP spid="55" grpId="0" animBg="1"/>
      <p:bldP spid="56" grpId="0"/>
      <p:bldP spid="59" grpId="0"/>
      <p:bldP spid="60" grpId="0"/>
      <p:bldP spid="61" grpId="0"/>
      <p:bldP spid="62" grpId="0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75560" y="2395031"/>
            <a:ext cx="9864000" cy="439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405542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75107" y="2789258"/>
                <a:ext cx="8608203" cy="69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25E4F"/>
                    </a:solidFill>
                  </a:rPr>
                  <a:t>1</a:t>
                </a:r>
                <a:r>
                  <a:rPr lang="en-US" sz="2200" b="1" dirty="0">
                    <a:solidFill>
                      <a:srgbClr val="F25E4F"/>
                    </a:solidFill>
                  </a:rPr>
                  <a:t>. </a:t>
                </a:r>
                <a:r>
                  <a:rPr lang="et-EE" sz="2200" dirty="0" smtClean="0"/>
                  <a:t>Leiame maatriksi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t-EE" sz="2200" dirty="0"/>
                      <m:t>determinandi</m:t>
                    </m:r>
                  </m:oMath>
                </a14:m>
                <a:r>
                  <a:rPr lang="et-EE" sz="2200" dirty="0" smtClean="0"/>
                  <a:t>.</a:t>
                </a:r>
                <a:endParaRPr lang="pt-PT" sz="2200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07" y="2789258"/>
                <a:ext cx="8608203" cy="694934"/>
              </a:xfrm>
              <a:prstGeom prst="rect">
                <a:avLst/>
              </a:prstGeom>
              <a:blipFill>
                <a:blip r:embed="rId7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9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10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11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Pöörd-maatriksi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79" y="134887"/>
            <a:ext cx="9864000" cy="2161744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79753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t-EE" sz="2400" dirty="0"/>
              <a:t>Ühikmaatriksi determinant on võrdne ühega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6234545" y="674255"/>
            <a:ext cx="1588655" cy="9236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60154" y="3783512"/>
                <a:ext cx="1676100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t-EE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54" y="3783512"/>
                <a:ext cx="1676100" cy="6026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t-E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…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⋱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…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×1−0×0=1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blipFill>
                <a:blip r:embed="rId16"/>
                <a:stretch>
                  <a:fillRect l="-735" r="-1961" b="-53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t-EE" sz="2000" dirty="0" smtClean="0">
                    <a:solidFill>
                      <a:srgbClr val="0C2B8E"/>
                    </a:solidFill>
                    <a:latin typeface="Calibri" panose="020F0502020204030204"/>
                  </a:rPr>
                  <a:t>Peame leidma maatriksi</a:t>
                </a:r>
                <a:r>
                  <a:rPr kumimoji="0" lang="en-GB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kumimoji="0" lang="et-EE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t-EE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determinandi väärtuse</a:t>
                </a:r>
                <a:r>
                  <a:rPr kumimoji="0" lang="en-GB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</a:t>
                </a:r>
                <a:r>
                  <a:rPr kumimoji="0" lang="et-EE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Tund</a:t>
                </a:r>
                <a:r>
                  <a:rPr kumimoji="0" lang="en-GB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15)</a:t>
                </a:r>
                <a:r>
                  <a:rPr kumimoji="0" lang="et-EE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r>
                  <a:rPr kumimoji="0" lang="et-EE" sz="2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t-EE" sz="2000" noProof="0" dirty="0">
                    <a:solidFill>
                      <a:srgbClr val="0C2B8E"/>
                    </a:solidFill>
                    <a:latin typeface="Calibri" panose="020F0502020204030204"/>
                  </a:rPr>
                  <a:t>S</a:t>
                </a:r>
                <a:r>
                  <a:rPr lang="et-EE" sz="2000" dirty="0" smtClean="0">
                    <a:solidFill>
                      <a:srgbClr val="0C2B8E"/>
                    </a:solidFill>
                    <a:latin typeface="Calibri" panose="020F0502020204030204"/>
                  </a:rPr>
                  <a:t>aame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blipFill>
                <a:blip r:embed="rId17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996">
            <a:off x="7029421" y="3759544"/>
            <a:ext cx="1938954" cy="2136738"/>
          </a:xfrm>
          <a:prstGeom prst="rect">
            <a:avLst/>
          </a:prstGeom>
        </p:spPr>
      </p:pic>
      <p:cxnSp>
        <p:nvCxnSpPr>
          <p:cNvPr id="4" name="Conexão em ângulos retos 3"/>
          <p:cNvCxnSpPr/>
          <p:nvPr/>
        </p:nvCxnSpPr>
        <p:spPr>
          <a:xfrm>
            <a:off x="4435366" y="4207440"/>
            <a:ext cx="2599613" cy="616816"/>
          </a:xfrm>
          <a:prstGeom prst="bentConnector3">
            <a:avLst>
              <a:gd name="adj1" fmla="val -1347"/>
            </a:avLst>
          </a:prstGeom>
          <a:ln w="28575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 rot="584725">
            <a:off x="7191425" y="3968981"/>
            <a:ext cx="1807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V</a:t>
            </a:r>
            <a:r>
              <a:rPr lang="fi-FI" sz="2400" dirty="0" err="1" smtClean="0">
                <a:solidFill>
                  <a:srgbClr val="0C2B8E"/>
                </a:solidFill>
                <a:latin typeface="Freestyle Script" panose="030804020302050B0404" pitchFamily="66" charset="0"/>
              </a:rPr>
              <a:t>õime</a:t>
            </a:r>
            <a:r>
              <a:rPr lang="fi-FI" sz="24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selle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arvutamiseks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kasutada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ka </a:t>
            </a:r>
            <a:r>
              <a:rPr lang="fi-FI" sz="2400" dirty="0" err="1" smtClean="0">
                <a:solidFill>
                  <a:srgbClr val="0C2B8E"/>
                </a:solidFill>
                <a:latin typeface="Freestyle Script" panose="030804020302050B0404" pitchFamily="66" charset="0"/>
              </a:rPr>
              <a:t>kolmnur</a:t>
            </a:r>
            <a:r>
              <a:rPr lang="et-EE" sz="2400" dirty="0" err="1" smtClean="0">
                <a:solidFill>
                  <a:srgbClr val="0C2B8E"/>
                </a:solidFill>
                <a:latin typeface="Freestyle Script" panose="030804020302050B0404" pitchFamily="66" charset="0"/>
              </a:rPr>
              <a:t>kse</a:t>
            </a:r>
            <a:r>
              <a:rPr lang="et-EE" sz="24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 maatriksi</a:t>
            </a:r>
            <a:r>
              <a:rPr lang="fi-FI" sz="24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 smtClean="0">
                <a:solidFill>
                  <a:srgbClr val="0C2B8E"/>
                </a:solidFill>
                <a:latin typeface="Freestyle Script" panose="030804020302050B0404" pitchFamily="66" charset="0"/>
              </a:rPr>
              <a:t>omadust</a:t>
            </a:r>
            <a:r>
              <a:rPr lang="et-EE" sz="2400" dirty="0" smtClean="0">
                <a:solidFill>
                  <a:srgbClr val="0C2B8E"/>
                </a:solidFill>
                <a:latin typeface="Freestyle Script" panose="030804020302050B0404" pitchFamily="66" charset="0"/>
              </a:rPr>
              <a:t>.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534408" y="4242607"/>
                <a:ext cx="8608203" cy="98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25E4F"/>
                    </a:solidFill>
                  </a:rPr>
                  <a:t>2. </a:t>
                </a:r>
                <a:r>
                  <a:rPr lang="et-EE" sz="2200" dirty="0"/>
                  <a:t>Leiame maatriksi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t-EE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t-EE" sz="2200" dirty="0"/>
                      <m:t>determinandi</m:t>
                    </m:r>
                  </m:oMath>
                </a14:m>
                <a:r>
                  <a:rPr lang="et-EE" sz="2200" dirty="0" smtClean="0"/>
                  <a:t>.</a:t>
                </a:r>
                <a:endParaRPr lang="pt-PT" sz="22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08" y="4242607"/>
                <a:ext cx="8608203" cy="987578"/>
              </a:xfrm>
              <a:prstGeom prst="rect">
                <a:avLst/>
              </a:prstGeom>
              <a:blipFill>
                <a:blip r:embed="rId19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761306" y="5177984"/>
            <a:ext cx="917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</a:rPr>
              <a:t>Selle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determinandi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arvutamiseks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saame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kasutada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Sarruse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reeglit</a:t>
            </a:r>
            <a:r>
              <a:rPr lang="en-GB" sz="2000" dirty="0">
                <a:solidFill>
                  <a:srgbClr val="0C2B8E"/>
                </a:solidFill>
              </a:rPr>
              <a:t> (</a:t>
            </a:r>
            <a:r>
              <a:rPr lang="en-GB" sz="2000" dirty="0" err="1">
                <a:solidFill>
                  <a:srgbClr val="0C2B8E"/>
                </a:solidFill>
              </a:rPr>
              <a:t>Tund</a:t>
            </a:r>
            <a:r>
              <a:rPr lang="en-GB" sz="2000" dirty="0">
                <a:solidFill>
                  <a:srgbClr val="0C2B8E"/>
                </a:solidFill>
              </a:rPr>
              <a:t> 15) </a:t>
            </a:r>
            <a:r>
              <a:rPr lang="en-GB" sz="2000" dirty="0" err="1">
                <a:solidFill>
                  <a:srgbClr val="0C2B8E"/>
                </a:solidFill>
              </a:rPr>
              <a:t>või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kolmnurkse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maatriksi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omadust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seega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saame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812554" y="5859310"/>
                <a:ext cx="2739404" cy="895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t-EE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54" y="5859310"/>
                <a:ext cx="2739404" cy="89524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/>
        </p:blipFill>
        <p:spPr>
          <a:xfrm>
            <a:off x="9162363" y="3690000"/>
            <a:ext cx="1980248" cy="30786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4"/>
          <a:stretch/>
        </p:blipFill>
        <p:spPr>
          <a:xfrm>
            <a:off x="9892835" y="3817609"/>
            <a:ext cx="1425892" cy="29720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8"/>
          <a:stretch/>
        </p:blipFill>
        <p:spPr>
          <a:xfrm>
            <a:off x="10101331" y="3846596"/>
            <a:ext cx="1594485" cy="29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35" grpId="0"/>
      <p:bldP spid="24" grpId="0"/>
      <p:bldP spid="25" grpId="0"/>
      <p:bldP spid="34" grpId="0" build="allAtOnce"/>
      <p:bldP spid="36" grpId="0"/>
      <p:bldP spid="37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3213340"/>
            <a:ext cx="9859639" cy="3564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Pöörd-maatriksi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298920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et-EE" sz="2400" dirty="0" smtClean="0"/>
                  <a:t>Kui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t-EE" sz="2400" dirty="0" smtClean="0"/>
                  <a:t>siis </a:t>
                </a:r>
                <a:r>
                  <a:rPr lang="et-EE" sz="2400" b="1" dirty="0" err="1" smtClean="0"/>
                  <a:t>pöördmaatriksi</a:t>
                </a:r>
                <a:r>
                  <a:rPr lang="et-EE" sz="2400" dirty="0" smtClean="0"/>
                  <a:t> </a:t>
                </a:r>
                <a:r>
                  <a:rPr lang="en-US" sz="2400" b="1" dirty="0" smtClean="0"/>
                  <a:t>determinant</a:t>
                </a:r>
                <a:r>
                  <a:rPr lang="en-US" sz="2400" dirty="0" smtClean="0"/>
                  <a:t> </a:t>
                </a:r>
                <a:r>
                  <a:rPr lang="et-EE" sz="2400" dirty="0" smtClean="0"/>
                  <a:t>on võrdne </a:t>
                </a:r>
                <a:r>
                  <a:rPr lang="en-US" sz="2400" dirty="0" smtClean="0"/>
                  <a:t>1 </a:t>
                </a:r>
                <a:r>
                  <a:rPr lang="et-EE" sz="2400" dirty="0" smtClean="0"/>
                  <a:t>jagatud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t-EE" sz="2400" i="1" dirty="0" smtClean="0"/>
                  <a:t>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677108"/>
              </a:xfrm>
              <a:prstGeom prst="rect">
                <a:avLst/>
              </a:prstGeom>
              <a:blipFill>
                <a:blip r:embed="rId9"/>
                <a:stretch>
                  <a:fillRect l="-985" b="-1982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22891" y="331008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22891" y="3813861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Olgu antud determinant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189823" y="3617519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23" y="3617519"/>
                <a:ext cx="2129109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222891" y="4326701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t-EE" sz="2000" dirty="0" smtClean="0">
                    <a:solidFill>
                      <a:srgbClr val="0C2B8E"/>
                    </a:solidFill>
                  </a:rPr>
                  <a:t>Leiame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91" y="4326701"/>
                <a:ext cx="9456874" cy="400110"/>
              </a:xfrm>
              <a:prstGeom prst="rect">
                <a:avLst/>
              </a:prstGeom>
              <a:blipFill>
                <a:blip r:embed="rId12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91117" y="5241053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7" y="5241053"/>
                <a:ext cx="4447564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696792" y="846008"/>
                <a:ext cx="1989126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792" y="846008"/>
                <a:ext cx="1989126" cy="8357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580993" y="793552"/>
            <a:ext cx="2312276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9620011" y="955586"/>
                <a:ext cx="1539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011" y="955586"/>
                <a:ext cx="153958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9324084" y="1412700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084" y="1412700"/>
                <a:ext cx="2506540" cy="461665"/>
              </a:xfrm>
              <a:prstGeom prst="rect">
                <a:avLst/>
              </a:prstGeom>
              <a:blipFill>
                <a:blip r:embed="rId16"/>
                <a:stretch>
                  <a:fillRect l="-8759" t="-46667" b="-880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9296736" y="1948292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736" y="1948292"/>
                <a:ext cx="2506540" cy="461665"/>
              </a:xfrm>
              <a:prstGeom prst="rect">
                <a:avLst/>
              </a:prstGeom>
              <a:blipFill>
                <a:blip r:embed="rId17"/>
                <a:stretch>
                  <a:fillRect l="-8516" t="-46667" b="-880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9035726" y="2249417"/>
                <a:ext cx="2506540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6" y="2249417"/>
                <a:ext cx="2506540" cy="8357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9116141" y="781619"/>
            <a:ext cx="2426125" cy="2282521"/>
          </a:xfrm>
          <a:prstGeom prst="rect">
            <a:avLst/>
          </a:prstGeom>
          <a:solidFill>
            <a:srgbClr val="70AD47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9070062" y="748528"/>
            <a:ext cx="12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25E4F"/>
                </a:solidFill>
              </a:rPr>
              <a:t>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138848" y="1968636"/>
                <a:ext cx="697729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- </a:t>
                </a:r>
                <a:r>
                  <a:rPr lang="et-EE" sz="2200" dirty="0" smtClean="0"/>
                  <a:t>Maatriks</a:t>
                </a:r>
                <a:r>
                  <a:rPr lang="pt-PT" sz="2200" dirty="0" smtClean="0"/>
                  <a:t> </a:t>
                </a:r>
                <a:r>
                  <a:rPr lang="pt-PT" sz="2200" i="1" dirty="0"/>
                  <a:t>A</a:t>
                </a:r>
                <a:r>
                  <a:rPr lang="pt-PT" sz="2200" dirty="0"/>
                  <a:t> </a:t>
                </a:r>
                <a:r>
                  <a:rPr lang="et-EE" sz="2200" dirty="0" smtClean="0"/>
                  <a:t>on </a:t>
                </a:r>
                <a:r>
                  <a:rPr lang="et-EE" sz="2200" b="1" dirty="0" smtClean="0"/>
                  <a:t>singulaarne</a:t>
                </a:r>
                <a:r>
                  <a:rPr lang="et-EE" sz="2200" dirty="0" smtClean="0"/>
                  <a:t> ehk</a:t>
                </a:r>
                <a:r>
                  <a:rPr lang="pt-PT" sz="2200" dirty="0" smtClean="0"/>
                  <a:t> </a:t>
                </a:r>
                <a:r>
                  <a:rPr lang="et-EE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mittepööratav</a:t>
                </a:r>
                <a:r>
                  <a:rPr lang="pt-P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t-EE" sz="2200" dirty="0" smtClean="0"/>
                  <a:t>kui</a:t>
                </a:r>
                <a:r>
                  <a:rPr lang="pt-PT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48" y="1968636"/>
                <a:ext cx="6977293" cy="430887"/>
              </a:xfrm>
              <a:prstGeom prst="rect">
                <a:avLst/>
              </a:prstGeom>
              <a:blipFill>
                <a:blip r:embed="rId19"/>
                <a:stretch>
                  <a:fillRect l="-1136" t="-11268" b="-3380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150665" y="2385314"/>
                <a:ext cx="6872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- </a:t>
                </a:r>
                <a:r>
                  <a:rPr lang="pt-PT" sz="2200" dirty="0" smtClean="0"/>
                  <a:t>M</a:t>
                </a:r>
                <a:r>
                  <a:rPr lang="et-EE" sz="2200" dirty="0" err="1" smtClean="0"/>
                  <a:t>aatriks</a:t>
                </a:r>
                <a:r>
                  <a:rPr lang="pt-PT" sz="2200" dirty="0" smtClean="0"/>
                  <a:t> </a:t>
                </a:r>
                <a:r>
                  <a:rPr lang="pt-PT" sz="2200" i="1" dirty="0"/>
                  <a:t>A</a:t>
                </a:r>
                <a:r>
                  <a:rPr lang="pt-PT" sz="2200" dirty="0"/>
                  <a:t> </a:t>
                </a:r>
                <a:r>
                  <a:rPr lang="et-EE" sz="2200" dirty="0" smtClean="0"/>
                  <a:t>on</a:t>
                </a:r>
                <a:r>
                  <a:rPr lang="pt-PT" sz="2200" dirty="0" smtClean="0"/>
                  <a:t> </a:t>
                </a:r>
                <a:r>
                  <a:rPr lang="et-EE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mittesingulaarne</a:t>
                </a:r>
                <a:r>
                  <a:rPr lang="pt-PT" sz="2200" dirty="0" smtClean="0"/>
                  <a:t> </a:t>
                </a:r>
                <a:r>
                  <a:rPr lang="et-EE" sz="2200" dirty="0" smtClean="0"/>
                  <a:t>ehk</a:t>
                </a:r>
                <a:r>
                  <a:rPr lang="pt-PT" sz="2200" dirty="0" smtClean="0"/>
                  <a:t> </a:t>
                </a:r>
                <a:r>
                  <a:rPr lang="et-EE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pööratav</a:t>
                </a:r>
                <a:r>
                  <a:rPr lang="pt-PT" sz="2200" dirty="0" smtClean="0"/>
                  <a:t> </a:t>
                </a:r>
                <a:r>
                  <a:rPr lang="et-EE" sz="2200" dirty="0" smtClean="0"/>
                  <a:t>kui</a:t>
                </a:r>
                <a:r>
                  <a:rPr lang="pt-PT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65" y="2385314"/>
                <a:ext cx="6872790" cy="461665"/>
              </a:xfrm>
              <a:prstGeom prst="rect">
                <a:avLst/>
              </a:prstGeom>
              <a:blipFill>
                <a:blip r:embed="rId20"/>
                <a:stretch>
                  <a:fillRect l="-1420" t="-10526" b="-3157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04694" y="4619446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t-EE" sz="2000" dirty="0" smtClean="0">
                <a:solidFill>
                  <a:srgbClr val="0C2B8E"/>
                </a:solidFill>
                <a:latin typeface="Calibri" panose="020F0502020204030204"/>
              </a:rPr>
              <a:t>Kuna</a:t>
            </a:r>
            <a:r>
              <a:rPr lang="en-GB" sz="2000" dirty="0" smtClean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i="1" dirty="0">
                <a:solidFill>
                  <a:srgbClr val="0C2B8E"/>
                </a:solidFill>
                <a:latin typeface="Calibri" panose="020F0502020204030204"/>
              </a:rPr>
              <a:t>B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t-EE" sz="2000" dirty="0" smtClean="0">
                <a:solidFill>
                  <a:srgbClr val="0C2B8E"/>
                </a:solidFill>
                <a:latin typeface="Calibri" panose="020F0502020204030204"/>
              </a:rPr>
              <a:t>on kolmnurknemaatriks</a:t>
            </a:r>
            <a:r>
              <a:rPr lang="en-GB" sz="2000" dirty="0" smtClean="0">
                <a:solidFill>
                  <a:srgbClr val="0C2B8E"/>
                </a:solidFill>
              </a:rPr>
              <a:t>, </a:t>
            </a:r>
            <a:r>
              <a:rPr lang="et-EE" sz="2000" dirty="0" smtClean="0">
                <a:solidFill>
                  <a:srgbClr val="0C2B8E"/>
                </a:solidFill>
              </a:rPr>
              <a:t>siis </a:t>
            </a:r>
            <a:r>
              <a:rPr lang="en-GB" sz="2000" dirty="0" smtClean="0">
                <a:solidFill>
                  <a:srgbClr val="0C2B8E"/>
                </a:solidFill>
              </a:rPr>
              <a:t>determinant </a:t>
            </a:r>
            <a:r>
              <a:rPr lang="en-GB" sz="2000" dirty="0">
                <a:solidFill>
                  <a:srgbClr val="0C2B8E"/>
                </a:solidFill>
              </a:rPr>
              <a:t>on </a:t>
            </a:r>
            <a:r>
              <a:rPr lang="en-GB" sz="2000" dirty="0" err="1">
                <a:solidFill>
                  <a:srgbClr val="0C2B8E"/>
                </a:solidFill>
              </a:rPr>
              <a:t>võrdne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 smtClean="0">
                <a:solidFill>
                  <a:srgbClr val="0C2B8E"/>
                </a:solidFill>
              </a:rPr>
              <a:t>pea</a:t>
            </a:r>
            <a:r>
              <a:rPr lang="en-GB" sz="2000" dirty="0" err="1" smtClean="0">
                <a:solidFill>
                  <a:srgbClr val="0C2B8E"/>
                </a:solidFill>
              </a:rPr>
              <a:t>diagonaal</a:t>
            </a:r>
            <a:r>
              <a:rPr lang="et-EE" sz="2000" dirty="0" smtClean="0">
                <a:solidFill>
                  <a:srgbClr val="0C2B8E"/>
                </a:solidFill>
              </a:rPr>
              <a:t>i </a:t>
            </a:r>
            <a:r>
              <a:rPr lang="en-GB" sz="2000" dirty="0" err="1" smtClean="0">
                <a:solidFill>
                  <a:srgbClr val="0C2B8E"/>
                </a:solidFill>
              </a:rPr>
              <a:t>elementide</a:t>
            </a:r>
            <a:r>
              <a:rPr lang="en-GB" sz="2000" dirty="0" smtClean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korrutisega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t-EE" sz="2000" dirty="0" smtClean="0">
                    <a:solidFill>
                      <a:srgbClr val="0C2B8E"/>
                    </a:solidFill>
                    <a:latin typeface="Calibri" panose="020F0502020204030204"/>
                  </a:rPr>
                  <a:t>Siis</a:t>
                </a:r>
                <a:r>
                  <a:rPr lang="en-GB" sz="2000" dirty="0" smtClean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 b="0" i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blipFill>
                <a:blip r:embed="rId21"/>
                <a:stretch>
                  <a:fillRect l="-645" b="-217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83" y="3424275"/>
            <a:ext cx="2172015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47" grpId="0"/>
      <p:bldP spid="48" grpId="0"/>
      <p:bldP spid="49" grpId="0"/>
      <p:bldP spid="51" grpId="0"/>
      <p:bldP spid="32" grpId="0"/>
      <p:bldP spid="2" grpId="0" animBg="1"/>
      <p:bldP spid="33" grpId="0"/>
      <p:bldP spid="34" grpId="0"/>
      <p:bldP spid="35" grpId="0"/>
      <p:bldP spid="36" grpId="0"/>
      <p:bldP spid="4" grpId="0" animBg="1"/>
      <p:bldP spid="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Inverse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2" y="1150566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7" y="1072509"/>
            <a:ext cx="3209721" cy="499082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0390">
            <a:off x="2694332" y="1988430"/>
            <a:ext cx="2386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Võib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-olla </a:t>
            </a:r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vajate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nende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küsimuste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lahendamiseks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paberit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ja </a:t>
            </a:r>
            <a:r>
              <a:rPr lang="fi-FI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pliiatsit</a:t>
            </a:r>
            <a:r>
              <a:rPr lang="fi-FI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 ..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Inverse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</a:t>
            </a: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2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K</a:t>
            </a:r>
            <a:r>
              <a:rPr lang="en-US" b="1" dirty="0" err="1">
                <a:solidFill>
                  <a:schemeClr val="tx1"/>
                </a:solidFill>
              </a:rPr>
              <a:t>olmnurkse</a:t>
            </a:r>
            <a:r>
              <a:rPr lang="et-EE" b="1" dirty="0">
                <a:solidFill>
                  <a:schemeClr val="tx1"/>
                </a:solidFill>
              </a:rPr>
              <a:t> maatriksi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determinandi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omadus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Ühik-maatriksi determinandi </a:t>
            </a:r>
            <a:r>
              <a:rPr lang="et-EE" b="1" dirty="0" smtClean="0">
                <a:solidFill>
                  <a:schemeClr val="tx1"/>
                </a:solidFill>
              </a:rPr>
              <a:t>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t-EE" b="1" i="1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Pöörd-maatriksi determinandi omadus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21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9" y="1638000"/>
            <a:ext cx="1277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LESSON 21&quot;],[&quot;\uFFFD\u0006\uFFFD{89960893-7238-4BF1-AF2C-E0D0CDA1F331}&quot;,&quot;E:\\Ano Letivo 2019_2020\\Lesson 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sson 21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 21_N1"/>
  <p:tag name="ISPRING_UUID" val="{C0FABDED-5324-4E70-B009-99577FDFAF04}"/>
  <p:tag name="ISPRING_RESOURCE_FOLDER" val="C:\Users\olabanov\Desktop\EngiMath\iSpring teooria\Lesson_21_N1\"/>
  <p:tag name="ISPRING_PRESENTATION_PATH" val="C:\Users\olabanov\Desktop\EngiMath\iSpring teooria\Lesson_21_N1.pptx"/>
  <p:tag name="ISPRING_SCREEN_RECS_UPDATED" val="C:\Users\olabanov\Desktop\EngiMath\iSpring teooria\Lesson_21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YdkFT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2XZBU2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l2QVP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ZdkFTLLvIRHsDAAACDAAAIQAAAHVuaXZlcnNhbC9mbGFzaF9za2luX3NldHRpbmdzLnhtbI1WUW/aMBB+Lr8CsXdYKRutlCLRlkrVWFutXd+d5ACrjh3ZDh3/fndOHBxIS4iQ4rvvs8/fnc+JzDuX/S1ow5W8HowHs95ZlBRag7SvkOWCWejHzMBDej24/7tcDkYOoYTSL2Atl2uDhsrS54hKVJYzuVuqtRrGLHlfa1XIdDD7dn9BTzRy0APSZpeDFly+I+7H+PLm7r4dJ7ixDxay4YolMFQYOBIW54vxYtyFkGswBiiYq7v5eP7zBEewGIRfZTKdXE7mnRj7Ze7drxNpyw23jjQdTy+mk3YSSovYpq5frJGrvMi7pyHXak2xHzCm9JxgCMVSrAaE313RcwKOlbWjRU7k28I/e0L7uLBWyWGipMWiHUqlMyaQs3K/Tpwqwx0YrorqJTDyOO1A8BUUT9PkM2HYGpqqJ5Cep5/lCdUD3cR/FX1ZNaGYrB1oBE8xDqVTFzF8p2cPrd6Ckx+RhlqJZ1qh0RGonmMBM6sLiEZ+RB6zUR9PhcXj7r2hxSOecY/PrDAwWzFhKtDe6GF/4IPLNJinMnj/mxJFBrdllOFUTYeH397euMSFyNpWh6ZhW5n26wZGj3tEwY9wgdHjXkj1Jyl2R+BDDzH8GbphLnt7pauQA6nPIpAM370+fuRcNP+SWo8JFqwMDpCpFGauIl55BpScaORsFMXoIIxIsi1fM4v3yG/CxLsXC7mJRgf2sohaayay3Ao4rqREFdpgDOh8a261xUOE8uyZuV3Cynps0+ilp2sqzLUb974U1U9filQO+hYvsOtBxvQ76FelhBn0Kwo2MVTX3ZuHcLonsP+AfpArFRDcmq0MqSyYTkhVHqdOWGYtSzYZhtIedi2ey15rlqJqvePsySKLQS8w4xx8pTVthNrw9Ubg375x+IC0Cf/ESTy7wakk43URBwaXY2A62fgCLwdkzwphuYAtiMoXGGiTn2wnMngajvdIldOstsBystSq7rEvhUbHaziO4G8YTzu+9JwoZcti47azbwm+DwdzBq25amxUhmFPc2NXKeGM6GyRC3MSSMcKq14s07aabj92e2VbmEueuf6BZlrGB9biIopQKq9EcC6PP7L71elOqSeqp2/xtBOoN87GbQTnabbGVzxvs5UGCPuiM/bqZv0LdrFiOn2sAY3u3eImLu4MrzPXYg3J94TfHNEosLp01MrjO375z3q9/1BLAwQUAAIACADZdkFT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ZdkFTG4wamroBAABtBgAAHwAAAHVuaXZlcnNhbC9odG1sX3NraW5fc2V0dGluZ3MuanONlM1O6zAQhfd9isp3iypIC6HsetVWuhILJNghFo4zTaM6Hst2CwXx7sQpLY4z4dbe1Edfz/w4no/BsF5MsOHd8KP53Zwf2udGA685s4WLti579MrrzMoyh6eyAlkqYBGy88iKSwsn/fMHoZyZalyz/aMDbQM/hgSsT/6BaAjQEtqO0F4pwzdKfD/+exBUdago6HO2dQ7VSKByoNxIoal4w7A/q2aFFUYw7sD8B11xAS3T6+Q2y3vJH8dJluZiGnICK83V/h4LHGVcbAqDW5Uf6OXY75Be7zWY+sY3p7B/58sQkKV1/xxUceDF1SJZJP2kNmAtfMedzmfJ7IaEJc9AhgWlk9vJ7Be0Zbxs1i/0rrSlO9Jpko7TSUhrXkCnSwLyq3zcxlTt1elmJ/iBc/DmgmJ4i5B8D6Zj1f0wNOqtPuMCtcHCd6SLpn6TqESel6o4cPOp3yTnk/W2fd9GMzJGGZr8eHtw6XfIRM2YsdYzw+iZrYmnXPUNlzNGgyMft42i3lNzQVIiFRcpkBxo0RQ9puPiWePPz3Xh3GzAPCHKen4OGXeOi3VVT5Q6/5dwMpCpirOLitMafH4BUEsDBBQAAgAIANl2QVOUE7MiaQAAAG4AAAAcAAAAdW5pdmVyc2FsL2xvY2FsX3NldHRpbmdzLnhtbA3MMQ6DMAxA0Z1TWN4p7daBwMZWltIDWMRFkRwbkYDg9mT7w9Nv+zMKHLylYOrw9XgisM7mgy4Of9NQvxFSJvUkpuxQDaHvqlZsJvlyzgUmWIUu3iaOJTKPFIscdhGo4VNe/8Aem666AVBLAwQUAAIACADJYkR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yWJE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2HZBU5xeMggUBgAANxcAAB0AAAAAAAAAAQAAAAAAzBMAAHVuaXZlcnNhbC9jb21tb25fbWVzc2FnZXMubG5nUEsBAgAAFAACAAgA2XZBU2ayotWlAAAAgwEAAC4AAAAAAAAAAQAAAAAAGxoAAHVuaXZlcnNhbC9wbGF5YmFja19hbmRfbmF2aWdhdGlvbl9zZXR0aW5ncy54bWxQSwECAAAUAAIACADZdkFT0L0vtE4EAACHFQAAJwAAAAAAAAABAAAAAAAMGwAAdW5pdmVyc2FsL2ZsYXNoX3B1Ymxpc2hpbmdfc2V0dGluZ3MueG1sUEsBAgAAFAACAAgA2XZBUyy7yER7AwAAAgwAACEAAAAAAAAAAQAAAAAAnx8AAHVuaXZlcnNhbC9mbGFzaF9za2luX3NldHRpbmdzLnhtbFBLAQIAABQAAgAIANl2QVPmRcYRSAQAABEVAAAmAAAAAAAAAAEAAAAAAFkjAAB1bml2ZXJzYWwvaHRtbF9wdWJsaXNoaW5nX3NldHRpbmdzLnhtbFBLAQIAABQAAgAIANl2QVMbjBqaugEAAG0GAAAfAAAAAAAAAAEAAAAAAOUnAAB1bml2ZXJzYWwvaHRtbF9za2luX3NldHRpbmdzLmpzUEsBAgAAFAACAAgA2XZBU5QTsyJpAAAAbgAAABwAAAAAAAAAAQAAAAAA3CkAAHVuaXZlcnNhbC9sb2NhbF9zZXR0aW5ncy54bWxQSwECAAAUAAIACADJYkRSqp+OWRYKAAAWGQAAFwAAAAAAAAAAAAAAAAB/KgAAdW5pdmVyc2FsL3VuaXZlcnNhbC5wbmdQSwECAAAUAAIACADJYkRS5WXGsUsAAABqAAAAGwAAAAAAAAABAAAAAADKNAAAdW5pdmVyc2FsL3VuaXZlcnNhbC5wbmcueG1sUEsFBgAAAAASABIAVgUAAE41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21_N1\quiz\quiz2.quiz"/>
  <p:tag name="ISPRING_QUIZ_RELATIVE_PATH" val="Lesson_21_N1\quiz\quiz2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TIqw6EqPqnP8NBK-ppdKA&quot;,&quot;gi&quot;:&quot;1Cd0A8g7FZha3jSwNuAqlw&quot;,&quot;ti&quot;:&quot;characters&quot;,&quot;vs&quot;:{&quot;f&quot;:[1402,674],&quot;i&quot;:{&quot;d&quot;:&quot;gTIqw6EqPqnP8NBK-ppdK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Y7eX_5NDrWl_JbRWM0FXw&quot;,&quot;gi&quot;:&quot;1Cd0A8g7FZha3jSwNuAqlw&quot;,&quot;ti&quot;:&quot;characters&quot;,&quot;vs&quot;:{&quot;f&quot;:[1402,674],&quot;i&quot;:{&quot;d&quot;:&quot;YY7eX_5NDrWl_JbRWM0F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7xR4lFTkN_63XU9KWT6KQ&quot;,&quot;gi&quot;:&quot;1Cd0A8g7FZha3jSwNuAqlw&quot;,&quot;ti&quot;:&quot;characters&quot;,&quot;vs&quot;:{&quot;f&quot;:[1402,674],&quot;i&quot;:{&quot;d&quot;:&quot;L7xR4lFTkN_63XU9KWT6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jZ_u00I7Wc6Hle0O2mjvg&quot;,&quot;gi&quot;:&quot;OPY_MK8tXjWrKhaXZ9l3pQ&quot;,&quot;ti&quot;:&quot;object_sets&quot;,&quot;vs&quot;:{&quot;f&quot;:[1045],&quot;i&quot;:{&quot;d&quot;:&quot;UjZ_u00I7Wc6Hle0O2mjv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pqkqAAmHp7XLEsG6ZRCkg&quot;,&quot;gi&quot;:&quot;1Cd0A8g7FZha3jSwNuAqlw&quot;,&quot;ti&quot;:&quot;characters&quot;,&quot;vs&quot;:{&quot;f&quot;:[1402,674,519,529],&quot;i&quot;:{&quot;d&quot;:&quot;2pqkqAAmHp7XLEsG6ZRCk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A_0rqFTnrVb_SccPztSLg&quot;,&quot;gi&quot;:&quot;1Cd0A8g7FZha3jSwNuAqlw&quot;,&quot;ti&quot;:&quot;characters&quot;,&quot;vs&quot;:{&quot;f&quot;:[1402,674],&quot;i&quot;:{&quot;d&quot;:&quot;HA_0rqFTnrVb_SccPztSL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z67d2a6U0YP4m6aDd1d4g&quot;,&quot;gi&quot;:&quot;1Cd0A8g7FZha3jSwNuAqlw&quot;,&quot;ti&quot;:&quot;characters&quot;,&quot;vs&quot;:{&quot;f&quot;:[1402,674,501],&quot;i&quot;:{&quot;d&quot;:&quot;Dz67d2a6U0YP4m6aDd1d4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6Euu3uc-_agCNPQYH9s4g&quot;,&quot;gi&quot;:&quot;1Cd0A8g7FZha3jSwNuAqlw&quot;,&quot;ti&quot;:&quot;characters&quot;,&quot;vs&quot;:{&quot;f&quot;:[1402,674],&quot;i&quot;:{&quot;d&quot;:&quot;B6Euu3uc-_agCNPQYH9s4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7zt2021UtiRUoU8po_XmA&quot;,&quot;gi&quot;:&quot;1Cd0A8g7FZha3jSwNuAqlw&quot;,&quot;ti&quot;:&quot;characters&quot;,&quot;vs&quot;:{&quot;f&quot;:[1402,674,543,544],&quot;i&quot;:{&quot;d&quot;:&quot;x7zt2021UtiRUoU8po_Xm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10702</TotalTime>
  <Words>997</Words>
  <Application>Microsoft Office PowerPoint</Application>
  <PresentationFormat>Widescreen</PresentationFormat>
  <Paragraphs>106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21_N1</dc:title>
  <dc:creator>Filomena Soares</dc:creator>
  <cp:lastModifiedBy>Oksana Labanova</cp:lastModifiedBy>
  <cp:revision>509</cp:revision>
  <dcterms:created xsi:type="dcterms:W3CDTF">2019-03-25T06:42:45Z</dcterms:created>
  <dcterms:modified xsi:type="dcterms:W3CDTF">2021-10-01T11:55:23Z</dcterms:modified>
</cp:coreProperties>
</file>