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5" r:id="rId2"/>
    <p:sldId id="277" r:id="rId3"/>
    <p:sldId id="278" r:id="rId4"/>
    <p:sldId id="289" r:id="rId5"/>
    <p:sldId id="279" r:id="rId6"/>
    <p:sldId id="290" r:id="rId7"/>
    <p:sldId id="284" r:id="rId8"/>
    <p:sldId id="291" r:id="rId9"/>
    <p:sldId id="292" r:id="rId10"/>
    <p:sldId id="293" r:id="rId11"/>
    <p:sldId id="294" r:id="rId12"/>
    <p:sldId id="295" r:id="rId13"/>
    <p:sldId id="296" r:id="rId14"/>
    <p:sldId id="285" r:id="rId15"/>
    <p:sldId id="297" r:id="rId16"/>
    <p:sldId id="298" r:id="rId17"/>
    <p:sldId id="286" r:id="rId18"/>
    <p:sldId id="299" r:id="rId19"/>
    <p:sldId id="287" r:id="rId20"/>
    <p:sldId id="300" r:id="rId21"/>
    <p:sldId id="283" r:id="rId22"/>
  </p:sldIdLst>
  <p:sldSz cx="12192000" cy="6858000"/>
  <p:notesSz cx="6858000" cy="9144000"/>
  <p:custDataLst>
    <p:tags r:id="rId24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B8E"/>
    <a:srgbClr val="F6FAF7"/>
    <a:srgbClr val="F25E4F"/>
    <a:srgbClr val="29A6FF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6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54" y="72"/>
      </p:cViewPr>
      <p:guideLst>
        <p:guide orient="horz" pos="2160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2C76-F21B-46E4-9A5E-C6DEC3B14639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DBD3-B502-479F-AE9E-6BC9D244DDCC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11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57168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09692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08880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76590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48896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41591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50313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95227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75526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39655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62610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68126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28841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85567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3656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82096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24473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4331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06937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77020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6956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3A851-915A-43EC-AE8C-0786A67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921D8-2575-43B3-9702-EC5AE7754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4AA227-2A47-4571-9414-5392D37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22807B-7CE4-45E1-8607-852463B6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055A6-3B83-4C9E-9C3D-FC7756AF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04E8-E597-4C07-BB74-BF4D4CA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3A1759-C42D-484F-B6FE-5211FB4D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620816-20D3-4CA5-BACC-8369C208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F7277-356C-4899-9171-6C916EC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B7C42C-48DF-41DF-A1E8-DBC4C691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12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42FF2-B970-4361-9457-7007ADCA6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4C938BA-B64D-4730-871B-5A68C9D4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99BFCE-1D6D-4AB6-870D-C1993FBC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E43DC9-BED3-435E-B505-C9F7C1AB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CFC6B0-1AC4-42B4-9FCF-725358EB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0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C48F-9E82-42D0-A518-EEF039F4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007266-2652-47EB-8EEB-7DE66998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9E9F49-C207-41BE-B3F7-8493B26E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315FC7-1635-476B-9000-0E22AF78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9EC9F1-6CD2-41B7-AD66-5DC30909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76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885C-EAEC-41F3-A2CA-04EAD4B3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ECBF7-9FA9-4769-B113-B72AC75F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C92701-187A-4974-B8D5-2BEA676D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6466A5-3CC2-430E-8467-097DFB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5397F6-31CB-4F08-BF99-9FB694DE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5870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0EE5F-6F9F-4630-9D82-0C1BC538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629F-C04B-491F-B631-2A5F4ADC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0645946-D64C-43E0-A460-A3C5F501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11BB7FB-CC47-4962-994D-AD8F1744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B22149E-8B2A-49B7-AE86-189A296A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DEBF58-7AA5-4D0D-8A40-6D097129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7998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709C6-450D-4B0A-9376-D79A5F7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38D526-B0EB-437E-9335-3F2C3DDF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7B0904-73C5-4490-A6E2-4908D19F5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E78A84-6021-44A3-B439-5FA98B03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3245410-EDA3-4B41-BCB8-6345A3F8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B09781-B6AD-41B7-8B61-755C9B4D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AF57D15-45E3-44E2-81BB-0780D0B5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CD1D82B-52D4-43CE-9EFB-7E013EE8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6DE2-81D5-4B8A-BC09-2391B52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1C9EE-E221-4D88-8632-F60D01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A9EF20-0A31-4D3A-9B40-DB3FE3EF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80F458-17A5-49B9-BD7A-C0F77C4C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5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C4FE0BE-C976-4C89-8C38-7DEA251A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F97BDB-5B5F-4B6D-9D36-FE792C1D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CDDD6-46EA-44B2-9052-F2CCC360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11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7558-C83E-4F5B-BE22-EBA6D25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6F6C0D-6746-425D-9E3C-C270D971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E78C9A-960B-4B3F-B202-EB0CE76AF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886D55-72EA-4125-AB21-2633343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A7F4600-439D-4C34-962E-06C58E04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F16E5-5E32-49FC-8EED-754D59B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81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94D48-95FF-4046-8554-E7859A77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6F211AE-C8EE-469B-95C4-569D17E90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B315618-A3C8-4B16-BF1A-28F58383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BF4FDE-263C-4507-B7D5-13EC31E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362CA5D-FF9F-49E3-8A77-5622D4E4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2ECEDF-5F72-4598-A4FD-9328320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74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9B588A-166C-4A5F-B5BA-10707C5C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26D2C8-E439-4D1B-A623-1E682194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6491ED-ECEE-4AB4-958C-1960D254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C6B5F2-2297-491D-87D7-A6A8502F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65553A-57EF-44EE-A1EB-61B397AB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395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slide" Target="slide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5.xml"/><Relationship Id="rId5" Type="http://schemas.openxmlformats.org/officeDocument/2006/relationships/slide" Target="slide7.xml"/><Relationship Id="rId10" Type="http://schemas.openxmlformats.org/officeDocument/2006/relationships/slide" Target="slide3.xml"/><Relationship Id="rId4" Type="http://schemas.openxmlformats.org/officeDocument/2006/relationships/image" Target="../media/image2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8" Type="http://schemas.openxmlformats.org/officeDocument/2006/relationships/image" Target="../media/image23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7" Type="http://schemas.openxmlformats.org/officeDocument/2006/relationships/image" Target="../media/image43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41.png"/><Relationship Id="rId10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3.xml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29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45.png"/><Relationship Id="rId10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3.xml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44.png"/><Relationship Id="rId18" Type="http://schemas.openxmlformats.org/officeDocument/2006/relationships/image" Target="../media/image33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30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27.png"/><Relationship Id="rId10" Type="http://schemas.openxmlformats.org/officeDocument/2006/relationships/slide" Target="slide5.xml"/><Relationship Id="rId19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slide" Target="slide3.xml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8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31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51.png"/><Relationship Id="rId10" Type="http://schemas.openxmlformats.org/officeDocument/2006/relationships/slide" Target="slide5.xml"/><Relationship Id="rId19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5.png"/><Relationship Id="rId18" Type="http://schemas.openxmlformats.org/officeDocument/2006/relationships/image" Target="../media/image120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54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90.png"/><Relationship Id="rId10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63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" Type="http://schemas.openxmlformats.org/officeDocument/2006/relationships/image" Target="../media/image1.jpg"/><Relationship Id="rId21" Type="http://schemas.openxmlformats.org/officeDocument/2006/relationships/image" Target="../media/image72.png"/><Relationship Id="rId7" Type="http://schemas.openxmlformats.org/officeDocument/2006/relationships/slide" Target="slide17.xml"/><Relationship Id="rId12" Type="http://schemas.openxmlformats.org/officeDocument/2006/relationships/image" Target="../media/image62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4.png"/><Relationship Id="rId20" Type="http://schemas.openxmlformats.org/officeDocument/2006/relationships/image" Target="../media/image71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5" Type="http://schemas.openxmlformats.org/officeDocument/2006/relationships/slide" Target="slide7.xml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10" Type="http://schemas.openxmlformats.org/officeDocument/2006/relationships/slide" Target="slide5.xml"/><Relationship Id="rId19" Type="http://schemas.openxmlformats.org/officeDocument/2006/relationships/image" Target="../media/image70.png"/><Relationship Id="rId31" Type="http://schemas.openxmlformats.org/officeDocument/2006/relationships/image" Target="../media/image82.png"/><Relationship Id="rId4" Type="http://schemas.openxmlformats.org/officeDocument/2006/relationships/image" Target="../media/image3.png"/><Relationship Id="rId9" Type="http://schemas.openxmlformats.org/officeDocument/2006/relationships/slide" Target="slide3.xml"/><Relationship Id="rId14" Type="http://schemas.openxmlformats.org/officeDocument/2006/relationships/image" Target="../media/image130.png"/><Relationship Id="rId22" Type="http://schemas.openxmlformats.org/officeDocument/2006/relationships/image" Target="../media/image73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6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87.png"/><Relationship Id="rId10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3.xml"/><Relationship Id="rId1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12" Type="http://schemas.openxmlformats.org/officeDocument/2006/relationships/slide" Target="slide5.xml"/><Relationship Id="rId2" Type="http://schemas.openxmlformats.org/officeDocument/2006/relationships/tags" Target="../tags/tag6.xml"/><Relationship Id="rId16" Type="http://schemas.openxmlformats.org/officeDocument/2006/relationships/image" Target="../media/image42.png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slide" Target="slide3.xml"/><Relationship Id="rId5" Type="http://schemas.openxmlformats.org/officeDocument/2006/relationships/image" Target="../media/image1.jpg"/><Relationship Id="rId15" Type="http://schemas.openxmlformats.org/officeDocument/2006/relationships/image" Target="../media/image39.png"/><Relationship Id="rId10" Type="http://schemas.openxmlformats.org/officeDocument/2006/relationships/slide" Target="slide2.xml"/><Relationship Id="rId4" Type="http://schemas.openxmlformats.org/officeDocument/2006/relationships/notesSlide" Target="../notesSlides/notesSlide19.xml"/><Relationship Id="rId9" Type="http://schemas.openxmlformats.org/officeDocument/2006/relationships/slide" Target="slide17.xml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4.png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openxmlformats.org/officeDocument/2006/relationships/slide" Target="slide7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6.png"/><Relationship Id="rId3" Type="http://schemas.openxmlformats.org/officeDocument/2006/relationships/notesSlide" Target="../notesSlides/notesSlide20.xml"/><Relationship Id="rId7" Type="http://schemas.openxmlformats.org/officeDocument/2006/relationships/slide" Target="slide14.xml"/><Relationship Id="rId12" Type="http://schemas.openxmlformats.org/officeDocument/2006/relationships/slide" Target="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slide" Target="slide7.xml"/><Relationship Id="rId11" Type="http://schemas.openxmlformats.org/officeDocument/2006/relationships/slide" Target="slide5.xml"/><Relationship Id="rId5" Type="http://schemas.openxmlformats.org/officeDocument/2006/relationships/image" Target="../media/image3.png"/><Relationship Id="rId10" Type="http://schemas.openxmlformats.org/officeDocument/2006/relationships/slide" Target="slide3.xml"/><Relationship Id="rId4" Type="http://schemas.openxmlformats.org/officeDocument/2006/relationships/image" Target="../media/image1.jpg"/><Relationship Id="rId9" Type="http://schemas.openxmlformats.org/officeDocument/2006/relationships/slide" Target="slide2.xml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5.xm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11" Type="http://schemas.openxmlformats.org/officeDocument/2006/relationships/slide" Target="slide2.xml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10" Type="http://schemas.openxmlformats.org/officeDocument/2006/relationships/slide" Target="slide17.xml"/><Relationship Id="rId4" Type="http://schemas.openxmlformats.org/officeDocument/2006/relationships/image" Target="../media/image1.jpg"/><Relationship Id="rId9" Type="http://schemas.openxmlformats.org/officeDocument/2006/relationships/slide" Target="slide14.xml"/><Relationship Id="rId14" Type="http://schemas.openxmlformats.org/officeDocument/2006/relationships/slide" Target="slide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5.xml"/><Relationship Id="rId18" Type="http://schemas.openxmlformats.org/officeDocument/2006/relationships/image" Target="../media/image7.png"/><Relationship Id="rId3" Type="http://schemas.openxmlformats.org/officeDocument/2006/relationships/tags" Target="../tags/tag4.xml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slide" Target="slide3.xml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3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11" Type="http://schemas.openxmlformats.org/officeDocument/2006/relationships/slide" Target="slide2.xml"/><Relationship Id="rId24" Type="http://schemas.openxmlformats.org/officeDocument/2006/relationships/image" Target="../media/image13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49.png"/><Relationship Id="rId23" Type="http://schemas.openxmlformats.org/officeDocument/2006/relationships/image" Target="../media/image12.png"/><Relationship Id="rId10" Type="http://schemas.openxmlformats.org/officeDocument/2006/relationships/slide" Target="slide1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50.png"/><Relationship Id="rId18" Type="http://schemas.openxmlformats.org/officeDocument/2006/relationships/image" Target="../media/image64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16.png"/><Relationship Id="rId10" Type="http://schemas.openxmlformats.org/officeDocument/2006/relationships/slide" Target="slide5.xml"/><Relationship Id="rId19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slide" Target="slide3.xml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29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3.xml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0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29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37.png"/><Relationship Id="rId10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3.xml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123" y="1362597"/>
            <a:ext cx="4829979" cy="453260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2088150" y="23626"/>
            <a:ext cx="9797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F25E4F"/>
                </a:solidFill>
              </a:rPr>
              <a:t>Não esquecer!</a:t>
            </a:r>
            <a:r>
              <a:rPr lang="pt-PT" sz="2000" dirty="0"/>
              <a:t> </a:t>
            </a:r>
          </a:p>
          <a:p>
            <a:r>
              <a:rPr lang="pt-PT" dirty="0">
                <a:solidFill>
                  <a:srgbClr val="0C2B8E"/>
                </a:solidFill>
              </a:rPr>
              <a:t>Podes </a:t>
            </a:r>
            <a:r>
              <a:rPr lang="pt-PT" b="1" dirty="0">
                <a:solidFill>
                  <a:srgbClr val="0C2B8E"/>
                </a:solidFill>
              </a:rPr>
              <a:t>navegar por todas as secções </a:t>
            </a:r>
            <a:r>
              <a:rPr lang="pt-PT" dirty="0">
                <a:solidFill>
                  <a:srgbClr val="0C2B8E"/>
                </a:solidFill>
              </a:rPr>
              <a:t>(</a:t>
            </a:r>
            <a:r>
              <a:rPr lang="pt-PT" i="1" dirty="0" err="1">
                <a:solidFill>
                  <a:srgbClr val="0C2B8E"/>
                </a:solidFill>
              </a:rPr>
              <a:t>ente</a:t>
            </a:r>
            <a:r>
              <a:rPr lang="pt-PT" dirty="0" err="1">
                <a:solidFill>
                  <a:srgbClr val="0C2B8E"/>
                </a:solidFill>
              </a:rPr>
              <a:t>r</a:t>
            </a:r>
            <a:r>
              <a:rPr lang="pt-PT" dirty="0">
                <a:solidFill>
                  <a:srgbClr val="0C2B8E"/>
                </a:solidFill>
              </a:rPr>
              <a:t> ou clique de rato) ou </a:t>
            </a:r>
            <a:r>
              <a:rPr lang="pt-PT" b="1" dirty="0">
                <a:solidFill>
                  <a:srgbClr val="0C2B8E"/>
                </a:solidFill>
              </a:rPr>
              <a:t>escolher a secção </a:t>
            </a:r>
            <a:r>
              <a:rPr lang="pt-PT" dirty="0">
                <a:solidFill>
                  <a:srgbClr val="0C2B8E"/>
                </a:solidFill>
              </a:rPr>
              <a:t>clicando sobre ela.</a:t>
            </a:r>
          </a:p>
          <a:p>
            <a:r>
              <a:rPr lang="pt-PT" dirty="0">
                <a:solidFill>
                  <a:srgbClr val="0C2B8E"/>
                </a:solidFill>
              </a:rPr>
              <a:t>Apenas deves “</a:t>
            </a:r>
            <a:r>
              <a:rPr lang="pt-PT" b="1" i="1" dirty="0" err="1">
                <a:solidFill>
                  <a:srgbClr val="0C2B8E"/>
                </a:solidFill>
              </a:rPr>
              <a:t>Try</a:t>
            </a:r>
            <a:r>
              <a:rPr lang="pt-PT" b="1" i="1" dirty="0">
                <a:solidFill>
                  <a:srgbClr val="0C2B8E"/>
                </a:solidFill>
              </a:rPr>
              <a:t> it</a:t>
            </a:r>
            <a:r>
              <a:rPr lang="pt-PT" dirty="0">
                <a:solidFill>
                  <a:srgbClr val="0C2B8E"/>
                </a:solidFill>
              </a:rPr>
              <a:t>”</a:t>
            </a:r>
            <a:r>
              <a:rPr lang="pt-PT" b="1" dirty="0">
                <a:solidFill>
                  <a:srgbClr val="0C2B8E"/>
                </a:solidFill>
              </a:rPr>
              <a:t> </a:t>
            </a:r>
            <a:r>
              <a:rPr lang="pt-PT" u="sng" dirty="0">
                <a:solidFill>
                  <a:srgbClr val="0C2B8E"/>
                </a:solidFill>
              </a:rPr>
              <a:t>depois de navegares por todos os conteúdos desta aula</a:t>
            </a:r>
            <a:r>
              <a:rPr lang="pt-PT" dirty="0">
                <a:solidFill>
                  <a:srgbClr val="0C2B8E"/>
                </a:solidFill>
              </a:rPr>
              <a:t>!</a:t>
            </a:r>
            <a:endParaRPr lang="en-GB" sz="1600" dirty="0">
              <a:solidFill>
                <a:srgbClr val="0C2B8E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 Plano</a:t>
            </a:r>
          </a:p>
        </p:txBody>
      </p:sp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57AE80A9-1190-4441-A66C-AE740F90BFF7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071EC89-8D83-4707-B2B5-F5541FC86D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E99CD4BA-B949-423E-B6E6-5EDF556CB58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917A2710-3EAF-4D05-9726-FE2943ECC1C1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0" action="ppaction://hlinksldjump"/>
            <a:extLst>
              <a:ext uri="{FF2B5EF4-FFF2-40B4-BE49-F238E27FC236}">
                <a16:creationId xmlns:a16="http://schemas.microsoft.com/office/drawing/2014/main" id="{B4188679-93A7-4717-8C8B-4EB39A05052D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4" name="Retângulo: Cantos Arredondados 33">
            <a:hlinkClick r:id="rId11" action="ppaction://hlinksldjump"/>
            <a:extLst>
              <a:ext uri="{FF2B5EF4-FFF2-40B4-BE49-F238E27FC236}">
                <a16:creationId xmlns:a16="http://schemas.microsoft.com/office/drawing/2014/main" id="{13697529-F100-48FF-8052-2E02FCA7DCC4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12" action="ppaction://hlinksldjump"/>
            <a:extLst>
              <a:ext uri="{FF2B5EF4-FFF2-40B4-BE49-F238E27FC236}">
                <a16:creationId xmlns:a16="http://schemas.microsoft.com/office/drawing/2014/main" id="{0F2F0592-29D7-4FEA-B68A-658D944B6246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4B1A0F1A-E9FC-4306-AF75-AA419AC7D6DF}"/>
              </a:ext>
            </a:extLst>
          </p:cNvPr>
          <p:cNvSpPr/>
          <p:nvPr/>
        </p:nvSpPr>
        <p:spPr>
          <a:xfrm>
            <a:off x="2117998" y="2538000"/>
            <a:ext cx="9748685" cy="17366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PT" sz="2400" dirty="0">
                <a:solidFill>
                  <a:sysClr val="windowText" lastClr="000000"/>
                </a:solidFill>
              </a:rPr>
              <a:t>A Aritmética Matricial, com todas as suas características distintas, gera várias propriedades peculiares que algumas matrizes verificam e, assim, têm </a:t>
            </a:r>
            <a:r>
              <a:rPr lang="pt-PT" sz="2400" b="1" dirty="0">
                <a:solidFill>
                  <a:sysClr val="windowText" lastClr="000000"/>
                </a:solidFill>
              </a:rPr>
              <a:t>designações especiais</a:t>
            </a:r>
            <a:r>
              <a:rPr lang="pt-PT" sz="2400" dirty="0">
                <a:solidFill>
                  <a:sysClr val="windowText" lastClr="000000"/>
                </a:solidFill>
              </a:rPr>
              <a:t> e </a:t>
            </a:r>
            <a:r>
              <a:rPr lang="pt-PT" sz="2400" b="1" dirty="0">
                <a:solidFill>
                  <a:sysClr val="windowText" lastClr="000000"/>
                </a:solidFill>
              </a:rPr>
              <a:t>específicas</a:t>
            </a:r>
            <a:r>
              <a:rPr lang="en-GB" sz="2400" dirty="0">
                <a:solidFill>
                  <a:sysClr val="windowText" lastClr="000000"/>
                </a:solidFill>
              </a:rPr>
              <a:t>. A</a:t>
            </a:r>
            <a:r>
              <a:rPr lang="pt-PT" sz="2400" dirty="0">
                <a:solidFill>
                  <a:sysClr val="windowText" lastClr="000000"/>
                </a:solidFill>
              </a:rPr>
              <a:t>presentamos aqui algumas dessas definições</a:t>
            </a:r>
            <a:r>
              <a:rPr lang="en-GB" sz="2400" dirty="0">
                <a:solidFill>
                  <a:sysClr val="windowText" lastClr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A6D51CD-163D-4B8D-A0AC-24FDEB5BDAE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7FEFC84C-0094-4C20-A7F5-CBFE45D4404E}"/>
              </a:ext>
            </a:extLst>
          </p:cNvPr>
          <p:cNvSpPr/>
          <p:nvPr/>
        </p:nvSpPr>
        <p:spPr>
          <a:xfrm>
            <a:off x="2113546" y="4003317"/>
            <a:ext cx="5708769" cy="25412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 err="1">
                <a:solidFill>
                  <a:srgbClr val="F25E4F"/>
                </a:solidFill>
              </a:rPr>
              <a:t>Observa</a:t>
            </a:r>
            <a:r>
              <a:rPr lang="en-GB" b="1" dirty="0">
                <a:solidFill>
                  <a:srgbClr val="F25E4F"/>
                </a:solidFill>
              </a:rPr>
              <a:t> que</a:t>
            </a:r>
            <a:r>
              <a:rPr lang="en-GB" dirty="0"/>
              <a:t>,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pt-PT" b="1" dirty="0"/>
              <a:t>ao transpor uma matriz quadrada</a:t>
            </a:r>
            <a:r>
              <a:rPr lang="en-GB" b="1" dirty="0"/>
              <a:t>:</a:t>
            </a:r>
          </a:p>
        </p:txBody>
      </p:sp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id="{9C7D1902-5387-4B5A-A704-4137217401EE}"/>
              </a:ext>
            </a:extLst>
          </p:cNvPr>
          <p:cNvSpPr/>
          <p:nvPr/>
        </p:nvSpPr>
        <p:spPr>
          <a:xfrm>
            <a:off x="8121115" y="3864370"/>
            <a:ext cx="3886665" cy="277025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80E2BD53-B518-4C35-B5EC-0568548FB374}"/>
                  </a:ext>
                </a:extLst>
              </p:cNvPr>
              <p:cNvSpPr/>
              <p:nvPr/>
            </p:nvSpPr>
            <p:spPr>
              <a:xfrm>
                <a:off x="8052368" y="4398591"/>
                <a:ext cx="4152395" cy="1701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80E2BD53-B518-4C35-B5EC-0568548FB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2368" y="4398591"/>
                <a:ext cx="4152395" cy="170181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90D0AD6-9540-47C8-A386-2AB8763E0AEA}"/>
              </a:ext>
            </a:extLst>
          </p:cNvPr>
          <p:cNvSpPr/>
          <p:nvPr/>
        </p:nvSpPr>
        <p:spPr>
          <a:xfrm rot="17921930">
            <a:off x="9890436" y="3590779"/>
            <a:ext cx="441811" cy="3366284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59F9CD5-B5E5-4F3B-96EB-7B4F93E41BB0}"/>
              </a:ext>
            </a:extLst>
          </p:cNvPr>
          <p:cNvGrpSpPr/>
          <p:nvPr/>
        </p:nvGrpSpPr>
        <p:grpSpPr>
          <a:xfrm>
            <a:off x="8600821" y="4398591"/>
            <a:ext cx="1496436" cy="894764"/>
            <a:chOff x="8600821" y="4398591"/>
            <a:chExt cx="1496436" cy="89476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700CACF-7771-40A7-954E-595BAB7D4F16}"/>
                </a:ext>
              </a:extLst>
            </p:cNvPr>
            <p:cNvSpPr/>
            <p:nvPr/>
          </p:nvSpPr>
          <p:spPr>
            <a:xfrm>
              <a:off x="8600821" y="4831690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771E220-2233-4C29-A44F-6A631228A231}"/>
                </a:ext>
              </a:extLst>
            </p:cNvPr>
            <p:cNvSpPr/>
            <p:nvPr/>
          </p:nvSpPr>
          <p:spPr>
            <a:xfrm>
              <a:off x="9505812" y="4398591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" name="Conexão reta unidirecional 3">
              <a:extLst>
                <a:ext uri="{FF2B5EF4-FFF2-40B4-BE49-F238E27FC236}">
                  <a16:creationId xmlns:a16="http://schemas.microsoft.com/office/drawing/2014/main" id="{72025BEB-2AF0-4213-A460-989410457634}"/>
                </a:ext>
              </a:extLst>
            </p:cNvPr>
            <p:cNvCxnSpPr>
              <a:stCxn id="74" idx="7"/>
            </p:cNvCxnSpPr>
            <p:nvPr/>
          </p:nvCxnSpPr>
          <p:spPr>
            <a:xfrm flipV="1">
              <a:off x="9105651" y="4652387"/>
              <a:ext cx="454182" cy="246912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9531B17-C0FE-42C4-9B8F-828157A7C68B}"/>
              </a:ext>
            </a:extLst>
          </p:cNvPr>
          <p:cNvGrpSpPr/>
          <p:nvPr/>
        </p:nvGrpSpPr>
        <p:grpSpPr>
          <a:xfrm>
            <a:off x="8608894" y="4446000"/>
            <a:ext cx="2972967" cy="1686447"/>
            <a:chOff x="8608894" y="4446000"/>
            <a:chExt cx="2972967" cy="1686447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DAA75F8-6448-4473-ABBB-B8A4FDCD1954}"/>
                </a:ext>
              </a:extLst>
            </p:cNvPr>
            <p:cNvSpPr/>
            <p:nvPr/>
          </p:nvSpPr>
          <p:spPr>
            <a:xfrm>
              <a:off x="8608894" y="5670782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64652DA-6C1A-4733-8DE4-6B027BA8DF85}"/>
                </a:ext>
              </a:extLst>
            </p:cNvPr>
            <p:cNvSpPr/>
            <p:nvPr/>
          </p:nvSpPr>
          <p:spPr>
            <a:xfrm>
              <a:off x="10990416" y="4446000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8" name="Conexão reta unidirecional 77">
              <a:extLst>
                <a:ext uri="{FF2B5EF4-FFF2-40B4-BE49-F238E27FC236}">
                  <a16:creationId xmlns:a16="http://schemas.microsoft.com/office/drawing/2014/main" id="{05523C2A-B26C-4C3E-AC76-8F4379FC06ED}"/>
                </a:ext>
              </a:extLst>
            </p:cNvPr>
            <p:cNvCxnSpPr>
              <a:cxnSpLocks/>
              <a:stCxn id="76" idx="7"/>
              <a:endCxn id="77" idx="2"/>
            </p:cNvCxnSpPr>
            <p:nvPr/>
          </p:nvCxnSpPr>
          <p:spPr>
            <a:xfrm flipV="1">
              <a:off x="9113724" y="4676833"/>
              <a:ext cx="1876692" cy="1061558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9104C91-73A9-410A-823D-83C3B79F4B90}"/>
              </a:ext>
            </a:extLst>
          </p:cNvPr>
          <p:cNvGrpSpPr/>
          <p:nvPr/>
        </p:nvGrpSpPr>
        <p:grpSpPr>
          <a:xfrm>
            <a:off x="9496188" y="4884426"/>
            <a:ext cx="2135097" cy="1231999"/>
            <a:chOff x="9496188" y="4884426"/>
            <a:chExt cx="2135097" cy="1231999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FBA0B1D-0BC2-4202-85AA-A4F716CC1B0B}"/>
                </a:ext>
              </a:extLst>
            </p:cNvPr>
            <p:cNvSpPr/>
            <p:nvPr/>
          </p:nvSpPr>
          <p:spPr>
            <a:xfrm>
              <a:off x="9496188" y="5654760"/>
              <a:ext cx="591445" cy="46166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01E67B6-9E08-4001-94BF-07C871C4D27A}"/>
                </a:ext>
              </a:extLst>
            </p:cNvPr>
            <p:cNvSpPr/>
            <p:nvPr/>
          </p:nvSpPr>
          <p:spPr>
            <a:xfrm>
              <a:off x="11039840" y="4884426"/>
              <a:ext cx="591445" cy="46166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1" name="Conexão reta unidirecional 80">
              <a:extLst>
                <a:ext uri="{FF2B5EF4-FFF2-40B4-BE49-F238E27FC236}">
                  <a16:creationId xmlns:a16="http://schemas.microsoft.com/office/drawing/2014/main" id="{F579AD43-1683-4A79-9F90-1E0063C648A9}"/>
                </a:ext>
              </a:extLst>
            </p:cNvPr>
            <p:cNvCxnSpPr>
              <a:cxnSpLocks/>
              <a:stCxn id="79" idx="7"/>
              <a:endCxn id="80" idx="2"/>
            </p:cNvCxnSpPr>
            <p:nvPr/>
          </p:nvCxnSpPr>
          <p:spPr>
            <a:xfrm flipV="1">
              <a:off x="10001018" y="5115259"/>
              <a:ext cx="1038822" cy="60711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54A377C1-82AD-4EAF-8800-5D0C7FA63189}"/>
              </a:ext>
            </a:extLst>
          </p:cNvPr>
          <p:cNvSpPr/>
          <p:nvPr/>
        </p:nvSpPr>
        <p:spPr>
          <a:xfrm>
            <a:off x="2063297" y="223373"/>
            <a:ext cx="5759018" cy="226062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C6AE6A9B-3145-48B5-BA8B-6431EA0AB13A}"/>
              </a:ext>
            </a:extLst>
          </p:cNvPr>
          <p:cNvSpPr/>
          <p:nvPr/>
        </p:nvSpPr>
        <p:spPr>
          <a:xfrm>
            <a:off x="2270894" y="355831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3B0DE19-5183-41DE-993D-C9DE9816BE60}"/>
              </a:ext>
            </a:extLst>
          </p:cNvPr>
          <p:cNvSpPr/>
          <p:nvPr/>
        </p:nvSpPr>
        <p:spPr>
          <a:xfrm>
            <a:off x="2270894" y="1000292"/>
            <a:ext cx="23105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/>
              <a:t>Constroi</a:t>
            </a:r>
            <a:r>
              <a:rPr lang="en-GB" sz="2000" dirty="0"/>
              <a:t> </a:t>
            </a:r>
            <a:r>
              <a:rPr lang="en-GB" sz="2000" dirty="0" err="1"/>
              <a:t>uma</a:t>
            </a:r>
            <a:r>
              <a:rPr lang="en-GB" sz="2000" dirty="0"/>
              <a:t> </a:t>
            </a:r>
            <a:r>
              <a:rPr lang="en-GB" sz="2000" b="1" dirty="0" err="1"/>
              <a:t>matriz</a:t>
            </a:r>
            <a:endParaRPr lang="en-GB" sz="2000" dirty="0"/>
          </a:p>
          <a:p>
            <a:r>
              <a:rPr lang="en-GB" sz="2000" b="1" dirty="0" err="1"/>
              <a:t>Simétrica</a:t>
            </a:r>
            <a:r>
              <a:rPr lang="en-GB" sz="2000" b="1" dirty="0"/>
              <a:t> </a:t>
            </a:r>
            <a:r>
              <a:rPr lang="en-GB" sz="2000" dirty="0"/>
              <a:t>(3 x 3 )!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7EC405C7-CAC6-478D-AC46-4581A66A0EA7}"/>
                  </a:ext>
                </a:extLst>
              </p:cNvPr>
              <p:cNvSpPr/>
              <p:nvPr/>
            </p:nvSpPr>
            <p:spPr>
              <a:xfrm>
                <a:off x="4777345" y="437324"/>
                <a:ext cx="2515353" cy="1845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/>
                            </m:mr>
                          </m:m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                   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7EC405C7-CAC6-478D-AC46-4581A66A0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345" y="437324"/>
                <a:ext cx="2515353" cy="184576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C8C6A7C5-6992-4677-A320-BAC515339285}"/>
                  </a:ext>
                </a:extLst>
              </p:cNvPr>
              <p:cNvSpPr/>
              <p:nvPr/>
            </p:nvSpPr>
            <p:spPr>
              <a:xfrm>
                <a:off x="2113545" y="4410739"/>
                <a:ext cx="5708769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A </a:t>
                </a:r>
                <a:r>
                  <a:rPr lang="en-GB" b="1" dirty="0"/>
                  <a:t>diagonal principal </a:t>
                </a:r>
                <a:r>
                  <a:rPr lang="en-GB" dirty="0" err="1"/>
                  <a:t>pode</a:t>
                </a:r>
                <a:r>
                  <a:rPr lang="en-GB" dirty="0"/>
                  <a:t> ser vista </a:t>
                </a:r>
                <a:r>
                  <a:rPr lang="en-GB" dirty="0" err="1"/>
                  <a:t>como</a:t>
                </a:r>
                <a:r>
                  <a:rPr lang="en-GB" dirty="0"/>
                  <a:t> um </a:t>
                </a:r>
                <a:r>
                  <a:rPr lang="en-GB" b="1" dirty="0" err="1"/>
                  <a:t>espelho</a:t>
                </a:r>
                <a:r>
                  <a:rPr lang="en-GB" dirty="0"/>
                  <a:t>, e </a:t>
                </a:r>
                <a:r>
                  <a:rPr lang="en-GB" dirty="0" err="1"/>
                  <a:t>os</a:t>
                </a:r>
                <a:r>
                  <a:rPr lang="en-GB" dirty="0"/>
                  <a:t> </a:t>
                </a:r>
                <a:r>
                  <a:rPr lang="en-GB" dirty="0" err="1"/>
                  <a:t>seus</a:t>
                </a:r>
                <a:r>
                  <a:rPr lang="en-GB" dirty="0"/>
                  <a:t> </a:t>
                </a:r>
                <a:r>
                  <a:rPr lang="en-GB" b="1" dirty="0" err="1"/>
                  <a:t>elementos</a:t>
                </a:r>
                <a:r>
                  <a:rPr lang="en-GB" dirty="0"/>
                  <a:t> </a:t>
                </a:r>
                <a:r>
                  <a:rPr lang="en-GB" dirty="0" err="1"/>
                  <a:t>ficam</a:t>
                </a:r>
                <a:r>
                  <a:rPr lang="en-GB" dirty="0"/>
                  <a:t> no </a:t>
                </a:r>
                <a:r>
                  <a:rPr lang="en-GB" dirty="0" err="1"/>
                  <a:t>mesmo</a:t>
                </a:r>
                <a:r>
                  <a:rPr lang="en-GB" dirty="0"/>
                  <a:t> </a:t>
                </a:r>
                <a:r>
                  <a:rPr lang="en-GB" dirty="0" err="1"/>
                  <a:t>lugar</a:t>
                </a:r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pt-PT" b="1" i="1">
                        <a:latin typeface="Cambria Math" panose="02040503050406030204" pitchFamily="18" charset="0"/>
                      </a:rPr>
                      <m:t>𝒊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en-GB" dirty="0"/>
                  <a:t>). </a:t>
                </a:r>
                <a:r>
                  <a:rPr lang="en-GB" dirty="0" err="1"/>
                  <a:t>Assim</a:t>
                </a:r>
                <a:r>
                  <a:rPr lang="en-GB" dirty="0"/>
                  <a:t>, </a:t>
                </a:r>
                <a:r>
                  <a:rPr lang="en-GB" b="1" dirty="0" err="1"/>
                  <a:t>não</a:t>
                </a:r>
                <a:r>
                  <a:rPr lang="en-GB" b="1" dirty="0"/>
                  <a:t> </a:t>
                </a:r>
                <a:r>
                  <a:rPr lang="en-GB" b="1" dirty="0" err="1"/>
                  <a:t>há</a:t>
                </a:r>
                <a:r>
                  <a:rPr lang="en-GB" b="1" dirty="0"/>
                  <a:t> </a:t>
                </a:r>
                <a:r>
                  <a:rPr lang="en-GB" b="1" dirty="0" err="1"/>
                  <a:t>restrições</a:t>
                </a:r>
                <a:r>
                  <a:rPr lang="en-GB" b="1" dirty="0"/>
                  <a:t> para </a:t>
                </a:r>
                <a:r>
                  <a:rPr lang="en-GB" b="1" dirty="0" err="1"/>
                  <a:t>estes</a:t>
                </a:r>
                <a:r>
                  <a:rPr lang="en-GB" b="1" dirty="0"/>
                  <a:t> </a:t>
                </a:r>
                <a:r>
                  <a:rPr lang="en-GB" b="1" dirty="0" err="1"/>
                  <a:t>elementos</a:t>
                </a:r>
                <a:r>
                  <a:rPr lang="en-GB" b="1" dirty="0"/>
                  <a:t> </a:t>
                </a:r>
                <a:r>
                  <a:rPr lang="pt-PT" dirty="0"/>
                  <a:t>quando pretendemos uma matriz simétrica</a:t>
                </a:r>
                <a:r>
                  <a:rPr lang="en-GB" dirty="0"/>
                  <a:t>.</a:t>
                </a: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C8C6A7C5-6992-4677-A320-BAC515339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545" y="4410739"/>
                <a:ext cx="5708769" cy="1200329"/>
              </a:xfrm>
              <a:prstGeom prst="rect">
                <a:avLst/>
              </a:prstGeom>
              <a:blipFill>
                <a:blip r:embed="rId16"/>
                <a:stretch>
                  <a:fillRect l="-748" t="-3061" r="-855" b="-76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 8">
            <a:extLst>
              <a:ext uri="{FF2B5EF4-FFF2-40B4-BE49-F238E27FC236}">
                <a16:creationId xmlns:a16="http://schemas.microsoft.com/office/drawing/2014/main" id="{31E7BCEA-2BDE-4284-9F9E-CE69FEC05085}"/>
              </a:ext>
            </a:extLst>
          </p:cNvPr>
          <p:cNvSpPr/>
          <p:nvPr/>
        </p:nvSpPr>
        <p:spPr>
          <a:xfrm>
            <a:off x="2095849" y="5621116"/>
            <a:ext cx="57313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b="1" dirty="0" err="1"/>
              <a:t>elementos</a:t>
            </a:r>
            <a:r>
              <a:rPr lang="en-GB" b="1" dirty="0"/>
              <a:t> </a:t>
            </a:r>
            <a:r>
              <a:rPr lang="en-GB" b="1" dirty="0" err="1"/>
              <a:t>acima</a:t>
            </a:r>
            <a:r>
              <a:rPr lang="en-GB" b="1" dirty="0"/>
              <a:t> da diagonal </a:t>
            </a:r>
            <a:r>
              <a:rPr lang="en-GB" b="1" dirty="0" err="1"/>
              <a:t>trocam</a:t>
            </a:r>
            <a:r>
              <a:rPr lang="en-GB" b="1" dirty="0"/>
              <a:t> com </a:t>
            </a:r>
            <a:r>
              <a:rPr lang="en-GB" b="1" dirty="0" err="1"/>
              <a:t>os</a:t>
            </a:r>
            <a:r>
              <a:rPr lang="en-GB" b="1" dirty="0"/>
              <a:t> </a:t>
            </a:r>
            <a:r>
              <a:rPr lang="en-GB" b="1" dirty="0" err="1"/>
              <a:t>abaixo</a:t>
            </a:r>
            <a:r>
              <a:rPr lang="en-GB" dirty="0"/>
              <a:t> – por </a:t>
            </a:r>
            <a:r>
              <a:rPr lang="en-GB" dirty="0" err="1"/>
              <a:t>isso</a:t>
            </a:r>
            <a:r>
              <a:rPr lang="en-GB" dirty="0"/>
              <a:t> </a:t>
            </a:r>
            <a:r>
              <a:rPr lang="en-GB" dirty="0" err="1"/>
              <a:t>têm</a:t>
            </a:r>
            <a:r>
              <a:rPr lang="en-GB" dirty="0"/>
              <a:t> de ser, </a:t>
            </a:r>
            <a:r>
              <a:rPr lang="en-GB" dirty="0" err="1"/>
              <a:t>respectivamente</a:t>
            </a:r>
            <a:r>
              <a:rPr lang="en-GB" dirty="0"/>
              <a:t>, </a:t>
            </a:r>
            <a:r>
              <a:rPr lang="en-GB" dirty="0" err="1"/>
              <a:t>iguais</a:t>
            </a:r>
            <a:r>
              <a:rPr lang="en-GB" dirty="0"/>
              <a:t> para se </a:t>
            </a:r>
            <a:r>
              <a:rPr lang="en-GB" b="1" dirty="0" err="1"/>
              <a:t>verificar</a:t>
            </a:r>
            <a:r>
              <a:rPr lang="en-GB" b="1" dirty="0"/>
              <a:t> o </a:t>
            </a:r>
            <a:r>
              <a:rPr lang="en-GB" b="1" dirty="0" err="1"/>
              <a:t>efeito</a:t>
            </a:r>
            <a:r>
              <a:rPr lang="en-GB" b="1" dirty="0"/>
              <a:t> de “</a:t>
            </a:r>
            <a:r>
              <a:rPr lang="en-GB" b="1" dirty="0" err="1"/>
              <a:t>espelho</a:t>
            </a:r>
            <a:r>
              <a:rPr lang="en-GB" b="1" dirty="0"/>
              <a:t>” da diagonal principal</a:t>
            </a:r>
            <a:r>
              <a:rPr lang="en-GB" dirty="0"/>
              <a:t>.</a:t>
            </a:r>
          </a:p>
        </p:txBody>
      </p: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D1D2B128-3EA7-47D5-A19C-352E62747030}"/>
              </a:ext>
            </a:extLst>
          </p:cNvPr>
          <p:cNvGrpSpPr/>
          <p:nvPr/>
        </p:nvGrpSpPr>
        <p:grpSpPr>
          <a:xfrm>
            <a:off x="5288446" y="642260"/>
            <a:ext cx="1464529" cy="1431586"/>
            <a:chOff x="8775777" y="905524"/>
            <a:chExt cx="1464529" cy="1431586"/>
          </a:xfrm>
        </p:grpSpPr>
        <p:sp>
          <p:nvSpPr>
            <p:cNvPr id="93" name="Retângulo 92">
              <a:extLst>
                <a:ext uri="{FF2B5EF4-FFF2-40B4-BE49-F238E27FC236}">
                  <a16:creationId xmlns:a16="http://schemas.microsoft.com/office/drawing/2014/main" id="{711A2B10-6B11-47CF-940E-8D73B38D45DB}"/>
                </a:ext>
              </a:extLst>
            </p:cNvPr>
            <p:cNvSpPr/>
            <p:nvPr/>
          </p:nvSpPr>
          <p:spPr>
            <a:xfrm>
              <a:off x="8783971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tângulo 93">
              <a:extLst>
                <a:ext uri="{FF2B5EF4-FFF2-40B4-BE49-F238E27FC236}">
                  <a16:creationId xmlns:a16="http://schemas.microsoft.com/office/drawing/2014/main" id="{BF1D647B-86A3-40A6-887B-76E8F2A93C48}"/>
                </a:ext>
              </a:extLst>
            </p:cNvPr>
            <p:cNvSpPr/>
            <p:nvPr/>
          </p:nvSpPr>
          <p:spPr>
            <a:xfrm>
              <a:off x="9334586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Retângulo 94">
              <a:extLst>
                <a:ext uri="{FF2B5EF4-FFF2-40B4-BE49-F238E27FC236}">
                  <a16:creationId xmlns:a16="http://schemas.microsoft.com/office/drawing/2014/main" id="{68FEA01A-6768-428A-9514-DF95B001DA7B}"/>
                </a:ext>
              </a:extLst>
            </p:cNvPr>
            <p:cNvSpPr/>
            <p:nvPr/>
          </p:nvSpPr>
          <p:spPr>
            <a:xfrm>
              <a:off x="8775777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7957F203-802D-4D35-90F3-060001F7229E}"/>
                </a:ext>
              </a:extLst>
            </p:cNvPr>
            <p:cNvSpPr/>
            <p:nvPr/>
          </p:nvSpPr>
          <p:spPr>
            <a:xfrm>
              <a:off x="9326392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tângulo 96">
              <a:extLst>
                <a:ext uri="{FF2B5EF4-FFF2-40B4-BE49-F238E27FC236}">
                  <a16:creationId xmlns:a16="http://schemas.microsoft.com/office/drawing/2014/main" id="{BAF63BD8-C2BC-4FE6-BBCC-03159F090B02}"/>
                </a:ext>
              </a:extLst>
            </p:cNvPr>
            <p:cNvSpPr/>
            <p:nvPr/>
          </p:nvSpPr>
          <p:spPr>
            <a:xfrm>
              <a:off x="9881467" y="905524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tângulo 97">
              <a:extLst>
                <a:ext uri="{FF2B5EF4-FFF2-40B4-BE49-F238E27FC236}">
                  <a16:creationId xmlns:a16="http://schemas.microsoft.com/office/drawing/2014/main" id="{658E814E-7AED-40AB-850C-25E2074A18B1}"/>
                </a:ext>
              </a:extLst>
            </p:cNvPr>
            <p:cNvSpPr/>
            <p:nvPr/>
          </p:nvSpPr>
          <p:spPr>
            <a:xfrm>
              <a:off x="9872650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tângulo 98">
              <a:extLst>
                <a:ext uri="{FF2B5EF4-FFF2-40B4-BE49-F238E27FC236}">
                  <a16:creationId xmlns:a16="http://schemas.microsoft.com/office/drawing/2014/main" id="{7A07C21D-6A4E-460C-831A-61326431C456}"/>
                </a:ext>
              </a:extLst>
            </p:cNvPr>
            <p:cNvSpPr/>
            <p:nvPr/>
          </p:nvSpPr>
          <p:spPr>
            <a:xfrm>
              <a:off x="8775777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etângulo 99">
              <a:extLst>
                <a:ext uri="{FF2B5EF4-FFF2-40B4-BE49-F238E27FC236}">
                  <a16:creationId xmlns:a16="http://schemas.microsoft.com/office/drawing/2014/main" id="{3EA8F506-85FF-45C5-9765-E428C98744BD}"/>
                </a:ext>
              </a:extLst>
            </p:cNvPr>
            <p:cNvSpPr/>
            <p:nvPr/>
          </p:nvSpPr>
          <p:spPr>
            <a:xfrm>
              <a:off x="9326392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tângulo 100">
              <a:extLst>
                <a:ext uri="{FF2B5EF4-FFF2-40B4-BE49-F238E27FC236}">
                  <a16:creationId xmlns:a16="http://schemas.microsoft.com/office/drawing/2014/main" id="{5766AD0D-7A02-40C6-8396-C524AAD37C46}"/>
                </a:ext>
              </a:extLst>
            </p:cNvPr>
            <p:cNvSpPr/>
            <p:nvPr/>
          </p:nvSpPr>
          <p:spPr>
            <a:xfrm>
              <a:off x="9872650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D594C728-6EDB-467A-8E3D-8F0A430CDC53}"/>
              </a:ext>
            </a:extLst>
          </p:cNvPr>
          <p:cNvSpPr/>
          <p:nvPr/>
        </p:nvSpPr>
        <p:spPr>
          <a:xfrm>
            <a:off x="5296640" y="636723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AAD05FA7-79C0-4586-B415-D31B22370A44}"/>
              </a:ext>
            </a:extLst>
          </p:cNvPr>
          <p:cNvSpPr/>
          <p:nvPr/>
        </p:nvSpPr>
        <p:spPr>
          <a:xfrm>
            <a:off x="5847981" y="1188439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21A99158-A579-429E-B3EA-A83DB7D854AA}"/>
              </a:ext>
            </a:extLst>
          </p:cNvPr>
          <p:cNvSpPr/>
          <p:nvPr/>
        </p:nvSpPr>
        <p:spPr>
          <a:xfrm>
            <a:off x="6394136" y="1714929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238B1A4-7C7B-4EB4-8787-58CD5E049813}"/>
              </a:ext>
            </a:extLst>
          </p:cNvPr>
          <p:cNvSpPr txBox="1"/>
          <p:nvPr/>
        </p:nvSpPr>
        <p:spPr>
          <a:xfrm>
            <a:off x="5878502" y="1199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36AD7A4D-6661-4B95-96E7-69D53B69A083}"/>
              </a:ext>
            </a:extLst>
          </p:cNvPr>
          <p:cNvSpPr txBox="1"/>
          <p:nvPr/>
        </p:nvSpPr>
        <p:spPr>
          <a:xfrm>
            <a:off x="6371940" y="172400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chemeClr val="accent2">
                    <a:lumMod val="75000"/>
                  </a:schemeClr>
                </a:solidFill>
              </a:rPr>
              <a:t>-1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4A328E59-6CC9-487B-9826-FB8CDF2DDEBC}"/>
              </a:ext>
            </a:extLst>
          </p:cNvPr>
          <p:cNvSpPr txBox="1"/>
          <p:nvPr/>
        </p:nvSpPr>
        <p:spPr>
          <a:xfrm>
            <a:off x="5317159" y="6298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5A79BFD-EF9F-4C8D-802A-ABEA80DCD526}"/>
              </a:ext>
            </a:extLst>
          </p:cNvPr>
          <p:cNvGrpSpPr/>
          <p:nvPr/>
        </p:nvGrpSpPr>
        <p:grpSpPr>
          <a:xfrm>
            <a:off x="5839060" y="635092"/>
            <a:ext cx="358839" cy="370336"/>
            <a:chOff x="9905982" y="695294"/>
            <a:chExt cx="358839" cy="370336"/>
          </a:xfrm>
        </p:grpSpPr>
        <p:sp>
          <p:nvSpPr>
            <p:cNvPr id="108" name="CaixaDeTexto 107">
              <a:extLst>
                <a:ext uri="{FF2B5EF4-FFF2-40B4-BE49-F238E27FC236}">
                  <a16:creationId xmlns:a16="http://schemas.microsoft.com/office/drawing/2014/main" id="{603C250C-66D5-42CB-809D-9469622D3CCD}"/>
                </a:ext>
              </a:extLst>
            </p:cNvPr>
            <p:cNvSpPr txBox="1"/>
            <p:nvPr/>
          </p:nvSpPr>
          <p:spPr>
            <a:xfrm>
              <a:off x="9942753" y="69629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4"/>
                  </a:solidFill>
                </a:rPr>
                <a:t>7</a:t>
              </a:r>
              <a:endParaRPr lang="en-GB" b="1" dirty="0">
                <a:solidFill>
                  <a:schemeClr val="accent4"/>
                </a:solidFill>
              </a:endParaRPr>
            </a:p>
          </p:txBody>
        </p:sp>
        <p:sp>
          <p:nvSpPr>
            <p:cNvPr id="110" name="Retângulo 109">
              <a:extLst>
                <a:ext uri="{FF2B5EF4-FFF2-40B4-BE49-F238E27FC236}">
                  <a16:creationId xmlns:a16="http://schemas.microsoft.com/office/drawing/2014/main" id="{2C9C11C4-8497-47BA-830C-FF57CBE611B6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955A618-7DE9-47DB-86BB-4FE36C402A11}"/>
              </a:ext>
            </a:extLst>
          </p:cNvPr>
          <p:cNvGrpSpPr/>
          <p:nvPr/>
        </p:nvGrpSpPr>
        <p:grpSpPr>
          <a:xfrm>
            <a:off x="6399574" y="1196960"/>
            <a:ext cx="358839" cy="372719"/>
            <a:chOff x="6968362" y="1375923"/>
            <a:chExt cx="358839" cy="372719"/>
          </a:xfrm>
        </p:grpSpPr>
        <p:sp>
          <p:nvSpPr>
            <p:cNvPr id="107" name="Retângulo 106">
              <a:extLst>
                <a:ext uri="{FF2B5EF4-FFF2-40B4-BE49-F238E27FC236}">
                  <a16:creationId xmlns:a16="http://schemas.microsoft.com/office/drawing/2014/main" id="{5FA67E2B-F59F-4FD5-B2B0-0CCBD877A3A2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CaixaDeTexto 110">
              <a:extLst>
                <a:ext uri="{FF2B5EF4-FFF2-40B4-BE49-F238E27FC236}">
                  <a16:creationId xmlns:a16="http://schemas.microsoft.com/office/drawing/2014/main" id="{817FE628-005B-4A5C-9D7E-30858226C752}"/>
                </a:ext>
              </a:extLst>
            </p:cNvPr>
            <p:cNvSpPr txBox="1"/>
            <p:nvPr/>
          </p:nvSpPr>
          <p:spPr>
            <a:xfrm>
              <a:off x="6989883" y="137931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6"/>
                  </a:solidFill>
                </a:rPr>
                <a:t>5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B948DB0-7FA1-4228-97A0-5A5A0D5A662D}"/>
              </a:ext>
            </a:extLst>
          </p:cNvPr>
          <p:cNvGrpSpPr/>
          <p:nvPr/>
        </p:nvGrpSpPr>
        <p:grpSpPr>
          <a:xfrm>
            <a:off x="6407194" y="626502"/>
            <a:ext cx="358839" cy="369332"/>
            <a:chOff x="7822314" y="953724"/>
            <a:chExt cx="358839" cy="369332"/>
          </a:xfrm>
        </p:grpSpPr>
        <p:sp>
          <p:nvSpPr>
            <p:cNvPr id="109" name="Retângulo 108">
              <a:extLst>
                <a:ext uri="{FF2B5EF4-FFF2-40B4-BE49-F238E27FC236}">
                  <a16:creationId xmlns:a16="http://schemas.microsoft.com/office/drawing/2014/main" id="{EEA275BA-31D5-4DF9-9B6D-9C382416016C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CaixaDeTexto 111">
              <a:extLst>
                <a:ext uri="{FF2B5EF4-FFF2-40B4-BE49-F238E27FC236}">
                  <a16:creationId xmlns:a16="http://schemas.microsoft.com/office/drawing/2014/main" id="{FD832817-8FA8-4043-B2D5-47B9FF0A5CA8}"/>
                </a:ext>
              </a:extLst>
            </p:cNvPr>
            <p:cNvSpPr txBox="1"/>
            <p:nvPr/>
          </p:nvSpPr>
          <p:spPr>
            <a:xfrm>
              <a:off x="7855278" y="9537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5"/>
                  </a:solidFill>
                </a:rPr>
                <a:t>8</a:t>
              </a:r>
              <a:endParaRPr lang="en-GB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C9F016A7-F5F5-4ED1-A57A-C26DA8D016B3}"/>
              </a:ext>
            </a:extLst>
          </p:cNvPr>
          <p:cNvGrpSpPr/>
          <p:nvPr/>
        </p:nvGrpSpPr>
        <p:grpSpPr>
          <a:xfrm>
            <a:off x="5839060" y="638814"/>
            <a:ext cx="358839" cy="370336"/>
            <a:chOff x="9905982" y="695294"/>
            <a:chExt cx="358839" cy="370336"/>
          </a:xfrm>
        </p:grpSpPr>
        <p:sp>
          <p:nvSpPr>
            <p:cNvPr id="118" name="CaixaDeTexto 117">
              <a:extLst>
                <a:ext uri="{FF2B5EF4-FFF2-40B4-BE49-F238E27FC236}">
                  <a16:creationId xmlns:a16="http://schemas.microsoft.com/office/drawing/2014/main" id="{587A0F5E-34E6-4EC6-BD85-7426510626CE}"/>
                </a:ext>
              </a:extLst>
            </p:cNvPr>
            <p:cNvSpPr txBox="1"/>
            <p:nvPr/>
          </p:nvSpPr>
          <p:spPr>
            <a:xfrm>
              <a:off x="9942753" y="69629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4"/>
                  </a:solidFill>
                </a:rPr>
                <a:t>7</a:t>
              </a:r>
              <a:endParaRPr lang="en-GB" b="1" dirty="0">
                <a:solidFill>
                  <a:schemeClr val="accent4"/>
                </a:solidFill>
              </a:endParaRPr>
            </a:p>
          </p:txBody>
        </p:sp>
        <p:sp>
          <p:nvSpPr>
            <p:cNvPr id="119" name="Retângulo 118">
              <a:extLst>
                <a:ext uri="{FF2B5EF4-FFF2-40B4-BE49-F238E27FC236}">
                  <a16:creationId xmlns:a16="http://schemas.microsoft.com/office/drawing/2014/main" id="{1D1BA437-63A8-4B0D-90CE-E806A15B6094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20CA3948-9772-4905-84B7-A2513E83AB2B}"/>
              </a:ext>
            </a:extLst>
          </p:cNvPr>
          <p:cNvGrpSpPr/>
          <p:nvPr/>
        </p:nvGrpSpPr>
        <p:grpSpPr>
          <a:xfrm>
            <a:off x="6409078" y="626646"/>
            <a:ext cx="358839" cy="369332"/>
            <a:chOff x="7822314" y="953724"/>
            <a:chExt cx="358839" cy="369332"/>
          </a:xfrm>
        </p:grpSpPr>
        <p:sp>
          <p:nvSpPr>
            <p:cNvPr id="124" name="Retângulo 123">
              <a:extLst>
                <a:ext uri="{FF2B5EF4-FFF2-40B4-BE49-F238E27FC236}">
                  <a16:creationId xmlns:a16="http://schemas.microsoft.com/office/drawing/2014/main" id="{0ECDA525-C1EC-4B44-BDA4-65895D215D75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CaixaDeTexto 124">
              <a:extLst>
                <a:ext uri="{FF2B5EF4-FFF2-40B4-BE49-F238E27FC236}">
                  <a16:creationId xmlns:a16="http://schemas.microsoft.com/office/drawing/2014/main" id="{3EC4D24C-4EAF-457F-A123-40904AED807D}"/>
                </a:ext>
              </a:extLst>
            </p:cNvPr>
            <p:cNvSpPr txBox="1"/>
            <p:nvPr/>
          </p:nvSpPr>
          <p:spPr>
            <a:xfrm>
              <a:off x="7855278" y="9537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5"/>
                  </a:solidFill>
                </a:rPr>
                <a:t>8</a:t>
              </a:r>
              <a:endParaRPr lang="en-GB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B4DA2355-6D6D-453E-B27E-B708B22AA3D3}"/>
              </a:ext>
            </a:extLst>
          </p:cNvPr>
          <p:cNvGrpSpPr/>
          <p:nvPr/>
        </p:nvGrpSpPr>
        <p:grpSpPr>
          <a:xfrm>
            <a:off x="6398278" y="1195446"/>
            <a:ext cx="358839" cy="372719"/>
            <a:chOff x="6968362" y="1375923"/>
            <a:chExt cx="358839" cy="372719"/>
          </a:xfrm>
        </p:grpSpPr>
        <p:sp>
          <p:nvSpPr>
            <p:cNvPr id="127" name="Retângulo 126">
              <a:extLst>
                <a:ext uri="{FF2B5EF4-FFF2-40B4-BE49-F238E27FC236}">
                  <a16:creationId xmlns:a16="http://schemas.microsoft.com/office/drawing/2014/main" id="{C53938E2-F007-4183-AD91-D1FBA9611CF9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CaixaDeTexto 127">
              <a:extLst>
                <a:ext uri="{FF2B5EF4-FFF2-40B4-BE49-F238E27FC236}">
                  <a16:creationId xmlns:a16="http://schemas.microsoft.com/office/drawing/2014/main" id="{79A9EC74-3209-4995-84E2-151D9C8FB192}"/>
                </a:ext>
              </a:extLst>
            </p:cNvPr>
            <p:cNvSpPr txBox="1"/>
            <p:nvPr/>
          </p:nvSpPr>
          <p:spPr>
            <a:xfrm>
              <a:off x="6989883" y="137931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6"/>
                  </a:solidFill>
                </a:rPr>
                <a:t>5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29" name="Retângulo: Cantos Arredondados 128">
            <a:extLst>
              <a:ext uri="{FF2B5EF4-FFF2-40B4-BE49-F238E27FC236}">
                <a16:creationId xmlns:a16="http://schemas.microsoft.com/office/drawing/2014/main" id="{1BD5BFCB-C5B7-4974-9329-C62DF66D331F}"/>
              </a:ext>
            </a:extLst>
          </p:cNvPr>
          <p:cNvSpPr/>
          <p:nvPr/>
        </p:nvSpPr>
        <p:spPr>
          <a:xfrm>
            <a:off x="8342948" y="233791"/>
            <a:ext cx="3664832" cy="226062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06F50F8A-88E9-4D05-B5F6-12B074CE5958}"/>
              </a:ext>
            </a:extLst>
          </p:cNvPr>
          <p:cNvSpPr/>
          <p:nvPr/>
        </p:nvSpPr>
        <p:spPr>
          <a:xfrm>
            <a:off x="7587346" y="1195446"/>
            <a:ext cx="1124575" cy="568554"/>
          </a:xfrm>
          <a:prstGeom prst="rightArrow">
            <a:avLst/>
          </a:prstGeom>
          <a:solidFill>
            <a:srgbClr val="29A6FF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tângulo 129">
                <a:extLst>
                  <a:ext uri="{FF2B5EF4-FFF2-40B4-BE49-F238E27FC236}">
                    <a16:creationId xmlns:a16="http://schemas.microsoft.com/office/drawing/2014/main" id="{2B453816-1113-42BD-B207-EB9B8AD2D080}"/>
                  </a:ext>
                </a:extLst>
              </p:cNvPr>
              <p:cNvSpPr/>
              <p:nvPr/>
            </p:nvSpPr>
            <p:spPr>
              <a:xfrm>
                <a:off x="9081923" y="832768"/>
                <a:ext cx="2186881" cy="12317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sz="28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8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8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0" name="Retângulo 129">
                <a:extLst>
                  <a:ext uri="{FF2B5EF4-FFF2-40B4-BE49-F238E27FC236}">
                    <a16:creationId xmlns:a16="http://schemas.microsoft.com/office/drawing/2014/main" id="{2B453816-1113-42BD-B207-EB9B8AD2D0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1923" y="832768"/>
                <a:ext cx="2186881" cy="123174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Agrupar 81">
            <a:extLst>
              <a:ext uri="{FF2B5EF4-FFF2-40B4-BE49-F238E27FC236}">
                <a16:creationId xmlns:a16="http://schemas.microsoft.com/office/drawing/2014/main" id="{95E9E172-5E62-4F12-9D7B-1BD210D767FC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83" name="Retângulo: Cantos Arredondados 82">
              <a:extLst>
                <a:ext uri="{FF2B5EF4-FFF2-40B4-BE49-F238E27FC236}">
                  <a16:creationId xmlns:a16="http://schemas.microsoft.com/office/drawing/2014/main" id="{DC79A043-D1D4-4251-8AE1-23B48EF95A6E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4C238057-F4A4-4A9D-BAB4-996D4CCB3EA8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B543CE11-8028-43FC-9273-9BA211B0B5B1}"/>
                </a:ext>
              </a:extLst>
            </p:cNvPr>
            <p:cNvSpPr txBox="1"/>
            <p:nvPr/>
          </p:nvSpPr>
          <p:spPr>
            <a:xfrm>
              <a:off x="2761169" y="2166383"/>
              <a:ext cx="13798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err="1"/>
                <a:t>Simétrica</a:t>
              </a:r>
              <a:r>
                <a:rPr lang="en-GB" sz="2400" b="1" dirty="0"/>
                <a:t>
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tângulo: Cantos Arredondados 85">
                <a:extLst>
                  <a:ext uri="{FF2B5EF4-FFF2-40B4-BE49-F238E27FC236}">
                    <a16:creationId xmlns:a16="http://schemas.microsoft.com/office/drawing/2014/main" id="{B6BD59E2-7F4E-4D3C-82F2-76F91687EC76}"/>
                  </a:ext>
                </a:extLst>
              </p:cNvPr>
              <p:cNvSpPr/>
              <p:nvPr/>
            </p:nvSpPr>
            <p:spPr>
              <a:xfrm>
                <a:off x="4910451" y="2982194"/>
                <a:ext cx="6489362" cy="67458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pt-PT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pt-P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</a:t>
                </a:r>
                <a:r>
                  <a:rPr lang="en-GB" sz="2400" dirty="0"/>
                  <a:t>é</a:t>
                </a:r>
                <a:r>
                  <a:rPr lang="en-GB" sz="2400" dirty="0">
                    <a:solidFill>
                      <a:schemeClr val="tx1"/>
                    </a:solidFill>
                  </a:rPr>
                  <a:t> </a:t>
                </a:r>
                <a:r>
                  <a:rPr lang="en-GB" sz="2400" b="1" dirty="0" err="1"/>
                  <a:t>Simétrica</a:t>
                </a:r>
                <a:r>
                  <a:rPr lang="en-GB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pt-PT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PT" sz="24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𝒋𝒊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pt-P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pt-P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pt-P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en-GB" sz="24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6" name="Retângulo: Cantos Arredondados 85">
                <a:extLst>
                  <a:ext uri="{FF2B5EF4-FFF2-40B4-BE49-F238E27FC236}">
                    <a16:creationId xmlns:a16="http://schemas.microsoft.com/office/drawing/2014/main" id="{B6BD59E2-7F4E-4D3C-82F2-76F91687EC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451" y="2982194"/>
                <a:ext cx="6489362" cy="674582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Retângulo 86">
            <a:extLst>
              <a:ext uri="{FF2B5EF4-FFF2-40B4-BE49-F238E27FC236}">
                <a16:creationId xmlns:a16="http://schemas.microsoft.com/office/drawing/2014/main" id="{B648C3DD-8816-4344-AB68-B9353F9D4BB3}"/>
              </a:ext>
            </a:extLst>
          </p:cNvPr>
          <p:cNvSpPr/>
          <p:nvPr/>
        </p:nvSpPr>
        <p:spPr>
          <a:xfrm>
            <a:off x="6428797" y="2610885"/>
            <a:ext cx="3452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Notação</a:t>
            </a:r>
            <a:r>
              <a:rPr lang="en-GB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 </a:t>
            </a:r>
            <a:r>
              <a:rPr lang="en-GB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matemática</a:t>
            </a:r>
            <a:r>
              <a:rPr lang="en-GB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86844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5E4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04453 0.08055 " pathEditMode="relative" rAng="0" ptsTypes="AA">
                                      <p:cBhvr>
                                        <p:cTn id="124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50"/>
                            </p:stCondLst>
                            <p:childTnLst>
                              <p:par>
                                <p:cTn id="1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9192 0.15833 " pathEditMode="relative" rAng="0" ptsTypes="AA">
                                      <p:cBhvr>
                                        <p:cTn id="127" dur="1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04518 0.07708 " pathEditMode="relative" rAng="0" ptsTypes="AA">
                                      <p:cBhvr>
                                        <p:cTn id="130" dur="1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25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75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3" grpId="0" animBg="1"/>
      <p:bldP spid="65" grpId="0"/>
      <p:bldP spid="2" grpId="0" animBg="1"/>
      <p:bldP spid="58" grpId="0" animBg="1"/>
      <p:bldP spid="61" grpId="0"/>
      <p:bldP spid="3" grpId="0"/>
      <p:bldP spid="73" grpId="0"/>
      <p:bldP spid="8" grpId="0"/>
      <p:bldP spid="8" grpId="1"/>
      <p:bldP spid="9" grpId="0"/>
      <p:bldP spid="102" grpId="0" animBg="1"/>
      <p:bldP spid="103" grpId="0" animBg="1"/>
      <p:bldP spid="104" grpId="0" animBg="1"/>
      <p:bldP spid="10" grpId="0"/>
      <p:bldP spid="105" grpId="0"/>
      <p:bldP spid="106" grpId="0"/>
      <p:bldP spid="1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A6D51CD-163D-4B8D-A0AC-24FDEB5BDAE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761169" y="2166383"/>
              <a:ext cx="13798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err="1"/>
                <a:t>Simétrica</a:t>
              </a:r>
              <a:endParaRPr lang="en-GB" sz="2400" b="1" dirty="0"/>
            </a:p>
          </p:txBody>
        </p:sp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BF420C5B-4F37-439D-AA34-098BC3766C9B}"/>
              </a:ext>
            </a:extLst>
          </p:cNvPr>
          <p:cNvGrpSpPr/>
          <p:nvPr/>
        </p:nvGrpSpPr>
        <p:grpSpPr>
          <a:xfrm>
            <a:off x="2098800" y="3857224"/>
            <a:ext cx="2383659" cy="989347"/>
            <a:chOff x="2250301" y="2108701"/>
            <a:chExt cx="2383659" cy="989347"/>
          </a:xfrm>
        </p:grpSpPr>
        <p:sp>
          <p:nvSpPr>
            <p:cNvPr id="83" name="Retângulo: Cantos Arredondados 82">
              <a:extLst>
                <a:ext uri="{FF2B5EF4-FFF2-40B4-BE49-F238E27FC236}">
                  <a16:creationId xmlns:a16="http://schemas.microsoft.com/office/drawing/2014/main" id="{A62ECE2A-90AA-4C2A-968A-6EB7B08AA541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721412E4-7FB1-4D81-8943-908AF1CFAD04}"/>
                </a:ext>
              </a:extLst>
            </p:cNvPr>
            <p:cNvSpPr txBox="1"/>
            <p:nvPr/>
          </p:nvSpPr>
          <p:spPr>
            <a:xfrm>
              <a:off x="2459646" y="2166383"/>
              <a:ext cx="19828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Anti-</a:t>
              </a:r>
              <a:r>
                <a:rPr lang="en-GB" sz="2400" b="1" dirty="0" err="1"/>
                <a:t>simétrica</a:t>
              </a:r>
              <a:endParaRPr lang="en-GB" sz="2400" b="1" dirty="0"/>
            </a:p>
          </p:txBody>
        </p:sp>
      </p:grp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AC0F81DE-B0A2-43A3-BE67-085068666374}"/>
              </a:ext>
            </a:extLst>
          </p:cNvPr>
          <p:cNvSpPr/>
          <p:nvPr/>
        </p:nvSpPr>
        <p:spPr>
          <a:xfrm>
            <a:off x="2098801" y="5045224"/>
            <a:ext cx="8080179" cy="1616833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2C027F94-CFE2-4B14-A6AE-E52500FBE28D}"/>
              </a:ext>
            </a:extLst>
          </p:cNvPr>
          <p:cNvSpPr/>
          <p:nvPr/>
        </p:nvSpPr>
        <p:spPr>
          <a:xfrm>
            <a:off x="2306398" y="5087250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/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2000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d>
                        <m:dPr>
                          <m:begChr m:val="{"/>
                          <m:endChr m:val=""/>
                          <m:ctrlPr>
                            <a:rPr lang="pt-PT" sz="2000" i="1" spc="-15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pt-PT" sz="200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pt-PT" sz="2000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sz="2000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PT" sz="2000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sz="2000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/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pt-PT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PT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/>
              <p:nvPr/>
            </p:nvSpPr>
            <p:spPr>
              <a:xfrm>
                <a:off x="5891006" y="5802327"/>
                <a:ext cx="39241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⟹</m:t>
                    </m:r>
                  </m:oMath>
                </a14:m>
                <a:r>
                  <a:rPr lang="en-GB" dirty="0">
                    <a:solidFill>
                      <a:sysClr val="windowText" lastClr="0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pt-PT" b="1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  é   anti-</a:t>
                </a:r>
                <a:r>
                  <a:rPr lang="en-GB" b="1" dirty="0" err="1">
                    <a:solidFill>
                      <a:srgbClr val="0C2B8E"/>
                    </a:solidFill>
                  </a:rPr>
                  <a:t>simétrica</a:t>
                </a:r>
                <a:r>
                  <a:rPr lang="en-GB" b="1" dirty="0">
                    <a:solidFill>
                      <a:srgbClr val="0C2B8E"/>
                    </a:solidFill>
                  </a:rPr>
                  <a:t>!</a:t>
                </a:r>
                <a:r>
                  <a:rPr lang="pt-PT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006" y="5802327"/>
                <a:ext cx="3924151" cy="369332"/>
              </a:xfrm>
              <a:prstGeom prst="rect">
                <a:avLst/>
              </a:prstGeom>
              <a:blipFill>
                <a:blip r:embed="rId1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/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PT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pt-PT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19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/>
      <p:bldP spid="5" grpId="0"/>
      <p:bldP spid="6" grpId="0"/>
      <p:bldP spid="1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A6D51CD-163D-4B8D-A0AC-24FDEB5BDAE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BF420C5B-4F37-439D-AA34-098BC3766C9B}"/>
              </a:ext>
            </a:extLst>
          </p:cNvPr>
          <p:cNvGrpSpPr/>
          <p:nvPr/>
        </p:nvGrpSpPr>
        <p:grpSpPr>
          <a:xfrm>
            <a:off x="2098800" y="3857224"/>
            <a:ext cx="2383659" cy="989347"/>
            <a:chOff x="2250301" y="2108701"/>
            <a:chExt cx="2383659" cy="989347"/>
          </a:xfrm>
        </p:grpSpPr>
        <p:sp>
          <p:nvSpPr>
            <p:cNvPr id="83" name="Retângulo: Cantos Arredondados 82">
              <a:extLst>
                <a:ext uri="{FF2B5EF4-FFF2-40B4-BE49-F238E27FC236}">
                  <a16:creationId xmlns:a16="http://schemas.microsoft.com/office/drawing/2014/main" id="{A62ECE2A-90AA-4C2A-968A-6EB7B08AA541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721412E4-7FB1-4D81-8943-908AF1CFAD04}"/>
                </a:ext>
              </a:extLst>
            </p:cNvPr>
            <p:cNvSpPr txBox="1"/>
            <p:nvPr/>
          </p:nvSpPr>
          <p:spPr>
            <a:xfrm>
              <a:off x="2459644" y="2166383"/>
              <a:ext cx="19828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Anti-</a:t>
              </a:r>
              <a:r>
                <a:rPr lang="en-GB" sz="2400" b="1" dirty="0" err="1"/>
                <a:t>simétrica</a:t>
              </a:r>
              <a:endParaRPr lang="en-GB" sz="2400" b="1" dirty="0"/>
            </a:p>
          </p:txBody>
        </p:sp>
      </p:grp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AC0F81DE-B0A2-43A3-BE67-085068666374}"/>
              </a:ext>
            </a:extLst>
          </p:cNvPr>
          <p:cNvSpPr/>
          <p:nvPr/>
        </p:nvSpPr>
        <p:spPr>
          <a:xfrm>
            <a:off x="2098801" y="5045224"/>
            <a:ext cx="8080179" cy="1616833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2C027F94-CFE2-4B14-A6AE-E52500FBE28D}"/>
              </a:ext>
            </a:extLst>
          </p:cNvPr>
          <p:cNvSpPr/>
          <p:nvPr/>
        </p:nvSpPr>
        <p:spPr>
          <a:xfrm>
            <a:off x="2306398" y="5087250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/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2000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d>
                        <m:dPr>
                          <m:begChr m:val="{"/>
                          <m:endChr m:val=""/>
                          <m:ctrlPr>
                            <a:rPr lang="pt-PT" sz="2000" i="1" spc="-15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pt-PT" sz="200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pt-PT" sz="2000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sz="2000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PT" sz="2000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sz="2000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/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pt-PT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PT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/>
              <p:nvPr/>
            </p:nvSpPr>
            <p:spPr>
              <a:xfrm>
                <a:off x="5891006" y="5802327"/>
                <a:ext cx="39119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⟹</m:t>
                    </m:r>
                  </m:oMath>
                </a14:m>
                <a:r>
                  <a:rPr lang="en-GB" dirty="0">
                    <a:solidFill>
                      <a:sysClr val="windowText" lastClr="0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pt-PT" b="1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  é   anti-</a:t>
                </a:r>
                <a:r>
                  <a:rPr lang="en-GB" b="1" dirty="0" err="1">
                    <a:solidFill>
                      <a:srgbClr val="0C2B8E"/>
                    </a:solidFill>
                  </a:rPr>
                  <a:t>simétrica</a:t>
                </a:r>
                <a:r>
                  <a:rPr lang="en-GB" b="1" dirty="0">
                    <a:solidFill>
                      <a:srgbClr val="0C2B8E"/>
                    </a:solidFill>
                  </a:rPr>
                  <a:t>!</a:t>
                </a:r>
                <a:r>
                  <a:rPr lang="pt-PT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006" y="5802327"/>
                <a:ext cx="3911968" cy="369332"/>
              </a:xfrm>
              <a:prstGeom prst="rect">
                <a:avLst/>
              </a:prstGeom>
              <a:blipFill>
                <a:blip r:embed="rId1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/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PT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pt-PT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 30">
            <a:extLst>
              <a:ext uri="{FF2B5EF4-FFF2-40B4-BE49-F238E27FC236}">
                <a16:creationId xmlns:a16="http://schemas.microsoft.com/office/drawing/2014/main" id="{B1470A40-70B0-4E4E-955C-75621E6ECA45}"/>
              </a:ext>
            </a:extLst>
          </p:cNvPr>
          <p:cNvSpPr/>
          <p:nvPr/>
        </p:nvSpPr>
        <p:spPr>
          <a:xfrm>
            <a:off x="2214028" y="335906"/>
            <a:ext cx="5214363" cy="3147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Nota que</a:t>
            </a:r>
            <a:r>
              <a:rPr lang="en-GB" dirty="0"/>
              <a:t>,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pt-PT" b="1" dirty="0"/>
              <a:t>quando se transpõe uma matriz quadrada e, simultaneamente, se passa ao simétrico</a:t>
            </a:r>
            <a:r>
              <a:rPr lang="en-GB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C209AF0-47DF-472C-9486-D6A16A11D0C3}"/>
                  </a:ext>
                </a:extLst>
              </p:cNvPr>
              <p:cNvSpPr/>
              <p:nvPr/>
            </p:nvSpPr>
            <p:spPr>
              <a:xfrm>
                <a:off x="2214028" y="1014101"/>
                <a:ext cx="520063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 err="1"/>
                  <a:t>Os</a:t>
                </a:r>
                <a:r>
                  <a:rPr lang="en-GB" dirty="0"/>
                  <a:t> </a:t>
                </a:r>
                <a:r>
                  <a:rPr lang="en-GB" b="1" dirty="0" err="1"/>
                  <a:t>elementos</a:t>
                </a:r>
                <a:r>
                  <a:rPr lang="en-GB" b="1" dirty="0"/>
                  <a:t> </a:t>
                </a:r>
                <a:r>
                  <a:rPr lang="en-GB" b="1" dirty="0" err="1"/>
                  <a:t>principais</a:t>
                </a:r>
                <a:r>
                  <a:rPr lang="en-GB" dirty="0"/>
                  <a:t>, </a:t>
                </a:r>
                <a:r>
                  <a:rPr lang="pt-PT" dirty="0"/>
                  <a:t>que ficam no mesmo lugar</a:t>
                </a:r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pt-PT" b="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pt-PT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), </a:t>
                </a:r>
                <a:r>
                  <a:rPr lang="en-GB" b="1" dirty="0" err="1"/>
                  <a:t>têm</a:t>
                </a:r>
                <a:r>
                  <a:rPr lang="en-GB" b="1" dirty="0"/>
                  <a:t> que ser zero </a:t>
                </a:r>
                <a:r>
                  <a:rPr lang="en-GB" dirty="0"/>
                  <a:t>para </a:t>
                </a:r>
                <a:r>
                  <a:rPr lang="en-GB" dirty="0" err="1"/>
                  <a:t>serem</a:t>
                </a:r>
                <a:r>
                  <a:rPr lang="en-GB" dirty="0"/>
                  <a:t> </a:t>
                </a:r>
                <a:r>
                  <a:rPr lang="en-GB" dirty="0" err="1"/>
                  <a:t>iguais</a:t>
                </a:r>
                <a:r>
                  <a:rPr lang="en-GB" dirty="0"/>
                  <a:t> </a:t>
                </a:r>
                <a:r>
                  <a:rPr lang="en-GB" dirty="0" err="1"/>
                  <a:t>aos</a:t>
                </a:r>
                <a:r>
                  <a:rPr lang="en-GB" dirty="0"/>
                  <a:t> </a:t>
                </a:r>
                <a:r>
                  <a:rPr lang="en-GB" dirty="0" err="1"/>
                  <a:t>simétricos</a:t>
                </a:r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).</a:t>
                </a: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C209AF0-47DF-472C-9486-D6A16A11D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028" y="1014101"/>
                <a:ext cx="5200630" cy="923330"/>
              </a:xfrm>
              <a:prstGeom prst="rect">
                <a:avLst/>
              </a:prstGeom>
              <a:blipFill>
                <a:blip r:embed="rId17"/>
                <a:stretch>
                  <a:fillRect l="-703" t="-3289" r="-1055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FC244130-0597-4EA0-AFE4-B0CE931747E0}"/>
              </a:ext>
            </a:extLst>
          </p:cNvPr>
          <p:cNvSpPr/>
          <p:nvPr/>
        </p:nvSpPr>
        <p:spPr>
          <a:xfrm>
            <a:off x="2196332" y="1953703"/>
            <a:ext cx="5232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/>
              <a:t>Os</a:t>
            </a:r>
            <a:r>
              <a:rPr lang="en-GB" b="1" dirty="0"/>
              <a:t> </a:t>
            </a:r>
            <a:r>
              <a:rPr lang="en-GB" b="1" dirty="0" err="1"/>
              <a:t>elementos</a:t>
            </a:r>
            <a:r>
              <a:rPr lang="en-GB" b="1" dirty="0"/>
              <a:t> </a:t>
            </a:r>
            <a:r>
              <a:rPr lang="en-GB" b="1" dirty="0" err="1"/>
              <a:t>acima</a:t>
            </a:r>
            <a:r>
              <a:rPr lang="en-GB" b="1" dirty="0"/>
              <a:t> da diagonal</a:t>
            </a:r>
            <a:r>
              <a:rPr lang="en-GB" dirty="0"/>
              <a:t> que </a:t>
            </a:r>
            <a:r>
              <a:rPr lang="en-GB" dirty="0" err="1"/>
              <a:t>trocam</a:t>
            </a:r>
            <a:r>
              <a:rPr lang="en-GB" dirty="0"/>
              <a:t> com </a:t>
            </a:r>
            <a:r>
              <a:rPr lang="en-GB" dirty="0" err="1"/>
              <a:t>os</a:t>
            </a:r>
            <a:r>
              <a:rPr lang="en-GB" dirty="0"/>
              <a:t> que </a:t>
            </a:r>
            <a:r>
              <a:rPr lang="en-GB" dirty="0" err="1"/>
              <a:t>estão</a:t>
            </a:r>
            <a:r>
              <a:rPr lang="en-GB" dirty="0"/>
              <a:t> </a:t>
            </a:r>
            <a:r>
              <a:rPr lang="en-GB" b="1" dirty="0" err="1"/>
              <a:t>abaixo</a:t>
            </a:r>
            <a:r>
              <a:rPr lang="en-GB" b="1" dirty="0"/>
              <a:t> </a:t>
            </a:r>
            <a:r>
              <a:rPr lang="pt-PT" dirty="0"/>
              <a:t>têm de ser simétricos entre si, uma vez que estes têm de </a:t>
            </a:r>
            <a:r>
              <a:rPr lang="pt-PT" b="1" dirty="0"/>
              <a:t>verificar o efeito "espelho" da diagonal principal com o simétrico correspondente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tângulo: Cantos Arredondados 37">
                <a:extLst>
                  <a:ext uri="{FF2B5EF4-FFF2-40B4-BE49-F238E27FC236}">
                    <a16:creationId xmlns:a16="http://schemas.microsoft.com/office/drawing/2014/main" id="{3EAF2BEC-002E-44F7-BEBE-A9112426C4BC}"/>
                  </a:ext>
                </a:extLst>
              </p:cNvPr>
              <p:cNvSpPr/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dirty="0"/>
                  <a:t>é</a:t>
                </a:r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b="1" dirty="0"/>
                  <a:t>anti-</a:t>
                </a:r>
                <a:r>
                  <a:rPr lang="en-GB" sz="2000" b="1" dirty="0" err="1"/>
                  <a:t>Simétrica</a:t>
                </a:r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pt-PT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PT" sz="20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pt-PT" sz="20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pt-PT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  <m:e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𝒊𝒋</m:t>
                                </m:r>
                              </m:sub>
                            </m:sSub>
                            <m:r>
                              <a:rPr lang="pt-PT" sz="2000" b="1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𝒋𝒊</m:t>
                                </m:r>
                              </m:sub>
                            </m:sSub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eqArr>
                      </m:e>
                    </m:d>
                  </m:oMath>
                </a14:m>
                <a:endParaRPr lang="en-GB" sz="20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tângulo: Cantos Arredondados 37">
                <a:extLst>
                  <a:ext uri="{FF2B5EF4-FFF2-40B4-BE49-F238E27FC236}">
                    <a16:creationId xmlns:a16="http://schemas.microsoft.com/office/drawing/2014/main" id="{3EAF2BEC-002E-44F7-BEBE-A9112426C4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tângulo 38">
            <a:extLst>
              <a:ext uri="{FF2B5EF4-FFF2-40B4-BE49-F238E27FC236}">
                <a16:creationId xmlns:a16="http://schemas.microsoft.com/office/drawing/2014/main" id="{B6501BD4-C636-497B-AA73-9C4EAB82F010}"/>
              </a:ext>
            </a:extLst>
          </p:cNvPr>
          <p:cNvSpPr/>
          <p:nvPr/>
        </p:nvSpPr>
        <p:spPr>
          <a:xfrm>
            <a:off x="6885330" y="3494154"/>
            <a:ext cx="3452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Notação</a:t>
            </a:r>
            <a:r>
              <a:rPr lang="en-GB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 </a:t>
            </a:r>
            <a:r>
              <a:rPr lang="en-GB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Matemática</a:t>
            </a:r>
            <a:r>
              <a:rPr lang="en-GB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
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968AD438-9E87-46E2-9829-C2068B3B49BA}"/>
              </a:ext>
            </a:extLst>
          </p:cNvPr>
          <p:cNvSpPr/>
          <p:nvPr/>
        </p:nvSpPr>
        <p:spPr>
          <a:xfrm>
            <a:off x="7900051" y="487743"/>
            <a:ext cx="3886665" cy="277025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/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F643F1C-F78F-43CA-9B0A-594D81558A92}"/>
              </a:ext>
            </a:extLst>
          </p:cNvPr>
          <p:cNvSpPr/>
          <p:nvPr/>
        </p:nvSpPr>
        <p:spPr>
          <a:xfrm>
            <a:off x="10172826" y="3928905"/>
            <a:ext cx="1165609" cy="461665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ECFCACB-A546-4B84-824A-A529DF271BA3}"/>
              </a:ext>
            </a:extLst>
          </p:cNvPr>
          <p:cNvSpPr txBox="1"/>
          <p:nvPr/>
        </p:nvSpPr>
        <p:spPr>
          <a:xfrm>
            <a:off x="9319788" y="1509507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0</a:t>
            </a:r>
            <a:endParaRPr lang="en-GB" sz="2400" dirty="0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2AC60D47-7B68-496F-B902-FFC4E11B4873}"/>
              </a:ext>
            </a:extLst>
          </p:cNvPr>
          <p:cNvSpPr txBox="1"/>
          <p:nvPr/>
        </p:nvSpPr>
        <p:spPr>
          <a:xfrm>
            <a:off x="8448382" y="1008790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0</a:t>
            </a:r>
            <a:endParaRPr lang="en-GB" sz="2400" dirty="0"/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DB6BAC01-4961-4BBE-BA71-068F2FEA2BDC}"/>
              </a:ext>
            </a:extLst>
          </p:cNvPr>
          <p:cNvSpPr txBox="1"/>
          <p:nvPr/>
        </p:nvSpPr>
        <p:spPr>
          <a:xfrm>
            <a:off x="10842777" y="2269220"/>
            <a:ext cx="5998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0</a:t>
            </a:r>
            <a:endParaRPr lang="en-GB" sz="2400" dirty="0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072D4BFF-B5F7-426D-91EC-DF96E821B066}"/>
              </a:ext>
            </a:extLst>
          </p:cNvPr>
          <p:cNvSpPr/>
          <p:nvPr/>
        </p:nvSpPr>
        <p:spPr>
          <a:xfrm rot="17921930">
            <a:off x="9669372" y="214152"/>
            <a:ext cx="441811" cy="3366284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CF91BD25-CE2E-406F-8963-D7297F87E386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10504423" y="2538001"/>
            <a:ext cx="251208" cy="1390904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: Cantos Arredondados 76">
            <a:extLst>
              <a:ext uri="{FF2B5EF4-FFF2-40B4-BE49-F238E27FC236}">
                <a16:creationId xmlns:a16="http://schemas.microsoft.com/office/drawing/2014/main" id="{D0B2AD6B-C560-425F-945E-94345514FED1}"/>
              </a:ext>
            </a:extLst>
          </p:cNvPr>
          <p:cNvSpPr/>
          <p:nvPr/>
        </p:nvSpPr>
        <p:spPr>
          <a:xfrm>
            <a:off x="9921618" y="4282369"/>
            <a:ext cx="1885105" cy="461665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FD096D76-78C9-4A68-8BF7-5C05428E6888}"/>
              </a:ext>
            </a:extLst>
          </p:cNvPr>
          <p:cNvGrpSpPr/>
          <p:nvPr/>
        </p:nvGrpSpPr>
        <p:grpSpPr>
          <a:xfrm>
            <a:off x="9101592" y="1455063"/>
            <a:ext cx="2288533" cy="1284735"/>
            <a:chOff x="9101592" y="1455063"/>
            <a:chExt cx="2288533" cy="1284735"/>
          </a:xfrm>
        </p:grpSpPr>
        <p:cxnSp>
          <p:nvCxnSpPr>
            <p:cNvPr id="66" name="Conexão reta 65">
              <a:extLst>
                <a:ext uri="{FF2B5EF4-FFF2-40B4-BE49-F238E27FC236}">
                  <a16:creationId xmlns:a16="http://schemas.microsoft.com/office/drawing/2014/main" id="{3EF2FB64-E51B-48D5-8B67-40E7AD5E6454}"/>
                </a:ext>
              </a:extLst>
            </p:cNvPr>
            <p:cNvCxnSpPr>
              <a:cxnSpLocks/>
            </p:cNvCxnSpPr>
            <p:nvPr/>
          </p:nvCxnSpPr>
          <p:spPr>
            <a:xfrm>
              <a:off x="9147679" y="2491972"/>
              <a:ext cx="17003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BB90722C-ED03-41A3-90CA-E6829CF343F4}"/>
                </a:ext>
              </a:extLst>
            </p:cNvPr>
            <p:cNvGrpSpPr/>
            <p:nvPr/>
          </p:nvGrpSpPr>
          <p:grpSpPr>
            <a:xfrm>
              <a:off x="9101592" y="1455063"/>
              <a:ext cx="2288533" cy="1284735"/>
              <a:chOff x="9322656" y="4831690"/>
              <a:chExt cx="2288533" cy="1284735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02522914-05BF-4621-B14D-DBD4EFC8603F}"/>
                  </a:ext>
                </a:extLst>
              </p:cNvPr>
              <p:cNvSpPr/>
              <p:nvPr/>
            </p:nvSpPr>
            <p:spPr>
              <a:xfrm>
                <a:off x="9322656" y="5654760"/>
                <a:ext cx="764977" cy="461665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A975513-0690-4564-9B16-4087D293B444}"/>
                  </a:ext>
                </a:extLst>
              </p:cNvPr>
              <p:cNvSpPr/>
              <p:nvPr/>
            </p:nvSpPr>
            <p:spPr>
              <a:xfrm>
                <a:off x="11019744" y="4831690"/>
                <a:ext cx="591445" cy="49864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1" name="Conexão reta unidirecional 80">
                <a:extLst>
                  <a:ext uri="{FF2B5EF4-FFF2-40B4-BE49-F238E27FC236}">
                    <a16:creationId xmlns:a16="http://schemas.microsoft.com/office/drawing/2014/main" id="{65200CB7-1B24-406B-8786-FE635A8E0D79}"/>
                  </a:ext>
                </a:extLst>
              </p:cNvPr>
              <p:cNvCxnSpPr>
                <a:cxnSpLocks/>
                <a:stCxn id="79" idx="7"/>
                <a:endCxn id="80" idx="2"/>
              </p:cNvCxnSpPr>
              <p:nvPr/>
            </p:nvCxnSpPr>
            <p:spPr>
              <a:xfrm flipV="1">
                <a:off x="9975605" y="5081011"/>
                <a:ext cx="1044139" cy="64135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90F99386-5292-4228-A63B-8CA080707669}"/>
              </a:ext>
            </a:extLst>
          </p:cNvPr>
          <p:cNvGrpSpPr/>
          <p:nvPr/>
        </p:nvGrpSpPr>
        <p:grpSpPr>
          <a:xfrm>
            <a:off x="8110836" y="1021964"/>
            <a:ext cx="1788199" cy="894764"/>
            <a:chOff x="8381151" y="69338"/>
            <a:chExt cx="1788199" cy="894764"/>
          </a:xfrm>
        </p:grpSpPr>
        <p:grpSp>
          <p:nvGrpSpPr>
            <p:cNvPr id="90" name="Agrupar 89">
              <a:extLst>
                <a:ext uri="{FF2B5EF4-FFF2-40B4-BE49-F238E27FC236}">
                  <a16:creationId xmlns:a16="http://schemas.microsoft.com/office/drawing/2014/main" id="{F19856DA-724D-4DF5-AD60-833CF588FE50}"/>
                </a:ext>
              </a:extLst>
            </p:cNvPr>
            <p:cNvGrpSpPr/>
            <p:nvPr/>
          </p:nvGrpSpPr>
          <p:grpSpPr>
            <a:xfrm>
              <a:off x="8381151" y="69338"/>
              <a:ext cx="1788199" cy="894764"/>
              <a:chOff x="8309058" y="4398591"/>
              <a:chExt cx="1788199" cy="894764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1C0DB3-A3C7-4E87-84E7-575439AAA3F3}"/>
                  </a:ext>
                </a:extLst>
              </p:cNvPr>
              <p:cNvSpPr/>
              <p:nvPr/>
            </p:nvSpPr>
            <p:spPr>
              <a:xfrm>
                <a:off x="8309058" y="4831690"/>
                <a:ext cx="883208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0CF85EC-3623-4646-BFBB-36450F64AC26}"/>
                  </a:ext>
                </a:extLst>
              </p:cNvPr>
              <p:cNvSpPr/>
              <p:nvPr/>
            </p:nvSpPr>
            <p:spPr>
              <a:xfrm>
                <a:off x="9505812" y="4398591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" name="Conexão reta unidirecional 93">
                <a:extLst>
                  <a:ext uri="{FF2B5EF4-FFF2-40B4-BE49-F238E27FC236}">
                    <a16:creationId xmlns:a16="http://schemas.microsoft.com/office/drawing/2014/main" id="{784ADE75-144E-4B0F-AEAF-0646F28F509A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9062923" y="4629424"/>
                <a:ext cx="442889" cy="26987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Conexão reta 90">
              <a:extLst>
                <a:ext uri="{FF2B5EF4-FFF2-40B4-BE49-F238E27FC236}">
                  <a16:creationId xmlns:a16="http://schemas.microsoft.com/office/drawing/2014/main" id="{5368F602-BFC9-4788-B722-AD5D30D6C86C}"/>
                </a:ext>
              </a:extLst>
            </p:cNvPr>
            <p:cNvCxnSpPr>
              <a:cxnSpLocks/>
            </p:cNvCxnSpPr>
            <p:nvPr/>
          </p:nvCxnSpPr>
          <p:spPr>
            <a:xfrm>
              <a:off x="8511965" y="713703"/>
              <a:ext cx="170036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B73A417A-E76F-461E-9102-4468BBFC7FB3}"/>
              </a:ext>
            </a:extLst>
          </p:cNvPr>
          <p:cNvGrpSpPr/>
          <p:nvPr/>
        </p:nvGrpSpPr>
        <p:grpSpPr>
          <a:xfrm>
            <a:off x="8214298" y="1069373"/>
            <a:ext cx="3146499" cy="1686447"/>
            <a:chOff x="8214298" y="1069373"/>
            <a:chExt cx="3146499" cy="1686447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DDEC0E48-4BC8-4359-B13E-1CF394943C48}"/>
                </a:ext>
              </a:extLst>
            </p:cNvPr>
            <p:cNvGrpSpPr/>
            <p:nvPr/>
          </p:nvGrpSpPr>
          <p:grpSpPr>
            <a:xfrm>
              <a:off x="8214298" y="1069373"/>
              <a:ext cx="3146499" cy="1686447"/>
              <a:chOff x="8435362" y="4446000"/>
              <a:chExt cx="3146499" cy="1686447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3A393D7-325B-4E3D-8844-4EB0D7CBBD2F}"/>
                  </a:ext>
                </a:extLst>
              </p:cNvPr>
              <p:cNvSpPr/>
              <p:nvPr/>
            </p:nvSpPr>
            <p:spPr>
              <a:xfrm>
                <a:off x="8435362" y="5670782"/>
                <a:ext cx="764978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7D4B2FB-9468-4057-B334-C50633B6184A}"/>
                  </a:ext>
                </a:extLst>
              </p:cNvPr>
              <p:cNvSpPr/>
              <p:nvPr/>
            </p:nvSpPr>
            <p:spPr>
              <a:xfrm>
                <a:off x="10990416" y="4446000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0" name="Conexão reta unidirecional 99">
                <a:extLst>
                  <a:ext uri="{FF2B5EF4-FFF2-40B4-BE49-F238E27FC236}">
                    <a16:creationId xmlns:a16="http://schemas.microsoft.com/office/drawing/2014/main" id="{0E564A0E-9EC4-4F39-A9CB-593F1A85F848}"/>
                  </a:ext>
                </a:extLst>
              </p:cNvPr>
              <p:cNvCxnSpPr>
                <a:cxnSpLocks/>
                <a:stCxn id="98" idx="7"/>
                <a:endCxn id="99" idx="2"/>
              </p:cNvCxnSpPr>
              <p:nvPr/>
            </p:nvCxnSpPr>
            <p:spPr>
              <a:xfrm flipV="1">
                <a:off x="9088312" y="4676833"/>
                <a:ext cx="1902104" cy="1061558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Conexão reta 96">
              <a:extLst>
                <a:ext uri="{FF2B5EF4-FFF2-40B4-BE49-F238E27FC236}">
                  <a16:creationId xmlns:a16="http://schemas.microsoft.com/office/drawing/2014/main" id="{05C89985-CCB8-4FDF-BD8C-38C2451DA265}"/>
                </a:ext>
              </a:extLst>
            </p:cNvPr>
            <p:cNvCxnSpPr>
              <a:cxnSpLocks/>
            </p:cNvCxnSpPr>
            <p:nvPr/>
          </p:nvCxnSpPr>
          <p:spPr>
            <a:xfrm>
              <a:off x="8267627" y="2504072"/>
              <a:ext cx="170036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792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/>
      <p:bldP spid="36" grpId="1"/>
      <p:bldP spid="37" grpId="0"/>
      <p:bldP spid="38" grpId="0" animBg="1"/>
      <p:bldP spid="39" grpId="0"/>
      <p:bldP spid="40" grpId="0" animBg="1"/>
      <p:bldP spid="41" grpId="0"/>
      <p:bldP spid="9" grpId="0" animBg="1"/>
      <p:bldP spid="9" grpId="1" animBg="1"/>
      <p:bldP spid="58" grpId="0" animBg="1"/>
      <p:bldP spid="71" grpId="0" animBg="1"/>
      <p:bldP spid="72" grpId="0" animBg="1"/>
      <p:bldP spid="73" grpId="0" animBg="1"/>
      <p:bldP spid="73" grpId="1" animBg="1"/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3A634476-C269-40E6-A90B-71AA83B72A4B}"/>
              </a:ext>
            </a:extLst>
          </p:cNvPr>
          <p:cNvSpPr/>
          <p:nvPr/>
        </p:nvSpPr>
        <p:spPr>
          <a:xfrm>
            <a:off x="2046824" y="4929012"/>
            <a:ext cx="5381561" cy="1869963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DF7FCA6B-BF97-4355-8EEC-21618B3B0600}"/>
              </a:ext>
            </a:extLst>
          </p:cNvPr>
          <p:cNvGrpSpPr/>
          <p:nvPr/>
        </p:nvGrpSpPr>
        <p:grpSpPr>
          <a:xfrm>
            <a:off x="5470237" y="5172076"/>
            <a:ext cx="1464529" cy="1431586"/>
            <a:chOff x="8775777" y="905524"/>
            <a:chExt cx="1464529" cy="1431586"/>
          </a:xfrm>
        </p:grpSpPr>
        <p:sp>
          <p:nvSpPr>
            <p:cNvPr id="69" name="Retângulo 68">
              <a:extLst>
                <a:ext uri="{FF2B5EF4-FFF2-40B4-BE49-F238E27FC236}">
                  <a16:creationId xmlns:a16="http://schemas.microsoft.com/office/drawing/2014/main" id="{334B4658-9929-4137-A718-DFB8C75B5383}"/>
                </a:ext>
              </a:extLst>
            </p:cNvPr>
            <p:cNvSpPr/>
            <p:nvPr/>
          </p:nvSpPr>
          <p:spPr>
            <a:xfrm>
              <a:off x="8783971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BB9B2F4F-964D-4D05-818D-A84068E86CEB}"/>
                </a:ext>
              </a:extLst>
            </p:cNvPr>
            <p:cNvSpPr/>
            <p:nvPr/>
          </p:nvSpPr>
          <p:spPr>
            <a:xfrm>
              <a:off x="9334586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tângulo 73">
              <a:extLst>
                <a:ext uri="{FF2B5EF4-FFF2-40B4-BE49-F238E27FC236}">
                  <a16:creationId xmlns:a16="http://schemas.microsoft.com/office/drawing/2014/main" id="{0AE54022-F818-4026-A9DE-278D0BCBE547}"/>
                </a:ext>
              </a:extLst>
            </p:cNvPr>
            <p:cNvSpPr/>
            <p:nvPr/>
          </p:nvSpPr>
          <p:spPr>
            <a:xfrm>
              <a:off x="8775777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A3B62482-2F02-42D6-9917-6DDB8698D00E}"/>
                </a:ext>
              </a:extLst>
            </p:cNvPr>
            <p:cNvSpPr/>
            <p:nvPr/>
          </p:nvSpPr>
          <p:spPr>
            <a:xfrm>
              <a:off x="9326392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AA996D5C-A223-424F-B61B-C1887ED206D2}"/>
                </a:ext>
              </a:extLst>
            </p:cNvPr>
            <p:cNvSpPr/>
            <p:nvPr/>
          </p:nvSpPr>
          <p:spPr>
            <a:xfrm>
              <a:off x="9881467" y="905524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tângulo 100">
              <a:extLst>
                <a:ext uri="{FF2B5EF4-FFF2-40B4-BE49-F238E27FC236}">
                  <a16:creationId xmlns:a16="http://schemas.microsoft.com/office/drawing/2014/main" id="{7B70AB9B-9EB1-46AA-BD3C-5C02BCD93CC3}"/>
                </a:ext>
              </a:extLst>
            </p:cNvPr>
            <p:cNvSpPr/>
            <p:nvPr/>
          </p:nvSpPr>
          <p:spPr>
            <a:xfrm>
              <a:off x="9872650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tângulo 101">
              <a:extLst>
                <a:ext uri="{FF2B5EF4-FFF2-40B4-BE49-F238E27FC236}">
                  <a16:creationId xmlns:a16="http://schemas.microsoft.com/office/drawing/2014/main" id="{878D28D9-355B-497E-85A4-C909F1E3B4E3}"/>
                </a:ext>
              </a:extLst>
            </p:cNvPr>
            <p:cNvSpPr/>
            <p:nvPr/>
          </p:nvSpPr>
          <p:spPr>
            <a:xfrm>
              <a:off x="8775777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etângulo 102">
              <a:extLst>
                <a:ext uri="{FF2B5EF4-FFF2-40B4-BE49-F238E27FC236}">
                  <a16:creationId xmlns:a16="http://schemas.microsoft.com/office/drawing/2014/main" id="{7E52CDD4-B4D9-4595-B40E-69AA9C8CCABE}"/>
                </a:ext>
              </a:extLst>
            </p:cNvPr>
            <p:cNvSpPr/>
            <p:nvPr/>
          </p:nvSpPr>
          <p:spPr>
            <a:xfrm>
              <a:off x="9326392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Retângulo 103">
              <a:extLst>
                <a:ext uri="{FF2B5EF4-FFF2-40B4-BE49-F238E27FC236}">
                  <a16:creationId xmlns:a16="http://schemas.microsoft.com/office/drawing/2014/main" id="{8CC2D86B-EC78-4742-9873-D93E22E24096}"/>
                </a:ext>
              </a:extLst>
            </p:cNvPr>
            <p:cNvSpPr/>
            <p:nvPr/>
          </p:nvSpPr>
          <p:spPr>
            <a:xfrm>
              <a:off x="9872650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1" name="Agrupar 120">
            <a:extLst>
              <a:ext uri="{FF2B5EF4-FFF2-40B4-BE49-F238E27FC236}">
                <a16:creationId xmlns:a16="http://schemas.microsoft.com/office/drawing/2014/main" id="{1A68E7F6-B287-43AC-B221-4262A4B39EED}"/>
              </a:ext>
            </a:extLst>
          </p:cNvPr>
          <p:cNvGrpSpPr/>
          <p:nvPr/>
        </p:nvGrpSpPr>
        <p:grpSpPr>
          <a:xfrm>
            <a:off x="6020851" y="5168630"/>
            <a:ext cx="358839" cy="370336"/>
            <a:chOff x="9905982" y="695294"/>
            <a:chExt cx="358839" cy="370336"/>
          </a:xfrm>
        </p:grpSpPr>
        <p:sp>
          <p:nvSpPr>
            <p:cNvPr id="122" name="CaixaDeTexto 121">
              <a:extLst>
                <a:ext uri="{FF2B5EF4-FFF2-40B4-BE49-F238E27FC236}">
                  <a16:creationId xmlns:a16="http://schemas.microsoft.com/office/drawing/2014/main" id="{C33109E6-03F3-4ACE-9EC5-2FB4CCB2027E}"/>
                </a:ext>
              </a:extLst>
            </p:cNvPr>
            <p:cNvSpPr txBox="1"/>
            <p:nvPr/>
          </p:nvSpPr>
          <p:spPr>
            <a:xfrm>
              <a:off x="9942753" y="69629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4"/>
                  </a:solidFill>
                </a:rPr>
                <a:t>7</a:t>
              </a:r>
              <a:endParaRPr lang="en-GB" b="1" dirty="0">
                <a:solidFill>
                  <a:schemeClr val="accent4"/>
                </a:solidFill>
              </a:endParaRPr>
            </a:p>
          </p:txBody>
        </p:sp>
        <p:sp>
          <p:nvSpPr>
            <p:cNvPr id="123" name="Retângulo 122">
              <a:extLst>
                <a:ext uri="{FF2B5EF4-FFF2-40B4-BE49-F238E27FC236}">
                  <a16:creationId xmlns:a16="http://schemas.microsoft.com/office/drawing/2014/main" id="{9A1B770F-BA64-469F-85C3-D00C9E1392D5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A6D51CD-163D-4B8D-A0AC-24FDEB5BDAE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B1470A40-70B0-4E4E-955C-75621E6ECA45}"/>
              </a:ext>
            </a:extLst>
          </p:cNvPr>
          <p:cNvSpPr/>
          <p:nvPr/>
        </p:nvSpPr>
        <p:spPr>
          <a:xfrm>
            <a:off x="2214028" y="335906"/>
            <a:ext cx="5214363" cy="3147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Nota que</a:t>
            </a:r>
            <a:r>
              <a:rPr lang="en-GB" dirty="0"/>
              <a:t>,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pt-PT" b="1" dirty="0"/>
              <a:t>quando se transpõe uma matriz quadrada e, simultaneamente, se passa ao simétrico</a:t>
            </a:r>
            <a:r>
              <a:rPr lang="en-GB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C209AF0-47DF-472C-9486-D6A16A11D0C3}"/>
                  </a:ext>
                </a:extLst>
              </p:cNvPr>
              <p:cNvSpPr/>
              <p:nvPr/>
            </p:nvSpPr>
            <p:spPr>
              <a:xfrm>
                <a:off x="2214028" y="1014101"/>
                <a:ext cx="520063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Os </a:t>
                </a:r>
                <a:r>
                  <a:rPr lang="en-GB" b="1" dirty="0" err="1"/>
                  <a:t>elementos</a:t>
                </a:r>
                <a:r>
                  <a:rPr lang="en-GB" b="1" dirty="0"/>
                  <a:t> </a:t>
                </a:r>
                <a:r>
                  <a:rPr lang="en-GB" b="1" dirty="0" err="1"/>
                  <a:t>principais</a:t>
                </a:r>
                <a:r>
                  <a:rPr lang="en-GB" dirty="0"/>
                  <a:t>, </a:t>
                </a:r>
                <a:r>
                  <a:rPr lang="pt-PT" dirty="0"/>
                  <a:t>que ficam no mesmo lugar</a:t>
                </a:r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pt-PT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pt-P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), </a:t>
                </a:r>
                <a:r>
                  <a:rPr lang="en-GB" b="1" dirty="0" err="1"/>
                  <a:t>têm</a:t>
                </a:r>
                <a:r>
                  <a:rPr lang="en-GB" b="1" dirty="0"/>
                  <a:t> que ser zero </a:t>
                </a:r>
                <a:r>
                  <a:rPr lang="en-GB" dirty="0"/>
                  <a:t>para </a:t>
                </a:r>
                <a:r>
                  <a:rPr lang="en-GB" dirty="0" err="1"/>
                  <a:t>serem</a:t>
                </a:r>
                <a:r>
                  <a:rPr lang="en-GB" dirty="0"/>
                  <a:t> </a:t>
                </a:r>
                <a:r>
                  <a:rPr lang="en-GB" dirty="0" err="1"/>
                  <a:t>iguais</a:t>
                </a:r>
                <a:r>
                  <a:rPr lang="en-GB" dirty="0"/>
                  <a:t> </a:t>
                </a:r>
                <a:r>
                  <a:rPr lang="en-GB" dirty="0" err="1"/>
                  <a:t>aos</a:t>
                </a:r>
                <a:r>
                  <a:rPr lang="en-GB" dirty="0"/>
                  <a:t> </a:t>
                </a:r>
                <a:r>
                  <a:rPr lang="en-GB" dirty="0" err="1"/>
                  <a:t>simétricos</a:t>
                </a:r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pt-PT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pt-PT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r>
                      <a:rPr lang="pt-P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pt-P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).</a:t>
                </a: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C209AF0-47DF-472C-9486-D6A16A11D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028" y="1014101"/>
                <a:ext cx="5200630" cy="923330"/>
              </a:xfrm>
              <a:prstGeom prst="rect">
                <a:avLst/>
              </a:prstGeom>
              <a:blipFill>
                <a:blip r:embed="rId12"/>
                <a:stretch>
                  <a:fillRect l="-703" t="-3289" r="-1055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FC244130-0597-4EA0-AFE4-B0CE931747E0}"/>
              </a:ext>
            </a:extLst>
          </p:cNvPr>
          <p:cNvSpPr/>
          <p:nvPr/>
        </p:nvSpPr>
        <p:spPr>
          <a:xfrm>
            <a:off x="2196332" y="1953703"/>
            <a:ext cx="5232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/>
              <a:t>Os</a:t>
            </a:r>
            <a:r>
              <a:rPr lang="en-GB" b="1" dirty="0"/>
              <a:t> </a:t>
            </a:r>
            <a:r>
              <a:rPr lang="en-GB" b="1" dirty="0" err="1"/>
              <a:t>elementos</a:t>
            </a:r>
            <a:r>
              <a:rPr lang="en-GB" b="1" dirty="0"/>
              <a:t> </a:t>
            </a:r>
            <a:r>
              <a:rPr lang="en-GB" b="1" dirty="0" err="1"/>
              <a:t>acima</a:t>
            </a:r>
            <a:r>
              <a:rPr lang="en-GB" b="1" dirty="0"/>
              <a:t> da diagonal</a:t>
            </a:r>
            <a:r>
              <a:rPr lang="en-GB" dirty="0"/>
              <a:t> que </a:t>
            </a:r>
            <a:r>
              <a:rPr lang="en-GB" dirty="0" err="1"/>
              <a:t>trocam</a:t>
            </a:r>
            <a:r>
              <a:rPr lang="en-GB" dirty="0"/>
              <a:t> com </a:t>
            </a:r>
            <a:r>
              <a:rPr lang="en-GB" dirty="0" err="1"/>
              <a:t>os</a:t>
            </a:r>
            <a:r>
              <a:rPr lang="en-GB" dirty="0"/>
              <a:t> que </a:t>
            </a:r>
            <a:r>
              <a:rPr lang="en-GB" dirty="0" err="1"/>
              <a:t>estão</a:t>
            </a:r>
            <a:r>
              <a:rPr lang="en-GB" dirty="0"/>
              <a:t> </a:t>
            </a:r>
            <a:r>
              <a:rPr lang="en-GB" b="1" dirty="0" err="1"/>
              <a:t>abaixo</a:t>
            </a:r>
            <a:r>
              <a:rPr lang="en-GB" b="1" dirty="0"/>
              <a:t> </a:t>
            </a:r>
            <a:r>
              <a:rPr lang="pt-PT" dirty="0"/>
              <a:t>têm de ser simétricos entre si, uma vez que estes têm de </a:t>
            </a:r>
            <a:r>
              <a:rPr lang="pt-PT" b="1" dirty="0"/>
              <a:t>verificar o efeito "espelho" da diagonal principal com o simétrico correspondente</a:t>
            </a:r>
            <a:r>
              <a:rPr lang="en-GB" dirty="0"/>
              <a:t>.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968AD438-9E87-46E2-9829-C2068B3B49BA}"/>
              </a:ext>
            </a:extLst>
          </p:cNvPr>
          <p:cNvSpPr/>
          <p:nvPr/>
        </p:nvSpPr>
        <p:spPr>
          <a:xfrm>
            <a:off x="7900051" y="487743"/>
            <a:ext cx="3886665" cy="277025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/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CaixaDeTexto 57">
            <a:extLst>
              <a:ext uri="{FF2B5EF4-FFF2-40B4-BE49-F238E27FC236}">
                <a16:creationId xmlns:a16="http://schemas.microsoft.com/office/drawing/2014/main" id="{3ECFCACB-A546-4B84-824A-A529DF271BA3}"/>
              </a:ext>
            </a:extLst>
          </p:cNvPr>
          <p:cNvSpPr txBox="1"/>
          <p:nvPr/>
        </p:nvSpPr>
        <p:spPr>
          <a:xfrm>
            <a:off x="9319788" y="1509507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0</a:t>
            </a:r>
            <a:endParaRPr lang="en-GB" sz="2400" dirty="0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2AC60D47-7B68-496F-B902-FFC4E11B4873}"/>
              </a:ext>
            </a:extLst>
          </p:cNvPr>
          <p:cNvSpPr txBox="1"/>
          <p:nvPr/>
        </p:nvSpPr>
        <p:spPr>
          <a:xfrm>
            <a:off x="8448382" y="1008790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0</a:t>
            </a:r>
            <a:endParaRPr lang="en-GB" sz="2400" dirty="0"/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DB6BAC01-4961-4BBE-BA71-068F2FEA2BDC}"/>
              </a:ext>
            </a:extLst>
          </p:cNvPr>
          <p:cNvSpPr txBox="1"/>
          <p:nvPr/>
        </p:nvSpPr>
        <p:spPr>
          <a:xfrm>
            <a:off x="10842777" y="2269220"/>
            <a:ext cx="5998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0</a:t>
            </a:r>
            <a:endParaRPr lang="en-GB" sz="2400" dirty="0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072D4BFF-B5F7-426D-91EC-DF96E821B066}"/>
              </a:ext>
            </a:extLst>
          </p:cNvPr>
          <p:cNvSpPr/>
          <p:nvPr/>
        </p:nvSpPr>
        <p:spPr>
          <a:xfrm rot="17921930">
            <a:off x="9669372" y="214152"/>
            <a:ext cx="441811" cy="3366284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FD096D76-78C9-4A68-8BF7-5C05428E6888}"/>
              </a:ext>
            </a:extLst>
          </p:cNvPr>
          <p:cNvGrpSpPr/>
          <p:nvPr/>
        </p:nvGrpSpPr>
        <p:grpSpPr>
          <a:xfrm>
            <a:off x="9101592" y="1455063"/>
            <a:ext cx="2288533" cy="1284735"/>
            <a:chOff x="9101592" y="1455063"/>
            <a:chExt cx="2288533" cy="1284735"/>
          </a:xfrm>
        </p:grpSpPr>
        <p:cxnSp>
          <p:nvCxnSpPr>
            <p:cNvPr id="66" name="Conexão reta 65">
              <a:extLst>
                <a:ext uri="{FF2B5EF4-FFF2-40B4-BE49-F238E27FC236}">
                  <a16:creationId xmlns:a16="http://schemas.microsoft.com/office/drawing/2014/main" id="{3EF2FB64-E51B-48D5-8B67-40E7AD5E6454}"/>
                </a:ext>
              </a:extLst>
            </p:cNvPr>
            <p:cNvCxnSpPr>
              <a:cxnSpLocks/>
            </p:cNvCxnSpPr>
            <p:nvPr/>
          </p:nvCxnSpPr>
          <p:spPr>
            <a:xfrm>
              <a:off x="9147679" y="2491972"/>
              <a:ext cx="17003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BB90722C-ED03-41A3-90CA-E6829CF343F4}"/>
                </a:ext>
              </a:extLst>
            </p:cNvPr>
            <p:cNvGrpSpPr/>
            <p:nvPr/>
          </p:nvGrpSpPr>
          <p:grpSpPr>
            <a:xfrm>
              <a:off x="9101592" y="1455063"/>
              <a:ext cx="2288533" cy="1284735"/>
              <a:chOff x="9322656" y="4831690"/>
              <a:chExt cx="2288533" cy="1284735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02522914-05BF-4621-B14D-DBD4EFC8603F}"/>
                  </a:ext>
                </a:extLst>
              </p:cNvPr>
              <p:cNvSpPr/>
              <p:nvPr/>
            </p:nvSpPr>
            <p:spPr>
              <a:xfrm>
                <a:off x="9322656" y="5654760"/>
                <a:ext cx="764977" cy="461665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A975513-0690-4564-9B16-4087D293B444}"/>
                  </a:ext>
                </a:extLst>
              </p:cNvPr>
              <p:cNvSpPr/>
              <p:nvPr/>
            </p:nvSpPr>
            <p:spPr>
              <a:xfrm>
                <a:off x="11019744" y="4831690"/>
                <a:ext cx="591445" cy="49864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1" name="Conexão reta unidirecional 80">
                <a:extLst>
                  <a:ext uri="{FF2B5EF4-FFF2-40B4-BE49-F238E27FC236}">
                    <a16:creationId xmlns:a16="http://schemas.microsoft.com/office/drawing/2014/main" id="{65200CB7-1B24-406B-8786-FE635A8E0D79}"/>
                  </a:ext>
                </a:extLst>
              </p:cNvPr>
              <p:cNvCxnSpPr>
                <a:cxnSpLocks/>
                <a:stCxn id="79" idx="7"/>
                <a:endCxn id="80" idx="2"/>
              </p:cNvCxnSpPr>
              <p:nvPr/>
            </p:nvCxnSpPr>
            <p:spPr>
              <a:xfrm flipV="1">
                <a:off x="9975605" y="5081011"/>
                <a:ext cx="1044139" cy="64135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90F99386-5292-4228-A63B-8CA080707669}"/>
              </a:ext>
            </a:extLst>
          </p:cNvPr>
          <p:cNvGrpSpPr/>
          <p:nvPr/>
        </p:nvGrpSpPr>
        <p:grpSpPr>
          <a:xfrm>
            <a:off x="8110836" y="1021964"/>
            <a:ext cx="1788199" cy="894764"/>
            <a:chOff x="8381151" y="69338"/>
            <a:chExt cx="1788199" cy="894764"/>
          </a:xfrm>
        </p:grpSpPr>
        <p:grpSp>
          <p:nvGrpSpPr>
            <p:cNvPr id="90" name="Agrupar 89">
              <a:extLst>
                <a:ext uri="{FF2B5EF4-FFF2-40B4-BE49-F238E27FC236}">
                  <a16:creationId xmlns:a16="http://schemas.microsoft.com/office/drawing/2014/main" id="{F19856DA-724D-4DF5-AD60-833CF588FE50}"/>
                </a:ext>
              </a:extLst>
            </p:cNvPr>
            <p:cNvGrpSpPr/>
            <p:nvPr/>
          </p:nvGrpSpPr>
          <p:grpSpPr>
            <a:xfrm>
              <a:off x="8381151" y="69338"/>
              <a:ext cx="1788199" cy="894764"/>
              <a:chOff x="8309058" y="4398591"/>
              <a:chExt cx="1788199" cy="894764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1C0DB3-A3C7-4E87-84E7-575439AAA3F3}"/>
                  </a:ext>
                </a:extLst>
              </p:cNvPr>
              <p:cNvSpPr/>
              <p:nvPr/>
            </p:nvSpPr>
            <p:spPr>
              <a:xfrm>
                <a:off x="8309058" y="4831690"/>
                <a:ext cx="883208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0CF85EC-3623-4646-BFBB-36450F64AC26}"/>
                  </a:ext>
                </a:extLst>
              </p:cNvPr>
              <p:cNvSpPr/>
              <p:nvPr/>
            </p:nvSpPr>
            <p:spPr>
              <a:xfrm>
                <a:off x="9505812" y="4398591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" name="Conexão reta unidirecional 93">
                <a:extLst>
                  <a:ext uri="{FF2B5EF4-FFF2-40B4-BE49-F238E27FC236}">
                    <a16:creationId xmlns:a16="http://schemas.microsoft.com/office/drawing/2014/main" id="{784ADE75-144E-4B0F-AEAF-0646F28F509A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9062923" y="4629424"/>
                <a:ext cx="442889" cy="26987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Conexão reta 90">
              <a:extLst>
                <a:ext uri="{FF2B5EF4-FFF2-40B4-BE49-F238E27FC236}">
                  <a16:creationId xmlns:a16="http://schemas.microsoft.com/office/drawing/2014/main" id="{5368F602-BFC9-4788-B722-AD5D30D6C86C}"/>
                </a:ext>
              </a:extLst>
            </p:cNvPr>
            <p:cNvCxnSpPr>
              <a:cxnSpLocks/>
            </p:cNvCxnSpPr>
            <p:nvPr/>
          </p:nvCxnSpPr>
          <p:spPr>
            <a:xfrm>
              <a:off x="8511965" y="713703"/>
              <a:ext cx="170036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B73A417A-E76F-461E-9102-4468BBFC7FB3}"/>
              </a:ext>
            </a:extLst>
          </p:cNvPr>
          <p:cNvGrpSpPr/>
          <p:nvPr/>
        </p:nvGrpSpPr>
        <p:grpSpPr>
          <a:xfrm>
            <a:off x="8214298" y="1069373"/>
            <a:ext cx="3146499" cy="1686447"/>
            <a:chOff x="8214298" y="1069373"/>
            <a:chExt cx="3146499" cy="1686447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DDEC0E48-4BC8-4359-B13E-1CF394943C48}"/>
                </a:ext>
              </a:extLst>
            </p:cNvPr>
            <p:cNvGrpSpPr/>
            <p:nvPr/>
          </p:nvGrpSpPr>
          <p:grpSpPr>
            <a:xfrm>
              <a:off x="8214298" y="1069373"/>
              <a:ext cx="3146499" cy="1686447"/>
              <a:chOff x="8435362" y="4446000"/>
              <a:chExt cx="3146499" cy="1686447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3A393D7-325B-4E3D-8844-4EB0D7CBBD2F}"/>
                  </a:ext>
                </a:extLst>
              </p:cNvPr>
              <p:cNvSpPr/>
              <p:nvPr/>
            </p:nvSpPr>
            <p:spPr>
              <a:xfrm>
                <a:off x="8435362" y="5670782"/>
                <a:ext cx="764978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7D4B2FB-9468-4057-B334-C50633B6184A}"/>
                  </a:ext>
                </a:extLst>
              </p:cNvPr>
              <p:cNvSpPr/>
              <p:nvPr/>
            </p:nvSpPr>
            <p:spPr>
              <a:xfrm>
                <a:off x="10990416" y="4446000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0" name="Conexão reta unidirecional 99">
                <a:extLst>
                  <a:ext uri="{FF2B5EF4-FFF2-40B4-BE49-F238E27FC236}">
                    <a16:creationId xmlns:a16="http://schemas.microsoft.com/office/drawing/2014/main" id="{0E564A0E-9EC4-4F39-A9CB-593F1A85F848}"/>
                  </a:ext>
                </a:extLst>
              </p:cNvPr>
              <p:cNvCxnSpPr>
                <a:cxnSpLocks/>
                <a:stCxn id="98" idx="7"/>
                <a:endCxn id="99" idx="2"/>
              </p:cNvCxnSpPr>
              <p:nvPr/>
            </p:nvCxnSpPr>
            <p:spPr>
              <a:xfrm flipV="1">
                <a:off x="9088312" y="4676833"/>
                <a:ext cx="1902104" cy="1061558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Conexão reta 96">
              <a:extLst>
                <a:ext uri="{FF2B5EF4-FFF2-40B4-BE49-F238E27FC236}">
                  <a16:creationId xmlns:a16="http://schemas.microsoft.com/office/drawing/2014/main" id="{05C89985-CCB8-4FDF-BD8C-38C2451DA265}"/>
                </a:ext>
              </a:extLst>
            </p:cNvPr>
            <p:cNvCxnSpPr>
              <a:cxnSpLocks/>
            </p:cNvCxnSpPr>
            <p:nvPr/>
          </p:nvCxnSpPr>
          <p:spPr>
            <a:xfrm>
              <a:off x="8267627" y="2504072"/>
              <a:ext cx="170036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2" name="Retângulo 61">
            <a:extLst>
              <a:ext uri="{FF2B5EF4-FFF2-40B4-BE49-F238E27FC236}">
                <a16:creationId xmlns:a16="http://schemas.microsoft.com/office/drawing/2014/main" id="{6D5F989D-65D2-4EC7-B93D-28D5DFF92902}"/>
              </a:ext>
            </a:extLst>
          </p:cNvPr>
          <p:cNvSpPr/>
          <p:nvPr/>
        </p:nvSpPr>
        <p:spPr>
          <a:xfrm>
            <a:off x="2254421" y="5061470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7343195-9E65-4B4A-A0C6-8A9310D336BE}"/>
              </a:ext>
            </a:extLst>
          </p:cNvPr>
          <p:cNvSpPr/>
          <p:nvPr/>
        </p:nvSpPr>
        <p:spPr>
          <a:xfrm>
            <a:off x="2254421" y="5705931"/>
            <a:ext cx="26092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/>
              <a:t>Constroi</a:t>
            </a:r>
            <a:r>
              <a:rPr lang="en-GB" sz="2000" dirty="0"/>
              <a:t> </a:t>
            </a:r>
            <a:r>
              <a:rPr lang="en-GB" sz="2000" dirty="0" err="1"/>
              <a:t>uma</a:t>
            </a:r>
            <a:r>
              <a:rPr lang="en-GB" sz="2000" dirty="0"/>
              <a:t> </a:t>
            </a:r>
            <a:r>
              <a:rPr lang="en-GB" sz="2000" dirty="0" err="1"/>
              <a:t>matriz</a:t>
            </a:r>
            <a:endParaRPr lang="en-GB" sz="2000" dirty="0"/>
          </a:p>
          <a:p>
            <a:r>
              <a:rPr lang="en-GB" sz="2000" b="1" dirty="0"/>
              <a:t>anti-</a:t>
            </a:r>
            <a:r>
              <a:rPr lang="en-GB" sz="2000" b="1" dirty="0" err="1"/>
              <a:t>simétrica</a:t>
            </a:r>
            <a:r>
              <a:rPr lang="en-GB" sz="2000" b="1" dirty="0"/>
              <a:t> </a:t>
            </a:r>
            <a:r>
              <a:rPr lang="en-GB" sz="2000" dirty="0"/>
              <a:t> (3 x 3 )!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DBA9656-2992-46F1-A71D-B248D62F66E0}"/>
                  </a:ext>
                </a:extLst>
              </p:cNvPr>
              <p:cNvSpPr/>
              <p:nvPr/>
            </p:nvSpPr>
            <p:spPr>
              <a:xfrm>
                <a:off x="4959136" y="4967140"/>
                <a:ext cx="2515353" cy="1845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/>
                            </m:mr>
                          </m:m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                   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DBA9656-2992-46F1-A71D-B248D62F66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136" y="4967140"/>
                <a:ext cx="2515353" cy="184576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Retângulo 104">
            <a:extLst>
              <a:ext uri="{FF2B5EF4-FFF2-40B4-BE49-F238E27FC236}">
                <a16:creationId xmlns:a16="http://schemas.microsoft.com/office/drawing/2014/main" id="{C67668A0-6B21-416C-BC9F-0B4D13F046C7}"/>
              </a:ext>
            </a:extLst>
          </p:cNvPr>
          <p:cNvSpPr/>
          <p:nvPr/>
        </p:nvSpPr>
        <p:spPr>
          <a:xfrm>
            <a:off x="5478431" y="5166539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tângulo 105">
            <a:extLst>
              <a:ext uri="{FF2B5EF4-FFF2-40B4-BE49-F238E27FC236}">
                <a16:creationId xmlns:a16="http://schemas.microsoft.com/office/drawing/2014/main" id="{7921F2BE-409F-471F-934C-D006A6EA08FF}"/>
              </a:ext>
            </a:extLst>
          </p:cNvPr>
          <p:cNvSpPr/>
          <p:nvPr/>
        </p:nvSpPr>
        <p:spPr>
          <a:xfrm>
            <a:off x="6029772" y="5718255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tângulo 106">
            <a:extLst>
              <a:ext uri="{FF2B5EF4-FFF2-40B4-BE49-F238E27FC236}">
                <a16:creationId xmlns:a16="http://schemas.microsoft.com/office/drawing/2014/main" id="{EB9DC6D4-1613-4B05-A4B3-D133AE66E21B}"/>
              </a:ext>
            </a:extLst>
          </p:cNvPr>
          <p:cNvSpPr/>
          <p:nvPr/>
        </p:nvSpPr>
        <p:spPr>
          <a:xfrm>
            <a:off x="6575927" y="6244745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D9707706-6124-4A28-A657-4BF126178B1B}"/>
              </a:ext>
            </a:extLst>
          </p:cNvPr>
          <p:cNvSpPr txBox="1"/>
          <p:nvPr/>
        </p:nvSpPr>
        <p:spPr>
          <a:xfrm>
            <a:off x="6070341" y="57293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C8C7B5EA-976F-45E6-A6AA-5BD681DC4B25}"/>
              </a:ext>
            </a:extLst>
          </p:cNvPr>
          <p:cNvSpPr txBox="1"/>
          <p:nvPr/>
        </p:nvSpPr>
        <p:spPr>
          <a:xfrm>
            <a:off x="6583875" y="62538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1B68645F-3451-4C1F-80AD-6047D1276AE2}"/>
              </a:ext>
            </a:extLst>
          </p:cNvPr>
          <p:cNvSpPr txBox="1"/>
          <p:nvPr/>
        </p:nvSpPr>
        <p:spPr>
          <a:xfrm>
            <a:off x="5498950" y="51596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12F1838B-A745-41F9-84A7-59AC86564260}"/>
              </a:ext>
            </a:extLst>
          </p:cNvPr>
          <p:cNvGrpSpPr/>
          <p:nvPr/>
        </p:nvGrpSpPr>
        <p:grpSpPr>
          <a:xfrm>
            <a:off x="6020851" y="5164908"/>
            <a:ext cx="382319" cy="370336"/>
            <a:chOff x="9905982" y="695294"/>
            <a:chExt cx="382319" cy="370336"/>
          </a:xfrm>
        </p:grpSpPr>
        <p:sp>
          <p:nvSpPr>
            <p:cNvPr id="112" name="CaixaDeTexto 111">
              <a:extLst>
                <a:ext uri="{FF2B5EF4-FFF2-40B4-BE49-F238E27FC236}">
                  <a16:creationId xmlns:a16="http://schemas.microsoft.com/office/drawing/2014/main" id="{BB8575BC-3045-4418-AC1D-9FB8AAA1CAF7}"/>
                </a:ext>
              </a:extLst>
            </p:cNvPr>
            <p:cNvSpPr txBox="1"/>
            <p:nvPr/>
          </p:nvSpPr>
          <p:spPr>
            <a:xfrm>
              <a:off x="9916083" y="69629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4"/>
                  </a:solidFill>
                </a:rPr>
                <a:t>-7</a:t>
              </a:r>
              <a:endParaRPr lang="en-GB" b="1" dirty="0">
                <a:solidFill>
                  <a:schemeClr val="accent4"/>
                </a:solidFill>
              </a:endParaRPr>
            </a:p>
          </p:txBody>
        </p:sp>
        <p:sp>
          <p:nvSpPr>
            <p:cNvPr id="114" name="Retângulo 113">
              <a:extLst>
                <a:ext uri="{FF2B5EF4-FFF2-40B4-BE49-F238E27FC236}">
                  <a16:creationId xmlns:a16="http://schemas.microsoft.com/office/drawing/2014/main" id="{76BCBF99-D593-4B94-8AF7-696F3E923AE3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EABF92F9-B478-4C6D-98A1-DD1E0E4A2B38}"/>
              </a:ext>
            </a:extLst>
          </p:cNvPr>
          <p:cNvGrpSpPr/>
          <p:nvPr/>
        </p:nvGrpSpPr>
        <p:grpSpPr>
          <a:xfrm>
            <a:off x="6581365" y="5726776"/>
            <a:ext cx="358839" cy="372719"/>
            <a:chOff x="6968362" y="1375923"/>
            <a:chExt cx="358839" cy="372719"/>
          </a:xfrm>
        </p:grpSpPr>
        <p:sp>
          <p:nvSpPr>
            <p:cNvPr id="116" name="Retângulo 115">
              <a:extLst>
                <a:ext uri="{FF2B5EF4-FFF2-40B4-BE49-F238E27FC236}">
                  <a16:creationId xmlns:a16="http://schemas.microsoft.com/office/drawing/2014/main" id="{5E9F7AB2-F3C1-4996-92A2-AABF592B9AAF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CaixaDeTexto 116">
              <a:extLst>
                <a:ext uri="{FF2B5EF4-FFF2-40B4-BE49-F238E27FC236}">
                  <a16:creationId xmlns:a16="http://schemas.microsoft.com/office/drawing/2014/main" id="{334CB87B-2556-46D0-B959-321EA50D2E46}"/>
                </a:ext>
              </a:extLst>
            </p:cNvPr>
            <p:cNvSpPr txBox="1"/>
            <p:nvPr/>
          </p:nvSpPr>
          <p:spPr>
            <a:xfrm>
              <a:off x="6989883" y="137931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6"/>
                  </a:solidFill>
                </a:rPr>
                <a:t>5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5B778F93-66A6-4696-95C9-6D25C9FA7A9D}"/>
              </a:ext>
            </a:extLst>
          </p:cNvPr>
          <p:cNvGrpSpPr/>
          <p:nvPr/>
        </p:nvGrpSpPr>
        <p:grpSpPr>
          <a:xfrm>
            <a:off x="6588985" y="5156318"/>
            <a:ext cx="358839" cy="369332"/>
            <a:chOff x="7822314" y="953724"/>
            <a:chExt cx="358839" cy="369332"/>
          </a:xfrm>
        </p:grpSpPr>
        <p:sp>
          <p:nvSpPr>
            <p:cNvPr id="119" name="Retângulo 118">
              <a:extLst>
                <a:ext uri="{FF2B5EF4-FFF2-40B4-BE49-F238E27FC236}">
                  <a16:creationId xmlns:a16="http://schemas.microsoft.com/office/drawing/2014/main" id="{04053F68-28BC-4760-9509-29CEB3343A77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CaixaDeTexto 119">
              <a:extLst>
                <a:ext uri="{FF2B5EF4-FFF2-40B4-BE49-F238E27FC236}">
                  <a16:creationId xmlns:a16="http://schemas.microsoft.com/office/drawing/2014/main" id="{8FD21FA0-551F-473C-B635-B0C469E63D67}"/>
                </a:ext>
              </a:extLst>
            </p:cNvPr>
            <p:cNvSpPr txBox="1"/>
            <p:nvPr/>
          </p:nvSpPr>
          <p:spPr>
            <a:xfrm>
              <a:off x="7855278" y="9537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5"/>
                  </a:solidFill>
                </a:rPr>
                <a:t>8</a:t>
              </a:r>
              <a:endParaRPr lang="en-GB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25431602-79FC-4221-8204-4EEE3E64672B}"/>
              </a:ext>
            </a:extLst>
          </p:cNvPr>
          <p:cNvGrpSpPr/>
          <p:nvPr/>
        </p:nvGrpSpPr>
        <p:grpSpPr>
          <a:xfrm>
            <a:off x="6587638" y="5156462"/>
            <a:ext cx="372218" cy="369332"/>
            <a:chOff x="7819083" y="953724"/>
            <a:chExt cx="372218" cy="369332"/>
          </a:xfrm>
        </p:grpSpPr>
        <p:sp>
          <p:nvSpPr>
            <p:cNvPr id="125" name="Retângulo 124">
              <a:extLst>
                <a:ext uri="{FF2B5EF4-FFF2-40B4-BE49-F238E27FC236}">
                  <a16:creationId xmlns:a16="http://schemas.microsoft.com/office/drawing/2014/main" id="{2C600E22-0940-4166-BFDE-712C8F5AC251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CaixaDeTexto 125">
              <a:extLst>
                <a:ext uri="{FF2B5EF4-FFF2-40B4-BE49-F238E27FC236}">
                  <a16:creationId xmlns:a16="http://schemas.microsoft.com/office/drawing/2014/main" id="{2FBE8BE5-DEF2-44BD-8235-F7B779FC3227}"/>
                </a:ext>
              </a:extLst>
            </p:cNvPr>
            <p:cNvSpPr txBox="1"/>
            <p:nvPr/>
          </p:nvSpPr>
          <p:spPr>
            <a:xfrm>
              <a:off x="7819083" y="953724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5"/>
                  </a:solidFill>
                </a:rPr>
                <a:t>-8</a:t>
              </a:r>
              <a:endParaRPr lang="en-GB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27" name="Agrupar 126">
            <a:extLst>
              <a:ext uri="{FF2B5EF4-FFF2-40B4-BE49-F238E27FC236}">
                <a16:creationId xmlns:a16="http://schemas.microsoft.com/office/drawing/2014/main" id="{B2F374AC-DEB4-413F-A853-D9233B8F2B36}"/>
              </a:ext>
            </a:extLst>
          </p:cNvPr>
          <p:cNvGrpSpPr/>
          <p:nvPr/>
        </p:nvGrpSpPr>
        <p:grpSpPr>
          <a:xfrm>
            <a:off x="6569205" y="5725262"/>
            <a:ext cx="372218" cy="372719"/>
            <a:chOff x="6957498" y="1375923"/>
            <a:chExt cx="372218" cy="372719"/>
          </a:xfrm>
        </p:grpSpPr>
        <p:sp>
          <p:nvSpPr>
            <p:cNvPr id="128" name="Retângulo 127">
              <a:extLst>
                <a:ext uri="{FF2B5EF4-FFF2-40B4-BE49-F238E27FC236}">
                  <a16:creationId xmlns:a16="http://schemas.microsoft.com/office/drawing/2014/main" id="{941F6809-8091-44D8-A4BF-891294F1AA0D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CaixaDeTexto 128">
              <a:extLst>
                <a:ext uri="{FF2B5EF4-FFF2-40B4-BE49-F238E27FC236}">
                  <a16:creationId xmlns:a16="http://schemas.microsoft.com/office/drawing/2014/main" id="{364FAB8B-EFBF-446C-8CEC-FD8DD38D811C}"/>
                </a:ext>
              </a:extLst>
            </p:cNvPr>
            <p:cNvSpPr txBox="1"/>
            <p:nvPr/>
          </p:nvSpPr>
          <p:spPr>
            <a:xfrm>
              <a:off x="6957498" y="1379310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6"/>
                  </a:solidFill>
                </a:rPr>
                <a:t>-5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30" name="Retângulo: Cantos Arredondados 129">
            <a:extLst>
              <a:ext uri="{FF2B5EF4-FFF2-40B4-BE49-F238E27FC236}">
                <a16:creationId xmlns:a16="http://schemas.microsoft.com/office/drawing/2014/main" id="{C7928658-A864-4F67-A944-6E905D98F791}"/>
              </a:ext>
            </a:extLst>
          </p:cNvPr>
          <p:cNvSpPr/>
          <p:nvPr/>
        </p:nvSpPr>
        <p:spPr>
          <a:xfrm>
            <a:off x="7868796" y="4929013"/>
            <a:ext cx="4287189" cy="1883890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131" name="Seta: Para a Direita 130">
            <a:extLst>
              <a:ext uri="{FF2B5EF4-FFF2-40B4-BE49-F238E27FC236}">
                <a16:creationId xmlns:a16="http://schemas.microsoft.com/office/drawing/2014/main" id="{B809F175-F75C-4B3C-AEF3-64753D159961}"/>
              </a:ext>
            </a:extLst>
          </p:cNvPr>
          <p:cNvSpPr/>
          <p:nvPr/>
        </p:nvSpPr>
        <p:spPr>
          <a:xfrm>
            <a:off x="7355264" y="5600493"/>
            <a:ext cx="952556" cy="568554"/>
          </a:xfrm>
          <a:prstGeom prst="rightArrow">
            <a:avLst/>
          </a:prstGeom>
          <a:solidFill>
            <a:srgbClr val="29A6FF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tângulo 131">
                <a:extLst>
                  <a:ext uri="{FF2B5EF4-FFF2-40B4-BE49-F238E27FC236}">
                    <a16:creationId xmlns:a16="http://schemas.microsoft.com/office/drawing/2014/main" id="{A77E5C35-F1D0-4384-86E9-8CC8A0CD0636}"/>
                  </a:ext>
                </a:extLst>
              </p:cNvPr>
              <p:cNvSpPr/>
              <p:nvPr/>
            </p:nvSpPr>
            <p:spPr>
              <a:xfrm>
                <a:off x="8231831" y="5431665"/>
                <a:ext cx="3954993" cy="9671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pt-PT" sz="2000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pt-PT" sz="2000" b="0" i="1" spc="-150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e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e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PT" sz="2000" b="0" i="1" spc="-150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e>
                                    <m:r>
                                      <a:rPr lang="pt-PT" sz="2000" b="0" i="1" spc="-150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e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pt-PT" sz="2000" b="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pt-PT" sz="2000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pt-PT" sz="20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−7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−8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2" name="Retângulo 131">
                <a:extLst>
                  <a:ext uri="{FF2B5EF4-FFF2-40B4-BE49-F238E27FC236}">
                    <a16:creationId xmlns:a16="http://schemas.microsoft.com/office/drawing/2014/main" id="{A77E5C35-F1D0-4384-86E9-8CC8A0CD06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831" y="5431665"/>
                <a:ext cx="3954993" cy="96718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8" name="Agrupar 137">
            <a:extLst>
              <a:ext uri="{FF2B5EF4-FFF2-40B4-BE49-F238E27FC236}">
                <a16:creationId xmlns:a16="http://schemas.microsoft.com/office/drawing/2014/main" id="{A7F16458-76DC-4AC1-84C8-FA6648EB61BA}"/>
              </a:ext>
            </a:extLst>
          </p:cNvPr>
          <p:cNvGrpSpPr/>
          <p:nvPr/>
        </p:nvGrpSpPr>
        <p:grpSpPr>
          <a:xfrm>
            <a:off x="2098800" y="3857224"/>
            <a:ext cx="2383659" cy="989347"/>
            <a:chOff x="2250301" y="2108701"/>
            <a:chExt cx="2383659" cy="989347"/>
          </a:xfrm>
        </p:grpSpPr>
        <p:sp>
          <p:nvSpPr>
            <p:cNvPr id="139" name="Retângulo: Cantos Arredondados 138">
              <a:extLst>
                <a:ext uri="{FF2B5EF4-FFF2-40B4-BE49-F238E27FC236}">
                  <a16:creationId xmlns:a16="http://schemas.microsoft.com/office/drawing/2014/main" id="{D8A8CD9D-1613-480D-AF8D-E3B34C0703EE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Retângulo 139">
                  <a:extLst>
                    <a:ext uri="{FF2B5EF4-FFF2-40B4-BE49-F238E27FC236}">
                      <a16:creationId xmlns:a16="http://schemas.microsoft.com/office/drawing/2014/main" id="{E5E02D0F-A622-49BB-AB27-530FC5D89A81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1" name="CaixaDeTexto 140">
              <a:extLst>
                <a:ext uri="{FF2B5EF4-FFF2-40B4-BE49-F238E27FC236}">
                  <a16:creationId xmlns:a16="http://schemas.microsoft.com/office/drawing/2014/main" id="{9A1ADAC5-1A57-47E5-B741-DD0A162A366F}"/>
                </a:ext>
              </a:extLst>
            </p:cNvPr>
            <p:cNvSpPr txBox="1"/>
            <p:nvPr/>
          </p:nvSpPr>
          <p:spPr>
            <a:xfrm>
              <a:off x="2459644" y="2166383"/>
              <a:ext cx="19828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Anti-</a:t>
              </a:r>
              <a:r>
                <a:rPr lang="en-GB" sz="2400" b="1" dirty="0" err="1"/>
                <a:t>simétrica</a:t>
              </a:r>
              <a:endParaRPr lang="en-GB" sz="24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tângulo: Cantos Arredondados 141">
                <a:extLst>
                  <a:ext uri="{FF2B5EF4-FFF2-40B4-BE49-F238E27FC236}">
                    <a16:creationId xmlns:a16="http://schemas.microsoft.com/office/drawing/2014/main" id="{4F94F48A-316F-4C97-B88D-0E1381A3E206}"/>
                  </a:ext>
                </a:extLst>
              </p:cNvPr>
              <p:cNvSpPr/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dirty="0"/>
                  <a:t>é</a:t>
                </a:r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b="1" dirty="0"/>
                  <a:t>anti-</a:t>
                </a:r>
                <a:r>
                  <a:rPr lang="en-GB" sz="2000" b="1" dirty="0" err="1"/>
                  <a:t>Simétrica</a:t>
                </a:r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pt-PT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PT" sz="20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pt-PT" sz="20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pt-PT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  <m:e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𝒊𝒋</m:t>
                                </m:r>
                              </m:sub>
                            </m:sSub>
                            <m:r>
                              <a:rPr lang="pt-PT" sz="2000" b="1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𝒋𝒊</m:t>
                                </m:r>
                              </m:sub>
                            </m:sSub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eqArr>
                      </m:e>
                    </m:d>
                  </m:oMath>
                </a14:m>
                <a:endParaRPr lang="en-GB" sz="20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2" name="Retângulo: Cantos Arredondados 141">
                <a:extLst>
                  <a:ext uri="{FF2B5EF4-FFF2-40B4-BE49-F238E27FC236}">
                    <a16:creationId xmlns:a16="http://schemas.microsoft.com/office/drawing/2014/main" id="{4F94F48A-316F-4C97-B88D-0E1381A3E2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Retângulo 142">
            <a:extLst>
              <a:ext uri="{FF2B5EF4-FFF2-40B4-BE49-F238E27FC236}">
                <a16:creationId xmlns:a16="http://schemas.microsoft.com/office/drawing/2014/main" id="{79B02DCE-F14A-4217-B9DF-52ECCFA28F29}"/>
              </a:ext>
            </a:extLst>
          </p:cNvPr>
          <p:cNvSpPr/>
          <p:nvPr/>
        </p:nvSpPr>
        <p:spPr>
          <a:xfrm>
            <a:off x="6885330" y="3494154"/>
            <a:ext cx="3452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Notação</a:t>
            </a:r>
            <a:r>
              <a:rPr lang="en-GB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 </a:t>
            </a:r>
            <a:r>
              <a:rPr lang="en-GB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Matemática</a:t>
            </a:r>
            <a:r>
              <a:rPr lang="en-GB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44988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5E4F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04453 0.08055 " pathEditMode="relative" rAng="0" ptsTypes="AA">
                                      <p:cBhvr>
                                        <p:cTn id="76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5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193 0.15834 " pathEditMode="relative" rAng="0" ptsTypes="AA">
                                      <p:cBhvr>
                                        <p:cTn id="83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-0.04519 0.07708 " pathEditMode="relative" rAng="0" ptsTypes="AA">
                                      <p:cBhvr>
                                        <p:cTn id="90" dur="1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75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7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6" grpId="0"/>
      <p:bldP spid="62" grpId="0"/>
      <p:bldP spid="64" grpId="0"/>
      <p:bldP spid="67" grpId="0"/>
      <p:bldP spid="105" grpId="0" animBg="1"/>
      <p:bldP spid="106" grpId="0" animBg="1"/>
      <p:bldP spid="107" grpId="0" animBg="1"/>
      <p:bldP spid="108" grpId="0"/>
      <p:bldP spid="109" grpId="0"/>
      <p:bldP spid="110" grpId="0"/>
      <p:bldP spid="130" grpId="0" animBg="1"/>
      <p:bldP spid="1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33A8273-AD29-4A34-9378-2C5CCDADD55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308FCDC-C3CA-46C0-9BEC-6DDF84DD6F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A46717A7-9964-46F3-BF52-A2CEE79EB3C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0CABE222-C889-4647-96A3-36E58D7AC1D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7AB5A801-6F84-4C81-88D2-B5DD67B5046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0B6A855-5E32-4B5E-9931-474EED78C408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DB163309-00E8-4569-8241-7B1DDDE6291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6D54AA7C-20A2-4E63-9DA3-744E48428C6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39095998-8CFE-48A0-A953-2D99E30E6C5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00736EAA-737E-4344-84F0-45D943D63F6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026D029-2C32-4833-A9DD-0504A2A4FEAE}"/>
              </a:ext>
            </a:extLst>
          </p:cNvPr>
          <p:cNvGrpSpPr/>
          <p:nvPr/>
        </p:nvGrpSpPr>
        <p:grpSpPr>
          <a:xfrm>
            <a:off x="2098800" y="3951326"/>
            <a:ext cx="2383659" cy="989347"/>
            <a:chOff x="2250301" y="2108701"/>
            <a:chExt cx="2383659" cy="989347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4A76D6BD-589B-4CDF-870B-4F3C4850B443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/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08C86A5D-BFFB-4CBD-93A1-67FF25ECA01B}"/>
                </a:ext>
              </a:extLst>
            </p:cNvPr>
            <p:cNvSpPr txBox="1"/>
            <p:nvPr/>
          </p:nvSpPr>
          <p:spPr>
            <a:xfrm>
              <a:off x="2714940" y="2166383"/>
              <a:ext cx="14722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err="1"/>
                <a:t>Ortogonal</a:t>
              </a:r>
              <a:endParaRPr lang="en-GB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9596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33A8273-AD29-4A34-9378-2C5CCDADD55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308FCDC-C3CA-46C0-9BEC-6DDF84DD6F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A46717A7-9964-46F3-BF52-A2CEE79EB3C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0CABE222-C889-4647-96A3-36E58D7AC1D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7AB5A801-6F84-4C81-88D2-B5DD67B5046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0B6A855-5E32-4B5E-9931-474EED78C408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DB163309-00E8-4569-8241-7B1DDDE6291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6D54AA7C-20A2-4E63-9DA3-744E48428C6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39095998-8CFE-48A0-A953-2D99E30E6C5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00736EAA-737E-4344-84F0-45D943D63F6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026D029-2C32-4833-A9DD-0504A2A4FEAE}"/>
              </a:ext>
            </a:extLst>
          </p:cNvPr>
          <p:cNvGrpSpPr/>
          <p:nvPr/>
        </p:nvGrpSpPr>
        <p:grpSpPr>
          <a:xfrm>
            <a:off x="2098800" y="3951326"/>
            <a:ext cx="2383659" cy="989347"/>
            <a:chOff x="2250301" y="2108701"/>
            <a:chExt cx="2383659" cy="989347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4A76D6BD-589B-4CDF-870B-4F3C4850B443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/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08C86A5D-BFFB-4CBD-93A1-67FF25ECA01B}"/>
                </a:ext>
              </a:extLst>
            </p:cNvPr>
            <p:cNvSpPr txBox="1"/>
            <p:nvPr/>
          </p:nvSpPr>
          <p:spPr>
            <a:xfrm>
              <a:off x="2714940" y="2166383"/>
              <a:ext cx="14722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err="1"/>
                <a:t>Ortogonal</a:t>
              </a:r>
              <a:endParaRPr lang="en-GB" sz="2400" b="1" dirty="0"/>
            </a:p>
          </p:txBody>
        </p:sp>
      </p:grpSp>
      <p:sp>
        <p:nvSpPr>
          <p:cNvPr id="30" name="Retângulo 29">
            <a:extLst>
              <a:ext uri="{FF2B5EF4-FFF2-40B4-BE49-F238E27FC236}">
                <a16:creationId xmlns:a16="http://schemas.microsoft.com/office/drawing/2014/main" id="{4CA18631-2178-4F34-B8F6-F084EF33ED6B}"/>
              </a:ext>
            </a:extLst>
          </p:cNvPr>
          <p:cNvSpPr/>
          <p:nvPr/>
        </p:nvSpPr>
        <p:spPr>
          <a:xfrm>
            <a:off x="4606682" y="3951208"/>
            <a:ext cx="7399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dirty="0">
                <a:solidFill>
                  <a:sysClr val="windowText" lastClr="000000"/>
                </a:solidFill>
              </a:rPr>
              <a:t>A </a:t>
            </a:r>
            <a:r>
              <a:rPr lang="pt-PT" sz="2400" b="1" dirty="0">
                <a:solidFill>
                  <a:sysClr val="windowText" lastClr="000000"/>
                </a:solidFill>
              </a:rPr>
              <a:t>transposta</a:t>
            </a:r>
            <a:r>
              <a:rPr lang="pt-PT" sz="2400" dirty="0">
                <a:solidFill>
                  <a:sysClr val="windowText" lastClr="000000"/>
                </a:solidFill>
              </a:rPr>
              <a:t> de uma matriz ortogonal é a sua </a:t>
            </a:r>
            <a:r>
              <a:rPr lang="pt-PT" sz="2400" b="1" dirty="0">
                <a:solidFill>
                  <a:sysClr val="windowText" lastClr="000000"/>
                </a:solidFill>
              </a:rPr>
              <a:t>inversa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</a:p>
          <a:p>
            <a:pPr algn="ctr"/>
            <a:r>
              <a:rPr lang="pt-PT" sz="2400" dirty="0">
                <a:solidFill>
                  <a:sysClr val="windowText" lastClr="000000"/>
                </a:solidFill>
              </a:rPr>
              <a:t>Existem condições alternativas, mas equivalentes, como</a:t>
            </a:r>
            <a:r>
              <a:rPr lang="en-GB" sz="2400" dirty="0">
                <a:solidFill>
                  <a:sysClr val="windowText" lastClr="000000"/>
                </a:solidFill>
              </a:rPr>
              <a:t>: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5B2F050D-063E-4608-9DA5-CF9EC0F80E07}"/>
              </a:ext>
            </a:extLst>
          </p:cNvPr>
          <p:cNvGrpSpPr/>
          <p:nvPr/>
        </p:nvGrpSpPr>
        <p:grpSpPr>
          <a:xfrm>
            <a:off x="5897334" y="4860000"/>
            <a:ext cx="1951467" cy="720000"/>
            <a:chOff x="7164749" y="1915227"/>
            <a:chExt cx="1951467" cy="720000"/>
          </a:xfrm>
        </p:grpSpPr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7456C124-B242-4A82-86FF-E3C505E1E89B}"/>
                </a:ext>
              </a:extLst>
            </p:cNvPr>
            <p:cNvSpPr/>
            <p:nvPr/>
          </p:nvSpPr>
          <p:spPr>
            <a:xfrm>
              <a:off x="7164749" y="1915227"/>
              <a:ext cx="1951467" cy="72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tângulo 32">
                  <a:extLst>
                    <a:ext uri="{FF2B5EF4-FFF2-40B4-BE49-F238E27FC236}">
                      <a16:creationId xmlns:a16="http://schemas.microsoft.com/office/drawing/2014/main" id="{EEBAAE67-DDF0-4BA7-8791-ADCEA17EB97D}"/>
                    </a:ext>
                  </a:extLst>
                </p:cNvPr>
                <p:cNvSpPr/>
                <p:nvPr/>
              </p:nvSpPr>
              <p:spPr>
                <a:xfrm>
                  <a:off x="7203878" y="1975804"/>
                  <a:ext cx="1800557" cy="589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PT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pt-PT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PT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p>
                                    <m:r>
                                      <a:rPr lang="pt-PT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33" name="Retângulo 32">
                  <a:extLst>
                    <a:ext uri="{FF2B5EF4-FFF2-40B4-BE49-F238E27FC236}">
                      <a16:creationId xmlns:a16="http://schemas.microsoft.com/office/drawing/2014/main" id="{EEBAAE67-DDF0-4BA7-8791-ADCEA17EB9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3878" y="1975804"/>
                  <a:ext cx="1800557" cy="589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33F64A5A-DBC3-473C-92BE-99923CF27276}"/>
              </a:ext>
            </a:extLst>
          </p:cNvPr>
          <p:cNvSpPr/>
          <p:nvPr/>
        </p:nvSpPr>
        <p:spPr>
          <a:xfrm>
            <a:off x="8753302" y="4860573"/>
            <a:ext cx="1951467" cy="72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BE05A4A-9D77-44C5-BE65-F6E60217EBF2}"/>
                  </a:ext>
                </a:extLst>
              </p:cNvPr>
              <p:cNvSpPr/>
              <p:nvPr/>
            </p:nvSpPr>
            <p:spPr>
              <a:xfrm>
                <a:off x="8998225" y="4981362"/>
                <a:ext cx="1461619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BE05A4A-9D77-44C5-BE65-F6E60217E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225" y="4981362"/>
                <a:ext cx="1461619" cy="46820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>
            <a:extLst>
              <a:ext uri="{FF2B5EF4-FFF2-40B4-BE49-F238E27FC236}">
                <a16:creationId xmlns:a16="http://schemas.microsoft.com/office/drawing/2014/main" id="{E4A81F32-1404-410C-8212-3239551A9C67}"/>
              </a:ext>
            </a:extLst>
          </p:cNvPr>
          <p:cNvSpPr/>
          <p:nvPr/>
        </p:nvSpPr>
        <p:spPr>
          <a:xfrm>
            <a:off x="8093724" y="4981362"/>
            <a:ext cx="409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ysClr val="windowText" lastClr="000000"/>
                </a:solidFill>
              </a:rPr>
              <a:t>or</a:t>
            </a:r>
            <a:endParaRPr lang="en-GB" sz="2000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FC7EB0CB-8497-49E6-9000-4FA3B6D68F30}"/>
              </a:ext>
            </a:extLst>
          </p:cNvPr>
          <p:cNvSpPr/>
          <p:nvPr/>
        </p:nvSpPr>
        <p:spPr>
          <a:xfrm>
            <a:off x="2136536" y="5742403"/>
            <a:ext cx="9793751" cy="654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endParaRPr lang="en-GB" b="1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A970CBC-A8D3-41D7-B81F-C2C695DBC9BD}"/>
              </a:ext>
            </a:extLst>
          </p:cNvPr>
          <p:cNvSpPr/>
          <p:nvPr/>
        </p:nvSpPr>
        <p:spPr>
          <a:xfrm>
            <a:off x="2257573" y="5864932"/>
            <a:ext cx="9793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OBSERVAÇÃO </a:t>
            </a:r>
            <a:r>
              <a:rPr lang="en-GB" dirty="0"/>
              <a:t>–Na </a:t>
            </a:r>
            <a:r>
              <a:rPr lang="en-GB" b="1" dirty="0" err="1"/>
              <a:t>prática</a:t>
            </a:r>
            <a:r>
              <a:rPr lang="en-GB" dirty="0"/>
              <a:t>, </a:t>
            </a:r>
            <a:r>
              <a:rPr lang="pt-PT" dirty="0"/>
              <a:t>para verificar a ortogonalidade de uma matriz </a:t>
            </a:r>
            <a:r>
              <a:rPr lang="en-GB" dirty="0"/>
              <a:t>,</a:t>
            </a:r>
            <a:r>
              <a:rPr lang="en-GB" b="1" dirty="0"/>
              <a:t> </a:t>
            </a:r>
            <a:r>
              <a:rPr lang="en-GB" b="1" dirty="0" err="1"/>
              <a:t>usa</a:t>
            </a:r>
            <a:r>
              <a:rPr lang="en-GB" b="1" dirty="0"/>
              <a:t> </a:t>
            </a:r>
            <a:r>
              <a:rPr lang="en-GB" b="1" dirty="0" err="1"/>
              <a:t>esta</a:t>
            </a:r>
            <a:r>
              <a:rPr lang="en-GB" b="1" dirty="0"/>
              <a:t> </a:t>
            </a:r>
            <a:r>
              <a:rPr lang="en-GB" b="1" dirty="0" err="1"/>
              <a:t>relação</a:t>
            </a:r>
            <a:r>
              <a:rPr lang="en-GB" b="1" dirty="0"/>
              <a:t>!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900E586C-ADE0-403B-83DB-9BF0F16874B7}"/>
              </a:ext>
            </a:extLst>
          </p:cNvPr>
          <p:cNvSpPr/>
          <p:nvPr/>
        </p:nvSpPr>
        <p:spPr>
          <a:xfrm>
            <a:off x="9202518" y="5864932"/>
            <a:ext cx="1718269" cy="386365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Conexão reta unidirecional 11">
            <a:extLst>
              <a:ext uri="{FF2B5EF4-FFF2-40B4-BE49-F238E27FC236}">
                <a16:creationId xmlns:a16="http://schemas.microsoft.com/office/drawing/2014/main" id="{E2BD672E-772C-49A4-8B48-E65386F01598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9966194" y="5580000"/>
            <a:ext cx="95459" cy="284932"/>
          </a:xfrm>
          <a:prstGeom prst="straightConnector1">
            <a:avLst/>
          </a:prstGeom>
          <a:ln w="57150">
            <a:solidFill>
              <a:srgbClr val="5482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77A50E75-B965-4DE9-B0EA-B183C41DF748}"/>
              </a:ext>
            </a:extLst>
          </p:cNvPr>
          <p:cNvSpPr/>
          <p:nvPr/>
        </p:nvSpPr>
        <p:spPr>
          <a:xfrm>
            <a:off x="2098800" y="335658"/>
            <a:ext cx="9831485" cy="3304018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7F02B475-0668-40AC-9895-8B4F3609DC9F}"/>
              </a:ext>
            </a:extLst>
          </p:cNvPr>
          <p:cNvSpPr/>
          <p:nvPr/>
        </p:nvSpPr>
        <p:spPr>
          <a:xfrm>
            <a:off x="2306397" y="478164"/>
            <a:ext cx="1545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67B7EEBC-FC62-4C92-BCBA-E05A9776C338}"/>
              </a:ext>
            </a:extLst>
          </p:cNvPr>
          <p:cNvSpPr/>
          <p:nvPr/>
        </p:nvSpPr>
        <p:spPr>
          <a:xfrm>
            <a:off x="4059132" y="518239"/>
            <a:ext cx="7399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>
                <a:solidFill>
                  <a:sysClr val="windowText" lastClr="000000"/>
                </a:solidFill>
              </a:rPr>
              <a:t>Quais das seguintes matrizes são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Ortogonais</a:t>
            </a:r>
            <a:r>
              <a:rPr lang="en-GB" sz="2400" b="1" dirty="0">
                <a:solidFill>
                  <a:sysClr val="windowText" lastClr="000000"/>
                </a:solidFill>
              </a:rPr>
              <a:t>?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45" name="Conexão reta 44">
            <a:extLst>
              <a:ext uri="{FF2B5EF4-FFF2-40B4-BE49-F238E27FC236}">
                <a16:creationId xmlns:a16="http://schemas.microsoft.com/office/drawing/2014/main" id="{28EAAF29-2FB4-448F-8169-A7E839AD3B75}"/>
              </a:ext>
            </a:extLst>
          </p:cNvPr>
          <p:cNvCxnSpPr/>
          <p:nvPr/>
        </p:nvCxnSpPr>
        <p:spPr>
          <a:xfrm>
            <a:off x="2257573" y="1930704"/>
            <a:ext cx="941100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52">
            <a:extLst>
              <a:ext uri="{FF2B5EF4-FFF2-40B4-BE49-F238E27FC236}">
                <a16:creationId xmlns:a16="http://schemas.microsoft.com/office/drawing/2014/main" id="{C8E042CA-DDD5-4D53-BA59-40B461F46AEA}"/>
              </a:ext>
            </a:extLst>
          </p:cNvPr>
          <p:cNvSpPr/>
          <p:nvPr/>
        </p:nvSpPr>
        <p:spPr>
          <a:xfrm>
            <a:off x="2103744" y="1928116"/>
            <a:ext cx="9806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dirty="0">
                <a:solidFill>
                  <a:sysClr val="windowText" lastClr="000000"/>
                </a:solidFill>
              </a:rPr>
              <a:t>Podes "CLICAR" em cada matriz para ver a conclusão, mas</a:t>
            </a:r>
            <a:r>
              <a:rPr lang="en-GB" sz="1600" dirty="0">
                <a:solidFill>
                  <a:sysClr val="windowText" lastClr="000000"/>
                </a:solidFill>
              </a:rPr>
              <a:t>…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BE708510-257E-45A4-8EF1-A8925D55AE08}"/>
                  </a:ext>
                </a:extLst>
              </p:cNvPr>
              <p:cNvSpPr/>
              <p:nvPr/>
            </p:nvSpPr>
            <p:spPr>
              <a:xfrm>
                <a:off x="4276800" y="1072800"/>
                <a:ext cx="1801858" cy="669971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BE708510-257E-45A4-8EF1-A8925D55A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800" y="1072800"/>
                <a:ext cx="1801858" cy="669971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: Cantos Arredondados 55">
                <a:extLst>
                  <a:ext uri="{FF2B5EF4-FFF2-40B4-BE49-F238E27FC236}">
                    <a16:creationId xmlns:a16="http://schemas.microsoft.com/office/drawing/2014/main" id="{175B5C84-1C45-4E14-850F-CE43A57D8D78}"/>
                  </a:ext>
                </a:extLst>
              </p:cNvPr>
              <p:cNvSpPr/>
              <p:nvPr/>
            </p:nvSpPr>
            <p:spPr>
              <a:xfrm>
                <a:off x="6400800" y="925200"/>
                <a:ext cx="2256974" cy="817387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PT" sz="2000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pt-PT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Retângulo: Cantos Arredondados 55">
                <a:extLst>
                  <a:ext uri="{FF2B5EF4-FFF2-40B4-BE49-F238E27FC236}">
                    <a16:creationId xmlns:a16="http://schemas.microsoft.com/office/drawing/2014/main" id="{175B5C84-1C45-4E14-850F-CE43A57D8D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925200"/>
                <a:ext cx="2256974" cy="817387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: Cantos Arredondados 56">
                <a:extLst>
                  <a:ext uri="{FF2B5EF4-FFF2-40B4-BE49-F238E27FC236}">
                    <a16:creationId xmlns:a16="http://schemas.microsoft.com/office/drawing/2014/main" id="{E9B91D1D-EBC8-4297-822D-B01A230B200E}"/>
                  </a:ext>
                </a:extLst>
              </p:cNvPr>
              <p:cNvSpPr/>
              <p:nvPr/>
            </p:nvSpPr>
            <p:spPr>
              <a:xfrm>
                <a:off x="8867598" y="878400"/>
                <a:ext cx="2611297" cy="1000345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Retângulo: Cantos Arredondados 56">
                <a:extLst>
                  <a:ext uri="{FF2B5EF4-FFF2-40B4-BE49-F238E27FC236}">
                    <a16:creationId xmlns:a16="http://schemas.microsoft.com/office/drawing/2014/main" id="{E9B91D1D-EBC8-4297-822D-B01A230B2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7598" y="878400"/>
                <a:ext cx="2611297" cy="1000345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ângulo: Cantos Arredondados 57">
                <a:extLst>
                  <a:ext uri="{FF2B5EF4-FFF2-40B4-BE49-F238E27FC236}">
                    <a16:creationId xmlns:a16="http://schemas.microsoft.com/office/drawing/2014/main" id="{84506C4E-754E-4CFD-B67E-C4E2F905EA1D}"/>
                  </a:ext>
                </a:extLst>
              </p:cNvPr>
              <p:cNvSpPr/>
              <p:nvPr/>
            </p:nvSpPr>
            <p:spPr>
              <a:xfrm>
                <a:off x="2343612" y="1054800"/>
                <a:ext cx="1458259" cy="669971"/>
              </a:xfrm>
              <a:prstGeom prst="round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8" name="Retângulo: Cantos Arredondados 57">
                <a:extLst>
                  <a:ext uri="{FF2B5EF4-FFF2-40B4-BE49-F238E27FC236}">
                    <a16:creationId xmlns:a16="http://schemas.microsoft.com/office/drawing/2014/main" id="{84506C4E-754E-4CFD-B67E-C4E2F905E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612" y="1054800"/>
                <a:ext cx="1458259" cy="669971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67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 animBg="1"/>
      <p:bldP spid="36" grpId="0"/>
      <p:bldP spid="3" grpId="0"/>
      <p:bldP spid="37" grpId="0" animBg="1"/>
      <p:bldP spid="4" grpId="0"/>
      <p:bldP spid="38" grpId="0" animBg="1"/>
      <p:bldP spid="41" grpId="0" animBg="1"/>
      <p:bldP spid="42" grpId="0"/>
      <p:bldP spid="46" grpId="0"/>
      <p:bldP spid="53" grpId="0"/>
      <p:bldP spid="55" grpId="0"/>
      <p:bldP spid="56" grpId="0"/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843D703-868E-4893-AC21-5F3F76D12A26}"/>
              </a:ext>
            </a:extLst>
          </p:cNvPr>
          <p:cNvSpPr/>
          <p:nvPr/>
        </p:nvSpPr>
        <p:spPr>
          <a:xfrm>
            <a:off x="2098800" y="334799"/>
            <a:ext cx="9831485" cy="6341771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33A8273-AD29-4A34-9378-2C5CCDADD55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308FCDC-C3CA-46C0-9BEC-6DDF84DD6F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A46717A7-9964-46F3-BF52-A2CEE79EB3C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0CABE222-C889-4647-96A3-36E58D7AC1D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7AB5A801-6F84-4C81-88D2-B5DD67B5046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0B6A855-5E32-4B5E-9931-474EED78C408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DB163309-00E8-4569-8241-7B1DDDE6291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6D54AA7C-20A2-4E63-9DA3-744E48428C6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39095998-8CFE-48A0-A953-2D99E30E6C5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00736EAA-737E-4344-84F0-45D943D63F6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77A50E75-B965-4DE9-B0EA-B183C41DF748}"/>
              </a:ext>
            </a:extLst>
          </p:cNvPr>
          <p:cNvSpPr/>
          <p:nvPr/>
        </p:nvSpPr>
        <p:spPr>
          <a:xfrm>
            <a:off x="2098800" y="335658"/>
            <a:ext cx="9831485" cy="3304018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ctr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7F02B475-0668-40AC-9895-8B4F3609DC9F}"/>
              </a:ext>
            </a:extLst>
          </p:cNvPr>
          <p:cNvSpPr/>
          <p:nvPr/>
        </p:nvSpPr>
        <p:spPr>
          <a:xfrm>
            <a:off x="2306397" y="478164"/>
            <a:ext cx="1545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DC785C2C-6EA7-4DE3-A1D6-D5F547CAC368}"/>
                  </a:ext>
                </a:extLst>
              </p:cNvPr>
              <p:cNvSpPr/>
              <p:nvPr/>
            </p:nvSpPr>
            <p:spPr>
              <a:xfrm>
                <a:off x="4275833" y="1073200"/>
                <a:ext cx="1640963" cy="669971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DC785C2C-6EA7-4DE3-A1D6-D5F547CAC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833" y="1073200"/>
                <a:ext cx="1640963" cy="66997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tângulo 45">
            <a:extLst>
              <a:ext uri="{FF2B5EF4-FFF2-40B4-BE49-F238E27FC236}">
                <a16:creationId xmlns:a16="http://schemas.microsoft.com/office/drawing/2014/main" id="{67B7EEBC-FC62-4C92-BCBA-E05A9776C338}"/>
              </a:ext>
            </a:extLst>
          </p:cNvPr>
          <p:cNvSpPr/>
          <p:nvPr/>
        </p:nvSpPr>
        <p:spPr>
          <a:xfrm>
            <a:off x="4059132" y="518239"/>
            <a:ext cx="7399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>
                <a:solidFill>
                  <a:sysClr val="windowText" lastClr="000000"/>
                </a:solidFill>
              </a:rPr>
              <a:t>Quais das seguintes matrizes são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Ortogonais</a:t>
            </a:r>
            <a:r>
              <a:rPr lang="en-GB" sz="2400" b="1" dirty="0">
                <a:solidFill>
                  <a:sysClr val="windowText" lastClr="000000"/>
                </a:solidFill>
              </a:rPr>
              <a:t>?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3F563537-32A7-4941-A9B9-1D780EC88663}"/>
                  </a:ext>
                </a:extLst>
              </p:cNvPr>
              <p:cNvSpPr/>
              <p:nvPr/>
            </p:nvSpPr>
            <p:spPr>
              <a:xfrm>
                <a:off x="6400574" y="925728"/>
                <a:ext cx="1986680" cy="817387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PT" sz="2000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pt-PT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3F563537-32A7-4941-A9B9-1D780EC88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574" y="925728"/>
                <a:ext cx="1986680" cy="81738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: Cantos Arredondados 48">
                <a:extLst>
                  <a:ext uri="{FF2B5EF4-FFF2-40B4-BE49-F238E27FC236}">
                    <a16:creationId xmlns:a16="http://schemas.microsoft.com/office/drawing/2014/main" id="{F2713958-C255-4414-9216-6BF75804C604}"/>
                  </a:ext>
                </a:extLst>
              </p:cNvPr>
              <p:cNvSpPr/>
              <p:nvPr/>
            </p:nvSpPr>
            <p:spPr>
              <a:xfrm>
                <a:off x="8858217" y="879424"/>
                <a:ext cx="2486396" cy="1000345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9" name="Retângulo: Cantos Arredondados 48">
                <a:extLst>
                  <a:ext uri="{FF2B5EF4-FFF2-40B4-BE49-F238E27FC236}">
                    <a16:creationId xmlns:a16="http://schemas.microsoft.com/office/drawing/2014/main" id="{F2713958-C255-4414-9216-6BF75804C6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17" y="879424"/>
                <a:ext cx="2486396" cy="1000345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tângulo: Cantos Arredondados 49">
                <a:extLst>
                  <a:ext uri="{FF2B5EF4-FFF2-40B4-BE49-F238E27FC236}">
                    <a16:creationId xmlns:a16="http://schemas.microsoft.com/office/drawing/2014/main" id="{2243BC1A-40B0-409D-BC08-1842ECF9E1C7}"/>
                  </a:ext>
                </a:extLst>
              </p:cNvPr>
              <p:cNvSpPr/>
              <p:nvPr/>
            </p:nvSpPr>
            <p:spPr>
              <a:xfrm>
                <a:off x="2343612" y="1053104"/>
                <a:ext cx="1458259" cy="669971"/>
              </a:xfrm>
              <a:prstGeom prst="round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Retângulo: Cantos Arredondados 49">
                <a:extLst>
                  <a:ext uri="{FF2B5EF4-FFF2-40B4-BE49-F238E27FC236}">
                    <a16:creationId xmlns:a16="http://schemas.microsoft.com/office/drawing/2014/main" id="{2243BC1A-40B0-409D-BC08-1842ECF9E1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612" y="1053104"/>
                <a:ext cx="1458259" cy="669971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exão reta 44">
            <a:extLst>
              <a:ext uri="{FF2B5EF4-FFF2-40B4-BE49-F238E27FC236}">
                <a16:creationId xmlns:a16="http://schemas.microsoft.com/office/drawing/2014/main" id="{28EAAF29-2FB4-448F-8169-A7E839AD3B75}"/>
              </a:ext>
            </a:extLst>
          </p:cNvPr>
          <p:cNvCxnSpPr/>
          <p:nvPr/>
        </p:nvCxnSpPr>
        <p:spPr>
          <a:xfrm>
            <a:off x="2257573" y="1930704"/>
            <a:ext cx="941100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C8E042CA-DDD5-4D53-BA59-40B461F46AEA}"/>
                  </a:ext>
                </a:extLst>
              </p:cNvPr>
              <p:cNvSpPr/>
              <p:nvPr/>
            </p:nvSpPr>
            <p:spPr>
              <a:xfrm>
                <a:off x="2103744" y="1928116"/>
                <a:ext cx="9806445" cy="620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sz="1600" dirty="0">
                    <a:solidFill>
                      <a:sysClr val="windowText" lastClr="000000"/>
                    </a:solidFill>
                  </a:rPr>
                  <a:t>Podes "CLICAR" em cada matriz para ver a conclusão, mas</a:t>
                </a:r>
                <a:r>
                  <a:rPr lang="en-GB" sz="1600" dirty="0">
                    <a:solidFill>
                      <a:sysClr val="windowText" lastClr="000000"/>
                    </a:solidFill>
                  </a:rPr>
                  <a:t>… </a:t>
                </a:r>
              </a:p>
              <a:p>
                <a:pPr algn="ctr"/>
                <a:r>
                  <a:rPr lang="pt-PT" b="1" dirty="0">
                    <a:solidFill>
                      <a:sysClr val="windowText" lastClr="000000"/>
                    </a:solidFill>
                  </a:rPr>
                  <a:t>Tente encontrar as respostas por ti próprio usando a relação dada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pt-PT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endParaRPr lang="en-GB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C8E042CA-DDD5-4D53-BA59-40B461F46A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744" y="1928116"/>
                <a:ext cx="9806445" cy="620491"/>
              </a:xfrm>
              <a:prstGeom prst="rect">
                <a:avLst/>
              </a:prstGeom>
              <a:blipFill>
                <a:blip r:embed="rId16"/>
                <a:stretch>
                  <a:fillRect t="-2941" b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Conexão reta 53">
            <a:extLst>
              <a:ext uri="{FF2B5EF4-FFF2-40B4-BE49-F238E27FC236}">
                <a16:creationId xmlns:a16="http://schemas.microsoft.com/office/drawing/2014/main" id="{5915EA95-6D7B-4A2D-BC30-13D32A2785B5}"/>
              </a:ext>
            </a:extLst>
          </p:cNvPr>
          <p:cNvCxnSpPr/>
          <p:nvPr/>
        </p:nvCxnSpPr>
        <p:spPr>
          <a:xfrm>
            <a:off x="2257573" y="2527952"/>
            <a:ext cx="941100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A60A1ADC-259B-4FCA-ACD9-3C9D763704EE}"/>
                  </a:ext>
                </a:extLst>
              </p:cNvPr>
              <p:cNvSpPr/>
              <p:nvPr/>
            </p:nvSpPr>
            <p:spPr>
              <a:xfrm>
                <a:off x="2658790" y="2584083"/>
                <a:ext cx="2837187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pt-PT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pt-PT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pt-PT" b="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A60A1ADC-259B-4FCA-ACD9-3C9D763704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790" y="2584083"/>
                <a:ext cx="2837187" cy="6090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49644612-3352-477B-9586-B6914AAED550}"/>
                  </a:ext>
                </a:extLst>
              </p:cNvPr>
              <p:cNvSpPr/>
              <p:nvPr/>
            </p:nvSpPr>
            <p:spPr>
              <a:xfrm>
                <a:off x="2306397" y="3977713"/>
                <a:ext cx="4095031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1+0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49644612-3352-477B-9586-B6914AAED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397" y="3977713"/>
                <a:ext cx="4095031" cy="55887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Parêntese esquerdo 63">
            <a:extLst>
              <a:ext uri="{FF2B5EF4-FFF2-40B4-BE49-F238E27FC236}">
                <a16:creationId xmlns:a16="http://schemas.microsoft.com/office/drawing/2014/main" id="{DC1E9BBF-2762-4052-BF43-36F038E29FC7}"/>
              </a:ext>
            </a:extLst>
          </p:cNvPr>
          <p:cNvSpPr/>
          <p:nvPr/>
        </p:nvSpPr>
        <p:spPr>
          <a:xfrm rot="16200000">
            <a:off x="3384073" y="2298417"/>
            <a:ext cx="201812" cy="163143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B47221C0-57E6-43AC-B5DA-6A9302030BE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50251" y="3392304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66" name="Conexão reta 65">
            <a:extLst>
              <a:ext uri="{FF2B5EF4-FFF2-40B4-BE49-F238E27FC236}">
                <a16:creationId xmlns:a16="http://schemas.microsoft.com/office/drawing/2014/main" id="{63A217C8-4E7C-4EBA-8EE8-33481D49B969}"/>
              </a:ext>
            </a:extLst>
          </p:cNvPr>
          <p:cNvCxnSpPr>
            <a:cxnSpLocks/>
          </p:cNvCxnSpPr>
          <p:nvPr/>
        </p:nvCxnSpPr>
        <p:spPr>
          <a:xfrm flipH="1">
            <a:off x="2447776" y="3215039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0138E22C-CBB1-4761-A918-A2D1E3EE0F8D}"/>
                  </a:ext>
                </a:extLst>
              </p:cNvPr>
              <p:cNvSpPr/>
              <p:nvPr/>
            </p:nvSpPr>
            <p:spPr>
              <a:xfrm>
                <a:off x="2295526" y="3391148"/>
                <a:ext cx="1863652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0138E22C-CBB1-4761-A918-A2D1E3EE0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526" y="3391148"/>
                <a:ext cx="1863652" cy="5542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Conexão reta 67">
            <a:extLst>
              <a:ext uri="{FF2B5EF4-FFF2-40B4-BE49-F238E27FC236}">
                <a16:creationId xmlns:a16="http://schemas.microsoft.com/office/drawing/2014/main" id="{D0239A0B-5D3C-46E9-AC3C-43C05CE7F247}"/>
              </a:ext>
            </a:extLst>
          </p:cNvPr>
          <p:cNvCxnSpPr>
            <a:cxnSpLocks/>
          </p:cNvCxnSpPr>
          <p:nvPr/>
        </p:nvCxnSpPr>
        <p:spPr>
          <a:xfrm>
            <a:off x="2257573" y="4629732"/>
            <a:ext cx="4334146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5ED200-B2FA-4780-BF3C-3C1376AC3249}"/>
                  </a:ext>
                </a:extLst>
              </p:cNvPr>
              <p:cNvSpPr/>
              <p:nvPr/>
            </p:nvSpPr>
            <p:spPr>
              <a:xfrm>
                <a:off x="5685553" y="3452541"/>
                <a:ext cx="1146403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5ED200-B2FA-4780-BF3C-3C1376AC32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553" y="3452541"/>
                <a:ext cx="1146403" cy="37427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Freeform 23">
            <a:extLst>
              <a:ext uri="{FF2B5EF4-FFF2-40B4-BE49-F238E27FC236}">
                <a16:creationId xmlns:a16="http://schemas.microsoft.com/office/drawing/2014/main" id="{0A8E835B-607B-4E22-A1B0-4F95C246D9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789133" y="939419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Freeform 23">
            <a:extLst>
              <a:ext uri="{FF2B5EF4-FFF2-40B4-BE49-F238E27FC236}">
                <a16:creationId xmlns:a16="http://schemas.microsoft.com/office/drawing/2014/main" id="{6D6841A2-655B-4228-9E4F-45A094F1BF1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4402" y="930391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Freeform 23">
            <a:extLst>
              <a:ext uri="{FF2B5EF4-FFF2-40B4-BE49-F238E27FC236}">
                <a16:creationId xmlns:a16="http://schemas.microsoft.com/office/drawing/2014/main" id="{8D58D268-1447-4F0F-8C8A-B6D6BC61172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309233" y="931247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" name="Freeform 18">
            <a:extLst>
              <a:ext uri="{FF2B5EF4-FFF2-40B4-BE49-F238E27FC236}">
                <a16:creationId xmlns:a16="http://schemas.microsoft.com/office/drawing/2014/main" id="{AB1204BD-477A-4B14-A16F-DE43B8F941F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02290" y="5470184"/>
            <a:ext cx="461892" cy="408711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2E8A3CB6-0704-431F-A06A-41C3BCD8D6F1}"/>
                  </a:ext>
                </a:extLst>
              </p:cNvPr>
              <p:cNvSpPr/>
              <p:nvPr/>
            </p:nvSpPr>
            <p:spPr>
              <a:xfrm>
                <a:off x="2617937" y="4666695"/>
                <a:ext cx="3068019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pt-PT" b="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2E8A3CB6-0704-431F-A06A-41C3BCD8D6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937" y="4666695"/>
                <a:ext cx="3068019" cy="6090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tângulo 74">
                <a:extLst>
                  <a:ext uri="{FF2B5EF4-FFF2-40B4-BE49-F238E27FC236}">
                    <a16:creationId xmlns:a16="http://schemas.microsoft.com/office/drawing/2014/main" id="{036D2A2A-9C08-4340-9F88-DC0D89EAAA36}"/>
                  </a:ext>
                </a:extLst>
              </p:cNvPr>
              <p:cNvSpPr/>
              <p:nvPr/>
            </p:nvSpPr>
            <p:spPr>
              <a:xfrm>
                <a:off x="2265544" y="6060325"/>
                <a:ext cx="4122603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0+1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5" name="Retângulo 74">
                <a:extLst>
                  <a:ext uri="{FF2B5EF4-FFF2-40B4-BE49-F238E27FC236}">
                    <a16:creationId xmlns:a16="http://schemas.microsoft.com/office/drawing/2014/main" id="{036D2A2A-9C08-4340-9F88-DC0D89EAAA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544" y="6060325"/>
                <a:ext cx="4122603" cy="55887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Parêntese esquerdo 75">
            <a:extLst>
              <a:ext uri="{FF2B5EF4-FFF2-40B4-BE49-F238E27FC236}">
                <a16:creationId xmlns:a16="http://schemas.microsoft.com/office/drawing/2014/main" id="{F2D91FD8-79A9-42A2-9231-5661DF08F229}"/>
              </a:ext>
            </a:extLst>
          </p:cNvPr>
          <p:cNvSpPr/>
          <p:nvPr/>
        </p:nvSpPr>
        <p:spPr>
          <a:xfrm rot="16200000">
            <a:off x="3421572" y="4302677"/>
            <a:ext cx="196491" cy="1782816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" name="Conexão reta 76">
            <a:extLst>
              <a:ext uri="{FF2B5EF4-FFF2-40B4-BE49-F238E27FC236}">
                <a16:creationId xmlns:a16="http://schemas.microsoft.com/office/drawing/2014/main" id="{58B16280-A02A-4DCB-BD9F-DE2A20FC700C}"/>
              </a:ext>
            </a:extLst>
          </p:cNvPr>
          <p:cNvCxnSpPr>
            <a:cxnSpLocks/>
          </p:cNvCxnSpPr>
          <p:nvPr/>
        </p:nvCxnSpPr>
        <p:spPr>
          <a:xfrm flipH="1">
            <a:off x="2406923" y="5297651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707B364D-3191-4020-AF30-1CBC94CFA278}"/>
                  </a:ext>
                </a:extLst>
              </p:cNvPr>
              <p:cNvSpPr/>
              <p:nvPr/>
            </p:nvSpPr>
            <p:spPr>
              <a:xfrm>
                <a:off x="2254673" y="5473760"/>
                <a:ext cx="2075248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30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30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30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 spc="-30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30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707B364D-3191-4020-AF30-1CBC94CFA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673" y="5473760"/>
                <a:ext cx="2075248" cy="55425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Freeform 18">
            <a:extLst>
              <a:ext uri="{FF2B5EF4-FFF2-40B4-BE49-F238E27FC236}">
                <a16:creationId xmlns:a16="http://schemas.microsoft.com/office/drawing/2014/main" id="{BFBC8ECC-F217-4130-B69E-1BECC96A019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09811" y="957080"/>
            <a:ext cx="461892" cy="408711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tângulo 79">
                <a:extLst>
                  <a:ext uri="{FF2B5EF4-FFF2-40B4-BE49-F238E27FC236}">
                    <a16:creationId xmlns:a16="http://schemas.microsoft.com/office/drawing/2014/main" id="{952C2A15-B7DA-4CB1-BA41-2F00392736AA}"/>
                  </a:ext>
                </a:extLst>
              </p:cNvPr>
              <p:cNvSpPr/>
              <p:nvPr/>
            </p:nvSpPr>
            <p:spPr>
              <a:xfrm>
                <a:off x="5707802" y="5446865"/>
                <a:ext cx="1175258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pt-PT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PT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pt-PT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pt-PT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80" name="Retângulo 79">
                <a:extLst>
                  <a:ext uri="{FF2B5EF4-FFF2-40B4-BE49-F238E27FC236}">
                    <a16:creationId xmlns:a16="http://schemas.microsoft.com/office/drawing/2014/main" id="{952C2A15-B7DA-4CB1-BA41-2F0039273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802" y="5446865"/>
                <a:ext cx="1175258" cy="37427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Conexão reta 80">
            <a:extLst>
              <a:ext uri="{FF2B5EF4-FFF2-40B4-BE49-F238E27FC236}">
                <a16:creationId xmlns:a16="http://schemas.microsoft.com/office/drawing/2014/main" id="{14DD7FDB-3767-4B9D-B1FE-03F8AD55483A}"/>
              </a:ext>
            </a:extLst>
          </p:cNvPr>
          <p:cNvCxnSpPr>
            <a:cxnSpLocks/>
          </p:cNvCxnSpPr>
          <p:nvPr/>
        </p:nvCxnSpPr>
        <p:spPr>
          <a:xfrm rot="5400000">
            <a:off x="5053919" y="4539537"/>
            <a:ext cx="3630146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tângulo 88">
                <a:extLst>
                  <a:ext uri="{FF2B5EF4-FFF2-40B4-BE49-F238E27FC236}">
                    <a16:creationId xmlns:a16="http://schemas.microsoft.com/office/drawing/2014/main" id="{915BF88C-3426-40FB-B179-D882482F34AC}"/>
                  </a:ext>
                </a:extLst>
              </p:cNvPr>
              <p:cNvSpPr/>
              <p:nvPr/>
            </p:nvSpPr>
            <p:spPr>
              <a:xfrm>
                <a:off x="7326084" y="2507668"/>
                <a:ext cx="3901709" cy="7695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PT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pt-PT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PT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pt-PT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pt-PT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  <m:e>
                                      <m:r>
                                        <a:rPr lang="pt-PT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e>
                      <m:sup>
                        <m:r>
                          <a:rPr lang="pt-PT" b="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9" name="Retângulo 88">
                <a:extLst>
                  <a:ext uri="{FF2B5EF4-FFF2-40B4-BE49-F238E27FC236}">
                    <a16:creationId xmlns:a16="http://schemas.microsoft.com/office/drawing/2014/main" id="{915BF88C-3426-40FB-B179-D882482F3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6084" y="2507668"/>
                <a:ext cx="3901709" cy="76950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8103F19B-0D01-48ED-AF43-46EC2C4120F6}"/>
                  </a:ext>
                </a:extLst>
              </p:cNvPr>
              <p:cNvSpPr/>
              <p:nvPr/>
            </p:nvSpPr>
            <p:spPr>
              <a:xfrm>
                <a:off x="6973691" y="3971634"/>
                <a:ext cx="4574650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pt-PT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1+1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−1+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1+1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8103F19B-0D01-48ED-AF43-46EC2C4120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691" y="3971634"/>
                <a:ext cx="4574650" cy="55887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Parêntese esquerdo 90">
            <a:extLst>
              <a:ext uri="{FF2B5EF4-FFF2-40B4-BE49-F238E27FC236}">
                <a16:creationId xmlns:a16="http://schemas.microsoft.com/office/drawing/2014/main" id="{3E388BEC-2096-48D3-89AF-0D34AF377B24}"/>
              </a:ext>
            </a:extLst>
          </p:cNvPr>
          <p:cNvSpPr/>
          <p:nvPr/>
        </p:nvSpPr>
        <p:spPr>
          <a:xfrm rot="16200000">
            <a:off x="8473105" y="1870599"/>
            <a:ext cx="207891" cy="2480988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 23">
            <a:extLst>
              <a:ext uri="{FF2B5EF4-FFF2-40B4-BE49-F238E27FC236}">
                <a16:creationId xmlns:a16="http://schemas.microsoft.com/office/drawing/2014/main" id="{CCF93E8C-CB29-4519-BF40-1ACEA1BC1E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817545" y="3386225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93" name="Conexão reta 92">
            <a:extLst>
              <a:ext uri="{FF2B5EF4-FFF2-40B4-BE49-F238E27FC236}">
                <a16:creationId xmlns:a16="http://schemas.microsoft.com/office/drawing/2014/main" id="{BEA59861-0142-4595-985B-298233E1F3CB}"/>
              </a:ext>
            </a:extLst>
          </p:cNvPr>
          <p:cNvCxnSpPr>
            <a:cxnSpLocks/>
          </p:cNvCxnSpPr>
          <p:nvPr/>
        </p:nvCxnSpPr>
        <p:spPr>
          <a:xfrm flipH="1">
            <a:off x="7115070" y="3208960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tângulo 93">
                <a:extLst>
                  <a:ext uri="{FF2B5EF4-FFF2-40B4-BE49-F238E27FC236}">
                    <a16:creationId xmlns:a16="http://schemas.microsoft.com/office/drawing/2014/main" id="{63A53E90-81D2-4233-AAB6-3178C25BBE80}"/>
                  </a:ext>
                </a:extLst>
              </p:cNvPr>
              <p:cNvSpPr/>
              <p:nvPr/>
            </p:nvSpPr>
            <p:spPr>
              <a:xfrm>
                <a:off x="6962820" y="3385069"/>
                <a:ext cx="2274405" cy="55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pt-PT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4" name="Retângulo 93">
                <a:extLst>
                  <a:ext uri="{FF2B5EF4-FFF2-40B4-BE49-F238E27FC236}">
                    <a16:creationId xmlns:a16="http://schemas.microsoft.com/office/drawing/2014/main" id="{63A53E90-81D2-4233-AAB6-3178C25BBE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820" y="3385069"/>
                <a:ext cx="2274405" cy="55245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tângulo 94">
                <a:extLst>
                  <a:ext uri="{FF2B5EF4-FFF2-40B4-BE49-F238E27FC236}">
                    <a16:creationId xmlns:a16="http://schemas.microsoft.com/office/drawing/2014/main" id="{C8F8B2F5-D51A-4FD9-83E2-EFD178A245E4}"/>
                  </a:ext>
                </a:extLst>
              </p:cNvPr>
              <p:cNvSpPr/>
              <p:nvPr/>
            </p:nvSpPr>
            <p:spPr>
              <a:xfrm>
                <a:off x="10352847" y="3446462"/>
                <a:ext cx="1146403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PT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95" name="Retângulo 94">
                <a:extLst>
                  <a:ext uri="{FF2B5EF4-FFF2-40B4-BE49-F238E27FC236}">
                    <a16:creationId xmlns:a16="http://schemas.microsoft.com/office/drawing/2014/main" id="{C8F8B2F5-D51A-4FD9-83E2-EFD178A245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847" y="3446462"/>
                <a:ext cx="1146403" cy="37427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Conexão reta 95">
            <a:extLst>
              <a:ext uri="{FF2B5EF4-FFF2-40B4-BE49-F238E27FC236}">
                <a16:creationId xmlns:a16="http://schemas.microsoft.com/office/drawing/2014/main" id="{7E47DA12-50DB-4A09-B77C-0E47A8BF299B}"/>
              </a:ext>
            </a:extLst>
          </p:cNvPr>
          <p:cNvCxnSpPr>
            <a:cxnSpLocks/>
          </p:cNvCxnSpPr>
          <p:nvPr/>
        </p:nvCxnSpPr>
        <p:spPr>
          <a:xfrm>
            <a:off x="7115070" y="4629732"/>
            <a:ext cx="455563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tângulo 96">
                <a:extLst>
                  <a:ext uri="{FF2B5EF4-FFF2-40B4-BE49-F238E27FC236}">
                    <a16:creationId xmlns:a16="http://schemas.microsoft.com/office/drawing/2014/main" id="{27F6EFE9-AAF1-4D4A-9E0F-D7756B7A98BB}"/>
                  </a:ext>
                </a:extLst>
              </p:cNvPr>
              <p:cNvSpPr/>
              <p:nvPr/>
            </p:nvSpPr>
            <p:spPr>
              <a:xfrm>
                <a:off x="7346554" y="4628708"/>
                <a:ext cx="11353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t-PT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pt-PT" b="0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7" name="Retângulo 96">
                <a:extLst>
                  <a:ext uri="{FF2B5EF4-FFF2-40B4-BE49-F238E27FC236}">
                    <a16:creationId xmlns:a16="http://schemas.microsoft.com/office/drawing/2014/main" id="{27F6EFE9-AAF1-4D4A-9E0F-D7756B7A9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554" y="4628708"/>
                <a:ext cx="1135374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tângulo 97">
                <a:extLst>
                  <a:ext uri="{FF2B5EF4-FFF2-40B4-BE49-F238E27FC236}">
                    <a16:creationId xmlns:a16="http://schemas.microsoft.com/office/drawing/2014/main" id="{7A526F92-5562-43A5-84B4-AB84143C5332}"/>
                  </a:ext>
                </a:extLst>
              </p:cNvPr>
              <p:cNvSpPr/>
              <p:nvPr/>
            </p:nvSpPr>
            <p:spPr>
              <a:xfrm>
                <a:off x="6996113" y="5842685"/>
                <a:ext cx="4870115" cy="6656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400" i="1" spc="-30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pt-PT" sz="1400" i="1" spc="-30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pt-PT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PT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pt-PT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4+1+4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−4+2+2</m:t>
                                </m:r>
                              </m:e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+2−4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4+2+2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4+4+1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−2+4−2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2+2−4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−2+4−2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1+4+4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1400" b="0" i="0" spc="-30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pt-PT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pt-PT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PT" sz="1400" b="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pt-PT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140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1400" b="0" i="1" spc="-30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600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8" name="Retângulo 97">
                <a:extLst>
                  <a:ext uri="{FF2B5EF4-FFF2-40B4-BE49-F238E27FC236}">
                    <a16:creationId xmlns:a16="http://schemas.microsoft.com/office/drawing/2014/main" id="{7A526F92-5562-43A5-84B4-AB84143C53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113" y="5842685"/>
                <a:ext cx="4870115" cy="66569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Parêntese esquerdo 98">
            <a:extLst>
              <a:ext uri="{FF2B5EF4-FFF2-40B4-BE49-F238E27FC236}">
                <a16:creationId xmlns:a16="http://schemas.microsoft.com/office/drawing/2014/main" id="{3F65FB86-4581-4E09-A1ED-F682B575141C}"/>
              </a:ext>
            </a:extLst>
          </p:cNvPr>
          <p:cNvSpPr/>
          <p:nvPr/>
        </p:nvSpPr>
        <p:spPr>
          <a:xfrm rot="16200000">
            <a:off x="7591340" y="4654871"/>
            <a:ext cx="147584" cy="53093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 23">
            <a:extLst>
              <a:ext uri="{FF2B5EF4-FFF2-40B4-BE49-F238E27FC236}">
                <a16:creationId xmlns:a16="http://schemas.microsoft.com/office/drawing/2014/main" id="{13C27DFD-3882-4B89-BE39-CA698146E7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10784" y="5138730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01" name="Conexão reta 100">
            <a:extLst>
              <a:ext uri="{FF2B5EF4-FFF2-40B4-BE49-F238E27FC236}">
                <a16:creationId xmlns:a16="http://schemas.microsoft.com/office/drawing/2014/main" id="{A514475A-596C-45AF-8589-C1D1A788AD41}"/>
              </a:ext>
            </a:extLst>
          </p:cNvPr>
          <p:cNvCxnSpPr>
            <a:cxnSpLocks/>
          </p:cNvCxnSpPr>
          <p:nvPr/>
        </p:nvCxnSpPr>
        <p:spPr>
          <a:xfrm flipH="1">
            <a:off x="7178536" y="4999396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tângulo 101">
                <a:extLst>
                  <a:ext uri="{FF2B5EF4-FFF2-40B4-BE49-F238E27FC236}">
                    <a16:creationId xmlns:a16="http://schemas.microsoft.com/office/drawing/2014/main" id="{FC76030F-3467-40FD-BAEF-A239DA4AC598}"/>
                  </a:ext>
                </a:extLst>
              </p:cNvPr>
              <p:cNvSpPr/>
              <p:nvPr/>
            </p:nvSpPr>
            <p:spPr>
              <a:xfrm>
                <a:off x="7002144" y="5111558"/>
                <a:ext cx="3088281" cy="741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1600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sz="16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16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PT" sz="16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d>
                      <m:dPr>
                        <m:ctrlPr>
                          <a:rPr lang="pt-PT" sz="16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16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z="1600" spc="-15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sz="16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16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PT" sz="16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PT" sz="160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sz="16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16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pt-PT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pt-PT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sz="1600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2" name="Retângulo 101">
                <a:extLst>
                  <a:ext uri="{FF2B5EF4-FFF2-40B4-BE49-F238E27FC236}">
                    <a16:creationId xmlns:a16="http://schemas.microsoft.com/office/drawing/2014/main" id="{FC76030F-3467-40FD-BAEF-A239DA4AC5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144" y="5111558"/>
                <a:ext cx="3088281" cy="741934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tângulo 102">
                <a:extLst>
                  <a:ext uri="{FF2B5EF4-FFF2-40B4-BE49-F238E27FC236}">
                    <a16:creationId xmlns:a16="http://schemas.microsoft.com/office/drawing/2014/main" id="{383EDDA1-F824-4845-AD85-AF0AF352BDF0}"/>
                  </a:ext>
                </a:extLst>
              </p:cNvPr>
              <p:cNvSpPr/>
              <p:nvPr/>
            </p:nvSpPr>
            <p:spPr>
              <a:xfrm>
                <a:off x="10546086" y="5198967"/>
                <a:ext cx="1188081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PT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3" name="Retângulo 102">
                <a:extLst>
                  <a:ext uri="{FF2B5EF4-FFF2-40B4-BE49-F238E27FC236}">
                    <a16:creationId xmlns:a16="http://schemas.microsoft.com/office/drawing/2014/main" id="{383EDDA1-F824-4845-AD85-AF0AF352B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086" y="5198967"/>
                <a:ext cx="1188081" cy="37427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59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5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500"/>
                            </p:stCondLst>
                            <p:childTnLst>
                              <p:par>
                                <p:cTn id="18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000"/>
                            </p:stCondLst>
                            <p:childTnLst>
                              <p:par>
                                <p:cTn id="184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"/>
                            </p:stCondLst>
                            <p:childTnLst>
                              <p:par>
                                <p:cTn id="2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000"/>
                            </p:stCondLst>
                            <p:childTnLst>
                              <p:par>
                                <p:cTn id="23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4" grpId="0" animBg="1"/>
      <p:bldP spid="41" grpId="0" animBg="1"/>
      <p:bldP spid="61" grpId="0"/>
      <p:bldP spid="61" grpId="1"/>
      <p:bldP spid="63" grpId="0"/>
      <p:bldP spid="63" grpId="1"/>
      <p:bldP spid="64" grpId="0" animBg="1"/>
      <p:bldP spid="64" grpId="1" animBg="1"/>
      <p:bldP spid="65" grpId="0" animBg="1"/>
      <p:bldP spid="65" grpId="1" animBg="1"/>
      <p:bldP spid="67" grpId="0"/>
      <p:bldP spid="67" grpId="1"/>
      <p:bldP spid="6" grpId="0"/>
      <p:bldP spid="6" grpId="1"/>
      <p:bldP spid="69" grpId="0" animBg="1"/>
      <p:bldP spid="71" grpId="0" animBg="1"/>
      <p:bldP spid="72" grpId="0" animBg="1"/>
      <p:bldP spid="73" grpId="0" animBg="1"/>
      <p:bldP spid="73" grpId="1" animBg="1"/>
      <p:bldP spid="74" grpId="0"/>
      <p:bldP spid="74" grpId="1"/>
      <p:bldP spid="75" grpId="0"/>
      <p:bldP spid="75" grpId="1"/>
      <p:bldP spid="76" grpId="0" animBg="1"/>
      <p:bldP spid="76" grpId="1" animBg="1"/>
      <p:bldP spid="78" grpId="0"/>
      <p:bldP spid="78" grpId="1"/>
      <p:bldP spid="79" grpId="0" animBg="1"/>
      <p:bldP spid="80" grpId="0"/>
      <p:bldP spid="80" grpId="1"/>
      <p:bldP spid="89" grpId="0"/>
      <p:bldP spid="89" grpId="1"/>
      <p:bldP spid="90" grpId="0"/>
      <p:bldP spid="90" grpId="1"/>
      <p:bldP spid="91" grpId="0" animBg="1"/>
      <p:bldP spid="91" grpId="1" animBg="1"/>
      <p:bldP spid="92" grpId="0" animBg="1"/>
      <p:bldP spid="92" grpId="1" animBg="1"/>
      <p:bldP spid="94" grpId="0"/>
      <p:bldP spid="94" grpId="1"/>
      <p:bldP spid="95" grpId="0"/>
      <p:bldP spid="95" grpId="1"/>
      <p:bldP spid="97" grpId="0"/>
      <p:bldP spid="97" grpId="1"/>
      <p:bldP spid="98" grpId="0"/>
      <p:bldP spid="98" grpId="1"/>
      <p:bldP spid="99" grpId="0" animBg="1"/>
      <p:bldP spid="99" grpId="1" animBg="1"/>
      <p:bldP spid="100" grpId="0" animBg="1"/>
      <p:bldP spid="100" grpId="1" animBg="1"/>
      <p:bldP spid="102" grpId="0"/>
      <p:bldP spid="102" grpId="1"/>
      <p:bldP spid="103" grpId="0"/>
      <p:bldP spid="10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BFDF82E5-57A8-4E36-A4FA-D796AC9C114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358BADA-E313-48E8-B26A-DB39B5FC9D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05A357B-B1D2-4E52-A126-473D343A9F32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3EA06CFF-24CB-47AA-A13A-FD84F1B8A955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866152F4-B7B4-4860-87E4-339170061A02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74C02623-D073-4B60-830C-2621AC5185BF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6434297-FC53-489B-A2CF-27C6969E94F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B1298BA8-3F21-4C7B-A709-36F02F131347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51FF5A02-B6F9-486A-84C5-17E9A041003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8304AD53-D2AA-48DC-B7CB-4DFADD6DC20F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A89A6F98-1F47-4B85-A2A4-D7A0A7110B99}"/>
              </a:ext>
            </a:extLst>
          </p:cNvPr>
          <p:cNvSpPr/>
          <p:nvPr/>
        </p:nvSpPr>
        <p:spPr>
          <a:xfrm>
            <a:off x="2108722" y="226288"/>
            <a:ext cx="10047277" cy="1123712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GB" sz="2000" dirty="0" err="1">
                <a:solidFill>
                  <a:sysClr val="windowText" lastClr="000000"/>
                </a:solidFill>
              </a:rPr>
              <a:t>Existem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outras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designações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específicas</a:t>
            </a:r>
            <a:r>
              <a:rPr lang="en-GB" sz="2000" dirty="0">
                <a:solidFill>
                  <a:sysClr val="windowText" lastClr="000000"/>
                </a:solidFill>
              </a:rPr>
              <a:t>! </a:t>
            </a:r>
          </a:p>
          <a:p>
            <a:pPr algn="just"/>
            <a:r>
              <a:rPr lang="en-GB" sz="2000" dirty="0">
                <a:solidFill>
                  <a:sysClr val="windowText" lastClr="000000"/>
                </a:solidFill>
              </a:rPr>
              <a:t>As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mais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comuns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pt-PT" sz="2000" dirty="0">
                <a:solidFill>
                  <a:sysClr val="windowText" lastClr="000000"/>
                </a:solidFill>
              </a:rPr>
              <a:t>foram apresentadas em aulas anteriores ou em seções prévias desta aula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</a:p>
          <a:p>
            <a:pPr algn="just"/>
            <a:r>
              <a:rPr lang="pt-PT" sz="2000" dirty="0">
                <a:solidFill>
                  <a:sysClr val="windowText" lastClr="000000"/>
                </a:solidFill>
              </a:rPr>
              <a:t>No entanto, por exemplo, ao trabalharmos com números complexos deparamo-nos com</a:t>
            </a:r>
            <a:r>
              <a:rPr lang="en-GB" sz="2000" dirty="0">
                <a:solidFill>
                  <a:sysClr val="windowText" lastClr="00000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7094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BFDF82E5-57A8-4E36-A4FA-D796AC9C114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358BADA-E313-48E8-B26A-DB39B5FC9D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05A357B-B1D2-4E52-A126-473D343A9F32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3EA06CFF-24CB-47AA-A13A-FD84F1B8A955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866152F4-B7B4-4860-87E4-339170061A02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74C02623-D073-4B60-830C-2621AC5185BF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6434297-FC53-489B-A2CF-27C6969E94F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B1298BA8-3F21-4C7B-A709-36F02F131347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51FF5A02-B6F9-486A-84C5-17E9A041003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8304AD53-D2AA-48DC-B7CB-4DFADD6DC20F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A89A6F98-1F47-4B85-A2A4-D7A0A7110B99}"/>
              </a:ext>
            </a:extLst>
          </p:cNvPr>
          <p:cNvSpPr/>
          <p:nvPr/>
        </p:nvSpPr>
        <p:spPr>
          <a:xfrm>
            <a:off x="2108722" y="226288"/>
            <a:ext cx="10047277" cy="1123712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GB" sz="2000" dirty="0" err="1">
                <a:solidFill>
                  <a:sysClr val="windowText" lastClr="000000"/>
                </a:solidFill>
              </a:rPr>
              <a:t>Existem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outras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designações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específicas</a:t>
            </a:r>
            <a:r>
              <a:rPr lang="en-GB" sz="2000" dirty="0">
                <a:solidFill>
                  <a:sysClr val="windowText" lastClr="000000"/>
                </a:solidFill>
              </a:rPr>
              <a:t>! </a:t>
            </a:r>
          </a:p>
          <a:p>
            <a:pPr algn="just"/>
            <a:r>
              <a:rPr lang="en-GB" sz="2000" dirty="0">
                <a:solidFill>
                  <a:sysClr val="windowText" lastClr="000000"/>
                </a:solidFill>
              </a:rPr>
              <a:t>As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mais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comuns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pt-PT" sz="2000" dirty="0">
                <a:solidFill>
                  <a:sysClr val="windowText" lastClr="000000"/>
                </a:solidFill>
              </a:rPr>
              <a:t>foram apresentadas em aulas anteriores ou em </a:t>
            </a:r>
            <a:r>
              <a:rPr lang="pt-PT" sz="2000">
                <a:solidFill>
                  <a:sysClr val="windowText" lastClr="000000"/>
                </a:solidFill>
              </a:rPr>
              <a:t>seções desta </a:t>
            </a:r>
            <a:r>
              <a:rPr lang="pt-PT" sz="2000" dirty="0">
                <a:solidFill>
                  <a:sysClr val="windowText" lastClr="000000"/>
                </a:solidFill>
              </a:rPr>
              <a:t>aula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</a:p>
          <a:p>
            <a:pPr algn="just"/>
            <a:r>
              <a:rPr lang="pt-PT" sz="2000" dirty="0">
                <a:solidFill>
                  <a:sysClr val="windowText" lastClr="000000"/>
                </a:solidFill>
              </a:rPr>
              <a:t>No entanto, por exemplo, ao trabalharmos com números complexos deparamo-nos com</a:t>
            </a:r>
            <a:r>
              <a:rPr lang="en-GB" sz="2000" dirty="0">
                <a:solidFill>
                  <a:sysClr val="windowText" lastClr="000000"/>
                </a:solidFill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: Cantos Arredondados 39">
                <a:extLst>
                  <a:ext uri="{FF2B5EF4-FFF2-40B4-BE49-F238E27FC236}">
                    <a16:creationId xmlns:a16="http://schemas.microsoft.com/office/drawing/2014/main" id="{473003ED-B0CA-41B0-AF27-533CEDAE1E8C}"/>
                  </a:ext>
                </a:extLst>
              </p:cNvPr>
              <p:cNvSpPr/>
              <p:nvPr/>
            </p:nvSpPr>
            <p:spPr>
              <a:xfrm>
                <a:off x="2066681" y="1427423"/>
                <a:ext cx="9858864" cy="1487713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Complexa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just"/>
                <a:r>
                  <a:rPr lang="en-GB" sz="2000" dirty="0">
                    <a:solidFill>
                      <a:sysClr val="windowText" lastClr="000000"/>
                    </a:solidFill>
                  </a:rPr>
                  <a:t>Uma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eqArr>
                          <m:eqArrPr>
                            <m:ctrlP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=1,2,..,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e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=1,2,…,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eqAr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diz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-se </a:t>
                </a:r>
                <a:r>
                  <a:rPr lang="en-GB" sz="2000" b="1" dirty="0" err="1">
                    <a:solidFill>
                      <a:sysClr val="windowText" lastClr="000000"/>
                    </a:solidFill>
                  </a:rPr>
                  <a:t>Complexa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pt-PT" sz="2000" dirty="0">
                    <a:solidFill>
                      <a:sysClr val="windowText" lastClr="000000"/>
                    </a:solidFill>
                  </a:rPr>
                  <a:t>se os seus elementos forem números complexos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pt-P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pt-P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pt-PT" sz="2000" dirty="0">
                    <a:solidFill>
                      <a:sysClr val="windowText" lastClr="000000"/>
                    </a:solidFill>
                  </a:rPr>
                  <a:t>possuindo, pelo menos, um elemento com parte imaginária não nula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0" name="Retângulo: Cantos Arredondados 39">
                <a:extLst>
                  <a:ext uri="{FF2B5EF4-FFF2-40B4-BE49-F238E27FC236}">
                    <a16:creationId xmlns:a16="http://schemas.microsoft.com/office/drawing/2014/main" id="{473003ED-B0CA-41B0-AF27-533CEDAE1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681" y="1427423"/>
                <a:ext cx="9858864" cy="1487713"/>
              </a:xfrm>
              <a:prstGeom prst="roundRect">
                <a:avLst/>
              </a:prstGeom>
              <a:blipFill>
                <a:blip r:embed="rId12"/>
                <a:stretch>
                  <a:fillRect l="-185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: Cantos Arredondados 41">
                <a:extLst>
                  <a:ext uri="{FF2B5EF4-FFF2-40B4-BE49-F238E27FC236}">
                    <a16:creationId xmlns:a16="http://schemas.microsoft.com/office/drawing/2014/main" id="{07023575-3F5E-4ABC-B462-0C7EBD485ED5}"/>
                  </a:ext>
                </a:extLst>
              </p:cNvPr>
              <p:cNvSpPr/>
              <p:nvPr/>
            </p:nvSpPr>
            <p:spPr>
              <a:xfrm>
                <a:off x="2127376" y="3272481"/>
                <a:ext cx="9821557" cy="14604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Conjugada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endParaRPr lang="en-GB" sz="2400" b="1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en-GB" sz="2000" dirty="0">
                    <a:solidFill>
                      <a:sysClr val="windowText" lastClr="000000"/>
                    </a:solidFill>
                  </a:rPr>
                  <a:t>Se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é uma matriz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complexa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então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PT" sz="20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pt-P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pt-PT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PT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eqArr>
                          <m:eqArrPr>
                            <m:ctrlP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=1,2,..,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e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=1,2,…,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eqAr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é a </a:t>
                </a:r>
                <a:r>
                  <a:rPr lang="en-GB" sz="2000" b="1" dirty="0">
                    <a:solidFill>
                      <a:sysClr val="windowText" lastClr="000000"/>
                    </a:solidFill>
                  </a:rPr>
                  <a:t>matriz conjugada de </a:t>
                </a:r>
                <a14:m>
                  <m:oMath xmlns:m="http://schemas.openxmlformats.org/officeDocument/2006/math">
                    <m:r>
                      <a:rPr lang="pt-PT" sz="2000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–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os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pt-PT" sz="2000" dirty="0">
                    <a:solidFill>
                      <a:sysClr val="windowText" lastClr="000000"/>
                    </a:solidFill>
                  </a:rPr>
                  <a:t>seus elementos são conjugados dos elementos homólogos em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2" name="Retângulo: Cantos Arredondados 41">
                <a:extLst>
                  <a:ext uri="{FF2B5EF4-FFF2-40B4-BE49-F238E27FC236}">
                    <a16:creationId xmlns:a16="http://schemas.microsoft.com/office/drawing/2014/main" id="{07023575-3F5E-4ABC-B462-0C7EBD485E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376" y="3272481"/>
                <a:ext cx="9821557" cy="1460400"/>
              </a:xfrm>
              <a:prstGeom prst="roundRect">
                <a:avLst/>
              </a:prstGeom>
              <a:blipFill>
                <a:blip r:embed="rId13"/>
                <a:stretch>
                  <a:fillRect l="-186" b="-2075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298772F-2BB5-4211-ABF5-6778E3CF3365}"/>
              </a:ext>
            </a:extLst>
          </p:cNvPr>
          <p:cNvGrpSpPr/>
          <p:nvPr/>
        </p:nvGrpSpPr>
        <p:grpSpPr>
          <a:xfrm>
            <a:off x="2103695" y="5117539"/>
            <a:ext cx="3191786" cy="1236461"/>
            <a:chOff x="2250301" y="2108701"/>
            <a:chExt cx="3987276" cy="1236461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346E6954-859A-4CB6-8933-9C00F3D1D681}"/>
                </a:ext>
              </a:extLst>
            </p:cNvPr>
            <p:cNvSpPr/>
            <p:nvPr/>
          </p:nvSpPr>
          <p:spPr>
            <a:xfrm>
              <a:off x="2250301" y="2108701"/>
              <a:ext cx="3987276" cy="1236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ângulo 29">
                  <a:extLst>
                    <a:ext uri="{FF2B5EF4-FFF2-40B4-BE49-F238E27FC236}">
                      <a16:creationId xmlns:a16="http://schemas.microsoft.com/office/drawing/2014/main" id="{20F7C3F3-F411-4E3B-A494-50B325F0B340}"/>
                    </a:ext>
                  </a:extLst>
                </p:cNvPr>
                <p:cNvSpPr/>
                <p:nvPr/>
              </p:nvSpPr>
              <p:spPr>
                <a:xfrm>
                  <a:off x="2576410" y="2628048"/>
                  <a:ext cx="3335057" cy="5844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pt-PT" sz="2400" b="1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pt-PT" sz="2400" b="1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bar>
                          </m:e>
                          <m:sup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⟺</m:t>
                        </m:r>
                        <m:bar>
                          <m:barPr>
                            <m:pos m:val="top"/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ba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tângulo 29">
                  <a:extLst>
                    <a:ext uri="{FF2B5EF4-FFF2-40B4-BE49-F238E27FC236}">
                      <a16:creationId xmlns:a16="http://schemas.microsoft.com/office/drawing/2014/main" id="{20F7C3F3-F411-4E3B-A494-50B325F0B3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410" y="2628048"/>
                  <a:ext cx="3335057" cy="58445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4EB24573-CE37-4C2B-A95C-A60916318CD6}"/>
                </a:ext>
              </a:extLst>
            </p:cNvPr>
            <p:cNvSpPr txBox="1"/>
            <p:nvPr/>
          </p:nvSpPr>
          <p:spPr>
            <a:xfrm>
              <a:off x="2396334" y="2166383"/>
              <a:ext cx="20249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2400" b="1" dirty="0" err="1"/>
                <a:t>Hermitiana</a:t>
              </a:r>
              <a:endParaRPr lang="en-GB" sz="2400" b="1" dirty="0"/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90E73EF-FE2A-4BDE-AB61-B1769D3669BD}"/>
              </a:ext>
            </a:extLst>
          </p:cNvPr>
          <p:cNvGrpSpPr/>
          <p:nvPr/>
        </p:nvGrpSpPr>
        <p:grpSpPr>
          <a:xfrm>
            <a:off x="5635027" y="5102625"/>
            <a:ext cx="3823155" cy="1236461"/>
            <a:chOff x="2250300" y="2108701"/>
            <a:chExt cx="4776002" cy="1236461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8A1105D0-5CEE-4A68-AFE1-F828CB80C121}"/>
                </a:ext>
              </a:extLst>
            </p:cNvPr>
            <p:cNvSpPr/>
            <p:nvPr/>
          </p:nvSpPr>
          <p:spPr>
            <a:xfrm>
              <a:off x="2250300" y="2108701"/>
              <a:ext cx="4776002" cy="1236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2877022F-BF00-4689-B0BA-94630841C093}"/>
                    </a:ext>
                  </a:extLst>
                </p:cNvPr>
                <p:cNvSpPr/>
                <p:nvPr/>
              </p:nvSpPr>
              <p:spPr>
                <a:xfrm>
                  <a:off x="2334293" y="2642962"/>
                  <a:ext cx="4440955" cy="5844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pt-PT" sz="2400" b="1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pt-PT" sz="2400" b="1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bar>
                          </m:e>
                          <m:sup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⟺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pt-PT" sz="2400" b="1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pt-PT" sz="2400" b="1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bar>
                          </m:e>
                          <m:sup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2877022F-BF00-4689-B0BA-94630841C0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4293" y="2642962"/>
                  <a:ext cx="4440955" cy="58445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0DA583B1-A0A2-40EB-8B1C-684B3AD04AA1}"/>
                </a:ext>
              </a:extLst>
            </p:cNvPr>
            <p:cNvSpPr txBox="1"/>
            <p:nvPr/>
          </p:nvSpPr>
          <p:spPr>
            <a:xfrm>
              <a:off x="2616110" y="2166383"/>
              <a:ext cx="15225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2400" b="1" dirty="0"/>
                <a:t>Unitária</a:t>
              </a:r>
              <a:endParaRPr lang="en-GB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980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B49CDB57-6800-4FBB-8C8F-96DE4ABBF95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82EF243-5851-4D5B-A976-4003515021B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5FE60F25-1B5B-406F-AA17-1D0372F2367D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22" name="Retângulo: Cantos Arredondados 21">
            <a:hlinkClick r:id="rId7" action="ppaction://hlinksldjump"/>
            <a:extLst>
              <a:ext uri="{FF2B5EF4-FFF2-40B4-BE49-F238E27FC236}">
                <a16:creationId xmlns:a16="http://schemas.microsoft.com/office/drawing/2014/main" id="{96E7BE11-5B2B-4916-8275-0C17414D72C8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8" action="ppaction://hlinksldjump"/>
            <a:extLst>
              <a:ext uri="{FF2B5EF4-FFF2-40B4-BE49-F238E27FC236}">
                <a16:creationId xmlns:a16="http://schemas.microsoft.com/office/drawing/2014/main" id="{B4F4A9B7-C903-407C-96F7-E7EDEDA0B61B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DAE38273-DC86-42C5-8399-A28378E94851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10" action="ppaction://hlinksldjump"/>
            <a:extLst>
              <a:ext uri="{FF2B5EF4-FFF2-40B4-BE49-F238E27FC236}">
                <a16:creationId xmlns:a16="http://schemas.microsoft.com/office/drawing/2014/main" id="{347EA380-05F8-44D8-920E-7027900A033B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11" action="ppaction://hlinksldjump"/>
            <a:extLst>
              <a:ext uri="{FF2B5EF4-FFF2-40B4-BE49-F238E27FC236}">
                <a16:creationId xmlns:a16="http://schemas.microsoft.com/office/drawing/2014/main" id="{B7E22DB7-2F9B-4408-9A61-814EFDCEBAE7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2" action="ppaction://hlinksldjump"/>
            <a:extLst>
              <a:ext uri="{FF2B5EF4-FFF2-40B4-BE49-F238E27FC236}">
                <a16:creationId xmlns:a16="http://schemas.microsoft.com/office/drawing/2014/main" id="{E0C4D61B-5AC0-46CD-B6AE-BDB852A4B421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3" action="ppaction://hlinksldjump"/>
            <a:extLst>
              <a:ext uri="{FF2B5EF4-FFF2-40B4-BE49-F238E27FC236}">
                <a16:creationId xmlns:a16="http://schemas.microsoft.com/office/drawing/2014/main" id="{E69347BD-8002-445B-A2C6-61B25E6A309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pic>
        <p:nvPicPr>
          <p:cNvPr id="16" name="Imagem 15" descr="Uma imagem com edifício&#10;&#10;Descrição gerada automaticamente">
            <a:extLst>
              <a:ext uri="{FF2B5EF4-FFF2-40B4-BE49-F238E27FC236}">
                <a16:creationId xmlns:a16="http://schemas.microsoft.com/office/drawing/2014/main" id="{344475F5-AE8D-47D7-8726-19E72FBC11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26" y="936000"/>
            <a:ext cx="5402428" cy="51173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48F1597-7031-4E04-98A7-62610B325F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24" y="1746000"/>
            <a:ext cx="1217295" cy="4572000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CEA34D14-20E5-428B-AD03-309D21B09E64}"/>
              </a:ext>
            </a:extLst>
          </p:cNvPr>
          <p:cNvSpPr/>
          <p:nvPr/>
        </p:nvSpPr>
        <p:spPr>
          <a:xfrm>
            <a:off x="3351046" y="203380"/>
            <a:ext cx="2883873" cy="1266092"/>
          </a:xfrm>
          <a:prstGeom prst="cloudCallout">
            <a:avLst>
              <a:gd name="adj1" fmla="val -36512"/>
              <a:gd name="adj2" fmla="val 70437"/>
            </a:avLst>
          </a:prstGeom>
          <a:solidFill>
            <a:srgbClr val="F6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665AB57-CD47-4B85-9FF2-4E56F3E8311C}"/>
              </a:ext>
            </a:extLst>
          </p:cNvPr>
          <p:cNvSpPr txBox="1"/>
          <p:nvPr/>
        </p:nvSpPr>
        <p:spPr>
          <a:xfrm>
            <a:off x="3961637" y="327606"/>
            <a:ext cx="1830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Muitos</a:t>
            </a:r>
            <a:r>
              <a:rPr lang="en-GB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 </a:t>
            </a:r>
            <a:r>
              <a:rPr lang="en-GB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nomes</a:t>
            </a:r>
            <a:r>
              <a:rPr lang="en-GB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 para </a:t>
            </a:r>
            <a:r>
              <a:rPr lang="en-GB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lembrar</a:t>
            </a:r>
            <a:r>
              <a:rPr lang="en-GB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!...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839794D-1A7D-482C-B872-F27BC864FE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30" y="1746000"/>
            <a:ext cx="1457325" cy="457200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A1B6DEF7-F1CF-470A-B5BB-9AC7BB5A4722}"/>
              </a:ext>
            </a:extLst>
          </p:cNvPr>
          <p:cNvSpPr txBox="1"/>
          <p:nvPr/>
        </p:nvSpPr>
        <p:spPr>
          <a:xfrm>
            <a:off x="3813598" y="327605"/>
            <a:ext cx="2126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Mas ok! Caneta + papel e... Vamos lá</a:t>
            </a:r>
            <a:r>
              <a:rPr lang="en-GB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328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4CF7FF2-3467-4D93-AB76-0EEDEBA91A93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898DED85-5505-44FC-A282-C7318EC4F1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6" name="Retângulo: Cantos Arredondados 25">
            <a:hlinkClick r:id="rId4" action="ppaction://hlinksldjump"/>
            <a:extLst>
              <a:ext uri="{FF2B5EF4-FFF2-40B4-BE49-F238E27FC236}">
                <a16:creationId xmlns:a16="http://schemas.microsoft.com/office/drawing/2014/main" id="{5FF178C1-09D5-4D46-9131-21E6954C6E5A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5" action="ppaction://hlinksldjump"/>
            <a:extLst>
              <a:ext uri="{FF2B5EF4-FFF2-40B4-BE49-F238E27FC236}">
                <a16:creationId xmlns:a16="http://schemas.microsoft.com/office/drawing/2014/main" id="{9E3ACBF3-AEC3-4BE1-B709-83AC4AD6936E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6" action="ppaction://hlinksldjump"/>
            <a:extLst>
              <a:ext uri="{FF2B5EF4-FFF2-40B4-BE49-F238E27FC236}">
                <a16:creationId xmlns:a16="http://schemas.microsoft.com/office/drawing/2014/main" id="{D6A4C8EA-3467-4EA2-8FF8-A13E8B05B78E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7" action="ppaction://hlinksldjump"/>
            <a:extLst>
              <a:ext uri="{FF2B5EF4-FFF2-40B4-BE49-F238E27FC236}">
                <a16:creationId xmlns:a16="http://schemas.microsoft.com/office/drawing/2014/main" id="{FFF7663F-C152-47AC-B66F-3DF8C1998378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8" action="ppaction://hlinksldjump"/>
            <a:extLst>
              <a:ext uri="{FF2B5EF4-FFF2-40B4-BE49-F238E27FC236}">
                <a16:creationId xmlns:a16="http://schemas.microsoft.com/office/drawing/2014/main" id="{D0276E4A-D8B0-41AC-A0E9-D45EC8C5C106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9" action="ppaction://hlinksldjump"/>
            <a:extLst>
              <a:ext uri="{FF2B5EF4-FFF2-40B4-BE49-F238E27FC236}">
                <a16:creationId xmlns:a16="http://schemas.microsoft.com/office/drawing/2014/main" id="{3A7EC735-FA82-49C4-B7D1-372BDE5C2F29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31">
            <a:hlinkClick r:id="rId10" action="ppaction://hlinksldjump"/>
            <a:extLst>
              <a:ext uri="{FF2B5EF4-FFF2-40B4-BE49-F238E27FC236}">
                <a16:creationId xmlns:a16="http://schemas.microsoft.com/office/drawing/2014/main" id="{1E13CE8E-06F7-40D1-BC9E-FB83BDFE9587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EAA4996E-1D6F-47A9-8B15-548448126996}"/>
              </a:ext>
            </a:extLst>
          </p:cNvPr>
          <p:cNvSpPr/>
          <p:nvPr/>
        </p:nvSpPr>
        <p:spPr>
          <a:xfrm>
            <a:off x="2097901" y="861062"/>
            <a:ext cx="2383659" cy="9893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989AA90D-A1BB-4822-895D-0DB7B6BC0E3F}"/>
                  </a:ext>
                </a:extLst>
              </p:cNvPr>
              <p:cNvSpPr/>
              <p:nvPr/>
            </p:nvSpPr>
            <p:spPr>
              <a:xfrm>
                <a:off x="2683168" y="1380409"/>
                <a:ext cx="1172936" cy="47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t-PT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989AA90D-A1BB-4822-895D-0DB7B6BC0E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168" y="1380409"/>
                <a:ext cx="1172936" cy="47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aixaDeTexto 35">
            <a:extLst>
              <a:ext uri="{FF2B5EF4-FFF2-40B4-BE49-F238E27FC236}">
                <a16:creationId xmlns:a16="http://schemas.microsoft.com/office/drawing/2014/main" id="{52CD16B8-D44E-4228-AA76-3DE8BF45841D}"/>
              </a:ext>
            </a:extLst>
          </p:cNvPr>
          <p:cNvSpPr txBox="1"/>
          <p:nvPr/>
        </p:nvSpPr>
        <p:spPr>
          <a:xfrm>
            <a:off x="2345761" y="918744"/>
            <a:ext cx="1847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err="1"/>
              <a:t>Idempotente</a:t>
            </a:r>
            <a:endParaRPr lang="en-GB" sz="2400" b="1" dirty="0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9AA5B667-3758-45AE-BE1E-4201AB889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Retângulo: Canto Dobrado 19">
            <a:extLst>
              <a:ext uri="{FF2B5EF4-FFF2-40B4-BE49-F238E27FC236}">
                <a16:creationId xmlns:a16="http://schemas.microsoft.com/office/drawing/2014/main" id="{3178021B-1A33-A340-824D-25A834A41D74}"/>
              </a:ext>
            </a:extLst>
          </p:cNvPr>
          <p:cNvSpPr/>
          <p:nvPr/>
        </p:nvSpPr>
        <p:spPr>
          <a:xfrm flipV="1">
            <a:off x="4805274" y="878844"/>
            <a:ext cx="6260129" cy="1311696"/>
          </a:xfrm>
          <a:prstGeom prst="foldedCorner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3" name="Retângulo 23">
            <a:extLst>
              <a:ext uri="{FF2B5EF4-FFF2-40B4-BE49-F238E27FC236}">
                <a16:creationId xmlns:a16="http://schemas.microsoft.com/office/drawing/2014/main" id="{1D07C775-FC3A-E04E-A919-FDE9DA88390E}"/>
              </a:ext>
            </a:extLst>
          </p:cNvPr>
          <p:cNvSpPr/>
          <p:nvPr/>
        </p:nvSpPr>
        <p:spPr>
          <a:xfrm>
            <a:off x="4818966" y="990000"/>
            <a:ext cx="6260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400" dirty="0">
                <a:solidFill>
                  <a:sysClr val="windowText" lastClr="000000"/>
                </a:solidFill>
              </a:rPr>
              <a:t>Uma matriz quando multiplicada por si </a:t>
            </a:r>
          </a:p>
          <a:p>
            <a:pPr algn="just"/>
            <a:r>
              <a:rPr lang="pt-PT" sz="2400" dirty="0">
                <a:solidFill>
                  <a:sysClr val="windowText" lastClr="000000"/>
                </a:solidFill>
              </a:rPr>
              <a:t>própria e gera a própria matriz é </a:t>
            </a:r>
            <a:r>
              <a:rPr lang="pt-PT" sz="2400" dirty="0" err="1">
                <a:solidFill>
                  <a:sysClr val="windowText" lastClr="000000"/>
                </a:solidFill>
              </a:rPr>
              <a:t>Idempotente</a:t>
            </a:r>
            <a:r>
              <a:rPr lang="pt-PT" sz="2400" dirty="0">
                <a:solidFill>
                  <a:sysClr val="windowText" lastClr="000000"/>
                </a:solidFill>
              </a:rPr>
              <a:t>.</a:t>
            </a:r>
            <a:r>
              <a:rPr lang="pt-PT" sz="2400" b="1" dirty="0">
                <a:solidFill>
                  <a:sysClr val="windowText" lastClr="000000"/>
                </a:solidFill>
              </a:rPr>
              <a:t> Tem de ser uma matriz quadrada!</a:t>
            </a:r>
            <a:endParaRPr lang="pt-PT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24" name="Conexão reta 3">
            <a:extLst>
              <a:ext uri="{FF2B5EF4-FFF2-40B4-BE49-F238E27FC236}">
                <a16:creationId xmlns:a16="http://schemas.microsoft.com/office/drawing/2014/main" id="{1D319581-85AE-478D-B48F-2441FEA0AC7F}"/>
              </a:ext>
            </a:extLst>
          </p:cNvPr>
          <p:cNvCxnSpPr>
            <a:cxnSpLocks/>
          </p:cNvCxnSpPr>
          <p:nvPr/>
        </p:nvCxnSpPr>
        <p:spPr>
          <a:xfrm>
            <a:off x="9323118" y="1748199"/>
            <a:ext cx="1609489" cy="0"/>
          </a:xfrm>
          <a:prstGeom prst="line">
            <a:avLst/>
          </a:prstGeom>
          <a:ln w="28575" cmpd="dbl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0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/>
      <p:bldP spid="19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B49CDB57-6800-4FBB-8C8F-96DE4ABBF95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82EF243-5851-4D5B-A976-4003515021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5FE60F25-1B5B-406F-AA17-1D0372F2367D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22" name="Retângulo: Cantos Arredondados 21">
            <a:hlinkClick r:id="rId6" action="ppaction://hlinksldjump"/>
            <a:extLst>
              <a:ext uri="{FF2B5EF4-FFF2-40B4-BE49-F238E27FC236}">
                <a16:creationId xmlns:a16="http://schemas.microsoft.com/office/drawing/2014/main" id="{96E7BE11-5B2B-4916-8275-0C17414D72C8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7" action="ppaction://hlinksldjump"/>
            <a:extLst>
              <a:ext uri="{FF2B5EF4-FFF2-40B4-BE49-F238E27FC236}">
                <a16:creationId xmlns:a16="http://schemas.microsoft.com/office/drawing/2014/main" id="{B4F4A9B7-C903-407C-96F7-E7EDEDA0B61B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8" action="ppaction://hlinksldjump"/>
            <a:extLst>
              <a:ext uri="{FF2B5EF4-FFF2-40B4-BE49-F238E27FC236}">
                <a16:creationId xmlns:a16="http://schemas.microsoft.com/office/drawing/2014/main" id="{DAE38273-DC86-42C5-8399-A28378E94851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9" action="ppaction://hlinksldjump"/>
            <a:extLst>
              <a:ext uri="{FF2B5EF4-FFF2-40B4-BE49-F238E27FC236}">
                <a16:creationId xmlns:a16="http://schemas.microsoft.com/office/drawing/2014/main" id="{347EA380-05F8-44D8-920E-7027900A033B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10" action="ppaction://hlinksldjump"/>
            <a:extLst>
              <a:ext uri="{FF2B5EF4-FFF2-40B4-BE49-F238E27FC236}">
                <a16:creationId xmlns:a16="http://schemas.microsoft.com/office/drawing/2014/main" id="{B7E22DB7-2F9B-4408-9A61-814EFDCEBAE7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1" action="ppaction://hlinksldjump"/>
            <a:extLst>
              <a:ext uri="{FF2B5EF4-FFF2-40B4-BE49-F238E27FC236}">
                <a16:creationId xmlns:a16="http://schemas.microsoft.com/office/drawing/2014/main" id="{E0C4D61B-5AC0-46CD-B6AE-BDB852A4B421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2" action="ppaction://hlinksldjump"/>
            <a:extLst>
              <a:ext uri="{FF2B5EF4-FFF2-40B4-BE49-F238E27FC236}">
                <a16:creationId xmlns:a16="http://schemas.microsoft.com/office/drawing/2014/main" id="{E69347BD-8002-445B-A2C6-61B25E6A309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458FE569-EC4B-4933-A6C7-AA1C350AD9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SPRING_QUIZ_SHAPE1">
            <a:extLst>
              <a:ext uri="{FF2B5EF4-FFF2-40B4-BE49-F238E27FC236}">
                <a16:creationId xmlns:a16="http://schemas.microsoft.com/office/drawing/2014/main" id="{C59AB961-6245-4FB7-A405-433B60E19D08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1" name="ISPRING_QUIZ_SHAPE2">
            <a:extLst>
              <a:ext uri="{FF2B5EF4-FFF2-40B4-BE49-F238E27FC236}">
                <a16:creationId xmlns:a16="http://schemas.microsoft.com/office/drawing/2014/main" id="{A25A8AFF-6D64-4EB2-9FF6-62DBF95A5695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3" name="ISPRING_QUIZ_SHAPE3">
            <a:extLst>
              <a:ext uri="{FF2B5EF4-FFF2-40B4-BE49-F238E27FC236}">
                <a16:creationId xmlns:a16="http://schemas.microsoft.com/office/drawing/2014/main" id="{C6EE1846-82F9-4B1C-AE51-850A46BB60F4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4">
            <a:extLst>
              <a:ext uri="{FF2B5EF4-FFF2-40B4-BE49-F238E27FC236}">
                <a16:creationId xmlns:a16="http://schemas.microsoft.com/office/drawing/2014/main" id="{FB0BD27D-A156-403A-983B-CE355F2F82A0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GB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3841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027" y="1706736"/>
            <a:ext cx="3658410" cy="3472017"/>
          </a:xfrm>
          <a:prstGeom prst="ellipse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580" y="1674932"/>
            <a:ext cx="3749065" cy="351823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3916358" y="450644"/>
            <a:ext cx="6159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dirty="0"/>
              <a:t>Esperamos que tenhas gostado</a:t>
            </a:r>
            <a:r>
              <a:rPr lang="en-GB" sz="3600" dirty="0"/>
              <a:t>!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453A01F-A6BB-4D35-A06F-191DF89876B5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712018A-90AA-465E-AEAF-09DCA4CB9149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Fim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da Aula 11</a:t>
            </a: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F20537-CF5C-4FF6-A1FD-3BC6FC03A77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48DF5382-3DC3-46AC-B24F-CF1E82BBEB83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27">
            <a:extLst>
              <a:ext uri="{FF2B5EF4-FFF2-40B4-BE49-F238E27FC236}">
                <a16:creationId xmlns:a16="http://schemas.microsoft.com/office/drawing/2014/main" id="{5B54126E-E8CA-400A-9A15-A9A4DC23CF11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AB3728FA-E223-468C-B042-0B91EB1A971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37" name="Retângulo: Cantos Arredondados 36">
            <a:hlinkClick r:id="rId8" action="ppaction://hlinksldjump"/>
            <a:extLst>
              <a:ext uri="{FF2B5EF4-FFF2-40B4-BE49-F238E27FC236}">
                <a16:creationId xmlns:a16="http://schemas.microsoft.com/office/drawing/2014/main" id="{F6577D91-98B4-4628-B54E-745C29B3F0A7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9" action="ppaction://hlinksldjump"/>
            <a:extLst>
              <a:ext uri="{FF2B5EF4-FFF2-40B4-BE49-F238E27FC236}">
                <a16:creationId xmlns:a16="http://schemas.microsoft.com/office/drawing/2014/main" id="{D3A5D2F6-964D-41B2-A790-C7168799AAAE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etângulo: Cantos Arredondados 38">
            <a:hlinkClick r:id="rId10" action="ppaction://hlinksldjump"/>
            <a:extLst>
              <a:ext uri="{FF2B5EF4-FFF2-40B4-BE49-F238E27FC236}">
                <a16:creationId xmlns:a16="http://schemas.microsoft.com/office/drawing/2014/main" id="{0A74864D-3DDE-463E-AE00-C86222515028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39">
            <a:hlinkClick r:id="rId11" action="ppaction://hlinksldjump"/>
            <a:extLst>
              <a:ext uri="{FF2B5EF4-FFF2-40B4-BE49-F238E27FC236}">
                <a16:creationId xmlns:a16="http://schemas.microsoft.com/office/drawing/2014/main" id="{D34BDD86-FF7A-4D05-813B-596A777BDBBA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40">
            <a:hlinkClick r:id="rId12" action="ppaction://hlinksldjump"/>
            <a:extLst>
              <a:ext uri="{FF2B5EF4-FFF2-40B4-BE49-F238E27FC236}">
                <a16:creationId xmlns:a16="http://schemas.microsoft.com/office/drawing/2014/main" id="{9133AF4B-9771-45B1-92CA-EDB40D360D8C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41">
            <a:hlinkClick r:id="rId13" action="ppaction://hlinksldjump"/>
            <a:extLst>
              <a:ext uri="{FF2B5EF4-FFF2-40B4-BE49-F238E27FC236}">
                <a16:creationId xmlns:a16="http://schemas.microsoft.com/office/drawing/2014/main" id="{55B22072-73F1-450A-B8F7-22343E63505F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3" name="Retângulo: Cantos Arredondados 42">
            <a:hlinkClick r:id="rId14" action="ppaction://hlinksldjump"/>
            <a:extLst>
              <a:ext uri="{FF2B5EF4-FFF2-40B4-BE49-F238E27FC236}">
                <a16:creationId xmlns:a16="http://schemas.microsoft.com/office/drawing/2014/main" id="{21AA1841-6156-4281-A483-E9BA4359ECE0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4E60CA-BA4B-401F-A3C3-75FE891D0A1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41" y="1422000"/>
            <a:ext cx="153447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43">
            <a:extLst>
              <a:ext uri="{FF2B5EF4-FFF2-40B4-BE49-F238E27FC236}">
                <a16:creationId xmlns:a16="http://schemas.microsoft.com/office/drawing/2014/main" id="{72110AF6-66E9-45E8-8402-FB5952CADC76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722BFFD8-F5AA-429F-9455-33E8D45FBA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59" name="Retângulo 58">
            <a:extLst>
              <a:ext uri="{FF2B5EF4-FFF2-40B4-BE49-F238E27FC236}">
                <a16:creationId xmlns:a16="http://schemas.microsoft.com/office/drawing/2014/main" id="{9B95F563-ABBD-400F-9E5B-B6B47EF4294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60" name="Retângulo: Cantos Arredondados 59">
            <a:hlinkClick r:id="rId5" action="ppaction://hlinksldjump"/>
            <a:extLst>
              <a:ext uri="{FF2B5EF4-FFF2-40B4-BE49-F238E27FC236}">
                <a16:creationId xmlns:a16="http://schemas.microsoft.com/office/drawing/2014/main" id="{2F2A41B2-6124-4DED-87FC-6A5D5ADED268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8A7BA1E6-F568-46E0-9E2D-5E026EDA665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4" name="Retângulo: Cantos Arredondados 63">
            <a:hlinkClick r:id="rId7" action="ppaction://hlinksldjump"/>
            <a:extLst>
              <a:ext uri="{FF2B5EF4-FFF2-40B4-BE49-F238E27FC236}">
                <a16:creationId xmlns:a16="http://schemas.microsoft.com/office/drawing/2014/main" id="{C3A5EBF6-B03E-4F49-A693-930B1399C43B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etângulo: Cantos Arredondados 65">
            <a:hlinkClick r:id="rId8" action="ppaction://hlinksldjump"/>
            <a:extLst>
              <a:ext uri="{FF2B5EF4-FFF2-40B4-BE49-F238E27FC236}">
                <a16:creationId xmlns:a16="http://schemas.microsoft.com/office/drawing/2014/main" id="{6D539072-0697-4AF8-A027-343B657BD0E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7" name="Retângulo: Cantos Arredondados 66">
            <a:hlinkClick r:id="rId9" action="ppaction://hlinksldjump"/>
            <a:extLst>
              <a:ext uri="{FF2B5EF4-FFF2-40B4-BE49-F238E27FC236}">
                <a16:creationId xmlns:a16="http://schemas.microsoft.com/office/drawing/2014/main" id="{BDAE3ECF-B518-4C57-9EF9-4989A764812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8" name="Retângulo: Cantos Arredondados 67">
            <a:hlinkClick r:id="rId10" action="ppaction://hlinksldjump"/>
            <a:extLst>
              <a:ext uri="{FF2B5EF4-FFF2-40B4-BE49-F238E27FC236}">
                <a16:creationId xmlns:a16="http://schemas.microsoft.com/office/drawing/2014/main" id="{4E3293CF-A013-45A1-B810-5A3EC8B5C863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9" name="Retângulo: Cantos Arredondados 68">
            <a:hlinkClick r:id="rId11" action="ppaction://hlinksldjump"/>
            <a:extLst>
              <a:ext uri="{FF2B5EF4-FFF2-40B4-BE49-F238E27FC236}">
                <a16:creationId xmlns:a16="http://schemas.microsoft.com/office/drawing/2014/main" id="{3DF23AA2-41BC-4AD9-90C7-302B68551FF6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C28B8BE1-0676-4A05-9777-CE2DCC6E1CDE}"/>
              </a:ext>
            </a:extLst>
          </p:cNvPr>
          <p:cNvGrpSpPr/>
          <p:nvPr/>
        </p:nvGrpSpPr>
        <p:grpSpPr>
          <a:xfrm>
            <a:off x="2097900" y="1629326"/>
            <a:ext cx="2383659" cy="989347"/>
            <a:chOff x="2250301" y="2108701"/>
            <a:chExt cx="2383659" cy="989347"/>
          </a:xfrm>
        </p:grpSpPr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739B9E79-B77C-496E-8C5A-81D714E58100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tângulo 71">
                  <a:extLst>
                    <a:ext uri="{FF2B5EF4-FFF2-40B4-BE49-F238E27FC236}">
                      <a16:creationId xmlns:a16="http://schemas.microsoft.com/office/drawing/2014/main" id="{130231D0-B5ED-4D0E-983D-EA58C8C8BBE0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etângulo 41">
                  <a:extLst>
                    <a:ext uri="{FF2B5EF4-FFF2-40B4-BE49-F238E27FC236}">
                      <a16:creationId xmlns:a16="http://schemas.microsoft.com/office/drawing/2014/main" id="{F9546683-7E04-4387-9632-240A2D58A3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518" r="-5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8CF8C7AE-CB42-4958-9E5E-CC302CF4B962}"/>
                </a:ext>
              </a:extLst>
            </p:cNvPr>
            <p:cNvSpPr txBox="1"/>
            <p:nvPr/>
          </p:nvSpPr>
          <p:spPr>
            <a:xfrm>
              <a:off x="2648042" y="2166383"/>
              <a:ext cx="15479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err="1"/>
                <a:t>Nilpotente</a:t>
              </a:r>
              <a:endParaRPr lang="en-GB" sz="2400" b="1" dirty="0"/>
            </a:p>
          </p:txBody>
        </p:sp>
      </p:grpSp>
      <p:sp>
        <p:nvSpPr>
          <p:cNvPr id="20" name="Retângulo: Canto Dobrado 19">
            <a:extLst>
              <a:ext uri="{FF2B5EF4-FFF2-40B4-BE49-F238E27FC236}">
                <a16:creationId xmlns:a16="http://schemas.microsoft.com/office/drawing/2014/main" id="{946CEEF2-2107-FC4C-9592-3176513FC1FB}"/>
              </a:ext>
            </a:extLst>
          </p:cNvPr>
          <p:cNvSpPr/>
          <p:nvPr/>
        </p:nvSpPr>
        <p:spPr>
          <a:xfrm flipV="1">
            <a:off x="4733781" y="389835"/>
            <a:ext cx="6538743" cy="1116481"/>
          </a:xfrm>
          <a:prstGeom prst="foldedCorner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21" name="Conexão reta 3">
            <a:extLst>
              <a:ext uri="{FF2B5EF4-FFF2-40B4-BE49-F238E27FC236}">
                <a16:creationId xmlns:a16="http://schemas.microsoft.com/office/drawing/2014/main" id="{F651FD0B-68F3-D646-99D5-4D39923C7643}"/>
              </a:ext>
            </a:extLst>
          </p:cNvPr>
          <p:cNvCxnSpPr>
            <a:cxnSpLocks/>
          </p:cNvCxnSpPr>
          <p:nvPr/>
        </p:nvCxnSpPr>
        <p:spPr>
          <a:xfrm>
            <a:off x="7908047" y="1148764"/>
            <a:ext cx="1326382" cy="0"/>
          </a:xfrm>
          <a:prstGeom prst="line">
            <a:avLst/>
          </a:prstGeom>
          <a:ln w="28575" cmpd="dbl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3">
            <a:extLst>
              <a:ext uri="{FF2B5EF4-FFF2-40B4-BE49-F238E27FC236}">
                <a16:creationId xmlns:a16="http://schemas.microsoft.com/office/drawing/2014/main" id="{CE98BE56-13C3-7C4A-A719-86A696A4FDB0}"/>
              </a:ext>
            </a:extLst>
          </p:cNvPr>
          <p:cNvSpPr/>
          <p:nvPr/>
        </p:nvSpPr>
        <p:spPr>
          <a:xfrm>
            <a:off x="4922622" y="389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sz="2400" dirty="0">
                <a:solidFill>
                  <a:sysClr val="windowText" lastClr="000000"/>
                </a:solidFill>
              </a:rPr>
              <a:t>Uma </a:t>
            </a:r>
            <a:r>
              <a:rPr lang="en-GB" sz="2400" dirty="0" err="1">
                <a:solidFill>
                  <a:sysClr val="windowText" lastClr="000000"/>
                </a:solidFill>
              </a:rPr>
              <a:t>matriz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quando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elevada</a:t>
            </a:r>
            <a:r>
              <a:rPr lang="en-GB" sz="2400" dirty="0">
                <a:solidFill>
                  <a:sysClr val="windowText" lastClr="000000"/>
                </a:solidFill>
              </a:rPr>
              <a:t> a </a:t>
            </a:r>
            <a:r>
              <a:rPr lang="en-GB" sz="2400" dirty="0" err="1">
                <a:solidFill>
                  <a:sysClr val="windowText" lastClr="000000"/>
                </a:solidFill>
              </a:rPr>
              <a:t>uma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potência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>
                <a:solidFill>
                  <a:sysClr val="windowText" lastClr="000000"/>
                </a:solidFill>
              </a:rPr>
              <a:t>p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r>
              <a:rPr lang="en-GB" sz="2400" dirty="0">
                <a:solidFill>
                  <a:sysClr val="windowText" lastClr="000000"/>
                </a:solidFill>
              </a:rPr>
              <a:t>e </a:t>
            </a:r>
            <a:r>
              <a:rPr lang="en-GB" sz="2400" dirty="0" err="1">
                <a:solidFill>
                  <a:sysClr val="windowText" lastClr="000000"/>
                </a:solidFill>
              </a:rPr>
              <a:t>gera</a:t>
            </a:r>
            <a:r>
              <a:rPr lang="en-GB" sz="2400" dirty="0">
                <a:solidFill>
                  <a:sysClr val="windowText" lastClr="000000"/>
                </a:solidFill>
              </a:rPr>
              <a:t> a </a:t>
            </a:r>
            <a:r>
              <a:rPr lang="en-GB" sz="2400" dirty="0" err="1">
                <a:solidFill>
                  <a:sysClr val="windowText" lastClr="000000"/>
                </a:solidFill>
              </a:rPr>
              <a:t>Matriz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nula</a:t>
            </a:r>
            <a:r>
              <a:rPr lang="en-GB" sz="2400" dirty="0">
                <a:solidFill>
                  <a:sysClr val="windowText" lastClr="000000"/>
                </a:solidFill>
              </a:rPr>
              <a:t> é </a:t>
            </a:r>
            <a:r>
              <a:rPr lang="en-GB" sz="2400" dirty="0" err="1">
                <a:solidFill>
                  <a:sysClr val="windowText" lastClr="000000"/>
                </a:solidFill>
              </a:rPr>
              <a:t>Nilpotente</a:t>
            </a:r>
            <a:r>
              <a:rPr lang="en-GB" sz="2400" b="1" dirty="0">
                <a:solidFill>
                  <a:sysClr val="windowText" lastClr="000000"/>
                </a:solidFill>
              </a:rPr>
              <a:t>. </a:t>
            </a:r>
            <a:r>
              <a:rPr lang="pt-PT" sz="2400" b="1" dirty="0">
                <a:solidFill>
                  <a:sysClr val="windowText" lastClr="000000"/>
                </a:solidFill>
              </a:rPr>
              <a:t>Tem de ser uma matriz quadrada!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43">
            <a:extLst>
              <a:ext uri="{FF2B5EF4-FFF2-40B4-BE49-F238E27FC236}">
                <a16:creationId xmlns:a16="http://schemas.microsoft.com/office/drawing/2014/main" id="{72110AF6-66E9-45E8-8402-FB5952CADC76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722BFFD8-F5AA-429F-9455-33E8D45FBA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59" name="Retângulo 58">
            <a:extLst>
              <a:ext uri="{FF2B5EF4-FFF2-40B4-BE49-F238E27FC236}">
                <a16:creationId xmlns:a16="http://schemas.microsoft.com/office/drawing/2014/main" id="{9B95F563-ABBD-400F-9E5B-B6B47EF4294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60" name="Retângulo: Cantos Arredondados 59">
            <a:hlinkClick r:id="rId8" action="ppaction://hlinksldjump"/>
            <a:extLst>
              <a:ext uri="{FF2B5EF4-FFF2-40B4-BE49-F238E27FC236}">
                <a16:creationId xmlns:a16="http://schemas.microsoft.com/office/drawing/2014/main" id="{2F2A41B2-6124-4DED-87FC-6A5D5ADED268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61" name="Retângulo: Cantos Arredondados 60">
            <a:hlinkClick r:id="rId9" action="ppaction://hlinksldjump"/>
            <a:extLst>
              <a:ext uri="{FF2B5EF4-FFF2-40B4-BE49-F238E27FC236}">
                <a16:creationId xmlns:a16="http://schemas.microsoft.com/office/drawing/2014/main" id="{8A7BA1E6-F568-46E0-9E2D-5E026EDA665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4" name="Retângulo: Cantos Arredondados 63">
            <a:hlinkClick r:id="rId10" action="ppaction://hlinksldjump"/>
            <a:extLst>
              <a:ext uri="{FF2B5EF4-FFF2-40B4-BE49-F238E27FC236}">
                <a16:creationId xmlns:a16="http://schemas.microsoft.com/office/drawing/2014/main" id="{C3A5EBF6-B03E-4F49-A693-930B1399C43B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etângulo: Cantos Arredondados 65">
            <a:hlinkClick r:id="rId11" action="ppaction://hlinksldjump"/>
            <a:extLst>
              <a:ext uri="{FF2B5EF4-FFF2-40B4-BE49-F238E27FC236}">
                <a16:creationId xmlns:a16="http://schemas.microsoft.com/office/drawing/2014/main" id="{6D539072-0697-4AF8-A027-343B657BD0E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7" name="Retângulo: Cantos Arredondados 66">
            <a:hlinkClick r:id="rId12" action="ppaction://hlinksldjump"/>
            <a:extLst>
              <a:ext uri="{FF2B5EF4-FFF2-40B4-BE49-F238E27FC236}">
                <a16:creationId xmlns:a16="http://schemas.microsoft.com/office/drawing/2014/main" id="{BDAE3ECF-B518-4C57-9EF9-4989A764812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8" name="Retângulo: Cantos Arredondados 67">
            <a:hlinkClick r:id="rId13" action="ppaction://hlinksldjump"/>
            <a:extLst>
              <a:ext uri="{FF2B5EF4-FFF2-40B4-BE49-F238E27FC236}">
                <a16:creationId xmlns:a16="http://schemas.microsoft.com/office/drawing/2014/main" id="{4E3293CF-A013-45A1-B810-5A3EC8B5C863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9" name="Retângulo: Cantos Arredondados 68">
            <a:hlinkClick r:id="rId14" action="ppaction://hlinksldjump"/>
            <a:extLst>
              <a:ext uri="{FF2B5EF4-FFF2-40B4-BE49-F238E27FC236}">
                <a16:creationId xmlns:a16="http://schemas.microsoft.com/office/drawing/2014/main" id="{3DF23AA2-41BC-4AD9-90C7-302B68551FF6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C28B8BE1-0676-4A05-9777-CE2DCC6E1CDE}"/>
              </a:ext>
            </a:extLst>
          </p:cNvPr>
          <p:cNvGrpSpPr/>
          <p:nvPr/>
        </p:nvGrpSpPr>
        <p:grpSpPr>
          <a:xfrm>
            <a:off x="2097900" y="1629326"/>
            <a:ext cx="2383659" cy="989347"/>
            <a:chOff x="2250301" y="2108701"/>
            <a:chExt cx="2383659" cy="989347"/>
          </a:xfrm>
        </p:grpSpPr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739B9E79-B77C-496E-8C5A-81D714E58100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tângulo 71">
                  <a:extLst>
                    <a:ext uri="{FF2B5EF4-FFF2-40B4-BE49-F238E27FC236}">
                      <a16:creationId xmlns:a16="http://schemas.microsoft.com/office/drawing/2014/main" id="{130231D0-B5ED-4D0E-983D-EA58C8C8BBE0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etângulo 41">
                  <a:extLst>
                    <a:ext uri="{FF2B5EF4-FFF2-40B4-BE49-F238E27FC236}">
                      <a16:creationId xmlns:a16="http://schemas.microsoft.com/office/drawing/2014/main" id="{F9546683-7E04-4387-9632-240A2D58A3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518" r="-5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8CF8C7AE-CB42-4958-9E5E-CC302CF4B962}"/>
                </a:ext>
              </a:extLst>
            </p:cNvPr>
            <p:cNvSpPr txBox="1"/>
            <p:nvPr/>
          </p:nvSpPr>
          <p:spPr>
            <a:xfrm>
              <a:off x="2648042" y="2166383"/>
              <a:ext cx="15479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err="1"/>
                <a:t>Nilpotente</a:t>
              </a:r>
              <a:endParaRPr lang="en-GB" sz="2400" b="1" dirty="0"/>
            </a:p>
          </p:txBody>
        </p:sp>
      </p:grpSp>
      <p:sp>
        <p:nvSpPr>
          <p:cNvPr id="20" name="Retângulo: Canto Dobrado 19">
            <a:extLst>
              <a:ext uri="{FF2B5EF4-FFF2-40B4-BE49-F238E27FC236}">
                <a16:creationId xmlns:a16="http://schemas.microsoft.com/office/drawing/2014/main" id="{189D1426-B1BC-415A-9114-4C15E16B6421}"/>
              </a:ext>
            </a:extLst>
          </p:cNvPr>
          <p:cNvSpPr/>
          <p:nvPr/>
        </p:nvSpPr>
        <p:spPr>
          <a:xfrm flipV="1">
            <a:off x="4725459" y="1679855"/>
            <a:ext cx="6016229" cy="917079"/>
          </a:xfrm>
          <a:prstGeom prst="foldedCorner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8B9FC42B-C871-4CFF-BDA9-E453ECCCE42C}"/>
              </a:ext>
            </a:extLst>
          </p:cNvPr>
          <p:cNvCxnSpPr>
            <a:cxnSpLocks/>
          </p:cNvCxnSpPr>
          <p:nvPr/>
        </p:nvCxnSpPr>
        <p:spPr>
          <a:xfrm>
            <a:off x="5265336" y="2448725"/>
            <a:ext cx="2120204" cy="0"/>
          </a:xfrm>
          <a:prstGeom prst="line">
            <a:avLst/>
          </a:prstGeom>
          <a:ln w="28575" cmpd="dbl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1A77ABDD-017E-488F-A0C6-0699CCD053BB}"/>
                  </a:ext>
                </a:extLst>
              </p:cNvPr>
              <p:cNvSpPr/>
              <p:nvPr/>
            </p:nvSpPr>
            <p:spPr>
              <a:xfrm>
                <a:off x="4889588" y="1707003"/>
                <a:ext cx="6096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GB" sz="2400" dirty="0" err="1">
                    <a:solidFill>
                      <a:sysClr val="windowText" lastClr="000000"/>
                    </a:solidFill>
                  </a:rPr>
                  <a:t>Verifica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-se para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vários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inteiros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positivos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)</a:t>
                </a:r>
                <a:endParaRPr lang="pt-PT" sz="2400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en-GB" sz="2400" dirty="0">
                    <a:solidFill>
                      <a:sysClr val="windowText" lastClr="000000"/>
                    </a:solidFill>
                  </a:rPr>
                  <a:t>O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menor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valor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de </a:t>
                </a:r>
                <a14:m>
                  <m:oMath xmlns:m="http://schemas.openxmlformats.org/officeDocument/2006/math"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designa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a </a:t>
                </a:r>
                <a:r>
                  <a:rPr lang="pt-PT" sz="2400" b="1" dirty="0">
                    <a:solidFill>
                      <a:srgbClr val="F25E4F"/>
                    </a:solidFill>
                  </a:rPr>
                  <a:t>”ordem”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1A77ABDD-017E-488F-A0C6-0699CCD053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588" y="1707003"/>
                <a:ext cx="6096000" cy="830997"/>
              </a:xfrm>
              <a:prstGeom prst="rect">
                <a:avLst/>
              </a:prstGeom>
              <a:blipFill>
                <a:blip r:embed="rId16"/>
                <a:stretch>
                  <a:fillRect l="-1500" t="-5882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B5B0AD42-973F-4625-823B-5DDF04206AC5}"/>
              </a:ext>
            </a:extLst>
          </p:cNvPr>
          <p:cNvSpPr/>
          <p:nvPr/>
        </p:nvSpPr>
        <p:spPr>
          <a:xfrm>
            <a:off x="2103230" y="2845728"/>
            <a:ext cx="9839539" cy="2876377"/>
          </a:xfrm>
          <a:prstGeom prst="roundRect">
            <a:avLst>
              <a:gd name="adj" fmla="val 13376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C0DCB5C-686F-4ACB-A664-453F7AFF80DA}"/>
              </a:ext>
            </a:extLst>
          </p:cNvPr>
          <p:cNvSpPr/>
          <p:nvPr/>
        </p:nvSpPr>
        <p:spPr>
          <a:xfrm>
            <a:off x="2269021" y="2953327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0B2295A8-0791-4005-B3EC-316005BDEDF7}"/>
                  </a:ext>
                </a:extLst>
              </p:cNvPr>
              <p:cNvSpPr/>
              <p:nvPr/>
            </p:nvSpPr>
            <p:spPr>
              <a:xfrm>
                <a:off x="2235263" y="3665843"/>
                <a:ext cx="6531532" cy="60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pt-PT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solidFill>
                      <a:srgbClr val="0C2B8E"/>
                    </a:solidFill>
                  </a:rPr>
                  <a:t> é </a:t>
                </a:r>
                <a:r>
                  <a:rPr lang="en-GB" sz="2000" b="1" dirty="0" err="1">
                    <a:solidFill>
                      <a:srgbClr val="0C2B8E"/>
                    </a:solidFill>
                  </a:rPr>
                  <a:t>Nilpotente</a:t>
                </a:r>
                <a:r>
                  <a:rPr lang="en-GB" sz="2000" b="1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>
                    <a:solidFill>
                      <a:srgbClr val="0C2B8E"/>
                    </a:solidFill>
                  </a:rPr>
                  <a:t>de </a:t>
                </a:r>
                <a:r>
                  <a:rPr lang="en-GB" sz="2000" b="1" dirty="0" err="1">
                    <a:solidFill>
                      <a:srgbClr val="0C2B8E"/>
                    </a:solidFill>
                  </a:rPr>
                  <a:t>ordem</a:t>
                </a:r>
                <a:r>
                  <a:rPr lang="en-GB" sz="2000" b="1" dirty="0">
                    <a:solidFill>
                      <a:srgbClr val="0C2B8E"/>
                    </a:solidFill>
                  </a:rPr>
                  <a:t> 2</a:t>
                </a:r>
                <a:r>
                  <a:rPr lang="en-GB" sz="2000" dirty="0">
                    <a:solidFill>
                      <a:srgbClr val="0C2B8E"/>
                    </a:solidFill>
                  </a:rPr>
                  <a:t>! </a:t>
                </a:r>
                <a:r>
                  <a:rPr lang="pt-PT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0B2295A8-0791-4005-B3EC-316005BDED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63" y="3665843"/>
                <a:ext cx="6531532" cy="605550"/>
              </a:xfrm>
              <a:prstGeom prst="rect">
                <a:avLst/>
              </a:prstGeom>
              <a:blipFill>
                <a:blip r:embed="rId17"/>
                <a:stretch>
                  <a:fillRect b="-1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1549A41-A079-4642-A2F5-6AE173CB48A1}"/>
                  </a:ext>
                </a:extLst>
              </p:cNvPr>
              <p:cNvSpPr/>
              <p:nvPr/>
            </p:nvSpPr>
            <p:spPr>
              <a:xfrm>
                <a:off x="2124000" y="5937786"/>
                <a:ext cx="9859635" cy="62973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GB" b="1" dirty="0">
                    <a:solidFill>
                      <a:srgbClr val="F25E4F"/>
                    </a:solidFill>
                  </a:rPr>
                  <a:t>OBSERVAÇÃO</a:t>
                </a:r>
                <a:r>
                  <a:rPr lang="en-GB" dirty="0"/>
                  <a:t> – Note-se que, </a:t>
                </a:r>
                <a:r>
                  <a:rPr lang="en-GB" b="1" dirty="0"/>
                  <a:t>para </a:t>
                </a:r>
                <a:r>
                  <a:rPr lang="en-GB" b="1" dirty="0" err="1"/>
                  <a:t>qualquer</a:t>
                </a:r>
                <a:r>
                  <a:rPr lang="en-GB" b="1" dirty="0"/>
                  <a:t> </a:t>
                </a:r>
                <a:r>
                  <a:rPr lang="en-GB" b="1" dirty="0" err="1"/>
                  <a:t>potência</a:t>
                </a:r>
                <a:r>
                  <a:rPr lang="en-GB" b="1" dirty="0"/>
                  <a:t> superior à </a:t>
                </a:r>
                <a:r>
                  <a:rPr lang="en-GB" b="1" dirty="0" err="1"/>
                  <a:t>ordem</a:t>
                </a:r>
                <a:r>
                  <a:rPr lang="en-GB" b="1" dirty="0"/>
                  <a:t> de </a:t>
                </a:r>
                <a:r>
                  <a:rPr lang="en-GB" b="1" dirty="0" err="1"/>
                  <a:t>nilpotência</a:t>
                </a:r>
                <a:r>
                  <a:rPr lang="pt-PT" dirty="0"/>
                  <a:t> </a:t>
                </a:r>
                <a14:m>
                  <m:oMath xmlns:m="http://schemas.openxmlformats.org/officeDocument/2006/math">
                    <m:r>
                      <a:rPr lang="pt-PT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𝒒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GB" dirty="0"/>
                  <a:t>) a </a:t>
                </a:r>
                <a:r>
                  <a:rPr lang="en-GB" dirty="0" err="1"/>
                  <a:t>igualdade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p>
                    </m:sSup>
                    <m:r>
                      <a:rPr lang="pt-PT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GB" dirty="0"/>
                  <a:t> </a:t>
                </a:r>
                <a:r>
                  <a:rPr lang="en-GB" b="1" dirty="0"/>
                  <a:t>é </a:t>
                </a:r>
                <a:r>
                  <a:rPr lang="en-GB" b="1" dirty="0" err="1"/>
                  <a:t>verdadeira</a:t>
                </a:r>
                <a:r>
                  <a:rPr lang="en-GB" dirty="0"/>
                  <a:t>! </a:t>
                </a:r>
                <a:r>
                  <a:rPr lang="pt-PT" dirty="0"/>
                  <a:t>A “ordem” é o menor destes expoentes</a:t>
                </a:r>
                <a:r>
                  <a:rPr lang="en-GB" dirty="0"/>
                  <a:t>! </a:t>
                </a:r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1549A41-A079-4642-A2F5-6AE173CB4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0" y="5937786"/>
                <a:ext cx="9859635" cy="629736"/>
              </a:xfrm>
              <a:prstGeom prst="rect">
                <a:avLst/>
              </a:prstGeom>
              <a:blipFill>
                <a:blip r:embed="rId18"/>
                <a:stretch>
                  <a:fillRect b="-4724"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D30A6A20-5FF1-486E-BE90-0FF19651EA5E}"/>
                  </a:ext>
                </a:extLst>
              </p:cNvPr>
              <p:cNvSpPr/>
              <p:nvPr/>
            </p:nvSpPr>
            <p:spPr>
              <a:xfrm>
                <a:off x="2269021" y="4535119"/>
                <a:ext cx="8832803" cy="912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pt-PT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nary>
                      <m:naryPr>
                        <m:chr m:val="⋀"/>
                        <m:subHide m:val="on"/>
                        <m:supHide m:val="on"/>
                        <m:ctrlPr>
                          <a:rPr lang="pt-PT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  <m:sSup>
                      <m:sSup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000" b="1" dirty="0">
                    <a:solidFill>
                      <a:srgbClr val="0C2B8E"/>
                    </a:solidFill>
                  </a:rPr>
                  <a:t> é </a:t>
                </a:r>
                <a:r>
                  <a:rPr lang="en-GB" sz="2000" b="1" dirty="0" err="1">
                    <a:solidFill>
                      <a:srgbClr val="0C2B8E"/>
                    </a:solidFill>
                  </a:rPr>
                  <a:t>Nilpotente</a:t>
                </a:r>
                <a:r>
                  <a:rPr lang="en-GB" sz="2000" b="1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>
                    <a:solidFill>
                      <a:srgbClr val="0C2B8E"/>
                    </a:solidFill>
                  </a:rPr>
                  <a:t>de </a:t>
                </a:r>
                <a:r>
                  <a:rPr lang="en-GB" sz="2000" b="1" dirty="0" err="1">
                    <a:solidFill>
                      <a:srgbClr val="0C2B8E"/>
                    </a:solidFill>
                  </a:rPr>
                  <a:t>ordem</a:t>
                </a:r>
                <a:r>
                  <a:rPr lang="en-GB" sz="2000" b="1" dirty="0">
                    <a:solidFill>
                      <a:srgbClr val="0C2B8E"/>
                    </a:solidFill>
                  </a:rPr>
                  <a:t> 3</a:t>
                </a:r>
                <a:r>
                  <a:rPr lang="en-GB" sz="2000" dirty="0">
                    <a:solidFill>
                      <a:srgbClr val="0C2B8E"/>
                    </a:solidFill>
                  </a:rPr>
                  <a:t>! </a:t>
                </a:r>
                <a:r>
                  <a:rPr lang="pt-PT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D30A6A20-5FF1-486E-BE90-0FF19651E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021" y="4535119"/>
                <a:ext cx="8832803" cy="91249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486B5E1B-F571-4366-A206-1C5B9621F0F4}"/>
                  </a:ext>
                </a:extLst>
              </p:cNvPr>
              <p:cNvSpPr/>
              <p:nvPr/>
            </p:nvSpPr>
            <p:spPr>
              <a:xfrm>
                <a:off x="8596837" y="3773795"/>
                <a:ext cx="3375091" cy="379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solidFill>
                      <a:srgbClr val="F25E4F"/>
                    </a:solidFill>
                  </a:rPr>
                  <a:t>(</a:t>
                </a:r>
                <a:r>
                  <a:rPr lang="en-GB" b="1" dirty="0" err="1">
                    <a:solidFill>
                      <a:srgbClr val="F25E4F"/>
                    </a:solidFill>
                  </a:rPr>
                  <a:t>porque</a:t>
                </a:r>
                <a:r>
                  <a:rPr lang="pt-PT" b="1" spc="-150" dirty="0">
                    <a:solidFill>
                      <a:srgbClr val="F25E4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 spc="-15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 spc="-15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 i="1" spc="-150" smtClean="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sup>
                    </m:sSup>
                    <m:r>
                      <a:rPr lang="pt-PT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GB" b="1" dirty="0">
                    <a:solidFill>
                      <a:srgbClr val="F25E4F"/>
                    </a:solidFill>
                  </a:rPr>
                  <a:t>, para </a:t>
                </a:r>
                <a:r>
                  <a:rPr lang="pt-PT" b="1" dirty="0">
                    <a:solidFill>
                      <a:srgbClr val="F25E4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dirty="0">
                    <a:solidFill>
                      <a:srgbClr val="F25E4F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486B5E1B-F571-4366-A206-1C5B9621F0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837" y="3773795"/>
                <a:ext cx="3375091" cy="379784"/>
              </a:xfrm>
              <a:prstGeom prst="rect">
                <a:avLst/>
              </a:prstGeom>
              <a:blipFill>
                <a:blip r:embed="rId20"/>
                <a:stretch>
                  <a:fillRect l="-1444" t="-4839" r="-903" b="-258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9CCED6D-7523-42D5-9D43-1F003CDCB68D}"/>
                  </a:ext>
                </a:extLst>
              </p:cNvPr>
              <p:cNvSpPr/>
              <p:nvPr/>
            </p:nvSpPr>
            <p:spPr>
              <a:xfrm>
                <a:off x="7915112" y="5170644"/>
                <a:ext cx="3905749" cy="379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solidFill>
                      <a:srgbClr val="F25E4F"/>
                    </a:solidFill>
                  </a:rPr>
                  <a:t>(</a:t>
                </a:r>
                <a:r>
                  <a:rPr lang="en-GB" b="1" dirty="0" err="1">
                    <a:solidFill>
                      <a:srgbClr val="F25E4F"/>
                    </a:solidFill>
                  </a:rPr>
                  <a:t>uma</a:t>
                </a:r>
                <a:r>
                  <a:rPr lang="en-GB" b="1" dirty="0">
                    <a:solidFill>
                      <a:srgbClr val="F25E4F"/>
                    </a:solidFill>
                  </a:rPr>
                  <a:t> </a:t>
                </a:r>
                <a:r>
                  <a:rPr lang="en-GB" b="1" dirty="0" err="1">
                    <a:solidFill>
                      <a:srgbClr val="F25E4F"/>
                    </a:solidFill>
                  </a:rPr>
                  <a:t>vez</a:t>
                </a:r>
                <a:r>
                  <a:rPr lang="en-GB" b="1" dirty="0">
                    <a:solidFill>
                      <a:srgbClr val="F25E4F"/>
                    </a:solidFill>
                  </a:rPr>
                  <a:t> que</a:t>
                </a:r>
                <a:r>
                  <a:rPr lang="pt-PT" b="1" spc="-150" dirty="0">
                    <a:solidFill>
                      <a:srgbClr val="F25E4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 spc="-15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 spc="-150" smtClean="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pt-PT" b="1" i="1" spc="-150" smtClean="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sup>
                    </m:sSup>
                    <m:r>
                      <a:rPr lang="pt-PT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GB" b="1" dirty="0">
                    <a:solidFill>
                      <a:srgbClr val="F25E4F"/>
                    </a:solidFill>
                  </a:rPr>
                  <a:t>, para </a:t>
                </a:r>
                <a:r>
                  <a:rPr lang="pt-PT" b="1" dirty="0">
                    <a:solidFill>
                      <a:srgbClr val="F25E4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GB" dirty="0">
                    <a:solidFill>
                      <a:srgbClr val="F25E4F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9CCED6D-7523-42D5-9D43-1F003CDCB6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112" y="5170644"/>
                <a:ext cx="3905749" cy="379784"/>
              </a:xfrm>
              <a:prstGeom prst="rect">
                <a:avLst/>
              </a:prstGeom>
              <a:blipFill>
                <a:blip r:embed="rId21"/>
                <a:stretch>
                  <a:fillRect l="-1248" t="-4762" r="-624" b="-2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>
            <a:extLst>
              <a:ext uri="{FF2B5EF4-FFF2-40B4-BE49-F238E27FC236}">
                <a16:creationId xmlns:a16="http://schemas.microsoft.com/office/drawing/2014/main" id="{0FD2FE03-E2DA-4916-B603-884CD1BED2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46" y="80173"/>
            <a:ext cx="1637110" cy="15675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11D9650-9F4B-41E8-B01E-C8BBC2D439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71" y="41082"/>
            <a:ext cx="2243256" cy="171204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EAE4757-2264-4C9C-AF17-F779091F784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71" y="-560"/>
            <a:ext cx="1815027" cy="1708261"/>
          </a:xfrm>
          <a:prstGeom prst="rect">
            <a:avLst/>
          </a:prstGeom>
        </p:spPr>
      </p:pic>
      <p:sp>
        <p:nvSpPr>
          <p:cNvPr id="33" name="Retângulo: Canto Dobrado 32">
            <a:extLst>
              <a:ext uri="{FF2B5EF4-FFF2-40B4-BE49-F238E27FC236}">
                <a16:creationId xmlns:a16="http://schemas.microsoft.com/office/drawing/2014/main" id="{C278343C-6B85-495D-B212-A0C413C2A568}"/>
              </a:ext>
            </a:extLst>
          </p:cNvPr>
          <p:cNvSpPr/>
          <p:nvPr/>
        </p:nvSpPr>
        <p:spPr>
          <a:xfrm flipV="1">
            <a:off x="4733781" y="389835"/>
            <a:ext cx="6538743" cy="1116481"/>
          </a:xfrm>
          <a:prstGeom prst="foldedCorner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34" name="Conexão reta 3">
            <a:extLst>
              <a:ext uri="{FF2B5EF4-FFF2-40B4-BE49-F238E27FC236}">
                <a16:creationId xmlns:a16="http://schemas.microsoft.com/office/drawing/2014/main" id="{4900E2ED-B7EC-481B-9A85-64E7BCDE2463}"/>
              </a:ext>
            </a:extLst>
          </p:cNvPr>
          <p:cNvCxnSpPr>
            <a:cxnSpLocks/>
          </p:cNvCxnSpPr>
          <p:nvPr/>
        </p:nvCxnSpPr>
        <p:spPr>
          <a:xfrm>
            <a:off x="7908047" y="1148764"/>
            <a:ext cx="1326382" cy="0"/>
          </a:xfrm>
          <a:prstGeom prst="line">
            <a:avLst/>
          </a:prstGeom>
          <a:ln w="28575" cmpd="dbl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23">
                <a:extLst>
                  <a:ext uri="{FF2B5EF4-FFF2-40B4-BE49-F238E27FC236}">
                    <a16:creationId xmlns:a16="http://schemas.microsoft.com/office/drawing/2014/main" id="{4C971B2B-8C6D-46B4-B232-649BE526A02A}"/>
                  </a:ext>
                </a:extLst>
              </p:cNvPr>
              <p:cNvSpPr/>
              <p:nvPr/>
            </p:nvSpPr>
            <p:spPr>
              <a:xfrm>
                <a:off x="4922622" y="389835"/>
                <a:ext cx="6096000" cy="12003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GB" sz="2400" dirty="0">
                    <a:solidFill>
                      <a:sysClr val="windowText" lastClr="000000"/>
                    </a:solidFill>
                  </a:rPr>
                  <a:t>Uma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quando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elevada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a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uma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potência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en-GB" sz="2400" dirty="0">
                    <a:solidFill>
                      <a:sysClr val="windowText" lastClr="000000"/>
                    </a:solidFill>
                  </a:rPr>
                  <a:t>e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gera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a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nula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é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Nilpotente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. </a:t>
                </a:r>
                <a:r>
                  <a:rPr lang="pt-PT" sz="2400" b="1" dirty="0">
                    <a:solidFill>
                      <a:sysClr val="windowText" lastClr="000000"/>
                    </a:solidFill>
                  </a:rPr>
                  <a:t>Tem de ser uma matriz quadrada!</a:t>
                </a:r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tângulo 23">
                <a:extLst>
                  <a:ext uri="{FF2B5EF4-FFF2-40B4-BE49-F238E27FC236}">
                    <a16:creationId xmlns:a16="http://schemas.microsoft.com/office/drawing/2014/main" id="{4C971B2B-8C6D-46B4-B232-649BE526A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622" y="389835"/>
                <a:ext cx="6096000" cy="1200329"/>
              </a:xfrm>
              <a:prstGeom prst="rect">
                <a:avLst/>
              </a:prstGeom>
              <a:blipFill>
                <a:blip r:embed="rId25"/>
                <a:stretch>
                  <a:fillRect l="-1600" t="-4061" r="-1500" b="-10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442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5" grpId="0" animBg="1"/>
      <p:bldP spid="26" grpId="0"/>
      <p:bldP spid="28" grpId="0" animBg="1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>
            <a:extLst>
              <a:ext uri="{FF2B5EF4-FFF2-40B4-BE49-F238E27FC236}">
                <a16:creationId xmlns:a16="http://schemas.microsoft.com/office/drawing/2014/main" id="{6BC42CBA-1D98-4DD5-8CD6-2A71F05C7093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EDB4CAAD-366B-412B-BA21-5BCA601EF1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73631D38-6CD6-4489-91ED-AB5A6FD4491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48" name="Retângulo: Cantos Arredondados 47">
            <a:hlinkClick r:id="rId5" action="ppaction://hlinksldjump"/>
            <a:extLst>
              <a:ext uri="{FF2B5EF4-FFF2-40B4-BE49-F238E27FC236}">
                <a16:creationId xmlns:a16="http://schemas.microsoft.com/office/drawing/2014/main" id="{FE715664-5AA6-4731-83AE-395B189556F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49" name="Retângulo: Cantos Arredondados 48">
            <a:hlinkClick r:id="rId6" action="ppaction://hlinksldjump"/>
            <a:extLst>
              <a:ext uri="{FF2B5EF4-FFF2-40B4-BE49-F238E27FC236}">
                <a16:creationId xmlns:a16="http://schemas.microsoft.com/office/drawing/2014/main" id="{25975DAB-526A-4429-A49C-18E466112C34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0" name="Retângulo: Cantos Arredondados 49">
            <a:hlinkClick r:id="rId7" action="ppaction://hlinksldjump"/>
            <a:extLst>
              <a:ext uri="{FF2B5EF4-FFF2-40B4-BE49-F238E27FC236}">
                <a16:creationId xmlns:a16="http://schemas.microsoft.com/office/drawing/2014/main" id="{4A71B028-811E-4E6A-83AB-7D270453A2BB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3" name="Retângulo: Cantos Arredondados 52">
            <a:hlinkClick r:id="rId8" action="ppaction://hlinksldjump"/>
            <a:extLst>
              <a:ext uri="{FF2B5EF4-FFF2-40B4-BE49-F238E27FC236}">
                <a16:creationId xmlns:a16="http://schemas.microsoft.com/office/drawing/2014/main" id="{56D62B7F-8711-47A8-AF96-E49BBD194F2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4" name="Retângulo: Cantos Arredondados 53">
            <a:hlinkClick r:id="rId9" action="ppaction://hlinksldjump"/>
            <a:extLst>
              <a:ext uri="{FF2B5EF4-FFF2-40B4-BE49-F238E27FC236}">
                <a16:creationId xmlns:a16="http://schemas.microsoft.com/office/drawing/2014/main" id="{2F51988D-1B09-4110-9978-9EC37F4CEDD5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5" name="Retângulo: Cantos Arredondados 54">
            <a:hlinkClick r:id="rId10" action="ppaction://hlinksldjump"/>
            <a:extLst>
              <a:ext uri="{FF2B5EF4-FFF2-40B4-BE49-F238E27FC236}">
                <a16:creationId xmlns:a16="http://schemas.microsoft.com/office/drawing/2014/main" id="{1A531195-4B1A-4515-A577-4F602CECE0D0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6" name="Retângulo: Cantos Arredondados 55">
            <a:hlinkClick r:id="rId11" action="ppaction://hlinksldjump"/>
            <a:extLst>
              <a:ext uri="{FF2B5EF4-FFF2-40B4-BE49-F238E27FC236}">
                <a16:creationId xmlns:a16="http://schemas.microsoft.com/office/drawing/2014/main" id="{A78B8024-35CE-4F2F-A142-24239C00DEDB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ADE27433-FB1E-4FA7-891C-F47A06A7CDB2}"/>
              </a:ext>
            </a:extLst>
          </p:cNvPr>
          <p:cNvGrpSpPr/>
          <p:nvPr/>
        </p:nvGrpSpPr>
        <p:grpSpPr>
          <a:xfrm>
            <a:off x="2098800" y="2403326"/>
            <a:ext cx="2383659" cy="989347"/>
            <a:chOff x="2250301" y="2108701"/>
            <a:chExt cx="2383659" cy="989347"/>
          </a:xfrm>
        </p:grpSpPr>
        <p:sp>
          <p:nvSpPr>
            <p:cNvPr id="58" name="Retângulo: Cantos Arredondados 57">
              <a:extLst>
                <a:ext uri="{FF2B5EF4-FFF2-40B4-BE49-F238E27FC236}">
                  <a16:creationId xmlns:a16="http://schemas.microsoft.com/office/drawing/2014/main" id="{EDA4EA05-610A-40C3-A7B3-6A4D4086D1A9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tângulo 60">
                  <a:extLst>
                    <a:ext uri="{FF2B5EF4-FFF2-40B4-BE49-F238E27FC236}">
                      <a16:creationId xmlns:a16="http://schemas.microsoft.com/office/drawing/2014/main" id="{169A77B6-2F7E-4AAE-8164-3B89137754B7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Retângulo 38">
                  <a:extLst>
                    <a:ext uri="{FF2B5EF4-FFF2-40B4-BE49-F238E27FC236}">
                      <a16:creationId xmlns:a16="http://schemas.microsoft.com/office/drawing/2014/main" id="{6F2F5248-F41A-4118-B7A6-2B96A0193D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3C7CAB52-A6C8-4D40-99CE-108583B28D9D}"/>
                </a:ext>
              </a:extLst>
            </p:cNvPr>
            <p:cNvSpPr txBox="1"/>
            <p:nvPr/>
          </p:nvSpPr>
          <p:spPr>
            <a:xfrm>
              <a:off x="2631117" y="2166383"/>
              <a:ext cx="15818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err="1"/>
                <a:t>Involutória</a:t>
              </a:r>
              <a:endParaRPr lang="en-GB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889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>
            <a:extLst>
              <a:ext uri="{FF2B5EF4-FFF2-40B4-BE49-F238E27FC236}">
                <a16:creationId xmlns:a16="http://schemas.microsoft.com/office/drawing/2014/main" id="{6BC42CBA-1D98-4DD5-8CD6-2A71F05C7093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EDB4CAAD-366B-412B-BA21-5BCA601EF1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73631D38-6CD6-4489-91ED-AB5A6FD4491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48" name="Retângulo: Cantos Arredondados 47">
            <a:hlinkClick r:id="rId5" action="ppaction://hlinksldjump"/>
            <a:extLst>
              <a:ext uri="{FF2B5EF4-FFF2-40B4-BE49-F238E27FC236}">
                <a16:creationId xmlns:a16="http://schemas.microsoft.com/office/drawing/2014/main" id="{FE715664-5AA6-4731-83AE-395B189556F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49" name="Retângulo: Cantos Arredondados 48">
            <a:hlinkClick r:id="rId6" action="ppaction://hlinksldjump"/>
            <a:extLst>
              <a:ext uri="{FF2B5EF4-FFF2-40B4-BE49-F238E27FC236}">
                <a16:creationId xmlns:a16="http://schemas.microsoft.com/office/drawing/2014/main" id="{25975DAB-526A-4429-A49C-18E466112C34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0" name="Retângulo: Cantos Arredondados 49">
            <a:hlinkClick r:id="rId7" action="ppaction://hlinksldjump"/>
            <a:extLst>
              <a:ext uri="{FF2B5EF4-FFF2-40B4-BE49-F238E27FC236}">
                <a16:creationId xmlns:a16="http://schemas.microsoft.com/office/drawing/2014/main" id="{4A71B028-811E-4E6A-83AB-7D270453A2BB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3" name="Retângulo: Cantos Arredondados 52">
            <a:hlinkClick r:id="rId8" action="ppaction://hlinksldjump"/>
            <a:extLst>
              <a:ext uri="{FF2B5EF4-FFF2-40B4-BE49-F238E27FC236}">
                <a16:creationId xmlns:a16="http://schemas.microsoft.com/office/drawing/2014/main" id="{56D62B7F-8711-47A8-AF96-E49BBD194F2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4" name="Retângulo: Cantos Arredondados 53">
            <a:hlinkClick r:id="rId9" action="ppaction://hlinksldjump"/>
            <a:extLst>
              <a:ext uri="{FF2B5EF4-FFF2-40B4-BE49-F238E27FC236}">
                <a16:creationId xmlns:a16="http://schemas.microsoft.com/office/drawing/2014/main" id="{2F51988D-1B09-4110-9978-9EC37F4CEDD5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5" name="Retângulo: Cantos Arredondados 54">
            <a:hlinkClick r:id="rId10" action="ppaction://hlinksldjump"/>
            <a:extLst>
              <a:ext uri="{FF2B5EF4-FFF2-40B4-BE49-F238E27FC236}">
                <a16:creationId xmlns:a16="http://schemas.microsoft.com/office/drawing/2014/main" id="{1A531195-4B1A-4515-A577-4F602CECE0D0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6" name="Retângulo: Cantos Arredondados 55">
            <a:hlinkClick r:id="rId11" action="ppaction://hlinksldjump"/>
            <a:extLst>
              <a:ext uri="{FF2B5EF4-FFF2-40B4-BE49-F238E27FC236}">
                <a16:creationId xmlns:a16="http://schemas.microsoft.com/office/drawing/2014/main" id="{A78B8024-35CE-4F2F-A142-24239C00DEDB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865DD97-7EA5-4319-A1AE-C4E9A41C09C9}"/>
              </a:ext>
            </a:extLst>
          </p:cNvPr>
          <p:cNvSpPr/>
          <p:nvPr/>
        </p:nvSpPr>
        <p:spPr>
          <a:xfrm>
            <a:off x="4702923" y="2332346"/>
            <a:ext cx="7399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400" dirty="0">
                <a:solidFill>
                  <a:sysClr val="windowText" lastClr="000000"/>
                </a:solidFill>
              </a:rPr>
              <a:t>Uma matriz </a:t>
            </a:r>
            <a:r>
              <a:rPr lang="pt-PT" sz="2400" dirty="0" err="1">
                <a:solidFill>
                  <a:sysClr val="windowText" lastClr="000000"/>
                </a:solidFill>
              </a:rPr>
              <a:t>Involutória</a:t>
            </a:r>
            <a:r>
              <a:rPr lang="pt-PT" sz="2400" dirty="0">
                <a:solidFill>
                  <a:sysClr val="windowText" lastClr="000000"/>
                </a:solidFill>
              </a:rPr>
              <a:t> é igual à sua própria inversa</a:t>
            </a:r>
            <a:r>
              <a:rPr lang="en-GB" sz="2400" dirty="0">
                <a:solidFill>
                  <a:sysClr val="windowText" lastClr="000000"/>
                </a:solidFill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4E1CE305-016C-4B5E-8025-0D9C2ECC75B8}"/>
                  </a:ext>
                </a:extLst>
              </p:cNvPr>
              <p:cNvSpPr/>
              <p:nvPr/>
            </p:nvSpPr>
            <p:spPr>
              <a:xfrm>
                <a:off x="2124000" y="464456"/>
                <a:ext cx="9859635" cy="160007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OBSERVAÇÕES</a:t>
                </a:r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/>
                  <a:t>Uma </a:t>
                </a:r>
                <a:r>
                  <a:rPr lang="en-GB" sz="2000" b="1" dirty="0" err="1"/>
                  <a:t>Matriz</a:t>
                </a:r>
                <a:r>
                  <a:rPr lang="en-GB" sz="2000" b="1" dirty="0"/>
                  <a:t> </a:t>
                </a:r>
                <a:r>
                  <a:rPr lang="en-GB" sz="2000" b="1" dirty="0" err="1"/>
                  <a:t>Involutória</a:t>
                </a:r>
                <a:r>
                  <a:rPr lang="en-GB" sz="2000" b="1" dirty="0"/>
                  <a:t> </a:t>
                </a:r>
                <a:r>
                  <a:rPr lang="en-GB" sz="2000" dirty="0"/>
                  <a:t>trivial é a </a:t>
                </a:r>
                <a:r>
                  <a:rPr lang="en-GB" sz="2000" b="1" dirty="0" err="1"/>
                  <a:t>Matriz</a:t>
                </a:r>
                <a:r>
                  <a:rPr lang="en-GB" sz="2000" b="1" dirty="0"/>
                  <a:t> </a:t>
                </a:r>
                <a:r>
                  <a:rPr lang="en-GB" sz="2000" b="1" dirty="0" err="1"/>
                  <a:t>Identidade</a:t>
                </a:r>
                <a:r>
                  <a:rPr lang="en-GB" sz="2000" b="1" dirty="0"/>
                  <a:t> </a:t>
                </a:r>
                <a:r>
                  <a:rPr lang="en-GB" sz="2000" dirty="0"/>
                  <a:t>pois: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r>
                          <a:rPr lang="pt-PT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pt-PT" sz="20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</m:t>
                    </m:r>
                    <m:r>
                      <a:rPr lang="pt-PT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 sz="20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pt-PT" sz="20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GB" sz="2000" b="1" dirty="0"/>
                  <a:t> </a:t>
                </a:r>
                <a:r>
                  <a:rPr lang="pt-PT" sz="2000" b="1" dirty="0"/>
                  <a:t>.</a:t>
                </a:r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/>
                  <a:t>As </a:t>
                </a:r>
                <a:r>
                  <a:rPr lang="en-GB" sz="2000" dirty="0" err="1"/>
                  <a:t>potências</a:t>
                </a:r>
                <a:r>
                  <a:rPr lang="en-GB" sz="2000" dirty="0"/>
                  <a:t> de </a:t>
                </a:r>
                <a:r>
                  <a:rPr lang="en-GB" sz="2000" dirty="0" err="1"/>
                  <a:t>uma</a:t>
                </a:r>
                <a:r>
                  <a:rPr lang="en-GB" sz="2000" dirty="0"/>
                  <a:t> </a:t>
                </a:r>
                <a:r>
                  <a:rPr lang="en-GB" sz="2000" dirty="0" err="1"/>
                  <a:t>matriz</a:t>
                </a:r>
                <a:r>
                  <a:rPr lang="en-GB" sz="2000" dirty="0"/>
                  <a:t> </a:t>
                </a:r>
                <a:r>
                  <a:rPr lang="en-GB" sz="2000" dirty="0" err="1"/>
                  <a:t>involutória</a:t>
                </a:r>
                <a:r>
                  <a:rPr lang="en-GB" sz="2000" dirty="0"/>
                  <a:t> </a:t>
                </a:r>
                <a:r>
                  <a:rPr lang="en-GB" sz="2000" dirty="0" err="1"/>
                  <a:t>são</a:t>
                </a:r>
                <a:r>
                  <a:rPr lang="en-GB" sz="2000" dirty="0"/>
                  <a:t> </a:t>
                </a:r>
                <a:r>
                  <a:rPr lang="en-GB" sz="2000" dirty="0" err="1"/>
                  <a:t>sempre</a:t>
                </a:r>
                <a:r>
                  <a:rPr lang="en-GB" sz="2000" dirty="0"/>
                  <a:t> as "</a:t>
                </a:r>
                <a:r>
                  <a:rPr lang="en-GB" sz="2000" dirty="0" err="1"/>
                  <a:t>mesmas</a:t>
                </a:r>
                <a:r>
                  <a:rPr lang="en-GB" sz="2000" dirty="0"/>
                  <a:t>"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PT" sz="20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m:rPr>
                                <m:nor/>
                              </m:rPr>
                              <a:rPr lang="pt-PT" sz="2000" b="0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se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pt-PT" sz="2000" b="1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par</m:t>
                            </m:r>
                          </m:e>
                          <m:e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pt-PT" sz="20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pt-PT" sz="2000" b="0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se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pt-PT" sz="2000" b="1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m:rPr>
                                <m:nor/>
                              </m:rPr>
                              <a:rPr lang="pt-PT" sz="2000" b="1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mpar</m:t>
                            </m:r>
                          </m:e>
                        </m:eqArr>
                      </m:e>
                    </m:d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4E1CE305-016C-4B5E-8025-0D9C2ECC75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0" y="464456"/>
                <a:ext cx="9859635" cy="16000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6E21B5A6-E0CA-4045-892F-3DFC1BADF028}"/>
              </a:ext>
            </a:extLst>
          </p:cNvPr>
          <p:cNvSpPr/>
          <p:nvPr/>
        </p:nvSpPr>
        <p:spPr>
          <a:xfrm>
            <a:off x="2103042" y="3597698"/>
            <a:ext cx="9839539" cy="2876377"/>
          </a:xfrm>
          <a:prstGeom prst="roundRect">
            <a:avLst>
              <a:gd name="adj" fmla="val 13376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FE10730A-806B-428E-A03E-E81B64159998}"/>
              </a:ext>
            </a:extLst>
          </p:cNvPr>
          <p:cNvSpPr/>
          <p:nvPr/>
        </p:nvSpPr>
        <p:spPr>
          <a:xfrm>
            <a:off x="2269021" y="3730157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41385B6-C5B4-4B6C-A4D1-4D64C9A37378}"/>
                  </a:ext>
                </a:extLst>
              </p:cNvPr>
              <p:cNvSpPr/>
              <p:nvPr/>
            </p:nvSpPr>
            <p:spPr>
              <a:xfrm>
                <a:off x="2235263" y="4442673"/>
                <a:ext cx="8240397" cy="60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pt-PT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solidFill>
                      <a:srgbClr val="0C2B8E"/>
                    </a:solidFill>
                  </a:rPr>
                  <a:t> é Involutória!</a:t>
                </a:r>
                <a:r>
                  <a:rPr lang="en-GB" sz="2000" dirty="0">
                    <a:solidFill>
                      <a:srgbClr val="0C2B8E"/>
                    </a:solidFill>
                  </a:rPr>
                  <a:t>! </a:t>
                </a:r>
                <a:r>
                  <a:rPr lang="pt-PT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41385B6-C5B4-4B6C-A4D1-4D64C9A373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63" y="4442673"/>
                <a:ext cx="8240397" cy="605550"/>
              </a:xfrm>
              <a:prstGeom prst="rect">
                <a:avLst/>
              </a:prstGeom>
              <a:blipFill>
                <a:blip r:embed="rId13"/>
                <a:stretch>
                  <a:fillRect b="-2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A8058F1D-8B92-4344-AC8E-0F5DE015E3C0}"/>
                  </a:ext>
                </a:extLst>
              </p:cNvPr>
              <p:cNvSpPr/>
              <p:nvPr/>
            </p:nvSpPr>
            <p:spPr>
              <a:xfrm>
                <a:off x="10425086" y="4545415"/>
                <a:ext cx="1176156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1" i="1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000" b="1" i="1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000" b="1" i="1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000" b="1" i="1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GB" sz="2000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A8058F1D-8B92-4344-AC8E-0F5DE015E3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086" y="4545415"/>
                <a:ext cx="1176156" cy="4070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B7C4D89-8348-4E5A-A1E5-08CC02D66B4F}"/>
                  </a:ext>
                </a:extLst>
              </p:cNvPr>
              <p:cNvSpPr/>
              <p:nvPr/>
            </p:nvSpPr>
            <p:spPr>
              <a:xfrm>
                <a:off x="2269021" y="5311949"/>
                <a:ext cx="9386993" cy="9041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pt-PT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000" b="1" dirty="0">
                    <a:solidFill>
                      <a:srgbClr val="0C2B8E"/>
                    </a:solidFill>
                  </a:rPr>
                  <a:t> é Involutória</a:t>
                </a:r>
                <a:r>
                  <a:rPr lang="en-GB" sz="2000" dirty="0">
                    <a:solidFill>
                      <a:srgbClr val="0C2B8E"/>
                    </a:solidFill>
                  </a:rPr>
                  <a:t>! </a:t>
                </a:r>
                <a:r>
                  <a:rPr lang="pt-PT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B7C4D89-8348-4E5A-A1E5-08CC02D66B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021" y="5311949"/>
                <a:ext cx="9386993" cy="90415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6779A716-7437-4BF0-A088-91F2A7FBFC92}"/>
                  </a:ext>
                </a:extLst>
              </p:cNvPr>
              <p:cNvSpPr/>
              <p:nvPr/>
            </p:nvSpPr>
            <p:spPr>
              <a:xfrm>
                <a:off x="10425086" y="5916848"/>
                <a:ext cx="1208216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pt-PT" sz="2000" b="1" i="1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000" b="1" i="1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000" b="1" i="1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GB" sz="2000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6779A716-7437-4BF0-A088-91F2A7FBFC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086" y="5916848"/>
                <a:ext cx="1208216" cy="4070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Agrupar 31">
            <a:extLst>
              <a:ext uri="{FF2B5EF4-FFF2-40B4-BE49-F238E27FC236}">
                <a16:creationId xmlns:a16="http://schemas.microsoft.com/office/drawing/2014/main" id="{1ABF520E-6415-454A-9372-482C58AA5038}"/>
              </a:ext>
            </a:extLst>
          </p:cNvPr>
          <p:cNvGrpSpPr/>
          <p:nvPr/>
        </p:nvGrpSpPr>
        <p:grpSpPr>
          <a:xfrm>
            <a:off x="7150059" y="2771806"/>
            <a:ext cx="1391091" cy="546049"/>
            <a:chOff x="7150059" y="1915227"/>
            <a:chExt cx="1391091" cy="546049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95D5E601-5C01-468D-BFFD-7FDB45F3F1BE}"/>
                </a:ext>
              </a:extLst>
            </p:cNvPr>
            <p:cNvSpPr/>
            <p:nvPr/>
          </p:nvSpPr>
          <p:spPr>
            <a:xfrm>
              <a:off x="7164749" y="1915227"/>
              <a:ext cx="1376401" cy="54604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45DB4B1F-8DB3-4DB2-8CAA-2CAD0D7B7766}"/>
                    </a:ext>
                  </a:extLst>
                </p:cNvPr>
                <p:cNvSpPr/>
                <p:nvPr/>
              </p:nvSpPr>
              <p:spPr>
                <a:xfrm>
                  <a:off x="7150059" y="1949269"/>
                  <a:ext cx="1371850" cy="4700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7" name="Retângulo 6">
                  <a:extLst>
                    <a:ext uri="{FF2B5EF4-FFF2-40B4-BE49-F238E27FC236}">
                      <a16:creationId xmlns:a16="http://schemas.microsoft.com/office/drawing/2014/main" id="{78773CE2-2F39-4F3B-AFF4-498B8F2E7F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0059" y="1949269"/>
                  <a:ext cx="1371850" cy="47000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B03A1740-98CB-4FA7-AFBB-9C55AF7A4E24}"/>
              </a:ext>
            </a:extLst>
          </p:cNvPr>
          <p:cNvGrpSpPr/>
          <p:nvPr/>
        </p:nvGrpSpPr>
        <p:grpSpPr>
          <a:xfrm>
            <a:off x="2098800" y="2403326"/>
            <a:ext cx="2383659" cy="989347"/>
            <a:chOff x="2250301" y="2108701"/>
            <a:chExt cx="2383659" cy="989347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EB245931-229C-40FD-85C2-624C1FD5072B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F384B3C7-BF73-499B-852C-0099380CA527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Retângulo 38">
                  <a:extLst>
                    <a:ext uri="{FF2B5EF4-FFF2-40B4-BE49-F238E27FC236}">
                      <a16:creationId xmlns:a16="http://schemas.microsoft.com/office/drawing/2014/main" id="{6F2F5248-F41A-4118-B7A6-2B96A0193D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F4BE78-F863-466D-AC11-84D657D9B4D5}"/>
                </a:ext>
              </a:extLst>
            </p:cNvPr>
            <p:cNvSpPr txBox="1"/>
            <p:nvPr/>
          </p:nvSpPr>
          <p:spPr>
            <a:xfrm>
              <a:off x="2631117" y="2166383"/>
              <a:ext cx="15818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err="1"/>
                <a:t>Involutória</a:t>
              </a:r>
              <a:endParaRPr lang="en-GB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3976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5" grpId="1" uiExpand="1" build="allAtOnce"/>
      <p:bldP spid="26" grpId="0" animBg="1"/>
      <p:bldP spid="27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A6D51CD-163D-4B8D-A0AC-24FDEB5BDAE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761170" y="2166383"/>
              <a:ext cx="1379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err="1"/>
                <a:t>Simétrica</a:t>
              </a:r>
              <a:endParaRPr lang="en-GB" sz="2400" b="1" dirty="0"/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71472AB-32F4-4A4D-951A-37A6CAFD2B15}"/>
              </a:ext>
            </a:extLst>
          </p:cNvPr>
          <p:cNvGrpSpPr/>
          <p:nvPr/>
        </p:nvGrpSpPr>
        <p:grpSpPr>
          <a:xfrm>
            <a:off x="2098800" y="3857224"/>
            <a:ext cx="2383659" cy="989347"/>
            <a:chOff x="2250301" y="2108701"/>
            <a:chExt cx="2383659" cy="989347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694CAE8A-3707-4F03-AF69-4083BC1CE25D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9D43EAA7-F82A-408F-B7CA-C69F052CADE8}"/>
                </a:ext>
              </a:extLst>
            </p:cNvPr>
            <p:cNvSpPr txBox="1"/>
            <p:nvPr/>
          </p:nvSpPr>
          <p:spPr>
            <a:xfrm>
              <a:off x="2459646" y="2166383"/>
              <a:ext cx="19828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Anti-</a:t>
              </a:r>
              <a:r>
                <a:rPr lang="en-GB" sz="2400" b="1" dirty="0" err="1"/>
                <a:t>simétrica</a:t>
              </a:r>
              <a:endParaRPr lang="en-GB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5279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A6D51CD-163D-4B8D-A0AC-24FDEB5BDAE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761169" y="2166383"/>
              <a:ext cx="13798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err="1"/>
                <a:t>Simétrica</a:t>
              </a:r>
              <a:r>
                <a:rPr lang="en-GB" sz="2400" b="1" dirty="0"/>
                <a:t>
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71472AB-32F4-4A4D-951A-37A6CAFD2B15}"/>
              </a:ext>
            </a:extLst>
          </p:cNvPr>
          <p:cNvGrpSpPr/>
          <p:nvPr/>
        </p:nvGrpSpPr>
        <p:grpSpPr>
          <a:xfrm>
            <a:off x="2098800" y="3857224"/>
            <a:ext cx="2383659" cy="989347"/>
            <a:chOff x="2250301" y="2108701"/>
            <a:chExt cx="2383659" cy="989347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694CAE8A-3707-4F03-AF69-4083BC1CE25D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9D43EAA7-F82A-408F-B7CA-C69F052CADE8}"/>
                </a:ext>
              </a:extLst>
            </p:cNvPr>
            <p:cNvSpPr txBox="1"/>
            <p:nvPr/>
          </p:nvSpPr>
          <p:spPr>
            <a:xfrm>
              <a:off x="2448424" y="2166383"/>
              <a:ext cx="20052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Anti-</a:t>
              </a:r>
              <a:r>
                <a:rPr lang="en-GB" sz="2400" b="1" dirty="0" err="1"/>
                <a:t>simétrica</a:t>
              </a:r>
              <a:endParaRPr lang="en-GB" sz="24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7234CD12-BD9A-47E3-A53F-C9B214F01B96}"/>
                  </a:ext>
                </a:extLst>
              </p:cNvPr>
              <p:cNvSpPr/>
              <p:nvPr/>
            </p:nvSpPr>
            <p:spPr>
              <a:xfrm>
                <a:off x="4967197" y="3515262"/>
                <a:ext cx="6701371" cy="46166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400" b="1" dirty="0">
                    <a:solidFill>
                      <a:srgbClr val="F25E4F"/>
                    </a:solidFill>
                  </a:rPr>
                  <a:t>Nota que: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Nos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dois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casos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tem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que ser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quadrada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7234CD12-BD9A-47E3-A53F-C9B214F01B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197" y="3515262"/>
                <a:ext cx="6701371" cy="461665"/>
              </a:xfrm>
              <a:prstGeom prst="rect">
                <a:avLst/>
              </a:prstGeom>
              <a:blipFill>
                <a:blip r:embed="rId14"/>
                <a:stretch>
                  <a:fillRect b="-11111"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56DE3FE0-2BB2-4880-A7DC-060726FDA180}"/>
              </a:ext>
            </a:extLst>
          </p:cNvPr>
          <p:cNvSpPr/>
          <p:nvPr/>
        </p:nvSpPr>
        <p:spPr>
          <a:xfrm>
            <a:off x="5126850" y="4203724"/>
            <a:ext cx="5820200" cy="1718104"/>
          </a:xfrm>
          <a:prstGeom prst="roundRect">
            <a:avLst>
              <a:gd name="adj" fmla="val 13376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4331FEC-A4E7-4205-A1F3-2C3CF2A20630}"/>
                  </a:ext>
                </a:extLst>
              </p:cNvPr>
              <p:cNvSpPr/>
              <p:nvPr/>
            </p:nvSpPr>
            <p:spPr>
              <a:xfrm>
                <a:off x="6217285" y="4375509"/>
                <a:ext cx="3639330" cy="405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⇢</m:t>
                      </m:r>
                      <m:d>
                        <m:dPr>
                          <m:ctrlPr>
                            <a:rPr lang="pt-P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P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pt-P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pt-P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pt-PT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⇢</m:t>
                      </m:r>
                      <m:d>
                        <m:dPr>
                          <m:ctrlPr>
                            <a:rPr lang="pt-P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P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pt-P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4331FEC-A4E7-4205-A1F3-2C3CF2A206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285" y="4375509"/>
                <a:ext cx="3639330" cy="40562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EC3521DE-3942-4F1C-833C-CF878025548C}"/>
                  </a:ext>
                </a:extLst>
              </p:cNvPr>
              <p:cNvSpPr/>
              <p:nvPr/>
            </p:nvSpPr>
            <p:spPr>
              <a:xfrm>
                <a:off x="5631163" y="4871526"/>
                <a:ext cx="481157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ou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só é possível se </a:t>
                </a:r>
                <a14:m>
                  <m:oMath xmlns:m="http://schemas.openxmlformats.org/officeDocument/2006/math">
                    <m:r>
                      <a:rPr lang="pt-PT" sz="2000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GB" sz="2000" b="0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en-GB" sz="20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EC3521DE-3942-4F1C-833C-CF87802554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163" y="4871526"/>
                <a:ext cx="4811574" cy="400110"/>
              </a:xfrm>
              <a:prstGeom prst="rect">
                <a:avLst/>
              </a:prstGeom>
              <a:blipFill>
                <a:blip r:embed="rId16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6DD92B6D-98E7-42E6-8A3A-5DB6F76874A5}"/>
                  </a:ext>
                </a:extLst>
              </p:cNvPr>
              <p:cNvSpPr/>
              <p:nvPr/>
            </p:nvSpPr>
            <p:spPr>
              <a:xfrm>
                <a:off x="6476137" y="5334016"/>
                <a:ext cx="345088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000" dirty="0">
                    <a:solidFill>
                      <a:sysClr val="windowText" lastClr="000000"/>
                    </a:solidFill>
                  </a:rPr>
                  <a:t>Logo, </a:t>
                </a:r>
                <a14:m>
                  <m:oMath xmlns:m="http://schemas.openxmlformats.org/officeDocument/2006/math">
                    <m:r>
                      <a:rPr lang="en-GB" sz="20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b="1" dirty="0" err="1">
                    <a:solidFill>
                      <a:sysClr val="windowText" lastClr="000000"/>
                    </a:solidFill>
                  </a:rPr>
                  <a:t>tem</a:t>
                </a:r>
                <a:r>
                  <a:rPr lang="en-GB" sz="2000" b="1" dirty="0">
                    <a:solidFill>
                      <a:sysClr val="windowText" lastClr="000000"/>
                    </a:solidFill>
                  </a:rPr>
                  <a:t> que ser </a:t>
                </a:r>
                <a:r>
                  <a:rPr lang="en-GB" sz="2000" b="1" dirty="0" err="1">
                    <a:solidFill>
                      <a:sysClr val="windowText" lastClr="000000"/>
                    </a:solidFill>
                  </a:rPr>
                  <a:t>quadrada</a:t>
                </a:r>
                <a:r>
                  <a:rPr lang="en-GB" sz="2000" b="1" dirty="0">
                    <a:solidFill>
                      <a:sysClr val="windowText" lastClr="000000"/>
                    </a:solidFill>
                  </a:rPr>
                  <a:t>!</a:t>
                </a:r>
                <a:endParaRPr lang="en-GB" sz="2000" b="1" dirty="0"/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6DD92B6D-98E7-42E6-8A3A-5DB6F76874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137" y="5334016"/>
                <a:ext cx="3450881" cy="400110"/>
              </a:xfrm>
              <a:prstGeom prst="rect">
                <a:avLst/>
              </a:prstGeom>
              <a:blipFill>
                <a:blip r:embed="rId17"/>
                <a:stretch>
                  <a:fillRect l="-1767" t="-7576" r="-1590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93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r>
              <a:rPr lang="en-GB" sz="1600" b="1" dirty="0">
                <a:solidFill>
                  <a:schemeClr val="tx1"/>
                </a:solidFill>
              </a:rPr>
              <a:t> / Anti-</a:t>
            </a:r>
            <a:r>
              <a:rPr lang="en-GB" sz="1600" b="1" dirty="0" err="1">
                <a:solidFill>
                  <a:schemeClr val="tx1"/>
                </a:solidFill>
              </a:rPr>
              <a:t>simétrica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Ortogonal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A6D51CD-163D-4B8D-A0AC-24FDEB5BDAE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 err="1">
                <a:solidFill>
                  <a:schemeClr val="tx1"/>
                </a:solidFill>
              </a:rPr>
              <a:t>Outras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Designações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 err="1">
                <a:solidFill>
                  <a:schemeClr val="tx1"/>
                </a:solidFill>
              </a:rPr>
              <a:t>Idempotente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Nilpotente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Involutória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761169" y="2166383"/>
              <a:ext cx="13798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err="1"/>
                <a:t>Simétrica</a:t>
              </a:r>
              <a:r>
                <a:rPr lang="en-GB" sz="2400" b="1" dirty="0"/>
                <a:t>
</a:t>
              </a:r>
            </a:p>
          </p:txBody>
        </p:sp>
      </p:grp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AD6EBC25-9B42-4EB5-B187-B0B36D6E0A49}"/>
              </a:ext>
            </a:extLst>
          </p:cNvPr>
          <p:cNvSpPr/>
          <p:nvPr/>
        </p:nvSpPr>
        <p:spPr>
          <a:xfrm>
            <a:off x="2063296" y="223373"/>
            <a:ext cx="9839539" cy="226062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D3547CC-49F0-49B4-8B58-D396BA9F19FD}"/>
              </a:ext>
            </a:extLst>
          </p:cNvPr>
          <p:cNvSpPr/>
          <p:nvPr/>
        </p:nvSpPr>
        <p:spPr>
          <a:xfrm>
            <a:off x="2229275" y="355831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A0A9F891-4C1F-4F61-9AFC-EE4E9A4439FB}"/>
                  </a:ext>
                </a:extLst>
              </p:cNvPr>
              <p:cNvSpPr/>
              <p:nvPr/>
            </p:nvSpPr>
            <p:spPr>
              <a:xfrm>
                <a:off x="2195517" y="792619"/>
                <a:ext cx="6238246" cy="60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b="1" i="1" spc="-15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pt-PT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b="1" i="1" spc="-15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1" i="1" spc="-15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solidFill>
                      <a:srgbClr val="0C2B8E"/>
                    </a:solidFill>
                  </a:rPr>
                  <a:t> é simétrica!</a:t>
                </a:r>
                <a:r>
                  <a:rPr lang="pt-PT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A0A9F891-4C1F-4F61-9AFC-EE4E9A4439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517" y="792619"/>
                <a:ext cx="6238246" cy="605550"/>
              </a:xfrm>
              <a:prstGeom prst="rect">
                <a:avLst/>
              </a:prstGeom>
              <a:blipFill>
                <a:blip r:embed="rId13"/>
                <a:stretch>
                  <a:fillRect b="-2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EAB00854-7198-4567-AB8A-C86C2ABFEAFA}"/>
                  </a:ext>
                </a:extLst>
              </p:cNvPr>
              <p:cNvSpPr/>
              <p:nvPr/>
            </p:nvSpPr>
            <p:spPr>
              <a:xfrm>
                <a:off x="2229275" y="1494011"/>
                <a:ext cx="3998980" cy="9061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 é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Simétrica</a:t>
                </a:r>
                <a:r>
                  <a:rPr lang="en-GB" sz="2000" dirty="0">
                    <a:solidFill>
                      <a:srgbClr val="0C2B8E"/>
                    </a:solidFill>
                  </a:rPr>
                  <a:t>?... </a:t>
                </a:r>
                <a:r>
                  <a:rPr lang="pt-PT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EAB00854-7198-4567-AB8A-C86C2ABFEA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275" y="1494011"/>
                <a:ext cx="3998980" cy="90614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6083E82E-14AC-4F28-8461-B6A7BB22D940}"/>
              </a:ext>
            </a:extLst>
          </p:cNvPr>
          <p:cNvSpPr/>
          <p:nvPr/>
        </p:nvSpPr>
        <p:spPr>
          <a:xfrm>
            <a:off x="9052192" y="786643"/>
            <a:ext cx="2603626" cy="559305"/>
          </a:xfrm>
          <a:prstGeom prst="roundRect">
            <a:avLst/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/>
              <a:t>Experimenta</a:t>
            </a:r>
            <a:r>
              <a:rPr lang="en-GB" sz="2000" b="1" dirty="0"/>
              <a:t> </a:t>
            </a:r>
            <a:r>
              <a:rPr lang="en-GB" sz="2000" b="1" dirty="0" err="1"/>
              <a:t>sózinho</a:t>
            </a:r>
            <a:r>
              <a:rPr lang="en-GB" sz="2000" b="1" dirty="0"/>
              <a:t>!</a:t>
            </a:r>
          </a:p>
          <a:p>
            <a:pPr algn="ctr"/>
            <a:r>
              <a:rPr lang="pt-PT" sz="1050" dirty="0"/>
              <a:t>(</a:t>
            </a:r>
            <a:r>
              <a:rPr lang="pt-PT" sz="1050" b="1" dirty="0"/>
              <a:t>Clica aqui para veres a solução</a:t>
            </a:r>
            <a:r>
              <a:rPr lang="pt-PT" sz="1050" dirty="0"/>
              <a:t>!)</a:t>
            </a:r>
            <a:endParaRPr lang="en-GB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2FACABDD-0175-434E-8C90-4D84137C5D07}"/>
                  </a:ext>
                </a:extLst>
              </p:cNvPr>
              <p:cNvSpPr/>
              <p:nvPr/>
            </p:nvSpPr>
            <p:spPr>
              <a:xfrm>
                <a:off x="7206946" y="1436089"/>
                <a:ext cx="2352887" cy="906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pt-PT" sz="2000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pt-PT" sz="2000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2000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2FACABDD-0175-434E-8C90-4D84137C5D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946" y="1436089"/>
                <a:ext cx="2352887" cy="9062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Seta: Curvada Para Cima 48">
            <a:extLst>
              <a:ext uri="{FF2B5EF4-FFF2-40B4-BE49-F238E27FC236}">
                <a16:creationId xmlns:a16="http://schemas.microsoft.com/office/drawing/2014/main" id="{076BE464-5D57-4B4D-A9DA-225414C65697}"/>
              </a:ext>
            </a:extLst>
          </p:cNvPr>
          <p:cNvSpPr/>
          <p:nvPr/>
        </p:nvSpPr>
        <p:spPr>
          <a:xfrm flipH="1">
            <a:off x="4250453" y="1805852"/>
            <a:ext cx="4941814" cy="181927"/>
          </a:xfrm>
          <a:prstGeom prst="curvedUp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964324F-CF43-4715-9E5C-1FE4C996CD54}"/>
              </a:ext>
            </a:extLst>
          </p:cNvPr>
          <p:cNvSpPr/>
          <p:nvPr/>
        </p:nvSpPr>
        <p:spPr>
          <a:xfrm>
            <a:off x="8914972" y="1423608"/>
            <a:ext cx="452771" cy="36976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BA7735A-B34A-4F6D-A9F0-BF629E25225D}"/>
              </a:ext>
            </a:extLst>
          </p:cNvPr>
          <p:cNvSpPr/>
          <p:nvPr/>
        </p:nvSpPr>
        <p:spPr>
          <a:xfrm>
            <a:off x="3881499" y="1444662"/>
            <a:ext cx="451370" cy="461665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B26DB894-5C1F-47AC-90A3-065F31900291}"/>
              </a:ext>
            </a:extLst>
          </p:cNvPr>
          <p:cNvSpPr/>
          <p:nvPr/>
        </p:nvSpPr>
        <p:spPr>
          <a:xfrm>
            <a:off x="5733587" y="1611305"/>
            <a:ext cx="1690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29A6FF"/>
                </a:solidFill>
              </a:rPr>
              <a:t>NÃO SÃO IGUAIS!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307EAA1B-5C9D-47E7-9C9A-188EF12092ED}"/>
                  </a:ext>
                </a:extLst>
              </p:cNvPr>
              <p:cNvSpPr/>
              <p:nvPr/>
            </p:nvSpPr>
            <p:spPr>
              <a:xfrm>
                <a:off x="9816796" y="1574571"/>
                <a:ext cx="184909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b="1" dirty="0" err="1">
                    <a:solidFill>
                      <a:srgbClr val="F25E4F"/>
                    </a:solidFill>
                  </a:rPr>
                  <a:t>Então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pt-PT" sz="2000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pt-PT" sz="2000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b="1" dirty="0">
                    <a:solidFill>
                      <a:srgbClr val="F25E4F"/>
                    </a:solidFill>
                  </a:rPr>
                  <a:t> </a:t>
                </a:r>
                <a:r>
                  <a:rPr lang="en-GB" sz="2000" b="1" u="sng" dirty="0">
                    <a:solidFill>
                      <a:srgbClr val="F25E4F"/>
                    </a:solidFill>
                  </a:rPr>
                  <a:t>NÃO É 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Simétrica!</a:t>
                </a: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307EAA1B-5C9D-47E7-9C9A-188EF12092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796" y="1574571"/>
                <a:ext cx="1849098" cy="707886"/>
              </a:xfrm>
              <a:prstGeom prst="rect">
                <a:avLst/>
              </a:prstGeom>
              <a:blipFill>
                <a:blip r:embed="rId16"/>
                <a:stretch>
                  <a:fillRect l="-3289" t="-4310" r="-5592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F5EA8884-FB0C-4BC3-9FE1-4C8EDC3D0598}"/>
                  </a:ext>
                </a:extLst>
              </p:cNvPr>
              <p:cNvSpPr/>
              <p:nvPr/>
            </p:nvSpPr>
            <p:spPr>
              <a:xfrm>
                <a:off x="4910451" y="2982194"/>
                <a:ext cx="6489362" cy="67458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pt-PT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pt-P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</a:t>
                </a:r>
                <a:r>
                  <a:rPr lang="en-GB" sz="2400" dirty="0"/>
                  <a:t>é</a:t>
                </a:r>
                <a:r>
                  <a:rPr lang="en-GB" sz="2400" dirty="0">
                    <a:solidFill>
                      <a:schemeClr val="tx1"/>
                    </a:solidFill>
                  </a:rPr>
                  <a:t> </a:t>
                </a:r>
                <a:r>
                  <a:rPr lang="en-GB" sz="2400" b="1" dirty="0" err="1"/>
                  <a:t>Simétrica</a:t>
                </a:r>
                <a:r>
                  <a:rPr lang="en-GB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pt-PT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PT" sz="24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𝒋𝒊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pt-P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pt-P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pt-P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en-GB" sz="24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F5EA8884-FB0C-4BC3-9FE1-4C8EDC3D05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451" y="2982194"/>
                <a:ext cx="6489362" cy="674582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>
            <a:extLst>
              <a:ext uri="{FF2B5EF4-FFF2-40B4-BE49-F238E27FC236}">
                <a16:creationId xmlns:a16="http://schemas.microsoft.com/office/drawing/2014/main" id="{A92A0AE0-9B83-4A9B-8F0D-7A93485DFC64}"/>
              </a:ext>
            </a:extLst>
          </p:cNvPr>
          <p:cNvSpPr/>
          <p:nvPr/>
        </p:nvSpPr>
        <p:spPr>
          <a:xfrm>
            <a:off x="6428797" y="2610885"/>
            <a:ext cx="3452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Notação</a:t>
            </a:r>
            <a:r>
              <a:rPr lang="en-GB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 </a:t>
            </a:r>
            <a:r>
              <a:rPr lang="en-GB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matemática</a:t>
            </a:r>
            <a:r>
              <a:rPr lang="en-GB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01551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0" grpId="0" animBg="1"/>
      <p:bldP spid="44" grpId="0"/>
      <p:bldP spid="47" grpId="0" animBg="1"/>
      <p:bldP spid="49" grpId="0" animBg="1"/>
      <p:bldP spid="50" grpId="0" animBg="1"/>
      <p:bldP spid="51" grpId="0" animBg="1"/>
      <p:bldP spid="53" grpId="0"/>
      <p:bldP spid="54" grpId="0"/>
      <p:bldP spid="55" grpId="0" animBg="1"/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LMS_API_VERSION" val="SCORM 1.2"/>
  <p:tag name="ISPRING_ULTRA_SCORM_COURSE_ID" val="1659377C-373D-46B5-8979-918BB94479B4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1 version 1"/>
  <p:tag name="ISPRING_UUID" val="{6C1501FE-58DE-4533-A877-08D917893A3A}"/>
  <p:tag name="ISPRING_SCORM_RATE_QUIZZES" val="1"/>
  <p:tag name="ISPRING_SCORM_PASSING_SCORE" val="80.000000"/>
  <p:tag name="ISPRING_SCREEN_RECS_UPDATED" val="C:\Users\filom\Documents\ENGIMATH\LESSONS\MATRICES\AULA 11\Aula_11_Q1\"/>
  <p:tag name="ISPRING_OUTPUT_FOLDER" val="[[&quot;*\uFFFD\uFFFD\uFFFD{BB4CDCA5-F38E-475C-8C53-186BBAA01A72}&quot;,&quot;C:\\Users\\filom\\Documents\\ENGIMATH\\LESSONS\\MATRICES\\AULA 11&quot;]]"/>
  <p:tag name="ISPRING_RESOURCE_FOLDER" val="C:\Users\filom\Documents\ENGIMATH\LESSONS\MATRICES\AULA 11\Aula_11_N1\"/>
  <p:tag name="ISPRING_PRESENTATION_PATH" val="C:\Users\filom\Documents\ENGIMATH\LESSONS\MATRICES\AULA 11\Aula_11_N1.pptx"/>
  <p:tag name="ISPRING_PLAYERS_CUSTOMIZATION_2" val="UEsDBBQAAgAIABJEbE5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qZp6Trj5mLriAgAAZwoAABgAAABub25lL2NvbW1vbl9tZXNzYWdlcy5sbmetVl1v2jAUfa/U/2BF6tvWbm97gKAAbmU1JDQxpd2L5SYuWE1iFjt07NfvxoEOtqEArYQibOd+nXPudTq9n3mGlqLUUhVd5+vlFweJIlGpLGZdZ0KvP39zkDa8SHmmCtF1CuWgnnt+1sl4Mav4TMD/8zOEOrnQGpbarVd/1kimXWfcZ31vcMtoyLzxmPUnlIYB870+9h23z5OXztX69T3WgzCgUeizsRdgnwX4gTpu/TzObhzhe8etn612kyjCAWWxT4aYkZgFIQVno7GPKR467qOq0JwvBTIKLaV4RWYuADcjS4F0JlN7kCjYKCrRFmwYjjwSsAjHNCIDSsLAcWNVlqtP1i2vzFyVEE6jVGr+lInUxgSG7PmiFBpCcwMMIviZuYQ3Vc5lcdkWGmrEEaATx9MwgrpwYUSJOFpwrV9Vme7Utx2ozTEJBiFAOKBbzmntY+MYcpSgs7IUiWl3Bll6Fpk1I1MSDMMpo1YINRl5pQ0Ani8yYYTNVtal8MSi8iSeFTCTCb5sUIPolqZWgEY4jr0bzPrhA2gARBceYxHeOm54e4zFI46hIBy32QTePbnxLCKgzo10NtJMeK2EbIV4koBdzdxSqkrDTs0mCMhWry+PCxPjuwkohnj+ng5ovAL0djWTSwF5lKkoWwNBUw7wkAQ37G5CvrNrj/h4+B+a+QoVyiCeLnmRCCA24ZUWaAVnqUztWS0xG/9HJX8hbtYNebHu5WCIHy6OzWen/feojxsj8oVpC10Dtk7/lCzqdtqbwiGlnxY/HuDAi0j4McxomVdZM7Dezc9bZsdy1JrEO5E6nK0PzcQq5eApaYVy+njcurN2xhgl1McwLcHhrCkMXGYyl0akB/icjHCNaAzDphk+O5VMVZWlVliZfLEDCC6mKhf/3obPpcrtbsb1BthmAPbek0VTXNQEHR9xK75p42B+tqRxOkuUQCUf8nnBm9bJVQ5bf8V9W2n7Sdi52vpC/A1QSwMEFAACAAgAqZp6Tray98ilAAAAggEAACkAAABub25l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pmnpOH1SKajADAADHDgAAIgAAAG5vbmUvZmxhc2hfcHVibGlzaGluZ19zZXR0aW5ncy54bWzll91P2zAQwN/7V1iZeFwD2iZNKC1i/ZCqjYJIYfCE3NhtTjh25o925a/fOW5L2coWviS2PVRN7Lvfne/O5zg5+F4IMuPagJKtaK+5GxEuM8VATlvR2aj/9mNEjKWSUaEkb0VSReSg3UhKNxZg8pRbi6KGIEaa/dK2otzacj+O5/N5E0yp/awSziLfNDNVxKXmhkvLdVwKusA/uyi5iZaEGgD8FUou1dqNBiFJIB0p5gQnwFrREJ3tC2ryKA4SY5pdT7VyknWUUJro6bgVven0unvddyuZQOlCwaUPh2njoB+2+5Qx8A5QkcINJzmHaY6eYrDmwGzun2IvncS/MipyWDP1jI7CxUu7hOOEcjrjS2M4Qq2lWY761rQnVBiexJtDKzHwIaSZhRl6dqse/J04IVJXlkrbttUOET8NrijxPZhkojaMLd/JWAmMbeUUlkkx5mxICx6inV6D7KPQXkQmtACxaEXHJZckpRKTC5YKyNa6xo2NBVsltb+UPtRABTmTgNXHyVEa3VoPi8pyqg3f9Go1Y3xks/ZX5QQjC+WIgGtOrCIYXVfgU87JZgrIRKuiGsUSscQIQIsz4HPODqpQLYH3GbpEE4VDTSzFUnAbLHxzcEPGfKI0cjmdYeHiOJjAbz4IXFJjbqF05eNO+mXQ7V0Nht3exY5fIGUzKrMHwrGceFHaF+HTBZHKrvQwHBl1hldJYcCquTpraz4+DeuKxjw/Uzbu8A0UTtDnxK8DsoF+wZS/jJWHJP6PHtQ2m9NZtdH95q3QuMUBUxKYOJFhSwK57IA1gBmVREmxIDTDpmx825iBcgZHQoMIaPN4D4M+lmn1NoUZNkmlGde/R7KFxEaZ9ZUufDIZ8edfK+p2RhizUe/0sDManA9Gl1ej3sUonEZr9Xhr90xi39S393h/aLzGFn9y2juvE/khBqFWhnppLdxxHanjz3WkTsOZdLJxHtVyAXvMNOwZ7DICCsAieEUV85SvglBtz1wxf82G+QdW//o+CWuvP+0dDT4df+n+77vgqXEIb6s7U3znXpPEWy9AfqYACQVeq/yhuL41tT+8303i7VONBtLuXj7bjR9QSwMEFAACAAgAqZp6TkKBxMUYAQAA1AIAABwAAABub25lL2ZsYXNoX3NraW5fc2V0dGluZ3MueG1sjZLRToMwFIbvfQqC95BNjZp0TdzQG6Mu2V7gAAfSrPSQtpDw9naFjakQx1X5///rac8pMwehgha1EaRW4SLkN0HAMpKkd2itUKU5KictEPkqTBtrSUUZKYvKRop0BTLkt2/+Y7FP/keRq3ktU0CGY5mH5dM6uQoZatyvH5PN8xxQQ4lRCtmh1NSo3OU3r8kiubvID8vLhjDzszvQWNpZ0JZb3SCLx//eN9DiixIVWNdnZ1g0Q3LK6RlJVG81Gtcub/ICpHHEH308wlZCd97MnIAJZw7Ziwr5cgrxTo8paEXp1X1XIy80uiK/xD6JClKJ79ilBDr/PEeGu8/aPe3u2FT4QTlyc+zll5sniy9UP5txEm7tXjP/BlBLAwQUAAIACACpmnpO15twlisDAABvDgAAIQAAAG5vbmUvaHRtbF9wdWJsaXNoaW5nX3NldHRpbmdzLnhtbN1XTU8bMRC951dYW3FstqiXCiVBNB9qVEgQGyickLN2siO89tYfScOv73idhEADXSgRqIco2fHMm/Gb8XO2cfgrF2TGtQElm9F+/VNEuEwVAzltRuej3scvETGWSkaFkrwZSRWRw1atUbixAJMl3Fp0NQRhpDkobDPKrC0O4ng+n9fBFNqvKuEs4pt6qvK40NxwabmOC0EX+GUXBTfREqECAH5yJZdhrVqNkEZAOlHMCU6ANaMBFvvN5iKKg8OYpjdTrZxkbSWUJno6bkYf2t3OfufzyieAdCDn0rNhWmj0ZntAGQOfn4oEbjnJOEwzLBS5mgOzmf8Ve+9G/CdGiRy2TD1GW+HepV2C44JyOuXLZGih1tI0w3hrWhMqDG/Em6aVG3gGaWphhpXdhYd6J06IxBWF0rZltUOIB8YVSvwITGOiNpItn8lYCaS2LAqnJB9zNqA5zsRpT0ZkQnMQi2Y0LLgkCZXYUbBUQLqOMG5sLNiyk72l95EGKsi5BBw5Tk6S6C5n2EqaUW34Zi2rFeP5TFs/lBOMLJQjAm44sYogpy7HXxknm8STiVZ5aRXUWGIEYMYZ8DlnhyVBS8DHEl1hitxhJM5fIbgNGX46uCVjPlEacTmd4bSiHUzArz8LuKDG3IHSVY17yXG/073uDzrdyz2/QcpmVKbPBMch4nlhd4JPF0Qqu4pDOlLqDC+bwoCVa1X2Vn95G9ZzjH1+pW7cwzeQO0FfE35NyAb0Dlu+myzPafxfK6icNqOz8qD7w1tC4xEHbEnAxIUU1QrkUvcqAKZUEiXFgtAUpdh42ZiBcgYtQSACtHl5hSEex7R8msIMRVJpxvXTkGwhUSjTntK5byYj/tJrRp32CDkbdc+O2qP+RX90dT3qXo7CHbQOj7eqZyP2Ur5d2f1V8VDYx2+n7Kdn3YsqhA9w75Ua000qwQ2reA2/V/E6C1fR6cY1VKkElJZpOCooLgJywN6/o0HZ+hcAnpyUMFuvPCjv4Hj897ve2muzTRZIwnPwQbvWh8oEJN2T/tfhcWenTEA1Kt52FP6VifC0eiWK7722NOKt7zc1tN9/SWzVfgNQSwMEFAACAAgAqZp6To5z9vpqAAAA5QAAABoAAABub25lL2h0bWxfc2tpbl9zZXR0aW5ncy5qc6vmUgACpRwlBSuFajAbzE8qLSnJz9NLzs8rSc0r0cvLL8pNBKtRUnYDAyUdnIrzy1KLCChNS0xORTHU1MjCyQWnSoSJJk7mLs6WyOoKEtNT9ZISk7PTi/JL81IgypxdXQxdjJXAqmq5agFQSwMEFAACAAgAsJp6Trx9NfdKAAAASQAAABcAAABub25lL2xvY2FsX3NldHRpbmdzLnhtbLOxr8jNUShLLSrOzM+zVTLUM1BSSM1Lzk/JzEu3VQoNcdO1UFIoLknMS0nMyc9LtVXKy1dSsLfjssnJT07MCU4tKQEqLNa34wIAUEsDBBQAAgAIAJO+ll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3nUVS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t51FUmayotWlAAAAgwEAAC4AAAB1bml2ZXJzYWwvcGxheWJhY2tfYW5kX25hdmlnYXRpb25fc2V0dGluZ3MueG1sdZDBCoMwEETvfoV/IPQcAj2XtkL9gRVHCcREsqvg3zeRakubHnfezC47iiFi3MC6KEtFs/iHUBAtYYaq3nOiTAvOzowkxrsoC1j3ZDkacyhFrPdTHcBwsqHd/6Pv12tL67HoWJ8h+UBjRuhTLrCRFHK0mGHTmnWC7gPigS8x+eCotbhgbT2F7nYYXtX8xSkbP5tHXH0Hzam++4Kgqg+1iJXtxT8BUEsDBBQAAgAIALedRVLQvS+0TgQAAIcVAAAnAAAAdW5pdmVyc2FsL2ZsYXNoX3B1Ymxpc2hpbmdfc2V0dGluZ3MueG1s5Vjdbts2FL73UxAaelkraZMlNWQHmS0jRh07s5SuwTAEtERbXChSFSmn7tWeZg+2J9mhaCt24rR0FgPpehEkOjznO4ff+SFD7+RzytCM5JIK3nT263sOIjwSMeXTpnMZdl8fO0gqzGPMBCdNhwsHnbRqXlaMGZVJQJQCVYkAhstGpppOolTWcN3b29s6lVmuVwUrFODLeiRSN8uJJFyR3M0YnsMvNc+IdBYIFgDwkwq+MGvVagh5BulcxAUjiMYQOad6U5h1GZaJ4xq1MY5uprkoeNwWTOQon46bzk9tv7PfebvUMVAdmhKuOZEtEGqxauA4pjoKzAL6haCE0GkC4R4dOOiWxippOm8ONApouw9RSmyzdaxR2gI44GoBnxKFY6yw+TT+FPms5FJgRPGc45RGIawgvf+m0wmvg36v418PhqEfXJ+F530TwxZGof8x3MIo7IV9fxt9W/izqwt/1O8N3l+Hw2E/7F3cWQGja4R47jpjHjArijwiFWGeSop0zDFlUKP3aJREQZUznE9JKLoUkjjBTBIH/ZmR6a8FZlTNoRn2oBluCMlOZUYiNdJpazoqL4hzB2cAITDIZVUSh++qkjg6Xtu6a7zfbWtjlB5WCkcJFA/IytA8d1W0VKO6jXCk6AwKk9zb5KRgLCiyTOSqpYMufa8KqxgegfEmgq8xp7/RWLC44oukYxIPcEpWOi64obwLmvsOmkCOGTA5zAhHAebQ5VQBu1EFIIuxVFSV3d1daJ/mFDMEeDCGCDoPHrAdJTiXa0mtEqt7K2r9PhCKyD8M20b0qGrAKHjRpWWl/5soWIzmokCM3oCdQFB5RQp/JQSt9jea5CItpTCBFJKlmxkltyQ+sXF0BS7SAixh3GWMKOPhU0G/oDGZiBxwCZ7BcAQ5lQa/vhVwhqW8A8XLGF+Zru0NOv7HV3qDOJ5hHm0JDuVK0kztBB/PERdqaQd0RLiQpExKTONyzWZv9aenoeoYyPMzZWMNX9K0YPg54StCVqB3mPLdeNkm8d+MwNptgmdlo+vmLaGhxSmkxGDCQgTTjvLFhLUAjDBHgrM5whEcWFKPjRkVhQSJGRAGWj49QmMPZVp+TWEyg8c8JrkV5N7+m7cHhz8fHb9r1N1//vr79VeNFkf5BcPanTnL24/eFeys7t0YvmH0lXvDA9uuyFNdqPEDp5vvQhbmvUHoj07bYe9DL7zaAFCy9/DM8lx9nm4+XstLxks9XQP/dNQ+QyM/uOyHQcOmogYCmldFCdTkRF+/bWwuRv4HK2wg3EZveBlCjfhWPeUHVp6HVn7f22iNzC3iYuUGYRUCnApTM+XgXGA0pVCb30WPW7Xbk8bD99Hi//kGbWbEjlqc4DxKdlZHP8YQ3mWC/se0v+x/LZ+N+HXmAv+898uw3/kBZssLZdB8Vc9La+9Jnrvx5U6vpJTTFGjVF+7qua91eLDnuZuXajVAW388bdX+BVBLAwQUAAIACAC3nUVSmsNtJ3IDAACiDAAAIQAAAHVuaXZlcnNhbC9mbGFzaF9za2luX3NldHRpbmdzLnhtbJVXbW/aMBD+3l+B2PeyUjZaKUXirVI11lZrx3eHHGDh2JHt0PHvd46dxIakUCKk+O4e39vjM0RqR3lnD1JRwR+6/e7oqtOJVrmUwPU7pBkjGjoxUfCUPHQf/y4W3Z41EUzIN9Ca8o0yklLWoWgY51oLfr0SXOM+11zIlLDu6Ntj8Yl6heU5lMCwLsWsyQpqNz/6d5PZRRDnYzAZzqb3bYCVSDPCDwuxEdcxWe02UuQ8MaHdmqcNtj1kIBnlu7MRMar0k4Y0iGl+M+/P+5dBMglKgQnpfjbuj3+eRTESA6uyHw7uBuMLMbWrzxtzBNtTRXUBG/aHt8NBGywjGwiLPJ3Pbma37fYcdw+78mlcFqDhnz6bOZL/APJLm4ssz77CkUyKjSnoEWZonrMYJkiCxw8Bs3vznAWYhIyjs4RUjCbYBiETS8Xv5mkzbqule/WHRGTOthTs1TThaHoYhsQMRlrmEPXKldWprfh4yTUeplLvS2qbV0zwleQKRmvClDOrhbXhH/igPPH2coLaYilYnsLUxutvFypqwHQ6KQaLb1vJvBAl7J2w9u4Ja8tnrOuJpSesLd9Mu144O5yYH2sspiTEhLhueuV30Qf1RzVwgsuyYuWq1BpXC3POlefbCUqbVCQwKoj1TlMwjYt6hczG1DsJKuJkTzdE483029jFhzcNmYp6R3JHtWZiRZpqBk18W4lcKowF1csw9waNhdibQ431Ata6tA6FdVPMdeFzoVhfna116aSqm113NN4mD92UyB3IdyGY6nYcDk8g1tzey6cIM6/xNgX5xNfiQgwXGvz9izjbjIU9hZeaE63JaptiSG0ZVCW1nW1uYOTcNnWW52kMco6EoFASMpRZuy3dbBl+9ZLCByQhoEVpkXqL23FCK757AscAIHK1LU+DXVhNmjNNGeyBOa0nKBJuyyxSeHaa8jXsCjnpSS4ipJtBNVGC+RkoGgBLjEuE08xXXMB5TWJVZBZMlHK+e7EEI7+ck4at/ogs1o5Kwc6obyohNiuoJ8m1eNNEardpvXbJkz2MOU2LEYQK466MsUFlQUyIzBWmUJaIE3kdg7m4qs0qFw2aNogZtKN+E6TQHE/Zdzygo7UE8EdsIbzy7oBfcIgFkclzZRJcCg1qi8Yc8d4sJrYyxXzBH59Rz5PaBlWtwHf8bzL6D1BLAwQUAAIACAC3nUVS5kXGEUgEAAARFQAAJgAAAHVuaXZlcnNhbC9odG1sX3B1Ymxpc2hpbmdfc2V0dGluZ3MueG1s3Vjdcto4FL7PU2i808vipE03KWPIZMFMmBKg2Ok2s7OTEbbA2siSa8lQerVPsw/WJ9kjCwgEkopM2E72IkN8fM53jr7zp7F39jVlaEJySQWvOUeVQwcRHomY8nHNuQpbr08dJBXmMWaCk5rDhYPO6gdeVgwZlUlAlAJViQCGy2qmak6iVFZ13el0WqEyy/VbwQoF+LISidTNciIJVyR3M4Zn8KNmGZHOHMECAP5Swedm9YMDhDyDdCnighFEY4icU30ozC5UyhzXaA1xdDvORcHjhmAiR/l4WHN+afjNo+bbhY5BatKUcE2JrINQi1UVxzHVQWAW0G8EJYSOE4j25NhBUxqrpOa8OdYooO1uopTY5uRYozQEUMDVHD4lCsdYYfNo/CnyVcmFwIjiGccpjUJ4g/Txa04zvAk67aZ/0+2FfnBzEV52TAw7GIX+53AHo7Addvxd9G3hL677/qDT7n64CXu9Ttju31kBo2uEeO46Yx4wK4o8IkvCPJUU6ZBjyqBE79EoiYIiZzgfk1C0KCRxhJkkDvorI+OPBWZUzaAXDqEXbgnJzmVGIjXQaas5Ki+IcwdnACEwyOWyJN69X5bEyena0V3j/e5YW6P0sFI4SqB4QFaG5rmrooUa1V2EI0UnUJjk3iFHBWNBkWUiV3UddOl7VbiM4QEYbyT4GnP6GQ0Fi5d8kXRI4i5OIX/9FnfQCJLKgLpeRjgKMIeupgrojJYWshhKRVXZza259nlOMUPQsTB2CLoMNuiNEpzLtSwuM6mbKar/0RWKyD8NvUb0oGrAKHjRtWSl/7soWIxmokCM3oKdQFBqRQr/JQStNjQa5SItpQxLhWTpZkLJlMRnNo6uwUVagCWMt4wRZTx8Keg3NCQjkQMuwRMYhiCn0uBXdgLOsJR3oHgR4yvTpu1u0//8Sh8QxxPMox3BoT5Jmqm94OMZ4kIt7ICOCBeSlEmJaVy+szlb5elpWLYI5PmZsrGGL2laMPyc8EtCVqD3mPL9eNkl8T+MwNptgidlo+vmLaGhxSmkxGDCiwgGIeXzkWoBGGGOBGczhCPYUFKPjQkVhQSJGRAGWj49QmMPZVo+jeHuAx7zmORWkIdHb94ev/v15PR9teJ+//uf148azXd3n2HtzizvxoOXAzure1eEHxg9clHYsG2JPNWFGm843X75sTBvd0N/cN4I25/a4fUWgJK9zZ3luXqBbt+n5a3i3jod/rx9Gvjng8YFGvjBVScMqjY11BXQripKoApH+oZtY9Mf+J+ssIFiG73eVQhV4Vt1kR9Yee5Z+f1gozUw94b+yp3BKgTYA2Mz12ATMJpSqMYX0dVWDfakgfAymnrrJZk+2tVmDuypqQnOo2RvlfOCB+3Py8n/mOmt1S+3LTUUkJRqo/9ouz0b6eusBf5l+7dep7lX+qgdfy+iZp+XPvO0/D609kHIc7d+ejsA+fpnzPrBv1BLAwQUAAIACAC3nUVSJxbzkbcBAAB+BgAAHwAAAHVuaXZlcnNhbC9odG1sX3NraW5fc2V0dGluZ3MuanONlMFPwjAUxu/8FWReDdGBTrwBw4SEg4ncjIduPMZC19e0BUXD/+46BLvuTVkv9MuP7/W9rd9Xp1s+QRp0H7tf1e9q/1zfVxpYzagtXNd13qIXVg80z5ewyAvguYDAQ3YWWTGu4awffhHKORCVa7J/MSC14xcgAcuzvyMqAtSEtiO0d8rwgxI/T//uOF0dO3LmnGyNQdFLURgQpidQFaxigqun6nE79GDcgfoHXbEUaqZ34cM4biV/HQfjKJ4MXS7FQjKxn2OGvYSlm0zhVix/6vftcun1XoIq3/imrSzPtZkZKPzC09tpOA3bSalAa/ipO4xH4eiehDlLgLsNRYOHwegPtGbcHKhH73KdmxMdhVE/Gri0ZBk0pjSZxrdxv46J0qsxzUbxI2fgw7Q1Iznbg7rECuVWXvACpcLMTqSJRnaRKEe2zEV25OKhXSRnD2tt276NKjJ6Carl+au4sctlGsOoXTP0rtmauMpFW7hcEA2GvNzaqzqncoFTIlUXKZAMNC9FT8cxftbY/WvZOFMbUAtEXuanfS2gyzgBNRMrtAIzhqXrotTKht7cqCDPnl7cpX/OzuEbUEsDBBQAAgAIALedRVKUE7MiaQAAAG4AAAAcAAAAdW5pdmVyc2FsL2xvY2FsX3NldHRpbmdzLnhtbA3MMQ6DMAxA0Z1TWN4p7daBwMZWltIDWMRFkRwbkYDg9mT7w9Nv+zMKHLylYOrw9XgisM7mgy4Of9NQvxFSJvUkpuxQDaHvqlZsJvlyzgUmWIUu3iaOJTKPFIscdhGo4VNe/8Aem666AVBLAwQUAAIACAC3nUVSqp+OWRYKAAAWGQAAFwAAAHVuaXZlcnNhbC91bml2ZXJzYWwucG5n7ZhrVFNXFsePAoooBexyfCHBodZ2YaWICAQCQqnoYGHGcQrIS0QSlUfAAAECRB6rohVo0RICJLGvQSuQYoQQIKD4SC0xKWCDMQ+I0FwghICBG0JIMhdt58PMrFkz83X4cNdd99zf2f99ztl373PupT+GhdjabLMBANgeORx8DACLUgBWD1qvQVrCbvPvIrdVhGMhQaBZ4DiBPFjiAj8KBKClcv1SghXyvC79cBQBgI2Zy9cqORaVA8CWW0eCA4/nxKllLZ+6GnIvKJbKbw42EBn+nwlibUpCie9umJjaO9IrU8d4e617O4a/y72NU3MybKFZ6Lbh1J2qQwOXsoehokpSNhG733cgTvnzmVby/DoALrwVaA2A/S7rVQB8ZbkTgIPXnC0BKNuIuAz+VGwPgPMf7FcDELwuCIHf+Uf46UeBC/ND8dsTr7g/2pJ4Jbef8/OTZeauyuE/M/Bfqa3AK/AKvAKvwCvwCrwCr8Ar8Aq8Aq/A/5/w083rgn49ebozvYYLDWrofKf8o1cHUN7Of2N0Uum8dJ9INs1dJeuZ4WTdVfPSHNu8gGKYFlGm+V1YOAk+C6fCDuBCM8P0kjjM2C5YemJnTtUt9cfQUUsLXsOo+yiTFh9gXKwLKPDvYNdptSjjlMTcGQ6n9UkPqCIFGdwGcppNL95kIMsf2j2dGp1yBQDzpjsJKlOa9A+ZpgX9O/H4oGPXAojKBSdbuK44nb71maQool4cAcAJ5Y8jcs6XufyjOdJJjXmiTpZK5QkcIRfEpO44HOLUCEAXPq5iYUk/OdxjyL/DZLFttfU+L/7qLO3sj3BCLHTFzOkJqr5DurYEukfIWMlMP76KMPckNS4pAAC5R4Q1I6DZvnva8fM3enE9RwQphlovdu4XRgByNJYKbcivr9xm3/YZ6uI8uTW1Ftwl7UY6Fc9kQWWZ9v7a76S1nPLQ1+Z8AxeWHEqZviHflKTjaTj+LpLKLxEAf/Rv7da9bu9TpLcFGDc3K7Aw/pvCTms3/lIRLzdZljuCKm8JbY6F5MOelgjhtLVUMkMla977s2NgTj7dWIN+cTOwfapgukyd3UwNhUVRHuT7yqHhpQltFdmd3JuAF4cSHnuqHLlqNQD5mZU2vcsrIoxe6mOs7fxFWGyco/QYTKfJ2L17+LlSfvZ2QjOnmhrVx7e6oD6vnc3meBK2s6SLORrMu4WmnzU95ucxI97G5xgPSddD+YFpqnoWY5SLMmhJIkiO/oQgFfEaJLWVQ0PKjFZTQVqbil7HEbaRN6Y54Uh9O2gulgoB3yLRgNumHCbsZsR9Weeb3n2AQVaVJ+zlYGm5I1LDxY9XAf+OEEtFPSFVtu04Qd6OE0Ain9EpyEdSQz0sZa0+TWPR6Q1hOXskd/Mf1BtMArHkEYbFNepN7PhoXtYOBjWUl16h85aJ0G3aefY0M6lzOtqjsqGJJJxlE0opV6b5cOABu+vcJKxyK6Mp93dYzRvcsUy9Gs16kmQI+NzFAsz0Y35vzWZurNNyuUny2qy9PlAG4WWPbZVeuodle6WVD3fhP5SeIMJnRVEsgU8Ev1HdTD3oyJLD2soaNeelJ9yWIayXm+D8gh1Dm0gelAoFfOqn56ITOP+AeEaUKpXphGez0zS14uwHLpqvkWl53IiiZyyWZKGhFNQ1/HvsFIqsmUWfEE8P+p2sOLQT3A0hqi7pJxrtt4QwrsTfu43ZHdPCDkqCCchS7VEZIg0s23p1o2sRiykRMke8uecXynxsb4cu+9EoiTfLOl92YOIQN/gd57wkz7sbCZrJGY5huppqjGW7hxkU40jQhWONM404C7ia6sN96kscl35Oooy5+cQWKucuEun3aiQ1PnlRW8HI1527rdm7F0fH2z6+MWWl6HjRvnmTREiL21lPGNTratXdT6xKWl4kCRIoLoGksyIdsYmbKvVQwdDkOJxE07ZmbdAVzzQlerPUF1qmbw2KOzUV/Gzf0UxyBd/BzehbKpmv4O/CN7GcjkNY0hFyV9ZNXRU3C8YGzZzZIFiOYl39ceb326BTI7VR9/YluJvla57mDZj3r2lrYx6Ldiec8++pjnJLiIGYqt6HmOH70SxjYXMLu5yElZkcS9Qf1l4az4rBUVuXPHnpWAGLLaAR8ZpOLnN4n2sQzyUOnVfq7McSTFiMZYos0g1AEp2mRPSbaVzXKmjN6+FrcnH96imrwRQ86Z4ixp5u+nEAPVQfWZMlStGlmjBvH4RGsxQvtrptpuV+6ywt9MtorVDF2XdnbcApTWI0seiM7NEzw2KrBzug8tNfHDTeeUhY0qOggU29npK1AvkQbq84GqqlomAu5TM66YAFolp3dZ6rvZ4MOUSkfHydz3l+uXKQkkY/9PBytQ9bsrfTv8e2nhsV4YXrdN1Hnz3fT503xibjt+v4HcZNpRJXkuqy4pUDbElkXyVXOzlomB5vNKT4TZ6bdiieOS2ySMHcP39WtEMvMr+/LD6QgiqTvFNvFvAa+oTLk06ouEN0ylQfDW66vs0VnUYdPCmu496IhL5gP+Lz897sbS0fdC2vrP9NVj4bu/msSGOW5W0YyohOaKNveebLIwfbNxdsawhfLfVAct/VqICjo02oF1R1cvVwxwPSYzl6iJ8dDxXtRzHNRer37JDvULa91ENC6GohfjHeJF5fPSj+9PL8A1MkVC1Jf4Yur1t3uUnv1BZPHmvUaE6QJO04uEJz9gd8pfDbxPbubluWGg7T8Egl6dNQU4g8IqRrTGOfRulZnl0cFsN6PwwFkpUV0XZV6hIcfnnUz8WHFCL5bQBQMpfidKzRSV5zKxhPU9EEcd/XCzg3Int43hBF64ulnML6qr4TNZIWW0MEi6bmViS8lNJZGX0zIh7NSzeQ8lkmOSwqaPEnh9sLRs/EljtWdleRSp2lVDXLI3H6Tq5zk7i7LT/mu0UkbXOSYKcxUt+q1ynaJ2M47q122LjLRmveUarJbdME7KtkRtPPtGMrZqr6PTyEq1NUBcLgUU/zIOc0npYM7Y+jcJNeJU6rL31eFSPrwIVHR1uESQY164NEf3rHcBy6MPlVVPlsLknE54ILlWH2/mRLhUqArP/6f65N3yC1kSmW1f2rajYzRyulu0Nyq0zVX2AkOLlvlgpRgQsdhGC0NWNW4C+hpjJMJgU9QmwHLuj+rjPh7KgN+0q4gOKlaAc6r6VxfyxECjaueEbvYh1PrPhhLbItQV10zjdZ9w7Rlos6rrtxtt/DYAMO9lFy8J8sShdvHR4y3TxAGOZn+CNVPT884KQ82Apch6B4Y6FO+pMftiL44mHzPsKd5W0Grkf/+OtHdTcAyDSO8HrEmJD9OqFb4TxPGKLP03y7U66VDgZ4WSlyRHUMv3NdlxAdCarbwLp1zI7O2Zfz1hpKBL5M56eDha9/3/Oc/8ct2UBDuHl9S8sH5Lm688s9wJEPw4Kbg04W/w1QSwMEFAACAAgAt51FUuVlxrFLAAAAagAAABsAAAB1bml2ZXJzYWwvdW5pdmVyc2FsLnBuZy54bWyzsa/IzVEoSy0qzszPs1Uy1DNQsrfj5bIpKEoty0wtV6gAigEFIUBJoRLINUJwyzNTSjJslSzMzRBiGamZ6RkltkpmpuZwQX2gkQBQSwECAAAUAAIACAASRGxOa18zBNUCAAD3BwAADwAAAAAAAAABAAAAAAAAAAAAbm9uZS9wbGF5ZXIueG1sUEsBAgAAFAACAAgAqZp6Trj5mLriAgAAZwoAABgAAAAAAAAAAQAAAAAAAgMAAG5vbmUvY29tbW9uX21lc3NhZ2VzLmxuZ1BLAQIAABQAAgAIAKmaek62svfIpQAAAIIBAAApAAAAAAAAAAEAAAAAABoGAABub25lL3BsYXliYWNrX2FuZF9uYXZpZ2F0aW9uX3NldHRpbmdzLnhtbFBLAQIAABQAAgAIAKmaek4fVIpqMAMAAMcOAAAiAAAAAAAAAAEAAAAAAAYHAABub25lL2ZsYXNoX3B1Ymxpc2hpbmdfc2V0dGluZ3MueG1sUEsBAgAAFAACAAgAqZp6TkKBxMUYAQAA1AIAABwAAAAAAAAAAQAAAAAAdgoAAG5vbmUvZmxhc2hfc2tpbl9zZXR0aW5ncy54bWxQSwECAAAUAAIACACpmnpO15twlisDAABvDgAAIQAAAAAAAAABAAAAAADICwAAbm9uZS9odG1sX3B1Ymxpc2hpbmdfc2V0dGluZ3MueG1sUEsBAgAAFAACAAgAqZp6To5z9vpqAAAA5QAAABoAAAAAAAAAAQAAAAAAMg8AAG5vbmUvaHRtbF9za2luX3NldHRpbmdzLmpzUEsBAgAAFAACAAgAsJp6Trx9NfdKAAAASQAAABcAAAAAAAAAAQAAAAAA1A8AAG5vbmUvbG9jYWxfc2V0dGluZ3MueG1sUEsBAgAAFAACAAgAk76WUDZhWAJHAwAA4QkAABQAAAAAAAAAAQAAAAAAUxAAAHVuaXZlcnNhbC9wbGF5ZXIueG1sUEsBAgAAFAACAAgAt51FUpxeMggUBgAANxcAAB0AAAAAAAAAAQAAAAAAzBMAAHVuaXZlcnNhbC9jb21tb25fbWVzc2FnZXMubG5nUEsBAgAAFAACAAgAt51FUmayotWlAAAAgwEAAC4AAAAAAAAAAQAAAAAAGxoAAHVuaXZlcnNhbC9wbGF5YmFja19hbmRfbmF2aWdhdGlvbl9zZXR0aW5ncy54bWxQSwECAAAUAAIACAC3nUVS0L0vtE4EAACHFQAAJwAAAAAAAAABAAAAAAAMGwAAdW5pdmVyc2FsL2ZsYXNoX3B1Ymxpc2hpbmdfc2V0dGluZ3MueG1sUEsBAgAAFAACAAgAt51FUprDbSdyAwAAogwAACEAAAAAAAAAAQAAAAAAnx8AAHVuaXZlcnNhbC9mbGFzaF9za2luX3NldHRpbmdzLnhtbFBLAQIAABQAAgAIALedRVLmRcYRSAQAABEVAAAmAAAAAAAAAAEAAAAAAFAjAAB1bml2ZXJzYWwvaHRtbF9wdWJsaXNoaW5nX3NldHRpbmdzLnhtbFBLAQIAABQAAgAIALedRVInFvORtwEAAH4GAAAfAAAAAAAAAAEAAAAAANwnAAB1bml2ZXJzYWwvaHRtbF9za2luX3NldHRpbmdzLmpzUEsBAgAAFAACAAgAt51FUpQTsyJpAAAAbgAAABwAAAAAAAAAAQAAAAAA0CkAAHVuaXZlcnNhbC9sb2NhbF9zZXR0aW5ncy54bWxQSwECAAAUAAIACAC3nUVSqp+OWRYKAAAWGQAAFwAAAAAAAAAAAAAAAABzKgAAdW5pdmVyc2FsL3VuaXZlcnNhbC5wbmdQSwECAAAUAAIACAC3nUVS5WXGsUsAAABqAAAAGwAAAAAAAAABAAAAAAC+NAAAdW5pdmVyc2FsL3VuaXZlcnNhbC5wbmcueG1sUEsFBgAAAAASABIAVgUAAEI1AAAAAA=="/>
  <p:tag name="ISPRING_ULTRA_SCORM_COURCE_TITLE" val="Aula_11_N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ORIGINAL_SIZE&quot;},&quot;accessibilitySettings&quot;:{&quot;enabled&quot;:&quot;T_FALS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PRESENTATION_TITLE" val="Aula_11_N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Tez3AogeF2JlW52w_k98A&quot;,&quot;gi&quot;:&quot;wSl0X83KE9GSQKEOu6QVrg&quot;,&quot;ti&quot;:&quot;characters&quot;,&quot;vs&quot;:{&quot;f&quot;:[802,674,642],&quot;i&quot;:{&quot;d&quot;:&quot;FTez3AogeF2JlW52w_k98A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BCOkQahJYWh3eNc6L5sd5A&quot;,&quot;gi&quot;:&quot;wSl0X83KE9GSQKEOu6QVrg&quot;,&quot;ti&quot;:&quot;characters&quot;,&quot;vs&quot;:{&quot;f&quot;:[802,674],&quot;i&quot;:{&quot;d&quot;:&quot;BCOkQahJYWh3eNc6L5sd5A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P69YRm_N8geZ_1M6Zv73Q&quot;,&quot;gi&quot;:&quot;wSl0X83KE9GSQKEOu6QVrg&quot;,&quot;ti&quot;:&quot;characters&quot;,&quot;vs&quot;:{&quot;f&quot;:[802,674,642],&quot;i&quot;:{&quot;d&quot;:&quot;hP69YRm_N8geZ_1M6Zv73Q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jQiAW_G9c2IOzsDoUm0erw&quot;,&quot;gi&quot;:&quot;wSl0X83KE9GSQKEOu6QVrg&quot;,&quot;ti&quot;:&quot;characters&quot;,&quot;vs&quot;:{&quot;f&quot;:[802,674],&quot;i&quot;:{&quot;d&quot;:&quot;jQiAW_G9c2IOzsDoUm0erw&quot;,&quot;p&quot;:true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46vII0yYw5CZUQ-T3FjOgA&quot;,&quot;gi&quot;:&quot;wSl0X83KE9GSQKEOu6QVrg&quot;,&quot;ti&quot;:&quot;characters&quot;,&quot;vs&quot;:{&quot;f&quot;:[802,674],&quot;i&quot;:{&quot;d&quot;:&quot;46vII0yYw5CZUQ-T3FjOgA&quot;,&quot;p&quot;:true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filom\Documents\ENGIMATH\LESSONS\MATRICES\AULA 11\Aula_11_N1\quiz\quiz1.quiz"/>
  <p:tag name="ISPRING_QUIZ_RELATIVE_PATH" val="Aula_11_N1\quiz\quiz1.quiz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esztgiCYhtPT4mpmdSktQ&quot;,&quot;gi&quot;:&quot;wSl0X83KE9GSQKEOu6QVrg&quot;,&quot;ti&quot;:&quot;characters&quot;,&quot;vs&quot;:{&quot;f&quot;:[802,674,501],&quot;i&quot;:{&quot;d&quot;:&quot;FesztgiCYhtPT4mpmdSktQ&quot;,&quot;p&quot;:true}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3536B3E856E114D9A0F128D2740EF3C" ma:contentTypeVersion="15" ma:contentTypeDescription="Criar um novo documento." ma:contentTypeScope="" ma:versionID="19994ce53bd4fd50084cf307932a6689">
  <xsd:schema xmlns:xsd="http://www.w3.org/2001/XMLSchema" xmlns:xs="http://www.w3.org/2001/XMLSchema" xmlns:p="http://schemas.microsoft.com/office/2006/metadata/properties" xmlns:ns2="6634ef0f-8284-4f24-8eee-01f4c46a1b43" xmlns:ns3="5f4cd859-d425-42d9-aada-39d41c60c1f8" targetNamespace="http://schemas.microsoft.com/office/2006/metadata/properties" ma:root="true" ma:fieldsID="40d8c5661e452ee98b8ea98e88ce35a2" ns2:_="" ns3:_="">
    <xsd:import namespace="6634ef0f-8284-4f24-8eee-01f4c46a1b43"/>
    <xsd:import namespace="5f4cd859-d425-42d9-aada-39d41c60c1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4ef0f-8284-4f24-8eee-01f4c46a1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m" ma:readOnly="false" ma:fieldId="{5cf76f15-5ced-4ddc-b409-7134ff3c332f}" ma:taxonomyMulti="true" ma:sspId="d428ab8e-4d73-4f28-9b9b-be95a01e92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cd859-d425-42d9-aada-39d41c60c1f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941a14a-6689-4c04-8b09-a481c127ebf8}" ma:internalName="TaxCatchAll" ma:showField="CatchAllData" ma:web="5f4cd859-d425-42d9-aada-39d41c60c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4cd859-d425-42d9-aada-39d41c60c1f8" xsi:nil="true"/>
    <lcf76f155ced4ddcb4097134ff3c332f xmlns="6634ef0f-8284-4f24-8eee-01f4c46a1b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F88348F-1C15-41D7-BD0C-051DA064D4E3}"/>
</file>

<file path=customXml/itemProps2.xml><?xml version="1.0" encoding="utf-8"?>
<ds:datastoreItem xmlns:ds="http://schemas.openxmlformats.org/officeDocument/2006/customXml" ds:itemID="{6379AB6A-9578-45DC-B3C2-8D217BD15110}"/>
</file>

<file path=customXml/itemProps3.xml><?xml version="1.0" encoding="utf-8"?>
<ds:datastoreItem xmlns:ds="http://schemas.openxmlformats.org/officeDocument/2006/customXml" ds:itemID="{DC00004E-C36E-4C39-96B2-5673CEC5DFFC}"/>
</file>

<file path=docProps/app.xml><?xml version="1.0" encoding="utf-8"?>
<Properties xmlns="http://schemas.openxmlformats.org/officeDocument/2006/extended-properties" xmlns:vt="http://schemas.openxmlformats.org/officeDocument/2006/docPropsVTypes">
  <TotalTime>10751</TotalTime>
  <Words>1907</Words>
  <Application>Microsoft Office PowerPoint</Application>
  <PresentationFormat>Ecrã Panorâmico</PresentationFormat>
  <Paragraphs>401</Paragraphs>
  <Slides>21</Slides>
  <Notes>21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Freestyle Script</vt:lpstr>
      <vt:lpstr>Segoe UI</vt:lpstr>
      <vt:lpstr>Segoe UI Semibold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Aula_11_N1</dc:title>
  <dc:creator>Filomena Soares</dc:creator>
  <cp:lastModifiedBy>Filomena Soares</cp:lastModifiedBy>
  <cp:revision>314</cp:revision>
  <dcterms:created xsi:type="dcterms:W3CDTF">2019-03-25T06:42:45Z</dcterms:created>
  <dcterms:modified xsi:type="dcterms:W3CDTF">2021-02-05T19:48:03Z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0x01010083536B3E856E114D9A0F128D2740EF3C</vt:lpwstr>
  </property>
</Properties>
</file>