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77" r:id="rId3"/>
    <p:sldId id="308" r:id="rId4"/>
    <p:sldId id="309" r:id="rId5"/>
    <p:sldId id="302" r:id="rId6"/>
    <p:sldId id="303" r:id="rId7"/>
    <p:sldId id="293" r:id="rId8"/>
    <p:sldId id="304" r:id="rId9"/>
    <p:sldId id="307" r:id="rId10"/>
    <p:sldId id="280" r:id="rId11"/>
    <p:sldId id="283" r:id="rId12"/>
  </p:sldIdLst>
  <p:sldSz cx="12192000" cy="6858000"/>
  <p:notesSz cx="6858000" cy="9144000"/>
  <p:custDataLst>
    <p:tags r:id="rId14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6FF"/>
    <a:srgbClr val="F25E4F"/>
    <a:srgbClr val="0C2B8E"/>
    <a:srgbClr val="70AD47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7531A-E7EF-4B3B-A2FC-EE11E538FDB1}" v="2" dt="2025-05-03T21:56:59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CD07531A-E7EF-4B3B-A2FC-EE11E538FDB1}"/>
    <pc:docChg chg="custSel modSld">
      <pc:chgData name="Elena Safiulina" userId="46398a00-a311-4d71-ab86-ad085cba44dd" providerId="ADAL" clId="{CD07531A-E7EF-4B3B-A2FC-EE11E538FDB1}" dt="2025-05-03T21:57:08.110" v="4" actId="1076"/>
      <pc:docMkLst>
        <pc:docMk/>
      </pc:docMkLst>
      <pc:sldChg chg="addSp delSp modSp mod delAnim">
        <pc:chgData name="Elena Safiulina" userId="46398a00-a311-4d71-ab86-ad085cba44dd" providerId="ADAL" clId="{CD07531A-E7EF-4B3B-A2FC-EE11E538FDB1}" dt="2025-05-03T21:39:46.259" v="2" actId="1076"/>
        <pc:sldMkLst>
          <pc:docMk/>
          <pc:sldMk cId="214730274" sldId="275"/>
        </pc:sldMkLst>
        <pc:picChg chg="add mod">
          <ac:chgData name="Elena Safiulina" userId="46398a00-a311-4d71-ab86-ad085cba44dd" providerId="ADAL" clId="{CD07531A-E7EF-4B3B-A2FC-EE11E538FDB1}" dt="2025-05-03T21:39:46.259" v="2" actId="1076"/>
          <ac:picMkLst>
            <pc:docMk/>
            <pc:sldMk cId="214730274" sldId="275"/>
            <ac:picMk id="2" creationId="{2B028BB0-8F10-47CA-933C-A4E39113FC17}"/>
          </ac:picMkLst>
        </pc:picChg>
        <pc:picChg chg="del">
          <ac:chgData name="Elena Safiulina" userId="46398a00-a311-4d71-ab86-ad085cba44dd" providerId="ADAL" clId="{CD07531A-E7EF-4B3B-A2FC-EE11E538FDB1}" dt="2025-05-03T21:39:40.419" v="0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modSp mod">
        <pc:chgData name="Elena Safiulina" userId="46398a00-a311-4d71-ab86-ad085cba44dd" providerId="ADAL" clId="{CD07531A-E7EF-4B3B-A2FC-EE11E538FDB1}" dt="2025-05-03T21:57:08.110" v="4" actId="1076"/>
        <pc:sldMkLst>
          <pc:docMk/>
          <pc:sldMk cId="2434340358" sldId="283"/>
        </pc:sldMkLst>
        <pc:picChg chg="add mod">
          <ac:chgData name="Elena Safiulina" userId="46398a00-a311-4d71-ab86-ad085cba44dd" providerId="ADAL" clId="{CD07531A-E7EF-4B3B-A2FC-EE11E538FDB1}" dt="2025-05-03T21:57:08.110" v="4" actId="1076"/>
          <ac:picMkLst>
            <pc:docMk/>
            <pc:sldMk cId="2434340358" sldId="283"/>
            <ac:picMk id="3" creationId="{03C33967-3BCB-4A3B-AB85-4AE594A346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258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0249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185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9829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4840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66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4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2351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794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1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10.xml"/><Relationship Id="rId7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image" Target="../media/image1.jpe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slide" Target="slide7.xml"/><Relationship Id="rId4" Type="http://schemas.openxmlformats.org/officeDocument/2006/relationships/image" Target="../media/image1.jpeg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slide" Target="slide5.xml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19.png"/><Relationship Id="rId10" Type="http://schemas.openxmlformats.org/officeDocument/2006/relationships/slide" Target="slide5.xml"/><Relationship Id="rId19" Type="http://schemas.openxmlformats.org/officeDocument/2006/relationships/image" Target="../media/image15.png"/><Relationship Id="rId4" Type="http://schemas.openxmlformats.org/officeDocument/2006/relationships/image" Target="../media/image1.jpeg"/><Relationship Id="rId9" Type="http://schemas.openxmlformats.org/officeDocument/2006/relationships/slide" Target="slide2.xml"/><Relationship Id="rId14" Type="http://schemas.openxmlformats.org/officeDocument/2006/relationships/image" Target="../media/image8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24" Type="http://schemas.openxmlformats.org/officeDocument/2006/relationships/image" Target="../media/image20.png"/><Relationship Id="rId15" Type="http://schemas.openxmlformats.org/officeDocument/2006/relationships/image" Target="../media/image9.png"/><Relationship Id="rId23" Type="http://schemas.openxmlformats.org/officeDocument/2006/relationships/image" Target="../media/image19.png"/><Relationship Id="rId10" Type="http://schemas.openxmlformats.org/officeDocument/2006/relationships/slide" Target="slide5.xml"/><Relationship Id="rId19" Type="http://schemas.openxmlformats.org/officeDocument/2006/relationships/image" Target="../media/image15.png"/><Relationship Id="rId4" Type="http://schemas.openxmlformats.org/officeDocument/2006/relationships/image" Target="../media/image1.jpeg"/><Relationship Id="rId9" Type="http://schemas.openxmlformats.org/officeDocument/2006/relationships/slide" Target="slide2.xml"/><Relationship Id="rId14" Type="http://schemas.openxmlformats.org/officeDocument/2006/relationships/image" Target="../media/image8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png"/><Relationship Id="rId7" Type="http://schemas.openxmlformats.org/officeDocument/2006/relationships/image" Target="../media/image130.png"/><Relationship Id="rId12" Type="http://schemas.openxmlformats.org/officeDocument/2006/relationships/image" Target="../media/image150.png"/><Relationship Id="rId17" Type="http://schemas.openxmlformats.org/officeDocument/2006/relationships/image" Target="../media/image200.png"/><Relationship Id="rId2" Type="http://schemas.openxmlformats.org/officeDocument/2006/relationships/tags" Target="../tags/tag5.xml"/><Relationship Id="rId16" Type="http://schemas.openxmlformats.org/officeDocument/2006/relationships/image" Target="../media/image190.png"/><Relationship Id="rId20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11" Type="http://schemas.openxmlformats.org/officeDocument/2006/relationships/image" Target="../media/image140.png"/><Relationship Id="rId24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180.png"/><Relationship Id="rId23" Type="http://schemas.openxmlformats.org/officeDocument/2006/relationships/image" Target="../media/image26.png"/><Relationship Id="rId10" Type="http://schemas.openxmlformats.org/officeDocument/2006/relationships/slide" Target="slide5.xml"/><Relationship Id="rId19" Type="http://schemas.openxmlformats.org/officeDocument/2006/relationships/image" Target="../media/image220.png"/><Relationship Id="rId4" Type="http://schemas.openxmlformats.org/officeDocument/2006/relationships/notesSlide" Target="../notesSlides/notesSlide5.xml"/><Relationship Id="rId9" Type="http://schemas.openxmlformats.org/officeDocument/2006/relationships/slide" Target="slide2.xml"/><Relationship Id="rId14" Type="http://schemas.openxmlformats.org/officeDocument/2006/relationships/image" Target="../media/image170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7.xml"/><Relationship Id="rId5" Type="http://schemas.openxmlformats.org/officeDocument/2006/relationships/image" Target="../media/image1.jpe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280.png"/><Relationship Id="rId12" Type="http://schemas.openxmlformats.org/officeDocument/2006/relationships/slide" Target="slide2.xml"/><Relationship Id="rId17" Type="http://schemas.openxmlformats.org/officeDocument/2006/relationships/image" Target="../media/image34.png"/><Relationship Id="rId2" Type="http://schemas.openxmlformats.org/officeDocument/2006/relationships/tags" Target="../tags/tag8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3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12" Type="http://schemas.openxmlformats.org/officeDocument/2006/relationships/slide" Target="slide7.xml"/><Relationship Id="rId17" Type="http://schemas.openxmlformats.org/officeDocument/2006/relationships/image" Target="../media/image42.png"/><Relationship Id="rId2" Type="http://schemas.openxmlformats.org/officeDocument/2006/relationships/tags" Target="../tags/tag11.xml"/><Relationship Id="rId16" Type="http://schemas.openxmlformats.org/officeDocument/2006/relationships/image" Target="../media/image41.png"/><Relationship Id="rId1" Type="http://schemas.openxmlformats.org/officeDocument/2006/relationships/tags" Target="../tags/tag10.xml"/><Relationship Id="rId6" Type="http://schemas.openxmlformats.org/officeDocument/2006/relationships/image" Target="../media/image280.png"/><Relationship Id="rId11" Type="http://schemas.openxmlformats.org/officeDocument/2006/relationships/slide" Target="slide5.xml"/><Relationship Id="rId5" Type="http://schemas.openxmlformats.org/officeDocument/2006/relationships/image" Target="../media/image2.png"/><Relationship Id="rId15" Type="http://schemas.openxmlformats.org/officeDocument/2006/relationships/image" Target="../media/image40.png"/><Relationship Id="rId10" Type="http://schemas.openxmlformats.org/officeDocument/2006/relationships/slide" Target="slide2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43.png"/><Relationship Id="rId5" Type="http://schemas.openxmlformats.org/officeDocument/2006/relationships/image" Target="../media/image280.png"/><Relationship Id="rId15" Type="http://schemas.openxmlformats.org/officeDocument/2006/relationships/image" Target="../media/image47.png"/><Relationship Id="rId10" Type="http://schemas.openxmlformats.org/officeDocument/2006/relationships/slide" Target="slide7.xml"/><Relationship Id="rId9" Type="http://schemas.openxmlformats.org/officeDocument/2006/relationships/slide" Target="slide5.xml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22 Plan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sp>
        <p:nvSpPr>
          <p:cNvPr id="19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20" name="Retângulo: Cantos Arredondados 45">
            <a:hlinkClick r:id="rId7" action="ppaction://hlinksldjump"/>
            <a:extLst>
              <a:ext uri="{FF2B5EF4-FFF2-40B4-BE49-F238E27FC236}">
                <a16:creationId xmlns:a16="http://schemas.microsoft.com/office/drawing/2014/main" id="{1265DD5E-3AE2-4828-BCE6-78F4E5BF12F2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1731" y="1162699"/>
            <a:ext cx="4829979" cy="45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F45E3CD-A3B7-43B5-A6DB-965078569B0B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C3A4663-982D-422C-B380-134942136E3E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B0F0973-F433-4769-8541-8C76419ED4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7DCCF444-3582-491C-AB54-05B8212E3410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1FF72317-4A19-4F14-967F-1382E0427416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4966A53-FF91-484B-9E64-ACDF667F77C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22</a:t>
            </a:r>
          </a:p>
        </p:txBody>
      </p:sp>
      <p:pic>
        <p:nvPicPr>
          <p:cNvPr id="13" name="Imagem 12" descr="Uma imagem com edifício&#10;&#10;Descrição gerada automaticamente">
            <a:extLst>
              <a:ext uri="{FF2B5EF4-FFF2-40B4-BE49-F238E27FC236}">
                <a16:creationId xmlns:a16="http://schemas.microsoft.com/office/drawing/2014/main" id="{0896E2E5-838A-4922-8D24-89DE53002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2" y="1218660"/>
            <a:ext cx="5402428" cy="5117340"/>
          </a:xfrm>
          <a:prstGeom prst="rect">
            <a:avLst/>
          </a:prstGeom>
        </p:spPr>
      </p:pic>
      <p:sp>
        <p:nvSpPr>
          <p:cNvPr id="17" name="Retângulo: Cantos Arredondados 45">
            <a:hlinkClick r:id="rId7" action="ppaction://hlinksldjump"/>
            <a:extLst>
              <a:ext uri="{FF2B5EF4-FFF2-40B4-BE49-F238E27FC236}">
                <a16:creationId xmlns:a16="http://schemas.microsoft.com/office/drawing/2014/main" id="{1265DD5E-3AE2-4828-BCE6-78F4E5BF12F2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18" name="Retângulo: Cantos Arredondados 63">
            <a:hlinkClick r:id="rId8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20" name="Retângulo: Cantos Arredondados 62">
            <a:hlinkClick r:id="rId9" action="ppaction://hlinksldjump"/>
            <a:extLst>
              <a:ext uri="{FF2B5EF4-FFF2-40B4-BE49-F238E27FC236}">
                <a16:creationId xmlns:a16="http://schemas.microsoft.com/office/drawing/2014/main" id="{93D499F3-300A-46EB-9C33-D2E67A6C1A89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84" y="848900"/>
            <a:ext cx="3510454" cy="585685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5218DE-2B20-4E15-92BE-25857C7D7E6A}"/>
              </a:ext>
            </a:extLst>
          </p:cNvPr>
          <p:cNvSpPr txBox="1"/>
          <p:nvPr/>
        </p:nvSpPr>
        <p:spPr>
          <a:xfrm rot="178112">
            <a:off x="8451180" y="1816032"/>
            <a:ext cx="2320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Better to have a  paper and a pencil nearby, before solving these questions!..</a:t>
            </a:r>
          </a:p>
        </p:txBody>
      </p:sp>
    </p:spTree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0" y="1658868"/>
            <a:ext cx="3749065" cy="35503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40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Hope you enjoyed it!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End of Lesson 22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50CBCD-E9BA-47AC-9636-F5B218705737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1694FD8-73CC-477C-AA77-29312E30BD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: Cantos Arredondados 21">
            <a:hlinkClick r:id="rId8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sp>
        <p:nvSpPr>
          <p:cNvPr id="24" name="Retângulo: Cantos Arredondados 22">
            <a:hlinkClick r:id="rId9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25" name="Retângulo: Cantos Arredondados 45">
            <a:hlinkClick r:id="rId10" action="ppaction://hlinksldjump"/>
            <a:extLst>
              <a:ext uri="{FF2B5EF4-FFF2-40B4-BE49-F238E27FC236}">
                <a16:creationId xmlns:a16="http://schemas.microsoft.com/office/drawing/2014/main" id="{1265DD5E-3AE2-4828-BCE6-78F4E5BF12F2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2" name="Imagem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34" y="1531883"/>
            <a:ext cx="1371600" cy="4572000"/>
          </a:xfrm>
          <a:prstGeom prst="rect">
            <a:avLst/>
          </a:prstGeom>
        </p:spPr>
      </p:pic>
      <p:pic>
        <p:nvPicPr>
          <p:cNvPr id="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21579" y="1663507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839310"/>
            <a:ext cx="9859639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84663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28260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/>
              <a:t>Consider the 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06052" y="3329499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>
                <a:solidFill>
                  <a:srgbClr val="0C2B8E"/>
                </a:solidFill>
              </a:rPr>
              <a:t>To find the </a:t>
            </a:r>
            <a:r>
              <a:rPr lang="en-GB" sz="2000" dirty="0" err="1">
                <a:solidFill>
                  <a:srgbClr val="0C2B8E"/>
                </a:solidFill>
              </a:rPr>
              <a:t>adjugate</a:t>
            </a:r>
            <a:r>
              <a:rPr lang="en-US" sz="2000" dirty="0">
                <a:solidFill>
                  <a:srgbClr val="0C2B8E"/>
                </a:solidFill>
              </a:rPr>
              <a:t> of this matrix, </a:t>
            </a:r>
            <a:r>
              <a:rPr lang="en-US" sz="2000" b="1" dirty="0">
                <a:solidFill>
                  <a:srgbClr val="0C2B8E"/>
                </a:solidFill>
              </a:rPr>
              <a:t>first</a:t>
            </a:r>
            <a:r>
              <a:rPr lang="en-US" sz="2000" dirty="0">
                <a:solidFill>
                  <a:srgbClr val="0C2B8E"/>
                </a:solidFill>
              </a:rPr>
              <a:t> we will find the cofactor matrix of </a:t>
            </a:r>
            <a:r>
              <a:rPr lang="en-US" sz="2000" i="1" dirty="0">
                <a:solidFill>
                  <a:srgbClr val="0C2B8E"/>
                </a:solidFill>
              </a:rPr>
              <a:t>A.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219797"/>
            <a:ext cx="359347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Then, the cofactor matrix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958689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Therefore,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8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2" name="Retângulo: Cantos Arredondados 21">
            <a:hlinkClick r:id="rId9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sp>
        <p:nvSpPr>
          <p:cNvPr id="33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2196663" y="380560"/>
                <a:ext cx="971728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pt-PT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Let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A</a:t>
                </a:r>
                <a:r>
                  <a:rPr kumimoji="0" lang="en-US" altLang="pt-PT" sz="2400" b="0" i="1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pt-PT" sz="2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 a square matrix</a:t>
                </a:r>
                <a:r>
                  <a:rPr kumimoji="0" lang="en-US" altLang="pt-PT" sz="2400" b="0" strike="noStrike" cap="none" normalizeH="0" baseline="0" dirty="0">
                    <a:ln>
                      <a:noFill/>
                    </a:ln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order n. The </a:t>
                </a:r>
                <a:r>
                  <a:rPr kumimoji="0" lang="en-US" altLang="pt-PT" sz="2400" b="1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adjugate</a:t>
                </a:r>
                <a:r>
                  <a:rPr kumimoji="0" lang="en-US" altLang="pt-PT" sz="24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A,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also called </a:t>
                </a:r>
                <a:r>
                  <a:rPr kumimoji="0" lang="en-US" altLang="pt-PT" sz="2400" b="1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or </a:t>
                </a:r>
                <a:r>
                  <a:rPr kumimoji="0" lang="en-US" altLang="pt-PT" sz="24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adjunct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transpose of its cofactor matrix and it is denoted by</a:t>
                </a:r>
                <a:r>
                  <a:rPr kumimoji="0" lang="en-US" altLang="pt-PT" sz="2400" b="0" i="1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altLang="pt-PT" sz="2400" b="1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kumimoji="0" lang="pt-PT" altLang="pt-PT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pt-PT" altLang="pt-PT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kumimoji="0" lang="en-US" altLang="pt-PT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63" y="380560"/>
                <a:ext cx="9717285" cy="830997"/>
              </a:xfrm>
              <a:prstGeom prst="rect">
                <a:avLst/>
              </a:prstGeom>
              <a:blipFill>
                <a:blip r:embed="rId11"/>
                <a:stretch>
                  <a:fillRect l="-941" t="-5109" r="-1066" b="-16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406052" y="2741906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Let’s find </a:t>
            </a:r>
            <a:r>
              <a:rPr lang="en-US" sz="2000" b="1" dirty="0"/>
              <a:t>the </a:t>
            </a:r>
            <a:r>
              <a:rPr lang="en-US" sz="2000" b="1" dirty="0" err="1"/>
              <a:t>adjugate</a:t>
            </a:r>
            <a:r>
              <a:rPr lang="en-US" sz="2000" b="1" dirty="0"/>
              <a:t> of </a:t>
            </a:r>
            <a:r>
              <a:rPr lang="en-US" sz="2000" b="1" i="1" dirty="0"/>
              <a:t>A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blipFill>
                <a:blip r:embed="rId1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blipFill>
                <a:blip r:embed="rId1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blipFill>
                <a:blip r:embed="rId1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5767678" y="5119833"/>
                <a:ext cx="2453920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678" y="5119833"/>
                <a:ext cx="2453920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54"/>
          <a:stretch/>
        </p:blipFill>
        <p:spPr>
          <a:xfrm>
            <a:off x="9047633" y="5015793"/>
            <a:ext cx="1997385" cy="171958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88" y="2623521"/>
            <a:ext cx="1942853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 animBg="1"/>
      <p:bldP spid="42" grpId="0"/>
      <p:bldP spid="46" grpId="0"/>
      <p:bldP spid="47" grpId="0"/>
      <p:bldP spid="51" grpId="0"/>
      <p:bldP spid="56" grpId="0"/>
      <p:bldP spid="61" grpId="0"/>
      <p:bldP spid="5" grpId="0"/>
      <p:bldP spid="38" grpId="0"/>
      <p:bldP spid="43" grpId="0"/>
      <p:bldP spid="44" grpId="0"/>
      <p:bldP spid="45" grpId="0"/>
      <p:bldP spid="48" grpId="0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839310"/>
            <a:ext cx="9859639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8D976F6-09F6-49CF-93CC-E0C13CA11766}"/>
              </a:ext>
            </a:extLst>
          </p:cNvPr>
          <p:cNvSpPr/>
          <p:nvPr/>
        </p:nvSpPr>
        <p:spPr>
          <a:xfrm>
            <a:off x="2373704" y="3329499"/>
            <a:ext cx="9489222" cy="3277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84663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28260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/>
              <a:t>Consider the 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06052" y="3329499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>
                <a:solidFill>
                  <a:srgbClr val="0C2B8E"/>
                </a:solidFill>
              </a:rPr>
              <a:t>To find the </a:t>
            </a:r>
            <a:r>
              <a:rPr lang="en-GB" sz="2000" dirty="0" err="1">
                <a:solidFill>
                  <a:srgbClr val="0C2B8E"/>
                </a:solidFill>
              </a:rPr>
              <a:t>adjugate</a:t>
            </a:r>
            <a:r>
              <a:rPr lang="en-US" sz="2000" dirty="0">
                <a:solidFill>
                  <a:srgbClr val="0C2B8E"/>
                </a:solidFill>
              </a:rPr>
              <a:t> of this matrix, </a:t>
            </a:r>
            <a:r>
              <a:rPr lang="en-US" sz="2000" b="1" dirty="0">
                <a:solidFill>
                  <a:srgbClr val="0C2B8E"/>
                </a:solidFill>
              </a:rPr>
              <a:t>first</a:t>
            </a:r>
            <a:r>
              <a:rPr lang="en-US" sz="2000" dirty="0">
                <a:solidFill>
                  <a:srgbClr val="0C2B8E"/>
                </a:solidFill>
              </a:rPr>
              <a:t> we will find the cofactor matrix of </a:t>
            </a:r>
            <a:r>
              <a:rPr lang="en-US" sz="2000" i="1" dirty="0">
                <a:solidFill>
                  <a:srgbClr val="0C2B8E"/>
                </a:solidFill>
              </a:rPr>
              <a:t>A.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219797"/>
            <a:ext cx="359347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Then, the cofactor matrix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958689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Therefore,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8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2" name="Retângulo: Cantos Arredondados 21">
            <a:hlinkClick r:id="rId9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sp>
        <p:nvSpPr>
          <p:cNvPr id="33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2196663" y="380560"/>
                <a:ext cx="971728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pt-PT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Let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A</a:t>
                </a:r>
                <a:r>
                  <a:rPr kumimoji="0" lang="en-US" altLang="pt-PT" sz="2400" b="0" i="1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pt-PT" sz="2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 a square matrix</a:t>
                </a:r>
                <a:r>
                  <a:rPr kumimoji="0" lang="en-US" altLang="pt-PT" sz="2400" b="0" strike="noStrike" cap="none" normalizeH="0" baseline="0" dirty="0">
                    <a:ln>
                      <a:noFill/>
                    </a:ln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order n. The </a:t>
                </a:r>
                <a:r>
                  <a:rPr kumimoji="0" lang="en-US" altLang="pt-PT" sz="2400" b="1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adjugate</a:t>
                </a:r>
                <a:r>
                  <a:rPr kumimoji="0" lang="en-US" altLang="pt-PT" sz="24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A,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also called </a:t>
                </a:r>
                <a:r>
                  <a:rPr kumimoji="0" lang="en-US" altLang="pt-PT" sz="2400" b="1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or </a:t>
                </a:r>
                <a:r>
                  <a:rPr kumimoji="0" lang="en-US" altLang="pt-PT" sz="24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adjunct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transpose of its cofactor matrix and it is denoted by</a:t>
                </a:r>
                <a:r>
                  <a:rPr kumimoji="0" lang="en-US" altLang="pt-PT" sz="2400" b="0" i="1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altLang="pt-PT" sz="2400" b="1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kumimoji="0" lang="pt-PT" altLang="pt-PT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pt-PT" altLang="pt-PT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kumimoji="0" lang="en-US" altLang="pt-PT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63" y="380560"/>
                <a:ext cx="9717285" cy="830997"/>
              </a:xfrm>
              <a:prstGeom prst="rect">
                <a:avLst/>
              </a:prstGeom>
              <a:blipFill>
                <a:blip r:embed="rId11"/>
                <a:stretch>
                  <a:fillRect l="-941" t="-5109" r="-1066" b="-16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406052" y="2741906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Let’s find </a:t>
            </a:r>
            <a:r>
              <a:rPr lang="en-US" sz="2000" b="1" dirty="0"/>
              <a:t>the </a:t>
            </a:r>
            <a:r>
              <a:rPr lang="en-US" sz="2000" b="1" dirty="0" err="1"/>
              <a:t>adjugate</a:t>
            </a:r>
            <a:r>
              <a:rPr lang="en-US" sz="2000" b="1" dirty="0"/>
              <a:t> of </a:t>
            </a:r>
            <a:r>
              <a:rPr lang="en-US" sz="2000" b="1" i="1" dirty="0"/>
              <a:t>A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blipFill>
                <a:blip r:embed="rId1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blipFill>
                <a:blip r:embed="rId1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blipFill>
                <a:blip r:embed="rId1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5767678" y="5119833"/>
                <a:ext cx="2453920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678" y="5119833"/>
                <a:ext cx="2453920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ixaDeTexto 33">
            <a:extLst>
              <a:ext uri="{FF2B5EF4-FFF2-40B4-BE49-F238E27FC236}">
                <a16:creationId xmlns:a16="http://schemas.microsoft.com/office/drawing/2014/main" id="{D44E577E-ACE1-40F8-80A8-2250A407EB7A}"/>
              </a:ext>
            </a:extLst>
          </p:cNvPr>
          <p:cNvSpPr txBox="1"/>
          <p:nvPr/>
        </p:nvSpPr>
        <p:spPr>
          <a:xfrm>
            <a:off x="8901367" y="5909658"/>
            <a:ext cx="296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rgbClr val="C00000"/>
                  </a:solidFill>
                </a:ln>
              </a:rPr>
              <a:t>Just remember that to …</a:t>
            </a:r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5A402DA6-C0B6-4627-A85A-35D22B3F3577}"/>
              </a:ext>
            </a:extLst>
          </p:cNvPr>
          <p:cNvCxnSpPr/>
          <p:nvPr/>
        </p:nvCxnSpPr>
        <p:spPr>
          <a:xfrm flipH="1" flipV="1">
            <a:off x="3814438" y="3180597"/>
            <a:ext cx="7854137" cy="29858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36169D16-110B-4E4C-9785-F62B33528F92}"/>
              </a:ext>
            </a:extLst>
          </p:cNvPr>
          <p:cNvCxnSpPr>
            <a:cxnSpLocks/>
          </p:cNvCxnSpPr>
          <p:nvPr/>
        </p:nvCxnSpPr>
        <p:spPr>
          <a:xfrm>
            <a:off x="3030017" y="3078017"/>
            <a:ext cx="56919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F1ABF34-8018-4154-9FC5-C71BBA3BD7DA}"/>
              </a:ext>
            </a:extLst>
          </p:cNvPr>
          <p:cNvSpPr txBox="1"/>
          <p:nvPr/>
        </p:nvSpPr>
        <p:spPr>
          <a:xfrm>
            <a:off x="6885992" y="2720411"/>
            <a:ext cx="219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you just need to: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244AF66-E808-4852-B45A-C4C4222FC3B2}"/>
              </a:ext>
            </a:extLst>
          </p:cNvPr>
          <p:cNvSpPr txBox="1"/>
          <p:nvPr/>
        </p:nvSpPr>
        <p:spPr>
          <a:xfrm>
            <a:off x="8432416" y="5056897"/>
            <a:ext cx="3271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For all practical purposes, we can go over all these steps!...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/>
              <p:nvPr/>
            </p:nvSpPr>
            <p:spPr>
              <a:xfrm>
                <a:off x="5345723" y="2731519"/>
                <a:ext cx="21916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PT"/>
                </a:defPPr>
                <a:lvl1pPr>
                  <a:defRPr sz="2000"/>
                </a:lvl1pPr>
              </a:lstStyle>
              <a:p>
                <a:r>
                  <a:rPr lang="en-GB" dirty="0"/>
                  <a:t>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lang="en-GB" dirty="0"/>
                  <a:t> matrix</a:t>
                </a: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23" y="2731519"/>
                <a:ext cx="2191622" cy="400110"/>
              </a:xfrm>
              <a:prstGeom prst="rect">
                <a:avLst/>
              </a:prstGeom>
              <a:blipFill>
                <a:blip r:embed="rId18"/>
                <a:stretch>
                  <a:fillRect l="-3064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/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/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blipFill>
                <a:blip r:embed="rId20"/>
                <a:stretch>
                  <a:fillRect l="-14706" r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/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blipFill>
                <a:blip r:embed="rId21"/>
                <a:stretch>
                  <a:fillRect l="-28571" r="-25714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/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blipFill>
                <a:blip r:embed="rId22"/>
                <a:stretch>
                  <a:fillRect l="-29412" r="-2647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/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blipFill>
                <a:blip r:embed="rId2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41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/>
      <p:bldP spid="37" grpId="0"/>
      <p:bldP spid="39" grpId="0"/>
      <p:bldP spid="40" grpId="0"/>
      <p:bldP spid="52" grpId="0"/>
      <p:bldP spid="53" grpId="0"/>
      <p:bldP spid="55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839310"/>
            <a:ext cx="9859639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47CD18D-7DE1-43CF-B262-6D8C4AB76087}"/>
              </a:ext>
            </a:extLst>
          </p:cNvPr>
          <p:cNvSpPr/>
          <p:nvPr/>
        </p:nvSpPr>
        <p:spPr>
          <a:xfrm>
            <a:off x="6530340" y="2149939"/>
            <a:ext cx="2371027" cy="6769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8D976F6-09F6-49CF-93CC-E0C13CA11766}"/>
              </a:ext>
            </a:extLst>
          </p:cNvPr>
          <p:cNvSpPr/>
          <p:nvPr/>
        </p:nvSpPr>
        <p:spPr>
          <a:xfrm>
            <a:off x="2373704" y="3329499"/>
            <a:ext cx="9489222" cy="3277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84663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28260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/>
              <a:t>Consider the 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06052" y="3329499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>
                <a:solidFill>
                  <a:srgbClr val="0C2B8E"/>
                </a:solidFill>
              </a:rPr>
              <a:t>To find the </a:t>
            </a:r>
            <a:r>
              <a:rPr lang="en-GB" sz="2000" dirty="0" err="1">
                <a:solidFill>
                  <a:srgbClr val="0C2B8E"/>
                </a:solidFill>
              </a:rPr>
              <a:t>adjugate</a:t>
            </a:r>
            <a:r>
              <a:rPr lang="en-US" sz="2000" dirty="0">
                <a:solidFill>
                  <a:srgbClr val="0C2B8E"/>
                </a:solidFill>
              </a:rPr>
              <a:t> of this matrix, </a:t>
            </a:r>
            <a:r>
              <a:rPr lang="en-US" sz="2000" b="1" dirty="0">
                <a:solidFill>
                  <a:srgbClr val="0C2B8E"/>
                </a:solidFill>
              </a:rPr>
              <a:t>first</a:t>
            </a:r>
            <a:r>
              <a:rPr lang="en-US" sz="2000" dirty="0">
                <a:solidFill>
                  <a:srgbClr val="0C2B8E"/>
                </a:solidFill>
              </a:rPr>
              <a:t> we will find the cofactor matrix of </a:t>
            </a:r>
            <a:r>
              <a:rPr lang="en-US" sz="2000" i="1" dirty="0">
                <a:solidFill>
                  <a:srgbClr val="0C2B8E"/>
                </a:solidFill>
              </a:rPr>
              <a:t>A.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219797"/>
            <a:ext cx="359347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Then, the cofactor matrix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958689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Therefore,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8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2" name="Retângulo: Cantos Arredondados 21">
            <a:hlinkClick r:id="rId9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sp>
        <p:nvSpPr>
          <p:cNvPr id="33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2196663" y="380560"/>
                <a:ext cx="971728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pt-PT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Let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A</a:t>
                </a:r>
                <a:r>
                  <a:rPr kumimoji="0" lang="en-US" altLang="pt-PT" sz="2400" b="0" i="1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pt-PT" sz="2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 a square matrix</a:t>
                </a:r>
                <a:r>
                  <a:rPr kumimoji="0" lang="en-US" altLang="pt-PT" sz="2400" b="0" strike="noStrike" cap="none" normalizeH="0" baseline="0" dirty="0">
                    <a:ln>
                      <a:noFill/>
                    </a:ln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order n. The </a:t>
                </a:r>
                <a:r>
                  <a:rPr kumimoji="0" lang="en-US" altLang="pt-PT" sz="2400" b="1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adjugate</a:t>
                </a:r>
                <a:r>
                  <a:rPr kumimoji="0" lang="en-US" altLang="pt-PT" sz="24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A, 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also called </a:t>
                </a:r>
                <a:r>
                  <a:rPr kumimoji="0" lang="en-US" altLang="pt-PT" sz="2400" b="1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or </a:t>
                </a:r>
                <a:r>
                  <a:rPr kumimoji="0" lang="en-US" altLang="pt-PT" sz="24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adjunct</a:t>
                </a:r>
                <a:r>
                  <a:rPr kumimoji="0" lang="en-US" altLang="pt-PT" sz="24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transpose of its cofactor matrix and it is denoted by</a:t>
                </a:r>
                <a:r>
                  <a:rPr kumimoji="0" lang="en-US" altLang="pt-PT" sz="2400" b="0" i="1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PT" altLang="pt-PT" sz="2400" b="1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kumimoji="0" lang="pt-PT" altLang="pt-PT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pt-PT" altLang="pt-PT" sz="2400" b="1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kumimoji="0" lang="en-US" altLang="pt-PT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63" y="380560"/>
                <a:ext cx="9717285" cy="830997"/>
              </a:xfrm>
              <a:prstGeom prst="rect">
                <a:avLst/>
              </a:prstGeom>
              <a:blipFill>
                <a:blip r:embed="rId11"/>
                <a:stretch>
                  <a:fillRect l="-941" t="-5109" r="-1066" b="-16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406052" y="2741906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Let’s find </a:t>
            </a:r>
            <a:r>
              <a:rPr lang="en-US" sz="2000" b="1" dirty="0"/>
              <a:t>the </a:t>
            </a:r>
            <a:r>
              <a:rPr lang="en-US" sz="2000" b="1" dirty="0" err="1"/>
              <a:t>adjugate</a:t>
            </a:r>
            <a:r>
              <a:rPr lang="en-US" sz="2000" b="1" dirty="0"/>
              <a:t> of </a:t>
            </a:r>
            <a:r>
              <a:rPr lang="en-US" sz="2000" b="1" i="1" dirty="0"/>
              <a:t>A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blipFill>
                <a:blip r:embed="rId1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blipFill>
                <a:blip r:embed="rId1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blipFill>
                <a:blip r:embed="rId1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5767678" y="5119833"/>
                <a:ext cx="2453920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678" y="5119833"/>
                <a:ext cx="2453920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ixaDeTexto 33">
            <a:extLst>
              <a:ext uri="{FF2B5EF4-FFF2-40B4-BE49-F238E27FC236}">
                <a16:creationId xmlns:a16="http://schemas.microsoft.com/office/drawing/2014/main" id="{D44E577E-ACE1-40F8-80A8-2250A407EB7A}"/>
              </a:ext>
            </a:extLst>
          </p:cNvPr>
          <p:cNvSpPr txBox="1"/>
          <p:nvPr/>
        </p:nvSpPr>
        <p:spPr>
          <a:xfrm>
            <a:off x="8901367" y="5909658"/>
            <a:ext cx="296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rgbClr val="C00000"/>
                  </a:solidFill>
                </a:ln>
              </a:rPr>
              <a:t>Just remember that to …</a:t>
            </a:r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5A402DA6-C0B6-4627-A85A-35D22B3F3577}"/>
              </a:ext>
            </a:extLst>
          </p:cNvPr>
          <p:cNvCxnSpPr/>
          <p:nvPr/>
        </p:nvCxnSpPr>
        <p:spPr>
          <a:xfrm flipH="1" flipV="1">
            <a:off x="3814438" y="3180597"/>
            <a:ext cx="7854137" cy="29858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36169D16-110B-4E4C-9785-F62B33528F92}"/>
              </a:ext>
            </a:extLst>
          </p:cNvPr>
          <p:cNvCxnSpPr>
            <a:cxnSpLocks/>
          </p:cNvCxnSpPr>
          <p:nvPr/>
        </p:nvCxnSpPr>
        <p:spPr>
          <a:xfrm>
            <a:off x="3030017" y="3078017"/>
            <a:ext cx="56919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F1ABF34-8018-4154-9FC5-C71BBA3BD7DA}"/>
              </a:ext>
            </a:extLst>
          </p:cNvPr>
          <p:cNvSpPr txBox="1"/>
          <p:nvPr/>
        </p:nvSpPr>
        <p:spPr>
          <a:xfrm>
            <a:off x="6885992" y="2720411"/>
            <a:ext cx="219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you just need to: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244AF66-E808-4852-B45A-C4C4222FC3B2}"/>
              </a:ext>
            </a:extLst>
          </p:cNvPr>
          <p:cNvSpPr txBox="1"/>
          <p:nvPr/>
        </p:nvSpPr>
        <p:spPr>
          <a:xfrm>
            <a:off x="8432416" y="5056897"/>
            <a:ext cx="3271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For all practical purposes, we can go over all these steps!...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/>
              <p:nvPr/>
            </p:nvSpPr>
            <p:spPr>
              <a:xfrm>
                <a:off x="5345723" y="2731519"/>
                <a:ext cx="21916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PT"/>
                </a:defPPr>
                <a:lvl1pPr>
                  <a:defRPr sz="2000"/>
                </a:lvl1pPr>
              </a:lstStyle>
              <a:p>
                <a:r>
                  <a:rPr lang="en-GB" dirty="0"/>
                  <a:t>a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lang="en-GB" dirty="0"/>
                  <a:t> matrix</a:t>
                </a: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23" y="2731519"/>
                <a:ext cx="2191622" cy="400110"/>
              </a:xfrm>
              <a:prstGeom prst="rect">
                <a:avLst/>
              </a:prstGeom>
              <a:blipFill>
                <a:blip r:embed="rId18"/>
                <a:stretch>
                  <a:fillRect l="-3064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/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/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blipFill>
                <a:blip r:embed="rId20"/>
                <a:stretch>
                  <a:fillRect l="-14706" r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/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blipFill>
                <a:blip r:embed="rId21"/>
                <a:stretch>
                  <a:fillRect l="-28571" r="-25714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/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blipFill>
                <a:blip r:embed="rId22"/>
                <a:stretch>
                  <a:fillRect l="-29412" r="-2647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/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blipFill>
                <a:blip r:embed="rId2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7B81D36A-63AE-4A4D-A578-EB8A9D29F767}"/>
                  </a:ext>
                </a:extLst>
              </p:cNvPr>
              <p:cNvSpPr txBox="1"/>
              <p:nvPr/>
            </p:nvSpPr>
            <p:spPr>
              <a:xfrm>
                <a:off x="6155604" y="2294814"/>
                <a:ext cx="17329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pt-P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7B81D36A-63AE-4A4D-A578-EB8A9D29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604" y="2294814"/>
                <a:ext cx="1732916" cy="400110"/>
              </a:xfrm>
              <a:prstGeom prst="rect">
                <a:avLst/>
              </a:prstGeom>
              <a:blipFill>
                <a:blip r:embed="rId2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35DBD1AB-D53A-4F0B-BA6E-69845188F96C}"/>
              </a:ext>
            </a:extLst>
          </p:cNvPr>
          <p:cNvCxnSpPr>
            <a:cxnSpLocks/>
          </p:cNvCxnSpPr>
          <p:nvPr/>
        </p:nvCxnSpPr>
        <p:spPr>
          <a:xfrm flipV="1">
            <a:off x="8831374" y="2393877"/>
            <a:ext cx="628891" cy="550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DAC4592-6D4A-4D2E-80CB-3152A9F5ACF4}"/>
              </a:ext>
            </a:extLst>
          </p:cNvPr>
          <p:cNvSpPr txBox="1"/>
          <p:nvPr/>
        </p:nvSpPr>
        <p:spPr>
          <a:xfrm>
            <a:off x="9515605" y="1994490"/>
            <a:ext cx="227839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2000"/>
            </a:lvl1pPr>
          </a:lstStyle>
          <a:p>
            <a:pPr algn="ctr"/>
            <a:r>
              <a:rPr lang="en-GB" sz="1800" u="sng" dirty="0"/>
              <a:t>Exchange the position</a:t>
            </a:r>
            <a:r>
              <a:rPr lang="en-GB" sz="1800" dirty="0"/>
              <a:t> of the main elements</a:t>
            </a:r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7B41D534-5FE3-43BB-B7EC-F2EFC0484399}"/>
              </a:ext>
            </a:extLst>
          </p:cNvPr>
          <p:cNvCxnSpPr>
            <a:cxnSpLocks/>
          </p:cNvCxnSpPr>
          <p:nvPr/>
        </p:nvCxnSpPr>
        <p:spPr>
          <a:xfrm>
            <a:off x="8831374" y="3002159"/>
            <a:ext cx="628891" cy="335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7D2E1B6-B2DC-416F-A5DA-91E526D085C6}"/>
              </a:ext>
            </a:extLst>
          </p:cNvPr>
          <p:cNvSpPr txBox="1"/>
          <p:nvPr/>
        </p:nvSpPr>
        <p:spPr>
          <a:xfrm>
            <a:off x="9515605" y="2672032"/>
            <a:ext cx="227839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2000"/>
            </a:lvl1pPr>
          </a:lstStyle>
          <a:p>
            <a:pPr algn="ctr"/>
            <a:r>
              <a:rPr lang="en-GB" sz="1800" u="sng" dirty="0"/>
              <a:t>Exchange the “sign”</a:t>
            </a:r>
            <a:r>
              <a:rPr lang="en-GB" sz="1800" dirty="0"/>
              <a:t> of the other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A4E015D-099F-4199-A258-C8B3D42B4C7B}"/>
                  </a:ext>
                </a:extLst>
              </p:cNvPr>
              <p:cNvSpPr txBox="1"/>
              <p:nvPr/>
            </p:nvSpPr>
            <p:spPr>
              <a:xfrm>
                <a:off x="8376635" y="2173465"/>
                <a:ext cx="3935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A4E015D-099F-4199-A258-C8B3D42B4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635" y="2173465"/>
                <a:ext cx="393569" cy="307777"/>
              </a:xfrm>
              <a:prstGeom prst="rect">
                <a:avLst/>
              </a:prstGeom>
              <a:blipFill>
                <a:blip r:embed="rId25"/>
                <a:stretch>
                  <a:fillRect l="-3077" r="-13846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75A2236B-2DFF-473D-9990-F98BECCE2D19}"/>
                  </a:ext>
                </a:extLst>
              </p:cNvPr>
              <p:cNvSpPr txBox="1"/>
              <p:nvPr/>
            </p:nvSpPr>
            <p:spPr>
              <a:xfrm>
                <a:off x="7804065" y="2466951"/>
                <a:ext cx="3768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75A2236B-2DFF-473D-9990-F98BECCE2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065" y="2466951"/>
                <a:ext cx="376834" cy="307777"/>
              </a:xfrm>
              <a:prstGeom prst="rect">
                <a:avLst/>
              </a:prstGeom>
              <a:blipFill>
                <a:blip r:embed="rId26"/>
                <a:stretch>
                  <a:fillRect l="-3226" r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5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04713 0.04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08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04714 -0.04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1" grpId="0"/>
      <p:bldP spid="56" grpId="0"/>
      <p:bldP spid="61" grpId="0"/>
      <p:bldP spid="43" grpId="0"/>
      <p:bldP spid="44" grpId="0"/>
      <p:bldP spid="45" grpId="0"/>
      <p:bldP spid="48" grpId="0"/>
      <p:bldP spid="49" grpId="0"/>
      <p:bldP spid="50" grpId="0"/>
      <p:bldP spid="34" grpId="0"/>
      <p:bldP spid="39" grpId="0"/>
      <p:bldP spid="53" grpId="0"/>
      <p:bldP spid="55" grpId="0"/>
      <p:bldP spid="57" grpId="0"/>
      <p:bldP spid="58" grpId="0"/>
      <p:bldP spid="59" grpId="0"/>
      <p:bldP spid="62" grpId="0" animBg="1"/>
      <p:bldP spid="64" grpId="0" animBg="1"/>
      <p:bldP spid="65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639619"/>
            <a:ext cx="9859639" cy="5148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65745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29A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09342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25E4F"/>
                </a:solidFill>
                <a:latin typeface="Calibri" panose="020F0502020204030204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the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843246" y="1899704"/>
                <a:ext cx="2001381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46" y="1899704"/>
                <a:ext cx="2001381" cy="8138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06052" y="2719919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find the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adjugate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this matrix,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will find the cofactor matrix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219797"/>
            <a:ext cx="3593479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Then, the cofactor matrix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7352017" y="5219797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Therefore, </a:t>
            </a:r>
          </a:p>
        </p:txBody>
      </p:sp>
      <p:sp>
        <p:nvSpPr>
          <p:cNvPr id="31" name="Retângulo: Cantos Arredondados 67">
            <a:hlinkClick r:id="rId8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it!</a:t>
            </a:r>
          </a:p>
        </p:txBody>
      </p:sp>
      <p:sp>
        <p:nvSpPr>
          <p:cNvPr id="32" name="Retângulo: Cantos Arredondados 21">
            <a:hlinkClick r:id="rId9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Adjugate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Matrix</a:t>
            </a:r>
          </a:p>
        </p:txBody>
      </p:sp>
      <p:sp>
        <p:nvSpPr>
          <p:cNvPr id="33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2196663" y="370050"/>
                <a:ext cx="971728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P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+mn-cs"/>
                  </a:rPr>
                  <a:t>Let 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+mn-cs"/>
                  </a:rPr>
                  <a:t>A </a:t>
                </a:r>
                <a:r>
                  <a:rPr kumimoji="0" lang="en-US" altLang="pt-P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 a square matrix 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order n. The </a:t>
                </a:r>
                <a:r>
                  <a:rPr kumimoji="0" lang="en-US" altLang="pt-PT" sz="2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adjugate</a:t>
                </a:r>
                <a:r>
                  <a:rPr kumimoji="0" lang="en-US" altLang="pt-PT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A, 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also called </a:t>
                </a:r>
                <a:r>
                  <a:rPr kumimoji="0" lang="en-US" altLang="pt-PT" sz="2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or </a:t>
                </a:r>
                <a:r>
                  <a:rPr kumimoji="0" lang="en-US" altLang="pt-PT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adjunct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transpose of its cofactor matrix and it is denoted by </a:t>
                </a:r>
                <a14:m>
                  <m:oMath xmlns:m="http://schemas.openxmlformats.org/officeDocument/2006/math">
                    <m:r>
                      <a:rPr kumimoji="0" lang="pt-PT" altLang="pt-PT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kumimoji="0" lang="pt-PT" altLang="pt-PT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pt-PT" altLang="pt-PT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kumimoji="0" lang="en-US" altLang="pt-P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63" y="370050"/>
                <a:ext cx="9717285" cy="830997"/>
              </a:xfrm>
              <a:prstGeom prst="rect">
                <a:avLst/>
              </a:prstGeom>
              <a:blipFill>
                <a:blip r:embed="rId11"/>
                <a:stretch>
                  <a:fillRect l="-941" t="-5882" r="-1066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6826329" y="2103706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find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adjugate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461009" y="3113698"/>
                <a:ext cx="2604977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009" y="3113698"/>
                <a:ext cx="2604977" cy="6034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2686646" y="5633339"/>
                <a:ext cx="3366436" cy="90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646" y="5633339"/>
                <a:ext cx="3366436" cy="904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6747534" y="5606793"/>
                <a:ext cx="5078064" cy="930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𝒂𝒅𝒋</m:t>
                      </m:r>
                      <m:d>
                        <m:d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</m:d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sup>
                      </m:sSup>
                      <m: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534" y="5606793"/>
                <a:ext cx="5078064" cy="9307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5367903" y="3096646"/>
                <a:ext cx="2858814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903" y="3096646"/>
                <a:ext cx="2858814" cy="6401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8707459" y="3097520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459" y="3097520"/>
                <a:ext cx="2604977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2382184" y="3760089"/>
                <a:ext cx="2604977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84" y="3760089"/>
                <a:ext cx="2604977" cy="6034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/>
              <p:cNvSpPr txBox="1"/>
              <p:nvPr/>
            </p:nvSpPr>
            <p:spPr>
              <a:xfrm>
                <a:off x="5313589" y="3759155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CaixaDeTex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89" y="3759155"/>
                <a:ext cx="2604977" cy="64011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8814599" y="3738146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=−3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599" y="3738146"/>
                <a:ext cx="2604977" cy="64011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2469173" y="4421615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73" y="4421615"/>
                <a:ext cx="2604977" cy="64011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/>
              <p:cNvSpPr txBox="1"/>
              <p:nvPr/>
            </p:nvSpPr>
            <p:spPr>
              <a:xfrm>
                <a:off x="5421348" y="4411454"/>
                <a:ext cx="2718546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CaixaDe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348" y="4411454"/>
                <a:ext cx="2718546" cy="6034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8738323" y="4399370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323" y="4399370"/>
                <a:ext cx="2604977" cy="64011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15"/>
          <a:stretch/>
        </p:blipFill>
        <p:spPr>
          <a:xfrm>
            <a:off x="5952970" y="5154008"/>
            <a:ext cx="1761749" cy="162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25" y="2103706"/>
            <a:ext cx="12287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6" grpId="0"/>
      <p:bldP spid="47" grpId="0"/>
      <p:bldP spid="51" grpId="0"/>
      <p:bldP spid="56" grpId="0"/>
      <p:bldP spid="61" grpId="0"/>
      <p:bldP spid="38" grpId="0"/>
      <p:bldP spid="43" grpId="0"/>
      <p:bldP spid="49" grpId="0"/>
      <p:bldP spid="50" grpId="0"/>
      <p:bldP spid="34" grpId="0"/>
      <p:bldP spid="35" grpId="0"/>
      <p:bldP spid="37" grpId="0"/>
      <p:bldP spid="39" grpId="0"/>
      <p:bldP spid="40" grpId="0"/>
      <p:bldP spid="52" grpId="0"/>
      <p:bldP spid="53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639619"/>
            <a:ext cx="9859639" cy="5148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657452"/>
            <a:ext cx="1008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614178" y="4939055"/>
            <a:ext cx="73601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instance, in a 4×4 matrix we have to calculate 16 of 3×3 determinants. So in these cases, most of the times, we use computers to determine it…..</a:t>
            </a:r>
            <a:endParaRPr lang="pt-PT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6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it!</a:t>
            </a:r>
          </a:p>
        </p:txBody>
      </p:sp>
      <p:sp>
        <p:nvSpPr>
          <p:cNvPr id="3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Adjugate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Matrix</a:t>
            </a:r>
          </a:p>
        </p:txBody>
      </p:sp>
      <p:sp>
        <p:nvSpPr>
          <p:cNvPr id="33" name="Retângulo: Cantos Arredondados 63">
            <a:hlinkClick r:id="rId8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>
                <a:spLocks noChangeArrowheads="1"/>
              </p:cNvSpPr>
              <p:nvPr/>
            </p:nvSpPr>
            <p:spPr bwMode="auto">
              <a:xfrm>
                <a:off x="2196663" y="370050"/>
                <a:ext cx="971728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pt-P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+mn-cs"/>
                  </a:rPr>
                  <a:t>Let 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+mn-cs"/>
                  </a:rPr>
                  <a:t>A </a:t>
                </a:r>
                <a:r>
                  <a:rPr kumimoji="0" lang="en-US" altLang="pt-P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 a square matrix 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 order n. The </a:t>
                </a:r>
                <a:r>
                  <a:rPr kumimoji="0" lang="en-US" altLang="pt-PT" sz="2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adjugate</a:t>
                </a:r>
                <a:r>
                  <a:rPr kumimoji="0" lang="en-US" altLang="pt-PT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of A, 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also called </a:t>
                </a:r>
                <a:r>
                  <a:rPr kumimoji="0" lang="en-US" altLang="pt-PT" sz="2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or </a:t>
                </a:r>
                <a:r>
                  <a:rPr kumimoji="0" lang="en-US" altLang="pt-PT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adjunct</a:t>
                </a:r>
                <a:r>
                  <a:rPr kumimoji="0" lang="en-US" altLang="pt-P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transpose of its cofactor matrix and it is denoted by </a:t>
                </a:r>
                <a14:m>
                  <m:oMath xmlns:m="http://schemas.openxmlformats.org/officeDocument/2006/math">
                    <m:r>
                      <a:rPr kumimoji="0" lang="pt-PT" altLang="pt-PT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kumimoji="0" lang="pt-PT" altLang="pt-PT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pt-PT" altLang="pt-PT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kumimoji="0" lang="en-US" altLang="pt-P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63" y="370050"/>
                <a:ext cx="9717285" cy="830997"/>
              </a:xfrm>
              <a:prstGeom prst="rect">
                <a:avLst/>
              </a:prstGeom>
              <a:blipFill>
                <a:blip r:embed="rId9"/>
                <a:stretch>
                  <a:fillRect l="-941" t="-5882" r="-1066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2370036" y="2366660"/>
            <a:ext cx="423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Larger Matrices</a:t>
            </a:r>
            <a:endParaRPr lang="pt-PT" sz="2800" b="1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614177" y="3142609"/>
            <a:ext cx="7476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exactly the same steps for </a:t>
            </a:r>
            <a:r>
              <a:rPr lang="en-US" sz="2400" b="1" dirty="0"/>
              <a:t>larger matrices </a:t>
            </a:r>
            <a:r>
              <a:rPr lang="en-US" sz="2400" dirty="0"/>
              <a:t>(such as a 4×4, 5×5,…), but notice that there is a lot of calculations involved.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tângulo arredondado 3"/>
          <p:cNvSpPr/>
          <p:nvPr/>
        </p:nvSpPr>
        <p:spPr>
          <a:xfrm>
            <a:off x="2370036" y="3022773"/>
            <a:ext cx="7699043" cy="1440000"/>
          </a:xfrm>
          <a:prstGeom prst="roundRect">
            <a:avLst/>
          </a:prstGeom>
          <a:solidFill>
            <a:srgbClr val="29A6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Retângulo arredondado 44"/>
          <p:cNvSpPr/>
          <p:nvPr/>
        </p:nvSpPr>
        <p:spPr>
          <a:xfrm>
            <a:off x="2411814" y="4794783"/>
            <a:ext cx="7704000" cy="1440000"/>
          </a:xfrm>
          <a:prstGeom prst="roundRect">
            <a:avLst/>
          </a:prstGeom>
          <a:solidFill>
            <a:srgbClr val="F25E4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83" y="1927619"/>
            <a:ext cx="132302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 animBg="1"/>
      <p:bldP spid="42" grpId="0"/>
      <p:bldP spid="46" grpId="0"/>
      <p:bldP spid="5" grpId="0"/>
      <p:bldP spid="3" grpId="0"/>
      <p:bldP spid="44" grpId="0"/>
      <p:bldP spid="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2233548"/>
            <a:ext cx="9859639" cy="457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28800" y="19942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22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2016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dirty="0"/>
              </a:p>
              <a:p>
                <a:r>
                  <a:rPr lang="en-US" sz="2400" dirty="0"/>
                  <a:t>If </a:t>
                </a:r>
                <a:r>
                  <a:rPr lang="en-US" sz="2400" i="1" dirty="0"/>
                  <a:t>A</a:t>
                </a:r>
                <a:r>
                  <a:rPr lang="en-US" sz="2400" dirty="0"/>
                  <a:t> is an invertible matrix, that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then</a:t>
                </a:r>
                <a:r>
                  <a:rPr lang="en-US" sz="2400" b="1" dirty="0"/>
                  <a:t> </a:t>
                </a:r>
                <a:r>
                  <a:rPr lang="en-US" sz="2400" dirty="0"/>
                  <a:t>its </a:t>
                </a:r>
                <a:r>
                  <a:rPr lang="en-US" sz="2400" b="1" dirty="0"/>
                  <a:t>inverse </a:t>
                </a:r>
                <a:r>
                  <a:rPr lang="en-US" sz="2400" dirty="0"/>
                  <a:t>can be obtained by the formula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blipFill>
                <a:blip r:embed="rId7"/>
                <a:stretch>
                  <a:fillRect l="-985" b="-1220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75441" y="2280079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575036" y="3205430"/>
            <a:ext cx="750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Determine whether the matrix </a:t>
            </a:r>
            <a:r>
              <a:rPr lang="en-US" sz="2000" i="1" dirty="0"/>
              <a:t>A</a:t>
            </a:r>
            <a:r>
              <a:rPr lang="en-US" sz="2000" dirty="0"/>
              <a:t> is invertible and if so, then find the invertible matrix using the above formula.</a:t>
            </a:r>
            <a:endParaRPr lang="pt-PT" sz="2000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70031" y="3913758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Let’s find the determinant of </a:t>
            </a:r>
            <a:r>
              <a:rPr lang="en-GB" sz="2000" i="1" dirty="0">
                <a:solidFill>
                  <a:srgbClr val="0C2B8E"/>
                </a:solidFill>
                <a:latin typeface="Calibri" panose="020F0502020204030204"/>
              </a:rPr>
              <a:t>A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,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447966" y="4319091"/>
                <a:ext cx="4223527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=−2−20=</m:t>
                      </m:r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−22≠0.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966" y="4319091"/>
                <a:ext cx="4223527" cy="5477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557451" y="1072528"/>
                <a:ext cx="2832333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𝑎𝑑𝑗</m:t>
                      </m:r>
                      <m:d>
                        <m:d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451" y="1072528"/>
                <a:ext cx="2832333" cy="8357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679580" y="1045922"/>
            <a:ext cx="2592000" cy="940655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6728430" y="4372378"/>
            <a:ext cx="255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PT" sz="2000" dirty="0" err="1">
                <a:solidFill>
                  <a:srgbClr val="0C2B8E"/>
                </a:solidFill>
              </a:rPr>
              <a:t>Hence</a:t>
            </a:r>
            <a:r>
              <a:rPr lang="pt-PT" sz="2000" dirty="0">
                <a:solidFill>
                  <a:srgbClr val="0C2B8E"/>
                </a:solidFill>
              </a:rPr>
              <a:t>, </a:t>
            </a:r>
            <a:r>
              <a:rPr lang="pt-PT" sz="2000" i="1" dirty="0">
                <a:solidFill>
                  <a:srgbClr val="0C2B8E"/>
                </a:solidFill>
              </a:rPr>
              <a:t>A</a:t>
            </a:r>
            <a:r>
              <a:rPr lang="pt-PT" sz="2000" dirty="0">
                <a:solidFill>
                  <a:srgbClr val="0C2B8E"/>
                </a:solidFill>
              </a:rPr>
              <a:t> </a:t>
            </a:r>
            <a:r>
              <a:rPr lang="pt-PT" sz="2000" dirty="0" err="1">
                <a:solidFill>
                  <a:srgbClr val="0C2B8E"/>
                </a:solidFill>
              </a:rPr>
              <a:t>is</a:t>
            </a:r>
            <a:r>
              <a:rPr lang="pt-PT" sz="2000" dirty="0">
                <a:solidFill>
                  <a:srgbClr val="0C2B8E"/>
                </a:solidFill>
              </a:rPr>
              <a:t> </a:t>
            </a:r>
            <a:r>
              <a:rPr lang="pt-PT" sz="2000" dirty="0" err="1">
                <a:solidFill>
                  <a:srgbClr val="0C2B8E"/>
                </a:solidFill>
              </a:rPr>
              <a:t>invertible</a:t>
            </a:r>
            <a:r>
              <a:rPr lang="pt-PT" sz="2000" dirty="0">
                <a:solidFill>
                  <a:srgbClr val="0C2B8E"/>
                </a:solidFill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/>
              <p:nvPr/>
            </p:nvSpPr>
            <p:spPr>
              <a:xfrm>
                <a:off x="2370031" y="5483508"/>
                <a:ext cx="9456874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GB" sz="2000" dirty="0">
                    <a:solidFill>
                      <a:srgbClr val="0C2B8E"/>
                    </a:solidFill>
                    <a:latin typeface="Calibri" panose="020F0502020204030204"/>
                  </a:rPr>
                  <a:t>Then</a:t>
                </a:r>
                <a:r>
                  <a:rPr lang="en-GB" sz="2000" dirty="0">
                    <a:solidFill>
                      <a:srgbClr val="0C2B8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2000" dirty="0">
                    <a:solidFill>
                      <a:srgbClr val="0C2B8E"/>
                    </a:solidFill>
                  </a:rPr>
                  <a:t>the adjoint matrix of </a:t>
                </a:r>
                <a:r>
                  <a:rPr lang="en-US" sz="2000" i="1" dirty="0">
                    <a:solidFill>
                      <a:srgbClr val="0C2B8E"/>
                    </a:solidFill>
                  </a:rPr>
                  <a:t>A</a:t>
                </a:r>
                <a:r>
                  <a:rPr lang="en-US" sz="2000" dirty="0">
                    <a:solidFill>
                      <a:srgbClr val="0C2B8E"/>
                    </a:solidFill>
                  </a:rPr>
                  <a:t> is:</a:t>
                </a:r>
                <a:r>
                  <a:rPr lang="en-GB" sz="2000" dirty="0">
                    <a:solidFill>
                      <a:srgbClr val="0C2B8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𝑎𝑑𝑗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B8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031" y="5483508"/>
                <a:ext cx="9456874" cy="640112"/>
              </a:xfrm>
              <a:prstGeom prst="rect">
                <a:avLst/>
              </a:prstGeom>
              <a:blipFill>
                <a:blip r:embed="rId11"/>
                <a:stretch>
                  <a:fillRect l="-70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: Cantos Arredondados 62">
            <a:hlinkClick r:id="rId12" action="ppaction://hlinksldjump"/>
            <a:extLst>
              <a:ext uri="{FF2B5EF4-FFF2-40B4-BE49-F238E27FC236}">
                <a16:creationId xmlns:a16="http://schemas.microsoft.com/office/drawing/2014/main" id="{93D499F3-300A-46EB-9C33-D2E67A6C1A89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Adjugate</a:t>
            </a:r>
            <a:r>
              <a:rPr lang="en-GB" b="1" dirty="0">
                <a:solidFill>
                  <a:schemeClr val="tx1"/>
                </a:solidFill>
              </a:rPr>
              <a:t> Matrix</a:t>
            </a:r>
          </a:p>
        </p:txBody>
      </p:sp>
      <p:sp>
        <p:nvSpPr>
          <p:cNvPr id="41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42" name="Retângulo: Cantos Arredondados 67">
            <a:hlinkClick r:id="rId14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it!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10644" y="2703029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/>
              <a:t>Consider the  matrix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22285" y="2635272"/>
                <a:ext cx="1581202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85" y="2635272"/>
                <a:ext cx="1581202" cy="5477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2370031" y="5011579"/>
            <a:ext cx="458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Next, we will find the cofactor matrix of </a:t>
            </a:r>
            <a:r>
              <a:rPr lang="en-GB" sz="2000" i="1" dirty="0">
                <a:solidFill>
                  <a:srgbClr val="0C2B8E"/>
                </a:solidFill>
              </a:rPr>
              <a:t>A</a:t>
            </a:r>
            <a:r>
              <a:rPr lang="en-US" sz="2000" dirty="0"/>
              <a:t>, </a:t>
            </a:r>
            <a:endParaRPr lang="pt-P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6482467" y="4909118"/>
                <a:ext cx="4175108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467" y="4909118"/>
                <a:ext cx="4175108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2395418" y="6073250"/>
            <a:ext cx="410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Using the formula, we will obtain</a:t>
            </a:r>
          </a:p>
          <a:p>
            <a:r>
              <a:rPr lang="en-US" sz="2000" dirty="0">
                <a:solidFill>
                  <a:srgbClr val="0C2B8E"/>
                </a:solidFill>
              </a:rPr>
              <a:t> the inverse matrix as</a:t>
            </a:r>
            <a:endParaRPr lang="pt-PT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5842217" y="6060400"/>
                <a:ext cx="4331285" cy="71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𝑎𝑑𝑗</m:t>
                      </m:r>
                      <m:d>
                        <m:d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pt-PT" sz="200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217" y="6060400"/>
                <a:ext cx="4331285" cy="7117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12"/>
          <a:stretch/>
        </p:blipFill>
        <p:spPr>
          <a:xfrm>
            <a:off x="10079413" y="4930239"/>
            <a:ext cx="1620000" cy="18694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58" y="2736000"/>
            <a:ext cx="1210964" cy="38750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20" y="2725681"/>
            <a:ext cx="177561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2" grpId="0" animBg="1"/>
      <p:bldP spid="63" grpId="0"/>
      <p:bldP spid="69" grpId="0"/>
      <p:bldP spid="47" grpId="0"/>
      <p:bldP spid="49" grpId="0"/>
      <p:bldP spid="51" grpId="0"/>
      <p:bldP spid="32" grpId="0"/>
      <p:bldP spid="2" grpId="0" animBg="1"/>
      <p:bldP spid="39" grpId="0"/>
      <p:bldP spid="40" grpId="0"/>
      <p:bldP spid="43" grpId="0"/>
      <p:bldP spid="44" grpId="0"/>
      <p:bldP spid="11" grpId="0"/>
      <p:bldP spid="45" grpId="0"/>
      <p:bldP spid="13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7" y="2210153"/>
            <a:ext cx="9859639" cy="457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28800" y="19942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22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2016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an invertible matrix, that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</m:t>
                    </m:r>
                    <m:r>
                      <a:rPr kumimoji="0" lang="pt-P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0,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inverse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be obtained by the formula</a:t>
                </a: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blipFill>
                <a:blip r:embed="rId6"/>
                <a:stretch>
                  <a:fillRect l="-985" b="-1220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75441" y="2217015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29A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606566" y="3247470"/>
            <a:ext cx="913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invertible and if so, then find the invertible matrix using the above formula.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18833" y="3679449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find the determinant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by using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Sarrus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Rule (Lesson 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359764" y="4025934"/>
                <a:ext cx="6332439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0+4+0</m:t>
                          </m:r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0−6+0</m:t>
                          </m:r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≠0.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764" y="4025934"/>
                <a:ext cx="6332439" cy="8138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578471" y="1071400"/>
                <a:ext cx="2832333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𝑎𝑑𝑗</m:t>
                      </m:r>
                      <m:d>
                        <m:d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71" y="1071400"/>
                <a:ext cx="2832333" cy="8357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679580" y="1033155"/>
            <a:ext cx="2592000" cy="940655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8648118" y="4228907"/>
            <a:ext cx="2558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Hence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pt-PT" sz="2000" i="1" dirty="0">
                <a:solidFill>
                  <a:srgbClr val="0C2B8E"/>
                </a:solidFill>
                <a:latin typeface="Calibri" panose="020F0502020204030204"/>
              </a:rPr>
              <a:t>B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invertible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tângulo: Cantos Arredondados 62">
            <a:hlinkClick r:id="rId10" action="ppaction://hlinksldjump"/>
            <a:extLst>
              <a:ext uri="{FF2B5EF4-FFF2-40B4-BE49-F238E27FC236}">
                <a16:creationId xmlns:a16="http://schemas.microsoft.com/office/drawing/2014/main" id="{93D499F3-300A-46EB-9C33-D2E67A6C1A89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Adjugate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Matrix</a:t>
            </a:r>
          </a:p>
        </p:txBody>
      </p:sp>
      <p:sp>
        <p:nvSpPr>
          <p:cNvPr id="41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Inverse of a Matrix</a:t>
            </a:r>
          </a:p>
        </p:txBody>
      </p:sp>
      <p:sp>
        <p:nvSpPr>
          <p:cNvPr id="42" name="Retângulo: Cantos Arredondados 67">
            <a:hlinkClick r:id="rId12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it!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00134" y="2639967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25E4F"/>
                </a:solidFill>
                <a:latin typeface="Calibri" panose="020F0502020204030204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the  matrix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347149" y="4901967"/>
            <a:ext cx="826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Next, we will find the </a:t>
            </a:r>
            <a:r>
              <a:rPr lang="en-US" sz="2000" dirty="0">
                <a:solidFill>
                  <a:srgbClr val="0C2B8E"/>
                </a:solidFill>
              </a:rPr>
              <a:t>adjoint matrix of </a:t>
            </a:r>
            <a:r>
              <a:rPr lang="en-US" sz="2000" i="1" dirty="0">
                <a:solidFill>
                  <a:srgbClr val="0C2B8E"/>
                </a:solidFill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(from exercise 2 of </a:t>
            </a:r>
            <a:r>
              <a:rPr lang="en-GB" sz="2000" b="1" dirty="0" err="1">
                <a:solidFill>
                  <a:srgbClr val="0C2B8E"/>
                </a:solidFill>
              </a:rPr>
              <a:t>Adjugate</a:t>
            </a:r>
            <a:r>
              <a:rPr lang="en-GB" sz="2000" b="1" dirty="0">
                <a:solidFill>
                  <a:srgbClr val="0C2B8E"/>
                </a:solidFill>
              </a:rPr>
              <a:t> Matrix</a:t>
            </a:r>
            <a:r>
              <a:rPr lang="en-GB" sz="2000" dirty="0">
                <a:solidFill>
                  <a:srgbClr val="0C2B8E"/>
                </a:solidFill>
              </a:rPr>
              <a:t>)</a:t>
            </a:r>
            <a:endParaRPr lang="en-GB" sz="2000" b="1" dirty="0">
              <a:solidFill>
                <a:srgbClr val="0C2B8E"/>
              </a:solidFill>
            </a:endParaRPr>
          </a:p>
          <a:p>
            <a:pPr lvl="0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182130" y="5314882"/>
            <a:ext cx="469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formula, we will obtain the inverse matrix as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6625912" y="5874103"/>
                <a:ext cx="5432316" cy="90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2B8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912" y="5874103"/>
                <a:ext cx="5432316" cy="9062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835715" y="2434716"/>
                <a:ext cx="2001381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715" y="2434716"/>
                <a:ext cx="2001381" cy="8138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2121447" y="5264379"/>
                <a:ext cx="4371585" cy="930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𝒂𝒅𝒋</m:t>
                      </m:r>
                      <m:d>
                        <m:d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</m:d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sup>
                      </m:sSup>
                      <m: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447" y="5264379"/>
                <a:ext cx="4371585" cy="93070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ixaDeTexto 34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6855588" y="2640856"/>
            <a:ext cx="453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whether the matrix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7"/>
          <a:stretch/>
        </p:blipFill>
        <p:spPr>
          <a:xfrm>
            <a:off x="6371288" y="5403613"/>
            <a:ext cx="1358595" cy="136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84" y="2532197"/>
            <a:ext cx="122409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47" grpId="0"/>
      <p:bldP spid="49" grpId="0"/>
      <p:bldP spid="51" grpId="0"/>
      <p:bldP spid="39" grpId="0"/>
      <p:bldP spid="43" grpId="0"/>
      <p:bldP spid="11" grpId="0"/>
      <p:bldP spid="13" grpId="0"/>
      <p:bldP spid="50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7" y="2210153"/>
            <a:ext cx="9859639" cy="457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28800" y="19942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22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2016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an invertible matrix, that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pt-P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</m:t>
                    </m:r>
                    <m:r>
                      <a:rPr kumimoji="0" lang="pt-P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0,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inverse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be obtained by the formula</a:t>
                </a: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327" y="103151"/>
                <a:ext cx="9280625" cy="1046440"/>
              </a:xfrm>
              <a:prstGeom prst="rect">
                <a:avLst/>
              </a:prstGeom>
              <a:blipFill>
                <a:blip r:embed="rId5"/>
                <a:stretch>
                  <a:fillRect l="-985" b="-1220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75441" y="2217015"/>
            <a:ext cx="116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Remark</a:t>
            </a:r>
            <a:endParaRPr kumimoji="0" lang="en-GB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578471" y="1071400"/>
                <a:ext cx="2832333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𝑎𝑑𝑗</m:t>
                      </m:r>
                      <m:d>
                        <m:d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71" y="1071400"/>
                <a:ext cx="2832333" cy="8357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679580" y="1033155"/>
            <a:ext cx="2592000" cy="940655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tângulo: Cantos Arredondados 62">
            <a:hlinkClick r:id="rId8" action="ppaction://hlinksldjump"/>
            <a:extLst>
              <a:ext uri="{FF2B5EF4-FFF2-40B4-BE49-F238E27FC236}">
                <a16:creationId xmlns:a16="http://schemas.microsoft.com/office/drawing/2014/main" id="{93D499F3-300A-46EB-9C33-D2E67A6C1A89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Adjugate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Matrix</a:t>
            </a:r>
          </a:p>
        </p:txBody>
      </p:sp>
      <p:sp>
        <p:nvSpPr>
          <p:cNvPr id="41" name="Retângulo: Cantos Arredondados 22">
            <a:hlinkClick r:id="rId9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Inverse of a Matrix</a:t>
            </a:r>
          </a:p>
        </p:txBody>
      </p:sp>
      <p:sp>
        <p:nvSpPr>
          <p:cNvPr id="42" name="Retângulo: Cantos Arredondados 67">
            <a:hlinkClick r:id="rId10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2386666" y="3006504"/>
                <a:ext cx="2832333" cy="773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pt-PT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𝑎𝑑𝑗</m:t>
                      </m:r>
                      <m:d>
                        <m:d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66" y="3006504"/>
                <a:ext cx="2832333" cy="7737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4960238" y="3161052"/>
                <a:ext cx="300810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groupChr>
                      <m:groupChrPr>
                        <m:chr m:val="⇔"/>
                        <m:vertJc m:val="bot"/>
                        <m:ctrlPr>
                          <a:rPr lang="pt-PT" sz="2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pt-PT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pt-PT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pt-PT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𝑎𝑑𝑗</m:t>
                    </m:r>
                    <m:d>
                      <m:dPr>
                        <m:ctrlP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kumimoji="0" lang="pt-PT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sSup>
                      <m:sSupPr>
                        <m:ctrlP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0" lang="pt-P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238" y="3161052"/>
                <a:ext cx="3008105" cy="430887"/>
              </a:xfrm>
              <a:prstGeom prst="rect">
                <a:avLst/>
              </a:prstGeom>
              <a:blipFill>
                <a:blip r:embed="rId12"/>
                <a:stretch>
                  <a:fillRect l="-6897" t="-50000" b="-9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515432" y="4370650"/>
                <a:ext cx="3391512" cy="474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sSup>
                            <m:sSup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432" y="4370650"/>
                <a:ext cx="3391512" cy="474489"/>
              </a:xfrm>
              <a:prstGeom prst="rect">
                <a:avLst/>
              </a:prstGeom>
              <a:blipFill>
                <a:blip r:embed="rId1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2539717" y="2630563"/>
            <a:ext cx="65320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pt-PT" sz="2200" dirty="0">
                <a:ea typeface="Times New Roman" panose="02020603050405020304" pitchFamily="18" charset="0"/>
              </a:rPr>
              <a:t>Let </a:t>
            </a:r>
            <a:r>
              <a:rPr lang="en-US" altLang="pt-PT" sz="2200" i="1" dirty="0">
                <a:ea typeface="Times New Roman" panose="02020603050405020304" pitchFamily="18" charset="0"/>
              </a:rPr>
              <a:t>A </a:t>
            </a:r>
            <a:r>
              <a:rPr lang="en-US" altLang="pt-PT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be a square matrix </a:t>
            </a:r>
            <a:r>
              <a:rPr lang="en-US" altLang="pt-PT" sz="22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 order n, invertible, therefore</a:t>
            </a:r>
            <a:endParaRPr lang="pt-P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2443542" y="4911921"/>
                <a:ext cx="3391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542" y="4911921"/>
                <a:ext cx="3391512" cy="430887"/>
              </a:xfrm>
              <a:prstGeom prst="rect">
                <a:avLst/>
              </a:prstGeom>
              <a:blipFill>
                <a:blip r:embed="rId14"/>
                <a:stretch>
                  <a:fillRect t="-50000" b="-9142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2364720" y="5369118"/>
                <a:ext cx="3391512" cy="773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720" y="5369118"/>
                <a:ext cx="3391512" cy="7737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2243856" y="6183652"/>
                <a:ext cx="3391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856" y="6183652"/>
                <a:ext cx="3391512" cy="430887"/>
              </a:xfrm>
              <a:prstGeom prst="rect">
                <a:avLst/>
              </a:prstGeom>
              <a:blipFill>
                <a:blip r:embed="rId16"/>
                <a:stretch>
                  <a:fillRect t="-49296" b="-8873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/>
              <p:cNvSpPr txBox="1"/>
              <p:nvPr/>
            </p:nvSpPr>
            <p:spPr>
              <a:xfrm>
                <a:off x="6200726" y="4710860"/>
                <a:ext cx="4500271" cy="369332"/>
              </a:xfrm>
              <a:prstGeom prst="rect">
                <a:avLst/>
              </a:prstGeom>
              <a:solidFill>
                <a:srgbClr val="29A6FF">
                  <a:alpha val="40000"/>
                </a:srgb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PT" sz="2400" b="1" dirty="0"/>
                  <a:t>  </a:t>
                </a:r>
                <a:r>
                  <a:rPr lang="en-GB" sz="2400" b="1" dirty="0"/>
                  <a:t>By using property</a:t>
                </a:r>
                <a:r>
                  <a:rPr lang="pt-PT" sz="2400" b="1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𝒌𝑨</m:t>
                        </m:r>
                      </m:e>
                    </m:d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p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pt-PT" sz="2400" b="1" dirty="0"/>
              </a:p>
            </p:txBody>
          </p:sp>
        </mc:Choice>
        <mc:Fallback xmlns="">
          <p:sp>
            <p:nvSpPr>
              <p:cNvPr id="53" name="CaixaDe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26" y="4710860"/>
                <a:ext cx="4500271" cy="369332"/>
              </a:xfrm>
              <a:prstGeom prst="rect">
                <a:avLst/>
              </a:prstGeom>
              <a:blipFill>
                <a:blip r:embed="rId17"/>
                <a:stretch>
                  <a:fillRect l="-1084" t="-26667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 circular 6"/>
          <p:cNvSpPr/>
          <p:nvPr/>
        </p:nvSpPr>
        <p:spPr>
          <a:xfrm rot="5669697">
            <a:off x="5305100" y="4472192"/>
            <a:ext cx="618837" cy="796588"/>
          </a:xfrm>
          <a:prstGeom prst="circularArrow">
            <a:avLst/>
          </a:prstGeom>
          <a:solidFill>
            <a:srgbClr val="29A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4" name="Seta circular 53"/>
          <p:cNvSpPr/>
          <p:nvPr/>
        </p:nvSpPr>
        <p:spPr>
          <a:xfrm rot="5669697">
            <a:off x="5305100" y="5264672"/>
            <a:ext cx="618837" cy="796588"/>
          </a:xfrm>
          <a:prstGeom prst="circularArrow">
            <a:avLst/>
          </a:prstGeom>
          <a:solidFill>
            <a:srgbClr val="F25E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6185486" y="5503340"/>
                <a:ext cx="3939540" cy="569708"/>
              </a:xfrm>
              <a:prstGeom prst="rect">
                <a:avLst/>
              </a:prstGeom>
              <a:solidFill>
                <a:srgbClr val="F25E4F">
                  <a:alpha val="40000"/>
                </a:srgb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PT" sz="2400" b="1" dirty="0"/>
                  <a:t>  </a:t>
                </a:r>
                <a:r>
                  <a:rPr lang="en-GB" sz="2400" b="1" dirty="0"/>
                  <a:t>By using property</a:t>
                </a:r>
                <a:r>
                  <a:rPr lang="pt-PT" sz="2400" b="1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e>
                    </m:d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den>
                    </m:f>
                  </m:oMath>
                </a14:m>
                <a:endParaRPr lang="pt-PT" sz="2400" b="1" dirty="0"/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86" y="5503340"/>
                <a:ext cx="3939540" cy="569708"/>
              </a:xfrm>
              <a:prstGeom prst="rect">
                <a:avLst/>
              </a:prstGeom>
              <a:blipFill>
                <a:blip r:embed="rId18"/>
                <a:stretch>
                  <a:fillRect l="-1393" t="-2151" b="-118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/>
          <p:cNvSpPr/>
          <p:nvPr/>
        </p:nvSpPr>
        <p:spPr>
          <a:xfrm>
            <a:off x="3004708" y="6115764"/>
            <a:ext cx="2297453" cy="592941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2EDF674A-AFFE-4EF9-8D2D-CCB370AEC65C}"/>
              </a:ext>
            </a:extLst>
          </p:cNvPr>
          <p:cNvSpPr/>
          <p:nvPr/>
        </p:nvSpPr>
        <p:spPr>
          <a:xfrm>
            <a:off x="2539718" y="3648247"/>
            <a:ext cx="8794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pt-PT" sz="2200" dirty="0">
                <a:ea typeface="Times New Roman" panose="02020603050405020304" pitchFamily="18" charset="0"/>
              </a:rPr>
              <a:t>There are several “properties” of the </a:t>
            </a:r>
            <a:r>
              <a:rPr lang="en-US" altLang="pt-PT" sz="2200" dirty="0" err="1">
                <a:ea typeface="Times New Roman" panose="02020603050405020304" pitchFamily="18" charset="0"/>
              </a:rPr>
              <a:t>adjugate</a:t>
            </a:r>
            <a:r>
              <a:rPr lang="en-US" altLang="pt-PT" sz="2200" dirty="0">
                <a:ea typeface="Times New Roman" panose="02020603050405020304" pitchFamily="18" charset="0"/>
              </a:rPr>
              <a:t> that use this relation, for example, its determinant value obtained from the one of </a:t>
            </a:r>
            <a:r>
              <a:rPr lang="en-US" altLang="pt-PT" sz="2200" i="1" dirty="0">
                <a:ea typeface="Times New Roman" panose="02020603050405020304" pitchFamily="18" charset="0"/>
              </a:rPr>
              <a:t>A</a:t>
            </a:r>
            <a:r>
              <a:rPr lang="en-US" altLang="pt-PT" sz="2200" dirty="0">
                <a:ea typeface="Times New Roman" panose="02020603050405020304" pitchFamily="18" charset="0"/>
              </a:rPr>
              <a:t>: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3291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38" grpId="0"/>
      <p:bldP spid="40" grpId="0"/>
      <p:bldP spid="44" grpId="0"/>
      <p:bldP spid="6" grpId="0"/>
      <p:bldP spid="45" grpId="0"/>
      <p:bldP spid="46" grpId="0"/>
      <p:bldP spid="48" grpId="0"/>
      <p:bldP spid="53" grpId="0" animBg="1"/>
      <p:bldP spid="7" grpId="0" animBg="1"/>
      <p:bldP spid="54" grpId="0" animBg="1"/>
      <p:bldP spid="55" grpId="0" animBg="1"/>
      <p:bldP spid="56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ULTRA_SCORM_COURCE_TITLE" val="Lesson 22"/>
  <p:tag name="ISPRING_PRESENTATION_TITLE" val="Lesson 22"/>
  <p:tag name="ISPRING_SCREEN_RECS_UPDATED" val="E:\Ano Letivo 2019_2020\Lesson 22\Lesson_22_Q1_1\"/>
  <p:tag name="ISPRING_SCORM_RATE_QUIZZES" val="1"/>
  <p:tag name="ISPRING_SCORM_PASSING_SCORE" val="80.000000"/>
  <p:tag name="ISPRING_UUID" val="{7505A06B-405A-47B3-88B8-D1891734C2C5}"/>
  <p:tag name="ISPRING_RESOURCE_FOLDER" val="C:\Users\filom\Documents\ENGIMATH\LESSONS\MATRICES\LESSON 22\Lesson_22_Q1\"/>
  <p:tag name="ISPRING_PRESENTATION_PATH" val="C:\Users\filom\Documents\ENGIMATH\LESSONS\MATRICES\LESSON 22\Lesson_22_Q1.pptx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Eltt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ASW20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AEltt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BJbbTlNeBo9zAwAAoQwAACEAAAB1bml2ZXJzYWwvZmxhc2hfc2tpbl9zZXR0aW5ncy54bWyVV11PIjEUffdXEPZdVnQXTUYSBEzMsmpW1/cOc4HGTjtpO7j8+72dtjMtzAhKTOi957T34/RWE/VOeW8LUlHBb/vD/vis10uWpZTA9SvkBSMaeilR8JDd9u//Lhb9gYUIJuQLaE35WhmLt/UoAtNSa8HPl4Jr3OecC5kT1h9/u69+kkGFPMYSGNapnBVZQnPMj+H13ewkijvj6m40m950EZYiLwjfLcRanKdk+b6WouSZCe3SfLpom10BklH+fjQiRpV+0JBHMc0v5sP58DRKIUEpMCHdzCbDyc+jLEZSYHX2o6vrq8mJnOaozxuzR9tSRXVFGw1Hl6OrLlpB1hAXeTqfXcwuu/Ecd4+78mlclqDhnz6aOYp/B/JLm4uiLL6ikUKKtSnoHmdkPkc5TJAMrx8SZjfmc5RgEjIHHRWkYjTDNgiZWSl+N58ucFct3ddwSCTmbkvBnk0T9qaHUUjKYKxlCcnAr6xPbcTHU6nxMnl/aGkwz5jgMykVjFeEKQdrjA3wD3xQngV7OUODeBOszGFq4w2Asb3BT6d31VwJT65tQYQSts7Y7BkYG+QjlvUAGRgb5Ivp1hNnuwP4vsdyvB7uiGtmUH0XfVR+dAMnuPQF8yvvNUctzDVXwdnO4DG5yGBc6eqV5mD6lgwqm41pcBBUwsmWronGh+m3waW7Fw2FSgZ7dqe0dl0lmmoGbXJbilIqjAXdb3HuLR5LsQ+HmugFrLRHx8amKea1CLVQrc+O1tofUtfNrnsaH5Pbfk7kO8hXIZjq9xwPLyDW3D7LhwwzrvExBfnAV+JEDhcawv2rOLvAwl7CU+FEa7Lc5BhSVwZ1SW1n2xuYuGPbOsvLPAU5R0FQ8IKMbRa3oesNw1/9RuEDspjQ4bRMvcHtOKG13gODUwAQudz422AX1pOXTFMGW/BDJTBUCXdllii8O235GnXFmgwsJwnSzaBGKNH4jBwthDeMS8TTLHScoHlNUlVlFk0UP96DWKKJ7+ekUWs4Iqu1k1K0M/rbSojNiupJSi1eNJHabdqsXfJkCxNO82oEocMc52NscVkSE6JwhamcnnFgb2Iw71a9WX1Ei6eLYgbteNhGqTz7U/YVL+h4JQHCEVsZz4I34BfsUkFk9lhDokehxW3ZmCO+m9XEVqaYT/i3ZzIIrLZBdSvwO/5rMv4PUEsDBBQAAgAIAASW20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ASW206Q9/7LtwEAAH0GAAAfAAAAdW5pdmVyc2FsL2h0bWxfc2tpbl9zZXR0aW5ncy5qc42UwU/CMBTG7/wVZF4N0YFOvAHDhISDidyMh248xkLX17QFRcP/7joEu+5NWS/rl1++1/e2fl+dbvkEadB97H5V79X+ub6vNLCaUVu4ruu8RS+sHmieL2GRF8BzAYGH7CyyYlzDWT/8IpRzICrXZP9iQGrHL0AClmd/R1QEqAltR2jvhPZBFfk8gR2nqWNDzpiTrTEoeikKA8L0BKqCVUxw9VQ9boMejDtQ/6ArlkLN9C58GMet5K/jYBzFk6HLpVhIJvZzzLCXsHSTKdyK5U/9vl0uvd5LUOUH37SV5bk2MwOFX3h6Ow2nYTspFWgNP3WH8Sgc3ZMwZwlwt6Fo8DAY/YHWjJsD9ehdrnNzoqMw6kcDl5Ysg8aUJtP4Nu7XMVF6NabZKH7kDHyYtmYkZ3tQl1ih3MoLPqBUmNmJNNHILhLlyJa5yI5cPLSL5OxhrW3bv1ElRi9BtTz/FTd2uUxjGLVrht41WxO3tmjLlguSwZCXW3tV51QucEqk6iIFknnmhejpOMbPGrt/LRtnagNqgcjL+LSfBXQZJ6BmYoVWYMawdF2UWtnQmxsV5NnTi7v0z9k5fANQSwMEFAACAAgABJbbTpQTsyJpAAAAbgAAABwAAAB1bml2ZXJzYWwvbG9jYWxfc2V0dGluZ3MueG1sDcwxDoMwDEDRnVNY3int1oHAxlaW0gNYxEWRHBuRgOD2ZPvD02/7MwocvKVg6vD1eCKwzuaDLg5/01C/EVIm9SSm7FANoe+qVmwm+XLOBSZYhS7eJo4lMo8Uixx2EajhU17/wB6brroBUEsDBBQAAgAIAASW20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AEltt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AElttOkEkmJSgFAAD2EwAAHQAAAAAAAAABAAAAAADMEwAAdW5pdmVyc2FsL2NvbW1vbl9tZXNzYWdlcy5sbmdQSwECAAAUAAIACAAElttOZrKi1aUAAACDAQAALgAAAAAAAAABAAAAAAAvGQAAdW5pdmVyc2FsL3BsYXliYWNrX2FuZF9uYXZpZ2F0aW9uX3NldHRpbmdzLnhtbFBLAQIAABQAAgAIAASW207QvS+0TgQAAIcVAAAnAAAAAAAAAAEAAAAAACAaAAB1bml2ZXJzYWwvZmxhc2hfcHVibGlzaGluZ19zZXR0aW5ncy54bWxQSwECAAAUAAIACAAElttOU14Gj3MDAAChDAAAIQAAAAAAAAABAAAAAACzHgAAdW5pdmVyc2FsL2ZsYXNoX3NraW5fc2V0dGluZ3MueG1sUEsBAgAAFAACAAgABJbbTuZFxhFIBAAAERUAACYAAAAAAAAAAQAAAAAAZSIAAHVuaXZlcnNhbC9odG1sX3B1Ymxpc2hpbmdfc2V0dGluZ3MueG1sUEsBAgAAFAACAAgABJbbTpD3/su3AQAAfQYAAB8AAAAAAAAAAQAAAAAA8SYAAHVuaXZlcnNhbC9odG1sX3NraW5fc2V0dGluZ3MuanNQSwECAAAUAAIACAAElttOlBOzImkAAABuAAAAHAAAAAAAAAABAAAAAADlKAAAdW5pdmVyc2FsL2xvY2FsX3NldHRpbmdzLnhtbFBLAQIAABQAAgAIAASW206D5MijhQoAAMAZAAAXAAAAAAAAAAAAAAAAAIgpAAB1bml2ZXJzYWwvdW5pdmVyc2FsLnBuZ1BLAQIAABQAAgAIAASW207lZcaxSwAAAGoAAAAbAAAAAAAAAAEAAAAAAEI0AAB1bml2ZXJzYWwvdW5pdmVyc2FsLnBuZy54bWxQSwUGAAAAABIAEgBWBQAAxjQ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*\uFFFD\uFFFD\uFFFD{BB4CDCA5-F38E-475C-8C53-186BBAA01A72}&quot;,&quot;C:\\Users\\filom\\Documents\\ENGIMATH\\LESSONS\\MATRICES\\LESSON 22&quot;],[&quot;\uFFFD\u0006\uFFFD{89960893-7238-4BF1-AF2C-E0D0CDA1F331}&quot;,&quot;E:\\Ano Letivo 2019_2020\\Lesson 22&quot;]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kSXupGFt7kCkdbOzctQ1w&quot;,&quot;gi&quot;:&quot;qvfgMhdFHuOSyEmZXYfVyQ&quot;,&quot;ti&quot;:&quot;characters&quot;,&quot;vs&quot;:{&quot;f&quot;:[828,674],&quot;i&quot;:{&quot;d&quot;:&quot;lkSXupGFt7kCkdbOzctQ1w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xK8DPjij4u1UY7veo8g5w&quot;,&quot;gi&quot;:&quot;qvfgMhdFHuOSyEmZXYfVyQ&quot;,&quot;ti&quot;:&quot;characters&quot;,&quot;vs&quot;:{&quot;f&quot;:[828,674],&quot;i&quot;:{&quot;d&quot;:&quot;wxK8DPjij4u1UY7veo8g5w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AxaQSFX4v31nARgL0AO36A&quot;,&quot;gi&quot;:&quot;qvfgMhdFHuOSyEmZXYfVyQ&quot;,&quot;ti&quot;:&quot;characters&quot;,&quot;vs&quot;:{&quot;f&quot;:[828,674,544],&quot;i&quot;:{&quot;d&quot;:&quot;AxaQSFX4v31nARgL0AO36A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PUnwRmP1227D9O-8CagQWw&quot;,&quot;gi&quot;:&quot;qvfgMhdFHuOSyEmZXYfVyQ&quot;,&quot;ti&quot;:&quot;characters&quot;,&quot;vs&quot;:{&quot;f&quot;:[828,674,501],&quot;i&quot;:{&quot;d&quot;:&quot;PUnwRmP1227D9O-8CagQWw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2h6AJKhodeMF-5674h_6g&quot;,&quot;gi&quot;:&quot;qvfgMhdFHuOSyEmZXYfVyQ&quot;,&quot;ti&quot;:&quot;characters&quot;,&quot;vs&quot;:{&quot;f&quot;:[828,674,529],&quot;i&quot;:{&quot;d&quot;:&quot;B2h6AJKhodeMF-5674h_6g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6JpEBgEBtJf44ciWEtRkuA&quot;,&quot;gi&quot;:&quot;qvfgMhdFHuOSyEmZXYfVyQ&quot;,&quot;ti&quot;:&quot;characters&quot;,&quot;vs&quot;:{&quot;f&quot;:[828,674,529],&quot;i&quot;:{&quot;d&quot;:&quot;6JpEBgEBtJf44ciWEtRkuA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9g9VtxyWr8UEFKwDErz3lw&quot;,&quot;gi&quot;:&quot;qvfgMhdFHuOSyEmZXYfVyQ&quot;,&quot;ti&quot;:&quot;characters&quot;,&quot;vs&quot;:{&quot;f&quot;:[828,674,529],&quot;i&quot;:{&quot;d&quot;:&quot;9g9VtxyWr8UEFKwDErz3l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xapU8q6pV7JxazJwDIa7g&quot;,&quot;gi&quot;:&quot;qvfgMhdFHuOSyEmZXYfVyQ&quot;,&quot;ti&quot;:&quot;characters&quot;,&quot;vs&quot;:{&quot;f&quot;:[828,674,543],&quot;i&quot;:{&quot;d&quot;:&quot;JxapU8q6pV7JxazJwDIa7g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2f9QXJye_m8LfzI1ZBeiQ&quot;,&quot;gi&quot;:&quot;qvfgMhdFHuOSyEmZXYfVyQ&quot;,&quot;ti&quot;:&quot;characters&quot;,&quot;vs&quot;:{&quot;f&quot;:[828,674],&quot;i&quot;:{&quot;d&quot;:&quot;L2f9QXJye_m8LfzI1ZBeiQ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-F-7onEhzuFVnB4KULDFNg&quot;,&quot;gi&quot;:&quot;qvfgMhdFHuOSyEmZXYfVyQ&quot;,&quot;ti&quot;:&quot;characters&quot;,&quot;vs&quot;:{&quot;f&quot;:[828,674],&quot;i&quot;:{&quot;d&quot;:&quot;-F-7onEhzuFVnB4KULDFNg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Hb1XnRcDhzMice2RuHKlQ&quot;,&quot;gi&quot;:&quot;qvfgMhdFHuOSyEmZXYfVyQ&quot;,&quot;ti&quot;:&quot;characters&quot;,&quot;vs&quot;:{&quot;f&quot;:[828,674,543],&quot;i&quot;:{&quot;d&quot;:&quot;HHb1XnRcDhzMice2RuHKlQ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LU_Csv1kcRGNMzol8P0wQ&quot;,&quot;gi&quot;:&quot;qvfgMhdFHuOSyEmZXYfVyQ&quot;,&quot;ti&quot;:&quot;characters&quot;,&quot;vs&quot;:{&quot;f&quot;:[828,674,529],&quot;i&quot;:{&quot;d&quot;:&quot;NLU_Csv1kcRGNMzol8P0w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11121</TotalTime>
  <Words>1320</Words>
  <Application>Microsoft Office PowerPoint</Application>
  <PresentationFormat>Widescreen</PresentationFormat>
  <Paragraphs>197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Freestyle Script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22</dc:title>
  <dc:creator>Filomena Soares</dc:creator>
  <cp:lastModifiedBy>Elena Safiulina</cp:lastModifiedBy>
  <cp:revision>524</cp:revision>
  <dcterms:created xsi:type="dcterms:W3CDTF">2019-03-25T06:42:45Z</dcterms:created>
  <dcterms:modified xsi:type="dcterms:W3CDTF">2025-05-03T21:57:09Z</dcterms:modified>
</cp:coreProperties>
</file>