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85" r:id="rId4"/>
    <p:sldId id="286" r:id="rId5"/>
    <p:sldId id="291" r:id="rId6"/>
    <p:sldId id="278" r:id="rId7"/>
    <p:sldId id="287" r:id="rId8"/>
    <p:sldId id="290" r:id="rId9"/>
    <p:sldId id="279" r:id="rId10"/>
    <p:sldId id="288" r:id="rId11"/>
    <p:sldId id="280" r:id="rId12"/>
    <p:sldId id="289" r:id="rId13"/>
    <p:sldId id="283" r:id="rId14"/>
  </p:sldIdLst>
  <p:sldSz cx="12192000" cy="6858000"/>
  <p:notesSz cx="6858000" cy="9144000"/>
  <p:custDataLst>
    <p:tags r:id="rId16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C"/>
    <a:srgbClr val="B6E2E8"/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4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60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71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87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3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7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3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790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18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566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4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3.png"/><Relationship Id="rId18" Type="http://schemas.openxmlformats.org/officeDocument/2006/relationships/image" Target="../media/image61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52.png"/><Relationship Id="rId17" Type="http://schemas.openxmlformats.org/officeDocument/2006/relationships/image" Target="../media/image6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5" Type="http://schemas.openxmlformats.org/officeDocument/2006/relationships/image" Target="../media/image5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slide" Target="slide11.xml"/><Relationship Id="rId9" Type="http://schemas.openxmlformats.org/officeDocument/2006/relationships/image" Target="../media/image46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12" Type="http://schemas.openxmlformats.org/officeDocument/2006/relationships/image" Target="../media/image6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slide" Target="slide11.xml"/><Relationship Id="rId10" Type="http://schemas.openxmlformats.org/officeDocument/2006/relationships/image" Target="../media/image60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slide" Target="slide11.xml"/><Relationship Id="rId10" Type="http://schemas.openxmlformats.org/officeDocument/2006/relationships/image" Target="../media/image64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slide" Target="slide11.xml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65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image" Target="../media/image1.jp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slide" Target="slide11.xml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slide" Target="slide11.xml"/><Relationship Id="rId10" Type="http://schemas.openxmlformats.org/officeDocument/2006/relationships/image" Target="../media/image20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slide" Target="slide11.xml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slide" Target="slide11.xml"/><Relationship Id="rId10" Type="http://schemas.openxmlformats.org/officeDocument/2006/relationships/image" Target="../media/image26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.jpg"/><Relationship Id="rId21" Type="http://schemas.openxmlformats.org/officeDocument/2006/relationships/image" Target="../media/image45.png"/><Relationship Id="rId7" Type="http://schemas.openxmlformats.org/officeDocument/2006/relationships/slide" Target="slide6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5.png"/><Relationship Id="rId24" Type="http://schemas.openxmlformats.org/officeDocument/2006/relationships/image" Target="../media/image49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23" Type="http://schemas.openxmlformats.org/officeDocument/2006/relationships/image" Target="../media/image48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slide" Target="slide11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7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6.xml"/><Relationship Id="rId6" Type="http://schemas.openxmlformats.org/officeDocument/2006/relationships/slide" Target="slide11.xml"/><Relationship Id="rId11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53.png"/><Relationship Id="rId10" Type="http://schemas.openxmlformats.org/officeDocument/2006/relationships/slide" Target="slide9.xml"/><Relationship Id="rId19" Type="http://schemas.openxmlformats.org/officeDocument/2006/relationships/image" Target="../media/image57.png"/><Relationship Id="rId4" Type="http://schemas.openxmlformats.org/officeDocument/2006/relationships/notesSlide" Target="../notesSlides/notesSlide9.xml"/><Relationship Id="rId9" Type="http://schemas.openxmlformats.org/officeDocument/2006/relationships/slide" Target="slide6.xml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(OELs)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56245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186923E-36CF-452D-B180-B0EBF15CA47C}"/>
              </a:ext>
            </a:extLst>
          </p:cNvPr>
          <p:cNvSpPr/>
          <p:nvPr/>
        </p:nvSpPr>
        <p:spPr>
          <a:xfrm>
            <a:off x="4607444" y="5557601"/>
            <a:ext cx="1468750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F2106CDF-1ECB-4DAA-80DE-86AEC1B97FD8}"/>
              </a:ext>
            </a:extLst>
          </p:cNvPr>
          <p:cNvSpPr/>
          <p:nvPr/>
        </p:nvSpPr>
        <p:spPr>
          <a:xfrm>
            <a:off x="9541019" y="4875054"/>
            <a:ext cx="1461926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7BE830-3697-4FF2-9B12-EF9BBE1EC167}"/>
              </a:ext>
            </a:extLst>
          </p:cNvPr>
          <p:cNvSpPr/>
          <p:nvPr/>
        </p:nvSpPr>
        <p:spPr>
          <a:xfrm>
            <a:off x="10135755" y="1305658"/>
            <a:ext cx="1591974" cy="349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76D5BF4-BC69-4D0C-8A67-150E66C870AD}"/>
              </a:ext>
            </a:extLst>
          </p:cNvPr>
          <p:cNvSpPr/>
          <p:nvPr/>
        </p:nvSpPr>
        <p:spPr>
          <a:xfrm>
            <a:off x="2318654" y="1734863"/>
            <a:ext cx="5103923" cy="295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F4E97F-7257-487D-B958-7E17BD4E39FB}"/>
              </a:ext>
            </a:extLst>
          </p:cNvPr>
          <p:cNvSpPr/>
          <p:nvPr/>
        </p:nvSpPr>
        <p:spPr>
          <a:xfrm>
            <a:off x="11243573" y="869894"/>
            <a:ext cx="237549" cy="43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A717ECF-1FA0-4971-A306-B21FEDF1E629}"/>
              </a:ext>
            </a:extLst>
          </p:cNvPr>
          <p:cNvSpPr/>
          <p:nvPr/>
        </p:nvSpPr>
        <p:spPr>
          <a:xfrm>
            <a:off x="11481122" y="869531"/>
            <a:ext cx="237549" cy="43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DF865C6-F27A-45D1-A7ED-E0D2AE478FE5}"/>
              </a:ext>
            </a:extLst>
          </p:cNvPr>
          <p:cNvSpPr/>
          <p:nvPr/>
        </p:nvSpPr>
        <p:spPr>
          <a:xfrm>
            <a:off x="3276715" y="5557601"/>
            <a:ext cx="106628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2CA3907-19BF-40AB-9D13-06EF419A3C40}"/>
              </a:ext>
            </a:extLst>
          </p:cNvPr>
          <p:cNvSpPr/>
          <p:nvPr/>
        </p:nvSpPr>
        <p:spPr>
          <a:xfrm>
            <a:off x="5150971" y="4082506"/>
            <a:ext cx="108939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5615A9-DC6C-444C-B0C0-F7BE571474FF}"/>
              </a:ext>
            </a:extLst>
          </p:cNvPr>
          <p:cNvSpPr/>
          <p:nvPr/>
        </p:nvSpPr>
        <p:spPr>
          <a:xfrm>
            <a:off x="2318654" y="5557601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25D1C3-7251-49B9-8314-2654FD5790C9}"/>
              </a:ext>
            </a:extLst>
          </p:cNvPr>
          <p:cNvSpPr/>
          <p:nvPr/>
        </p:nvSpPr>
        <p:spPr>
          <a:xfrm>
            <a:off x="9333008" y="5960773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uma matriz elementar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resulta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realização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certa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operação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produto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essa mesma operação por linhas é executada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u="sng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9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Nota -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multiplicada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à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esquerda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pré-multiplicada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por uma matriz elementar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o efeito que produz em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realização da mesma operação elementar por 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0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239288" y="410716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pt-PT" sz="2000" dirty="0">
                    <a:solidFill>
                      <a:srgbClr val="0C2B8E"/>
                    </a:solidFill>
                  </a:rPr>
                  <a:t>Apenas para a comparar no fim podemos aplicar a OEL</a:t>
                </a:r>
                <a:r>
                  <a:rPr lang="en-GB" sz="2000" dirty="0">
                    <a:solidFill>
                      <a:srgbClr val="0C2B8E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  <a:blipFill>
                <a:blip r:embed="rId12"/>
                <a:stretch>
                  <a:fillRect l="-1206" t="-5172" r="-109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83434" cy="586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83434" cy="5865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 58">
            <a:extLst>
              <a:ext uri="{FF2B5EF4-FFF2-40B4-BE49-F238E27FC236}">
                <a16:creationId xmlns:a16="http://schemas.microsoft.com/office/drawing/2014/main" id="{4B67892E-21EF-442B-8360-E181AA652622}"/>
              </a:ext>
            </a:extLst>
          </p:cNvPr>
          <p:cNvSpPr/>
          <p:nvPr/>
        </p:nvSpPr>
        <p:spPr>
          <a:xfrm>
            <a:off x="6197483" y="5350908"/>
            <a:ext cx="5530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000" dirty="0">
                <a:solidFill>
                  <a:srgbClr val="0C2B8E"/>
                </a:solidFill>
              </a:rPr>
              <a:t>A matriz elementar correspondente é  </a:t>
            </a:r>
            <a:r>
              <a:rPr lang="pt-PT" sz="2000" dirty="0">
                <a:solidFill>
                  <a:srgbClr val="0C2B8E"/>
                </a:solidFill>
                <a:latin typeface="Cambria Math" panose="02040503050406030204" pitchFamily="18" charset="0"/>
              </a:rPr>
              <a:t>2</a:t>
            </a:r>
            <a:r>
              <a:rPr lang="pt-PT" sz="2000" dirty="0">
                <a:solidFill>
                  <a:srgbClr val="0C2B8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×2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pt-PT" sz="2000" dirty="0">
                <a:solidFill>
                  <a:srgbClr val="0C2B8E"/>
                </a:solidFill>
              </a:rPr>
              <a:t>uma vez que tem que multiplicar </a:t>
            </a:r>
            <a:r>
              <a:rPr lang="en-GB" sz="2000" dirty="0">
                <a:solidFill>
                  <a:srgbClr val="0C2B8E"/>
                </a:solidFill>
                <a:latin typeface="Cambria Math" panose="02040503050406030204" pitchFamily="18" charset="0"/>
              </a:rPr>
              <a:t>𝐴</a:t>
            </a:r>
            <a:r>
              <a:rPr lang="en-GB" sz="2000" dirty="0">
                <a:solidFill>
                  <a:srgbClr val="0C2B8E"/>
                </a:solidFill>
              </a:rPr>
              <a:t> à </a:t>
            </a:r>
            <a:r>
              <a:rPr lang="en-GB" sz="2000" dirty="0" err="1">
                <a:solidFill>
                  <a:srgbClr val="0C2B8E"/>
                </a:solidFill>
              </a:rPr>
              <a:t>esquerda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34595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34595" cy="586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pt-PT" sz="2000" dirty="0">
                    <a:solidFill>
                      <a:srgbClr val="0C2B8E"/>
                    </a:solidFill>
                  </a:rPr>
                  <a:t>Então, para testar o resultado dado, só temos que calcular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15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/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/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3">
            <a:extLst>
              <a:ext uri="{FF2B5EF4-FFF2-40B4-BE49-F238E27FC236}">
                <a16:creationId xmlns:a16="http://schemas.microsoft.com/office/drawing/2014/main" id="{B05021EE-6DD7-48A5-AA8F-D50B14CE2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5910" y="596805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B1E6D956-9205-489B-B04A-48EF15BF19AC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 err="1">
                    <a:solidFill>
                      <a:sysClr val="windowText" lastClr="000000"/>
                    </a:solidFill>
                  </a:rPr>
                  <a:t>Considera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e a OEL </a:t>
                </a:r>
                <a:r>
                  <a:rPr lang="en-GB" sz="200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Substituição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Adicionar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vezes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a 1ª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à 2ª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B1E6D956-9205-489B-B04A-48EF15BF1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  <a:blipFill>
                <a:blip r:embed="rId19"/>
                <a:stretch>
                  <a:fillRect l="-822" r="-747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39" grpId="0" animBg="1"/>
      <p:bldP spid="42" grpId="0" animBg="1"/>
      <p:bldP spid="35" grpId="0" animBg="1"/>
      <p:bldP spid="37" grpId="0" animBg="1"/>
      <p:bldP spid="4" grpId="0" animBg="1"/>
      <p:bldP spid="34" grpId="0" animBg="1"/>
      <p:bldP spid="2" grpId="0"/>
      <p:bldP spid="3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2" name="Imagem 21" descr="Uma imagem com edifício&#10;&#10;Descrição gerada automaticamente">
            <a:extLst>
              <a:ext uri="{FF2B5EF4-FFF2-40B4-BE49-F238E27FC236}">
                <a16:creationId xmlns:a16="http://schemas.microsoft.com/office/drawing/2014/main" id="{3429B193-A714-49F7-B0EA-69BE8E224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55E353-4BB6-4931-9C3E-B4A262C09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31" y="1611969"/>
            <a:ext cx="1074420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A7F02D05-6F3A-4822-9472-04CB9FE9FAD6}"/>
              </a:ext>
            </a:extLst>
          </p:cNvPr>
          <p:cNvSpPr/>
          <p:nvPr/>
        </p:nvSpPr>
        <p:spPr>
          <a:xfrm>
            <a:off x="9517841" y="221064"/>
            <a:ext cx="2507529" cy="1547565"/>
          </a:xfrm>
          <a:prstGeom prst="cloudCallout">
            <a:avLst/>
          </a:prstGeom>
          <a:solidFill>
            <a:srgbClr val="FCFEFC"/>
          </a:solidFill>
          <a:ln>
            <a:solidFill>
              <a:srgbClr val="B6E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4E224C-9A4B-49F1-AC8D-7AB018394D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99" y="448106"/>
            <a:ext cx="1146415" cy="858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8EBA6D-EA2E-4451-8213-B6EDD7A559A2}"/>
              </a:ext>
            </a:extLst>
          </p:cNvPr>
          <p:cNvSpPr txBox="1"/>
          <p:nvPr/>
        </p:nvSpPr>
        <p:spPr>
          <a:xfrm rot="21301648">
            <a:off x="9986603" y="502526"/>
            <a:ext cx="147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Freestyle Script" panose="030804020302050B0404" pitchFamily="66" charset="0"/>
              </a:rPr>
              <a:t>Aproveita</a:t>
            </a:r>
            <a:endParaRPr lang="en-GB" sz="2800" dirty="0">
              <a:latin typeface="Freestyle Script" panose="030804020302050B0404" pitchFamily="66" charset="0"/>
            </a:endParaRPr>
          </a:p>
          <a:p>
            <a:r>
              <a:rPr lang="en-GB" sz="2800" dirty="0">
                <a:latin typeface="Freestyle Script" panose="030804020302050B0404" pitchFamily="66" charset="0"/>
              </a:rPr>
              <a:t>a </a:t>
            </a:r>
            <a:r>
              <a:rPr lang="en-GB" sz="2800" dirty="0" err="1">
                <a:latin typeface="Freestyle Script" panose="030804020302050B0404" pitchFamily="66" charset="0"/>
              </a:rPr>
              <a:t>prática</a:t>
            </a:r>
            <a:r>
              <a:rPr lang="en-GB" sz="2800" dirty="0">
                <a:latin typeface="Freestyle Script" panose="030804020302050B0404" pitchFamily="66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7E0D0E38-47E0-472A-B540-A3AF7095C0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7E791383-9898-40A8-87CC-025C640333F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459ED6CC-1488-447C-A098-DBD34DC54D5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7" name="ISPRING_QUIZ_SHAPE3">
            <a:extLst>
              <a:ext uri="{FF2B5EF4-FFF2-40B4-BE49-F238E27FC236}">
                <a16:creationId xmlns:a16="http://schemas.microsoft.com/office/drawing/2014/main" id="{A7C766EF-6D44-4988-B96F-0CB2BCD8E7D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8" name="ISPRING_QUIZ_SHAPE4">
            <a:extLst>
              <a:ext uri="{FF2B5EF4-FFF2-40B4-BE49-F238E27FC236}">
                <a16:creationId xmlns:a16="http://schemas.microsoft.com/office/drawing/2014/main" id="{7E3B57CC-5C1E-47CC-9315-F66D668F5848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05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3583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C556B73E-A84F-4504-B0DF-A0624F9D72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3FB9F62-4074-414A-AD89-75905B2663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2A37F7C-6696-454D-B2B3-9F59AB747F2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9992591-524E-41D5-9A2C-B88D71751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0" y="1350000"/>
            <a:ext cx="14116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85DAD7-E328-4056-A3F6-44C5D63ADB5B}"/>
              </a:ext>
            </a:extLst>
          </p:cNvPr>
          <p:cNvSpPr/>
          <p:nvPr/>
        </p:nvSpPr>
        <p:spPr>
          <a:xfrm>
            <a:off x="2148855" y="2865713"/>
            <a:ext cx="9752857" cy="2364454"/>
          </a:xfrm>
          <a:prstGeom prst="roundRect">
            <a:avLst>
              <a:gd name="adj" fmla="val 1110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82F2C0B5-7DBC-41BF-B9DC-05A1BD4F8E53}"/>
              </a:ext>
            </a:extLst>
          </p:cNvPr>
          <p:cNvSpPr/>
          <p:nvPr/>
        </p:nvSpPr>
        <p:spPr>
          <a:xfrm>
            <a:off x="6531573" y="4563236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3A211E-E590-4B7C-B36E-8E16667304AD}"/>
              </a:ext>
            </a:extLst>
          </p:cNvPr>
          <p:cNvSpPr/>
          <p:nvPr/>
        </p:nvSpPr>
        <p:spPr>
          <a:xfrm>
            <a:off x="4846183" y="4548910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B45EE01-047F-4892-8422-1F2C724B00D0}"/>
              </a:ext>
            </a:extLst>
          </p:cNvPr>
          <p:cNvSpPr/>
          <p:nvPr/>
        </p:nvSpPr>
        <p:spPr>
          <a:xfrm>
            <a:off x="6546558" y="4850279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889875FA-85C7-4ED5-B7AF-7D112A6F16A9}"/>
              </a:ext>
            </a:extLst>
          </p:cNvPr>
          <p:cNvSpPr/>
          <p:nvPr/>
        </p:nvSpPr>
        <p:spPr>
          <a:xfrm>
            <a:off x="4853356" y="4838854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r>
              <a:rPr lang="en-GB" b="1" dirty="0">
                <a:solidFill>
                  <a:schemeClr val="tx1"/>
                </a:solidFill>
              </a:rPr>
              <a:t> (OELs)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2858A52-E124-4CA7-9FB6-C156C94E95C5}"/>
              </a:ext>
            </a:extLst>
          </p:cNvPr>
          <p:cNvSpPr/>
          <p:nvPr/>
        </p:nvSpPr>
        <p:spPr>
          <a:xfrm>
            <a:off x="2301503" y="886236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As seguintes operações, realizadas sobre as linhas de uma matriz são designadas por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Operações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Elementares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sobre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- OELs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8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TROCA – </a:t>
            </a:r>
            <a:r>
              <a:rPr lang="en-GB" sz="2400" dirty="0">
                <a:solidFill>
                  <a:sysClr val="windowText" lastClr="000000"/>
                </a:solidFill>
              </a:rPr>
              <a:t>da </a:t>
            </a:r>
            <a:r>
              <a:rPr lang="en-GB" sz="2400" dirty="0" err="1">
                <a:solidFill>
                  <a:sysClr val="windowText" lastClr="000000"/>
                </a:solidFill>
              </a:rPr>
              <a:t>posição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relativa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linhas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25461F1-2974-41CE-B69B-3A5B34AFF446}"/>
              </a:ext>
            </a:extLst>
          </p:cNvPr>
          <p:cNvSpPr/>
          <p:nvPr/>
        </p:nvSpPr>
        <p:spPr>
          <a:xfrm>
            <a:off x="2340508" y="317940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4E6436-3F68-495F-96DE-0E9E65EFE08C}"/>
              </a:ext>
            </a:extLst>
          </p:cNvPr>
          <p:cNvSpPr/>
          <p:nvPr/>
        </p:nvSpPr>
        <p:spPr>
          <a:xfrm>
            <a:off x="2148856" y="5416062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6BE359-6262-413F-8DB6-75019F1B2B4F}"/>
              </a:ext>
            </a:extLst>
          </p:cNvPr>
          <p:cNvSpPr/>
          <p:nvPr/>
        </p:nvSpPr>
        <p:spPr>
          <a:xfrm>
            <a:off x="2309692" y="5439763"/>
            <a:ext cx="94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b="1" dirty="0">
                <a:solidFill>
                  <a:srgbClr val="F25E4F"/>
                </a:solidFill>
              </a:rPr>
              <a:t>Nota  - </a:t>
            </a:r>
            <a:r>
              <a:rPr lang="en-GB" sz="2000" dirty="0" err="1">
                <a:solidFill>
                  <a:sysClr val="windowText" lastClr="000000"/>
                </a:solidFill>
              </a:rPr>
              <a:t>Operações</a:t>
            </a:r>
            <a:r>
              <a:rPr lang="en-GB" sz="2000" dirty="0">
                <a:solidFill>
                  <a:sysClr val="windowText" lastClr="000000"/>
                </a:solidFill>
              </a:rPr>
              <a:t> por </a:t>
            </a:r>
            <a:r>
              <a:rPr lang="en-GB" sz="2000" dirty="0" err="1">
                <a:solidFill>
                  <a:sysClr val="windowText" lastClr="000000"/>
                </a:solidFill>
              </a:rPr>
              <a:t>linhas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pt-PT" sz="2000" b="1" dirty="0">
                <a:solidFill>
                  <a:sysClr val="windowText" lastClr="000000"/>
                </a:solidFill>
              </a:rPr>
              <a:t>podem ser aplicadas a qualquer matriz</a:t>
            </a:r>
            <a:r>
              <a:rPr lang="en-GB" sz="2000" dirty="0">
                <a:solidFill>
                  <a:sysClr val="windowText" lastClr="000000"/>
                </a:solidFill>
              </a:rPr>
              <a:t>!...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/>
              <p:nvPr/>
            </p:nvSpPr>
            <p:spPr>
              <a:xfrm>
                <a:off x="2297584" y="5816499"/>
                <a:ext cx="945931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As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err="1">
                    <a:solidFill>
                      <a:sysClr val="windowText" lastClr="000000"/>
                    </a:solidFill>
                  </a:rPr>
                  <a:t>dizem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-se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equivalentes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por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linhas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existir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u="sng" dirty="0">
                    <a:solidFill>
                      <a:sysClr val="windowText" lastClr="000000"/>
                    </a:solidFill>
                  </a:rPr>
                  <a:t>sequência de operações elementares por linhas que transforme uma matriz na outra.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Escreve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-se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pt-PT" sz="20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4" y="5816499"/>
                <a:ext cx="9459316" cy="707886"/>
              </a:xfrm>
              <a:prstGeom prst="rect">
                <a:avLst/>
              </a:prstGeom>
              <a:blipFill>
                <a:blip r:embed="rId9"/>
                <a:stretch>
                  <a:fillRect l="-709" t="-4310" r="-644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/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trocar a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posição da linha 2 com a linha 3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  <a:blipFill>
                <a:blip r:embed="rId10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A4FC5D19-8A89-44D1-80F0-0ECF66466061}"/>
              </a:ext>
            </a:extLst>
          </p:cNvPr>
          <p:cNvSpPr/>
          <p:nvPr/>
        </p:nvSpPr>
        <p:spPr>
          <a:xfrm>
            <a:off x="2340508" y="3829754"/>
            <a:ext cx="4200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 err="1">
                <a:solidFill>
                  <a:srgbClr val="0C2B8E"/>
                </a:solidFill>
              </a:rPr>
              <a:t>Seguindo</a:t>
            </a:r>
            <a:r>
              <a:rPr lang="en-GB" sz="2400" dirty="0">
                <a:solidFill>
                  <a:srgbClr val="0C2B8E"/>
                </a:solidFill>
              </a:rPr>
              <a:t> </a:t>
            </a:r>
            <a:r>
              <a:rPr lang="en-GB" sz="2400" dirty="0" err="1">
                <a:solidFill>
                  <a:srgbClr val="0C2B8E"/>
                </a:solidFill>
              </a:rPr>
              <a:t>esta</a:t>
            </a:r>
            <a:r>
              <a:rPr lang="en-GB" sz="2400" dirty="0">
                <a:solidFill>
                  <a:srgbClr val="0C2B8E"/>
                </a:solidFill>
              </a:rPr>
              <a:t> </a:t>
            </a:r>
            <a:r>
              <a:rPr lang="en-GB" sz="2400" dirty="0" err="1">
                <a:solidFill>
                  <a:srgbClr val="0C2B8E"/>
                </a:solidFill>
              </a:rPr>
              <a:t>notação</a:t>
            </a:r>
            <a:r>
              <a:rPr lang="en-GB" sz="2400" dirty="0">
                <a:solidFill>
                  <a:srgbClr val="0C2B8E"/>
                </a:solidFill>
              </a:rPr>
              <a:t>, </a:t>
            </a:r>
            <a:r>
              <a:rPr lang="en-GB" sz="2400" dirty="0" err="1">
                <a:solidFill>
                  <a:srgbClr val="0C2B8E"/>
                </a:solidFill>
              </a:rPr>
              <a:t>temos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/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   </m:t>
                              </m:r>
                            </m:e>
                            <m:li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7F9464E-ABAF-4DAC-8762-B4DB66B563E9}"/>
              </a:ext>
            </a:extLst>
          </p:cNvPr>
          <p:cNvSpPr/>
          <p:nvPr/>
        </p:nvSpPr>
        <p:spPr>
          <a:xfrm>
            <a:off x="5612016" y="4718392"/>
            <a:ext cx="818930" cy="375776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67D865-6437-474C-A85B-6567C2CFBE53}"/>
              </a:ext>
            </a:extLst>
          </p:cNvPr>
          <p:cNvSpPr txBox="1"/>
          <p:nvPr/>
        </p:nvSpPr>
        <p:spPr>
          <a:xfrm>
            <a:off x="7597328" y="3690000"/>
            <a:ext cx="407693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Sempre que fizeres uma </a:t>
            </a:r>
            <a:r>
              <a:rPr lang="pt-PT" sz="2000" b="1" dirty="0"/>
              <a:t>operação elementar</a:t>
            </a:r>
            <a:r>
              <a:rPr lang="pt-PT" sz="2000" dirty="0"/>
              <a:t> sobre as linhas (ou colunas) é </a:t>
            </a:r>
            <a:r>
              <a:rPr lang="pt-PT" sz="2000" b="1" u="sng" dirty="0"/>
              <a:t>importante assinalá-la</a:t>
            </a:r>
            <a:r>
              <a:rPr lang="pt-PT" sz="2000" dirty="0"/>
              <a:t> para que não te percas!... Vê como…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59B9D0B7-D980-4814-BFF0-E9E633BE3149}"/>
              </a:ext>
            </a:extLst>
          </p:cNvPr>
          <p:cNvCxnSpPr>
            <a:cxnSpLocks/>
          </p:cNvCxnSpPr>
          <p:nvPr/>
        </p:nvCxnSpPr>
        <p:spPr>
          <a:xfrm flipH="1">
            <a:off x="6409254" y="4291419"/>
            <a:ext cx="1188074" cy="426973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9A79CED-71B9-4BE6-9B28-1B14EB9B1C40}"/>
              </a:ext>
            </a:extLst>
          </p:cNvPr>
          <p:cNvSpPr/>
          <p:nvPr/>
        </p:nvSpPr>
        <p:spPr>
          <a:xfrm>
            <a:off x="2734350" y="4423286"/>
            <a:ext cx="226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b="1" dirty="0" err="1">
                <a:solidFill>
                  <a:srgbClr val="F25E4F"/>
                </a:solidFill>
              </a:rPr>
              <a:t>Fácil</a:t>
            </a:r>
            <a:r>
              <a:rPr lang="en-GB" sz="2400" b="1" dirty="0">
                <a:solidFill>
                  <a:srgbClr val="F25E4F"/>
                </a:solidFill>
              </a:rPr>
              <a:t>!... Sim?...</a:t>
            </a:r>
            <a:endParaRPr lang="en-GB" sz="2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/>
              <p:nvPr/>
            </p:nvSpPr>
            <p:spPr>
              <a:xfrm>
                <a:off x="5527149" y="4718833"/>
                <a:ext cx="9617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16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pt-PT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49" y="4718833"/>
                <a:ext cx="96173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com 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  <a:blipFill>
                <a:blip r:embed="rId14"/>
                <a:stretch>
                  <a:fillRect l="-2432" t="-8537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66AA068-B7D0-4BA0-836B-D043268957C5}"/>
              </a:ext>
            </a:extLst>
          </p:cNvPr>
          <p:cNvCxnSpPr>
            <a:cxnSpLocks/>
          </p:cNvCxnSpPr>
          <p:nvPr/>
        </p:nvCxnSpPr>
        <p:spPr>
          <a:xfrm flipV="1">
            <a:off x="6090556" y="2266383"/>
            <a:ext cx="3204465" cy="2452010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341EE3DA-0223-42D2-84F4-28D4EA948F85}"/>
              </a:ext>
            </a:extLst>
          </p:cNvPr>
          <p:cNvSpPr/>
          <p:nvPr/>
        </p:nvSpPr>
        <p:spPr>
          <a:xfrm rot="19348005">
            <a:off x="7388621" y="2471922"/>
            <a:ext cx="2042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dirty="0" err="1">
                <a:solidFill>
                  <a:srgbClr val="29A6FF"/>
                </a:solidFill>
              </a:rPr>
              <a:t>generalizando</a:t>
            </a:r>
            <a:r>
              <a:rPr lang="en-GB" sz="24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912415" y="1736378"/>
            <a:ext cx="1258295" cy="47999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3" grpId="0" animBg="1"/>
      <p:bldP spid="63" grpId="1" animBg="1"/>
      <p:bldP spid="22" grpId="0" animBg="1"/>
      <p:bldP spid="32" grpId="0"/>
      <p:bldP spid="2" grpId="0" animBg="1"/>
      <p:bldP spid="3" grpId="0"/>
      <p:bldP spid="38" grpId="0" animBg="1"/>
      <p:bldP spid="39" grpId="0" animBg="1"/>
      <p:bldP spid="11" grpId="0"/>
      <p:bldP spid="60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8FD2100-7776-47AF-BCDB-DC495BAF3BE0}"/>
              </a:ext>
            </a:extLst>
          </p:cNvPr>
          <p:cNvSpPr/>
          <p:nvPr/>
        </p:nvSpPr>
        <p:spPr>
          <a:xfrm>
            <a:off x="2066293" y="3428999"/>
            <a:ext cx="9835419" cy="312314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4387F3F-7A94-4022-935B-7D4A143B520D}"/>
              </a:ext>
            </a:extLst>
          </p:cNvPr>
          <p:cNvSpPr/>
          <p:nvPr/>
        </p:nvSpPr>
        <p:spPr>
          <a:xfrm>
            <a:off x="9445542" y="5392198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4929E1D-B0A4-43DA-B300-6743A5F64AFD}"/>
              </a:ext>
            </a:extLst>
          </p:cNvPr>
          <p:cNvSpPr/>
          <p:nvPr/>
        </p:nvSpPr>
        <p:spPr>
          <a:xfrm>
            <a:off x="10897213" y="5379934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9773903-2E36-4BAC-A746-4A36345E3A1C}"/>
              </a:ext>
            </a:extLst>
          </p:cNvPr>
          <p:cNvSpPr/>
          <p:nvPr/>
        </p:nvSpPr>
        <p:spPr>
          <a:xfrm>
            <a:off x="3279299" y="5386078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EDFB57A-AEE9-416A-94D8-00C5A9FC2455}"/>
              </a:ext>
            </a:extLst>
          </p:cNvPr>
          <p:cNvSpPr/>
          <p:nvPr/>
        </p:nvSpPr>
        <p:spPr>
          <a:xfrm>
            <a:off x="5022920" y="5404399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r>
              <a:rPr lang="en-GB" b="1" dirty="0">
                <a:solidFill>
                  <a:schemeClr val="tx1"/>
                </a:solidFill>
              </a:rPr>
              <a:t> (OELs)</a:t>
            </a:r>
          </a:p>
        </p:txBody>
      </p:sp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2858A52-E124-4CA7-9FB6-C156C94E95C5}"/>
              </a:ext>
            </a:extLst>
          </p:cNvPr>
          <p:cNvSpPr/>
          <p:nvPr/>
        </p:nvSpPr>
        <p:spPr>
          <a:xfrm>
            <a:off x="2301503" y="886236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As seguintes operações, realizadas sobre as linhas de uma matriz são designadas por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Operações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Elementares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sobre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- OELs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TROCA – </a:t>
            </a:r>
            <a:r>
              <a:rPr lang="en-GB" sz="2400" dirty="0">
                <a:solidFill>
                  <a:sysClr val="windowText" lastClr="000000"/>
                </a:solidFill>
              </a:rPr>
              <a:t>da </a:t>
            </a:r>
            <a:r>
              <a:rPr lang="en-GB" sz="2400" dirty="0" err="1">
                <a:solidFill>
                  <a:sysClr val="windowText" lastClr="000000"/>
                </a:solidFill>
              </a:rPr>
              <a:t>posição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relativa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linhas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71167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MULTIPLICAR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–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uma linha por uma constante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7116743" cy="461665"/>
              </a:xfrm>
              <a:prstGeom prst="rect">
                <a:avLst/>
              </a:prstGeom>
              <a:blipFill>
                <a:blip r:embed="rId11"/>
                <a:stretch>
                  <a:fillRect l="-1627" t="-22368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556DD8D3-24AF-4F40-AB12-2D7FBDE1793B}"/>
              </a:ext>
            </a:extLst>
          </p:cNvPr>
          <p:cNvSpPr/>
          <p:nvPr/>
        </p:nvSpPr>
        <p:spPr>
          <a:xfrm>
            <a:off x="2340508" y="37164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/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multiplicar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  <a:blipFill>
                <a:blip r:embed="rId1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74D96AD-4722-4DBC-9D66-41A01DD90FEE}"/>
              </a:ext>
            </a:extLst>
          </p:cNvPr>
          <p:cNvSpPr/>
          <p:nvPr/>
        </p:nvSpPr>
        <p:spPr>
          <a:xfrm>
            <a:off x="2340508" y="4437674"/>
            <a:ext cx="704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rgbClr val="0C2B8E"/>
                </a:solidFill>
              </a:rPr>
              <a:t>Seguindo a notação dada, temos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/>
              <p:nvPr/>
            </p:nvSpPr>
            <p:spPr>
              <a:xfrm>
                <a:off x="3039841" y="5063438"/>
                <a:ext cx="2991268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1" y="5063438"/>
                <a:ext cx="2991268" cy="908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D6DAFAA-CB6A-481B-8D5F-F55D751F0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7"/>
            <a:ext cx="1108710" cy="1820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/>
              <p:nvPr/>
            </p:nvSpPr>
            <p:spPr>
              <a:xfrm>
                <a:off x="9296009" y="5356460"/>
                <a:ext cx="21069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009" y="5356460"/>
                <a:ext cx="210698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F0A4BB3-EAC5-4E58-B447-6B8193FE2491}"/>
              </a:ext>
            </a:extLst>
          </p:cNvPr>
          <p:cNvSpPr/>
          <p:nvPr/>
        </p:nvSpPr>
        <p:spPr>
          <a:xfrm>
            <a:off x="4049486" y="5547745"/>
            <a:ext cx="772542" cy="360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9CB4D-F3F5-4FB0-A745-F0D8F2B4D284}"/>
              </a:ext>
            </a:extLst>
          </p:cNvPr>
          <p:cNvSpPr/>
          <p:nvPr/>
        </p:nvSpPr>
        <p:spPr>
          <a:xfrm>
            <a:off x="4272090" y="5919141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F53F876-7EA9-49D7-8726-D2CC15B7B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6"/>
            <a:ext cx="2403157" cy="1820135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7EFB7AC4-E754-4AF8-8A60-F0F18C1C7228}"/>
              </a:ext>
            </a:extLst>
          </p:cNvPr>
          <p:cNvSpPr/>
          <p:nvPr/>
        </p:nvSpPr>
        <p:spPr>
          <a:xfrm>
            <a:off x="10300990" y="4568712"/>
            <a:ext cx="166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dirty="0" err="1">
                <a:solidFill>
                  <a:srgbClr val="0C2B8E"/>
                </a:solidFill>
              </a:rPr>
              <a:t>Linha</a:t>
            </a:r>
            <a:r>
              <a:rPr lang="en-GB" sz="2000" dirty="0">
                <a:solidFill>
                  <a:srgbClr val="0C2B8E"/>
                </a:solidFill>
              </a:rPr>
              <a:t> "</a:t>
            </a:r>
            <a:r>
              <a:rPr lang="en-GB" sz="2000" dirty="0" err="1">
                <a:solidFill>
                  <a:srgbClr val="0C2B8E"/>
                </a:solidFill>
              </a:rPr>
              <a:t>velha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</a:p>
        </p:txBody>
      </p:sp>
      <p:sp>
        <p:nvSpPr>
          <p:cNvPr id="16" name="Balão: Seta Para Baixo 15">
            <a:extLst>
              <a:ext uri="{FF2B5EF4-FFF2-40B4-BE49-F238E27FC236}">
                <a16:creationId xmlns:a16="http://schemas.microsoft.com/office/drawing/2014/main" id="{FF4B6B98-151C-4642-8D66-6FD5E1257316}"/>
              </a:ext>
            </a:extLst>
          </p:cNvPr>
          <p:cNvSpPr/>
          <p:nvPr/>
        </p:nvSpPr>
        <p:spPr>
          <a:xfrm>
            <a:off x="10371685" y="4529637"/>
            <a:ext cx="1385215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827E089-33CF-4566-AFDC-FC341A5D287E}"/>
              </a:ext>
            </a:extLst>
          </p:cNvPr>
          <p:cNvSpPr/>
          <p:nvPr/>
        </p:nvSpPr>
        <p:spPr>
          <a:xfrm>
            <a:off x="8817171" y="4569400"/>
            <a:ext cx="1746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000" dirty="0" err="1">
                <a:solidFill>
                  <a:srgbClr val="0C2B8E"/>
                </a:solidFill>
              </a:rPr>
              <a:t>Linha</a:t>
            </a:r>
            <a:r>
              <a:rPr lang="en-GB" sz="2000" dirty="0">
                <a:solidFill>
                  <a:srgbClr val="0C2B8E"/>
                </a:solidFill>
              </a:rPr>
              <a:t> "nova" </a:t>
            </a:r>
          </a:p>
        </p:txBody>
      </p:sp>
      <p:sp>
        <p:nvSpPr>
          <p:cNvPr id="62" name="Balão: Seta Para Baixo 61">
            <a:extLst>
              <a:ext uri="{FF2B5EF4-FFF2-40B4-BE49-F238E27FC236}">
                <a16:creationId xmlns:a16="http://schemas.microsoft.com/office/drawing/2014/main" id="{1B5C986E-C98E-4B15-A4B4-5BFE03D59C26}"/>
              </a:ext>
            </a:extLst>
          </p:cNvPr>
          <p:cNvSpPr/>
          <p:nvPr/>
        </p:nvSpPr>
        <p:spPr>
          <a:xfrm>
            <a:off x="8836390" y="4530325"/>
            <a:ext cx="1434598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D4699787-0CE2-4BEA-8EC5-5ED120938897}"/>
              </a:ext>
            </a:extLst>
          </p:cNvPr>
          <p:cNvCxnSpPr>
            <a:cxnSpLocks/>
          </p:cNvCxnSpPr>
          <p:nvPr/>
        </p:nvCxnSpPr>
        <p:spPr>
          <a:xfrm flipH="1" flipV="1">
            <a:off x="9851492" y="2926648"/>
            <a:ext cx="565416" cy="1409218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extLst>
              <a:ext uri="{FF2B5EF4-FFF2-40B4-BE49-F238E27FC236}">
                <a16:creationId xmlns:a16="http://schemas.microsoft.com/office/drawing/2014/main" id="{89D099E5-B489-4C23-9428-EAE1E9841F9D}"/>
              </a:ext>
            </a:extLst>
          </p:cNvPr>
          <p:cNvSpPr/>
          <p:nvPr/>
        </p:nvSpPr>
        <p:spPr>
          <a:xfrm rot="4077903">
            <a:off x="9556088" y="3821335"/>
            <a:ext cx="178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err="1">
                <a:solidFill>
                  <a:srgbClr val="29A6FF"/>
                </a:solidFill>
              </a:rPr>
              <a:t>Generalizando</a:t>
            </a:r>
            <a:r>
              <a:rPr lang="en-GB" b="1" dirty="0">
                <a:solidFill>
                  <a:srgbClr val="29A6F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/>
              <p:nvPr/>
            </p:nvSpPr>
            <p:spPr>
              <a:xfrm>
                <a:off x="9217817" y="2289711"/>
                <a:ext cx="27788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817" y="2289711"/>
                <a:ext cx="2778846" cy="461665"/>
              </a:xfrm>
              <a:prstGeom prst="rect">
                <a:avLst/>
              </a:prstGeom>
              <a:blipFill>
                <a:blip r:embed="rId17"/>
                <a:stretch>
                  <a:fillRect l="-328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E8D2F9FD-68C5-4186-9B62-0D46DF8F5F66}"/>
              </a:ext>
            </a:extLst>
          </p:cNvPr>
          <p:cNvSpPr/>
          <p:nvPr/>
        </p:nvSpPr>
        <p:spPr>
          <a:xfrm>
            <a:off x="10585701" y="2301842"/>
            <a:ext cx="1313982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052DAA4-9DA4-4825-8266-4F6015039746}"/>
                  </a:ext>
                </a:extLst>
              </p:cNvPr>
              <p:cNvSpPr/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com 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052DAA4-9DA4-4825-8266-4F6015039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  <a:blipFill>
                <a:blip r:embed="rId18"/>
                <a:stretch>
                  <a:fillRect l="-2432" t="-8537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E9530B4E-2A80-4485-8F2F-094BF9761E80}"/>
              </a:ext>
            </a:extLst>
          </p:cNvPr>
          <p:cNvSpPr/>
          <p:nvPr/>
        </p:nvSpPr>
        <p:spPr>
          <a:xfrm>
            <a:off x="9912415" y="1736378"/>
            <a:ext cx="1258295" cy="47999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57" grpId="0" animBg="1"/>
      <p:bldP spid="51" grpId="0" animBg="1"/>
      <p:bldP spid="52" grpId="0" animBg="1"/>
      <p:bldP spid="22" grpId="0" animBg="1"/>
      <p:bldP spid="45" grpId="0"/>
      <p:bldP spid="48" grpId="0"/>
      <p:bldP spid="8" grpId="0"/>
      <p:bldP spid="9" grpId="0" animBg="1"/>
      <p:bldP spid="10" grpId="0"/>
      <p:bldP spid="16" grpId="0" animBg="1"/>
      <p:bldP spid="62" grpId="0" animBg="1"/>
      <p:bldP spid="70" grpId="0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3472321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r>
              <a:rPr lang="en-GB" b="1" dirty="0">
                <a:solidFill>
                  <a:schemeClr val="tx1"/>
                </a:solidFill>
              </a:rPr>
              <a:t> (OELs)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952C28E-CA13-4D35-A636-F29AB738568E}"/>
              </a:ext>
            </a:extLst>
          </p:cNvPr>
          <p:cNvSpPr/>
          <p:nvPr/>
        </p:nvSpPr>
        <p:spPr>
          <a:xfrm>
            <a:off x="2268413" y="2807735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SUBSTITUIÇÃO - </a:t>
            </a:r>
            <a:r>
              <a:rPr lang="pt-PT" sz="2400" dirty="0">
                <a:solidFill>
                  <a:sysClr val="windowText" lastClr="000000"/>
                </a:solidFill>
              </a:rPr>
              <a:t>de uma linha pela sua soma com um múltiplo de outra linha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ADC177-4254-4150-B726-3AD45E37333F}"/>
              </a:ext>
            </a:extLst>
          </p:cNvPr>
          <p:cNvSpPr/>
          <p:nvPr/>
        </p:nvSpPr>
        <p:spPr>
          <a:xfrm>
            <a:off x="2066293" y="3975313"/>
            <a:ext cx="9835419" cy="269679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42A8589-C774-419D-9CD2-48A0D5BED45E}"/>
              </a:ext>
            </a:extLst>
          </p:cNvPr>
          <p:cNvSpPr/>
          <p:nvPr/>
        </p:nvSpPr>
        <p:spPr>
          <a:xfrm>
            <a:off x="2240028" y="4303693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/>
              <p:nvPr/>
            </p:nvSpPr>
            <p:spPr>
              <a:xfrm>
                <a:off x="2268413" y="4108139"/>
                <a:ext cx="9538107" cy="127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54125" algn="just">
                  <a:spcAft>
                    <a:spcPts val="1200"/>
                  </a:spcAft>
                </a:pP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substituir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linha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pela sua soma com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vezes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1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3" y="4108139"/>
                <a:ext cx="9538107" cy="1277657"/>
              </a:xfrm>
              <a:prstGeom prst="rect">
                <a:avLst/>
              </a:prstGeom>
              <a:blipFill>
                <a:blip r:embed="rId9"/>
                <a:stretch>
                  <a:fillRect l="-958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AC5B60C0-A3B5-4475-B931-1EFE7E77E4D9}"/>
              </a:ext>
            </a:extLst>
          </p:cNvPr>
          <p:cNvSpPr/>
          <p:nvPr/>
        </p:nvSpPr>
        <p:spPr>
          <a:xfrm>
            <a:off x="4374308" y="4906691"/>
            <a:ext cx="461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 err="1">
                <a:solidFill>
                  <a:srgbClr val="0C2B8E"/>
                </a:solidFill>
              </a:rPr>
              <a:t>Representando</a:t>
            </a:r>
            <a:r>
              <a:rPr lang="en-GB" sz="2400" dirty="0">
                <a:solidFill>
                  <a:srgbClr val="0C2B8E"/>
                </a:solidFill>
              </a:rPr>
              <a:t> a </a:t>
            </a:r>
            <a:r>
              <a:rPr lang="en-GB" sz="2400" dirty="0" err="1">
                <a:solidFill>
                  <a:srgbClr val="0C2B8E"/>
                </a:solidFill>
              </a:rPr>
              <a:t>operação</a:t>
            </a:r>
            <a:r>
              <a:rPr lang="en-GB" sz="2400" dirty="0">
                <a:solidFill>
                  <a:srgbClr val="0C2B8E"/>
                </a:solidFill>
              </a:rPr>
              <a:t> por: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CF1B050C-B70B-43D7-BB57-2A6182781CF5}"/>
              </a:ext>
            </a:extLst>
          </p:cNvPr>
          <p:cNvSpPr/>
          <p:nvPr/>
        </p:nvSpPr>
        <p:spPr>
          <a:xfrm>
            <a:off x="8544748" y="4827152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580E105-0286-47E7-B9C8-83CE5FD3F7E9}"/>
              </a:ext>
            </a:extLst>
          </p:cNvPr>
          <p:cNvSpPr/>
          <p:nvPr/>
        </p:nvSpPr>
        <p:spPr>
          <a:xfrm>
            <a:off x="9278882" y="4827152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/>
              <p:nvPr/>
            </p:nvSpPr>
            <p:spPr>
              <a:xfrm>
                <a:off x="8427868" y="4845136"/>
                <a:ext cx="2614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868" y="4845136"/>
                <a:ext cx="261449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36C4FBE0-5E27-4DB9-9FC9-535ED99FCBE1}"/>
              </a:ext>
            </a:extLst>
          </p:cNvPr>
          <p:cNvSpPr/>
          <p:nvPr/>
        </p:nvSpPr>
        <p:spPr>
          <a:xfrm>
            <a:off x="4374308" y="5606876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 err="1">
                <a:solidFill>
                  <a:srgbClr val="0C2B8E"/>
                </a:solidFill>
              </a:rPr>
              <a:t>Temos</a:t>
            </a:r>
            <a:r>
              <a:rPr lang="en-GB" sz="2400" dirty="0">
                <a:solidFill>
                  <a:srgbClr val="0C2B8E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/>
              <p:nvPr/>
            </p:nvSpPr>
            <p:spPr>
              <a:xfrm>
                <a:off x="5801563" y="5526984"/>
                <a:ext cx="3687804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563" y="5526984"/>
                <a:ext cx="3687804" cy="908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/>
              <p:nvPr/>
            </p:nvSpPr>
            <p:spPr>
              <a:xfrm>
                <a:off x="3308331" y="3185133"/>
                <a:ext cx="8360230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Adicionar à linha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um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múltiplo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da linha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31" y="3185133"/>
                <a:ext cx="8360230" cy="496674"/>
              </a:xfrm>
              <a:prstGeom prst="rect">
                <a:avLst/>
              </a:prstGeom>
              <a:blipFill>
                <a:blip r:embed="rId12"/>
                <a:stretch>
                  <a:fillRect l="-1167" t="-8537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32449E58-107D-426B-A71B-2EB0FD284AB7}"/>
              </a:ext>
            </a:extLst>
          </p:cNvPr>
          <p:cNvSpPr/>
          <p:nvPr/>
        </p:nvSpPr>
        <p:spPr>
          <a:xfrm>
            <a:off x="9025229" y="3198314"/>
            <a:ext cx="2097543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49ABB6C-5301-4B8E-A1C1-653A2A90BD76}"/>
              </a:ext>
            </a:extLst>
          </p:cNvPr>
          <p:cNvSpPr/>
          <p:nvPr/>
        </p:nvSpPr>
        <p:spPr>
          <a:xfrm>
            <a:off x="2301503" y="886236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As seguintes operações, realizadas sobre as linhas de uma matriz são designadas por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Operações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Elementares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sobre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- OELs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480503C2-BC29-4B2F-8F94-C00CFA8F4FA2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TROCA – </a:t>
            </a:r>
            <a:r>
              <a:rPr lang="en-GB" sz="2400" dirty="0">
                <a:solidFill>
                  <a:sysClr val="windowText" lastClr="000000"/>
                </a:solidFill>
              </a:rPr>
              <a:t>da </a:t>
            </a:r>
            <a:r>
              <a:rPr lang="en-GB" sz="2400" dirty="0" err="1">
                <a:solidFill>
                  <a:sysClr val="windowText" lastClr="000000"/>
                </a:solidFill>
              </a:rPr>
              <a:t>posição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relativa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 err="1">
                <a:solidFill>
                  <a:sysClr val="windowText" lastClr="000000"/>
                </a:solidFill>
              </a:rPr>
              <a:t>linhas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DD52545D-096C-4D76-B2E2-C7A3F3C2F4A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71167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MULTIPLICAR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–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uma linha por uma constante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DD52545D-096C-4D76-B2E2-C7A3F3C2F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7116743" cy="461665"/>
              </a:xfrm>
              <a:prstGeom prst="rect">
                <a:avLst/>
              </a:prstGeom>
              <a:blipFill>
                <a:blip r:embed="rId13"/>
                <a:stretch>
                  <a:fillRect l="-1627" t="-22368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A8CD85E8-4C43-495B-8A00-CA9FF238C73E}"/>
                  </a:ext>
                </a:extLst>
              </p:cNvPr>
              <p:cNvSpPr/>
              <p:nvPr/>
            </p:nvSpPr>
            <p:spPr>
              <a:xfrm>
                <a:off x="9217817" y="2289711"/>
                <a:ext cx="27788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A8CD85E8-4C43-495B-8A00-CA9FF238C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817" y="2289711"/>
                <a:ext cx="2778846" cy="461665"/>
              </a:xfrm>
              <a:prstGeom prst="rect">
                <a:avLst/>
              </a:prstGeom>
              <a:blipFill>
                <a:blip r:embed="rId14"/>
                <a:stretch>
                  <a:fillRect l="-328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3967DA2-2569-4D56-8444-ED44A9A95F2A}"/>
              </a:ext>
            </a:extLst>
          </p:cNvPr>
          <p:cNvSpPr/>
          <p:nvPr/>
        </p:nvSpPr>
        <p:spPr>
          <a:xfrm>
            <a:off x="10585701" y="2301842"/>
            <a:ext cx="1313982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88D67AA-13CE-42F6-ACB3-66F64F056AAD}"/>
                  </a:ext>
                </a:extLst>
              </p:cNvPr>
              <p:cNvSpPr/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linha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com a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088D67AA-13CE-42F6-ACB3-66F64F056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99" y="1744881"/>
                <a:ext cx="4013004" cy="496674"/>
              </a:xfrm>
              <a:prstGeom prst="rect">
                <a:avLst/>
              </a:prstGeom>
              <a:blipFill>
                <a:blip r:embed="rId15"/>
                <a:stretch>
                  <a:fillRect l="-2432" t="-8537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F16DA8AA-C0E7-426C-85DC-ABC10EF552A4}"/>
              </a:ext>
            </a:extLst>
          </p:cNvPr>
          <p:cNvSpPr/>
          <p:nvPr/>
        </p:nvSpPr>
        <p:spPr>
          <a:xfrm>
            <a:off x="9912415" y="1736378"/>
            <a:ext cx="1258295" cy="47999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3" grpId="0"/>
      <p:bldP spid="59" grpId="0" animBg="1"/>
      <p:bldP spid="60" grpId="0" animBg="1"/>
      <p:bldP spid="63" grpId="0"/>
      <p:bldP spid="75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r>
              <a:rPr lang="en-GB" b="1" dirty="0">
                <a:solidFill>
                  <a:schemeClr val="tx1"/>
                </a:solidFill>
              </a:rPr>
              <a:t> (OELs)</a:t>
            </a: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03D20C17-8BC9-4957-9032-14A84B6FF1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60EFC17C-B877-462E-8FBA-14D5665A5D1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010C3863-9575-4DC7-A188-92A20C7A801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4" name="ISPRING_QUIZ_SHAPE3">
            <a:extLst>
              <a:ext uri="{FF2B5EF4-FFF2-40B4-BE49-F238E27FC236}">
                <a16:creationId xmlns:a16="http://schemas.microsoft.com/office/drawing/2014/main" id="{0B436B85-9FF1-44DB-B995-6DBC21C7C04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21EFAA67-F9EB-4061-A48F-07E34CD619B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58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99599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491A725-5BF3-40F7-A666-78CA98206F5C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 err="1">
                <a:solidFill>
                  <a:srgbClr val="F25E4F"/>
                </a:solidFill>
              </a:rPr>
              <a:t>Definição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Uma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Elementar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pode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ser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obtida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partir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identidade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através de uma única operação elementar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por 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  <a:blipFill>
                <a:blip r:embed="rId9"/>
                <a:stretch>
                  <a:fillRect l="-950" t="-5839" r="-1013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502740F-C071-4AE0-9645-F2743DF9657C}"/>
              </a:ext>
            </a:extLst>
          </p:cNvPr>
          <p:cNvSpPr/>
          <p:nvPr/>
        </p:nvSpPr>
        <p:spPr>
          <a:xfrm>
            <a:off x="2046203" y="2430569"/>
            <a:ext cx="9859635" cy="4078268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2C33EE-F9E0-4243-88D4-BE84B0214094}"/>
              </a:ext>
            </a:extLst>
          </p:cNvPr>
          <p:cNvSpPr/>
          <p:nvPr/>
        </p:nvSpPr>
        <p:spPr>
          <a:xfrm>
            <a:off x="2301503" y="265478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943D7CF3-AE3A-477E-A052-E1985B23A939}"/>
              </a:ext>
            </a:extLst>
          </p:cNvPr>
          <p:cNvSpPr/>
          <p:nvPr/>
        </p:nvSpPr>
        <p:spPr>
          <a:xfrm>
            <a:off x="2650615" y="5720668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1</a:t>
            </a:r>
          </a:p>
          <a:p>
            <a:pPr algn="ctr"/>
            <a:r>
              <a:rPr lang="pt-PT" sz="1100" dirty="0"/>
              <a:t>(clica para ver a operação)</a:t>
            </a:r>
            <a:endParaRPr lang="en-GB" sz="1100" dirty="0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856B94F-0FC8-42A0-81C4-D654B8C077C5}"/>
              </a:ext>
            </a:extLst>
          </p:cNvPr>
          <p:cNvSpPr/>
          <p:nvPr/>
        </p:nvSpPr>
        <p:spPr>
          <a:xfrm>
            <a:off x="6126076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2</a:t>
            </a:r>
          </a:p>
          <a:p>
            <a:pPr algn="ctr"/>
            <a:r>
              <a:rPr lang="pt-PT" sz="1100" dirty="0"/>
              <a:t>(clica para ver a operação)</a:t>
            </a:r>
            <a:endParaRPr lang="en-GB" sz="1100" dirty="0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1CEC39B-B10A-41FB-AAB4-F0EFB3BEA38F}"/>
              </a:ext>
            </a:extLst>
          </p:cNvPr>
          <p:cNvSpPr/>
          <p:nvPr/>
        </p:nvSpPr>
        <p:spPr>
          <a:xfrm>
            <a:off x="9601537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3</a:t>
            </a:r>
          </a:p>
          <a:p>
            <a:pPr algn="ctr"/>
            <a:r>
              <a:rPr lang="pt-PT" sz="1100" dirty="0"/>
              <a:t>(clica para ver a operação)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/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Multiplicar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a 2ª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blipFill>
                <a:blip r:embed="rId10"/>
                <a:stretch>
                  <a:fillRect b="-85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/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ysClr val="windowText" lastClr="000000"/>
                    </a:solidFill>
                  </a:rPr>
                  <a:t>Trocar a 2ª com a 4ª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blipFill>
                <a:blip r:embed="rId11"/>
                <a:stretch>
                  <a:fillRect t="-5172" r="-73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/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Adicionar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4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vezes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a 3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à 1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ª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blipFill>
                <a:blip r:embed="rId12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63">
            <a:extLst>
              <a:ext uri="{FF2B5EF4-FFF2-40B4-BE49-F238E27FC236}">
                <a16:creationId xmlns:a16="http://schemas.microsoft.com/office/drawing/2014/main" id="{8161503F-CC89-487E-9564-48AFA6DCA909}"/>
              </a:ext>
            </a:extLst>
          </p:cNvPr>
          <p:cNvSpPr/>
          <p:nvPr/>
        </p:nvSpPr>
        <p:spPr>
          <a:xfrm>
            <a:off x="3890305" y="2656911"/>
            <a:ext cx="69463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Em baixo são apresentadas três matrizes elementares
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/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/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/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tângulo 67">
            <a:extLst>
              <a:ext uri="{FF2B5EF4-FFF2-40B4-BE49-F238E27FC236}">
                <a16:creationId xmlns:a16="http://schemas.microsoft.com/office/drawing/2014/main" id="{3A5E2A2C-3E93-4A8E-82E7-EEDF2BC43726}"/>
              </a:ext>
            </a:extLst>
          </p:cNvPr>
          <p:cNvSpPr/>
          <p:nvPr/>
        </p:nvSpPr>
        <p:spPr>
          <a:xfrm>
            <a:off x="2221119" y="1755525"/>
            <a:ext cx="962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400" dirty="0">
                <a:solidFill>
                  <a:sysClr val="windowText" lastClr="000000"/>
                </a:solidFill>
              </a:rPr>
              <a:t>Estas são geralmente representadas pela letra maiúscula </a:t>
            </a:r>
            <a:r>
              <a:rPr lang="pt-PT" sz="2400" b="1" dirty="0">
                <a:solidFill>
                  <a:sysClr val="windowText" lastClr="000000"/>
                </a:solidFill>
              </a:rPr>
              <a:t>E</a:t>
            </a:r>
            <a:r>
              <a:rPr lang="en-GB" sz="2400" dirty="0">
                <a:solidFill>
                  <a:sysClr val="windowText" lastClr="000000"/>
                </a:solidFill>
              </a:rPr>
              <a:t>. Por </a:t>
            </a:r>
            <a:r>
              <a:rPr lang="en-GB" sz="2400" dirty="0" err="1">
                <a:solidFill>
                  <a:sysClr val="windowText" lastClr="000000"/>
                </a:solidFill>
              </a:rPr>
              <a:t>Exemplo</a:t>
            </a:r>
            <a:r>
              <a:rPr lang="en-GB" sz="2400" dirty="0">
                <a:solidFill>
                  <a:sysClr val="windowText" lastClr="000000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/>
              <p:nvPr/>
            </p:nvSpPr>
            <p:spPr>
              <a:xfrm>
                <a:off x="2163704" y="3942467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4" y="3942467"/>
                <a:ext cx="98796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/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/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55" grpId="0" animBg="1"/>
      <p:bldP spid="56" grpId="0" animBg="1"/>
      <p:bldP spid="57" grpId="0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2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66C17CB9-4749-4B7A-A101-ECA211EE78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E9E9CA9-EDC7-4B9F-895C-57E1F5B8E1A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27CBA152-0013-4D1C-A794-367E065C846E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6E13368D-201A-4069-8416-76F64AEEA35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63F3A436-EA69-450B-ACCD-654F82254D59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4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68579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pt-PT" sz="2400" dirty="0">
                    <a:solidFill>
                      <a:sysClr val="windowText" lastClr="000000"/>
                    </a:solidFill>
                  </a:rPr>
                  <a:t>Se for aplicada uma operação elementar por linhas a uma matriz identidade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para obter uma matriz elementar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existe uma segunda operação por 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que,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aplicada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gera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PT" sz="2400" b="1" dirty="0">
                    <a:solidFill>
                      <a:sysClr val="windowText" lastClr="000000"/>
                    </a:solidFill>
                  </a:rPr>
                  <a:t> “de volta”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  <a:blipFill>
                <a:blip r:embed="rId9"/>
                <a:stretch>
                  <a:fillRect l="-976" t="-4061" r="-104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3C2C904F-9A37-4E37-A0A6-8EE089B8C080}"/>
              </a:ext>
            </a:extLst>
          </p:cNvPr>
          <p:cNvSpPr/>
          <p:nvPr/>
        </p:nvSpPr>
        <p:spPr>
          <a:xfrm>
            <a:off x="2066293" y="2433957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/>
              <p:nvPr/>
            </p:nvSpPr>
            <p:spPr>
              <a:xfrm>
                <a:off x="2170530" y="2507900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Operação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por linha em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que produz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30" y="2507900"/>
                <a:ext cx="4565557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FFE4173A-25D8-4612-8359-552961343BBA}"/>
              </a:ext>
            </a:extLst>
          </p:cNvPr>
          <p:cNvSpPr/>
          <p:nvPr/>
        </p:nvSpPr>
        <p:spPr>
          <a:xfrm>
            <a:off x="709905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/>
              <p:nvPr/>
            </p:nvSpPr>
            <p:spPr>
              <a:xfrm>
                <a:off x="7114091" y="2507900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Operação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por linha em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que produz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1" y="2507900"/>
                <a:ext cx="4565557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/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Multiplicar linha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  <a:blipFill>
                <a:blip r:embed="rId12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/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Multiplicar linha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  <a:blipFill>
                <a:blip r:embed="rId13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/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Troca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com a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  <a:blipFill>
                <a:blip r:embed="rId14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/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Troca da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com a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  <a:blipFill>
                <a:blip r:embed="rId15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/>
              <p:nvPr/>
            </p:nvSpPr>
            <p:spPr>
              <a:xfrm>
                <a:off x="2405745" y="3832381"/>
                <a:ext cx="43598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Adicionar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vezes a linha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à linha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5" y="3832381"/>
                <a:ext cx="4359853" cy="400110"/>
              </a:xfrm>
              <a:prstGeom prst="rect">
                <a:avLst/>
              </a:prstGeom>
              <a:blipFill>
                <a:blip r:embed="rId16"/>
                <a:stretch>
                  <a:fillRect l="-1958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/>
              <p:nvPr/>
            </p:nvSpPr>
            <p:spPr>
              <a:xfrm>
                <a:off x="7391403" y="3832381"/>
                <a:ext cx="4565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Adicionar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vezes a linha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à linha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832381"/>
                <a:ext cx="4565556" cy="400110"/>
              </a:xfrm>
              <a:prstGeom prst="rect">
                <a:avLst/>
              </a:prstGeom>
              <a:blipFill>
                <a:blip r:embed="rId17"/>
                <a:stretch>
                  <a:fillRect l="-1872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74F6F8E-EEC2-431F-9913-AD39A79A4F6E}"/>
              </a:ext>
            </a:extLst>
          </p:cNvPr>
          <p:cNvSpPr/>
          <p:nvPr/>
        </p:nvSpPr>
        <p:spPr>
          <a:xfrm>
            <a:off x="2066293" y="4760313"/>
            <a:ext cx="9859639" cy="191179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E9D6EE91-E0B9-43C9-8AAE-9D378200F809}"/>
              </a:ext>
            </a:extLst>
          </p:cNvPr>
          <p:cNvSpPr/>
          <p:nvPr/>
        </p:nvSpPr>
        <p:spPr>
          <a:xfrm>
            <a:off x="2221192" y="482625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/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 err="1">
                    <a:solidFill>
                      <a:sysClr val="windowText" lastClr="000000"/>
                    </a:solidFill>
                  </a:rPr>
                  <a:t>Utilizamos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para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exemplificar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  <a:blipFill>
                <a:blip r:embed="rId18"/>
                <a:stretch>
                  <a:fillRect l="-802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/>
              <p:nvPr/>
            </p:nvSpPr>
            <p:spPr>
              <a:xfrm>
                <a:off x="2268199" y="5445603"/>
                <a:ext cx="4188519" cy="78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f>
                                    <m:fPr>
                                      <m:ctrlPr>
                                        <a:rPr lang="pt-PT" sz="20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9" y="5445603"/>
                <a:ext cx="4188519" cy="78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/>
              <p:nvPr/>
            </p:nvSpPr>
            <p:spPr>
              <a:xfrm>
                <a:off x="7213739" y="5007061"/>
                <a:ext cx="4123052" cy="64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↔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9" y="5007061"/>
                <a:ext cx="4123052" cy="6415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/>
              <p:nvPr/>
            </p:nvSpPr>
            <p:spPr>
              <a:xfrm>
                <a:off x="6765603" y="5839683"/>
                <a:ext cx="5019323" cy="64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3" y="5839683"/>
                <a:ext cx="5019323" cy="64152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/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/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/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 animBg="1"/>
      <p:bldP spid="35" grpId="0" animBg="1"/>
      <p:bldP spid="43" grpId="0" animBg="1"/>
      <p:bldP spid="50" grpId="0"/>
      <p:bldP spid="73" grpId="0"/>
      <p:bldP spid="74" grpId="0"/>
      <p:bldP spid="75" grpId="0"/>
      <p:bldP spid="76" grpId="0" build="allAtOnce"/>
      <p:bldP spid="7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12</a:t>
            </a:r>
          </a:p>
        </p:txBody>
      </p:sp>
      <p:sp>
        <p:nvSpPr>
          <p:cNvPr id="33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Operações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Linhas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Elementares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0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OELs por </a:t>
            </a:r>
            <a:r>
              <a:rPr lang="en-GB" b="1" dirty="0" err="1">
                <a:solidFill>
                  <a:schemeClr val="tx1"/>
                </a:solidFill>
              </a:rPr>
              <a:t>Multiplicação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66293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 uma matriz elementar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resulta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realização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certa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operação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se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é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então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produto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linhas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u="sng" dirty="0">
                    <a:solidFill>
                      <a:sysClr val="windowText" lastClr="000000"/>
                    </a:solidFill>
                  </a:rPr>
                  <a:t>essa mesma operação por linhas é executada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sobre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u="sng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11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Nota -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Quando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multiplicada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à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esquerda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pré-multiplicada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por uma matriz elementar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o efeito que produz em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realização da mesma operação elementar por linhas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2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239288" y="410716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 err="1">
                    <a:solidFill>
                      <a:sysClr val="windowText" lastClr="000000"/>
                    </a:solidFill>
                  </a:rPr>
                  <a:t>Considera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e a OEL </a:t>
                </a:r>
                <a:r>
                  <a:rPr lang="en-GB" sz="2000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Substituição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Adicionar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vezes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a 1ª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à 2ª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  <a:blipFill>
                <a:blip r:embed="rId13"/>
                <a:stretch>
                  <a:fillRect l="-822" r="-747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pt-PT" sz="2000" dirty="0">
                    <a:solidFill>
                      <a:srgbClr val="0C2B8E"/>
                    </a:solidFill>
                  </a:rPr>
                  <a:t>Apenas para a comparar no fim podemos aplicar a OEL</a:t>
                </a:r>
                <a:r>
                  <a:rPr lang="en-GB" sz="2000" dirty="0">
                    <a:solidFill>
                      <a:srgbClr val="0C2B8E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  <a:blipFill>
                <a:blip r:embed="rId14"/>
                <a:stretch>
                  <a:fillRect l="-1206" t="-5172" r="-109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83434" cy="586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83434" cy="5865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pt-PT" sz="2000" dirty="0">
                    <a:solidFill>
                      <a:srgbClr val="0C2B8E"/>
                    </a:solidFill>
                  </a:rPr>
                  <a:t>A matriz elementar correspondente é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pt-PT" sz="2000" dirty="0">
                    <a:solidFill>
                      <a:srgbClr val="0C2B8E"/>
                    </a:solidFill>
                  </a:rPr>
                  <a:t>uma vez que tem que multiplicar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à esquerda!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6"/>
                <a:stretch>
                  <a:fillRect l="-1213" t="-5172" r="-110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34595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34595" cy="586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8528F0-AE3F-4FB6-A3F5-647530C12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4138343" y="5136815"/>
            <a:ext cx="2165130" cy="141293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41C3FCC-80EC-4515-94DE-43582EF792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>
          <a:xfrm>
            <a:off x="4162330" y="4871198"/>
            <a:ext cx="1925717" cy="166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pt-PT" sz="2000" dirty="0">
                    <a:solidFill>
                      <a:srgbClr val="0C2B8E"/>
                    </a:solidFill>
                  </a:rPr>
                  <a:t>Então, para testar o resultado dado, só temos que calcular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20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3" grpId="0" animBg="1"/>
      <p:bldP spid="54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BF1B0A09-3166-4B03-855A-4B8FEC640E05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12&quot;]]"/>
  <p:tag name="ISPRING_RESOURCE_FOLDER" val="C:\Users\filom\Documents\ENGIMATH\LESSONS\MATRICES\AULA 12\Aula_12_N1\"/>
  <p:tag name="ISPRING_PRESENTATION_PATH" val="C:\Users\filom\Documents\ENGIMATH\LESSONS\MATRICES\AULA 12\Aula_12_N1.pptx"/>
  <p:tag name="ISPRING_SCREEN_RECS_UPDATED" val="C:\Users\filom\Documents\ENGIMATH\LESSONS\MATRICES\AULA 12\Aula_12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qnk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6p5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Oqe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qnk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Dqnk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qnk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OqeRVKUE7MiaQAAAG4AAAAcAAAAdW5pdmVyc2FsL2xvY2FsX3NldHRpbmdzLnhtbA3MMQ6DMAxA0Z1TWN4p7daBwMZWltIDWMRFkRwbkYDg9mT7w9Nv+zMKHLylYOrw9XgisM7mgy4Of9NQvxFSJvUkpuxQDaHvqlZsJvlyzgUmWIUu3iaOJTKPFIscdhGo4VNe/8Aem666AVBLAwQUAAIACADrnk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655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6p5FUpxeMggUBgAANxcAAB0AAAAAAAAAAQAAAAAAzBMAAHVuaXZlcnNhbC9jb21tb25fbWVzc2FnZXMubG5nUEsBAgAAFAACAAgA6p5FUmayotWlAAAAgwEAAC4AAAAAAAAAAQAAAAAAGxoAAHVuaXZlcnNhbC9wbGF5YmFja19hbmRfbmF2aWdhdGlvbl9zZXR0aW5ncy54bWxQSwECAAAUAAIACADqnkVS0L0vtE4EAACHFQAAJwAAAAAAAAABAAAAAAAMGwAAdW5pdmVyc2FsL2ZsYXNoX3B1Ymxpc2hpbmdfc2V0dGluZ3MueG1sUEsBAgAAFAACAAgA6p5FUprDbSdyAwAAogwAACEAAAAAAAAAAQAAAAAAnx8AAHVuaXZlcnNhbC9mbGFzaF9za2luX3NldHRpbmdzLnhtbFBLAQIAABQAAgAIAOqeRVLmRcYRSAQAABEVAAAmAAAAAAAAAAEAAAAAAFAjAAB1bml2ZXJzYWwvaHRtbF9wdWJsaXNoaW5nX3NldHRpbmdzLnhtbFBLAQIAABQAAgAIAOqeRVInFvORtwEAAH4GAAAfAAAAAAAAAAEAAAAAANwnAAB1bml2ZXJzYWwvaHRtbF9za2luX3NldHRpbmdzLmpzUEsBAgAAFAACAAgA6p5FUpQTsyJpAAAAbgAAABwAAAAAAAAAAQAAAAAA0CkAAHVuaXZlcnNhbC9sb2NhbF9zZXR0aW5ncy54bWxQSwECAAAUAAIACADrnkVSqp+OWRYKAAAWGQAAFwAAAAAAAAAAAAAAAABzKgAAdW5pdmVyc2FsL3VuaXZlcnNhbC5wbmdQSwECAAAUAAIACADrnkVS5WXGsUsAAABqAAAAGwAAAAAAAAABAAAAAAC+NAAAdW5pdmVyc2FsL3VuaXZlcnNhbC5wbmcueG1sUEsFBgAAAAASABIAVgUAAEI1AAAAAA=="/>
  <p:tag name="ISPRING_ULTRA_SCORM_COURCE_TITLE" val="Aula_12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12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VM20rkquwtcFHBgap1YtQ&quot;,&quot;gi&quot;:&quot;hnyKmQIuXSuRoxuPFHJH7A&quot;,&quot;ti&quot;:&quot;characters&quot;,&quot;vs&quot;:{&quot;f&quot;:[853,854],&quot;i&quot;:{&quot;d&quot;:&quot;zVM20rkquwtcFHBgap1Yt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bsmkVIpdcG8d2PugFxieQ&quot;,&quot;gi&quot;:&quot;hnyKmQIuXSuRoxuPFHJH7A&quot;,&quot;ti&quot;:&quot;characters&quot;,&quot;vs&quot;:{&quot;f&quot;:[853,854],&quot;i&quot;:{&quot;d&quot;:&quot;PbsmkVIpdcG8d2PugFxie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uFumS9cHodFckbh6VqcoA&quot;,&quot;gi&quot;:&quot;hnyKmQIuXSuRoxuPFHJH7A&quot;,&quot;ti&quot;:&quot;characters&quot;,&quot;vs&quot;:{&quot;f&quot;:[853,854],&quot;i&quot;:{&quot;d&quot;:&quot;AuFumS9cHodFckbh6Vqco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C:\Users\filom\Documents\ENGIMATH\LESSONS\MATRICES\AULA 12\Aula_12_N1\quiz\quiz4.quiz"/>
  <p:tag name="ISPRING_QUIZ_RELATIVE_PATH" val="Aula_12_N1\quiz\quiz4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2.quiz"/>
  <p:tag name="ISPRING_QUIZ_FULL_PATH" val="C:\Users\filom\Documents\ENGIMATH\LESSONS\MATRICES\AULA 12\Aula_12_N1\quiz\quiz2.quiz"/>
  <p:tag name="ISPRING_QUIZ_RELATIVE_PATH" val="Aula_12_N1\quiz\quiz2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QdSwaKsHPXFmf1WslQFHw&quot;,&quot;gi&quot;:&quot;hnyKmQIuXSuRoxuPFHJH7A&quot;,&quot;ti&quot;:&quot;characters&quot;,&quot;vs&quot;:{&quot;f&quot;:[853,854],&quot;i&quot;:{&quot;d&quot;:&quot;DQdSwaKsHPXFmf1WslQFH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AQji4GzcIAjzWU3DitvZw&quot;,&quot;gi&quot;:&quot;hnyKmQIuXSuRoxuPFHJH7A&quot;,&quot;ti&quot;:&quot;characters&quot;,&quot;vs&quot;:{&quot;f&quot;:[853,854],&quot;i&quot;:{&quot;d&quot;:&quot;8AQji4GzcIAjzWU3DitvZ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L2QWTQanXmxJ-ng62lHQ&quot;,&quot;gi&quot;:&quot;hnyKmQIuXSuRoxuPFHJH7A&quot;,&quot;ti&quot;:&quot;characters&quot;,&quot;vs&quot;:{&quot;f&quot;:[853,854],&quot;i&quot;:{&quot;d&quot;:&quot;KnL2QWTQanXmxJ-ng62lHQ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filom\Documents\ENGIMATH\LESSONS\MATRICES\AULA 12\Aula_12_N1\quiz\quiz3.quiz"/>
  <p:tag name="ISPRING_QUIZ_RELATIVE_PATH" val="Aula_12_N1\quiz\quiz3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67FC34-5828-4107-8BD1-3C31473DA423}"/>
</file>

<file path=customXml/itemProps2.xml><?xml version="1.0" encoding="utf-8"?>
<ds:datastoreItem xmlns:ds="http://schemas.openxmlformats.org/officeDocument/2006/customXml" ds:itemID="{AD095DA2-174D-4679-8B54-29C8608CC3AD}"/>
</file>

<file path=customXml/itemProps3.xml><?xml version="1.0" encoding="utf-8"?>
<ds:datastoreItem xmlns:ds="http://schemas.openxmlformats.org/officeDocument/2006/customXml" ds:itemID="{45F49577-634E-45A5-8B3E-B35E649CB056}"/>
</file>

<file path=docProps/app.xml><?xml version="1.0" encoding="utf-8"?>
<Properties xmlns="http://schemas.openxmlformats.org/officeDocument/2006/extended-properties" xmlns:vt="http://schemas.openxmlformats.org/officeDocument/2006/docPropsVTypes">
  <TotalTime>7270</TotalTime>
  <Words>1314</Words>
  <Application>Microsoft Office PowerPoint</Application>
  <PresentationFormat>Ecrã Panorâmico</PresentationFormat>
  <Paragraphs>193</Paragraphs>
  <Slides>13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Aula_12_N1</dc:title>
  <dc:creator>Filomena Soares</dc:creator>
  <cp:lastModifiedBy>Filomena Soares</cp:lastModifiedBy>
  <cp:revision>277</cp:revision>
  <dcterms:created xsi:type="dcterms:W3CDTF">2019-03-25T06:42:45Z</dcterms:created>
  <dcterms:modified xsi:type="dcterms:W3CDTF">2021-02-05T19:58:26Z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