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3" r:id="rId4"/>
    <p:sldId id="282" r:id="rId5"/>
    <p:sldId id="285" r:id="rId6"/>
    <p:sldId id="284" r:id="rId7"/>
    <p:sldId id="286" r:id="rId8"/>
    <p:sldId id="258" r:id="rId9"/>
    <p:sldId id="288" r:id="rId10"/>
    <p:sldId id="290" r:id="rId11"/>
    <p:sldId id="291" r:id="rId12"/>
    <p:sldId id="292" r:id="rId13"/>
    <p:sldId id="293" r:id="rId14"/>
    <p:sldId id="294" r:id="rId15"/>
    <p:sldId id="305" r:id="rId16"/>
    <p:sldId id="295" r:id="rId17"/>
    <p:sldId id="296" r:id="rId18"/>
    <p:sldId id="297" r:id="rId19"/>
    <p:sldId id="298" r:id="rId20"/>
    <p:sldId id="299" r:id="rId21"/>
    <p:sldId id="300" r:id="rId22"/>
    <p:sldId id="301" r:id="rId23"/>
    <p:sldId id="303" r:id="rId24"/>
    <p:sldId id="304" r:id="rId25"/>
    <p:sldId id="266" r:id="rId26"/>
    <p:sldId id="280" r:id="rId27"/>
    <p:sldId id="267" r:id="rId28"/>
  </p:sldIdLst>
  <p:sldSz cx="12192000" cy="6858000"/>
  <p:notesSz cx="6858000" cy="9144000"/>
  <p:custDataLst>
    <p:tags r:id="rId3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omena Soares" initials="FS" lastIdx="2" clrIdx="0">
    <p:extLst>
      <p:ext uri="{19B8F6BF-5375-455C-9EA6-DF929625EA0E}">
        <p15:presenceInfo xmlns:p15="http://schemas.microsoft.com/office/powerpoint/2012/main" userId="74ea35e0d9e0a2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B8E"/>
    <a:srgbClr val="29A6FF"/>
    <a:srgbClr val="F25E4F"/>
    <a:srgbClr val="FF292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C283A-7851-4B97-8516-779D5FEB2FE2}" v="2" dt="2025-05-03T21:56:28.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7" autoAdjust="0"/>
    <p:restoredTop sz="94660"/>
  </p:normalViewPr>
  <p:slideViewPr>
    <p:cSldViewPr snapToGrid="0">
      <p:cViewPr varScale="1">
        <p:scale>
          <a:sx n="77" d="100"/>
          <a:sy n="77" d="100"/>
        </p:scale>
        <p:origin x="2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Safiulina" userId="46398a00-a311-4d71-ab86-ad085cba44dd" providerId="ADAL" clId="{26FC283A-7851-4B97-8516-779D5FEB2FE2}"/>
    <pc:docChg chg="custSel modSld">
      <pc:chgData name="Elena Safiulina" userId="46398a00-a311-4d71-ab86-ad085cba44dd" providerId="ADAL" clId="{26FC283A-7851-4B97-8516-779D5FEB2FE2}" dt="2025-05-03T21:56:37.376" v="4" actId="1076"/>
      <pc:docMkLst>
        <pc:docMk/>
      </pc:docMkLst>
      <pc:sldChg chg="addSp delSp modSp mod delAnim">
        <pc:chgData name="Elena Safiulina" userId="46398a00-a311-4d71-ab86-ad085cba44dd" providerId="ADAL" clId="{26FC283A-7851-4B97-8516-779D5FEB2FE2}" dt="2025-05-03T21:40:15.412" v="2" actId="1076"/>
        <pc:sldMkLst>
          <pc:docMk/>
          <pc:sldMk cId="3521879723" sldId="256"/>
        </pc:sldMkLst>
        <pc:picChg chg="add mod">
          <ac:chgData name="Elena Safiulina" userId="46398a00-a311-4d71-ab86-ad085cba44dd" providerId="ADAL" clId="{26FC283A-7851-4B97-8516-779D5FEB2FE2}" dt="2025-05-03T21:40:15.412" v="2" actId="1076"/>
          <ac:picMkLst>
            <pc:docMk/>
            <pc:sldMk cId="3521879723" sldId="256"/>
            <ac:picMk id="2" creationId="{2B028BB0-8F10-47CA-933C-A4E39113FC17}"/>
          </ac:picMkLst>
        </pc:picChg>
        <pc:picChg chg="del">
          <ac:chgData name="Elena Safiulina" userId="46398a00-a311-4d71-ab86-ad085cba44dd" providerId="ADAL" clId="{26FC283A-7851-4B97-8516-779D5FEB2FE2}" dt="2025-05-03T21:40:10.919" v="0" actId="478"/>
          <ac:picMkLst>
            <pc:docMk/>
            <pc:sldMk cId="3521879723" sldId="256"/>
            <ac:picMk id="11" creationId="{2B028BB0-8F10-47CA-933C-A4E39113FC17}"/>
          </ac:picMkLst>
        </pc:picChg>
      </pc:sldChg>
      <pc:sldChg chg="addSp modSp mod">
        <pc:chgData name="Elena Safiulina" userId="46398a00-a311-4d71-ab86-ad085cba44dd" providerId="ADAL" clId="{26FC283A-7851-4B97-8516-779D5FEB2FE2}" dt="2025-05-03T21:56:37.376" v="4" actId="1076"/>
        <pc:sldMkLst>
          <pc:docMk/>
          <pc:sldMk cId="72981068" sldId="267"/>
        </pc:sldMkLst>
        <pc:picChg chg="add mod">
          <ac:chgData name="Elena Safiulina" userId="46398a00-a311-4d71-ab86-ad085cba44dd" providerId="ADAL" clId="{26FC283A-7851-4B97-8516-779D5FEB2FE2}" dt="2025-05-03T21:56:37.376" v="4" actId="1076"/>
          <ac:picMkLst>
            <pc:docMk/>
            <pc:sldMk cId="72981068" sldId="267"/>
            <ac:picMk id="6" creationId="{03C33967-3BCB-4A3B-AB85-4AE594A346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E6E7E-2B4B-449A-82CB-9E89B670CFBB}" type="datetimeFigureOut">
              <a:rPr lang="es-ES" smtClean="0"/>
              <a:t>04/05/2025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B4DF4-53A8-4C7F-98C1-AF8DE5522FFF}" type="slidenum">
              <a:rPr lang="es-ES" smtClean="0"/>
              <a:t>‹#›</a:t>
            </a:fld>
            <a:endParaRPr lang="es-ES"/>
          </a:p>
        </p:txBody>
      </p:sp>
    </p:spTree>
    <p:extLst>
      <p:ext uri="{BB962C8B-B14F-4D97-AF65-F5344CB8AC3E}">
        <p14:creationId xmlns:p14="http://schemas.microsoft.com/office/powerpoint/2010/main" val="280232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a:t>
            </a:fld>
            <a:endParaRPr lang="es-ES"/>
          </a:p>
        </p:txBody>
      </p:sp>
    </p:spTree>
    <p:extLst>
      <p:ext uri="{BB962C8B-B14F-4D97-AF65-F5344CB8AC3E}">
        <p14:creationId xmlns:p14="http://schemas.microsoft.com/office/powerpoint/2010/main" val="128687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10</a:t>
            </a:fld>
            <a:endParaRPr lang="es-ES"/>
          </a:p>
        </p:txBody>
      </p:sp>
    </p:spTree>
    <p:extLst>
      <p:ext uri="{BB962C8B-B14F-4D97-AF65-F5344CB8AC3E}">
        <p14:creationId xmlns:p14="http://schemas.microsoft.com/office/powerpoint/2010/main" val="43652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11</a:t>
            </a:fld>
            <a:endParaRPr lang="es-ES"/>
          </a:p>
        </p:txBody>
      </p:sp>
    </p:spTree>
    <p:extLst>
      <p:ext uri="{BB962C8B-B14F-4D97-AF65-F5344CB8AC3E}">
        <p14:creationId xmlns:p14="http://schemas.microsoft.com/office/powerpoint/2010/main" val="286319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12</a:t>
            </a:fld>
            <a:endParaRPr lang="es-ES"/>
          </a:p>
        </p:txBody>
      </p:sp>
    </p:spTree>
    <p:extLst>
      <p:ext uri="{BB962C8B-B14F-4D97-AF65-F5344CB8AC3E}">
        <p14:creationId xmlns:p14="http://schemas.microsoft.com/office/powerpoint/2010/main" val="330746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13</a:t>
            </a:fld>
            <a:endParaRPr lang="es-ES"/>
          </a:p>
        </p:txBody>
      </p:sp>
    </p:spTree>
    <p:extLst>
      <p:ext uri="{BB962C8B-B14F-4D97-AF65-F5344CB8AC3E}">
        <p14:creationId xmlns:p14="http://schemas.microsoft.com/office/powerpoint/2010/main" val="50878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14</a:t>
            </a:fld>
            <a:endParaRPr lang="es-ES"/>
          </a:p>
        </p:txBody>
      </p:sp>
    </p:spTree>
    <p:extLst>
      <p:ext uri="{BB962C8B-B14F-4D97-AF65-F5344CB8AC3E}">
        <p14:creationId xmlns:p14="http://schemas.microsoft.com/office/powerpoint/2010/main" val="313743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15</a:t>
            </a:fld>
            <a:endParaRPr lang="es-ES"/>
          </a:p>
        </p:txBody>
      </p:sp>
    </p:spTree>
    <p:extLst>
      <p:ext uri="{BB962C8B-B14F-4D97-AF65-F5344CB8AC3E}">
        <p14:creationId xmlns:p14="http://schemas.microsoft.com/office/powerpoint/2010/main" val="7383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16</a:t>
            </a:fld>
            <a:endParaRPr lang="es-ES"/>
          </a:p>
        </p:txBody>
      </p:sp>
    </p:spTree>
    <p:extLst>
      <p:ext uri="{BB962C8B-B14F-4D97-AF65-F5344CB8AC3E}">
        <p14:creationId xmlns:p14="http://schemas.microsoft.com/office/powerpoint/2010/main" val="46174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17</a:t>
            </a:fld>
            <a:endParaRPr lang="es-ES"/>
          </a:p>
        </p:txBody>
      </p:sp>
    </p:spTree>
    <p:extLst>
      <p:ext uri="{BB962C8B-B14F-4D97-AF65-F5344CB8AC3E}">
        <p14:creationId xmlns:p14="http://schemas.microsoft.com/office/powerpoint/2010/main" val="29277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18</a:t>
            </a:fld>
            <a:endParaRPr lang="es-ES"/>
          </a:p>
        </p:txBody>
      </p:sp>
    </p:spTree>
    <p:extLst>
      <p:ext uri="{BB962C8B-B14F-4D97-AF65-F5344CB8AC3E}">
        <p14:creationId xmlns:p14="http://schemas.microsoft.com/office/powerpoint/2010/main" val="65955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19</a:t>
            </a:fld>
            <a:endParaRPr lang="es-ES"/>
          </a:p>
        </p:txBody>
      </p:sp>
    </p:spTree>
    <p:extLst>
      <p:ext uri="{BB962C8B-B14F-4D97-AF65-F5344CB8AC3E}">
        <p14:creationId xmlns:p14="http://schemas.microsoft.com/office/powerpoint/2010/main" val="186997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a:t>
            </a:fld>
            <a:endParaRPr lang="es-ES"/>
          </a:p>
        </p:txBody>
      </p:sp>
    </p:spTree>
    <p:extLst>
      <p:ext uri="{BB962C8B-B14F-4D97-AF65-F5344CB8AC3E}">
        <p14:creationId xmlns:p14="http://schemas.microsoft.com/office/powerpoint/2010/main" val="192485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20</a:t>
            </a:fld>
            <a:endParaRPr lang="es-ES"/>
          </a:p>
        </p:txBody>
      </p:sp>
    </p:spTree>
    <p:extLst>
      <p:ext uri="{BB962C8B-B14F-4D97-AF65-F5344CB8AC3E}">
        <p14:creationId xmlns:p14="http://schemas.microsoft.com/office/powerpoint/2010/main" val="102973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21</a:t>
            </a:fld>
            <a:endParaRPr lang="es-ES"/>
          </a:p>
        </p:txBody>
      </p:sp>
    </p:spTree>
    <p:extLst>
      <p:ext uri="{BB962C8B-B14F-4D97-AF65-F5344CB8AC3E}">
        <p14:creationId xmlns:p14="http://schemas.microsoft.com/office/powerpoint/2010/main" val="259417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22</a:t>
            </a:fld>
            <a:endParaRPr lang="es-ES"/>
          </a:p>
        </p:txBody>
      </p:sp>
    </p:spTree>
    <p:extLst>
      <p:ext uri="{BB962C8B-B14F-4D97-AF65-F5344CB8AC3E}">
        <p14:creationId xmlns:p14="http://schemas.microsoft.com/office/powerpoint/2010/main" val="3003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23</a:t>
            </a:fld>
            <a:endParaRPr lang="es-ES"/>
          </a:p>
        </p:txBody>
      </p:sp>
    </p:spTree>
    <p:extLst>
      <p:ext uri="{BB962C8B-B14F-4D97-AF65-F5344CB8AC3E}">
        <p14:creationId xmlns:p14="http://schemas.microsoft.com/office/powerpoint/2010/main" val="29831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24</a:t>
            </a:fld>
            <a:endParaRPr lang="es-ES"/>
          </a:p>
        </p:txBody>
      </p:sp>
    </p:spTree>
    <p:extLst>
      <p:ext uri="{BB962C8B-B14F-4D97-AF65-F5344CB8AC3E}">
        <p14:creationId xmlns:p14="http://schemas.microsoft.com/office/powerpoint/2010/main" val="390568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25</a:t>
            </a:fld>
            <a:endParaRPr lang="es-ES"/>
          </a:p>
        </p:txBody>
      </p:sp>
    </p:spTree>
    <p:extLst>
      <p:ext uri="{BB962C8B-B14F-4D97-AF65-F5344CB8AC3E}">
        <p14:creationId xmlns:p14="http://schemas.microsoft.com/office/powerpoint/2010/main" val="185421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26</a:t>
            </a:fld>
            <a:endParaRPr lang="es-ES"/>
          </a:p>
        </p:txBody>
      </p:sp>
    </p:spTree>
    <p:extLst>
      <p:ext uri="{BB962C8B-B14F-4D97-AF65-F5344CB8AC3E}">
        <p14:creationId xmlns:p14="http://schemas.microsoft.com/office/powerpoint/2010/main" val="956522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27</a:t>
            </a:fld>
            <a:endParaRPr lang="es-ES"/>
          </a:p>
        </p:txBody>
      </p:sp>
    </p:spTree>
    <p:extLst>
      <p:ext uri="{BB962C8B-B14F-4D97-AF65-F5344CB8AC3E}">
        <p14:creationId xmlns:p14="http://schemas.microsoft.com/office/powerpoint/2010/main" val="336920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3</a:t>
            </a:fld>
            <a:endParaRPr lang="es-ES"/>
          </a:p>
        </p:txBody>
      </p:sp>
    </p:spTree>
    <p:extLst>
      <p:ext uri="{BB962C8B-B14F-4D97-AF65-F5344CB8AC3E}">
        <p14:creationId xmlns:p14="http://schemas.microsoft.com/office/powerpoint/2010/main" val="84600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4</a:t>
            </a:fld>
            <a:endParaRPr lang="es-ES"/>
          </a:p>
        </p:txBody>
      </p:sp>
    </p:spTree>
    <p:extLst>
      <p:ext uri="{BB962C8B-B14F-4D97-AF65-F5344CB8AC3E}">
        <p14:creationId xmlns:p14="http://schemas.microsoft.com/office/powerpoint/2010/main" val="182777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5</a:t>
            </a:fld>
            <a:endParaRPr lang="es-ES"/>
          </a:p>
        </p:txBody>
      </p:sp>
    </p:spTree>
    <p:extLst>
      <p:ext uri="{BB962C8B-B14F-4D97-AF65-F5344CB8AC3E}">
        <p14:creationId xmlns:p14="http://schemas.microsoft.com/office/powerpoint/2010/main" val="417402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6</a:t>
            </a:fld>
            <a:endParaRPr lang="es-ES"/>
          </a:p>
        </p:txBody>
      </p:sp>
    </p:spTree>
    <p:extLst>
      <p:ext uri="{BB962C8B-B14F-4D97-AF65-F5344CB8AC3E}">
        <p14:creationId xmlns:p14="http://schemas.microsoft.com/office/powerpoint/2010/main" val="107740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7</a:t>
            </a:fld>
            <a:endParaRPr lang="es-ES"/>
          </a:p>
        </p:txBody>
      </p:sp>
    </p:spTree>
    <p:extLst>
      <p:ext uri="{BB962C8B-B14F-4D97-AF65-F5344CB8AC3E}">
        <p14:creationId xmlns:p14="http://schemas.microsoft.com/office/powerpoint/2010/main" val="298863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8</a:t>
            </a:fld>
            <a:endParaRPr lang="es-ES"/>
          </a:p>
        </p:txBody>
      </p:sp>
    </p:spTree>
    <p:extLst>
      <p:ext uri="{BB962C8B-B14F-4D97-AF65-F5344CB8AC3E}">
        <p14:creationId xmlns:p14="http://schemas.microsoft.com/office/powerpoint/2010/main" val="405587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9</a:t>
            </a:fld>
            <a:endParaRPr lang="es-ES"/>
          </a:p>
        </p:txBody>
      </p:sp>
    </p:spTree>
    <p:extLst>
      <p:ext uri="{BB962C8B-B14F-4D97-AF65-F5344CB8AC3E}">
        <p14:creationId xmlns:p14="http://schemas.microsoft.com/office/powerpoint/2010/main" val="34619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9827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42118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21779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98215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9454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0458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800B4D6-CC47-4F24-8B0E-CA3C09DE4BF7}" type="datetimeFigureOut">
              <a:rPr lang="es-ES" smtClean="0"/>
              <a:t>04/05/2025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83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800B4D6-CC47-4F24-8B0E-CA3C09DE4BF7}" type="datetimeFigureOut">
              <a:rPr lang="es-ES" smtClean="0"/>
              <a:t>04/05/2025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0240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00B4D6-CC47-4F24-8B0E-CA3C09DE4BF7}" type="datetimeFigureOut">
              <a:rPr lang="es-ES" smtClean="0"/>
              <a:t>04/05/2025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53414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16697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68580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B4D6-CC47-4F24-8B0E-CA3C09DE4BF7}" type="datetimeFigureOut">
              <a:rPr lang="es-ES" smtClean="0"/>
              <a:t>04/05/2025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CE3F5-79E0-4E70-8953-1118A10D3552}" type="slidenum">
              <a:rPr lang="es-ES" smtClean="0"/>
              <a:t>‹#›</a:t>
            </a:fld>
            <a:endParaRPr lang="es-ES"/>
          </a:p>
        </p:txBody>
      </p:sp>
    </p:spTree>
    <p:extLst>
      <p:ext uri="{BB962C8B-B14F-4D97-AF65-F5344CB8AC3E}">
        <p14:creationId xmlns:p14="http://schemas.microsoft.com/office/powerpoint/2010/main" val="195904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25.xml"/><Relationship Id="rId4" Type="http://schemas.openxmlformats.org/officeDocument/2006/relationships/image" Target="../media/image2.jpe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26" Type="http://schemas.openxmlformats.org/officeDocument/2006/relationships/slide" Target="slide25.xml"/><Relationship Id="rId3" Type="http://schemas.openxmlformats.org/officeDocument/2006/relationships/notesSlide" Target="../notesSlides/notesSlide10.xml"/><Relationship Id="rId21" Type="http://schemas.openxmlformats.org/officeDocument/2006/relationships/image" Target="../media/image46.png"/><Relationship Id="rId7" Type="http://schemas.openxmlformats.org/officeDocument/2006/relationships/image" Target="../media/image2.jpeg"/><Relationship Id="rId17" Type="http://schemas.openxmlformats.org/officeDocument/2006/relationships/image" Target="../media/image35.png"/><Relationship Id="rId25"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34.png"/><Relationship Id="rId20" Type="http://schemas.openxmlformats.org/officeDocument/2006/relationships/image" Target="../media/image400.png"/><Relationship Id="rId29" Type="http://schemas.openxmlformats.org/officeDocument/2006/relationships/slide" Target="slide21.xml"/><Relationship Id="rId1" Type="http://schemas.openxmlformats.org/officeDocument/2006/relationships/tags" Target="../tags/tag9.xml"/><Relationship Id="rId6" Type="http://schemas.openxmlformats.org/officeDocument/2006/relationships/image" Target="../media/image1.png"/><Relationship Id="rId24" Type="http://schemas.openxmlformats.org/officeDocument/2006/relationships/image" Target="../media/image48.png"/><Relationship Id="rId5" Type="http://schemas.openxmlformats.org/officeDocument/2006/relationships/image" Target="../media/image44.png"/><Relationship Id="rId15" Type="http://schemas.openxmlformats.org/officeDocument/2006/relationships/image" Target="../media/image33.png"/><Relationship Id="rId23" Type="http://schemas.openxmlformats.org/officeDocument/2006/relationships/image" Target="../media/image47.png"/><Relationship Id="rId28" Type="http://schemas.openxmlformats.org/officeDocument/2006/relationships/slide" Target="slide8.xml"/><Relationship Id="rId19" Type="http://schemas.openxmlformats.org/officeDocument/2006/relationships/image" Target="../media/image42.png"/><Relationship Id="rId4" Type="http://schemas.openxmlformats.org/officeDocument/2006/relationships/image" Target="../media/image43.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slide" Target="slide2.xml"/></Relationships>
</file>

<file path=ppt/slides/_rels/slide11.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26" Type="http://schemas.openxmlformats.org/officeDocument/2006/relationships/image" Target="../media/image54.png"/><Relationship Id="rId3" Type="http://schemas.openxmlformats.org/officeDocument/2006/relationships/notesSlide" Target="../notesSlides/notesSlide11.xml"/><Relationship Id="rId21" Type="http://schemas.openxmlformats.org/officeDocument/2006/relationships/image" Target="../media/image46.png"/><Relationship Id="rId7" Type="http://schemas.openxmlformats.org/officeDocument/2006/relationships/image" Target="../media/image2.jpeg"/><Relationship Id="rId17" Type="http://schemas.openxmlformats.org/officeDocument/2006/relationships/image" Target="../media/image35.png"/><Relationship Id="rId25" Type="http://schemas.openxmlformats.org/officeDocument/2006/relationships/image" Target="../media/image53.png"/><Relationship Id="rId2" Type="http://schemas.openxmlformats.org/officeDocument/2006/relationships/slideLayout" Target="../slideLayouts/slideLayout7.xml"/><Relationship Id="rId16" Type="http://schemas.openxmlformats.org/officeDocument/2006/relationships/image" Target="../media/image34.png"/><Relationship Id="rId20" Type="http://schemas.openxmlformats.org/officeDocument/2006/relationships/image" Target="../media/image510.png"/><Relationship Id="rId29" Type="http://schemas.openxmlformats.org/officeDocument/2006/relationships/slide" Target="slide2.xml"/><Relationship Id="rId1" Type="http://schemas.openxmlformats.org/officeDocument/2006/relationships/tags" Target="../tags/tag10.xml"/><Relationship Id="rId6" Type="http://schemas.openxmlformats.org/officeDocument/2006/relationships/image" Target="../media/image1.png"/><Relationship Id="rId24" Type="http://schemas.openxmlformats.org/officeDocument/2006/relationships/image" Target="../media/image520.png"/><Relationship Id="rId5" Type="http://schemas.openxmlformats.org/officeDocument/2006/relationships/image" Target="../media/image51.png"/><Relationship Id="rId15" Type="http://schemas.openxmlformats.org/officeDocument/2006/relationships/image" Target="../media/image33.png"/><Relationship Id="rId23" Type="http://schemas.openxmlformats.org/officeDocument/2006/relationships/image" Target="../media/image50.png"/><Relationship Id="rId28" Type="http://schemas.openxmlformats.org/officeDocument/2006/relationships/slide" Target="slide25.xml"/><Relationship Id="rId19" Type="http://schemas.openxmlformats.org/officeDocument/2006/relationships/image" Target="../media/image400.png"/><Relationship Id="rId31" Type="http://schemas.openxmlformats.org/officeDocument/2006/relationships/slide" Target="slide21.xml"/><Relationship Id="rId4" Type="http://schemas.openxmlformats.org/officeDocument/2006/relationships/image" Target="../media/image49.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52.png"/><Relationship Id="rId27" Type="http://schemas.openxmlformats.org/officeDocument/2006/relationships/image" Target="../media/image55.png"/><Relationship Id="rId30"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510.png"/><Relationship Id="rId12" Type="http://schemas.openxmlformats.org/officeDocument/2006/relationships/slide" Target="slide2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0.png"/><Relationship Id="rId11" Type="http://schemas.openxmlformats.org/officeDocument/2006/relationships/image" Target="../media/image60.png"/><Relationship Id="rId5" Type="http://schemas.openxmlformats.org/officeDocument/2006/relationships/image" Target="../media/image56.png"/><Relationship Id="rId15" Type="http://schemas.openxmlformats.org/officeDocument/2006/relationships/slide" Target="slide21.xml"/><Relationship Id="rId10" Type="http://schemas.openxmlformats.org/officeDocument/2006/relationships/image" Target="../media/image59.png"/><Relationship Id="rId4" Type="http://schemas.openxmlformats.org/officeDocument/2006/relationships/image" Target="../media/image2.jpeg"/><Relationship Id="rId9" Type="http://schemas.openxmlformats.org/officeDocument/2006/relationships/image" Target="../media/image58.png"/><Relationship Id="rId1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slide" Target="slide8.xml"/><Relationship Id="rId3" Type="http://schemas.openxmlformats.org/officeDocument/2006/relationships/notesSlide" Target="../notesSlides/notesSlide13.xml"/><Relationship Id="rId21" Type="http://schemas.openxmlformats.org/officeDocument/2006/relationships/image" Target="../media/image72.png"/><Relationship Id="rId7" Type="http://schemas.openxmlformats.org/officeDocument/2006/relationships/image" Target="../media/image400.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11.xml"/><Relationship Id="rId6" Type="http://schemas.openxmlformats.org/officeDocument/2006/relationships/image" Target="../media/image61.png"/><Relationship Id="rId11" Type="http://schemas.openxmlformats.org/officeDocument/2006/relationships/image" Target="../media/image42.png"/><Relationship Id="rId24" Type="http://schemas.openxmlformats.org/officeDocument/2006/relationships/slide" Target="slide25.xml"/><Relationship Id="rId5" Type="http://schemas.openxmlformats.org/officeDocument/2006/relationships/image" Target="../media/image2.jpeg"/><Relationship Id="rId15" Type="http://schemas.openxmlformats.org/officeDocument/2006/relationships/image" Target="../media/image66.png"/><Relationship Id="rId23" Type="http://schemas.openxmlformats.org/officeDocument/2006/relationships/image" Target="../media/image59.png"/><Relationship Id="rId10" Type="http://schemas.openxmlformats.org/officeDocument/2006/relationships/image" Target="../media/image60.png"/><Relationship Id="rId19" Type="http://schemas.openxmlformats.org/officeDocument/2006/relationships/image" Target="../media/image70.png"/><Relationship Id="rId4" Type="http://schemas.openxmlformats.org/officeDocument/2006/relationships/image" Target="../media/image1.png"/><Relationship Id="rId9" Type="http://schemas.openxmlformats.org/officeDocument/2006/relationships/image" Target="../media/image62.png"/><Relationship Id="rId14" Type="http://schemas.openxmlformats.org/officeDocument/2006/relationships/image" Target="../media/image65.png"/><Relationship Id="rId22" Type="http://schemas.openxmlformats.org/officeDocument/2006/relationships/image" Target="../media/image58.png"/><Relationship Id="rId27"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1.png"/><Relationship Id="rId18" Type="http://schemas.openxmlformats.org/officeDocument/2006/relationships/image" Target="../media/image73.png"/><Relationship Id="rId26" Type="http://schemas.openxmlformats.org/officeDocument/2006/relationships/image" Target="../media/image72.png"/><Relationship Id="rId3" Type="http://schemas.openxmlformats.org/officeDocument/2006/relationships/notesSlide" Target="../notesSlides/notesSlide14.xml"/><Relationship Id="rId21" Type="http://schemas.openxmlformats.org/officeDocument/2006/relationships/image" Target="../media/image76.png"/><Relationship Id="rId7" Type="http://schemas.openxmlformats.org/officeDocument/2006/relationships/image" Target="../media/image510.png"/><Relationship Id="rId12" Type="http://schemas.openxmlformats.org/officeDocument/2006/relationships/image" Target="../media/image68.png"/><Relationship Id="rId17" Type="http://schemas.openxmlformats.org/officeDocument/2006/relationships/image" Target="../media/image59.png"/><Relationship Id="rId25" Type="http://schemas.openxmlformats.org/officeDocument/2006/relationships/image" Target="../media/image71.png"/><Relationship Id="rId2" Type="http://schemas.openxmlformats.org/officeDocument/2006/relationships/slideLayout" Target="../slideLayouts/slideLayout7.xml"/><Relationship Id="rId16" Type="http://schemas.openxmlformats.org/officeDocument/2006/relationships/image" Target="../media/image58.png"/><Relationship Id="rId20" Type="http://schemas.openxmlformats.org/officeDocument/2006/relationships/image" Target="../media/image75.png"/><Relationship Id="rId29" Type="http://schemas.openxmlformats.org/officeDocument/2006/relationships/slide" Target="slide8.xml"/><Relationship Id="rId1" Type="http://schemas.openxmlformats.org/officeDocument/2006/relationships/tags" Target="../tags/tag12.xml"/><Relationship Id="rId6" Type="http://schemas.openxmlformats.org/officeDocument/2006/relationships/image" Target="../media/image400.png"/><Relationship Id="rId11" Type="http://schemas.openxmlformats.org/officeDocument/2006/relationships/image" Target="../media/image66.png"/><Relationship Id="rId24" Type="http://schemas.openxmlformats.org/officeDocument/2006/relationships/image" Target="../media/image70.png"/><Relationship Id="rId5" Type="http://schemas.openxmlformats.org/officeDocument/2006/relationships/image" Target="../media/image2.jpeg"/><Relationship Id="rId15" Type="http://schemas.openxmlformats.org/officeDocument/2006/relationships/image" Target="../media/image60.png"/><Relationship Id="rId23" Type="http://schemas.openxmlformats.org/officeDocument/2006/relationships/image" Target="../media/image69.png"/><Relationship Id="rId28" Type="http://schemas.openxmlformats.org/officeDocument/2006/relationships/slide" Target="slide2.xml"/><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1.png"/><Relationship Id="rId9" Type="http://schemas.openxmlformats.org/officeDocument/2006/relationships/image" Target="../media/image64.png"/><Relationship Id="rId14" Type="http://schemas.openxmlformats.org/officeDocument/2006/relationships/image" Target="../media/image62.png"/><Relationship Id="rId22" Type="http://schemas.openxmlformats.org/officeDocument/2006/relationships/image" Target="../media/image67.png"/><Relationship Id="rId27" Type="http://schemas.openxmlformats.org/officeDocument/2006/relationships/slide" Target="slide25.xml"/><Relationship Id="rId30"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slide" Target="slide19.xml"/><Relationship Id="rId18" Type="http://schemas.openxmlformats.org/officeDocument/2006/relationships/slide" Target="slide25.xml"/><Relationship Id="rId3" Type="http://schemas.openxmlformats.org/officeDocument/2006/relationships/slideLayout" Target="../slideLayouts/slideLayout7.xml"/><Relationship Id="rId21" Type="http://schemas.openxmlformats.org/officeDocument/2006/relationships/slide" Target="slide21.xml"/><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400.png"/><Relationship Id="rId2" Type="http://schemas.openxmlformats.org/officeDocument/2006/relationships/tags" Target="../tags/tag14.xml"/><Relationship Id="rId16" Type="http://schemas.openxmlformats.org/officeDocument/2006/relationships/image" Target="../media/image510.png"/><Relationship Id="rId20" Type="http://schemas.openxmlformats.org/officeDocument/2006/relationships/slide" Target="slide8.xml"/><Relationship Id="rId1" Type="http://schemas.openxmlformats.org/officeDocument/2006/relationships/tags" Target="../tags/tag13.xml"/><Relationship Id="rId6" Type="http://schemas.openxmlformats.org/officeDocument/2006/relationships/image" Target="../media/image2.jpeg"/><Relationship Id="rId11" Type="http://schemas.openxmlformats.org/officeDocument/2006/relationships/image" Target="../media/image81.png"/><Relationship Id="rId5" Type="http://schemas.openxmlformats.org/officeDocument/2006/relationships/image" Target="../media/image1.png"/><Relationship Id="rId15" Type="http://schemas.openxmlformats.org/officeDocument/2006/relationships/image" Target="../media/image41.png"/><Relationship Id="rId10" Type="http://schemas.openxmlformats.org/officeDocument/2006/relationships/image" Target="../media/image80.png"/><Relationship Id="rId19" Type="http://schemas.openxmlformats.org/officeDocument/2006/relationships/slide" Target="slide2.xml"/><Relationship Id="rId4" Type="http://schemas.openxmlformats.org/officeDocument/2006/relationships/notesSlide" Target="../notesSlides/notesSlide15.xml"/><Relationship Id="rId9" Type="http://schemas.openxmlformats.org/officeDocument/2006/relationships/image" Target="../media/image79.png"/><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slide" Target="slide19.xml"/><Relationship Id="rId18" Type="http://schemas.openxmlformats.org/officeDocument/2006/relationships/slide" Target="slide25.xml"/><Relationship Id="rId3" Type="http://schemas.openxmlformats.org/officeDocument/2006/relationships/slideLayout" Target="../slideLayouts/slideLayout7.xml"/><Relationship Id="rId21" Type="http://schemas.openxmlformats.org/officeDocument/2006/relationships/slide" Target="slide21.xml"/><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3.png"/><Relationship Id="rId2" Type="http://schemas.openxmlformats.org/officeDocument/2006/relationships/tags" Target="../tags/tag16.xml"/><Relationship Id="rId16" Type="http://schemas.openxmlformats.org/officeDocument/2006/relationships/image" Target="../media/image510.png"/><Relationship Id="rId20" Type="http://schemas.openxmlformats.org/officeDocument/2006/relationships/slide" Target="slide8.xml"/><Relationship Id="rId1" Type="http://schemas.openxmlformats.org/officeDocument/2006/relationships/tags" Target="../tags/tag15.xml"/><Relationship Id="rId6" Type="http://schemas.openxmlformats.org/officeDocument/2006/relationships/image" Target="../media/image2.jpeg"/><Relationship Id="rId11" Type="http://schemas.openxmlformats.org/officeDocument/2006/relationships/image" Target="../media/image81.png"/><Relationship Id="rId5" Type="http://schemas.openxmlformats.org/officeDocument/2006/relationships/image" Target="../media/image1.png"/><Relationship Id="rId15" Type="http://schemas.openxmlformats.org/officeDocument/2006/relationships/image" Target="../media/image41.png"/><Relationship Id="rId10" Type="http://schemas.openxmlformats.org/officeDocument/2006/relationships/image" Target="../media/image80.png"/><Relationship Id="rId19" Type="http://schemas.openxmlformats.org/officeDocument/2006/relationships/slide" Target="slide2.xml"/><Relationship Id="rId4" Type="http://schemas.openxmlformats.org/officeDocument/2006/relationships/notesSlide" Target="../notesSlides/notesSlide16.xml"/><Relationship Id="rId9" Type="http://schemas.openxmlformats.org/officeDocument/2006/relationships/image" Target="../media/image79.png"/><Relationship Id="rId1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86.png"/><Relationship Id="rId18" Type="http://schemas.openxmlformats.org/officeDocument/2006/relationships/slide" Target="slide2.xml"/><Relationship Id="rId3" Type="http://schemas.openxmlformats.org/officeDocument/2006/relationships/image" Target="../media/image1.png"/><Relationship Id="rId21" Type="http://schemas.openxmlformats.org/officeDocument/2006/relationships/image" Target="../media/image87.png"/><Relationship Id="rId7" Type="http://schemas.openxmlformats.org/officeDocument/2006/relationships/image" Target="../media/image510.png"/><Relationship Id="rId12" Type="http://schemas.openxmlformats.org/officeDocument/2006/relationships/image" Target="../media/image84.wmf"/><Relationship Id="rId17" Type="http://schemas.openxmlformats.org/officeDocument/2006/relationships/slide" Target="slide25.xml"/><Relationship Id="rId2" Type="http://schemas.openxmlformats.org/officeDocument/2006/relationships/notesSlide" Target="../notesSlides/notesSlide17.xml"/><Relationship Id="rId16" Type="http://schemas.openxmlformats.org/officeDocument/2006/relationships/slide" Target="slide19.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oleObject" Target="../embeddings/oleObject17.bin"/><Relationship Id="rId15" Type="http://schemas.openxmlformats.org/officeDocument/2006/relationships/image" Target="../media/image85.wmf"/><Relationship Id="rId10" Type="http://schemas.openxmlformats.org/officeDocument/2006/relationships/image" Target="../media/image83.wmf"/><Relationship Id="rId19" Type="http://schemas.openxmlformats.org/officeDocument/2006/relationships/slide" Target="slide8.xml"/><Relationship Id="rId4" Type="http://schemas.openxmlformats.org/officeDocument/2006/relationships/image" Target="../media/image2.jpeg"/><Relationship Id="rId9" Type="http://schemas.openxmlformats.org/officeDocument/2006/relationships/oleObject" Target="../embeddings/oleObject16.bin"/><Relationship Id="rId1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87.jpeg"/><Relationship Id="rId18" Type="http://schemas.openxmlformats.org/officeDocument/2006/relationships/image" Target="../media/image93.png"/><Relationship Id="rId26" Type="http://schemas.openxmlformats.org/officeDocument/2006/relationships/slide" Target="slide8.xml"/><Relationship Id="rId3" Type="http://schemas.openxmlformats.org/officeDocument/2006/relationships/image" Target="../media/image1.png"/><Relationship Id="rId21" Type="http://schemas.openxmlformats.org/officeDocument/2006/relationships/image" Target="../media/image96.png"/><Relationship Id="rId7" Type="http://schemas.openxmlformats.org/officeDocument/2006/relationships/slide" Target="slide19.xml"/><Relationship Id="rId12" Type="http://schemas.openxmlformats.org/officeDocument/2006/relationships/image" Target="../media/image86.wmf"/><Relationship Id="rId17" Type="http://schemas.openxmlformats.org/officeDocument/2006/relationships/image" Target="../media/image88.png"/><Relationship Id="rId25" Type="http://schemas.openxmlformats.org/officeDocument/2006/relationships/slide" Target="slide2.xml"/><Relationship Id="rId2" Type="http://schemas.openxmlformats.org/officeDocument/2006/relationships/notesSlide" Target="../notesSlides/notesSlide18.xml"/><Relationship Id="rId16" Type="http://schemas.openxmlformats.org/officeDocument/2006/relationships/image" Target="../media/image91.png"/><Relationship Id="rId20" Type="http://schemas.openxmlformats.org/officeDocument/2006/relationships/image" Target="../media/image95.png"/><Relationship Id="rId29"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oleObject" Target="../embeddings/oleObject19.bin"/><Relationship Id="rId24" Type="http://schemas.openxmlformats.org/officeDocument/2006/relationships/slide" Target="slide25.xml"/><Relationship Id="rId15" Type="http://schemas.openxmlformats.org/officeDocument/2006/relationships/image" Target="../media/image90.png"/><Relationship Id="rId23" Type="http://schemas.openxmlformats.org/officeDocument/2006/relationships/image" Target="../media/image92.png"/><Relationship Id="rId28" Type="http://schemas.openxmlformats.org/officeDocument/2006/relationships/image" Target="../media/image87.png"/><Relationship Id="rId10" Type="http://schemas.openxmlformats.org/officeDocument/2006/relationships/image" Target="../media/image86.png"/><Relationship Id="rId19" Type="http://schemas.openxmlformats.org/officeDocument/2006/relationships/image" Target="../media/image94.png"/><Relationship Id="rId4" Type="http://schemas.openxmlformats.org/officeDocument/2006/relationships/image" Target="../media/image2.jpeg"/><Relationship Id="rId9" Type="http://schemas.openxmlformats.org/officeDocument/2006/relationships/image" Target="../media/image400.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slide" Target="slide21.xml"/><Relationship Id="rId30" Type="http://schemas.openxmlformats.org/officeDocument/2006/relationships/image" Target="../media/image98.png"/></Relationships>
</file>

<file path=ppt/slides/_rels/slide19.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104.png"/><Relationship Id="rId18" Type="http://schemas.openxmlformats.org/officeDocument/2006/relationships/image" Target="../media/image990.png"/><Relationship Id="rId3" Type="http://schemas.openxmlformats.org/officeDocument/2006/relationships/image" Target="../media/image1.png"/><Relationship Id="rId21" Type="http://schemas.openxmlformats.org/officeDocument/2006/relationships/slide" Target="slide8.xml"/><Relationship Id="rId7" Type="http://schemas.openxmlformats.org/officeDocument/2006/relationships/image" Target="../media/image510.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19.xml"/><Relationship Id="rId16" Type="http://schemas.openxmlformats.org/officeDocument/2006/relationships/image" Target="../media/image107.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image" Target="../media/image102.png"/><Relationship Id="rId5" Type="http://schemas.openxmlformats.org/officeDocument/2006/relationships/image" Target="../media/image77.png"/><Relationship Id="rId15" Type="http://schemas.openxmlformats.org/officeDocument/2006/relationships/image" Target="../media/image106.png"/><Relationship Id="rId23" Type="http://schemas.openxmlformats.org/officeDocument/2006/relationships/image" Target="../media/image87.png"/><Relationship Id="rId10" Type="http://schemas.openxmlformats.org/officeDocument/2006/relationships/image" Target="../media/image101.png"/><Relationship Id="rId19" Type="http://schemas.openxmlformats.org/officeDocument/2006/relationships/slide" Target="slide25.xml"/><Relationship Id="rId4" Type="http://schemas.openxmlformats.org/officeDocument/2006/relationships/image" Target="../media/image2.jpe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4.bin"/><Relationship Id="rId18" Type="http://schemas.openxmlformats.org/officeDocument/2006/relationships/slide" Target="slide2.xml"/><Relationship Id="rId3" Type="http://schemas.openxmlformats.org/officeDocument/2006/relationships/slideLayout" Target="../slideLayouts/slideLayout7.xml"/><Relationship Id="rId7" Type="http://schemas.openxmlformats.org/officeDocument/2006/relationships/oleObject" Target="../embeddings/oleObject1.bin"/><Relationship Id="rId12" Type="http://schemas.openxmlformats.org/officeDocument/2006/relationships/image" Target="../media/image6.wmf"/><Relationship Id="rId17" Type="http://schemas.openxmlformats.org/officeDocument/2006/relationships/slide" Target="slide25.xml"/><Relationship Id="rId2" Type="http://schemas.openxmlformats.org/officeDocument/2006/relationships/tags" Target="../tags/tag3.xml"/><Relationship Id="rId16" Type="http://schemas.openxmlformats.org/officeDocument/2006/relationships/image" Target="../media/image9.png"/><Relationship Id="rId20" Type="http://schemas.openxmlformats.org/officeDocument/2006/relationships/slide" Target="slide21.xml"/><Relationship Id="rId1" Type="http://schemas.openxmlformats.org/officeDocument/2006/relationships/tags" Target="../tags/tag2.xml"/><Relationship Id="rId6" Type="http://schemas.openxmlformats.org/officeDocument/2006/relationships/image" Target="../media/image2.jpeg"/><Relationship Id="rId11" Type="http://schemas.openxmlformats.org/officeDocument/2006/relationships/oleObject" Target="../embeddings/oleObject3.bin"/><Relationship Id="rId5" Type="http://schemas.openxmlformats.org/officeDocument/2006/relationships/image" Target="../media/image1.png"/><Relationship Id="rId15" Type="http://schemas.openxmlformats.org/officeDocument/2006/relationships/image" Target="../media/image8.png"/><Relationship Id="rId10" Type="http://schemas.openxmlformats.org/officeDocument/2006/relationships/image" Target="../media/image5.wmf"/><Relationship Id="rId19" Type="http://schemas.openxmlformats.org/officeDocument/2006/relationships/slide" Target="slide8.xml"/><Relationship Id="rId4" Type="http://schemas.openxmlformats.org/officeDocument/2006/relationships/notesSlide" Target="../notesSlides/notesSlide2.xml"/><Relationship Id="rId9" Type="http://schemas.openxmlformats.org/officeDocument/2006/relationships/oleObject" Target="../embeddings/oleObject2.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112.png"/><Relationship Id="rId18" Type="http://schemas.openxmlformats.org/officeDocument/2006/relationships/slide" Target="slide16.xml"/><Relationship Id="rId3" Type="http://schemas.openxmlformats.org/officeDocument/2006/relationships/notesSlide" Target="../notesSlides/notesSlide20.xml"/><Relationship Id="rId7" Type="http://schemas.openxmlformats.org/officeDocument/2006/relationships/image" Target="../media/image510.png"/><Relationship Id="rId12" Type="http://schemas.openxmlformats.org/officeDocument/2006/relationships/image" Target="../media/image111.png"/><Relationship Id="rId17" Type="http://schemas.openxmlformats.org/officeDocument/2006/relationships/slide" Target="slide21.xml"/><Relationship Id="rId2" Type="http://schemas.openxmlformats.org/officeDocument/2006/relationships/slideLayout" Target="../slideLayouts/slideLayout7.xml"/><Relationship Id="rId16" Type="http://schemas.openxmlformats.org/officeDocument/2006/relationships/slide" Target="slide8.xml"/><Relationship Id="rId1" Type="http://schemas.openxmlformats.org/officeDocument/2006/relationships/tags" Target="../tags/tag17.xml"/><Relationship Id="rId6" Type="http://schemas.openxmlformats.org/officeDocument/2006/relationships/image" Target="../media/image77.png"/><Relationship Id="rId11" Type="http://schemas.openxmlformats.org/officeDocument/2006/relationships/image" Target="../media/image110.png"/><Relationship Id="rId5" Type="http://schemas.openxmlformats.org/officeDocument/2006/relationships/image" Target="../media/image2.jpeg"/><Relationship Id="rId15" Type="http://schemas.openxmlformats.org/officeDocument/2006/relationships/slide" Target="slide2.xml"/><Relationship Id="rId10" Type="http://schemas.openxmlformats.org/officeDocument/2006/relationships/image" Target="../media/image109.png"/><Relationship Id="rId4" Type="http://schemas.openxmlformats.org/officeDocument/2006/relationships/image" Target="../media/image1.png"/><Relationship Id="rId9" Type="http://schemas.openxmlformats.org/officeDocument/2006/relationships/image" Target="../media/image990.png"/><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5.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113.png"/><Relationship Id="rId4" Type="http://schemas.openxmlformats.org/officeDocument/2006/relationships/image" Target="../media/image2.jpe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113.png"/><Relationship Id="rId4" Type="http://schemas.openxmlformats.org/officeDocument/2006/relationships/image" Target="../media/image2.jpeg"/><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slide" Target="slide21.xml"/><Relationship Id="rId2" Type="http://schemas.openxmlformats.org/officeDocument/2006/relationships/notesSlide" Target="../notesSlides/notesSlide24.xml"/><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slide" Target="slide2.xml"/><Relationship Id="rId10" Type="http://schemas.openxmlformats.org/officeDocument/2006/relationships/image" Target="../media/image118.png"/><Relationship Id="rId4" Type="http://schemas.openxmlformats.org/officeDocument/2006/relationships/image" Target="../media/image2.jpeg"/><Relationship Id="rId9" Type="http://schemas.openxmlformats.org/officeDocument/2006/relationships/image" Target="../media/image117.png"/><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25.xml"/><Relationship Id="rId7" Type="http://schemas.openxmlformats.org/officeDocument/2006/relationships/image" Target="../media/image123.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22.png"/><Relationship Id="rId11" Type="http://schemas.openxmlformats.org/officeDocument/2006/relationships/slide" Target="slide21.xml"/><Relationship Id="rId5" Type="http://schemas.openxmlformats.org/officeDocument/2006/relationships/image" Target="../media/image88.jpeg"/><Relationship Id="rId10" Type="http://schemas.openxmlformats.org/officeDocument/2006/relationships/slide" Target="slide8.xml"/><Relationship Id="rId4" Type="http://schemas.openxmlformats.org/officeDocument/2006/relationships/image" Target="../media/image1.png"/><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notesSlide" Target="../notesSlides/notesSlide26.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slide" Target="slide25.xml"/><Relationship Id="rId11" Type="http://schemas.openxmlformats.org/officeDocument/2006/relationships/image" Target="../media/image125.png"/><Relationship Id="rId5" Type="http://schemas.openxmlformats.org/officeDocument/2006/relationships/image" Target="../media/image88.jpeg"/><Relationship Id="rId10" Type="http://schemas.openxmlformats.org/officeDocument/2006/relationships/image" Target="../media/image124.png"/><Relationship Id="rId4" Type="http://schemas.openxmlformats.org/officeDocument/2006/relationships/image" Target="../media/image1.png"/><Relationship Id="rId9"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27.xml"/><Relationship Id="rId7" Type="http://schemas.openxmlformats.org/officeDocument/2006/relationships/image" Target="../media/image127.png"/><Relationship Id="rId12" Type="http://schemas.openxmlformats.org/officeDocument/2006/relationships/slide" Target="slide2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26.png"/><Relationship Id="rId11" Type="http://schemas.openxmlformats.org/officeDocument/2006/relationships/slide" Target="slide8.xml"/><Relationship Id="rId5" Type="http://schemas.openxmlformats.org/officeDocument/2006/relationships/image" Target="../media/image88.jpeg"/><Relationship Id="rId10" Type="http://schemas.openxmlformats.org/officeDocument/2006/relationships/slide" Target="slide2.xml"/><Relationship Id="rId4" Type="http://schemas.openxmlformats.org/officeDocument/2006/relationships/image" Target="../media/image1.png"/><Relationship Id="rId9"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oleObject" Target="../embeddings/oleObject9.bin"/><Relationship Id="rId18" Type="http://schemas.openxmlformats.org/officeDocument/2006/relationships/image" Target="../media/image12.wmf"/><Relationship Id="rId3" Type="http://schemas.openxmlformats.org/officeDocument/2006/relationships/oleObject" Target="../embeddings/oleObject5.bin"/><Relationship Id="rId21" Type="http://schemas.openxmlformats.org/officeDocument/2006/relationships/slide" Target="slide8.xml"/><Relationship Id="rId7" Type="http://schemas.openxmlformats.org/officeDocument/2006/relationships/image" Target="../media/image1.png"/><Relationship Id="rId12" Type="http://schemas.openxmlformats.org/officeDocument/2006/relationships/image" Target="../media/image6.wmf"/><Relationship Id="rId17" Type="http://schemas.openxmlformats.org/officeDocument/2006/relationships/oleObject" Target="../embeddings/oleObject10.bin"/><Relationship Id="rId2" Type="http://schemas.openxmlformats.org/officeDocument/2006/relationships/notesSlide" Target="../notesSlides/notesSlide3.xml"/><Relationship Id="rId16" Type="http://schemas.openxmlformats.org/officeDocument/2006/relationships/image" Target="../media/image4.wmf"/><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oleObject" Target="../embeddings/oleObject8.bin"/><Relationship Id="rId5" Type="http://schemas.openxmlformats.org/officeDocument/2006/relationships/oleObject" Target="../embeddings/oleObject6.bin"/><Relationship Id="rId15" Type="http://schemas.openxmlformats.org/officeDocument/2006/relationships/oleObject" Target="../embeddings/oleObject1.bin"/><Relationship Id="rId10" Type="http://schemas.openxmlformats.org/officeDocument/2006/relationships/image" Target="../media/image5.wmf"/><Relationship Id="rId19" Type="http://schemas.openxmlformats.org/officeDocument/2006/relationships/slide" Target="slide25.xml"/><Relationship Id="rId4" Type="http://schemas.openxmlformats.org/officeDocument/2006/relationships/image" Target="../media/image10.wmf"/><Relationship Id="rId9" Type="http://schemas.openxmlformats.org/officeDocument/2006/relationships/oleObject" Target="../embeddings/oleObject7.bin"/><Relationship Id="rId14" Type="http://schemas.openxmlformats.org/officeDocument/2006/relationships/image" Target="../media/image7.wmf"/><Relationship Id="rId22" Type="http://schemas.openxmlformats.org/officeDocument/2006/relationships/slide" Target="slide21.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slide" Target="slide25.xml"/><Relationship Id="rId3" Type="http://schemas.openxmlformats.org/officeDocument/2006/relationships/image" Target="../media/image1.png"/><Relationship Id="rId7" Type="http://schemas.openxmlformats.org/officeDocument/2006/relationships/oleObject" Target="../embeddings/oleObject12.bin"/><Relationship Id="rId12" Type="http://schemas.openxmlformats.org/officeDocument/2006/relationships/image" Target="../media/image10.wmf"/><Relationship Id="rId2" Type="http://schemas.openxmlformats.org/officeDocument/2006/relationships/notesSlide" Target="../notesSlides/notesSlide4.xml"/><Relationship Id="rId16"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slide" Target="slide8.xml"/><Relationship Id="rId10" Type="http://schemas.openxmlformats.org/officeDocument/2006/relationships/image" Target="../media/image6.wmf"/><Relationship Id="rId4" Type="http://schemas.openxmlformats.org/officeDocument/2006/relationships/image" Target="../media/image2.jpeg"/><Relationship Id="rId9" Type="http://schemas.openxmlformats.org/officeDocument/2006/relationships/oleObject" Target="../embeddings/oleObject13.bin"/><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slide" Target="slide8.xml"/><Relationship Id="rId3" Type="http://schemas.openxmlformats.org/officeDocument/2006/relationships/image" Target="../media/image1.png"/><Relationship Id="rId12" Type="http://schemas.openxmlformats.org/officeDocument/2006/relationships/image" Target="../media/image13.png"/><Relationship Id="rId17" Type="http://schemas.openxmlformats.org/officeDocument/2006/relationships/slide" Target="slide2.xml"/><Relationship Id="rId2" Type="http://schemas.openxmlformats.org/officeDocument/2006/relationships/notesSlide" Target="../notesSlides/notesSlide5.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5.bin"/><Relationship Id="rId15" Type="http://schemas.openxmlformats.org/officeDocument/2006/relationships/image" Target="../media/image16.png"/><Relationship Id="rId19" Type="http://schemas.openxmlformats.org/officeDocument/2006/relationships/slide" Target="slide21.xml"/><Relationship Id="rId4" Type="http://schemas.openxmlformats.org/officeDocument/2006/relationships/image" Target="../media/image2.jpe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slide" Target="slide21.xml"/><Relationship Id="rId3" Type="http://schemas.openxmlformats.org/officeDocument/2006/relationships/image" Target="../media/image1.png"/><Relationship Id="rId12" Type="http://schemas.openxmlformats.org/officeDocument/2006/relationships/image" Target="../media/image20.png"/><Relationship Id="rId17" Type="http://schemas.openxmlformats.org/officeDocument/2006/relationships/slide" Target="slide8.xml"/><Relationship Id="rId2" Type="http://schemas.openxmlformats.org/officeDocument/2006/relationships/notesSlide" Target="../notesSlides/notesSlide6.xml"/><Relationship Id="rId16" Type="http://schemas.openxmlformats.org/officeDocument/2006/relationships/slide" Target="slide2.xml"/><Relationship Id="rId1" Type="http://schemas.openxmlformats.org/officeDocument/2006/relationships/slideLayout" Target="../slideLayouts/slideLayout7.xml"/><Relationship Id="rId11" Type="http://schemas.openxmlformats.org/officeDocument/2006/relationships/image" Target="../media/image19.png"/><Relationship Id="rId15" Type="http://schemas.openxmlformats.org/officeDocument/2006/relationships/slide" Target="slide25.xml"/><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slide" Target="slide25.xml"/><Relationship Id="rId3" Type="http://schemas.openxmlformats.org/officeDocument/2006/relationships/image" Target="../media/image1.png"/><Relationship Id="rId21" Type="http://schemas.openxmlformats.org/officeDocument/2006/relationships/slide" Target="slide21.xm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slide" Target="slide8.xml"/><Relationship Id="rId1" Type="http://schemas.openxmlformats.org/officeDocument/2006/relationships/slideLayout" Target="../slideLayouts/slideLayout7.xml"/><Relationship Id="rId11" Type="http://schemas.openxmlformats.org/officeDocument/2006/relationships/image" Target="../media/image25.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slide" Target="slide2.xml"/><Relationship Id="rId4" Type="http://schemas.openxmlformats.org/officeDocument/2006/relationships/image" Target="../media/image2.jpe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3" Type="http://schemas.openxmlformats.org/officeDocument/2006/relationships/slideLayout" Target="../slideLayouts/slideLayout7.xml"/><Relationship Id="rId21" Type="http://schemas.openxmlformats.org/officeDocument/2006/relationships/image" Target="../media/image400.png"/><Relationship Id="rId17" Type="http://schemas.openxmlformats.org/officeDocument/2006/relationships/image" Target="../media/image35.png"/><Relationship Id="rId25" Type="http://schemas.openxmlformats.org/officeDocument/2006/relationships/slide" Target="slide21.xml"/><Relationship Id="rId2" Type="http://schemas.openxmlformats.org/officeDocument/2006/relationships/tags" Target="../tags/tag5.xml"/><Relationship Id="rId16" Type="http://schemas.openxmlformats.org/officeDocument/2006/relationships/image" Target="../media/image34.png"/><Relationship Id="rId20" Type="http://schemas.openxmlformats.org/officeDocument/2006/relationships/image" Target="../media/image40.png"/><Relationship Id="rId1" Type="http://schemas.openxmlformats.org/officeDocument/2006/relationships/tags" Target="../tags/tag4.xml"/><Relationship Id="rId6" Type="http://schemas.openxmlformats.org/officeDocument/2006/relationships/image" Target="../media/image2.jpeg"/><Relationship Id="rId24" Type="http://schemas.openxmlformats.org/officeDocument/2006/relationships/slide" Target="slide8.xml"/><Relationship Id="rId5" Type="http://schemas.openxmlformats.org/officeDocument/2006/relationships/image" Target="../media/image1.png"/><Relationship Id="rId15" Type="http://schemas.openxmlformats.org/officeDocument/2006/relationships/image" Target="../media/image33.png"/><Relationship Id="rId23" Type="http://schemas.openxmlformats.org/officeDocument/2006/relationships/slide" Target="slide2.xml"/><Relationship Id="rId19" Type="http://schemas.openxmlformats.org/officeDocument/2006/relationships/image" Target="../media/image39.png"/><Relationship Id="rId4" Type="http://schemas.openxmlformats.org/officeDocument/2006/relationships/notesSlide" Target="../notesSlides/notesSlide8.xm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slide" Target="slide25.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36.png"/><Relationship Id="rId18" Type="http://schemas.openxmlformats.org/officeDocument/2006/relationships/image" Target="../media/image38.png"/><Relationship Id="rId3" Type="http://schemas.openxmlformats.org/officeDocument/2006/relationships/tags" Target="../tags/tag8.xml"/><Relationship Id="rId21" Type="http://schemas.openxmlformats.org/officeDocument/2006/relationships/image" Target="../media/image400.png"/><Relationship Id="rId7" Type="http://schemas.openxmlformats.org/officeDocument/2006/relationships/image" Target="../media/image1.png"/><Relationship Id="rId17" Type="http://schemas.openxmlformats.org/officeDocument/2006/relationships/image" Target="../media/image35.png"/><Relationship Id="rId25" Type="http://schemas.openxmlformats.org/officeDocument/2006/relationships/slide" Target="slide21.xml"/><Relationship Id="rId2" Type="http://schemas.openxmlformats.org/officeDocument/2006/relationships/tags" Target="../tags/tag7.xml"/><Relationship Id="rId16" Type="http://schemas.openxmlformats.org/officeDocument/2006/relationships/image" Target="../media/image34.png"/><Relationship Id="rId20" Type="http://schemas.openxmlformats.org/officeDocument/2006/relationships/image" Target="../media/image42.png"/><Relationship Id="rId1" Type="http://schemas.openxmlformats.org/officeDocument/2006/relationships/tags" Target="../tags/tag6.xml"/><Relationship Id="rId6" Type="http://schemas.openxmlformats.org/officeDocument/2006/relationships/image" Target="../media/image41.png"/><Relationship Id="rId24" Type="http://schemas.openxmlformats.org/officeDocument/2006/relationships/slide" Target="slide8.xml"/><Relationship Id="rId5" Type="http://schemas.openxmlformats.org/officeDocument/2006/relationships/notesSlide" Target="../notesSlides/notesSlide9.xml"/><Relationship Id="rId15" Type="http://schemas.openxmlformats.org/officeDocument/2006/relationships/image" Target="../media/image33.png"/><Relationship Id="rId23" Type="http://schemas.openxmlformats.org/officeDocument/2006/relationships/slide" Target="slide2.xml"/><Relationship Id="rId19" Type="http://schemas.openxmlformats.org/officeDocument/2006/relationships/image" Target="../media/image40.png"/><Relationship Id="rId4" Type="http://schemas.openxmlformats.org/officeDocument/2006/relationships/slideLayout" Target="../slideLayouts/slideLayout7.xm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slide" Target="slid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8" name="Retângulo 25">
            <a:extLst>
              <a:ext uri="{FF2B5EF4-FFF2-40B4-BE49-F238E27FC236}">
                <a16:creationId xmlns:a16="http://schemas.microsoft.com/office/drawing/2014/main" id="{6D7FFFDE-7C1B-4962-B608-858D476C6492}"/>
              </a:ext>
            </a:extLst>
          </p:cNvPr>
          <p:cNvSpPr/>
          <p:nvPr/>
        </p:nvSpPr>
        <p:spPr>
          <a:xfrm>
            <a:off x="0" y="0"/>
            <a:ext cx="1784068" cy="954107"/>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 Plan</a:t>
            </a:r>
          </a:p>
        </p:txBody>
      </p:sp>
      <p:sp>
        <p:nvSpPr>
          <p:cNvPr id="12" name="CaixaDeTexto 12">
            <a:extLst>
              <a:ext uri="{FF2B5EF4-FFF2-40B4-BE49-F238E27FC236}">
                <a16:creationId xmlns:a16="http://schemas.microsoft.com/office/drawing/2014/main" id="{F10D5F08-78D2-4581-82B8-9E7190C8A144}"/>
              </a:ext>
            </a:extLst>
          </p:cNvPr>
          <p:cNvSpPr txBox="1"/>
          <p:nvPr/>
        </p:nvSpPr>
        <p:spPr>
          <a:xfrm>
            <a:off x="2088150" y="23626"/>
            <a:ext cx="9797142" cy="954107"/>
          </a:xfrm>
          <a:prstGeom prst="rect">
            <a:avLst/>
          </a:prstGeom>
          <a:noFill/>
        </p:spPr>
        <p:txBody>
          <a:bodyPr wrap="square" rtlCol="0">
            <a:spAutoFit/>
          </a:bodyPr>
          <a:lstStyle/>
          <a:p>
            <a:r>
              <a:rPr lang="en-GB" sz="2000" b="1" dirty="0">
                <a:solidFill>
                  <a:srgbClr val="F25E4F"/>
                </a:solidFill>
              </a:rPr>
              <a:t>Remember!</a:t>
            </a:r>
            <a:r>
              <a:rPr lang="en-GB" dirty="0"/>
              <a:t> </a:t>
            </a:r>
          </a:p>
          <a:p>
            <a:r>
              <a:rPr lang="en-GB" dirty="0">
                <a:solidFill>
                  <a:srgbClr val="0C2B8E"/>
                </a:solidFill>
              </a:rPr>
              <a:t>You can </a:t>
            </a:r>
            <a:r>
              <a:rPr lang="en-GB" b="1" dirty="0">
                <a:solidFill>
                  <a:srgbClr val="0C2B8E"/>
                </a:solidFill>
              </a:rPr>
              <a:t>travel through all the sections </a:t>
            </a:r>
            <a:r>
              <a:rPr lang="en-GB" dirty="0">
                <a:solidFill>
                  <a:srgbClr val="0C2B8E"/>
                </a:solidFill>
              </a:rPr>
              <a:t>(enter or mouse click) or </a:t>
            </a:r>
            <a:r>
              <a:rPr lang="en-GB" b="1" dirty="0">
                <a:solidFill>
                  <a:srgbClr val="0C2B8E"/>
                </a:solidFill>
              </a:rPr>
              <a:t>choose your section </a:t>
            </a:r>
            <a:r>
              <a:rPr lang="en-GB" dirty="0">
                <a:solidFill>
                  <a:srgbClr val="0C2B8E"/>
                </a:solidFill>
              </a:rPr>
              <a:t>by clicking over it.</a:t>
            </a:r>
          </a:p>
          <a:p>
            <a:r>
              <a:rPr lang="en-GB" dirty="0">
                <a:solidFill>
                  <a:srgbClr val="0C2B8E"/>
                </a:solidFill>
              </a:rPr>
              <a:t>You should only “</a:t>
            </a:r>
            <a:r>
              <a:rPr lang="en-GB" b="1" dirty="0">
                <a:solidFill>
                  <a:srgbClr val="0C2B8E"/>
                </a:solidFill>
              </a:rPr>
              <a:t>Try it</a:t>
            </a:r>
            <a:r>
              <a:rPr lang="en-GB" dirty="0">
                <a:solidFill>
                  <a:srgbClr val="0C2B8E"/>
                </a:solidFill>
              </a:rPr>
              <a:t>”</a:t>
            </a:r>
            <a:r>
              <a:rPr lang="en-GB" b="1" dirty="0">
                <a:solidFill>
                  <a:srgbClr val="0C2B8E"/>
                </a:solidFill>
              </a:rPr>
              <a:t> </a:t>
            </a:r>
            <a:r>
              <a:rPr lang="en-GB" u="sng" dirty="0">
                <a:solidFill>
                  <a:srgbClr val="0C2B8E"/>
                </a:solidFill>
              </a:rPr>
              <a:t>after exploring all lesson contents</a:t>
            </a:r>
            <a:r>
              <a:rPr lang="en-GB" dirty="0">
                <a:solidFill>
                  <a:srgbClr val="0C2B8E"/>
                </a:solidFill>
              </a:rPr>
              <a:t>!</a:t>
            </a:r>
          </a:p>
        </p:txBody>
      </p:sp>
      <p:sp>
        <p:nvSpPr>
          <p:cNvPr id="13" name="CaixaDeTexto 17">
            <a:extLst>
              <a:ext uri="{FF2B5EF4-FFF2-40B4-BE49-F238E27FC236}">
                <a16:creationId xmlns:a16="http://schemas.microsoft.com/office/drawing/2014/main" id="{C9A4A678-27DB-4866-A9AD-9668067437E8}"/>
              </a:ext>
            </a:extLst>
          </p:cNvPr>
          <p:cNvSpPr txBox="1"/>
          <p:nvPr/>
        </p:nvSpPr>
        <p:spPr>
          <a:xfrm>
            <a:off x="5760742" y="5980987"/>
            <a:ext cx="2470741" cy="523220"/>
          </a:xfrm>
          <a:prstGeom prst="rect">
            <a:avLst/>
          </a:prstGeom>
          <a:noFill/>
        </p:spPr>
        <p:txBody>
          <a:bodyPr wrap="non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4"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8" name="Imagem 6">
            <a:extLst>
              <a:ext uri="{FF2B5EF4-FFF2-40B4-BE49-F238E27FC236}">
                <a16:creationId xmlns:a16="http://schemas.microsoft.com/office/drawing/2014/main" id="{2A174A8B-35A1-411D-9569-5B121F131A2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9" name="Retângulo: Cantos Arredondados 18">
            <a:hlinkClick r:id="rId5" action="ppaction://hlinksldjump"/>
            <a:extLst>
              <a:ext uri="{FF2B5EF4-FFF2-40B4-BE49-F238E27FC236}">
                <a16:creationId xmlns:a16="http://schemas.microsoft.com/office/drawing/2014/main" id="{46BA03EC-4CEC-4016-B1FE-62BD11BA4E16}"/>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0" name="Retângulo: Cantos Arredondados 19">
            <a:hlinkClick r:id="rId6" action="ppaction://hlinksldjump"/>
            <a:extLst>
              <a:ext uri="{FF2B5EF4-FFF2-40B4-BE49-F238E27FC236}">
                <a16:creationId xmlns:a16="http://schemas.microsoft.com/office/drawing/2014/main" id="{1F45B4B3-ABE3-4366-AC21-D30B4F37B370}"/>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21" name="Retângulo: Cantos Arredondados 20">
            <a:hlinkClick r:id="rId7" action="ppaction://hlinksldjump"/>
            <a:extLst>
              <a:ext uri="{FF2B5EF4-FFF2-40B4-BE49-F238E27FC236}">
                <a16:creationId xmlns:a16="http://schemas.microsoft.com/office/drawing/2014/main" id="{05732BFF-3A63-479C-A447-11FF4AA9345A}"/>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22" name="Retângulo: Cantos Arredondados 21">
            <a:hlinkClick r:id="rId8" action="ppaction://hlinksldjump"/>
            <a:extLst>
              <a:ext uri="{FF2B5EF4-FFF2-40B4-BE49-F238E27FC236}">
                <a16:creationId xmlns:a16="http://schemas.microsoft.com/office/drawing/2014/main" id="{F387C397-67FD-43F3-9DDB-FEA31F6D1ACB}"/>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pic>
        <p:nvPicPr>
          <p:cNvPr id="2" name="Imagem 11">
            <a:extLst>
              <a:ext uri="{FF2B5EF4-FFF2-40B4-BE49-F238E27FC236}">
                <a16:creationId xmlns:a16="http://schemas.microsoft.com/office/drawing/2014/main" id="{2B028BB0-8F10-47CA-933C-A4E39113FC17}"/>
              </a:ext>
            </a:extLst>
          </p:cNvPr>
          <p:cNvPicPr>
            <a:picLocks noChangeAspect="1"/>
          </p:cNvPicPr>
          <p:nvPr/>
        </p:nvPicPr>
        <p:blipFill>
          <a:blip r:embed="rId9"/>
          <a:srcRect/>
          <a:stretch/>
        </p:blipFill>
        <p:spPr>
          <a:xfrm>
            <a:off x="4571731" y="1096197"/>
            <a:ext cx="4829979" cy="4532602"/>
          </a:xfrm>
          <a:prstGeom prst="rect">
            <a:avLst/>
          </a:prstGeom>
        </p:spPr>
      </p:pic>
    </p:spTree>
    <p:extLst>
      <p:ext uri="{BB962C8B-B14F-4D97-AF65-F5344CB8AC3E}">
        <p14:creationId xmlns:p14="http://schemas.microsoft.com/office/powerpoint/2010/main" val="35218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mc:AlternateContent xmlns:mc="http://schemas.openxmlformats.org/markup-compatibility/2006" xmlns:a14="http://schemas.microsoft.com/office/drawing/2010/main">
        <mc:Choice Requires="a14">
          <p:sp>
            <p:nvSpPr>
              <p:cNvPr id="72" name="CuadroTexto 25">
                <a:extLst>
                  <a:ext uri="{FF2B5EF4-FFF2-40B4-BE49-F238E27FC236}">
                    <a16:creationId xmlns:a16="http://schemas.microsoft.com/office/drawing/2014/main" id="{7B543FCB-6D17-4199-8114-432DEBBE9603}"/>
                  </a:ext>
                </a:extLst>
              </p:cNvPr>
              <p:cNvSpPr txBox="1"/>
              <p:nvPr/>
            </p:nvSpPr>
            <p:spPr>
              <a:xfrm>
                <a:off x="5062949" y="3173320"/>
                <a:ext cx="18442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6</m:t>
                      </m:r>
                      <m:r>
                        <a:rPr lang="pt-PT" sz="2400" b="0" i="1" smtClean="0">
                          <a:solidFill>
                            <a:srgbClr val="0C2B8E"/>
                          </a:solidFill>
                          <a:latin typeface="Cambria Math" panose="02040503050406030204" pitchFamily="18" charset="0"/>
                          <a:ea typeface="Cambria Math" panose="02040503050406030204" pitchFamily="18" charset="0"/>
                        </a:rPr>
                        <m:t>−4=2</m:t>
                      </m:r>
                    </m:oMath>
                  </m:oMathPara>
                </a14:m>
                <a:endParaRPr lang="es-ES" sz="2400" dirty="0"/>
              </a:p>
            </p:txBody>
          </p:sp>
        </mc:Choice>
        <mc:Fallback xmlns="">
          <p:sp>
            <p:nvSpPr>
              <p:cNvPr id="72" name="CuadroTexto 25">
                <a:extLst>
                  <a:ext uri="{FF2B5EF4-FFF2-40B4-BE49-F238E27FC236}">
                    <a16:creationId xmlns:a16="http://schemas.microsoft.com/office/drawing/2014/main" id="{7B543FCB-6D17-4199-8114-432DEBBE9603}"/>
                  </a:ext>
                </a:extLst>
              </p:cNvPr>
              <p:cNvSpPr txBox="1">
                <a:spLocks noRot="1" noChangeAspect="1" noMove="1" noResize="1" noEditPoints="1" noAdjustHandles="1" noChangeArrowheads="1" noChangeShapeType="1" noTextEdit="1"/>
              </p:cNvSpPr>
              <p:nvPr/>
            </p:nvSpPr>
            <p:spPr>
              <a:xfrm>
                <a:off x="5062949" y="3173320"/>
                <a:ext cx="1844287"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CuadroTexto 25">
                <a:extLst>
                  <a:ext uri="{FF2B5EF4-FFF2-40B4-BE49-F238E27FC236}">
                    <a16:creationId xmlns:a16="http://schemas.microsoft.com/office/drawing/2014/main" id="{6885ECC3-DAB0-4190-B8DF-056AD88FC82E}"/>
                  </a:ext>
                </a:extLst>
              </p:cNvPr>
              <p:cNvSpPr txBox="1"/>
              <p:nvPr/>
            </p:nvSpPr>
            <p:spPr>
              <a:xfrm>
                <a:off x="4542129" y="2723889"/>
                <a:ext cx="37751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2</m:t>
                      </m:r>
                      <m:r>
                        <a:rPr lang="pt-PT"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m:t>
                      </m:r>
                      <m:d>
                        <m:dPr>
                          <m:ctrlPr>
                            <a:rPr lang="pt-PT" sz="2400" b="0" i="1" smtClean="0">
                              <a:solidFill>
                                <a:srgbClr val="0C2B8E"/>
                              </a:solidFill>
                              <a:latin typeface="Cambria Math" panose="02040503050406030204" pitchFamily="18" charset="0"/>
                              <a:ea typeface="Cambria Math" panose="02040503050406030204" pitchFamily="18" charset="0"/>
                            </a:rPr>
                          </m:ctrlPr>
                        </m:dPr>
                        <m:e>
                          <m:r>
                            <a:rPr lang="pt-PT" sz="2400" b="0" i="1" smtClean="0">
                              <a:solidFill>
                                <a:srgbClr val="0C2B8E"/>
                              </a:solidFill>
                              <a:latin typeface="Cambria Math" panose="02040503050406030204" pitchFamily="18" charset="0"/>
                              <a:ea typeface="Cambria Math" panose="02040503050406030204" pitchFamily="18" charset="0"/>
                            </a:rPr>
                            <m:t>−4</m:t>
                          </m:r>
                        </m:e>
                      </m:d>
                      <m:r>
                        <a:rPr lang="pt-PT" sz="2400" b="0" i="1" smtClean="0">
                          <a:solidFill>
                            <a:srgbClr val="0C2B8E"/>
                          </a:solidFill>
                          <a:latin typeface="Cambria Math" panose="02040503050406030204" pitchFamily="18" charset="0"/>
                          <a:ea typeface="Cambria Math" panose="02040503050406030204" pitchFamily="18" charset="0"/>
                        </a:rPr>
                        <m:t>×</m:t>
                      </m:r>
                      <m:d>
                        <m:dPr>
                          <m:ctrlPr>
                            <a:rPr lang="pt-PT" sz="2400" i="1">
                              <a:solidFill>
                                <a:srgbClr val="0C2B8E"/>
                              </a:solidFill>
                              <a:latin typeface="Cambria Math" panose="02040503050406030204" pitchFamily="18" charset="0"/>
                              <a:ea typeface="Cambria Math" panose="02040503050406030204" pitchFamily="18" charset="0"/>
                            </a:rPr>
                          </m:ctrlPr>
                        </m:dPr>
                        <m:e>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d>
                    </m:oMath>
                  </m:oMathPara>
                </a14:m>
                <a:endParaRPr lang="es-ES" sz="2400" dirty="0"/>
              </a:p>
            </p:txBody>
          </p:sp>
        </mc:Choice>
        <mc:Fallback xmlns="">
          <p:sp>
            <p:nvSpPr>
              <p:cNvPr id="71" name="CuadroTexto 25">
                <a:extLst>
                  <a:ext uri="{FF2B5EF4-FFF2-40B4-BE49-F238E27FC236}">
                    <a16:creationId xmlns:a16="http://schemas.microsoft.com/office/drawing/2014/main" id="{6885ECC3-DAB0-4190-B8DF-056AD88FC82E}"/>
                  </a:ext>
                </a:extLst>
              </p:cNvPr>
              <p:cNvSpPr txBox="1">
                <a:spLocks noRot="1" noChangeAspect="1" noMove="1" noResize="1" noEditPoints="1" noAdjustHandles="1" noChangeArrowheads="1" noChangeShapeType="1" noTextEdit="1"/>
              </p:cNvSpPr>
              <p:nvPr/>
            </p:nvSpPr>
            <p:spPr>
              <a:xfrm>
                <a:off x="4542129" y="2723889"/>
                <a:ext cx="3775136" cy="461665"/>
              </a:xfrm>
              <a:prstGeom prst="rect">
                <a:avLst/>
              </a:prstGeom>
              <a:blipFill>
                <a:blip r:embed="rId5"/>
                <a:stretch>
                  <a:fillRect/>
                </a:stretch>
              </a:blipFill>
            </p:spPr>
            <p:txBody>
              <a:bodyPr/>
              <a:lstStyle/>
              <a:p>
                <a:r>
                  <a:rPr lang="en-GB">
                    <a:noFill/>
                  </a:rPr>
                  <a:t> </a:t>
                </a:r>
              </a:p>
            </p:txBody>
          </p:sp>
        </mc:Fallback>
      </mc:AlternateContent>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1043234" cy="369332"/>
          </a:xfrm>
          <a:prstGeom prst="rect">
            <a:avLst/>
          </a:prstGeom>
          <a:noFill/>
        </p:spPr>
        <p:txBody>
          <a:bodyPr wrap="none" rtlCol="0">
            <a:spAutoFit/>
          </a:bodyPr>
          <a:lstStyle/>
          <a:p>
            <a:r>
              <a:rPr lang="en-GB" dirty="0">
                <a:solidFill>
                  <a:srgbClr val="0C2B8E"/>
                </a:solidFill>
              </a:rPr>
              <a:t>objective</a:t>
            </a:r>
            <a:endParaRPr lang="en-GB"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en-GB" dirty="0">
                <a:solidFill>
                  <a:srgbClr val="0C2B8E"/>
                </a:solidFill>
              </a:rPr>
              <a:t>Matrix</a:t>
            </a:r>
          </a:p>
          <a:p>
            <a:pPr algn="ctr"/>
            <a:r>
              <a:rPr lang="en-GB" dirty="0">
                <a:solidFill>
                  <a:srgbClr val="0C2B8E"/>
                </a:solidFill>
              </a:rPr>
              <a:t>Equation</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9019391" y="2477983"/>
            <a:ext cx="27360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adroTexto 6">
            <a:extLst>
              <a:ext uri="{FF2B5EF4-FFF2-40B4-BE49-F238E27FC236}">
                <a16:creationId xmlns:a16="http://schemas.microsoft.com/office/drawing/2014/main" id="{02BD0347-1A01-4973-828E-80FCD7E880DE}"/>
              </a:ext>
            </a:extLst>
          </p:cNvPr>
          <p:cNvSpPr txBox="1"/>
          <p:nvPr/>
        </p:nvSpPr>
        <p:spPr>
          <a:xfrm>
            <a:off x="8977193" y="2613170"/>
            <a:ext cx="2820395" cy="1015663"/>
          </a:xfrm>
          <a:prstGeom prst="rect">
            <a:avLst/>
          </a:prstGeom>
          <a:noFill/>
        </p:spPr>
        <p:txBody>
          <a:bodyPr wrap="square" rtlCol="0">
            <a:spAutoFit/>
          </a:bodyPr>
          <a:lstStyle/>
          <a:p>
            <a:pPr algn="ctr"/>
            <a:r>
              <a:rPr lang="en-GB" sz="2000" i="1" dirty="0"/>
              <a:t>Let’s work this example using the last one</a:t>
            </a:r>
          </a:p>
          <a:p>
            <a:pPr algn="ctr"/>
            <a:r>
              <a:rPr lang="en-GB" sz="2000" i="1" dirty="0"/>
              <a:t> – the </a:t>
            </a:r>
            <a:r>
              <a:rPr lang="en-GB" sz="2000" b="1" i="1" dirty="0" err="1"/>
              <a:t>Adjugate</a:t>
            </a:r>
            <a:r>
              <a:rPr lang="en-GB" sz="2000" i="1" dirty="0"/>
              <a:t>  –</a:t>
            </a:r>
            <a:endParaRPr lang="en-GB" sz="2000" i="1" u="sng" dirty="0"/>
          </a:p>
        </p:txBody>
      </p:sp>
      <p:pic>
        <p:nvPicPr>
          <p:cNvPr id="17" name="Imagem 16">
            <a:extLst>
              <a:ext uri="{FF2B5EF4-FFF2-40B4-BE49-F238E27FC236}">
                <a16:creationId xmlns:a16="http://schemas.microsoft.com/office/drawing/2014/main" id="{7071B4FE-3E58-4DE8-9685-6DE0A5990DB0}"/>
              </a:ext>
            </a:extLst>
          </p:cNvPr>
          <p:cNvPicPr>
            <a:picLocks noChangeAspect="1"/>
          </p:cNvPicPr>
          <p:nvPr>
            <p:custDataLst>
              <p:tags r:id="rId1"/>
            </p:custDataLst>
          </p:nvPr>
        </p:nvPicPr>
        <p:blipFill rotWithShape="1">
          <a:blip r:embed="rId19" cstate="print">
            <a:extLst>
              <a:ext uri="{28A0092B-C50C-407E-A947-70E740481C1C}">
                <a14:useLocalDpi xmlns:a14="http://schemas.microsoft.com/office/drawing/2010/main" val="0"/>
              </a:ext>
            </a:extLst>
          </a:blip>
          <a:srcRect b="59689"/>
          <a:stretch/>
        </p:blipFill>
        <p:spPr>
          <a:xfrm>
            <a:off x="7909350" y="3700500"/>
            <a:ext cx="1469703" cy="2144604"/>
          </a:xfrm>
          <a:prstGeom prst="rect">
            <a:avLst/>
          </a:prstGeom>
        </p:spPr>
      </p:pic>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20"/>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41" name="CuadroTexto 24">
                <a:extLst>
                  <a:ext uri="{FF2B5EF4-FFF2-40B4-BE49-F238E27FC236}">
                    <a16:creationId xmlns:a16="http://schemas.microsoft.com/office/drawing/2014/main" id="{545FAD36-C5E6-4B92-A47C-7311EB0C1481}"/>
                  </a:ext>
                </a:extLst>
              </p:cNvPr>
              <p:cNvSpPr txBox="1"/>
              <p:nvPr/>
            </p:nvSpPr>
            <p:spPr>
              <a:xfrm>
                <a:off x="9379053" y="4404929"/>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41" name="CuadroTexto 24">
                <a:extLst>
                  <a:ext uri="{FF2B5EF4-FFF2-40B4-BE49-F238E27FC236}">
                    <a16:creationId xmlns:a16="http://schemas.microsoft.com/office/drawing/2014/main" id="{545FAD36-C5E6-4B92-A47C-7311EB0C1481}"/>
                  </a:ext>
                </a:extLst>
              </p:cNvPr>
              <p:cNvSpPr txBox="1">
                <a:spLocks noRot="1" noChangeAspect="1" noMove="1" noResize="1" noEditPoints="1" noAdjustHandles="1" noChangeArrowheads="1" noChangeShapeType="1" noTextEdit="1"/>
              </p:cNvSpPr>
              <p:nvPr/>
            </p:nvSpPr>
            <p:spPr>
              <a:xfrm>
                <a:off x="9379053" y="4404929"/>
                <a:ext cx="2376338" cy="721190"/>
              </a:xfrm>
              <a:prstGeom prst="roundRect">
                <a:avLst/>
              </a:prstGeom>
              <a:blipFill>
                <a:blip r:embed="rId21"/>
                <a:stretch>
                  <a:fillRect/>
                </a:stretch>
              </a:blipFill>
            </p:spPr>
            <p:txBody>
              <a:bodyPr/>
              <a:lstStyle/>
              <a:p>
                <a:r>
                  <a:rPr lang="en-GB">
                    <a:noFill/>
                  </a:rPr>
                  <a:t> </a:t>
                </a:r>
              </a:p>
            </p:txBody>
          </p:sp>
        </mc:Fallback>
      </mc:AlternateContent>
      <p:sp>
        <p:nvSpPr>
          <p:cNvPr id="66" name="Retângulo 65">
            <a:extLst>
              <a:ext uri="{FF2B5EF4-FFF2-40B4-BE49-F238E27FC236}">
                <a16:creationId xmlns:a16="http://schemas.microsoft.com/office/drawing/2014/main" id="{C090184F-1CAA-4048-B943-E41AB814D0EE}"/>
              </a:ext>
            </a:extLst>
          </p:cNvPr>
          <p:cNvSpPr/>
          <p:nvPr/>
        </p:nvSpPr>
        <p:spPr>
          <a:xfrm>
            <a:off x="4368981" y="4041570"/>
            <a:ext cx="3261821" cy="1642771"/>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Remember that</a:t>
            </a:r>
          </a:p>
        </p:txBody>
      </p:sp>
      <mc:AlternateContent xmlns:mc="http://schemas.openxmlformats.org/markup-compatibility/2006" xmlns:a14="http://schemas.microsoft.com/office/drawing/2010/main">
        <mc:Choice Requires="a14">
          <p:sp>
            <p:nvSpPr>
              <p:cNvPr id="67" name="Retângulo 66">
                <a:extLst>
                  <a:ext uri="{FF2B5EF4-FFF2-40B4-BE49-F238E27FC236}">
                    <a16:creationId xmlns:a16="http://schemas.microsoft.com/office/drawing/2014/main" id="{0850455D-170E-4CE8-9D85-E5E49A854394}"/>
                  </a:ext>
                </a:extLst>
              </p:cNvPr>
              <p:cNvSpPr/>
              <p:nvPr/>
            </p:nvSpPr>
            <p:spPr>
              <a:xfrm>
                <a:off x="4358762" y="4481215"/>
                <a:ext cx="3261821" cy="584840"/>
              </a:xfrm>
              <a:prstGeom prst="rect">
                <a:avLst/>
              </a:prstGeom>
            </p:spPr>
            <p:txBody>
              <a:bodyPr wrap="square">
                <a:spAutoFit/>
              </a:bodyPr>
              <a:lstStyle/>
              <a:p>
                <a:pPr algn="just">
                  <a:spcAft>
                    <a:spcPts val="600"/>
                  </a:spcAft>
                  <a:buClr>
                    <a:schemeClr val="tx1"/>
                  </a:buClr>
                </a:pPr>
                <a14:m>
                  <m:oMathPara xmlns:m="http://schemas.openxmlformats.org/officeDocument/2006/math">
                    <m:oMathParaPr>
                      <m:jc m:val="left"/>
                    </m:oMathParaPr>
                    <m:oMath xmlns:m="http://schemas.openxmlformats.org/officeDocument/2006/math">
                      <m:r>
                        <a:rPr lang="es-ES" sz="1600" i="1" dirty="0" smtClean="0">
                          <a:latin typeface="Cambria Math" panose="02040503050406030204" pitchFamily="18" charset="0"/>
                        </a:rPr>
                        <m:t>𝐴</m:t>
                      </m:r>
                      <m:r>
                        <a:rPr lang="es-ES" sz="1600" i="1" dirty="0" smtClean="0">
                          <a:latin typeface="Cambria Math" panose="02040503050406030204" pitchFamily="18" charset="0"/>
                        </a:rPr>
                        <m:t>=</m:t>
                      </m:r>
                      <m:d>
                        <m:dPr>
                          <m:ctrlPr>
                            <a:rPr lang="es-ES" sz="1600" i="1" dirty="0">
                              <a:latin typeface="Cambria Math" panose="02040503050406030204" pitchFamily="18" charset="0"/>
                            </a:rPr>
                          </m:ctrlPr>
                        </m:dPr>
                        <m:e>
                          <m:m>
                            <m:mPr>
                              <m:mcs>
                                <m:mc>
                                  <m:mcPr>
                                    <m:count m:val="2"/>
                                    <m:mcJc m:val="center"/>
                                  </m:mcPr>
                                </m:mc>
                              </m:mcs>
                              <m:ctrlPr>
                                <a:rPr lang="es-ES" sz="1600" i="1" dirty="0">
                                  <a:latin typeface="Cambria Math" panose="02040503050406030204" pitchFamily="18" charset="0"/>
                                </a:rPr>
                              </m:ctrlPr>
                            </m:mPr>
                            <m:mr>
                              <m:e>
                                <m:r>
                                  <m:rPr>
                                    <m:brk m:alnAt="7"/>
                                  </m:rPr>
                                  <a:rPr lang="es-ES" sz="1600" i="1" dirty="0">
                                    <a:latin typeface="Cambria Math" panose="02040503050406030204" pitchFamily="18" charset="0"/>
                                  </a:rPr>
                                  <m:t>𝑎</m:t>
                                </m:r>
                              </m:e>
                              <m:e>
                                <m:r>
                                  <a:rPr lang="es-ES" sz="1600" i="1" dirty="0">
                                    <a:latin typeface="Cambria Math" panose="02040503050406030204" pitchFamily="18" charset="0"/>
                                  </a:rPr>
                                  <m:t>𝑏</m:t>
                                </m:r>
                              </m:e>
                            </m:mr>
                            <m:mr>
                              <m:e>
                                <m:r>
                                  <a:rPr lang="es-ES" sz="1600" i="1" dirty="0">
                                    <a:latin typeface="Cambria Math" panose="02040503050406030204" pitchFamily="18" charset="0"/>
                                  </a:rPr>
                                  <m:t>𝑐</m:t>
                                </m:r>
                              </m:e>
                              <m:e>
                                <m:r>
                                  <a:rPr lang="es-ES" sz="1600" i="1" dirty="0">
                                    <a:latin typeface="Cambria Math" panose="02040503050406030204" pitchFamily="18" charset="0"/>
                                  </a:rPr>
                                  <m:t>𝑑</m:t>
                                </m:r>
                              </m:e>
                            </m:mr>
                          </m:m>
                        </m:e>
                      </m:d>
                      <m:r>
                        <a:rPr lang="es-ES" sz="1600" i="1" dirty="0">
                          <a:latin typeface="Cambria Math" panose="02040503050406030204" pitchFamily="18" charset="0"/>
                          <a:ea typeface="Cambria Math" panose="02040503050406030204" pitchFamily="18" charset="0"/>
                        </a:rPr>
                        <m:t>⇒</m:t>
                      </m:r>
                      <m:d>
                        <m:dPr>
                          <m:begChr m:val="|"/>
                          <m:endChr m:val="|"/>
                          <m:ctrlPr>
                            <a:rPr lang="es-ES" sz="1600" i="1" dirty="0" smtClean="0">
                              <a:latin typeface="Cambria Math" panose="02040503050406030204" pitchFamily="18" charset="0"/>
                              <a:ea typeface="Cambria Math" panose="02040503050406030204" pitchFamily="18" charset="0"/>
                            </a:rPr>
                          </m:ctrlPr>
                        </m:dPr>
                        <m:e>
                          <m:r>
                            <a:rPr lang="pt-PT" sz="1600" b="0" i="1" dirty="0" smtClean="0">
                              <a:latin typeface="Cambria Math" panose="02040503050406030204" pitchFamily="18" charset="0"/>
                              <a:ea typeface="Cambria Math" panose="02040503050406030204" pitchFamily="18" charset="0"/>
                            </a:rPr>
                            <m:t>𝐴</m:t>
                          </m:r>
                        </m:e>
                      </m:d>
                      <m:r>
                        <a:rPr lang="pt-PT" sz="1600" b="0" i="1" dirty="0" smtClean="0">
                          <a:latin typeface="Cambria Math" panose="02040503050406030204" pitchFamily="18" charset="0"/>
                          <a:ea typeface="Cambria Math" panose="02040503050406030204" pitchFamily="18" charset="0"/>
                        </a:rPr>
                        <m:t>=</m:t>
                      </m:r>
                      <m:r>
                        <a:rPr lang="pt-PT" sz="1600" b="0" i="1" dirty="0" smtClean="0">
                          <a:latin typeface="Cambria Math" panose="02040503050406030204" pitchFamily="18" charset="0"/>
                          <a:ea typeface="Cambria Math" panose="02040503050406030204" pitchFamily="18" charset="0"/>
                        </a:rPr>
                        <m:t>𝑎𝑑</m:t>
                      </m:r>
                      <m:r>
                        <a:rPr lang="pt-PT" sz="1600" b="0" i="1" dirty="0" smtClean="0">
                          <a:latin typeface="Cambria Math" panose="02040503050406030204" pitchFamily="18" charset="0"/>
                          <a:ea typeface="Cambria Math" panose="02040503050406030204" pitchFamily="18" charset="0"/>
                        </a:rPr>
                        <m:t>−</m:t>
                      </m:r>
                      <m:r>
                        <a:rPr lang="pt-PT" sz="1600" b="0" i="1" dirty="0" smtClean="0">
                          <a:latin typeface="Cambria Math" panose="02040503050406030204" pitchFamily="18" charset="0"/>
                          <a:ea typeface="Cambria Math" panose="02040503050406030204" pitchFamily="18" charset="0"/>
                        </a:rPr>
                        <m:t>𝑏𝑐</m:t>
                      </m:r>
                    </m:oMath>
                  </m:oMathPara>
                </a14:m>
                <a:endParaRPr lang="en-GB" sz="1600" dirty="0"/>
              </a:p>
            </p:txBody>
          </p:sp>
        </mc:Choice>
        <mc:Fallback xmlns="">
          <p:sp>
            <p:nvSpPr>
              <p:cNvPr id="67" name="Retângulo 66">
                <a:extLst>
                  <a:ext uri="{FF2B5EF4-FFF2-40B4-BE49-F238E27FC236}">
                    <a16:creationId xmlns:a16="http://schemas.microsoft.com/office/drawing/2014/main" id="{0850455D-170E-4CE8-9D85-E5E49A854394}"/>
                  </a:ext>
                </a:extLst>
              </p:cNvPr>
              <p:cNvSpPr>
                <a:spLocks noRot="1" noChangeAspect="1" noMove="1" noResize="1" noEditPoints="1" noAdjustHandles="1" noChangeArrowheads="1" noChangeShapeType="1" noTextEdit="1"/>
              </p:cNvSpPr>
              <p:nvPr/>
            </p:nvSpPr>
            <p:spPr>
              <a:xfrm>
                <a:off x="4358762" y="4481215"/>
                <a:ext cx="3261821" cy="584840"/>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Retângulo 67">
                <a:extLst>
                  <a:ext uri="{FF2B5EF4-FFF2-40B4-BE49-F238E27FC236}">
                    <a16:creationId xmlns:a16="http://schemas.microsoft.com/office/drawing/2014/main" id="{21902311-04A5-45E9-B6A8-16B02118F826}"/>
                  </a:ext>
                </a:extLst>
              </p:cNvPr>
              <p:cNvSpPr/>
              <p:nvPr/>
            </p:nvSpPr>
            <p:spPr>
              <a:xfrm>
                <a:off x="4379199" y="5115486"/>
                <a:ext cx="3261822" cy="584840"/>
              </a:xfrm>
              <a:prstGeom prst="rect">
                <a:avLst/>
              </a:prstGeom>
            </p:spPr>
            <p:txBody>
              <a:bodyPr wrap="square">
                <a:spAutoFit/>
              </a:bodyPr>
              <a:lstStyle/>
              <a:p>
                <a:pPr algn="just">
                  <a:spcAft>
                    <a:spcPts val="600"/>
                  </a:spcAft>
                  <a:buClr>
                    <a:schemeClr val="tx1"/>
                  </a:buClr>
                </a:pPr>
                <a14:m>
                  <m:oMathPara xmlns:m="http://schemas.openxmlformats.org/officeDocument/2006/math">
                    <m:oMathParaPr>
                      <m:jc m:val="centerGroup"/>
                    </m:oMathParaPr>
                    <m:oMath xmlns:m="http://schemas.openxmlformats.org/officeDocument/2006/math">
                      <m:r>
                        <a:rPr lang="es-ES" sz="1600" i="1" dirty="0" smtClean="0">
                          <a:solidFill>
                            <a:schemeClr val="tx1"/>
                          </a:solidFill>
                          <a:latin typeface="Cambria Math" panose="02040503050406030204" pitchFamily="18" charset="0"/>
                        </a:rPr>
                        <m:t>𝐴</m:t>
                      </m:r>
                      <m:r>
                        <a:rPr lang="es-ES" sz="1600" i="1" dirty="0" smtClean="0">
                          <a:solidFill>
                            <a:schemeClr val="tx1"/>
                          </a:solidFill>
                          <a:latin typeface="Cambria Math" panose="02040503050406030204" pitchFamily="18" charset="0"/>
                        </a:rPr>
                        <m:t>=</m:t>
                      </m:r>
                      <m:d>
                        <m:dPr>
                          <m:ctrlPr>
                            <a:rPr lang="es-ES" sz="1600" i="1" dirty="0">
                              <a:solidFill>
                                <a:schemeClr val="tx1"/>
                              </a:solidFill>
                              <a:latin typeface="Cambria Math" panose="02040503050406030204" pitchFamily="18" charset="0"/>
                            </a:rPr>
                          </m:ctrlPr>
                        </m:dPr>
                        <m:e>
                          <m:m>
                            <m:mPr>
                              <m:mcs>
                                <m:mc>
                                  <m:mcPr>
                                    <m:count m:val="2"/>
                                    <m:mcJc m:val="center"/>
                                  </m:mcPr>
                                </m:mc>
                              </m:mcs>
                              <m:ctrlPr>
                                <a:rPr lang="es-ES" sz="1600" i="1" dirty="0">
                                  <a:solidFill>
                                    <a:schemeClr val="tx1"/>
                                  </a:solidFill>
                                  <a:latin typeface="Cambria Math" panose="02040503050406030204" pitchFamily="18" charset="0"/>
                                </a:rPr>
                              </m:ctrlPr>
                            </m:mPr>
                            <m:mr>
                              <m:e>
                                <m:r>
                                  <m:rPr>
                                    <m:brk m:alnAt="7"/>
                                  </m:rPr>
                                  <a:rPr lang="es-ES" sz="1600" i="1" dirty="0">
                                    <a:solidFill>
                                      <a:schemeClr val="tx1"/>
                                    </a:solidFill>
                                    <a:latin typeface="Cambria Math" panose="02040503050406030204" pitchFamily="18" charset="0"/>
                                  </a:rPr>
                                  <m:t>𝑎</m:t>
                                </m:r>
                              </m:e>
                              <m:e>
                                <m:r>
                                  <a:rPr lang="es-ES" sz="1600" i="1" dirty="0">
                                    <a:solidFill>
                                      <a:schemeClr val="tx1"/>
                                    </a:solidFill>
                                    <a:latin typeface="Cambria Math" panose="02040503050406030204" pitchFamily="18" charset="0"/>
                                  </a:rPr>
                                  <m:t>𝑏</m:t>
                                </m:r>
                              </m:e>
                            </m:mr>
                            <m:mr>
                              <m:e>
                                <m:r>
                                  <a:rPr lang="es-ES" sz="1600" i="1" dirty="0">
                                    <a:solidFill>
                                      <a:schemeClr val="tx1"/>
                                    </a:solidFill>
                                    <a:latin typeface="Cambria Math" panose="02040503050406030204" pitchFamily="18" charset="0"/>
                                  </a:rPr>
                                  <m:t>𝑐</m:t>
                                </m:r>
                              </m:e>
                              <m:e>
                                <m:r>
                                  <a:rPr lang="es-ES" sz="1600" i="1" dirty="0">
                                    <a:solidFill>
                                      <a:schemeClr val="tx1"/>
                                    </a:solidFill>
                                    <a:latin typeface="Cambria Math" panose="02040503050406030204" pitchFamily="18" charset="0"/>
                                  </a:rPr>
                                  <m:t>𝑑</m:t>
                                </m:r>
                              </m:e>
                            </m:mr>
                          </m:m>
                        </m:e>
                      </m:d>
                      <m:r>
                        <a:rPr lang="es-ES" sz="1600" i="1" dirty="0" smtClean="0">
                          <a:solidFill>
                            <a:schemeClr val="tx1"/>
                          </a:solidFill>
                          <a:latin typeface="Cambria Math" panose="02040503050406030204" pitchFamily="18" charset="0"/>
                          <a:ea typeface="Cambria Math" panose="02040503050406030204" pitchFamily="18" charset="0"/>
                        </a:rPr>
                        <m:t>⇒</m:t>
                      </m:r>
                      <m:r>
                        <m:rPr>
                          <m:nor/>
                        </m:rPr>
                        <a:rPr lang="es-ES" sz="1600" dirty="0">
                          <a:solidFill>
                            <a:schemeClr val="tx1"/>
                          </a:solidFill>
                        </a:rPr>
                        <m:t>adj</m:t>
                      </m:r>
                      <m:d>
                        <m:dPr>
                          <m:ctrlPr>
                            <a:rPr lang="es-ES" sz="1600" i="1">
                              <a:solidFill>
                                <a:schemeClr val="tx1"/>
                              </a:solidFill>
                              <a:latin typeface="Cambria Math" panose="02040503050406030204" pitchFamily="18" charset="0"/>
                            </a:rPr>
                          </m:ctrlPr>
                        </m:dPr>
                        <m:e>
                          <m:r>
                            <a:rPr lang="pt-PT" sz="1600" i="1">
                              <a:solidFill>
                                <a:schemeClr val="tx1"/>
                              </a:solidFill>
                              <a:latin typeface="Cambria Math" panose="02040503050406030204" pitchFamily="18" charset="0"/>
                            </a:rPr>
                            <m:t>𝐴</m:t>
                          </m:r>
                        </m:e>
                      </m:d>
                      <m:r>
                        <a:rPr lang="pt-PT" sz="1600" i="1">
                          <a:solidFill>
                            <a:schemeClr val="tx1"/>
                          </a:solidFill>
                          <a:latin typeface="Cambria Math" panose="02040503050406030204" pitchFamily="18" charset="0"/>
                        </a:rPr>
                        <m:t>=</m:t>
                      </m:r>
                      <m:d>
                        <m:dPr>
                          <m:ctrlPr>
                            <a:rPr lang="es-ES" sz="1600" i="1">
                              <a:solidFill>
                                <a:schemeClr val="tx1"/>
                              </a:solidFill>
                              <a:latin typeface="Cambria Math" panose="02040503050406030204" pitchFamily="18" charset="0"/>
                            </a:rPr>
                          </m:ctrlPr>
                        </m:dPr>
                        <m:e>
                          <m:m>
                            <m:mPr>
                              <m:mcs>
                                <m:mc>
                                  <m:mcPr>
                                    <m:count m:val="2"/>
                                    <m:mcJc m:val="center"/>
                                  </m:mcPr>
                                </m:mc>
                              </m:mcs>
                              <m:ctrlPr>
                                <a:rPr lang="es-ES" sz="1600" i="1">
                                  <a:solidFill>
                                    <a:schemeClr val="tx1"/>
                                  </a:solidFill>
                                  <a:latin typeface="Cambria Math" panose="02040503050406030204" pitchFamily="18" charset="0"/>
                                </a:rPr>
                              </m:ctrlPr>
                            </m:mPr>
                            <m:mr>
                              <m:e>
                                <m:r>
                                  <m:rPr>
                                    <m:brk m:alnAt="7"/>
                                  </m:rPr>
                                  <a:rPr lang="es-ES" sz="1600" i="1">
                                    <a:solidFill>
                                      <a:schemeClr val="tx1"/>
                                    </a:solidFill>
                                    <a:latin typeface="Cambria Math" panose="02040503050406030204" pitchFamily="18" charset="0"/>
                                  </a:rPr>
                                  <m:t>𝑑</m:t>
                                </m:r>
                              </m:e>
                              <m:e>
                                <m:r>
                                  <a:rPr lang="es-ES" sz="1600" i="1">
                                    <a:solidFill>
                                      <a:schemeClr val="tx1"/>
                                    </a:solidFill>
                                    <a:latin typeface="Cambria Math" panose="02040503050406030204" pitchFamily="18" charset="0"/>
                                  </a:rPr>
                                  <m:t>−</m:t>
                                </m:r>
                                <m:r>
                                  <a:rPr lang="es-ES" sz="1600" i="1">
                                    <a:solidFill>
                                      <a:schemeClr val="tx1"/>
                                    </a:solidFill>
                                    <a:latin typeface="Cambria Math" panose="02040503050406030204" pitchFamily="18" charset="0"/>
                                  </a:rPr>
                                  <m:t>𝑏</m:t>
                                </m:r>
                              </m:e>
                            </m:mr>
                            <m:mr>
                              <m:e>
                                <m:r>
                                  <a:rPr lang="es-ES" sz="1600" i="1">
                                    <a:solidFill>
                                      <a:schemeClr val="tx1"/>
                                    </a:solidFill>
                                    <a:latin typeface="Cambria Math" panose="02040503050406030204" pitchFamily="18" charset="0"/>
                                  </a:rPr>
                                  <m:t>−</m:t>
                                </m:r>
                                <m:r>
                                  <a:rPr lang="es-ES" sz="1600" i="1">
                                    <a:solidFill>
                                      <a:schemeClr val="tx1"/>
                                    </a:solidFill>
                                    <a:latin typeface="Cambria Math" panose="02040503050406030204" pitchFamily="18" charset="0"/>
                                  </a:rPr>
                                  <m:t>𝑐</m:t>
                                </m:r>
                              </m:e>
                              <m:e>
                                <m:r>
                                  <a:rPr lang="es-ES" sz="1600" i="1">
                                    <a:solidFill>
                                      <a:schemeClr val="tx1"/>
                                    </a:solidFill>
                                    <a:latin typeface="Cambria Math" panose="02040503050406030204" pitchFamily="18" charset="0"/>
                                  </a:rPr>
                                  <m:t>𝑎</m:t>
                                </m:r>
                              </m:e>
                            </m:mr>
                          </m:m>
                        </m:e>
                      </m:d>
                    </m:oMath>
                  </m:oMathPara>
                </a14:m>
                <a:endParaRPr lang="en-GB" sz="1600" dirty="0">
                  <a:solidFill>
                    <a:schemeClr val="tx1"/>
                  </a:solidFill>
                </a:endParaRPr>
              </a:p>
            </p:txBody>
          </p:sp>
        </mc:Choice>
        <mc:Fallback xmlns="">
          <p:sp>
            <p:nvSpPr>
              <p:cNvPr id="68" name="Retângulo 67">
                <a:extLst>
                  <a:ext uri="{FF2B5EF4-FFF2-40B4-BE49-F238E27FC236}">
                    <a16:creationId xmlns:a16="http://schemas.microsoft.com/office/drawing/2014/main" id="{21902311-04A5-45E9-B6A8-16B02118F826}"/>
                  </a:ext>
                </a:extLst>
              </p:cNvPr>
              <p:cNvSpPr>
                <a:spLocks noRot="1" noChangeAspect="1" noMove="1" noResize="1" noEditPoints="1" noAdjustHandles="1" noChangeArrowheads="1" noChangeShapeType="1" noTextEdit="1"/>
              </p:cNvSpPr>
              <p:nvPr/>
            </p:nvSpPr>
            <p:spPr>
              <a:xfrm>
                <a:off x="4379199" y="5115486"/>
                <a:ext cx="3261822" cy="584840"/>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CuadroTexto 25">
                <a:extLst>
                  <a:ext uri="{FF2B5EF4-FFF2-40B4-BE49-F238E27FC236}">
                    <a16:creationId xmlns:a16="http://schemas.microsoft.com/office/drawing/2014/main" id="{581CF5B8-4C5F-4567-93F7-48D067E83917}"/>
                  </a:ext>
                </a:extLst>
              </p:cNvPr>
              <p:cNvSpPr txBox="1"/>
              <p:nvPr/>
            </p:nvSpPr>
            <p:spPr>
              <a:xfrm>
                <a:off x="8830094" y="2584042"/>
                <a:ext cx="2829814" cy="708143"/>
              </a:xfrm>
              <a:prstGeom prst="rect">
                <a:avLst/>
              </a:prstGeom>
              <a:noFill/>
            </p:spPr>
            <p:txBody>
              <a:bodyPr wrap="none" rtlCol="0">
                <a:spAutoFit/>
              </a:bodyPr>
              <a:lstStyle/>
              <a:p>
                <a:r>
                  <a:rPr lang="es-ES" sz="2400" dirty="0">
                    <a:solidFill>
                      <a:srgbClr val="0C2B8E"/>
                    </a:solidFill>
                  </a:rPr>
                  <a:t>adj</a:t>
                </a:r>
                <a14:m>
                  <m:oMath xmlns:m="http://schemas.openxmlformats.org/officeDocument/2006/math">
                    <m:d>
                      <m:dPr>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oMath>
                </a14:m>
                <a:endParaRPr lang="es-ES" sz="2400" dirty="0"/>
              </a:p>
            </p:txBody>
          </p:sp>
        </mc:Choice>
        <mc:Fallback xmlns="">
          <p:sp>
            <p:nvSpPr>
              <p:cNvPr id="69" name="CuadroTexto 25">
                <a:extLst>
                  <a:ext uri="{FF2B5EF4-FFF2-40B4-BE49-F238E27FC236}">
                    <a16:creationId xmlns:a16="http://schemas.microsoft.com/office/drawing/2014/main" id="{581CF5B8-4C5F-4567-93F7-48D067E83917}"/>
                  </a:ext>
                </a:extLst>
              </p:cNvPr>
              <p:cNvSpPr txBox="1">
                <a:spLocks noRot="1" noChangeAspect="1" noMove="1" noResize="1" noEditPoints="1" noAdjustHandles="1" noChangeArrowheads="1" noChangeShapeType="1" noTextEdit="1"/>
              </p:cNvSpPr>
              <p:nvPr/>
            </p:nvSpPr>
            <p:spPr>
              <a:xfrm>
                <a:off x="8830094" y="2584042"/>
                <a:ext cx="2829814" cy="708143"/>
              </a:xfrm>
              <a:prstGeom prst="rect">
                <a:avLst/>
              </a:prstGeom>
              <a:blipFill>
                <a:blip r:embed="rId24"/>
                <a:stretch>
                  <a:fillRect l="-3448" b="-2586"/>
                </a:stretch>
              </a:blipFill>
            </p:spPr>
            <p:txBody>
              <a:bodyPr/>
              <a:lstStyle/>
              <a:p>
                <a:r>
                  <a:rPr lang="en-GB">
                    <a:noFill/>
                  </a:rPr>
                  <a:t> </a:t>
                </a:r>
              </a:p>
            </p:txBody>
          </p:sp>
        </mc:Fallback>
      </mc:AlternateContent>
      <p:sp>
        <p:nvSpPr>
          <p:cNvPr id="2" name="Seta: Para a Direita 1">
            <a:extLst>
              <a:ext uri="{FF2B5EF4-FFF2-40B4-BE49-F238E27FC236}">
                <a16:creationId xmlns:a16="http://schemas.microsoft.com/office/drawing/2014/main" id="{0EDEDC7B-05E2-4ED6-856F-D8275543F957}"/>
              </a:ext>
            </a:extLst>
          </p:cNvPr>
          <p:cNvSpPr/>
          <p:nvPr/>
        </p:nvSpPr>
        <p:spPr>
          <a:xfrm>
            <a:off x="4119405" y="281013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eta: Para a Direita 69">
            <a:extLst>
              <a:ext uri="{FF2B5EF4-FFF2-40B4-BE49-F238E27FC236}">
                <a16:creationId xmlns:a16="http://schemas.microsoft.com/office/drawing/2014/main" id="{9186C82D-FBC8-4EA5-A2E3-4BE7EE3CE91E}"/>
              </a:ext>
            </a:extLst>
          </p:cNvPr>
          <p:cNvSpPr/>
          <p:nvPr/>
        </p:nvSpPr>
        <p:spPr>
          <a:xfrm>
            <a:off x="8317265" y="279944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25">
                <a:extLst>
                  <a:ext uri="{FF2B5EF4-FFF2-40B4-BE49-F238E27FC236}">
                    <a16:creationId xmlns:a16="http://schemas.microsoft.com/office/drawing/2014/main" id="{9656E4F8-3E24-436C-BC48-726B66982F85}"/>
                  </a:ext>
                </a:extLst>
              </p:cNvPr>
              <p:cNvSpPr txBox="1"/>
              <p:nvPr/>
            </p:nvSpPr>
            <p:spPr>
              <a:xfrm>
                <a:off x="2052767" y="3558224"/>
                <a:ext cx="4659609" cy="10468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400" i="1" smtClean="0">
                              <a:solidFill>
                                <a:srgbClr val="0C2B8E"/>
                              </a:solidFill>
                              <a:latin typeface="Cambria Math" panose="02040503050406030204" pitchFamily="18" charset="0"/>
                            </a:rPr>
                          </m:ctrlPr>
                        </m:sSupPr>
                        <m:e>
                          <m:r>
                            <a:rPr lang="es-ES" sz="2400" b="0" i="1" smtClean="0">
                              <a:solidFill>
                                <a:srgbClr val="0C2B8E"/>
                              </a:solidFill>
                              <a:latin typeface="Cambria Math" panose="02040503050406030204" pitchFamily="18" charset="0"/>
                            </a:rPr>
                            <m:t>𝐴</m:t>
                          </m:r>
                        </m:e>
                        <m:sup>
                          <m:r>
                            <a:rPr lang="es-ES" sz="2400" b="0" i="1" smtClean="0">
                              <a:solidFill>
                                <a:srgbClr val="0C2B8E"/>
                              </a:solidFill>
                              <a:latin typeface="Cambria Math" panose="02040503050406030204" pitchFamily="18" charset="0"/>
                            </a:rPr>
                            <m:t>−1</m:t>
                          </m:r>
                        </m:sup>
                      </m:sSup>
                      <m:r>
                        <a:rPr lang="es-ES"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r>
                        <a:rPr lang="es-ES"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e>
                            </m:mr>
                            <m:mr>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oMath>
                  </m:oMathPara>
                </a14:m>
                <a:endParaRPr lang="es-ES" sz="2400" dirty="0"/>
              </a:p>
            </p:txBody>
          </p:sp>
        </mc:Choice>
        <mc:Fallback xmlns="">
          <p:sp>
            <p:nvSpPr>
              <p:cNvPr id="44" name="CuadroTexto 25">
                <a:extLst>
                  <a:ext uri="{FF2B5EF4-FFF2-40B4-BE49-F238E27FC236}">
                    <a16:creationId xmlns:a16="http://schemas.microsoft.com/office/drawing/2014/main" id="{9656E4F8-3E24-436C-BC48-726B66982F85}"/>
                  </a:ext>
                </a:extLst>
              </p:cNvPr>
              <p:cNvSpPr txBox="1">
                <a:spLocks noRot="1" noChangeAspect="1" noMove="1" noResize="1" noEditPoints="1" noAdjustHandles="1" noChangeArrowheads="1" noChangeShapeType="1" noTextEdit="1"/>
              </p:cNvSpPr>
              <p:nvPr/>
            </p:nvSpPr>
            <p:spPr>
              <a:xfrm>
                <a:off x="2052767" y="3558224"/>
                <a:ext cx="4659609" cy="1046890"/>
              </a:xfrm>
              <a:prstGeom prst="rect">
                <a:avLst/>
              </a:prstGeom>
              <a:blipFill>
                <a:blip r:embed="rId25"/>
                <a:stretch>
                  <a:fillRect/>
                </a:stretch>
              </a:blipFill>
            </p:spPr>
            <p:txBody>
              <a:bodyPr/>
              <a:lstStyle/>
              <a:p>
                <a:r>
                  <a:rPr lang="en-GB">
                    <a:noFill/>
                  </a:rPr>
                  <a:t> </a:t>
                </a:r>
              </a:p>
            </p:txBody>
          </p:sp>
        </mc:Fallback>
      </mc:AlternateContent>
      <p:sp>
        <p:nvSpPr>
          <p:cNvPr id="46" name="Seta: Para a Direita 45">
            <a:extLst>
              <a:ext uri="{FF2B5EF4-FFF2-40B4-BE49-F238E27FC236}">
                <a16:creationId xmlns:a16="http://schemas.microsoft.com/office/drawing/2014/main" id="{8FDDECEA-9782-48D2-ACD1-97C99BB23DE0}"/>
              </a:ext>
            </a:extLst>
          </p:cNvPr>
          <p:cNvSpPr/>
          <p:nvPr/>
        </p:nvSpPr>
        <p:spPr>
          <a:xfrm rot="5400000">
            <a:off x="2582994" y="3356908"/>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tângulo: Cantos Arredondados 46">
            <a:hlinkClick r:id="rId26" action="ppaction://hlinksldjump"/>
            <a:extLst>
              <a:ext uri="{FF2B5EF4-FFF2-40B4-BE49-F238E27FC236}">
                <a16:creationId xmlns:a16="http://schemas.microsoft.com/office/drawing/2014/main" id="{EE7E5D2A-12CF-4445-8BDC-46E887E3959D}"/>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2" name="Retângulo: Cantos Arredondados 61">
            <a:hlinkClick r:id="rId27" action="ppaction://hlinksldjump"/>
            <a:extLst>
              <a:ext uri="{FF2B5EF4-FFF2-40B4-BE49-F238E27FC236}">
                <a16:creationId xmlns:a16="http://schemas.microsoft.com/office/drawing/2014/main" id="{317E1F5F-0197-4B00-B44B-3FECDE6E07BC}"/>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63" name="Retângulo: Cantos Arredondados 62">
            <a:hlinkClick r:id="rId28" action="ppaction://hlinksldjump"/>
            <a:extLst>
              <a:ext uri="{FF2B5EF4-FFF2-40B4-BE49-F238E27FC236}">
                <a16:creationId xmlns:a16="http://schemas.microsoft.com/office/drawing/2014/main" id="{51E8095B-0437-4A1A-A896-1BDF16C9CC45}"/>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4" name="Retângulo: Cantos Arredondados 63">
            <a:hlinkClick r:id="rId29" action="ppaction://hlinksldjump"/>
            <a:extLst>
              <a:ext uri="{FF2B5EF4-FFF2-40B4-BE49-F238E27FC236}">
                <a16:creationId xmlns:a16="http://schemas.microsoft.com/office/drawing/2014/main" id="{C802FD8B-C7D3-437A-A7CB-32D91A17E76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74192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childTnLst>
                                </p:cTn>
                              </p:par>
                            </p:childTnLst>
                          </p:cTn>
                        </p:par>
                        <p:par>
                          <p:cTn id="12" fill="hold">
                            <p:stCondLst>
                              <p:cond delay="2000"/>
                            </p:stCondLst>
                            <p:childTnLst>
                              <p:par>
                                <p:cTn id="13" presetID="1" presetClass="emph" presetSubtype="2" fill="hold" nodeType="afterEffect">
                                  <p:stCondLst>
                                    <p:cond delay="0"/>
                                  </p:stCondLst>
                                  <p:childTnLst>
                                    <p:animClr clrSpc="rgb" dir="cw">
                                      <p:cBhvr>
                                        <p:cTn id="14" dur="2000" fill="hold"/>
                                        <p:tgtEl>
                                          <p:spTgt spid="67"/>
                                        </p:tgtEl>
                                        <p:attrNameLst>
                                          <p:attrName>fillcolor</p:attrName>
                                        </p:attrNameLst>
                                      </p:cBhvr>
                                      <p:to>
                                        <a:srgbClr val="F7CBAC"/>
                                      </p:to>
                                    </p:animClr>
                                    <p:set>
                                      <p:cBhvr>
                                        <p:cTn id="15" dur="2000" fill="hold"/>
                                        <p:tgtEl>
                                          <p:spTgt spid="67"/>
                                        </p:tgtEl>
                                        <p:attrNameLst>
                                          <p:attrName>fill.type</p:attrName>
                                        </p:attrNameLst>
                                      </p:cBhvr>
                                      <p:to>
                                        <p:strVal val="solid"/>
                                      </p:to>
                                    </p:set>
                                    <p:set>
                                      <p:cBhvr>
                                        <p:cTn id="16" dur="2000" fill="hold"/>
                                        <p:tgtEl>
                                          <p:spTgt spid="6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750"/>
                                        <p:tgtEl>
                                          <p:spTgt spid="7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75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childTnLst>
                                </p:cTn>
                              </p:par>
                            </p:childTnLst>
                          </p:cTn>
                        </p:par>
                        <p:par>
                          <p:cTn id="35" fill="hold">
                            <p:stCondLst>
                              <p:cond delay="1000"/>
                            </p:stCondLst>
                            <p:childTnLst>
                              <p:par>
                                <p:cTn id="36" presetID="1" presetClass="emph" presetSubtype="2" fill="hold" nodeType="afterEffect">
                                  <p:stCondLst>
                                    <p:cond delay="0"/>
                                  </p:stCondLst>
                                  <p:childTnLst>
                                    <p:animClr clrSpc="rgb" dir="cw">
                                      <p:cBhvr>
                                        <p:cTn id="37" dur="2000" fill="hold"/>
                                        <p:tgtEl>
                                          <p:spTgt spid="68"/>
                                        </p:tgtEl>
                                        <p:attrNameLst>
                                          <p:attrName>fillcolor</p:attrName>
                                        </p:attrNameLst>
                                      </p:cBhvr>
                                      <p:to>
                                        <a:srgbClr val="F7CBAC"/>
                                      </p:to>
                                    </p:animClr>
                                    <p:set>
                                      <p:cBhvr>
                                        <p:cTn id="38" dur="2000" fill="hold"/>
                                        <p:tgtEl>
                                          <p:spTgt spid="68"/>
                                        </p:tgtEl>
                                        <p:attrNameLst>
                                          <p:attrName>fill.type</p:attrName>
                                        </p:attrNameLst>
                                      </p:cBhvr>
                                      <p:to>
                                        <p:strVal val="solid"/>
                                      </p:to>
                                    </p:set>
                                    <p:set>
                                      <p:cBhvr>
                                        <p:cTn id="39" dur="2000" fill="hold"/>
                                        <p:tgtEl>
                                          <p:spTgt spid="68"/>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10" presetClass="exit" presetSubtype="0" fill="hold" grpId="0"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5"/>
                                        </p:tgtEl>
                                      </p:cBhvr>
                                    </p:animEffect>
                                    <p:set>
                                      <p:cBhvr>
                                        <p:cTn id="50" dur="1" fill="hold">
                                          <p:stCondLst>
                                            <p:cond delay="499"/>
                                          </p:stCondLst>
                                        </p:cTn>
                                        <p:tgtEl>
                                          <p:spTgt spid="4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75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up)">
                                      <p:cBhvr>
                                        <p:cTn id="62" dur="1000"/>
                                        <p:tgtEl>
                                          <p:spTgt spid="46"/>
                                        </p:tgtEl>
                                      </p:cBhvr>
                                    </p:animEffect>
                                  </p:childTnLst>
                                </p:cTn>
                              </p:par>
                              <p:par>
                                <p:cTn id="63" presetID="10" presetClass="exit" presetSubtype="0" fill="hold" grpId="1"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8"/>
                                        </p:tgtEl>
                                      </p:cBhvr>
                                    </p:animEffect>
                                    <p:set>
                                      <p:cBhvr>
                                        <p:cTn id="68" dur="1" fill="hold">
                                          <p:stCondLst>
                                            <p:cond delay="499"/>
                                          </p:stCondLst>
                                        </p:cTn>
                                        <p:tgtEl>
                                          <p:spTgt spid="6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67"/>
                                        </p:tgtEl>
                                      </p:cBhvr>
                                    </p:animEffect>
                                    <p:set>
                                      <p:cBhvr>
                                        <p:cTn id="71" dur="1" fill="hold">
                                          <p:stCondLst>
                                            <p:cond delay="499"/>
                                          </p:stCondLst>
                                        </p:cTn>
                                        <p:tgtEl>
                                          <p:spTgt spid="67"/>
                                        </p:tgtEl>
                                        <p:attrNameLst>
                                          <p:attrName>style.visibility</p:attrName>
                                        </p:attrNameLst>
                                      </p:cBhvr>
                                      <p:to>
                                        <p:strVal val="hidden"/>
                                      </p:to>
                                    </p:se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1" grpId="0"/>
      <p:bldP spid="11" grpId="0" animBg="1"/>
      <p:bldP spid="45" grpId="0"/>
      <p:bldP spid="66" grpId="0" animBg="1"/>
      <p:bldP spid="66" grpId="1" animBg="1"/>
      <p:bldP spid="67" grpId="0"/>
      <p:bldP spid="67" grpId="1"/>
      <p:bldP spid="68" grpId="0"/>
      <p:bldP spid="68" grpId="1"/>
      <p:bldP spid="69" grpId="0"/>
      <p:bldP spid="2" grpId="0" animBg="1"/>
      <p:bldP spid="70" grpId="0" animBg="1"/>
      <p:bldP spid="44"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mc:AlternateContent xmlns:mc="http://schemas.openxmlformats.org/markup-compatibility/2006" xmlns:a14="http://schemas.microsoft.com/office/drawing/2010/main">
        <mc:Choice Requires="a14">
          <p:sp>
            <p:nvSpPr>
              <p:cNvPr id="72" name="CuadroTexto 25">
                <a:extLst>
                  <a:ext uri="{FF2B5EF4-FFF2-40B4-BE49-F238E27FC236}">
                    <a16:creationId xmlns:a16="http://schemas.microsoft.com/office/drawing/2014/main" id="{7B543FCB-6D17-4199-8114-432DEBBE9603}"/>
                  </a:ext>
                </a:extLst>
              </p:cNvPr>
              <p:cNvSpPr txBox="1"/>
              <p:nvPr/>
            </p:nvSpPr>
            <p:spPr>
              <a:xfrm>
                <a:off x="5061600" y="3173320"/>
                <a:ext cx="18442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6</m:t>
                      </m:r>
                      <m:r>
                        <a:rPr lang="pt-PT" sz="2400" b="0" i="1" smtClean="0">
                          <a:solidFill>
                            <a:srgbClr val="0C2B8E"/>
                          </a:solidFill>
                          <a:latin typeface="Cambria Math" panose="02040503050406030204" pitchFamily="18" charset="0"/>
                          <a:ea typeface="Cambria Math" panose="02040503050406030204" pitchFamily="18" charset="0"/>
                        </a:rPr>
                        <m:t>−4=2</m:t>
                      </m:r>
                    </m:oMath>
                  </m:oMathPara>
                </a14:m>
                <a:endParaRPr lang="es-ES" sz="2400" dirty="0"/>
              </a:p>
            </p:txBody>
          </p:sp>
        </mc:Choice>
        <mc:Fallback xmlns="">
          <p:sp>
            <p:nvSpPr>
              <p:cNvPr id="72" name="CuadroTexto 25">
                <a:extLst>
                  <a:ext uri="{FF2B5EF4-FFF2-40B4-BE49-F238E27FC236}">
                    <a16:creationId xmlns:a16="http://schemas.microsoft.com/office/drawing/2014/main" id="{7B543FCB-6D17-4199-8114-432DEBBE9603}"/>
                  </a:ext>
                </a:extLst>
              </p:cNvPr>
              <p:cNvSpPr txBox="1">
                <a:spLocks noRot="1" noChangeAspect="1" noMove="1" noResize="1" noEditPoints="1" noAdjustHandles="1" noChangeArrowheads="1" noChangeShapeType="1" noTextEdit="1"/>
              </p:cNvSpPr>
              <p:nvPr/>
            </p:nvSpPr>
            <p:spPr>
              <a:xfrm>
                <a:off x="5061600" y="3173320"/>
                <a:ext cx="1844287"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CuadroTexto 25">
                <a:extLst>
                  <a:ext uri="{FF2B5EF4-FFF2-40B4-BE49-F238E27FC236}">
                    <a16:creationId xmlns:a16="http://schemas.microsoft.com/office/drawing/2014/main" id="{6885ECC3-DAB0-4190-B8DF-056AD88FC82E}"/>
                  </a:ext>
                </a:extLst>
              </p:cNvPr>
              <p:cNvSpPr txBox="1"/>
              <p:nvPr/>
            </p:nvSpPr>
            <p:spPr>
              <a:xfrm>
                <a:off x="4543200" y="2723889"/>
                <a:ext cx="37751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2</m:t>
                      </m:r>
                      <m:r>
                        <a:rPr lang="pt-PT"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m:t>
                      </m:r>
                      <m:d>
                        <m:dPr>
                          <m:ctrlPr>
                            <a:rPr lang="pt-PT" sz="2400" b="0" i="1" smtClean="0">
                              <a:solidFill>
                                <a:srgbClr val="0C2B8E"/>
                              </a:solidFill>
                              <a:latin typeface="Cambria Math" panose="02040503050406030204" pitchFamily="18" charset="0"/>
                              <a:ea typeface="Cambria Math" panose="02040503050406030204" pitchFamily="18" charset="0"/>
                            </a:rPr>
                          </m:ctrlPr>
                        </m:dPr>
                        <m:e>
                          <m:r>
                            <a:rPr lang="pt-PT" sz="2400" b="0" i="1" smtClean="0">
                              <a:solidFill>
                                <a:srgbClr val="0C2B8E"/>
                              </a:solidFill>
                              <a:latin typeface="Cambria Math" panose="02040503050406030204" pitchFamily="18" charset="0"/>
                              <a:ea typeface="Cambria Math" panose="02040503050406030204" pitchFamily="18" charset="0"/>
                            </a:rPr>
                            <m:t>−4</m:t>
                          </m:r>
                        </m:e>
                      </m:d>
                      <m:r>
                        <a:rPr lang="pt-PT" sz="2400" b="0" i="1" smtClean="0">
                          <a:solidFill>
                            <a:srgbClr val="0C2B8E"/>
                          </a:solidFill>
                          <a:latin typeface="Cambria Math" panose="02040503050406030204" pitchFamily="18" charset="0"/>
                          <a:ea typeface="Cambria Math" panose="02040503050406030204" pitchFamily="18" charset="0"/>
                        </a:rPr>
                        <m:t>×</m:t>
                      </m:r>
                      <m:d>
                        <m:dPr>
                          <m:ctrlPr>
                            <a:rPr lang="pt-PT" sz="2400" i="1">
                              <a:solidFill>
                                <a:srgbClr val="0C2B8E"/>
                              </a:solidFill>
                              <a:latin typeface="Cambria Math" panose="02040503050406030204" pitchFamily="18" charset="0"/>
                              <a:ea typeface="Cambria Math" panose="02040503050406030204" pitchFamily="18" charset="0"/>
                            </a:rPr>
                          </m:ctrlPr>
                        </m:dPr>
                        <m:e>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d>
                    </m:oMath>
                  </m:oMathPara>
                </a14:m>
                <a:endParaRPr lang="es-ES" sz="2400" dirty="0"/>
              </a:p>
            </p:txBody>
          </p:sp>
        </mc:Choice>
        <mc:Fallback xmlns="">
          <p:sp>
            <p:nvSpPr>
              <p:cNvPr id="71" name="CuadroTexto 25">
                <a:extLst>
                  <a:ext uri="{FF2B5EF4-FFF2-40B4-BE49-F238E27FC236}">
                    <a16:creationId xmlns:a16="http://schemas.microsoft.com/office/drawing/2014/main" id="{6885ECC3-DAB0-4190-B8DF-056AD88FC82E}"/>
                  </a:ext>
                </a:extLst>
              </p:cNvPr>
              <p:cNvSpPr txBox="1">
                <a:spLocks noRot="1" noChangeAspect="1" noMove="1" noResize="1" noEditPoints="1" noAdjustHandles="1" noChangeArrowheads="1" noChangeShapeType="1" noTextEdit="1"/>
              </p:cNvSpPr>
              <p:nvPr/>
            </p:nvSpPr>
            <p:spPr>
              <a:xfrm>
                <a:off x="4543200" y="2723889"/>
                <a:ext cx="3775136" cy="461665"/>
              </a:xfrm>
              <a:prstGeom prst="rect">
                <a:avLst/>
              </a:prstGeom>
              <a:blipFill>
                <a:blip r:embed="rId5"/>
                <a:stretch>
                  <a:fillRect/>
                </a:stretch>
              </a:blipFill>
            </p:spPr>
            <p:txBody>
              <a:bodyPr/>
              <a:lstStyle/>
              <a:p>
                <a:r>
                  <a:rPr lang="en-GB">
                    <a:noFill/>
                  </a:rPr>
                  <a:t> </a:t>
                </a:r>
              </a:p>
            </p:txBody>
          </p:sp>
        </mc:Fallback>
      </mc:AlternateContent>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1043234" cy="369332"/>
          </a:xfrm>
          <a:prstGeom prst="rect">
            <a:avLst/>
          </a:prstGeom>
          <a:noFill/>
        </p:spPr>
        <p:txBody>
          <a:bodyPr wrap="none" rtlCol="0">
            <a:spAutoFit/>
          </a:bodyPr>
          <a:lstStyle/>
          <a:p>
            <a:r>
              <a:rPr lang="en-GB" dirty="0">
                <a:solidFill>
                  <a:srgbClr val="0C2B8E"/>
                </a:solidFill>
              </a:rPr>
              <a:t>objective</a:t>
            </a:r>
            <a:endParaRPr lang="en-GB"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en-GB" dirty="0">
                <a:solidFill>
                  <a:srgbClr val="0C2B8E"/>
                </a:solidFill>
              </a:rPr>
              <a:t>Matrix</a:t>
            </a:r>
          </a:p>
          <a:p>
            <a:pPr algn="ctr"/>
            <a:r>
              <a:rPr lang="en-GB" dirty="0">
                <a:solidFill>
                  <a:srgbClr val="0C2B8E"/>
                </a:solidFill>
              </a:rPr>
              <a:t>Equation</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19"/>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20"/>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CuadroTexto 24">
                <a:extLst>
                  <a:ext uri="{FF2B5EF4-FFF2-40B4-BE49-F238E27FC236}">
                    <a16:creationId xmlns:a16="http://schemas.microsoft.com/office/drawing/2014/main" id="{545FAD36-C5E6-4B92-A47C-7311EB0C1481}"/>
                  </a:ext>
                </a:extLst>
              </p:cNvPr>
              <p:cNvSpPr txBox="1"/>
              <p:nvPr/>
            </p:nvSpPr>
            <p:spPr>
              <a:xfrm>
                <a:off x="9379053" y="4404929"/>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41" name="CuadroTexto 24">
                <a:extLst>
                  <a:ext uri="{FF2B5EF4-FFF2-40B4-BE49-F238E27FC236}">
                    <a16:creationId xmlns:a16="http://schemas.microsoft.com/office/drawing/2014/main" id="{545FAD36-C5E6-4B92-A47C-7311EB0C1481}"/>
                  </a:ext>
                </a:extLst>
              </p:cNvPr>
              <p:cNvSpPr txBox="1">
                <a:spLocks noRot="1" noChangeAspect="1" noMove="1" noResize="1" noEditPoints="1" noAdjustHandles="1" noChangeArrowheads="1" noChangeShapeType="1" noTextEdit="1"/>
              </p:cNvSpPr>
              <p:nvPr/>
            </p:nvSpPr>
            <p:spPr>
              <a:xfrm>
                <a:off x="9379053" y="4404929"/>
                <a:ext cx="2376338" cy="721190"/>
              </a:xfrm>
              <a:prstGeom prst="round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CuadroTexto 25">
                <a:extLst>
                  <a:ext uri="{FF2B5EF4-FFF2-40B4-BE49-F238E27FC236}">
                    <a16:creationId xmlns:a16="http://schemas.microsoft.com/office/drawing/2014/main" id="{581CF5B8-4C5F-4567-93F7-48D067E83917}"/>
                  </a:ext>
                </a:extLst>
              </p:cNvPr>
              <p:cNvSpPr txBox="1"/>
              <p:nvPr/>
            </p:nvSpPr>
            <p:spPr>
              <a:xfrm>
                <a:off x="8830800" y="2584042"/>
                <a:ext cx="2829814" cy="708143"/>
              </a:xfrm>
              <a:prstGeom prst="rect">
                <a:avLst/>
              </a:prstGeom>
              <a:noFill/>
            </p:spPr>
            <p:txBody>
              <a:bodyPr wrap="none" rtlCol="0">
                <a:spAutoFit/>
              </a:bodyPr>
              <a:lstStyle/>
              <a:p>
                <a:r>
                  <a:rPr lang="es-ES" sz="2400" dirty="0">
                    <a:solidFill>
                      <a:srgbClr val="0C2B8E"/>
                    </a:solidFill>
                  </a:rPr>
                  <a:t>adj</a:t>
                </a:r>
                <a14:m>
                  <m:oMath xmlns:m="http://schemas.openxmlformats.org/officeDocument/2006/math">
                    <m:d>
                      <m:dPr>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oMath>
                </a14:m>
                <a:endParaRPr lang="es-ES" sz="2400" dirty="0"/>
              </a:p>
            </p:txBody>
          </p:sp>
        </mc:Choice>
        <mc:Fallback xmlns="">
          <p:sp>
            <p:nvSpPr>
              <p:cNvPr id="69" name="CuadroTexto 25">
                <a:extLst>
                  <a:ext uri="{FF2B5EF4-FFF2-40B4-BE49-F238E27FC236}">
                    <a16:creationId xmlns:a16="http://schemas.microsoft.com/office/drawing/2014/main" id="{581CF5B8-4C5F-4567-93F7-48D067E83917}"/>
                  </a:ext>
                </a:extLst>
              </p:cNvPr>
              <p:cNvSpPr txBox="1">
                <a:spLocks noRot="1" noChangeAspect="1" noMove="1" noResize="1" noEditPoints="1" noAdjustHandles="1" noChangeArrowheads="1" noChangeShapeType="1" noTextEdit="1"/>
              </p:cNvSpPr>
              <p:nvPr/>
            </p:nvSpPr>
            <p:spPr>
              <a:xfrm>
                <a:off x="8830800" y="2584042"/>
                <a:ext cx="2829814" cy="708143"/>
              </a:xfrm>
              <a:prstGeom prst="rect">
                <a:avLst/>
              </a:prstGeom>
              <a:blipFill>
                <a:blip r:embed="rId22"/>
                <a:stretch>
                  <a:fillRect l="-3448" b="-2586"/>
                </a:stretch>
              </a:blipFill>
            </p:spPr>
            <p:txBody>
              <a:bodyPr/>
              <a:lstStyle/>
              <a:p>
                <a:r>
                  <a:rPr lang="en-GB">
                    <a:noFill/>
                  </a:rPr>
                  <a:t> </a:t>
                </a:r>
              </a:p>
            </p:txBody>
          </p:sp>
        </mc:Fallback>
      </mc:AlternateContent>
      <p:sp>
        <p:nvSpPr>
          <p:cNvPr id="2" name="Seta: Para a Direita 1">
            <a:extLst>
              <a:ext uri="{FF2B5EF4-FFF2-40B4-BE49-F238E27FC236}">
                <a16:creationId xmlns:a16="http://schemas.microsoft.com/office/drawing/2014/main" id="{0EDEDC7B-05E2-4ED6-856F-D8275543F957}"/>
              </a:ext>
            </a:extLst>
          </p:cNvPr>
          <p:cNvSpPr/>
          <p:nvPr/>
        </p:nvSpPr>
        <p:spPr>
          <a:xfrm>
            <a:off x="4119405" y="281013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eta: Para a Direita 69">
            <a:extLst>
              <a:ext uri="{FF2B5EF4-FFF2-40B4-BE49-F238E27FC236}">
                <a16:creationId xmlns:a16="http://schemas.microsoft.com/office/drawing/2014/main" id="{9186C82D-FBC8-4EA5-A2E3-4BE7EE3CE91E}"/>
              </a:ext>
            </a:extLst>
          </p:cNvPr>
          <p:cNvSpPr/>
          <p:nvPr/>
        </p:nvSpPr>
        <p:spPr>
          <a:xfrm>
            <a:off x="8316000" y="279944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25">
                <a:extLst>
                  <a:ext uri="{FF2B5EF4-FFF2-40B4-BE49-F238E27FC236}">
                    <a16:creationId xmlns:a16="http://schemas.microsoft.com/office/drawing/2014/main" id="{9656E4F8-3E24-436C-BC48-726B66982F85}"/>
                  </a:ext>
                </a:extLst>
              </p:cNvPr>
              <p:cNvSpPr txBox="1"/>
              <p:nvPr/>
            </p:nvSpPr>
            <p:spPr>
              <a:xfrm>
                <a:off x="2052767" y="3558224"/>
                <a:ext cx="4659609" cy="10468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400" i="1" smtClean="0">
                              <a:solidFill>
                                <a:srgbClr val="0C2B8E"/>
                              </a:solidFill>
                              <a:latin typeface="Cambria Math" panose="02040503050406030204" pitchFamily="18" charset="0"/>
                            </a:rPr>
                          </m:ctrlPr>
                        </m:sSupPr>
                        <m:e>
                          <m:r>
                            <a:rPr lang="es-ES" sz="2400" b="0" i="1" smtClean="0">
                              <a:solidFill>
                                <a:srgbClr val="0C2B8E"/>
                              </a:solidFill>
                              <a:latin typeface="Cambria Math" panose="02040503050406030204" pitchFamily="18" charset="0"/>
                            </a:rPr>
                            <m:t>𝐴</m:t>
                          </m:r>
                        </m:e>
                        <m:sup>
                          <m:r>
                            <a:rPr lang="es-ES" sz="2400" b="0" i="1" smtClean="0">
                              <a:solidFill>
                                <a:srgbClr val="0C2B8E"/>
                              </a:solidFill>
                              <a:latin typeface="Cambria Math" panose="02040503050406030204" pitchFamily="18" charset="0"/>
                            </a:rPr>
                            <m:t>−1</m:t>
                          </m:r>
                        </m:sup>
                      </m:sSup>
                      <m:r>
                        <a:rPr lang="es-ES"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r>
                        <a:rPr lang="es-ES"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e>
                            </m:mr>
                            <m:mr>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oMath>
                  </m:oMathPara>
                </a14:m>
                <a:endParaRPr lang="es-ES" sz="2400" dirty="0"/>
              </a:p>
            </p:txBody>
          </p:sp>
        </mc:Choice>
        <mc:Fallback xmlns="">
          <p:sp>
            <p:nvSpPr>
              <p:cNvPr id="44" name="CuadroTexto 25">
                <a:extLst>
                  <a:ext uri="{FF2B5EF4-FFF2-40B4-BE49-F238E27FC236}">
                    <a16:creationId xmlns:a16="http://schemas.microsoft.com/office/drawing/2014/main" id="{9656E4F8-3E24-436C-BC48-726B66982F85}"/>
                  </a:ext>
                </a:extLst>
              </p:cNvPr>
              <p:cNvSpPr txBox="1">
                <a:spLocks noRot="1" noChangeAspect="1" noMove="1" noResize="1" noEditPoints="1" noAdjustHandles="1" noChangeArrowheads="1" noChangeShapeType="1" noTextEdit="1"/>
              </p:cNvSpPr>
              <p:nvPr/>
            </p:nvSpPr>
            <p:spPr>
              <a:xfrm>
                <a:off x="2052767" y="3558224"/>
                <a:ext cx="4659609" cy="1046890"/>
              </a:xfrm>
              <a:prstGeom prst="rect">
                <a:avLst/>
              </a:prstGeom>
              <a:blipFill>
                <a:blip r:embed="rId23"/>
                <a:stretch>
                  <a:fillRect/>
                </a:stretch>
              </a:blipFill>
            </p:spPr>
            <p:txBody>
              <a:bodyPr/>
              <a:lstStyle/>
              <a:p>
                <a:r>
                  <a:rPr lang="en-GB">
                    <a:noFill/>
                  </a:rPr>
                  <a:t> </a:t>
                </a:r>
              </a:p>
            </p:txBody>
          </p:sp>
        </mc:Fallback>
      </mc:AlternateContent>
      <p:sp>
        <p:nvSpPr>
          <p:cNvPr id="46" name="Seta: Para a Direita 45">
            <a:extLst>
              <a:ext uri="{FF2B5EF4-FFF2-40B4-BE49-F238E27FC236}">
                <a16:creationId xmlns:a16="http://schemas.microsoft.com/office/drawing/2014/main" id="{8FDDECEA-9782-48D2-ACD1-97C99BB23DE0}"/>
              </a:ext>
            </a:extLst>
          </p:cNvPr>
          <p:cNvSpPr/>
          <p:nvPr/>
        </p:nvSpPr>
        <p:spPr>
          <a:xfrm rot="5400000">
            <a:off x="2582994" y="3356908"/>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CuadroTexto 27">
                <a:extLst>
                  <a:ext uri="{FF2B5EF4-FFF2-40B4-BE49-F238E27FC236}">
                    <a16:creationId xmlns:a16="http://schemas.microsoft.com/office/drawing/2014/main" id="{77FA725D-FD80-4E5E-BA02-142212A1902B}"/>
                  </a:ext>
                </a:extLst>
              </p:cNvPr>
              <p:cNvSpPr txBox="1"/>
              <p:nvPr/>
            </p:nvSpPr>
            <p:spPr>
              <a:xfrm>
                <a:off x="2161098" y="4605114"/>
                <a:ext cx="4105290"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s-ES" sz="2400" b="0" i="1" smtClean="0">
                          <a:solidFill>
                            <a:srgbClr val="0C2B8E"/>
                          </a:solidFill>
                          <a:latin typeface="Cambria Math" panose="02040503050406030204" pitchFamily="18" charset="0"/>
                        </a:rPr>
                        <m:t>𝑋</m:t>
                      </m:r>
                      <m:r>
                        <a:rPr lang="pt-PT" sz="2400" b="0" i="1" smtClean="0">
                          <a:solidFill>
                            <a:srgbClr val="0C2B8E"/>
                          </a:solidFill>
                          <a:latin typeface="Cambria Math" panose="02040503050406030204" pitchFamily="18" charset="0"/>
                        </a:rPr>
                        <m:t>=</m:t>
                      </m:r>
                      <m:sSup>
                        <m:sSupPr>
                          <m:ctrlPr>
                            <a:rPr lang="es-ES" sz="2400" i="1">
                              <a:solidFill>
                                <a:srgbClr val="0C2B8E"/>
                              </a:solidFill>
                              <a:latin typeface="Cambria Math" panose="02040503050406030204" pitchFamily="18" charset="0"/>
                            </a:rPr>
                          </m:ctrlPr>
                        </m:sSupPr>
                        <m:e>
                          <m:r>
                            <a:rPr lang="es-ES" sz="2400" i="1">
                              <a:solidFill>
                                <a:srgbClr val="0C2B8E"/>
                              </a:solidFill>
                              <a:latin typeface="Cambria Math" panose="02040503050406030204" pitchFamily="18" charset="0"/>
                            </a:rPr>
                            <m:t>𝐴</m:t>
                          </m:r>
                        </m:e>
                        <m:sup>
                          <m:r>
                            <a:rPr lang="es-ES" sz="2400" i="1">
                              <a:solidFill>
                                <a:srgbClr val="0C2B8E"/>
                              </a:solidFill>
                              <a:latin typeface="Cambria Math" panose="02040503050406030204" pitchFamily="18" charset="0"/>
                            </a:rPr>
                            <m:t>−1</m:t>
                          </m:r>
                        </m:sup>
                      </m:sSup>
                      <m:r>
                        <a:rPr lang="pt-PT" sz="2400" b="0" i="1" smtClean="0">
                          <a:solidFill>
                            <a:srgbClr val="0C2B8E"/>
                          </a:solidFill>
                          <a:latin typeface="Cambria Math" panose="02040503050406030204" pitchFamily="18" charset="0"/>
                        </a:rPr>
                        <m:t>𝐵</m:t>
                      </m:r>
                      <m:r>
                        <a:rPr lang="es-ES" sz="2400" b="0" i="1" smtClean="0">
                          <a:solidFill>
                            <a:srgbClr val="0C2B8E"/>
                          </a:solidFill>
                          <a:latin typeface="Cambria Math" panose="02040503050406030204" pitchFamily="18" charset="0"/>
                        </a:rPr>
                        <m:t>=</m:t>
                      </m:r>
                      <m:d>
                        <m:dPr>
                          <m:ctrlPr>
                            <a:rPr lang="es-ES" sz="2400" b="0" i="1" smtClean="0">
                              <a:solidFill>
                                <a:srgbClr val="0C2B8E"/>
                              </a:solidFill>
                              <a:latin typeface="Cambria Math" panose="02040503050406030204" pitchFamily="18" charset="0"/>
                            </a:rPr>
                          </m:ctrlPr>
                        </m:dPr>
                        <m:e>
                          <m:m>
                            <m:mPr>
                              <m:mcs>
                                <m:mc>
                                  <m:mcPr>
                                    <m:count m:val="2"/>
                                    <m:mcJc m:val="center"/>
                                  </m:mcPr>
                                </m:mc>
                              </m:mcs>
                              <m:ctrlPr>
                                <a:rPr lang="es-ES" sz="2400" b="0" i="1" smtClean="0">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1</m:t>
                                        </m:r>
                                      </m:num>
                                      <m:den>
                                        <m:r>
                                          <a:rPr lang="pt-PT" sz="2400" i="1">
                                            <a:solidFill>
                                              <a:srgbClr val="0C2B8E"/>
                                            </a:solidFill>
                                            <a:latin typeface="Cambria Math" panose="02040503050406030204" pitchFamily="18" charset="0"/>
                                          </a:rPr>
                                          <m:t>2</m:t>
                                        </m:r>
                                      </m:den>
                                    </m:f>
                                  </m:e>
                                </m:box>
                              </m:e>
                            </m:mr>
                            <m:mr>
                              <m:e>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7" name="CuadroTexto 27">
                <a:extLst>
                  <a:ext uri="{FF2B5EF4-FFF2-40B4-BE49-F238E27FC236}">
                    <a16:creationId xmlns:a16="http://schemas.microsoft.com/office/drawing/2014/main" id="{77FA725D-FD80-4E5E-BA02-142212A1902B}"/>
                  </a:ext>
                </a:extLst>
              </p:cNvPr>
              <p:cNvSpPr txBox="1">
                <a:spLocks noRot="1" noChangeAspect="1" noMove="1" noResize="1" noEditPoints="1" noAdjustHandles="1" noChangeArrowheads="1" noChangeShapeType="1" noTextEdit="1"/>
              </p:cNvSpPr>
              <p:nvPr/>
            </p:nvSpPr>
            <p:spPr>
              <a:xfrm>
                <a:off x="2161098" y="4605114"/>
                <a:ext cx="4105290" cy="104689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ángulo 1">
                <a:extLst>
                  <a:ext uri="{FF2B5EF4-FFF2-40B4-BE49-F238E27FC236}">
                    <a16:creationId xmlns:a16="http://schemas.microsoft.com/office/drawing/2014/main" id="{75BD25F6-6ED7-4A99-BAB8-AC87DF709BD7}"/>
                  </a:ext>
                </a:extLst>
              </p:cNvPr>
              <p:cNvSpPr/>
              <p:nvPr/>
            </p:nvSpPr>
            <p:spPr>
              <a:xfrm>
                <a:off x="9823945" y="4476174"/>
                <a:ext cx="1629677" cy="1271438"/>
              </a:xfrm>
              <a:prstGeom prst="rect">
                <a:avLst/>
              </a:prstGeom>
            </p:spPr>
            <p:txBody>
              <a:bodyPr wrap="none">
                <a:spAutoFit/>
              </a:bodyPr>
              <a:lstStyle/>
              <a:p>
                <a:r>
                  <a:rPr lang="en-GB" sz="2400" dirty="0">
                    <a:solidFill>
                      <a:srgbClr val="0C2B8E"/>
                    </a:solidFill>
                  </a:rPr>
                  <a:t> </a:t>
                </a:r>
                <a14:m>
                  <m:oMath xmlns:m="http://schemas.openxmlformats.org/officeDocument/2006/math">
                    <m:r>
                      <a:rPr lang="en-GB"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  </m:t>
                    </m:r>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f>
                                <m:fPr>
                                  <m:ctrlPr>
                                    <a:rPr lang="en-GB" sz="2400" i="1" smtClean="0">
                                      <a:solidFill>
                                        <a:srgbClr val="0C2B8E"/>
                                      </a:solidFill>
                                      <a:latin typeface="Cambria Math" panose="02040503050406030204" pitchFamily="18" charset="0"/>
                                    </a:rPr>
                                  </m:ctrlPr>
                                </m:fPr>
                                <m:num>
                                  <m:r>
                                    <a:rPr lang="es-ES" sz="2400" b="0" i="1" smtClean="0">
                                      <a:solidFill>
                                        <a:srgbClr val="0C2B8E"/>
                                      </a:solidFill>
                                      <a:latin typeface="Cambria Math" panose="02040503050406030204" pitchFamily="18" charset="0"/>
                                    </a:rPr>
                                    <m:t>3</m:t>
                                  </m:r>
                                </m:num>
                                <m:den>
                                  <m:r>
                                    <a:rPr lang="es-ES" sz="2400" b="0" i="1" smtClean="0">
                                      <a:solidFill>
                                        <a:srgbClr val="0C2B8E"/>
                                      </a:solidFill>
                                      <a:latin typeface="Cambria Math" panose="02040503050406030204" pitchFamily="18" charset="0"/>
                                    </a:rPr>
                                    <m:t>2</m:t>
                                  </m:r>
                                </m:den>
                              </m:f>
                            </m:e>
                          </m:mr>
                          <m:mr>
                            <m:e>
                              <m:r>
                                <a:rPr lang="en-GB" sz="2400" i="1">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m:t>
                              </m:r>
                              <m:f>
                                <m:fPr>
                                  <m:ctrlPr>
                                    <a:rPr lang="en-GB" sz="2400" i="1" smtClean="0">
                                      <a:solidFill>
                                        <a:srgbClr val="0C2B8E"/>
                                      </a:solidFill>
                                      <a:latin typeface="Cambria Math" panose="02040503050406030204" pitchFamily="18" charset="0"/>
                                    </a:rPr>
                                  </m:ctrlPr>
                                </m:fPr>
                                <m:num>
                                  <m:r>
                                    <a:rPr lang="es-ES" sz="2400" b="0" i="1" smtClean="0">
                                      <a:solidFill>
                                        <a:srgbClr val="0C2B8E"/>
                                      </a:solidFill>
                                      <a:latin typeface="Cambria Math" panose="02040503050406030204" pitchFamily="18" charset="0"/>
                                    </a:rPr>
                                    <m:t>1</m:t>
                                  </m:r>
                                </m:num>
                                <m:den>
                                  <m:r>
                                    <a:rPr lang="es-ES" sz="2400" b="0" i="1" smtClean="0">
                                      <a:solidFill>
                                        <a:srgbClr val="0C2B8E"/>
                                      </a:solidFill>
                                      <a:latin typeface="Cambria Math" panose="02040503050406030204" pitchFamily="18" charset="0"/>
                                    </a:rPr>
                                    <m:t>2</m:t>
                                  </m:r>
                                </m:den>
                              </m:f>
                            </m:e>
                          </m:mr>
                        </m:m>
                      </m:e>
                    </m:d>
                  </m:oMath>
                </a14:m>
                <a:endParaRPr lang="es-ES" sz="2400" dirty="0">
                  <a:solidFill>
                    <a:srgbClr val="0C2B8E"/>
                  </a:solidFill>
                </a:endParaRPr>
              </a:p>
            </p:txBody>
          </p:sp>
        </mc:Choice>
        <mc:Fallback xmlns="">
          <p:sp>
            <p:nvSpPr>
              <p:cNvPr id="62" name="Rectángulo 1">
                <a:extLst>
                  <a:ext uri="{FF2B5EF4-FFF2-40B4-BE49-F238E27FC236}">
                    <a16:creationId xmlns:a16="http://schemas.microsoft.com/office/drawing/2014/main" id="{75BD25F6-6ED7-4A99-BAB8-AC87DF709BD7}"/>
                  </a:ext>
                </a:extLst>
              </p:cNvPr>
              <p:cNvSpPr>
                <a:spLocks noRot="1" noChangeAspect="1" noMove="1" noResize="1" noEditPoints="1" noAdjustHandles="1" noChangeArrowheads="1" noChangeShapeType="1" noTextEdit="1"/>
              </p:cNvSpPr>
              <p:nvPr/>
            </p:nvSpPr>
            <p:spPr>
              <a:xfrm>
                <a:off x="9823945" y="4476174"/>
                <a:ext cx="1629677" cy="1271438"/>
              </a:xfrm>
              <a:prstGeom prst="rect">
                <a:avLst/>
              </a:prstGeom>
              <a:blipFill>
                <a:blip r:embed="rId25"/>
                <a:stretch>
                  <a:fillRect/>
                </a:stretch>
              </a:blipFill>
            </p:spPr>
            <p:txBody>
              <a:bodyPr/>
              <a:lstStyle/>
              <a:p>
                <a:r>
                  <a:rPr lang="en-GB">
                    <a:noFill/>
                  </a:rPr>
                  <a:t> </a:t>
                </a:r>
              </a:p>
            </p:txBody>
          </p:sp>
        </mc:Fallback>
      </mc:AlternateContent>
      <p:sp>
        <p:nvSpPr>
          <p:cNvPr id="64" name="Рисунок 16">
            <a:extLst>
              <a:ext uri="{FF2B5EF4-FFF2-40B4-BE49-F238E27FC236}">
                <a16:creationId xmlns:a16="http://schemas.microsoft.com/office/drawing/2014/main" id="{01649ADF-72D3-48FF-9F05-EC87DE3BAA30}"/>
              </a:ext>
            </a:extLst>
          </p:cNvPr>
          <p:cNvSpPr/>
          <p:nvPr>
            <p:custDataLst>
              <p:tags r:id="rId1"/>
            </p:custDataLst>
          </p:nvPr>
        </p:nvSpPr>
        <p:spPr>
          <a:xfrm>
            <a:off x="10633333" y="3764332"/>
            <a:ext cx="743931" cy="743931"/>
          </a:xfrm>
          <a:custGeom>
            <a:avLst/>
            <a:gdLst>
              <a:gd name="connsiteX0" fmla="*/ 162230 w 475792"/>
              <a:gd name="connsiteY0" fmla="*/ 133 h 475791"/>
              <a:gd name="connsiteX1" fmla="*/ 156286 w 475792"/>
              <a:gd name="connsiteY1" fmla="*/ 12429 h 475791"/>
              <a:gd name="connsiteX2" fmla="*/ 234436 w 475792"/>
              <a:gd name="connsiteY2" fmla="*/ 81082 h 475791"/>
              <a:gd name="connsiteX3" fmla="*/ 208069 w 475792"/>
              <a:gd name="connsiteY3" fmla="*/ 129804 h 475791"/>
              <a:gd name="connsiteX4" fmla="*/ 201551 w 475792"/>
              <a:gd name="connsiteY4" fmla="*/ 128993 h 475791"/>
              <a:gd name="connsiteX5" fmla="*/ 175118 w 475792"/>
              <a:gd name="connsiteY5" fmla="*/ 155426 h 475791"/>
              <a:gd name="connsiteX6" fmla="*/ 175118 w 475792"/>
              <a:gd name="connsiteY6" fmla="*/ 195087 h 475791"/>
              <a:gd name="connsiteX7" fmla="*/ 175117 w 475792"/>
              <a:gd name="connsiteY7" fmla="*/ 194799 h 475791"/>
              <a:gd name="connsiteX8" fmla="*/ 175117 w 475792"/>
              <a:gd name="connsiteY8" fmla="*/ 190694 h 475791"/>
              <a:gd name="connsiteX9" fmla="*/ 116837 w 475792"/>
              <a:gd name="connsiteY9" fmla="*/ 298384 h 475791"/>
              <a:gd name="connsiteX10" fmla="*/ 120837 w 475792"/>
              <a:gd name="connsiteY10" fmla="*/ 311819 h 475791"/>
              <a:gd name="connsiteX11" fmla="*/ 134272 w 475792"/>
              <a:gd name="connsiteY11" fmla="*/ 307819 h 475791"/>
              <a:gd name="connsiteX12" fmla="*/ 181287 w 475792"/>
              <a:gd name="connsiteY12" fmla="*/ 220944 h 475791"/>
              <a:gd name="connsiteX13" fmla="*/ 191790 w 475792"/>
              <a:gd name="connsiteY13" fmla="*/ 236912 h 475791"/>
              <a:gd name="connsiteX14" fmla="*/ 195749 w 475792"/>
              <a:gd name="connsiteY14" fmla="*/ 265707 h 475791"/>
              <a:gd name="connsiteX15" fmla="*/ 172870 w 475792"/>
              <a:gd name="connsiteY15" fmla="*/ 326717 h 475791"/>
              <a:gd name="connsiteX16" fmla="*/ 170265 w 475792"/>
              <a:gd name="connsiteY16" fmla="*/ 332115 h 475791"/>
              <a:gd name="connsiteX17" fmla="*/ 142077 w 475792"/>
              <a:gd name="connsiteY17" fmla="*/ 379096 h 475791"/>
              <a:gd name="connsiteX18" fmla="*/ 118974 w 475792"/>
              <a:gd name="connsiteY18" fmla="*/ 419000 h 475791"/>
              <a:gd name="connsiteX19" fmla="*/ 127965 w 475792"/>
              <a:gd name="connsiteY19" fmla="*/ 456167 h 475791"/>
              <a:gd name="connsiteX20" fmla="*/ 134980 w 475792"/>
              <a:gd name="connsiteY20" fmla="*/ 459404 h 475791"/>
              <a:gd name="connsiteX21" fmla="*/ 9912 w 475792"/>
              <a:gd name="connsiteY21" fmla="*/ 459404 h 475791"/>
              <a:gd name="connsiteX22" fmla="*/ 0 w 475792"/>
              <a:gd name="connsiteY22" fmla="*/ 469317 h 475791"/>
              <a:gd name="connsiteX23" fmla="*/ 9912 w 475792"/>
              <a:gd name="connsiteY23" fmla="*/ 479229 h 475791"/>
              <a:gd name="connsiteX24" fmla="*/ 465880 w 475792"/>
              <a:gd name="connsiteY24" fmla="*/ 479229 h 475791"/>
              <a:gd name="connsiteX25" fmla="*/ 475792 w 475792"/>
              <a:gd name="connsiteY25" fmla="*/ 469317 h 475791"/>
              <a:gd name="connsiteX26" fmla="*/ 465880 w 475792"/>
              <a:gd name="connsiteY26" fmla="*/ 459404 h 475791"/>
              <a:gd name="connsiteX27" fmla="*/ 291955 w 475792"/>
              <a:gd name="connsiteY27" fmla="*/ 459404 h 475791"/>
              <a:gd name="connsiteX28" fmla="*/ 317195 w 475792"/>
              <a:gd name="connsiteY28" fmla="*/ 434114 h 475791"/>
              <a:gd name="connsiteX29" fmla="*/ 317195 w 475792"/>
              <a:gd name="connsiteY29" fmla="*/ 409843 h 475791"/>
              <a:gd name="connsiteX30" fmla="*/ 317195 w 475792"/>
              <a:gd name="connsiteY30" fmla="*/ 387124 h 475791"/>
              <a:gd name="connsiteX31" fmla="*/ 298476 w 475792"/>
              <a:gd name="connsiteY31" fmla="*/ 341042 h 475791"/>
              <a:gd name="connsiteX32" fmla="*/ 286465 w 475792"/>
              <a:gd name="connsiteY32" fmla="*/ 328698 h 475791"/>
              <a:gd name="connsiteX33" fmla="*/ 280849 w 475792"/>
              <a:gd name="connsiteY33" fmla="*/ 314873 h 475791"/>
              <a:gd name="connsiteX34" fmla="*/ 280849 w 475792"/>
              <a:gd name="connsiteY34" fmla="*/ 296493 h 475791"/>
              <a:gd name="connsiteX35" fmla="*/ 294066 w 475792"/>
              <a:gd name="connsiteY35" fmla="*/ 283277 h 475791"/>
              <a:gd name="connsiteX36" fmla="*/ 389885 w 475792"/>
              <a:gd name="connsiteY36" fmla="*/ 283277 h 475791"/>
              <a:gd name="connsiteX37" fmla="*/ 400100 w 475792"/>
              <a:gd name="connsiteY37" fmla="*/ 283277 h 475791"/>
              <a:gd name="connsiteX38" fmla="*/ 423759 w 475792"/>
              <a:gd name="connsiteY38" fmla="*/ 276113 h 475791"/>
              <a:gd name="connsiteX39" fmla="*/ 434125 w 475792"/>
              <a:gd name="connsiteY39" fmla="*/ 269203 h 475791"/>
              <a:gd name="connsiteX40" fmla="*/ 442751 w 475792"/>
              <a:gd name="connsiteY40" fmla="*/ 253085 h 475791"/>
              <a:gd name="connsiteX41" fmla="*/ 423381 w 475792"/>
              <a:gd name="connsiteY41" fmla="*/ 233715 h 475791"/>
              <a:gd name="connsiteX42" fmla="*/ 290471 w 475792"/>
              <a:gd name="connsiteY42" fmla="*/ 233715 h 475791"/>
              <a:gd name="connsiteX43" fmla="*/ 272732 w 475792"/>
              <a:gd name="connsiteY43" fmla="*/ 228549 h 475791"/>
              <a:gd name="connsiteX44" fmla="*/ 247565 w 475792"/>
              <a:gd name="connsiteY44" fmla="*/ 212534 h 475791"/>
              <a:gd name="connsiteX45" fmla="*/ 241940 w 475792"/>
              <a:gd name="connsiteY45" fmla="*/ 208022 h 475791"/>
              <a:gd name="connsiteX46" fmla="*/ 235879 w 475792"/>
              <a:gd name="connsiteY46" fmla="*/ 201961 h 475791"/>
              <a:gd name="connsiteX47" fmla="*/ 227984 w 475792"/>
              <a:gd name="connsiteY47" fmla="*/ 182901 h 475791"/>
              <a:gd name="connsiteX48" fmla="*/ 227984 w 475792"/>
              <a:gd name="connsiteY48" fmla="*/ 155426 h 475791"/>
              <a:gd name="connsiteX49" fmla="*/ 224159 w 475792"/>
              <a:gd name="connsiteY49" fmla="*/ 141724 h 475791"/>
              <a:gd name="connsiteX50" fmla="*/ 251467 w 475792"/>
              <a:gd name="connsiteY50" fmla="*/ 91265 h 475791"/>
              <a:gd name="connsiteX51" fmla="*/ 251880 w 475792"/>
              <a:gd name="connsiteY51" fmla="*/ 90655 h 475791"/>
              <a:gd name="connsiteX52" fmla="*/ 260095 w 475792"/>
              <a:gd name="connsiteY52" fmla="*/ 75382 h 475791"/>
              <a:gd name="connsiteX53" fmla="*/ 265374 w 475792"/>
              <a:gd name="connsiteY53" fmla="*/ 65566 h 475791"/>
              <a:gd name="connsiteX54" fmla="*/ 286262 w 475792"/>
              <a:gd name="connsiteY54" fmla="*/ 26970 h 475791"/>
              <a:gd name="connsiteX55" fmla="*/ 282262 w 475792"/>
              <a:gd name="connsiteY55" fmla="*/ 13535 h 475791"/>
              <a:gd name="connsiteX56" fmla="*/ 268826 w 475792"/>
              <a:gd name="connsiteY56" fmla="*/ 17534 h 475791"/>
              <a:gd name="connsiteX57" fmla="*/ 267548 w 475792"/>
              <a:gd name="connsiteY57" fmla="*/ 19897 h 475791"/>
              <a:gd name="connsiteX58" fmla="*/ 162230 w 475792"/>
              <a:gd name="connsiteY58" fmla="*/ 133 h 475791"/>
              <a:gd name="connsiteX59" fmla="*/ 291853 w 475792"/>
              <a:gd name="connsiteY59" fmla="*/ 459404 h 475791"/>
              <a:gd name="connsiteX60" fmla="*/ 266635 w 475792"/>
              <a:gd name="connsiteY60" fmla="*/ 435154 h 475791"/>
              <a:gd name="connsiteX61" fmla="*/ 264901 w 475792"/>
              <a:gd name="connsiteY61" fmla="*/ 392992 h 475791"/>
              <a:gd name="connsiteX62" fmla="*/ 253991 w 475792"/>
              <a:gd name="connsiteY62" fmla="*/ 369792 h 475791"/>
              <a:gd name="connsiteX63" fmla="*/ 233260 w 475792"/>
              <a:gd name="connsiteY63" fmla="*/ 351134 h 475791"/>
              <a:gd name="connsiteX64" fmla="*/ 228635 w 475792"/>
              <a:gd name="connsiteY64" fmla="*/ 349359 h 475791"/>
              <a:gd name="connsiteX65" fmla="*/ 222675 w 475792"/>
              <a:gd name="connsiteY65" fmla="*/ 352768 h 475791"/>
              <a:gd name="connsiteX66" fmla="*/ 191638 w 475792"/>
              <a:gd name="connsiteY66" fmla="*/ 405529 h 475791"/>
              <a:gd name="connsiteX67" fmla="*/ 166683 w 475792"/>
              <a:gd name="connsiteY67" fmla="*/ 447121 h 475791"/>
              <a:gd name="connsiteX68" fmla="*/ 150871 w 475792"/>
              <a:gd name="connsiteY68" fmla="*/ 459404 h 475791"/>
              <a:gd name="connsiteX69" fmla="*/ 291853 w 475792"/>
              <a:gd name="connsiteY69" fmla="*/ 459404 h 475791"/>
              <a:gd name="connsiteX70" fmla="*/ 138685 w 475792"/>
              <a:gd name="connsiteY70" fmla="*/ 439491 h 475791"/>
              <a:gd name="connsiteX71" fmla="*/ 136131 w 475792"/>
              <a:gd name="connsiteY71" fmla="*/ 428933 h 475791"/>
              <a:gd name="connsiteX72" fmla="*/ 159156 w 475792"/>
              <a:gd name="connsiteY72" fmla="*/ 389163 h 475791"/>
              <a:gd name="connsiteX73" fmla="*/ 187265 w 475792"/>
              <a:gd name="connsiteY73" fmla="*/ 342315 h 475791"/>
              <a:gd name="connsiteX74" fmla="*/ 191433 w 475792"/>
              <a:gd name="connsiteY74" fmla="*/ 333678 h 475791"/>
              <a:gd name="connsiteX75" fmla="*/ 172870 w 475792"/>
              <a:gd name="connsiteY75" fmla="*/ 326717 h 475791"/>
              <a:gd name="connsiteX76" fmla="*/ 191433 w 475792"/>
              <a:gd name="connsiteY76" fmla="*/ 333678 h 475791"/>
              <a:gd name="connsiteX77" fmla="*/ 214311 w 475792"/>
              <a:gd name="connsiteY77" fmla="*/ 272668 h 475791"/>
              <a:gd name="connsiteX78" fmla="*/ 207434 w 475792"/>
              <a:gd name="connsiteY78" fmla="*/ 224735 h 475791"/>
              <a:gd name="connsiteX79" fmla="*/ 195232 w 475792"/>
              <a:gd name="connsiteY79" fmla="*/ 202323 h 475791"/>
              <a:gd name="connsiteX80" fmla="*/ 194943 w 475792"/>
              <a:gd name="connsiteY80" fmla="*/ 199783 h 475791"/>
              <a:gd name="connsiteX81" fmla="*/ 194943 w 475792"/>
              <a:gd name="connsiteY81" fmla="*/ 155426 h 475791"/>
              <a:gd name="connsiteX82" fmla="*/ 201551 w 475792"/>
              <a:gd name="connsiteY82" fmla="*/ 148818 h 475791"/>
              <a:gd name="connsiteX83" fmla="*/ 208159 w 475792"/>
              <a:gd name="connsiteY83" fmla="*/ 155426 h 475791"/>
              <a:gd name="connsiteX84" fmla="*/ 208159 w 475792"/>
              <a:gd name="connsiteY84" fmla="*/ 182901 h 475791"/>
              <a:gd name="connsiteX85" fmla="*/ 221860 w 475792"/>
              <a:gd name="connsiteY85" fmla="*/ 215979 h 475791"/>
              <a:gd name="connsiteX86" fmla="*/ 227922 w 475792"/>
              <a:gd name="connsiteY86" fmla="*/ 222040 h 475791"/>
              <a:gd name="connsiteX87" fmla="*/ 236921 w 475792"/>
              <a:gd name="connsiteY87" fmla="*/ 229259 h 475791"/>
              <a:gd name="connsiteX88" fmla="*/ 262089 w 475792"/>
              <a:gd name="connsiteY88" fmla="*/ 245275 h 475791"/>
              <a:gd name="connsiteX89" fmla="*/ 290471 w 475792"/>
              <a:gd name="connsiteY89" fmla="*/ 253540 h 475791"/>
              <a:gd name="connsiteX90" fmla="*/ 421880 w 475792"/>
              <a:gd name="connsiteY90" fmla="*/ 253540 h 475791"/>
              <a:gd name="connsiteX91" fmla="*/ 412762 w 475792"/>
              <a:gd name="connsiteY91" fmla="*/ 259619 h 475791"/>
              <a:gd name="connsiteX92" fmla="*/ 400100 w 475792"/>
              <a:gd name="connsiteY92" fmla="*/ 263452 h 475791"/>
              <a:gd name="connsiteX93" fmla="*/ 389885 w 475792"/>
              <a:gd name="connsiteY93" fmla="*/ 263452 h 475791"/>
              <a:gd name="connsiteX94" fmla="*/ 294066 w 475792"/>
              <a:gd name="connsiteY94" fmla="*/ 263452 h 475791"/>
              <a:gd name="connsiteX95" fmla="*/ 261025 w 475792"/>
              <a:gd name="connsiteY95" fmla="*/ 296493 h 475791"/>
              <a:gd name="connsiteX96" fmla="*/ 261025 w 475792"/>
              <a:gd name="connsiteY96" fmla="*/ 314873 h 475791"/>
              <a:gd name="connsiteX97" fmla="*/ 272256 w 475792"/>
              <a:gd name="connsiteY97" fmla="*/ 342523 h 475791"/>
              <a:gd name="connsiteX98" fmla="*/ 284267 w 475792"/>
              <a:gd name="connsiteY98" fmla="*/ 354867 h 475791"/>
              <a:gd name="connsiteX99" fmla="*/ 297370 w 475792"/>
              <a:gd name="connsiteY99" fmla="*/ 387124 h 475791"/>
              <a:gd name="connsiteX100" fmla="*/ 297370 w 475792"/>
              <a:gd name="connsiteY100" fmla="*/ 409843 h 475791"/>
              <a:gd name="connsiteX101" fmla="*/ 297370 w 475792"/>
              <a:gd name="connsiteY101" fmla="*/ 434114 h 475791"/>
              <a:gd name="connsiteX102" fmla="*/ 291904 w 475792"/>
              <a:gd name="connsiteY102" fmla="*/ 439580 h 475791"/>
              <a:gd name="connsiteX103" fmla="*/ 286443 w 475792"/>
              <a:gd name="connsiteY103" fmla="*/ 434339 h 475791"/>
              <a:gd name="connsiteX104" fmla="*/ 284709 w 475792"/>
              <a:gd name="connsiteY104" fmla="*/ 392178 h 475791"/>
              <a:gd name="connsiteX105" fmla="*/ 267253 w 475792"/>
              <a:gd name="connsiteY105" fmla="*/ 355056 h 475791"/>
              <a:gd name="connsiteX106" fmla="*/ 246522 w 475792"/>
              <a:gd name="connsiteY106" fmla="*/ 336398 h 475791"/>
              <a:gd name="connsiteX107" fmla="*/ 228635 w 475792"/>
              <a:gd name="connsiteY107" fmla="*/ 329534 h 475791"/>
              <a:gd name="connsiteX108" fmla="*/ 205587 w 475792"/>
              <a:gd name="connsiteY108" fmla="*/ 342716 h 475791"/>
              <a:gd name="connsiteX109" fmla="*/ 174595 w 475792"/>
              <a:gd name="connsiteY109" fmla="*/ 395403 h 475791"/>
              <a:gd name="connsiteX110" fmla="*/ 149684 w 475792"/>
              <a:gd name="connsiteY110" fmla="*/ 436921 h 475791"/>
              <a:gd name="connsiteX111" fmla="*/ 138685 w 475792"/>
              <a:gd name="connsiteY111" fmla="*/ 439491 h 475791"/>
              <a:gd name="connsiteX112" fmla="*/ 257234 w 475792"/>
              <a:gd name="connsiteY112" fmla="*/ 38954 h 475791"/>
              <a:gd name="connsiteX113" fmla="*/ 197485 w 475792"/>
              <a:gd name="connsiteY113" fmla="*/ 21651 h 475791"/>
              <a:gd name="connsiteX114" fmla="*/ 196256 w 475792"/>
              <a:gd name="connsiteY114" fmla="*/ 23923 h 475791"/>
              <a:gd name="connsiteX115" fmla="*/ 243439 w 475792"/>
              <a:gd name="connsiteY115" fmla="*/ 64446 h 475791"/>
              <a:gd name="connsiteX116" fmla="*/ 257234 w 475792"/>
              <a:gd name="connsiteY116" fmla="*/ 38954 h 475791"/>
              <a:gd name="connsiteX117" fmla="*/ 330411 w 475792"/>
              <a:gd name="connsiteY117" fmla="*/ 177545 h 475791"/>
              <a:gd name="connsiteX118" fmla="*/ 303978 w 475792"/>
              <a:gd name="connsiteY118" fmla="*/ 203978 h 475791"/>
              <a:gd name="connsiteX119" fmla="*/ 277545 w 475792"/>
              <a:gd name="connsiteY119" fmla="*/ 177545 h 475791"/>
              <a:gd name="connsiteX120" fmla="*/ 303978 w 475792"/>
              <a:gd name="connsiteY120" fmla="*/ 151112 h 475791"/>
              <a:gd name="connsiteX121" fmla="*/ 330411 w 475792"/>
              <a:gd name="connsiteY121" fmla="*/ 177545 h 475791"/>
              <a:gd name="connsiteX122" fmla="*/ 350236 w 475792"/>
              <a:gd name="connsiteY122" fmla="*/ 177545 h 475791"/>
              <a:gd name="connsiteX123" fmla="*/ 303978 w 475792"/>
              <a:gd name="connsiteY123" fmla="*/ 223803 h 475791"/>
              <a:gd name="connsiteX124" fmla="*/ 257721 w 475792"/>
              <a:gd name="connsiteY124" fmla="*/ 177545 h 475791"/>
              <a:gd name="connsiteX125" fmla="*/ 303978 w 475792"/>
              <a:gd name="connsiteY125" fmla="*/ 131288 h 475791"/>
              <a:gd name="connsiteX126" fmla="*/ 350236 w 475792"/>
              <a:gd name="connsiteY126" fmla="*/ 177545 h 47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5792" h="475791">
                <a:moveTo>
                  <a:pt x="162230" y="133"/>
                </a:moveTo>
                <a:cubicBezTo>
                  <a:pt x="155172" y="-1191"/>
                  <a:pt x="150882" y="7682"/>
                  <a:pt x="156286" y="12429"/>
                </a:cubicBezTo>
                <a:lnTo>
                  <a:pt x="234436" y="81082"/>
                </a:lnTo>
                <a:lnTo>
                  <a:pt x="208069" y="129804"/>
                </a:lnTo>
                <a:cubicBezTo>
                  <a:pt x="205984" y="129274"/>
                  <a:pt x="203800" y="128993"/>
                  <a:pt x="201551" y="128993"/>
                </a:cubicBezTo>
                <a:cubicBezTo>
                  <a:pt x="186953" y="128993"/>
                  <a:pt x="175118" y="140828"/>
                  <a:pt x="175118" y="155426"/>
                </a:cubicBezTo>
                <a:lnTo>
                  <a:pt x="175118" y="195087"/>
                </a:lnTo>
                <a:lnTo>
                  <a:pt x="175117" y="194799"/>
                </a:lnTo>
                <a:lnTo>
                  <a:pt x="175117" y="190694"/>
                </a:lnTo>
                <a:lnTo>
                  <a:pt x="116837" y="298384"/>
                </a:lnTo>
                <a:cubicBezTo>
                  <a:pt x="114232" y="303199"/>
                  <a:pt x="116023" y="309213"/>
                  <a:pt x="120837" y="311819"/>
                </a:cubicBezTo>
                <a:cubicBezTo>
                  <a:pt x="125652" y="314425"/>
                  <a:pt x="131667" y="312634"/>
                  <a:pt x="134272" y="307819"/>
                </a:cubicBezTo>
                <a:lnTo>
                  <a:pt x="181287" y="220944"/>
                </a:lnTo>
                <a:cubicBezTo>
                  <a:pt x="184462" y="227313"/>
                  <a:pt x="188044" y="232099"/>
                  <a:pt x="191790" y="236912"/>
                </a:cubicBezTo>
                <a:cubicBezTo>
                  <a:pt x="198179" y="245120"/>
                  <a:pt x="199401" y="255968"/>
                  <a:pt x="195749" y="265707"/>
                </a:cubicBezTo>
                <a:lnTo>
                  <a:pt x="172870" y="326717"/>
                </a:lnTo>
                <a:cubicBezTo>
                  <a:pt x="172167" y="328591"/>
                  <a:pt x="171296" y="330398"/>
                  <a:pt x="170265" y="332115"/>
                </a:cubicBezTo>
                <a:lnTo>
                  <a:pt x="142077" y="379096"/>
                </a:lnTo>
                <a:lnTo>
                  <a:pt x="118974" y="419000"/>
                </a:lnTo>
                <a:cubicBezTo>
                  <a:pt x="111563" y="431802"/>
                  <a:pt x="115522" y="448168"/>
                  <a:pt x="127965" y="456167"/>
                </a:cubicBezTo>
                <a:cubicBezTo>
                  <a:pt x="130199" y="457603"/>
                  <a:pt x="132560" y="458677"/>
                  <a:pt x="134980" y="459404"/>
                </a:cubicBezTo>
                <a:lnTo>
                  <a:pt x="9912" y="459404"/>
                </a:lnTo>
                <a:cubicBezTo>
                  <a:pt x="4438" y="459404"/>
                  <a:pt x="0" y="463842"/>
                  <a:pt x="0" y="469317"/>
                </a:cubicBezTo>
                <a:cubicBezTo>
                  <a:pt x="0" y="474792"/>
                  <a:pt x="4438" y="479229"/>
                  <a:pt x="9912" y="479229"/>
                </a:cubicBezTo>
                <a:lnTo>
                  <a:pt x="465880" y="479229"/>
                </a:lnTo>
                <a:cubicBezTo>
                  <a:pt x="471354" y="479229"/>
                  <a:pt x="475792" y="474792"/>
                  <a:pt x="475792" y="469317"/>
                </a:cubicBezTo>
                <a:cubicBezTo>
                  <a:pt x="475792" y="463842"/>
                  <a:pt x="471354" y="459404"/>
                  <a:pt x="465880" y="459404"/>
                </a:cubicBezTo>
                <a:lnTo>
                  <a:pt x="291955" y="459404"/>
                </a:lnTo>
                <a:cubicBezTo>
                  <a:pt x="305899" y="459377"/>
                  <a:pt x="317195" y="448065"/>
                  <a:pt x="317195" y="434114"/>
                </a:cubicBezTo>
                <a:lnTo>
                  <a:pt x="317195" y="409843"/>
                </a:lnTo>
                <a:lnTo>
                  <a:pt x="317195" y="387124"/>
                </a:lnTo>
                <a:cubicBezTo>
                  <a:pt x="317195" y="369912"/>
                  <a:pt x="310479" y="353379"/>
                  <a:pt x="298476" y="341042"/>
                </a:cubicBezTo>
                <a:lnTo>
                  <a:pt x="286465" y="328698"/>
                </a:lnTo>
                <a:cubicBezTo>
                  <a:pt x="282864" y="324997"/>
                  <a:pt x="280849" y="320037"/>
                  <a:pt x="280849" y="314873"/>
                </a:cubicBezTo>
                <a:lnTo>
                  <a:pt x="280849" y="296493"/>
                </a:lnTo>
                <a:cubicBezTo>
                  <a:pt x="280849" y="289194"/>
                  <a:pt x="286766" y="283277"/>
                  <a:pt x="294066" y="283277"/>
                </a:cubicBezTo>
                <a:lnTo>
                  <a:pt x="389885" y="283277"/>
                </a:lnTo>
                <a:lnTo>
                  <a:pt x="400100" y="283277"/>
                </a:lnTo>
                <a:cubicBezTo>
                  <a:pt x="408520" y="283277"/>
                  <a:pt x="416753" y="280784"/>
                  <a:pt x="423759" y="276113"/>
                </a:cubicBezTo>
                <a:lnTo>
                  <a:pt x="434125" y="269203"/>
                </a:lnTo>
                <a:cubicBezTo>
                  <a:pt x="439514" y="265610"/>
                  <a:pt x="442751" y="259562"/>
                  <a:pt x="442751" y="253085"/>
                </a:cubicBezTo>
                <a:cubicBezTo>
                  <a:pt x="442751" y="242388"/>
                  <a:pt x="434078" y="233715"/>
                  <a:pt x="423381" y="233715"/>
                </a:cubicBezTo>
                <a:lnTo>
                  <a:pt x="290471" y="233715"/>
                </a:lnTo>
                <a:cubicBezTo>
                  <a:pt x="284187" y="233715"/>
                  <a:pt x="278034" y="231923"/>
                  <a:pt x="272732" y="228549"/>
                </a:cubicBezTo>
                <a:lnTo>
                  <a:pt x="247565" y="212534"/>
                </a:lnTo>
                <a:cubicBezTo>
                  <a:pt x="245530" y="211239"/>
                  <a:pt x="243644" y="209727"/>
                  <a:pt x="241940" y="208022"/>
                </a:cubicBezTo>
                <a:lnTo>
                  <a:pt x="235879" y="201961"/>
                </a:lnTo>
                <a:cubicBezTo>
                  <a:pt x="230823" y="196905"/>
                  <a:pt x="227984" y="190050"/>
                  <a:pt x="227984" y="182901"/>
                </a:cubicBezTo>
                <a:lnTo>
                  <a:pt x="227984" y="155426"/>
                </a:lnTo>
                <a:cubicBezTo>
                  <a:pt x="227984" y="150410"/>
                  <a:pt x="226586" y="145719"/>
                  <a:pt x="224159" y="141724"/>
                </a:cubicBezTo>
                <a:lnTo>
                  <a:pt x="251467" y="91265"/>
                </a:lnTo>
                <a:cubicBezTo>
                  <a:pt x="251621" y="91081"/>
                  <a:pt x="251760" y="90877"/>
                  <a:pt x="251880" y="90655"/>
                </a:cubicBezTo>
                <a:lnTo>
                  <a:pt x="260095" y="75382"/>
                </a:lnTo>
                <a:lnTo>
                  <a:pt x="265374" y="65566"/>
                </a:lnTo>
                <a:lnTo>
                  <a:pt x="286262" y="26970"/>
                </a:lnTo>
                <a:cubicBezTo>
                  <a:pt x="288867" y="22155"/>
                  <a:pt x="287076" y="16140"/>
                  <a:pt x="282262" y="13535"/>
                </a:cubicBezTo>
                <a:cubicBezTo>
                  <a:pt x="277447" y="10929"/>
                  <a:pt x="271432" y="12720"/>
                  <a:pt x="268826" y="17534"/>
                </a:cubicBezTo>
                <a:lnTo>
                  <a:pt x="267548" y="19897"/>
                </a:lnTo>
                <a:lnTo>
                  <a:pt x="162230" y="133"/>
                </a:lnTo>
                <a:close/>
                <a:moveTo>
                  <a:pt x="291853" y="459404"/>
                </a:moveTo>
                <a:cubicBezTo>
                  <a:pt x="278313" y="459378"/>
                  <a:pt x="267192" y="448688"/>
                  <a:pt x="266635" y="435154"/>
                </a:cubicBezTo>
                <a:lnTo>
                  <a:pt x="264901" y="392992"/>
                </a:lnTo>
                <a:cubicBezTo>
                  <a:pt x="264535" y="384106"/>
                  <a:pt x="260602" y="375742"/>
                  <a:pt x="253991" y="369792"/>
                </a:cubicBezTo>
                <a:lnTo>
                  <a:pt x="233260" y="351134"/>
                </a:lnTo>
                <a:cubicBezTo>
                  <a:pt x="231990" y="349991"/>
                  <a:pt x="230343" y="349359"/>
                  <a:pt x="228635" y="349359"/>
                </a:cubicBezTo>
                <a:cubicBezTo>
                  <a:pt x="226184" y="349359"/>
                  <a:pt x="223917" y="350656"/>
                  <a:pt x="222675" y="352768"/>
                </a:cubicBezTo>
                <a:lnTo>
                  <a:pt x="191638" y="405529"/>
                </a:lnTo>
                <a:lnTo>
                  <a:pt x="166683" y="447121"/>
                </a:lnTo>
                <a:cubicBezTo>
                  <a:pt x="162977" y="453299"/>
                  <a:pt x="157253" y="457499"/>
                  <a:pt x="150871" y="459404"/>
                </a:cubicBezTo>
                <a:lnTo>
                  <a:pt x="291853" y="459404"/>
                </a:lnTo>
                <a:close/>
                <a:moveTo>
                  <a:pt x="138685" y="439491"/>
                </a:moveTo>
                <a:cubicBezTo>
                  <a:pt x="135151" y="437219"/>
                  <a:pt x="134026" y="432569"/>
                  <a:pt x="136131" y="428933"/>
                </a:cubicBezTo>
                <a:lnTo>
                  <a:pt x="159156" y="389163"/>
                </a:lnTo>
                <a:lnTo>
                  <a:pt x="187265" y="342315"/>
                </a:lnTo>
                <a:cubicBezTo>
                  <a:pt x="188913" y="339568"/>
                  <a:pt x="190308" y="336677"/>
                  <a:pt x="191433" y="333678"/>
                </a:cubicBezTo>
                <a:lnTo>
                  <a:pt x="172870" y="326717"/>
                </a:lnTo>
                <a:lnTo>
                  <a:pt x="191433" y="333678"/>
                </a:lnTo>
                <a:lnTo>
                  <a:pt x="214311" y="272668"/>
                </a:lnTo>
                <a:cubicBezTo>
                  <a:pt x="220152" y="257092"/>
                  <a:pt x="218445" y="238881"/>
                  <a:pt x="207434" y="224735"/>
                </a:cubicBezTo>
                <a:cubicBezTo>
                  <a:pt x="202147" y="217942"/>
                  <a:pt x="198343" y="212683"/>
                  <a:pt x="195232" y="202323"/>
                </a:cubicBezTo>
                <a:cubicBezTo>
                  <a:pt x="195095" y="201866"/>
                  <a:pt x="194943" y="201054"/>
                  <a:pt x="194943" y="199783"/>
                </a:cubicBezTo>
                <a:lnTo>
                  <a:pt x="194943" y="155426"/>
                </a:lnTo>
                <a:cubicBezTo>
                  <a:pt x="194943" y="151777"/>
                  <a:pt x="197901" y="148818"/>
                  <a:pt x="201551" y="148818"/>
                </a:cubicBezTo>
                <a:cubicBezTo>
                  <a:pt x="205201" y="148818"/>
                  <a:pt x="208159" y="151777"/>
                  <a:pt x="208159" y="155426"/>
                </a:cubicBezTo>
                <a:lnTo>
                  <a:pt x="208159" y="182901"/>
                </a:lnTo>
                <a:cubicBezTo>
                  <a:pt x="208159" y="195308"/>
                  <a:pt x="213087" y="207206"/>
                  <a:pt x="221860" y="215979"/>
                </a:cubicBezTo>
                <a:lnTo>
                  <a:pt x="227922" y="222040"/>
                </a:lnTo>
                <a:cubicBezTo>
                  <a:pt x="230649" y="224767"/>
                  <a:pt x="233667" y="227188"/>
                  <a:pt x="236921" y="229259"/>
                </a:cubicBezTo>
                <a:lnTo>
                  <a:pt x="262089" y="245275"/>
                </a:lnTo>
                <a:cubicBezTo>
                  <a:pt x="270571" y="250673"/>
                  <a:pt x="280417" y="253540"/>
                  <a:pt x="290471" y="253540"/>
                </a:cubicBezTo>
                <a:lnTo>
                  <a:pt x="421880" y="253540"/>
                </a:lnTo>
                <a:lnTo>
                  <a:pt x="412762" y="259619"/>
                </a:lnTo>
                <a:cubicBezTo>
                  <a:pt x="409013" y="262118"/>
                  <a:pt x="404607" y="263452"/>
                  <a:pt x="400100" y="263452"/>
                </a:cubicBezTo>
                <a:lnTo>
                  <a:pt x="389885" y="263452"/>
                </a:lnTo>
                <a:lnTo>
                  <a:pt x="294066" y="263452"/>
                </a:lnTo>
                <a:cubicBezTo>
                  <a:pt x="275818" y="263452"/>
                  <a:pt x="261025" y="278245"/>
                  <a:pt x="261025" y="296493"/>
                </a:cubicBezTo>
                <a:lnTo>
                  <a:pt x="261025" y="314873"/>
                </a:lnTo>
                <a:cubicBezTo>
                  <a:pt x="261025" y="325201"/>
                  <a:pt x="265054" y="335121"/>
                  <a:pt x="272256" y="342523"/>
                </a:cubicBezTo>
                <a:lnTo>
                  <a:pt x="284267" y="354867"/>
                </a:lnTo>
                <a:cubicBezTo>
                  <a:pt x="292669" y="363503"/>
                  <a:pt x="297370" y="375076"/>
                  <a:pt x="297370" y="387124"/>
                </a:cubicBezTo>
                <a:lnTo>
                  <a:pt x="297370" y="409843"/>
                </a:lnTo>
                <a:lnTo>
                  <a:pt x="297370" y="434114"/>
                </a:lnTo>
                <a:cubicBezTo>
                  <a:pt x="297370" y="437133"/>
                  <a:pt x="294923" y="439580"/>
                  <a:pt x="291904" y="439580"/>
                </a:cubicBezTo>
                <a:cubicBezTo>
                  <a:pt x="288973" y="439580"/>
                  <a:pt x="286564" y="437267"/>
                  <a:pt x="286443" y="434339"/>
                </a:cubicBezTo>
                <a:lnTo>
                  <a:pt x="284709" y="392178"/>
                </a:lnTo>
                <a:cubicBezTo>
                  <a:pt x="284124" y="377959"/>
                  <a:pt x="277831" y="364576"/>
                  <a:pt x="267253" y="355056"/>
                </a:cubicBezTo>
                <a:lnTo>
                  <a:pt x="246522" y="336398"/>
                </a:lnTo>
                <a:cubicBezTo>
                  <a:pt x="241612" y="331979"/>
                  <a:pt x="235240" y="329534"/>
                  <a:pt x="228635" y="329534"/>
                </a:cubicBezTo>
                <a:cubicBezTo>
                  <a:pt x="219159" y="329534"/>
                  <a:pt x="210391" y="334549"/>
                  <a:pt x="205587" y="342716"/>
                </a:cubicBezTo>
                <a:lnTo>
                  <a:pt x="174595" y="395403"/>
                </a:lnTo>
                <a:lnTo>
                  <a:pt x="149684" y="436921"/>
                </a:lnTo>
                <a:cubicBezTo>
                  <a:pt x="147400" y="440728"/>
                  <a:pt x="142420" y="441891"/>
                  <a:pt x="138685" y="439491"/>
                </a:cubicBezTo>
                <a:close/>
                <a:moveTo>
                  <a:pt x="257234" y="38954"/>
                </a:moveTo>
                <a:lnTo>
                  <a:pt x="197485" y="21651"/>
                </a:lnTo>
                <a:cubicBezTo>
                  <a:pt x="196120" y="21255"/>
                  <a:pt x="195178" y="22997"/>
                  <a:pt x="196256" y="23923"/>
                </a:cubicBezTo>
                <a:lnTo>
                  <a:pt x="243439" y="64446"/>
                </a:lnTo>
                <a:lnTo>
                  <a:pt x="257234" y="38954"/>
                </a:lnTo>
                <a:close/>
                <a:moveTo>
                  <a:pt x="330411" y="177545"/>
                </a:moveTo>
                <a:cubicBezTo>
                  <a:pt x="330411" y="192144"/>
                  <a:pt x="318576" y="203978"/>
                  <a:pt x="303978" y="203978"/>
                </a:cubicBezTo>
                <a:cubicBezTo>
                  <a:pt x="289380" y="203978"/>
                  <a:pt x="277545" y="192144"/>
                  <a:pt x="277545" y="177545"/>
                </a:cubicBezTo>
                <a:cubicBezTo>
                  <a:pt x="277545" y="162947"/>
                  <a:pt x="289380" y="151112"/>
                  <a:pt x="303978" y="151112"/>
                </a:cubicBezTo>
                <a:cubicBezTo>
                  <a:pt x="318576" y="151112"/>
                  <a:pt x="330411" y="162947"/>
                  <a:pt x="330411" y="177545"/>
                </a:cubicBezTo>
                <a:close/>
                <a:moveTo>
                  <a:pt x="350236" y="177545"/>
                </a:moveTo>
                <a:cubicBezTo>
                  <a:pt x="350236" y="203093"/>
                  <a:pt x="329526" y="223803"/>
                  <a:pt x="303978" y="223803"/>
                </a:cubicBezTo>
                <a:cubicBezTo>
                  <a:pt x="278431" y="223803"/>
                  <a:pt x="257721" y="203093"/>
                  <a:pt x="257721" y="177545"/>
                </a:cubicBezTo>
                <a:cubicBezTo>
                  <a:pt x="257721" y="151998"/>
                  <a:pt x="278431" y="131288"/>
                  <a:pt x="303978" y="131288"/>
                </a:cubicBezTo>
                <a:cubicBezTo>
                  <a:pt x="329526" y="131288"/>
                  <a:pt x="350236" y="151998"/>
                  <a:pt x="350236" y="177545"/>
                </a:cubicBezTo>
                <a:close/>
              </a:path>
            </a:pathLst>
          </a:custGeom>
          <a:solidFill>
            <a:srgbClr val="29A6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65" name="Retângulo: Cantos Arredondados 64">
            <a:extLst>
              <a:ext uri="{FF2B5EF4-FFF2-40B4-BE49-F238E27FC236}">
                <a16:creationId xmlns:a16="http://schemas.microsoft.com/office/drawing/2014/main" id="{415C0DF6-C0AE-48A3-9C03-099B19B36EE7}"/>
              </a:ext>
            </a:extLst>
          </p:cNvPr>
          <p:cNvSpPr/>
          <p:nvPr/>
        </p:nvSpPr>
        <p:spPr>
          <a:xfrm>
            <a:off x="10363200" y="4497805"/>
            <a:ext cx="1305375" cy="12714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73" name="CuadroTexto 27">
                <a:extLst>
                  <a:ext uri="{FF2B5EF4-FFF2-40B4-BE49-F238E27FC236}">
                    <a16:creationId xmlns:a16="http://schemas.microsoft.com/office/drawing/2014/main" id="{C64EE4C1-EC46-4E50-BAF4-E673229F6BA5}"/>
                  </a:ext>
                </a:extLst>
              </p:cNvPr>
              <p:cNvSpPr txBox="1"/>
              <p:nvPr/>
            </p:nvSpPr>
            <p:spPr>
              <a:xfrm>
                <a:off x="8774090" y="4636706"/>
                <a:ext cx="1073243"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3</m:t>
                                        </m:r>
                                      </m:num>
                                      <m:den>
                                        <m:r>
                                          <a:rPr lang="pt-PT" sz="2400" i="1">
                                            <a:solidFill>
                                              <a:srgbClr val="0C2B8E"/>
                                            </a:solidFill>
                                            <a:latin typeface="Cambria Math" panose="02040503050406030204" pitchFamily="18" charset="0"/>
                                          </a:rPr>
                                          <m:t>2</m:t>
                                        </m:r>
                                      </m:den>
                                    </m:f>
                                  </m:e>
                                </m:box>
                              </m:e>
                            </m:mr>
                            <m:mr>
                              <m:e>
                                <m:box>
                                  <m:boxPr>
                                    <m:ctrlPr>
                                      <a:rPr lang="es-ES" sz="2400" b="0" i="1" smtClean="0">
                                        <a:solidFill>
                                          <a:srgbClr val="0C2B8E"/>
                                        </a:solidFill>
                                        <a:latin typeface="Cambria Math" panose="02040503050406030204" pitchFamily="18" charset="0"/>
                                        <a:ea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ea typeface="Cambria Math" panose="02040503050406030204" pitchFamily="18" charset="0"/>
                                          </a:rPr>
                                        </m:ctrlPr>
                                      </m:fPr>
                                      <m:num>
                                        <m:r>
                                          <a:rPr lang="pt-PT" sz="2400" b="0" i="1" smtClean="0">
                                            <a:solidFill>
                                              <a:srgbClr val="0C2B8E"/>
                                            </a:solidFill>
                                            <a:latin typeface="Cambria Math" panose="02040503050406030204" pitchFamily="18" charset="0"/>
                                            <a:ea typeface="Cambria Math" panose="02040503050406030204" pitchFamily="18" charset="0"/>
                                          </a:rPr>
                                          <m:t>1</m:t>
                                        </m:r>
                                      </m:num>
                                      <m:den>
                                        <m:r>
                                          <a:rPr lang="pt-PT" sz="2400" b="0" i="1" smtClean="0">
                                            <a:solidFill>
                                              <a:srgbClr val="0C2B8E"/>
                                            </a:solidFill>
                                            <a:latin typeface="Cambria Math" panose="02040503050406030204" pitchFamily="18" charset="0"/>
                                            <a:ea typeface="Cambria Math" panose="02040503050406030204" pitchFamily="18" charset="0"/>
                                          </a:rPr>
                                          <m:t>2</m:t>
                                        </m:r>
                                      </m:den>
                                    </m:f>
                                  </m:e>
                                </m:box>
                              </m:e>
                            </m:mr>
                          </m:m>
                        </m:e>
                      </m:d>
                    </m:oMath>
                  </m:oMathPara>
                </a14:m>
                <a:endParaRPr lang="es-ES" sz="2400" dirty="0">
                  <a:solidFill>
                    <a:srgbClr val="0C2B8E"/>
                  </a:solidFill>
                </a:endParaRPr>
              </a:p>
            </p:txBody>
          </p:sp>
        </mc:Choice>
        <mc:Fallback xmlns="">
          <p:sp>
            <p:nvSpPr>
              <p:cNvPr id="73" name="CuadroTexto 27">
                <a:extLst>
                  <a:ext uri="{FF2B5EF4-FFF2-40B4-BE49-F238E27FC236}">
                    <a16:creationId xmlns:a16="http://schemas.microsoft.com/office/drawing/2014/main" id="{C64EE4C1-EC46-4E50-BAF4-E673229F6BA5}"/>
                  </a:ext>
                </a:extLst>
              </p:cNvPr>
              <p:cNvSpPr txBox="1">
                <a:spLocks noRot="1" noChangeAspect="1" noMove="1" noResize="1" noEditPoints="1" noAdjustHandles="1" noChangeArrowheads="1" noChangeShapeType="1" noTextEdit="1"/>
              </p:cNvSpPr>
              <p:nvPr/>
            </p:nvSpPr>
            <p:spPr>
              <a:xfrm>
                <a:off x="8774090" y="4636706"/>
                <a:ext cx="1073243" cy="1046890"/>
              </a:xfrm>
              <a:prstGeom prst="rect">
                <a:avLst/>
              </a:prstGeom>
              <a:blipFill>
                <a:blip r:embed="rId26"/>
                <a:stretch>
                  <a:fillRect/>
                </a:stretch>
              </a:blipFill>
            </p:spPr>
            <p:txBody>
              <a:bodyPr/>
              <a:lstStyle/>
              <a:p>
                <a:r>
                  <a:rPr lang="en-GB">
                    <a:noFill/>
                  </a:rPr>
                  <a:t> </a:t>
                </a:r>
              </a:p>
            </p:txBody>
          </p:sp>
        </mc:Fallback>
      </mc:AlternateContent>
      <p:sp>
        <p:nvSpPr>
          <p:cNvPr id="74" name="Retângulo: Cantos Arredondados 73">
            <a:extLst>
              <a:ext uri="{FF2B5EF4-FFF2-40B4-BE49-F238E27FC236}">
                <a16:creationId xmlns:a16="http://schemas.microsoft.com/office/drawing/2014/main" id="{33B1395D-FD88-4A07-8ABE-912B410CBAC2}"/>
              </a:ext>
            </a:extLst>
          </p:cNvPr>
          <p:cNvSpPr/>
          <p:nvPr/>
        </p:nvSpPr>
        <p:spPr>
          <a:xfrm>
            <a:off x="4072026" y="4642708"/>
            <a:ext cx="1201723" cy="483412"/>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5" name="Retângulo: Cantos Arredondados 74">
            <a:extLst>
              <a:ext uri="{FF2B5EF4-FFF2-40B4-BE49-F238E27FC236}">
                <a16:creationId xmlns:a16="http://schemas.microsoft.com/office/drawing/2014/main" id="{853028C6-B148-4DDE-A329-C9DDDB1924DC}"/>
              </a:ext>
            </a:extLst>
          </p:cNvPr>
          <p:cNvSpPr/>
          <p:nvPr/>
        </p:nvSpPr>
        <p:spPr>
          <a:xfrm>
            <a:off x="4072026" y="5168592"/>
            <a:ext cx="1201723" cy="483412"/>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6" name="Retângulo: Cantos Arredondados 75">
            <a:extLst>
              <a:ext uri="{FF2B5EF4-FFF2-40B4-BE49-F238E27FC236}">
                <a16:creationId xmlns:a16="http://schemas.microsoft.com/office/drawing/2014/main" id="{BE3EB9EE-569D-40ED-84F1-3350EB4DFE43}"/>
              </a:ext>
            </a:extLst>
          </p:cNvPr>
          <p:cNvSpPr/>
          <p:nvPr/>
        </p:nvSpPr>
        <p:spPr>
          <a:xfrm>
            <a:off x="5671908" y="4772508"/>
            <a:ext cx="324856" cy="722031"/>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7" name="Seta: Curvada Para a Direita 76">
            <a:extLst>
              <a:ext uri="{FF2B5EF4-FFF2-40B4-BE49-F238E27FC236}">
                <a16:creationId xmlns:a16="http://schemas.microsoft.com/office/drawing/2014/main" id="{BEC09279-18F0-41C8-BB83-30D7C2617505}"/>
              </a:ext>
            </a:extLst>
          </p:cNvPr>
          <p:cNvSpPr/>
          <p:nvPr/>
        </p:nvSpPr>
        <p:spPr>
          <a:xfrm rot="16200000" flipH="1">
            <a:off x="5480679" y="4278162"/>
            <a:ext cx="160138" cy="618808"/>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Seta: Curvada Para a Direita 77">
            <a:extLst>
              <a:ext uri="{FF2B5EF4-FFF2-40B4-BE49-F238E27FC236}">
                <a16:creationId xmlns:a16="http://schemas.microsoft.com/office/drawing/2014/main" id="{AC4E8589-1D9C-4615-8365-AAEB867C1592}"/>
              </a:ext>
            </a:extLst>
          </p:cNvPr>
          <p:cNvSpPr/>
          <p:nvPr/>
        </p:nvSpPr>
        <p:spPr>
          <a:xfrm rot="5400000" flipH="1" flipV="1">
            <a:off x="5517196" y="5386875"/>
            <a:ext cx="160138" cy="618808"/>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9" name="CuadroTexto 27">
                <a:extLst>
                  <a:ext uri="{FF2B5EF4-FFF2-40B4-BE49-F238E27FC236}">
                    <a16:creationId xmlns:a16="http://schemas.microsoft.com/office/drawing/2014/main" id="{EB955150-75B1-4BF3-AE05-B1700921AA01}"/>
                  </a:ext>
                </a:extLst>
              </p:cNvPr>
              <p:cNvSpPr txBox="1"/>
              <p:nvPr/>
            </p:nvSpPr>
            <p:spPr>
              <a:xfrm>
                <a:off x="6040265" y="4620910"/>
                <a:ext cx="2891176"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5−</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i="1">
                                            <a:solidFill>
                                              <a:srgbClr val="0C2B8E"/>
                                            </a:solidFill>
                                            <a:latin typeface="Cambria Math" panose="02040503050406030204" pitchFamily="18" charset="0"/>
                                          </a:rPr>
                                          <m:t>2</m:t>
                                        </m:r>
                                      </m:den>
                                    </m:f>
                                  </m:e>
                                </m:box>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7</m:t>
                                </m:r>
                              </m:e>
                            </m:mr>
                            <m:mr>
                              <m:e>
                                <m:r>
                                  <a:rPr lang="es-ES" sz="2400" i="1">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2</m:t>
                                </m:r>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5+</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3</m:t>
                                        </m:r>
                                      </m:num>
                                      <m:den>
                                        <m:r>
                                          <a:rPr lang="pt-PT" sz="2400" i="1">
                                            <a:solidFill>
                                              <a:srgbClr val="0C2B8E"/>
                                            </a:solidFill>
                                            <a:latin typeface="Cambria Math" panose="02040503050406030204" pitchFamily="18" charset="0"/>
                                          </a:rPr>
                                          <m:t>2</m:t>
                                        </m:r>
                                      </m:den>
                                    </m:f>
                                  </m:e>
                                </m:box>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79" name="CuadroTexto 27">
                <a:extLst>
                  <a:ext uri="{FF2B5EF4-FFF2-40B4-BE49-F238E27FC236}">
                    <a16:creationId xmlns:a16="http://schemas.microsoft.com/office/drawing/2014/main" id="{EB955150-75B1-4BF3-AE05-B1700921AA01}"/>
                  </a:ext>
                </a:extLst>
              </p:cNvPr>
              <p:cNvSpPr txBox="1">
                <a:spLocks noRot="1" noChangeAspect="1" noMove="1" noResize="1" noEditPoints="1" noAdjustHandles="1" noChangeArrowheads="1" noChangeShapeType="1" noTextEdit="1"/>
              </p:cNvSpPr>
              <p:nvPr/>
            </p:nvSpPr>
            <p:spPr>
              <a:xfrm>
                <a:off x="6040265" y="4620910"/>
                <a:ext cx="2891176" cy="1046890"/>
              </a:xfrm>
              <a:prstGeom prst="rect">
                <a:avLst/>
              </a:prstGeom>
              <a:blipFill>
                <a:blip r:embed="rId27"/>
                <a:stretch>
                  <a:fillRect/>
                </a:stretch>
              </a:blipFill>
            </p:spPr>
            <p:txBody>
              <a:bodyPr/>
              <a:lstStyle/>
              <a:p>
                <a:r>
                  <a:rPr lang="en-GB">
                    <a:noFill/>
                  </a:rPr>
                  <a:t> </a:t>
                </a:r>
              </a:p>
            </p:txBody>
          </p:sp>
        </mc:Fallback>
      </mc:AlternateContent>
      <p:sp>
        <p:nvSpPr>
          <p:cNvPr id="80" name="Retângulo: Cantos Arredondados 79">
            <a:extLst>
              <a:ext uri="{FF2B5EF4-FFF2-40B4-BE49-F238E27FC236}">
                <a16:creationId xmlns:a16="http://schemas.microsoft.com/office/drawing/2014/main" id="{DA5F4F3E-EF07-4CB3-95F5-C74DC18C1C0D}"/>
              </a:ext>
            </a:extLst>
          </p:cNvPr>
          <p:cNvSpPr/>
          <p:nvPr/>
        </p:nvSpPr>
        <p:spPr>
          <a:xfrm>
            <a:off x="6701878" y="4645147"/>
            <a:ext cx="1802588" cy="483412"/>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81" name="Retângulo: Cantos Arredondados 80">
            <a:extLst>
              <a:ext uri="{FF2B5EF4-FFF2-40B4-BE49-F238E27FC236}">
                <a16:creationId xmlns:a16="http://schemas.microsoft.com/office/drawing/2014/main" id="{D69D434F-48F2-498E-A1A5-A8C08AFF787C}"/>
              </a:ext>
            </a:extLst>
          </p:cNvPr>
          <p:cNvSpPr/>
          <p:nvPr/>
        </p:nvSpPr>
        <p:spPr>
          <a:xfrm>
            <a:off x="6639670" y="5172871"/>
            <a:ext cx="1940392" cy="483412"/>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82" name="Retângulo: Cantos Arredondados 81">
            <a:hlinkClick r:id="rId28" action="ppaction://hlinksldjump"/>
            <a:extLst>
              <a:ext uri="{FF2B5EF4-FFF2-40B4-BE49-F238E27FC236}">
                <a16:creationId xmlns:a16="http://schemas.microsoft.com/office/drawing/2014/main" id="{D7240EDE-A8B1-42D8-8800-7524B58B6FC6}"/>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83" name="Retângulo: Cantos Arredondados 82">
            <a:hlinkClick r:id="rId29" action="ppaction://hlinksldjump"/>
            <a:extLst>
              <a:ext uri="{FF2B5EF4-FFF2-40B4-BE49-F238E27FC236}">
                <a16:creationId xmlns:a16="http://schemas.microsoft.com/office/drawing/2014/main" id="{17E7C093-8837-4B2C-9D70-F01D7AD08D0C}"/>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84" name="Retângulo: Cantos Arredondados 83">
            <a:hlinkClick r:id="rId30" action="ppaction://hlinksldjump"/>
            <a:extLst>
              <a:ext uri="{FF2B5EF4-FFF2-40B4-BE49-F238E27FC236}">
                <a16:creationId xmlns:a16="http://schemas.microsoft.com/office/drawing/2014/main" id="{B747011B-8EF1-4C2D-85D6-F40CD8B87493}"/>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85" name="Retângulo: Cantos Arredondados 84">
            <a:hlinkClick r:id="rId31" action="ppaction://hlinksldjump"/>
            <a:extLst>
              <a:ext uri="{FF2B5EF4-FFF2-40B4-BE49-F238E27FC236}">
                <a16:creationId xmlns:a16="http://schemas.microsoft.com/office/drawing/2014/main" id="{0F2D3324-7355-4994-8C32-63F15C4FE9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1553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500"/>
                                        <p:tgtEl>
                                          <p:spTgt spid="41"/>
                                        </p:tgtEl>
                                      </p:cBhvr>
                                    </p:animEffect>
                                    <p:set>
                                      <p:cBhvr>
                                        <p:cTn id="11" dur="1" fill="hold">
                                          <p:stCondLst>
                                            <p:cond delay="499"/>
                                          </p:stCondLst>
                                        </p:cTn>
                                        <p:tgtEl>
                                          <p:spTgt spid="4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75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750"/>
                                        <p:tgtEl>
                                          <p:spTgt spid="7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750"/>
                                        <p:tgtEl>
                                          <p:spTgt spid="75"/>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750"/>
                                        <p:tgtEl>
                                          <p:spTgt spid="7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750"/>
                                        <p:tgtEl>
                                          <p:spTgt spid="7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75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1000"/>
                                        <p:tgtEl>
                                          <p:spTgt spid="7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left)">
                                      <p:cBhvr>
                                        <p:cTn id="42" dur="750"/>
                                        <p:tgtEl>
                                          <p:spTgt spid="8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750"/>
                                        <p:tgtEl>
                                          <p:spTgt spid="81"/>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75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750"/>
                                        <p:tgtEl>
                                          <p:spTgt spid="62"/>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1750"/>
                            </p:stCondLst>
                            <p:childTnLst>
                              <p:par>
                                <p:cTn id="60" presetID="1"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1" grpId="0" animBg="1"/>
      <p:bldP spid="47" grpId="0"/>
      <p:bldP spid="62" grpId="0"/>
      <p:bldP spid="64" grpId="0" animBg="1"/>
      <p:bldP spid="65" grpId="0" animBg="1"/>
      <p:bldP spid="73" grpId="0"/>
      <p:bldP spid="74" grpId="0" animBg="1"/>
      <p:bldP spid="75" grpId="0" animBg="1"/>
      <p:bldP spid="76" grpId="0" animBg="1"/>
      <p:bldP spid="77" grpId="0" animBg="1"/>
      <p:bldP spid="78" grpId="0" animBg="1"/>
      <p:bldP spid="79" grpId="0"/>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5"/>
                <a:stretch>
                  <a:fillRect l="-4624"/>
                </a:stretch>
              </a:blipFill>
            </p:spPr>
            <p:txBody>
              <a:bodyPr/>
              <a:lstStyle/>
              <a:p>
                <a:r>
                  <a:rPr lang="en-GB">
                    <a:noFill/>
                  </a:rPr>
                  <a:t> </a:t>
                </a:r>
              </a:p>
            </p:txBody>
          </p:sp>
        </mc:Fallback>
      </mc:AlternateContent>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6"/>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7"/>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CuadroTexto 7">
                <a:extLst>
                  <a:ext uri="{FF2B5EF4-FFF2-40B4-BE49-F238E27FC236}">
                    <a16:creationId xmlns:a16="http://schemas.microsoft.com/office/drawing/2014/main" id="{02FFB0FB-2BFD-47BA-B2A1-D52F767888B2}"/>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pt-PT" sz="2400" b="0" i="1" smtClean="0">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63" name="CuadroTexto 7">
                <a:extLst>
                  <a:ext uri="{FF2B5EF4-FFF2-40B4-BE49-F238E27FC236}">
                    <a16:creationId xmlns:a16="http://schemas.microsoft.com/office/drawing/2014/main" id="{02FFB0FB-2BFD-47BA-B2A1-D52F767888B2}"/>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8"/>
                <a:stretch>
                  <a:fillRect/>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6384870" y="93826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6384870" y="938267"/>
                <a:ext cx="40267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7250890" y="940656"/>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7250890" y="940656"/>
                <a:ext cx="40427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5432215" y="94499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5432215" y="944999"/>
                <a:ext cx="402674" cy="369332"/>
              </a:xfrm>
              <a:prstGeom prst="rect">
                <a:avLst/>
              </a:prstGeom>
              <a:blipFill>
                <a:blip r:embed="rId11"/>
                <a:stretch>
                  <a:fillRect/>
                </a:stretch>
              </a:blipFill>
            </p:spPr>
            <p:txBody>
              <a:bodyPr/>
              <a:lstStyle/>
              <a:p>
                <a:r>
                  <a:rPr lang="en-GB">
                    <a:noFill/>
                  </a:rPr>
                  <a:t> </a:t>
                </a:r>
              </a:p>
            </p:txBody>
          </p:sp>
        </mc:Fallback>
      </mc:AlternateContent>
      <p:sp>
        <p:nvSpPr>
          <p:cNvPr id="79" name="Retângulo: Cantos Arredondados 78">
            <a:hlinkClick r:id="rId12" action="ppaction://hlinksldjump"/>
            <a:extLst>
              <a:ext uri="{FF2B5EF4-FFF2-40B4-BE49-F238E27FC236}">
                <a16:creationId xmlns:a16="http://schemas.microsoft.com/office/drawing/2014/main" id="{2409E51B-67F6-468A-A970-EF702A0BCCC0}"/>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80" name="Retângulo: Cantos Arredondados 79">
            <a:hlinkClick r:id="rId13" action="ppaction://hlinksldjump"/>
            <a:extLst>
              <a:ext uri="{FF2B5EF4-FFF2-40B4-BE49-F238E27FC236}">
                <a16:creationId xmlns:a16="http://schemas.microsoft.com/office/drawing/2014/main" id="{52AB085C-D854-4F38-966C-8A28C6FAB89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81" name="Retângulo: Cantos Arredondados 80">
            <a:hlinkClick r:id="rId14" action="ppaction://hlinksldjump"/>
            <a:extLst>
              <a:ext uri="{FF2B5EF4-FFF2-40B4-BE49-F238E27FC236}">
                <a16:creationId xmlns:a16="http://schemas.microsoft.com/office/drawing/2014/main" id="{ED3C6D7C-6EAE-4FF2-A309-E300A3FAAE08}"/>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82" name="Retângulo: Cantos Arredondados 81">
            <a:hlinkClick r:id="rId15" action="ppaction://hlinksldjump"/>
            <a:extLst>
              <a:ext uri="{FF2B5EF4-FFF2-40B4-BE49-F238E27FC236}">
                <a16:creationId xmlns:a16="http://schemas.microsoft.com/office/drawing/2014/main" id="{2DBD19BE-FBA9-4C52-AF96-F31163C96B3F}"/>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16147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91667E-6 -3.33333E-6 L 2.91667E-6 -0.12037 " pathEditMode="fixed" rAng="0" ptsTypes="AA">
                                      <p:cBhvr>
                                        <p:cTn id="11" dur="1000" fill="hold"/>
                                        <p:tgtEl>
                                          <p:spTgt spid="50"/>
                                        </p:tgtEl>
                                        <p:attrNameLst>
                                          <p:attrName>ppt_x</p:attrName>
                                          <p:attrName>ppt_y</p:attrName>
                                        </p:attrNameLst>
                                      </p:cBhvr>
                                      <p:rCtr x="0" y="-6019"/>
                                    </p:animMotion>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750"/>
                                        <p:tgtEl>
                                          <p:spTgt spid="75"/>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0" grpId="0"/>
      <p:bldP spid="63" grpId="0"/>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6"/>
                <a:stretch>
                  <a:fillRect l="-4624"/>
                </a:stretch>
              </a:blipFill>
            </p:spPr>
            <p:txBody>
              <a:bodyPr/>
              <a:lstStyle/>
              <a:p>
                <a:r>
                  <a:rPr lang="en-GB">
                    <a:noFill/>
                  </a:rPr>
                  <a:t> </a:t>
                </a:r>
              </a:p>
            </p:txBody>
          </p:sp>
        </mc:Fallback>
      </mc:AlternateContent>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7"/>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8"/>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CuadroTexto 7">
                <a:extLst>
                  <a:ext uri="{FF2B5EF4-FFF2-40B4-BE49-F238E27FC236}">
                    <a16:creationId xmlns:a16="http://schemas.microsoft.com/office/drawing/2014/main" id="{02FFB0FB-2BFD-47BA-B2A1-D52F767888B2}"/>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63" name="CuadroTexto 7">
                <a:extLst>
                  <a:ext uri="{FF2B5EF4-FFF2-40B4-BE49-F238E27FC236}">
                    <a16:creationId xmlns:a16="http://schemas.microsoft.com/office/drawing/2014/main" id="{02FFB0FB-2BFD-47BA-B2A1-D52F767888B2}"/>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9"/>
                <a:stretch>
                  <a:fillRect/>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5432215" y="94499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5432215" y="944999"/>
                <a:ext cx="402674" cy="369332"/>
              </a:xfrm>
              <a:prstGeom prst="rect">
                <a:avLst/>
              </a:prstGeom>
              <a:blipFill>
                <a:blip r:embed="rId10"/>
                <a:stretch>
                  <a:fillRect/>
                </a:stretch>
              </a:blipFill>
            </p:spPr>
            <p:txBody>
              <a:bodyPr/>
              <a:lstStyle/>
              <a:p>
                <a:r>
                  <a:rPr lang="en-GB">
                    <a:noFill/>
                  </a:rPr>
                  <a:t> </a:t>
                </a:r>
              </a:p>
            </p:txBody>
          </p:sp>
        </mc:Fallback>
      </mc:AlternateContent>
      <p:sp>
        <p:nvSpPr>
          <p:cNvPr id="26" name="Bolha de Discurso: Retângulo com Cantos Arredondados 25">
            <a:extLst>
              <a:ext uri="{FF2B5EF4-FFF2-40B4-BE49-F238E27FC236}">
                <a16:creationId xmlns:a16="http://schemas.microsoft.com/office/drawing/2014/main" id="{19CEC1ED-B546-4DD7-A039-74DEA1A28BE0}"/>
              </a:ext>
            </a:extLst>
          </p:cNvPr>
          <p:cNvSpPr/>
          <p:nvPr/>
        </p:nvSpPr>
        <p:spPr>
          <a:xfrm>
            <a:off x="8772077" y="2477983"/>
            <a:ext cx="2893043" cy="1413533"/>
          </a:xfrm>
          <a:prstGeom prst="wedgeRoundRectCallout">
            <a:avLst>
              <a:gd name="adj1" fmla="val -3480"/>
              <a:gd name="adj2" fmla="val 67765"/>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adroTexto 6">
            <a:extLst>
              <a:ext uri="{FF2B5EF4-FFF2-40B4-BE49-F238E27FC236}">
                <a16:creationId xmlns:a16="http://schemas.microsoft.com/office/drawing/2014/main" id="{4AF52FE8-0B88-45DA-81C2-F9FE57928A06}"/>
              </a:ext>
            </a:extLst>
          </p:cNvPr>
          <p:cNvSpPr txBox="1"/>
          <p:nvPr/>
        </p:nvSpPr>
        <p:spPr>
          <a:xfrm>
            <a:off x="8693120" y="2613170"/>
            <a:ext cx="3062271" cy="1015663"/>
          </a:xfrm>
          <a:prstGeom prst="rect">
            <a:avLst/>
          </a:prstGeom>
          <a:noFill/>
        </p:spPr>
        <p:txBody>
          <a:bodyPr wrap="square" rtlCol="0">
            <a:spAutoFit/>
          </a:bodyPr>
          <a:lstStyle/>
          <a:p>
            <a:pPr algn="ctr"/>
            <a:r>
              <a:rPr lang="en-GB" sz="2000" i="1" dirty="0"/>
              <a:t>Let’s do it using </a:t>
            </a:r>
            <a:r>
              <a:rPr lang="en-GB" sz="2000" b="1" i="1" dirty="0"/>
              <a:t>EROs</a:t>
            </a:r>
            <a:r>
              <a:rPr lang="en-GB" sz="2000" i="1" dirty="0"/>
              <a:t>!...</a:t>
            </a:r>
          </a:p>
          <a:p>
            <a:pPr algn="ctr"/>
            <a:r>
              <a:rPr lang="en-GB" sz="2000" dirty="0"/>
              <a:t>(</a:t>
            </a:r>
            <a:r>
              <a:rPr lang="en-GB" sz="2000" i="1" dirty="0"/>
              <a:t>Lesson 14</a:t>
            </a:r>
            <a:r>
              <a:rPr lang="en-GB" sz="2000" dirty="0"/>
              <a:t>)</a:t>
            </a:r>
          </a:p>
          <a:p>
            <a:pPr algn="ctr"/>
            <a:r>
              <a:rPr lang="en-GB" i="1" u="sng" dirty="0"/>
              <a:t>“Elementary Row Operations”</a:t>
            </a:r>
          </a:p>
        </p:txBody>
      </p:sp>
      <p:pic>
        <p:nvPicPr>
          <p:cNvPr id="28" name="Imagem 27">
            <a:extLst>
              <a:ext uri="{FF2B5EF4-FFF2-40B4-BE49-F238E27FC236}">
                <a16:creationId xmlns:a16="http://schemas.microsoft.com/office/drawing/2014/main" id="{05727A34-3ADB-4154-AF1C-29BE642548D9}"/>
              </a:ext>
            </a:extLst>
          </p:cNvPr>
          <p:cNvPicPr>
            <a:picLocks noChangeAspect="1"/>
          </p:cNvPicPr>
          <p:nvPr>
            <p:custDataLst>
              <p:tags r:id="rId1"/>
            </p:custDataLst>
          </p:nvPr>
        </p:nvPicPr>
        <p:blipFill rotWithShape="1">
          <a:blip r:embed="rId11" cstate="print">
            <a:extLst>
              <a:ext uri="{28A0092B-C50C-407E-A947-70E740481C1C}">
                <a14:useLocalDpi xmlns:a14="http://schemas.microsoft.com/office/drawing/2010/main" val="0"/>
              </a:ext>
            </a:extLst>
          </a:blip>
          <a:srcRect b="59689"/>
          <a:stretch/>
        </p:blipFill>
        <p:spPr>
          <a:xfrm flipH="1">
            <a:off x="10195418" y="3700500"/>
            <a:ext cx="1469703" cy="2144604"/>
          </a:xfrm>
          <a:prstGeom prst="rect">
            <a:avLst/>
          </a:prstGeom>
        </p:spPr>
      </p:pic>
      <mc:AlternateContent xmlns:mc="http://schemas.openxmlformats.org/markup-compatibility/2006" xmlns:a14="http://schemas.microsoft.com/office/drawing/2010/main">
        <mc:Choice Requires="a14">
          <p:sp>
            <p:nvSpPr>
              <p:cNvPr id="30" name="CuadroTexto 7">
                <a:extLst>
                  <a:ext uri="{FF2B5EF4-FFF2-40B4-BE49-F238E27FC236}">
                    <a16:creationId xmlns:a16="http://schemas.microsoft.com/office/drawing/2014/main" id="{AD11113A-D168-4746-BB37-651D0D28E277}"/>
                  </a:ext>
                </a:extLst>
              </p:cNvPr>
              <p:cNvSpPr txBox="1"/>
              <p:nvPr/>
            </p:nvSpPr>
            <p:spPr>
              <a:xfrm>
                <a:off x="2362356" y="2174963"/>
                <a:ext cx="2189074"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r>
                            <a:rPr lang="pt-PT" sz="2400" b="0" i="1" smtClean="0">
                              <a:solidFill>
                                <a:srgbClr val="0C2B8E"/>
                              </a:solidFill>
                              <a:latin typeface="Cambria Math" panose="02040503050406030204" pitchFamily="18" charset="0"/>
                            </a:rPr>
                            <m:t>   </m:t>
                          </m:r>
                          <m:m>
                            <m:mPr>
                              <m:mcs>
                                <m:mc>
                                  <m:mcPr>
                                    <m:count m:val="2"/>
                                    <m:mcJc m:val="center"/>
                                  </m:mcPr>
                                </m:mc>
                              </m:mcs>
                              <m:ctrlPr>
                                <a:rPr lang="es-ES" sz="240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0</m:t>
                                </m:r>
                              </m:e>
                            </m:mr>
                            <m:mr>
                              <m:e>
                                <m:r>
                                  <a:rPr lang="pt-PT" sz="2400" b="0" i="1" smtClean="0">
                                    <a:solidFill>
                                      <a:srgbClr val="0C2B8E"/>
                                    </a:solidFill>
                                    <a:latin typeface="Cambria Math" panose="02040503050406030204" pitchFamily="18" charset="0"/>
                                  </a:rPr>
                                  <m:t>0</m:t>
                                </m:r>
                              </m:e>
                              <m:e>
                                <m:r>
                                  <a:rPr lang="pt-PT" sz="2400" b="0" i="1" smtClean="0">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30" name="CuadroTexto 7">
                <a:extLst>
                  <a:ext uri="{FF2B5EF4-FFF2-40B4-BE49-F238E27FC236}">
                    <a16:creationId xmlns:a16="http://schemas.microsoft.com/office/drawing/2014/main" id="{AD11113A-D168-4746-BB37-651D0D28E277}"/>
                  </a:ext>
                </a:extLst>
              </p:cNvPr>
              <p:cNvSpPr txBox="1">
                <a:spLocks noRot="1" noChangeAspect="1" noMove="1" noResize="1" noEditPoints="1" noAdjustHandles="1" noChangeArrowheads="1" noChangeShapeType="1" noTextEdit="1"/>
              </p:cNvSpPr>
              <p:nvPr/>
            </p:nvSpPr>
            <p:spPr>
              <a:xfrm>
                <a:off x="2362356" y="2174963"/>
                <a:ext cx="2189074" cy="708143"/>
              </a:xfrm>
              <a:prstGeom prst="rect">
                <a:avLst/>
              </a:prstGeom>
              <a:blipFill>
                <a:blip r:embed="rId12"/>
                <a:stretch>
                  <a:fillRect/>
                </a:stretch>
              </a:blipFill>
            </p:spPr>
            <p:txBody>
              <a:bodyPr/>
              <a:lstStyle/>
              <a:p>
                <a:r>
                  <a:rPr lang="en-GB">
                    <a:noFill/>
                  </a:rPr>
                  <a:t> </a:t>
                </a:r>
              </a:p>
            </p:txBody>
          </p:sp>
        </mc:Fallback>
      </mc:AlternateContent>
      <p:cxnSp>
        <p:nvCxnSpPr>
          <p:cNvPr id="5" name="Conexão reta 4">
            <a:extLst>
              <a:ext uri="{FF2B5EF4-FFF2-40B4-BE49-F238E27FC236}">
                <a16:creationId xmlns:a16="http://schemas.microsoft.com/office/drawing/2014/main" id="{5274B233-2548-4CD4-BA52-8EE7F588808A}"/>
              </a:ext>
            </a:extLst>
          </p:cNvPr>
          <p:cNvCxnSpPr/>
          <p:nvPr/>
        </p:nvCxnSpPr>
        <p:spPr>
          <a:xfrm>
            <a:off x="3340730" y="2224499"/>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uadroTexto 7">
                <a:extLst>
                  <a:ext uri="{FF2B5EF4-FFF2-40B4-BE49-F238E27FC236}">
                    <a16:creationId xmlns:a16="http://schemas.microsoft.com/office/drawing/2014/main" id="{1318938C-E42B-4DDF-8238-5521BCC62876}"/>
                  </a:ext>
                </a:extLst>
              </p:cNvPr>
              <p:cNvSpPr txBox="1"/>
              <p:nvPr/>
            </p:nvSpPr>
            <p:spPr>
              <a:xfrm>
                <a:off x="4136421" y="2265425"/>
                <a:ext cx="1414634" cy="6169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s-ES" sz="2400" i="1" smtClean="0">
                              <a:solidFill>
                                <a:srgbClr val="0C2B8E"/>
                              </a:solidFill>
                              <a:latin typeface="Cambria Math" panose="02040503050406030204" pitchFamily="18" charset="0"/>
                            </a:rPr>
                          </m:ctrlPr>
                        </m:funcPr>
                        <m:fName>
                          <m:limLow>
                            <m:limLowPr>
                              <m:ctrlPr>
                                <a:rPr lang="es-ES" sz="2400" i="1" smtClean="0">
                                  <a:solidFill>
                                    <a:srgbClr val="0C2B8E"/>
                                  </a:solidFill>
                                  <a:latin typeface="Cambria Math" panose="02040503050406030204" pitchFamily="18" charset="0"/>
                                </a:rPr>
                              </m:ctrlPr>
                            </m:limLowPr>
                            <m:e>
                              <m:r>
                                <a:rPr lang="pt-PT" sz="2400" b="0" i="0" smtClean="0">
                                  <a:solidFill>
                                    <a:srgbClr val="0C2B8E"/>
                                  </a:solidFill>
                                  <a:latin typeface="Cambria Math" panose="02040503050406030204" pitchFamily="18" charset="0"/>
                                </a:rPr>
                                <m:t>~</m:t>
                              </m:r>
                            </m:e>
                            <m:lim>
                              <m:sSub>
                                <m:sSubPr>
                                  <m:ctrlPr>
                                    <a:rPr lang="es-ES" sz="2400" i="1" smtClean="0">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𝑅</m:t>
                                  </m:r>
                                </m:e>
                                <m:sub>
                                  <m:r>
                                    <a:rPr lang="pt-PT" sz="2400" b="0" i="1" smtClean="0">
                                      <a:solidFill>
                                        <a:srgbClr val="0C2B8E"/>
                                      </a:solidFill>
                                      <a:latin typeface="Cambria Math" panose="02040503050406030204" pitchFamily="18" charset="0"/>
                                    </a:rPr>
                                    <m:t>2</m:t>
                                  </m:r>
                                </m:sub>
                              </m:sSub>
                              <m:r>
                                <a:rPr lang="es-ES" sz="2400" i="1" smtClean="0">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r>
                                <a:rPr lang="pt-PT" sz="2400" b="0" i="1" smtClean="0">
                                  <a:solidFill>
                                    <a:srgbClr val="0C2B8E"/>
                                  </a:solidFill>
                                  <a:latin typeface="Cambria Math" panose="02040503050406030204" pitchFamily="18" charset="0"/>
                                </a:rPr>
                                <m:t>−2</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b="0" i="1" smtClean="0">
                                      <a:solidFill>
                                        <a:srgbClr val="0C2B8E"/>
                                      </a:solidFill>
                                      <a:latin typeface="Cambria Math" panose="02040503050406030204" pitchFamily="18" charset="0"/>
                                    </a:rPr>
                                    <m:t>1</m:t>
                                  </m:r>
                                </m:sub>
                              </m:sSub>
                            </m:lim>
                          </m:limLow>
                        </m:fName>
                        <m:e/>
                      </m:func>
                    </m:oMath>
                  </m:oMathPara>
                </a14:m>
                <a:endParaRPr lang="es-ES" sz="2400" dirty="0">
                  <a:solidFill>
                    <a:srgbClr val="0C2B8E"/>
                  </a:solidFill>
                </a:endParaRPr>
              </a:p>
            </p:txBody>
          </p:sp>
        </mc:Choice>
        <mc:Fallback xmlns="">
          <p:sp>
            <p:nvSpPr>
              <p:cNvPr id="32" name="CuadroTexto 7">
                <a:extLst>
                  <a:ext uri="{FF2B5EF4-FFF2-40B4-BE49-F238E27FC236}">
                    <a16:creationId xmlns:a16="http://schemas.microsoft.com/office/drawing/2014/main" id="{1318938C-E42B-4DDF-8238-5521BCC62876}"/>
                  </a:ext>
                </a:extLst>
              </p:cNvPr>
              <p:cNvSpPr txBox="1">
                <a:spLocks noRot="1" noChangeAspect="1" noMove="1" noResize="1" noEditPoints="1" noAdjustHandles="1" noChangeArrowheads="1" noChangeShapeType="1" noTextEdit="1"/>
              </p:cNvSpPr>
              <p:nvPr/>
            </p:nvSpPr>
            <p:spPr>
              <a:xfrm>
                <a:off x="4136421" y="2265425"/>
                <a:ext cx="1414634" cy="61690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F13C7CFE-9FFF-4121-B337-E64FBDE1A8BA}"/>
                  </a:ext>
                </a:extLst>
              </p:cNvPr>
              <p:cNvSpPr/>
              <p:nvPr/>
            </p:nvSpPr>
            <p:spPr>
              <a:xfrm>
                <a:off x="3600570" y="2879300"/>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34" name="Retângulo 33">
                <a:extLst>
                  <a:ext uri="{FF2B5EF4-FFF2-40B4-BE49-F238E27FC236}">
                    <a16:creationId xmlns:a16="http://schemas.microsoft.com/office/drawing/2014/main" id="{F13C7CFE-9FFF-4121-B337-E64FBDE1A8BA}"/>
                  </a:ext>
                </a:extLst>
              </p:cNvPr>
              <p:cNvSpPr>
                <a:spLocks noRot="1" noChangeAspect="1" noMove="1" noResize="1" noEditPoints="1" noAdjustHandles="1" noChangeArrowheads="1" noChangeShapeType="1" noTextEdit="1"/>
              </p:cNvSpPr>
              <p:nvPr/>
            </p:nvSpPr>
            <p:spPr>
              <a:xfrm>
                <a:off x="3600570" y="2879300"/>
                <a:ext cx="338554"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tângulo 34">
                <a:extLst>
                  <a:ext uri="{FF2B5EF4-FFF2-40B4-BE49-F238E27FC236}">
                    <a16:creationId xmlns:a16="http://schemas.microsoft.com/office/drawing/2014/main" id="{B90D2D09-B3D5-48FE-910D-64B863DA4171}"/>
                  </a:ext>
                </a:extLst>
              </p:cNvPr>
              <p:cNvSpPr/>
              <p:nvPr/>
            </p:nvSpPr>
            <p:spPr>
              <a:xfrm>
                <a:off x="2652459" y="287930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35" name="Retângulo 34">
                <a:extLst>
                  <a:ext uri="{FF2B5EF4-FFF2-40B4-BE49-F238E27FC236}">
                    <a16:creationId xmlns:a16="http://schemas.microsoft.com/office/drawing/2014/main" id="{B90D2D09-B3D5-48FE-910D-64B863DA4171}"/>
                  </a:ext>
                </a:extLst>
              </p:cNvPr>
              <p:cNvSpPr>
                <a:spLocks noRot="1" noChangeAspect="1" noMove="1" noResize="1" noEditPoints="1" noAdjustHandles="1" noChangeArrowheads="1" noChangeShapeType="1" noTextEdit="1"/>
              </p:cNvSpPr>
              <p:nvPr/>
            </p:nvSpPr>
            <p:spPr>
              <a:xfrm>
                <a:off x="2652459" y="2879300"/>
                <a:ext cx="402674" cy="369332"/>
              </a:xfrm>
              <a:prstGeom prst="rect">
                <a:avLst/>
              </a:prstGeom>
              <a:blipFill>
                <a:blip r:embed="rId15"/>
                <a:stretch>
                  <a:fillRect/>
                </a:stretch>
              </a:blipFill>
            </p:spPr>
            <p:txBody>
              <a:bodyPr/>
              <a:lstStyle/>
              <a:p>
                <a:r>
                  <a:rPr lang="en-GB">
                    <a:noFill/>
                  </a:rPr>
                  <a:t> </a:t>
                </a:r>
              </a:p>
            </p:txBody>
          </p:sp>
        </mc:Fallback>
      </mc:AlternateContent>
      <p:sp>
        <p:nvSpPr>
          <p:cNvPr id="8" name="Parêntese esquerdo 7">
            <a:extLst>
              <a:ext uri="{FF2B5EF4-FFF2-40B4-BE49-F238E27FC236}">
                <a16:creationId xmlns:a16="http://schemas.microsoft.com/office/drawing/2014/main" id="{DAC3295C-B44C-4091-A788-DD2F77FA4890}"/>
              </a:ext>
            </a:extLst>
          </p:cNvPr>
          <p:cNvSpPr/>
          <p:nvPr/>
        </p:nvSpPr>
        <p:spPr>
          <a:xfrm rot="16200000">
            <a:off x="3722421"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Parêntese esquerdo 36">
            <a:extLst>
              <a:ext uri="{FF2B5EF4-FFF2-40B4-BE49-F238E27FC236}">
                <a16:creationId xmlns:a16="http://schemas.microsoft.com/office/drawing/2014/main" id="{29586F3F-E80C-45CD-85A2-D8762AD53FDE}"/>
              </a:ext>
            </a:extLst>
          </p:cNvPr>
          <p:cNvSpPr/>
          <p:nvPr/>
        </p:nvSpPr>
        <p:spPr>
          <a:xfrm rot="16200000">
            <a:off x="2882450"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CuadroTexto 7">
                <a:extLst>
                  <a:ext uri="{FF2B5EF4-FFF2-40B4-BE49-F238E27FC236}">
                    <a16:creationId xmlns:a16="http://schemas.microsoft.com/office/drawing/2014/main" id="{28BA0F5F-29FD-45FA-8EDC-DD34966F582A}"/>
                  </a:ext>
                </a:extLst>
              </p:cNvPr>
              <p:cNvSpPr txBox="1"/>
              <p:nvPr/>
            </p:nvSpPr>
            <p:spPr>
              <a:xfrm>
                <a:off x="4184917" y="3225446"/>
                <a:ext cx="1317641" cy="8524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limLow>
                        <m:limLowPr>
                          <m:ctrlPr>
                            <a:rPr lang="es-ES" sz="2400" i="1">
                              <a:solidFill>
                                <a:srgbClr val="0C2B8E"/>
                              </a:solidFill>
                              <a:latin typeface="Cambria Math" panose="02040503050406030204" pitchFamily="18" charset="0"/>
                            </a:rPr>
                          </m:ctrlPr>
                        </m:limLowPr>
                        <m:e>
                          <m:r>
                            <a:rPr lang="pt-PT" sz="2400">
                              <a:solidFill>
                                <a:srgbClr val="0C2B8E"/>
                              </a:solidFill>
                              <a:latin typeface="Cambria Math" panose="02040503050406030204" pitchFamily="18" charset="0"/>
                            </a:rPr>
                            <m:t>~</m:t>
                          </m:r>
                        </m:e>
                        <m:lim>
                          <m:eqArr>
                            <m:eqArrPr>
                              <m:ctrlPr>
                                <a:rPr lang="es-ES" sz="2400" i="1">
                                  <a:solidFill>
                                    <a:srgbClr val="0C2B8E"/>
                                  </a:solidFill>
                                  <a:latin typeface="Cambria Math" panose="02040503050406030204" pitchFamily="18" charset="0"/>
                                </a:rPr>
                              </m:ctrlPr>
                            </m:eqArrPr>
                            <m:e>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1</m:t>
                                  </m:r>
                                </m:sub>
                              </m:sSub>
                              <m:r>
                                <a:rPr lang="es-ES" sz="2400" i="1">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1</m:t>
                                  </m:r>
                                </m:sub>
                              </m:sSub>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e>
                            <m:e>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r>
                                <a:rPr lang="es-ES" sz="2400" i="1">
                                  <a:solidFill>
                                    <a:srgbClr val="0C2B8E"/>
                                  </a:solidFill>
                                  <a:latin typeface="Cambria Math" panose="02040503050406030204" pitchFamily="18" charset="0"/>
                                  <a:ea typeface="Cambria Math" panose="02040503050406030204" pitchFamily="18" charset="0"/>
                                </a:rPr>
                                <m:t>←</m:t>
                              </m:r>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e>
                          </m:eqArr>
                        </m:lim>
                      </m:limLow>
                    </m:oMath>
                  </m:oMathPara>
                </a14:m>
                <a:endParaRPr lang="es-ES" sz="2400" dirty="0">
                  <a:solidFill>
                    <a:srgbClr val="0C2B8E"/>
                  </a:solidFill>
                </a:endParaRPr>
              </a:p>
            </p:txBody>
          </p:sp>
        </mc:Choice>
        <mc:Fallback xmlns="">
          <p:sp>
            <p:nvSpPr>
              <p:cNvPr id="39" name="CuadroTexto 7">
                <a:extLst>
                  <a:ext uri="{FF2B5EF4-FFF2-40B4-BE49-F238E27FC236}">
                    <a16:creationId xmlns:a16="http://schemas.microsoft.com/office/drawing/2014/main" id="{28BA0F5F-29FD-45FA-8EDC-DD34966F582A}"/>
                  </a:ext>
                </a:extLst>
              </p:cNvPr>
              <p:cNvSpPr txBox="1">
                <a:spLocks noRot="1" noChangeAspect="1" noMove="1" noResize="1" noEditPoints="1" noAdjustHandles="1" noChangeArrowheads="1" noChangeShapeType="1" noTextEdit="1"/>
              </p:cNvSpPr>
              <p:nvPr/>
            </p:nvSpPr>
            <p:spPr>
              <a:xfrm>
                <a:off x="4184917" y="3225446"/>
                <a:ext cx="1317641" cy="852477"/>
              </a:xfrm>
              <a:prstGeom prst="rect">
                <a:avLst/>
              </a:prstGeom>
              <a:blipFill>
                <a:blip r:embed="rId16"/>
                <a:stretch>
                  <a:fillRect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CuadroTexto 7">
                <a:extLst>
                  <a:ext uri="{FF2B5EF4-FFF2-40B4-BE49-F238E27FC236}">
                    <a16:creationId xmlns:a16="http://schemas.microsoft.com/office/drawing/2014/main" id="{7805C8E4-D960-4597-A702-404B113153F3}"/>
                  </a:ext>
                </a:extLst>
              </p:cNvPr>
              <p:cNvSpPr txBox="1"/>
              <p:nvPr/>
            </p:nvSpPr>
            <p:spPr>
              <a:xfrm>
                <a:off x="5349423" y="2199142"/>
                <a:ext cx="2402302"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0</m:t>
                                </m:r>
                              </m:e>
                              <m:e>
                                <m:r>
                                  <a:rPr lang="es-ES"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0" name="CuadroTexto 7">
                <a:extLst>
                  <a:ext uri="{FF2B5EF4-FFF2-40B4-BE49-F238E27FC236}">
                    <a16:creationId xmlns:a16="http://schemas.microsoft.com/office/drawing/2014/main" id="{7805C8E4-D960-4597-A702-404B113153F3}"/>
                  </a:ext>
                </a:extLst>
              </p:cNvPr>
              <p:cNvSpPr txBox="1">
                <a:spLocks noRot="1" noChangeAspect="1" noMove="1" noResize="1" noEditPoints="1" noAdjustHandles="1" noChangeArrowheads="1" noChangeShapeType="1" noTextEdit="1"/>
              </p:cNvSpPr>
              <p:nvPr/>
            </p:nvSpPr>
            <p:spPr>
              <a:xfrm>
                <a:off x="5349423" y="2199142"/>
                <a:ext cx="2402302" cy="708143"/>
              </a:xfrm>
              <a:prstGeom prst="rect">
                <a:avLst/>
              </a:prstGeom>
              <a:blipFill>
                <a:blip r:embed="rId17"/>
                <a:stretch>
                  <a:fillRect/>
                </a:stretch>
              </a:blipFill>
            </p:spPr>
            <p:txBody>
              <a:bodyPr/>
              <a:lstStyle/>
              <a:p>
                <a:r>
                  <a:rPr lang="en-GB">
                    <a:noFill/>
                  </a:rPr>
                  <a:t> </a:t>
                </a:r>
              </a:p>
            </p:txBody>
          </p:sp>
        </mc:Fallback>
      </mc:AlternateContent>
      <p:cxnSp>
        <p:nvCxnSpPr>
          <p:cNvPr id="41" name="Conexão reta 40">
            <a:extLst>
              <a:ext uri="{FF2B5EF4-FFF2-40B4-BE49-F238E27FC236}">
                <a16:creationId xmlns:a16="http://schemas.microsoft.com/office/drawing/2014/main" id="{FCEFE1EC-65D1-4E32-9C83-96A229F08A94}"/>
              </a:ext>
            </a:extLst>
          </p:cNvPr>
          <p:cNvCxnSpPr/>
          <p:nvPr/>
        </p:nvCxnSpPr>
        <p:spPr>
          <a:xfrm>
            <a:off x="6561207" y="2234965"/>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uadroTexto 7">
                <a:extLst>
                  <a:ext uri="{FF2B5EF4-FFF2-40B4-BE49-F238E27FC236}">
                    <a16:creationId xmlns:a16="http://schemas.microsoft.com/office/drawing/2014/main" id="{CEA2FB8F-372C-4CC9-B262-7623FDD57322}"/>
                  </a:ext>
                </a:extLst>
              </p:cNvPr>
              <p:cNvSpPr txBox="1"/>
              <p:nvPr/>
            </p:nvSpPr>
            <p:spPr>
              <a:xfrm>
                <a:off x="5349423" y="3238529"/>
                <a:ext cx="2445019"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0</m:t>
                                </m:r>
                              </m:e>
                              <m:e>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2" name="CuadroTexto 7">
                <a:extLst>
                  <a:ext uri="{FF2B5EF4-FFF2-40B4-BE49-F238E27FC236}">
                    <a16:creationId xmlns:a16="http://schemas.microsoft.com/office/drawing/2014/main" id="{CEA2FB8F-372C-4CC9-B262-7623FDD57322}"/>
                  </a:ext>
                </a:extLst>
              </p:cNvPr>
              <p:cNvSpPr txBox="1">
                <a:spLocks noRot="1" noChangeAspect="1" noMove="1" noResize="1" noEditPoints="1" noAdjustHandles="1" noChangeArrowheads="1" noChangeShapeType="1" noTextEdit="1"/>
              </p:cNvSpPr>
              <p:nvPr/>
            </p:nvSpPr>
            <p:spPr>
              <a:xfrm>
                <a:off x="5349423" y="3238529"/>
                <a:ext cx="2445019" cy="708143"/>
              </a:xfrm>
              <a:prstGeom prst="rect">
                <a:avLst/>
              </a:prstGeom>
              <a:blipFill>
                <a:blip r:embed="rId18"/>
                <a:stretch>
                  <a:fillRect/>
                </a:stretch>
              </a:blipFill>
            </p:spPr>
            <p:txBody>
              <a:bodyPr/>
              <a:lstStyle/>
              <a:p>
                <a:r>
                  <a:rPr lang="en-GB">
                    <a:noFill/>
                  </a:rPr>
                  <a:t> </a:t>
                </a:r>
              </a:p>
            </p:txBody>
          </p:sp>
        </mc:Fallback>
      </mc:AlternateContent>
      <p:cxnSp>
        <p:nvCxnSpPr>
          <p:cNvPr id="43" name="Conexão reta 42">
            <a:extLst>
              <a:ext uri="{FF2B5EF4-FFF2-40B4-BE49-F238E27FC236}">
                <a16:creationId xmlns:a16="http://schemas.microsoft.com/office/drawing/2014/main" id="{87D87CC5-CBDF-4F8E-826B-01AEDC8F4F57}"/>
              </a:ext>
            </a:extLst>
          </p:cNvPr>
          <p:cNvCxnSpPr/>
          <p:nvPr/>
        </p:nvCxnSpPr>
        <p:spPr>
          <a:xfrm>
            <a:off x="6361295" y="3291680"/>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tângulo 43">
                <a:extLst>
                  <a:ext uri="{FF2B5EF4-FFF2-40B4-BE49-F238E27FC236}">
                    <a16:creationId xmlns:a16="http://schemas.microsoft.com/office/drawing/2014/main" id="{637ED704-6025-4559-B240-A2029D00FA09}"/>
                  </a:ext>
                </a:extLst>
              </p:cNvPr>
              <p:cNvSpPr/>
              <p:nvPr/>
            </p:nvSpPr>
            <p:spPr>
              <a:xfrm>
                <a:off x="6668025" y="3986968"/>
                <a:ext cx="622222"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PT" b="1" i="1" smtClean="0">
                              <a:solidFill>
                                <a:srgbClr val="29A6FF"/>
                              </a:solidFill>
                              <a:latin typeface="Cambria Math" panose="02040503050406030204" pitchFamily="18" charset="0"/>
                            </a:rPr>
                          </m:ctrlPr>
                        </m:sSupPr>
                        <m:e>
                          <m:r>
                            <a:rPr lang="pt-PT" b="1" i="1" smtClean="0">
                              <a:solidFill>
                                <a:srgbClr val="29A6FF"/>
                              </a:solidFill>
                              <a:latin typeface="Cambria Math" panose="02040503050406030204" pitchFamily="18" charset="0"/>
                            </a:rPr>
                            <m:t>𝑨</m:t>
                          </m:r>
                        </m:e>
                        <m:sup>
                          <m:r>
                            <a:rPr lang="pt-PT" b="1" i="1" smtClean="0">
                              <a:solidFill>
                                <a:srgbClr val="29A6FF"/>
                              </a:solidFill>
                              <a:latin typeface="Cambria Math" panose="02040503050406030204" pitchFamily="18" charset="0"/>
                            </a:rPr>
                            <m:t>−</m:t>
                          </m:r>
                          <m:r>
                            <a:rPr lang="pt-PT" b="1" i="1" smtClean="0">
                              <a:solidFill>
                                <a:srgbClr val="29A6FF"/>
                              </a:solidFill>
                              <a:latin typeface="Cambria Math" panose="02040503050406030204" pitchFamily="18" charset="0"/>
                            </a:rPr>
                            <m:t>𝟏</m:t>
                          </m:r>
                        </m:sup>
                      </m:sSup>
                    </m:oMath>
                  </m:oMathPara>
                </a14:m>
                <a:endParaRPr lang="en-GB" dirty="0">
                  <a:solidFill>
                    <a:srgbClr val="29A6FF"/>
                  </a:solidFill>
                </a:endParaRPr>
              </a:p>
            </p:txBody>
          </p:sp>
        </mc:Choice>
        <mc:Fallback xmlns="">
          <p:sp>
            <p:nvSpPr>
              <p:cNvPr id="44" name="Retângulo 43">
                <a:extLst>
                  <a:ext uri="{FF2B5EF4-FFF2-40B4-BE49-F238E27FC236}">
                    <a16:creationId xmlns:a16="http://schemas.microsoft.com/office/drawing/2014/main" id="{637ED704-6025-4559-B240-A2029D00FA09}"/>
                  </a:ext>
                </a:extLst>
              </p:cNvPr>
              <p:cNvSpPr>
                <a:spLocks noRot="1" noChangeAspect="1" noMove="1" noResize="1" noEditPoints="1" noAdjustHandles="1" noChangeArrowheads="1" noChangeShapeType="1" noTextEdit="1"/>
              </p:cNvSpPr>
              <p:nvPr/>
            </p:nvSpPr>
            <p:spPr>
              <a:xfrm>
                <a:off x="6668025" y="3986968"/>
                <a:ext cx="622222" cy="37555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tângulo 44">
                <a:extLst>
                  <a:ext uri="{FF2B5EF4-FFF2-40B4-BE49-F238E27FC236}">
                    <a16:creationId xmlns:a16="http://schemas.microsoft.com/office/drawing/2014/main" id="{FE64C435-0CC3-4082-A7D9-4FEACAAB6B1C}"/>
                  </a:ext>
                </a:extLst>
              </p:cNvPr>
              <p:cNvSpPr/>
              <p:nvPr/>
            </p:nvSpPr>
            <p:spPr>
              <a:xfrm>
                <a:off x="5733400" y="3997904"/>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45" name="Retângulo 44">
                <a:extLst>
                  <a:ext uri="{FF2B5EF4-FFF2-40B4-BE49-F238E27FC236}">
                    <a16:creationId xmlns:a16="http://schemas.microsoft.com/office/drawing/2014/main" id="{FE64C435-0CC3-4082-A7D9-4FEACAAB6B1C}"/>
                  </a:ext>
                </a:extLst>
              </p:cNvPr>
              <p:cNvSpPr>
                <a:spLocks noRot="1" noChangeAspect="1" noMove="1" noResize="1" noEditPoints="1" noAdjustHandles="1" noChangeArrowheads="1" noChangeShapeType="1" noTextEdit="1"/>
              </p:cNvSpPr>
              <p:nvPr/>
            </p:nvSpPr>
            <p:spPr>
              <a:xfrm>
                <a:off x="5733400" y="3997904"/>
                <a:ext cx="338554" cy="369332"/>
              </a:xfrm>
              <a:prstGeom prst="rect">
                <a:avLst/>
              </a:prstGeom>
              <a:blipFill>
                <a:blip r:embed="rId20"/>
                <a:stretch>
                  <a:fillRect/>
                </a:stretch>
              </a:blipFill>
            </p:spPr>
            <p:txBody>
              <a:bodyPr/>
              <a:lstStyle/>
              <a:p>
                <a:r>
                  <a:rPr lang="en-GB">
                    <a:noFill/>
                  </a:rPr>
                  <a:t> </a:t>
                </a:r>
              </a:p>
            </p:txBody>
          </p:sp>
        </mc:Fallback>
      </mc:AlternateContent>
      <p:sp>
        <p:nvSpPr>
          <p:cNvPr id="46" name="Parêntese esquerdo 45">
            <a:extLst>
              <a:ext uri="{FF2B5EF4-FFF2-40B4-BE49-F238E27FC236}">
                <a16:creationId xmlns:a16="http://schemas.microsoft.com/office/drawing/2014/main" id="{A174BE10-80FF-4768-A0E6-B789B4FBA00E}"/>
              </a:ext>
            </a:extLst>
          </p:cNvPr>
          <p:cNvSpPr/>
          <p:nvPr/>
        </p:nvSpPr>
        <p:spPr>
          <a:xfrm rot="16200000">
            <a:off x="6918583" y="3421243"/>
            <a:ext cx="72000" cy="111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Parêntese esquerdo 46">
            <a:extLst>
              <a:ext uri="{FF2B5EF4-FFF2-40B4-BE49-F238E27FC236}">
                <a16:creationId xmlns:a16="http://schemas.microsoft.com/office/drawing/2014/main" id="{2A38242B-9E01-4270-B2E2-7BC52D39CDCB}"/>
              </a:ext>
            </a:extLst>
          </p:cNvPr>
          <p:cNvSpPr/>
          <p:nvPr/>
        </p:nvSpPr>
        <p:spPr>
          <a:xfrm rot="16200000">
            <a:off x="5898612" y="3601243"/>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Seta: Para a Direita 50">
            <a:extLst>
              <a:ext uri="{FF2B5EF4-FFF2-40B4-BE49-F238E27FC236}">
                <a16:creationId xmlns:a16="http://schemas.microsoft.com/office/drawing/2014/main" id="{78DE9905-521E-4524-A95B-0F7E71F60308}"/>
              </a:ext>
            </a:extLst>
          </p:cNvPr>
          <p:cNvSpPr/>
          <p:nvPr/>
        </p:nvSpPr>
        <p:spPr>
          <a:xfrm>
            <a:off x="7854434" y="3487435"/>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CuadroTexto 7">
                <a:extLst>
                  <a:ext uri="{FF2B5EF4-FFF2-40B4-BE49-F238E27FC236}">
                    <a16:creationId xmlns:a16="http://schemas.microsoft.com/office/drawing/2014/main" id="{09F48822-47FB-4158-9C82-444A66FA59D4}"/>
                  </a:ext>
                </a:extLst>
              </p:cNvPr>
              <p:cNvSpPr txBox="1"/>
              <p:nvPr/>
            </p:nvSpPr>
            <p:spPr>
              <a:xfrm>
                <a:off x="8318725" y="3263648"/>
                <a:ext cx="2575111" cy="7057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s-ES" sz="2400" i="1" smtClean="0">
                              <a:solidFill>
                                <a:srgbClr val="0C2B8E"/>
                              </a:solidFill>
                              <a:latin typeface="Cambria Math" panose="02040503050406030204" pitchFamily="18" charset="0"/>
                              <a:ea typeface="Cambria Math" panose="02040503050406030204" pitchFamily="18" charset="0"/>
                            </a:rPr>
                          </m:ctrlPr>
                        </m:sSupPr>
                        <m:e>
                          <m:r>
                            <a:rPr lang="pt-PT" sz="2400" b="0" i="1" smtClean="0">
                              <a:solidFill>
                                <a:srgbClr val="0C2B8E"/>
                              </a:solidFill>
                              <a:latin typeface="Cambria Math" panose="02040503050406030204" pitchFamily="18" charset="0"/>
                              <a:ea typeface="Cambria Math" panose="02040503050406030204" pitchFamily="18" charset="0"/>
                            </a:rPr>
                            <m:t>𝐴</m:t>
                          </m:r>
                        </m:e>
                        <m:sup>
                          <m:r>
                            <a:rPr lang="pt-PT" sz="2400" b="0" i="1" smtClean="0">
                              <a:solidFill>
                                <a:srgbClr val="0C2B8E"/>
                              </a:solidFill>
                              <a:latin typeface="Cambria Math" panose="02040503050406030204" pitchFamily="18" charset="0"/>
                              <a:ea typeface="Cambria Math" panose="02040503050406030204" pitchFamily="18" charset="0"/>
                            </a:rPr>
                            <m:t>−1</m:t>
                          </m:r>
                        </m:sup>
                      </m:sSup>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52" name="CuadroTexto 7">
                <a:extLst>
                  <a:ext uri="{FF2B5EF4-FFF2-40B4-BE49-F238E27FC236}">
                    <a16:creationId xmlns:a16="http://schemas.microsoft.com/office/drawing/2014/main" id="{09F48822-47FB-4158-9C82-444A66FA59D4}"/>
                  </a:ext>
                </a:extLst>
              </p:cNvPr>
              <p:cNvSpPr txBox="1">
                <a:spLocks noRot="1" noChangeAspect="1" noMove="1" noResize="1" noEditPoints="1" noAdjustHandles="1" noChangeArrowheads="1" noChangeShapeType="1" noTextEdit="1"/>
              </p:cNvSpPr>
              <p:nvPr/>
            </p:nvSpPr>
            <p:spPr>
              <a:xfrm>
                <a:off x="8318725" y="3263648"/>
                <a:ext cx="2575111" cy="70577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0CA97127-7BA0-4A74-9173-108969940E86}"/>
                  </a:ext>
                </a:extLst>
              </p:cNvPr>
              <p:cNvSpPr/>
              <p:nvPr/>
            </p:nvSpPr>
            <p:spPr>
              <a:xfrm>
                <a:off x="6384870" y="93826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57" name="Retângulo 56">
                <a:extLst>
                  <a:ext uri="{FF2B5EF4-FFF2-40B4-BE49-F238E27FC236}">
                    <a16:creationId xmlns:a16="http://schemas.microsoft.com/office/drawing/2014/main" id="{0CA97127-7BA0-4A74-9173-108969940E86}"/>
                  </a:ext>
                </a:extLst>
              </p:cNvPr>
              <p:cNvSpPr>
                <a:spLocks noRot="1" noChangeAspect="1" noMove="1" noResize="1" noEditPoints="1" noAdjustHandles="1" noChangeArrowheads="1" noChangeShapeType="1" noTextEdit="1"/>
              </p:cNvSpPr>
              <p:nvPr/>
            </p:nvSpPr>
            <p:spPr>
              <a:xfrm>
                <a:off x="6384870" y="938267"/>
                <a:ext cx="402674"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tângulo 57">
                <a:extLst>
                  <a:ext uri="{FF2B5EF4-FFF2-40B4-BE49-F238E27FC236}">
                    <a16:creationId xmlns:a16="http://schemas.microsoft.com/office/drawing/2014/main" id="{9248BE44-4808-4B0E-A87E-83BBEE7006D3}"/>
                  </a:ext>
                </a:extLst>
              </p:cNvPr>
              <p:cNvSpPr/>
              <p:nvPr/>
            </p:nvSpPr>
            <p:spPr>
              <a:xfrm>
                <a:off x="7250890" y="940656"/>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58" name="Retângulo 57">
                <a:extLst>
                  <a:ext uri="{FF2B5EF4-FFF2-40B4-BE49-F238E27FC236}">
                    <a16:creationId xmlns:a16="http://schemas.microsoft.com/office/drawing/2014/main" id="{9248BE44-4808-4B0E-A87E-83BBEE7006D3}"/>
                  </a:ext>
                </a:extLst>
              </p:cNvPr>
              <p:cNvSpPr>
                <a:spLocks noRot="1" noChangeAspect="1" noMove="1" noResize="1" noEditPoints="1" noAdjustHandles="1" noChangeArrowheads="1" noChangeShapeType="1" noTextEdit="1"/>
              </p:cNvSpPr>
              <p:nvPr/>
            </p:nvSpPr>
            <p:spPr>
              <a:xfrm>
                <a:off x="7250890" y="940656"/>
                <a:ext cx="404277" cy="369332"/>
              </a:xfrm>
              <a:prstGeom prst="rect">
                <a:avLst/>
              </a:prstGeom>
              <a:blipFill>
                <a:blip r:embed="rId23"/>
                <a:stretch>
                  <a:fillRect/>
                </a:stretch>
              </a:blipFill>
            </p:spPr>
            <p:txBody>
              <a:bodyPr/>
              <a:lstStyle/>
              <a:p>
                <a:r>
                  <a:rPr lang="en-GB">
                    <a:noFill/>
                  </a:rPr>
                  <a:t> </a:t>
                </a:r>
              </a:p>
            </p:txBody>
          </p:sp>
        </mc:Fallback>
      </mc:AlternateContent>
      <p:sp>
        <p:nvSpPr>
          <p:cNvPr id="59" name="Retângulo: Cantos Arredondados 58">
            <a:hlinkClick r:id="rId24" action="ppaction://hlinksldjump"/>
            <a:extLst>
              <a:ext uri="{FF2B5EF4-FFF2-40B4-BE49-F238E27FC236}">
                <a16:creationId xmlns:a16="http://schemas.microsoft.com/office/drawing/2014/main" id="{8A84510C-84F7-498A-95E5-126258B3A60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0" name="Retângulo: Cantos Arredondados 59">
            <a:hlinkClick r:id="rId25" action="ppaction://hlinksldjump"/>
            <a:extLst>
              <a:ext uri="{FF2B5EF4-FFF2-40B4-BE49-F238E27FC236}">
                <a16:creationId xmlns:a16="http://schemas.microsoft.com/office/drawing/2014/main" id="{C2B8FB1B-763B-4773-ADF4-60B2D97F012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62" name="Retângulo: Cantos Arredondados 61">
            <a:hlinkClick r:id="rId26" action="ppaction://hlinksldjump"/>
            <a:extLst>
              <a:ext uri="{FF2B5EF4-FFF2-40B4-BE49-F238E27FC236}">
                <a16:creationId xmlns:a16="http://schemas.microsoft.com/office/drawing/2014/main" id="{EC193C0B-4E19-4086-83F0-1B3C17EE6CD7}"/>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4" name="Retângulo: Cantos Arredondados 63">
            <a:hlinkClick r:id="rId27" action="ppaction://hlinksldjump"/>
            <a:extLst>
              <a:ext uri="{FF2B5EF4-FFF2-40B4-BE49-F238E27FC236}">
                <a16:creationId xmlns:a16="http://schemas.microsoft.com/office/drawing/2014/main" id="{D813077F-3985-4465-AE79-DFAB98D9178E}"/>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38954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2.91667E-6 -3.33333E-6 L 2.91667E-6 -0.12037 " pathEditMode="fixed" rAng="0" ptsTypes="AA">
                                      <p:cBhvr>
                                        <p:cTn id="6" dur="1000" spd="-100000" fill="hold"/>
                                        <p:tgtEl>
                                          <p:spTgt spid="50"/>
                                        </p:tgtEl>
                                        <p:attrNameLst>
                                          <p:attrName>ppt_x</p:attrName>
                                          <p:attrName>ppt_y</p:attrName>
                                        </p:attrNameLst>
                                      </p:cBhvr>
                                      <p:rCtr x="0" y="-6019"/>
                                    </p:animMotion>
                                  </p:childTnLst>
                                </p:cTn>
                              </p:par>
                              <p:par>
                                <p:cTn id="7" presetID="64" presetClass="path" presetSubtype="0" accel="50000" decel="50000" fill="hold" grpId="0" nodeType="withEffect">
                                  <p:stCondLst>
                                    <p:cond delay="0"/>
                                  </p:stCondLst>
                                  <p:childTnLst>
                                    <p:animMotion origin="layout" path="M -1.25E-6 -2.96296E-6 L -1.25E-6 -0.11875 " pathEditMode="relative" rAng="0" ptsTypes="AA">
                                      <p:cBhvr>
                                        <p:cTn id="8" dur="1250" fill="hold"/>
                                        <p:tgtEl>
                                          <p:spTgt spid="49"/>
                                        </p:tgtEl>
                                        <p:attrNameLst>
                                          <p:attrName>ppt_x</p:attrName>
                                          <p:attrName>ppt_y</p:attrName>
                                        </p:attrNameLst>
                                      </p:cBhvr>
                                      <p:rCtr x="0" y="-5949"/>
                                    </p:animMotion>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750"/>
                                        <p:tgtEl>
                                          <p:spTgt spid="32"/>
                                        </p:tgtEl>
                                      </p:cBhvr>
                                    </p:animEffect>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750"/>
                                        <p:tgtEl>
                                          <p:spTgt spid="40"/>
                                        </p:tgtEl>
                                      </p:cBhvr>
                                    </p:animEffect>
                                  </p:childTnLst>
                                </p:cTn>
                              </p:par>
                              <p:par>
                                <p:cTn id="49" presetID="10" presetClass="entr" presetSubtype="0" fill="hold" nodeType="withEffect">
                                  <p:stCondLst>
                                    <p:cond delay="25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750"/>
                                        <p:tgtEl>
                                          <p:spTgt spid="39"/>
                                        </p:tgtEl>
                                      </p:cBhvr>
                                    </p:animEffect>
                                  </p:childTnLst>
                                </p:cTn>
                              </p:par>
                            </p:childTnLst>
                          </p:cTn>
                        </p:par>
                        <p:par>
                          <p:cTn id="57" fill="hold">
                            <p:stCondLst>
                              <p:cond delay="75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750"/>
                                        <p:tgtEl>
                                          <p:spTgt spid="42"/>
                                        </p:tgtEl>
                                      </p:cBhvr>
                                    </p:animEffect>
                                  </p:childTnLst>
                                </p:cTn>
                              </p:par>
                              <p:par>
                                <p:cTn id="61" presetID="10" presetClass="entr" presetSubtype="0" fill="hold" nodeType="withEffect">
                                  <p:stCondLst>
                                    <p:cond delay="25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22" presetClass="entr" presetSubtype="8"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750"/>
                                        <p:tgtEl>
                                          <p:spTgt spid="51"/>
                                        </p:tgtEl>
                                      </p:cBhvr>
                                    </p:animEffect>
                                  </p:childTnLst>
                                </p:cTn>
                              </p:par>
                            </p:childTnLst>
                          </p:cTn>
                        </p:par>
                        <p:par>
                          <p:cTn id="91" fill="hold">
                            <p:stCondLst>
                              <p:cond delay="750"/>
                            </p:stCondLst>
                            <p:childTnLst>
                              <p:par>
                                <p:cTn id="92" presetID="10" presetClass="entr" presetSubtype="0"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26" grpId="0" animBg="1"/>
      <p:bldP spid="26" grpId="1" animBg="1"/>
      <p:bldP spid="27" grpId="0"/>
      <p:bldP spid="27" grpId="1"/>
      <p:bldP spid="30" grpId="0"/>
      <p:bldP spid="32" grpId="0"/>
      <p:bldP spid="34" grpId="0"/>
      <p:bldP spid="35" grpId="0"/>
      <p:bldP spid="8" grpId="0" animBg="1"/>
      <p:bldP spid="37" grpId="0" animBg="1"/>
      <p:bldP spid="39" grpId="0"/>
      <p:bldP spid="40" grpId="0"/>
      <p:bldP spid="42" grpId="0"/>
      <p:bldP spid="44" grpId="0"/>
      <p:bldP spid="45" grpId="0"/>
      <p:bldP spid="46" grpId="0" animBg="1"/>
      <p:bldP spid="47" grpId="0" animBg="1"/>
      <p:bldP spid="51"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6"/>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7"/>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CuadroTexto 7">
                <a:extLst>
                  <a:ext uri="{FF2B5EF4-FFF2-40B4-BE49-F238E27FC236}">
                    <a16:creationId xmlns:a16="http://schemas.microsoft.com/office/drawing/2014/main" id="{AD11113A-D168-4746-BB37-651D0D28E277}"/>
                  </a:ext>
                </a:extLst>
              </p:cNvPr>
              <p:cNvSpPr txBox="1"/>
              <p:nvPr/>
            </p:nvSpPr>
            <p:spPr>
              <a:xfrm>
                <a:off x="2362356" y="2174963"/>
                <a:ext cx="2189074"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r>
                            <a:rPr lang="pt-PT" sz="2400" b="0" i="1" smtClean="0">
                              <a:solidFill>
                                <a:srgbClr val="0C2B8E"/>
                              </a:solidFill>
                              <a:latin typeface="Cambria Math" panose="02040503050406030204" pitchFamily="18" charset="0"/>
                            </a:rPr>
                            <m:t>   </m:t>
                          </m:r>
                          <m:m>
                            <m:mPr>
                              <m:mcs>
                                <m:mc>
                                  <m:mcPr>
                                    <m:count m:val="2"/>
                                    <m:mcJc m:val="center"/>
                                  </m:mcPr>
                                </m:mc>
                              </m:mcs>
                              <m:ctrlPr>
                                <a:rPr lang="es-ES" sz="240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0</m:t>
                                </m:r>
                              </m:e>
                            </m:mr>
                            <m:mr>
                              <m:e>
                                <m:r>
                                  <a:rPr lang="pt-PT" sz="2400" b="0" i="1" smtClean="0">
                                    <a:solidFill>
                                      <a:srgbClr val="0C2B8E"/>
                                    </a:solidFill>
                                    <a:latin typeface="Cambria Math" panose="02040503050406030204" pitchFamily="18" charset="0"/>
                                  </a:rPr>
                                  <m:t>0</m:t>
                                </m:r>
                              </m:e>
                              <m:e>
                                <m:r>
                                  <a:rPr lang="pt-PT" sz="2400" b="0" i="1" smtClean="0">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30" name="CuadroTexto 7">
                <a:extLst>
                  <a:ext uri="{FF2B5EF4-FFF2-40B4-BE49-F238E27FC236}">
                    <a16:creationId xmlns:a16="http://schemas.microsoft.com/office/drawing/2014/main" id="{AD11113A-D168-4746-BB37-651D0D28E277}"/>
                  </a:ext>
                </a:extLst>
              </p:cNvPr>
              <p:cNvSpPr txBox="1">
                <a:spLocks noRot="1" noChangeAspect="1" noMove="1" noResize="1" noEditPoints="1" noAdjustHandles="1" noChangeArrowheads="1" noChangeShapeType="1" noTextEdit="1"/>
              </p:cNvSpPr>
              <p:nvPr/>
            </p:nvSpPr>
            <p:spPr>
              <a:xfrm>
                <a:off x="2362356" y="2174963"/>
                <a:ext cx="2189074" cy="708143"/>
              </a:xfrm>
              <a:prstGeom prst="rect">
                <a:avLst/>
              </a:prstGeom>
              <a:blipFill>
                <a:blip r:embed="rId8"/>
                <a:stretch>
                  <a:fillRect/>
                </a:stretch>
              </a:blipFill>
            </p:spPr>
            <p:txBody>
              <a:bodyPr/>
              <a:lstStyle/>
              <a:p>
                <a:r>
                  <a:rPr lang="en-GB">
                    <a:noFill/>
                  </a:rPr>
                  <a:t> </a:t>
                </a:r>
              </a:p>
            </p:txBody>
          </p:sp>
        </mc:Fallback>
      </mc:AlternateContent>
      <p:cxnSp>
        <p:nvCxnSpPr>
          <p:cNvPr id="5" name="Conexão reta 4">
            <a:extLst>
              <a:ext uri="{FF2B5EF4-FFF2-40B4-BE49-F238E27FC236}">
                <a16:creationId xmlns:a16="http://schemas.microsoft.com/office/drawing/2014/main" id="{5274B233-2548-4CD4-BA52-8EE7F588808A}"/>
              </a:ext>
            </a:extLst>
          </p:cNvPr>
          <p:cNvCxnSpPr/>
          <p:nvPr/>
        </p:nvCxnSpPr>
        <p:spPr>
          <a:xfrm>
            <a:off x="3340730" y="2224499"/>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uadroTexto 7">
                <a:extLst>
                  <a:ext uri="{FF2B5EF4-FFF2-40B4-BE49-F238E27FC236}">
                    <a16:creationId xmlns:a16="http://schemas.microsoft.com/office/drawing/2014/main" id="{1318938C-E42B-4DDF-8238-5521BCC62876}"/>
                  </a:ext>
                </a:extLst>
              </p:cNvPr>
              <p:cNvSpPr txBox="1"/>
              <p:nvPr/>
            </p:nvSpPr>
            <p:spPr>
              <a:xfrm>
                <a:off x="4136421" y="2265425"/>
                <a:ext cx="1414634" cy="6169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s-ES" sz="2400" i="1" smtClean="0">
                              <a:solidFill>
                                <a:srgbClr val="0C2B8E"/>
                              </a:solidFill>
                              <a:latin typeface="Cambria Math" panose="02040503050406030204" pitchFamily="18" charset="0"/>
                            </a:rPr>
                          </m:ctrlPr>
                        </m:funcPr>
                        <m:fName>
                          <m:limLow>
                            <m:limLowPr>
                              <m:ctrlPr>
                                <a:rPr lang="es-ES" sz="2400" i="1" smtClean="0">
                                  <a:solidFill>
                                    <a:srgbClr val="0C2B8E"/>
                                  </a:solidFill>
                                  <a:latin typeface="Cambria Math" panose="02040503050406030204" pitchFamily="18" charset="0"/>
                                </a:rPr>
                              </m:ctrlPr>
                            </m:limLowPr>
                            <m:e>
                              <m:r>
                                <a:rPr lang="pt-PT" sz="2400" b="0" i="0" smtClean="0">
                                  <a:solidFill>
                                    <a:srgbClr val="0C2B8E"/>
                                  </a:solidFill>
                                  <a:latin typeface="Cambria Math" panose="02040503050406030204" pitchFamily="18" charset="0"/>
                                </a:rPr>
                                <m:t>~</m:t>
                              </m:r>
                            </m:e>
                            <m:lim>
                              <m:sSub>
                                <m:sSubPr>
                                  <m:ctrlPr>
                                    <a:rPr lang="es-ES" sz="2400" i="1" smtClean="0">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𝑅</m:t>
                                  </m:r>
                                </m:e>
                                <m:sub>
                                  <m:r>
                                    <a:rPr lang="pt-PT" sz="2400" b="0" i="1" smtClean="0">
                                      <a:solidFill>
                                        <a:srgbClr val="0C2B8E"/>
                                      </a:solidFill>
                                      <a:latin typeface="Cambria Math" panose="02040503050406030204" pitchFamily="18" charset="0"/>
                                    </a:rPr>
                                    <m:t>2</m:t>
                                  </m:r>
                                </m:sub>
                              </m:sSub>
                              <m:r>
                                <a:rPr lang="es-ES" sz="2400" i="1" smtClean="0">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r>
                                <a:rPr lang="pt-PT" sz="2400" b="0" i="1" smtClean="0">
                                  <a:solidFill>
                                    <a:srgbClr val="0C2B8E"/>
                                  </a:solidFill>
                                  <a:latin typeface="Cambria Math" panose="02040503050406030204" pitchFamily="18" charset="0"/>
                                </a:rPr>
                                <m:t>−2</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b="0" i="1" smtClean="0">
                                      <a:solidFill>
                                        <a:srgbClr val="0C2B8E"/>
                                      </a:solidFill>
                                      <a:latin typeface="Cambria Math" panose="02040503050406030204" pitchFamily="18" charset="0"/>
                                    </a:rPr>
                                    <m:t>1</m:t>
                                  </m:r>
                                </m:sub>
                              </m:sSub>
                            </m:lim>
                          </m:limLow>
                        </m:fName>
                        <m:e/>
                      </m:func>
                    </m:oMath>
                  </m:oMathPara>
                </a14:m>
                <a:endParaRPr lang="es-ES" sz="2400" dirty="0">
                  <a:solidFill>
                    <a:srgbClr val="0C2B8E"/>
                  </a:solidFill>
                </a:endParaRPr>
              </a:p>
            </p:txBody>
          </p:sp>
        </mc:Choice>
        <mc:Fallback xmlns="">
          <p:sp>
            <p:nvSpPr>
              <p:cNvPr id="32" name="CuadroTexto 7">
                <a:extLst>
                  <a:ext uri="{FF2B5EF4-FFF2-40B4-BE49-F238E27FC236}">
                    <a16:creationId xmlns:a16="http://schemas.microsoft.com/office/drawing/2014/main" id="{1318938C-E42B-4DDF-8238-5521BCC62876}"/>
                  </a:ext>
                </a:extLst>
              </p:cNvPr>
              <p:cNvSpPr txBox="1">
                <a:spLocks noRot="1" noChangeAspect="1" noMove="1" noResize="1" noEditPoints="1" noAdjustHandles="1" noChangeArrowheads="1" noChangeShapeType="1" noTextEdit="1"/>
              </p:cNvSpPr>
              <p:nvPr/>
            </p:nvSpPr>
            <p:spPr>
              <a:xfrm>
                <a:off x="4136421" y="2265425"/>
                <a:ext cx="1414634" cy="61690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F13C7CFE-9FFF-4121-B337-E64FBDE1A8BA}"/>
                  </a:ext>
                </a:extLst>
              </p:cNvPr>
              <p:cNvSpPr/>
              <p:nvPr/>
            </p:nvSpPr>
            <p:spPr>
              <a:xfrm>
                <a:off x="3600570" y="2879300"/>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34" name="Retângulo 33">
                <a:extLst>
                  <a:ext uri="{FF2B5EF4-FFF2-40B4-BE49-F238E27FC236}">
                    <a16:creationId xmlns:a16="http://schemas.microsoft.com/office/drawing/2014/main" id="{F13C7CFE-9FFF-4121-B337-E64FBDE1A8BA}"/>
                  </a:ext>
                </a:extLst>
              </p:cNvPr>
              <p:cNvSpPr>
                <a:spLocks noRot="1" noChangeAspect="1" noMove="1" noResize="1" noEditPoints="1" noAdjustHandles="1" noChangeArrowheads="1" noChangeShapeType="1" noTextEdit="1"/>
              </p:cNvSpPr>
              <p:nvPr/>
            </p:nvSpPr>
            <p:spPr>
              <a:xfrm>
                <a:off x="3600570" y="2879300"/>
                <a:ext cx="33855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tângulo 34">
                <a:extLst>
                  <a:ext uri="{FF2B5EF4-FFF2-40B4-BE49-F238E27FC236}">
                    <a16:creationId xmlns:a16="http://schemas.microsoft.com/office/drawing/2014/main" id="{B90D2D09-B3D5-48FE-910D-64B863DA4171}"/>
                  </a:ext>
                </a:extLst>
              </p:cNvPr>
              <p:cNvSpPr/>
              <p:nvPr/>
            </p:nvSpPr>
            <p:spPr>
              <a:xfrm>
                <a:off x="2652459" y="287930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35" name="Retângulo 34">
                <a:extLst>
                  <a:ext uri="{FF2B5EF4-FFF2-40B4-BE49-F238E27FC236}">
                    <a16:creationId xmlns:a16="http://schemas.microsoft.com/office/drawing/2014/main" id="{B90D2D09-B3D5-48FE-910D-64B863DA4171}"/>
                  </a:ext>
                </a:extLst>
              </p:cNvPr>
              <p:cNvSpPr>
                <a:spLocks noRot="1" noChangeAspect="1" noMove="1" noResize="1" noEditPoints="1" noAdjustHandles="1" noChangeArrowheads="1" noChangeShapeType="1" noTextEdit="1"/>
              </p:cNvSpPr>
              <p:nvPr/>
            </p:nvSpPr>
            <p:spPr>
              <a:xfrm>
                <a:off x="2652459" y="2879300"/>
                <a:ext cx="402674" cy="369332"/>
              </a:xfrm>
              <a:prstGeom prst="rect">
                <a:avLst/>
              </a:prstGeom>
              <a:blipFill>
                <a:blip r:embed="rId11"/>
                <a:stretch>
                  <a:fillRect/>
                </a:stretch>
              </a:blipFill>
            </p:spPr>
            <p:txBody>
              <a:bodyPr/>
              <a:lstStyle/>
              <a:p>
                <a:r>
                  <a:rPr lang="en-GB">
                    <a:noFill/>
                  </a:rPr>
                  <a:t> </a:t>
                </a:r>
              </a:p>
            </p:txBody>
          </p:sp>
        </mc:Fallback>
      </mc:AlternateContent>
      <p:sp>
        <p:nvSpPr>
          <p:cNvPr id="8" name="Parêntese esquerdo 7">
            <a:extLst>
              <a:ext uri="{FF2B5EF4-FFF2-40B4-BE49-F238E27FC236}">
                <a16:creationId xmlns:a16="http://schemas.microsoft.com/office/drawing/2014/main" id="{DAC3295C-B44C-4091-A788-DD2F77FA4890}"/>
              </a:ext>
            </a:extLst>
          </p:cNvPr>
          <p:cNvSpPr/>
          <p:nvPr/>
        </p:nvSpPr>
        <p:spPr>
          <a:xfrm rot="16200000">
            <a:off x="3722421"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Parêntese esquerdo 36">
            <a:extLst>
              <a:ext uri="{FF2B5EF4-FFF2-40B4-BE49-F238E27FC236}">
                <a16:creationId xmlns:a16="http://schemas.microsoft.com/office/drawing/2014/main" id="{29586F3F-E80C-45CD-85A2-D8762AD53FDE}"/>
              </a:ext>
            </a:extLst>
          </p:cNvPr>
          <p:cNvSpPr/>
          <p:nvPr/>
        </p:nvSpPr>
        <p:spPr>
          <a:xfrm rot="16200000">
            <a:off x="2882450"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0" name="CuadroTexto 7">
                <a:extLst>
                  <a:ext uri="{FF2B5EF4-FFF2-40B4-BE49-F238E27FC236}">
                    <a16:creationId xmlns:a16="http://schemas.microsoft.com/office/drawing/2014/main" id="{7805C8E4-D960-4597-A702-404B113153F3}"/>
                  </a:ext>
                </a:extLst>
              </p:cNvPr>
              <p:cNvSpPr txBox="1"/>
              <p:nvPr/>
            </p:nvSpPr>
            <p:spPr>
              <a:xfrm>
                <a:off x="5349423" y="2199142"/>
                <a:ext cx="2402302"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0</m:t>
                                </m:r>
                              </m:e>
                              <m:e>
                                <m:r>
                                  <a:rPr lang="es-ES"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0" name="CuadroTexto 7">
                <a:extLst>
                  <a:ext uri="{FF2B5EF4-FFF2-40B4-BE49-F238E27FC236}">
                    <a16:creationId xmlns:a16="http://schemas.microsoft.com/office/drawing/2014/main" id="{7805C8E4-D960-4597-A702-404B113153F3}"/>
                  </a:ext>
                </a:extLst>
              </p:cNvPr>
              <p:cNvSpPr txBox="1">
                <a:spLocks noRot="1" noChangeAspect="1" noMove="1" noResize="1" noEditPoints="1" noAdjustHandles="1" noChangeArrowheads="1" noChangeShapeType="1" noTextEdit="1"/>
              </p:cNvSpPr>
              <p:nvPr/>
            </p:nvSpPr>
            <p:spPr>
              <a:xfrm>
                <a:off x="5349423" y="2199142"/>
                <a:ext cx="2402302" cy="708143"/>
              </a:xfrm>
              <a:prstGeom prst="rect">
                <a:avLst/>
              </a:prstGeom>
              <a:blipFill>
                <a:blip r:embed="rId12"/>
                <a:stretch>
                  <a:fillRect/>
                </a:stretch>
              </a:blipFill>
            </p:spPr>
            <p:txBody>
              <a:bodyPr/>
              <a:lstStyle/>
              <a:p>
                <a:r>
                  <a:rPr lang="en-GB">
                    <a:noFill/>
                  </a:rPr>
                  <a:t> </a:t>
                </a:r>
              </a:p>
            </p:txBody>
          </p:sp>
        </mc:Fallback>
      </mc:AlternateContent>
      <p:cxnSp>
        <p:nvCxnSpPr>
          <p:cNvPr id="41" name="Conexão reta 40">
            <a:extLst>
              <a:ext uri="{FF2B5EF4-FFF2-40B4-BE49-F238E27FC236}">
                <a16:creationId xmlns:a16="http://schemas.microsoft.com/office/drawing/2014/main" id="{FCEFE1EC-65D1-4E32-9C83-96A229F08A94}"/>
              </a:ext>
            </a:extLst>
          </p:cNvPr>
          <p:cNvCxnSpPr/>
          <p:nvPr/>
        </p:nvCxnSpPr>
        <p:spPr>
          <a:xfrm>
            <a:off x="6561207" y="2234965"/>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uadroTexto 6">
                <a:extLst>
                  <a:ext uri="{FF2B5EF4-FFF2-40B4-BE49-F238E27FC236}">
                    <a16:creationId xmlns:a16="http://schemas.microsoft.com/office/drawing/2014/main" id="{CC689420-294B-40D7-BB43-FB520BDEF7D4}"/>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53" name="CuadroTexto 6">
                <a:extLst>
                  <a:ext uri="{FF2B5EF4-FFF2-40B4-BE49-F238E27FC236}">
                    <a16:creationId xmlns:a16="http://schemas.microsoft.com/office/drawing/2014/main" id="{CC689420-294B-40D7-BB43-FB520BDEF7D4}"/>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13"/>
                <a:stretch>
                  <a:fillRect l="-46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uadroTexto 7">
                <a:extLst>
                  <a:ext uri="{FF2B5EF4-FFF2-40B4-BE49-F238E27FC236}">
                    <a16:creationId xmlns:a16="http://schemas.microsoft.com/office/drawing/2014/main" id="{B1C61FD2-8833-42F1-A3E5-F746B18DE28F}"/>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54" name="CuadroTexto 7">
                <a:extLst>
                  <a:ext uri="{FF2B5EF4-FFF2-40B4-BE49-F238E27FC236}">
                    <a16:creationId xmlns:a16="http://schemas.microsoft.com/office/drawing/2014/main" id="{B1C61FD2-8833-42F1-A3E5-F746B18DE28F}"/>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14"/>
                <a:stretch>
                  <a:fillRect/>
                </a:stretch>
              </a:blipFill>
            </p:spPr>
            <p:txBody>
              <a:bodyPr/>
              <a:lstStyle/>
              <a:p>
                <a:r>
                  <a:rPr lang="en-GB">
                    <a:noFill/>
                  </a:rPr>
                  <a:t> </a:t>
                </a:r>
              </a:p>
            </p:txBody>
          </p:sp>
        </mc:Fallback>
      </mc:AlternateContent>
      <p:sp>
        <p:nvSpPr>
          <p:cNvPr id="55" name="Seta: Para a Direita 54">
            <a:extLst>
              <a:ext uri="{FF2B5EF4-FFF2-40B4-BE49-F238E27FC236}">
                <a16:creationId xmlns:a16="http://schemas.microsoft.com/office/drawing/2014/main" id="{B3706765-8261-4C94-BC15-44273956644D}"/>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Retângulo 55">
                <a:extLst>
                  <a:ext uri="{FF2B5EF4-FFF2-40B4-BE49-F238E27FC236}">
                    <a16:creationId xmlns:a16="http://schemas.microsoft.com/office/drawing/2014/main" id="{E5B5F6E2-268A-416C-B541-B68233500CB5}"/>
                  </a:ext>
                </a:extLst>
              </p:cNvPr>
              <p:cNvSpPr/>
              <p:nvPr/>
            </p:nvSpPr>
            <p:spPr>
              <a:xfrm>
                <a:off x="5432215" y="94499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56" name="Retângulo 55">
                <a:extLst>
                  <a:ext uri="{FF2B5EF4-FFF2-40B4-BE49-F238E27FC236}">
                    <a16:creationId xmlns:a16="http://schemas.microsoft.com/office/drawing/2014/main" id="{E5B5F6E2-268A-416C-B541-B68233500CB5}"/>
                  </a:ext>
                </a:extLst>
              </p:cNvPr>
              <p:cNvSpPr>
                <a:spLocks noRot="1" noChangeAspect="1" noMove="1" noResize="1" noEditPoints="1" noAdjustHandles="1" noChangeArrowheads="1" noChangeShapeType="1" noTextEdit="1"/>
              </p:cNvSpPr>
              <p:nvPr/>
            </p:nvSpPr>
            <p:spPr>
              <a:xfrm>
                <a:off x="5432215" y="944999"/>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6F0E3303-14E5-40F0-992A-55F8AB185B03}"/>
                  </a:ext>
                </a:extLst>
              </p:cNvPr>
              <p:cNvSpPr/>
              <p:nvPr/>
            </p:nvSpPr>
            <p:spPr>
              <a:xfrm>
                <a:off x="6384870" y="93826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57" name="Retângulo 56">
                <a:extLst>
                  <a:ext uri="{FF2B5EF4-FFF2-40B4-BE49-F238E27FC236}">
                    <a16:creationId xmlns:a16="http://schemas.microsoft.com/office/drawing/2014/main" id="{6F0E3303-14E5-40F0-992A-55F8AB185B03}"/>
                  </a:ext>
                </a:extLst>
              </p:cNvPr>
              <p:cNvSpPr>
                <a:spLocks noRot="1" noChangeAspect="1" noMove="1" noResize="1" noEditPoints="1" noAdjustHandles="1" noChangeArrowheads="1" noChangeShapeType="1" noTextEdit="1"/>
              </p:cNvSpPr>
              <p:nvPr/>
            </p:nvSpPr>
            <p:spPr>
              <a:xfrm>
                <a:off x="6384870" y="938267"/>
                <a:ext cx="402674"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tângulo 57">
                <a:extLst>
                  <a:ext uri="{FF2B5EF4-FFF2-40B4-BE49-F238E27FC236}">
                    <a16:creationId xmlns:a16="http://schemas.microsoft.com/office/drawing/2014/main" id="{C04C29D3-19EE-4CA6-A4C7-4C44FB076D7B}"/>
                  </a:ext>
                </a:extLst>
              </p:cNvPr>
              <p:cNvSpPr/>
              <p:nvPr/>
            </p:nvSpPr>
            <p:spPr>
              <a:xfrm>
                <a:off x="7250890" y="940656"/>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58" name="Retângulo 57">
                <a:extLst>
                  <a:ext uri="{FF2B5EF4-FFF2-40B4-BE49-F238E27FC236}">
                    <a16:creationId xmlns:a16="http://schemas.microsoft.com/office/drawing/2014/main" id="{C04C29D3-19EE-4CA6-A4C7-4C44FB076D7B}"/>
                  </a:ext>
                </a:extLst>
              </p:cNvPr>
              <p:cNvSpPr>
                <a:spLocks noRot="1" noChangeAspect="1" noMove="1" noResize="1" noEditPoints="1" noAdjustHandles="1" noChangeArrowheads="1" noChangeShapeType="1" noTextEdit="1"/>
              </p:cNvSpPr>
              <p:nvPr/>
            </p:nvSpPr>
            <p:spPr>
              <a:xfrm>
                <a:off x="7250890" y="940656"/>
                <a:ext cx="404277"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CuadroTexto 27">
                <a:extLst>
                  <a:ext uri="{FF2B5EF4-FFF2-40B4-BE49-F238E27FC236}">
                    <a16:creationId xmlns:a16="http://schemas.microsoft.com/office/drawing/2014/main" id="{8A6F4E7D-77F4-4EEC-A5B0-16FD4DEAD837}"/>
                  </a:ext>
                </a:extLst>
              </p:cNvPr>
              <p:cNvSpPr txBox="1"/>
              <p:nvPr/>
            </p:nvSpPr>
            <p:spPr>
              <a:xfrm>
                <a:off x="2372474" y="4535710"/>
                <a:ext cx="4072012" cy="70577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s-ES" sz="2400" b="0" i="1" smtClean="0">
                          <a:solidFill>
                            <a:srgbClr val="0C2B8E"/>
                          </a:solidFill>
                          <a:latin typeface="Cambria Math" panose="02040503050406030204" pitchFamily="18" charset="0"/>
                        </a:rPr>
                        <m:t>𝑋</m:t>
                      </m:r>
                      <m:r>
                        <a:rPr lang="pt-PT" sz="2400" b="0" i="1" smtClean="0">
                          <a:solidFill>
                            <a:srgbClr val="0C2B8E"/>
                          </a:solidFill>
                          <a:latin typeface="Cambria Math" panose="02040503050406030204" pitchFamily="18" charset="0"/>
                        </a:rPr>
                        <m:t>=</m:t>
                      </m:r>
                      <m:sSup>
                        <m:sSupPr>
                          <m:ctrlPr>
                            <a:rPr lang="es-ES" sz="2400" i="1">
                              <a:solidFill>
                                <a:srgbClr val="0C2B8E"/>
                              </a:solidFill>
                              <a:latin typeface="Cambria Math" panose="02040503050406030204" pitchFamily="18" charset="0"/>
                            </a:rPr>
                          </m:ctrlPr>
                        </m:sSupPr>
                        <m:e>
                          <m:r>
                            <a:rPr lang="es-ES" sz="2400" i="1">
                              <a:solidFill>
                                <a:srgbClr val="0C2B8E"/>
                              </a:solidFill>
                              <a:latin typeface="Cambria Math" panose="02040503050406030204" pitchFamily="18" charset="0"/>
                            </a:rPr>
                            <m:t>𝐴</m:t>
                          </m:r>
                        </m:e>
                        <m:sup>
                          <m:r>
                            <a:rPr lang="es-ES" sz="2400" i="1">
                              <a:solidFill>
                                <a:srgbClr val="0C2B8E"/>
                              </a:solidFill>
                              <a:latin typeface="Cambria Math" panose="02040503050406030204" pitchFamily="18" charset="0"/>
                            </a:rPr>
                            <m:t>−1</m:t>
                          </m:r>
                        </m:sup>
                      </m:sSup>
                      <m:r>
                        <a:rPr lang="pt-PT" sz="2400" b="0" i="1" smtClean="0">
                          <a:solidFill>
                            <a:srgbClr val="0C2B8E"/>
                          </a:solidFill>
                          <a:latin typeface="Cambria Math" panose="02040503050406030204" pitchFamily="18" charset="0"/>
                        </a:rPr>
                        <m:t>𝐵</m:t>
                      </m:r>
                      <m:r>
                        <a:rPr lang="es-ES" sz="2400" b="0" i="1" smtClean="0">
                          <a:solidFill>
                            <a:srgbClr val="0C2B8E"/>
                          </a:solidFill>
                          <a:latin typeface="Cambria Math" panose="02040503050406030204" pitchFamily="18" charset="0"/>
                        </a:rPr>
                        <m:t>=</m:t>
                      </m:r>
                      <m:d>
                        <m:dPr>
                          <m:ctrlPr>
                            <a:rPr lang="es-ES" sz="2400" b="0" i="1" smtClean="0">
                              <a:solidFill>
                                <a:srgbClr val="0C2B8E"/>
                              </a:solidFill>
                              <a:latin typeface="Cambria Math" panose="02040503050406030204" pitchFamily="18" charset="0"/>
                            </a:rPr>
                          </m:ctrlPr>
                        </m:dPr>
                        <m:e>
                          <m:m>
                            <m:mPr>
                              <m:mcs>
                                <m:mc>
                                  <m:mcPr>
                                    <m:count m:val="2"/>
                                    <m:mcJc m:val="center"/>
                                  </m:mcPr>
                                </m:mc>
                              </m:mcs>
                              <m:ctrlPr>
                                <a:rPr lang="es-ES" sz="2400" b="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pt-PT" sz="2400" b="0" i="1" smtClean="0">
                                    <a:solidFill>
                                      <a:srgbClr val="0C2B8E"/>
                                    </a:solidFill>
                                    <a:latin typeface="Cambria Math" panose="02040503050406030204" pitchFamily="18" charset="0"/>
                                  </a:rPr>
                                  <m:t>−1</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pt-PT" sz="2400" b="0" i="1" smtClean="0">
                                    <a:solidFill>
                                      <a:srgbClr val="0C2B8E"/>
                                    </a:solidFill>
                                    <a:latin typeface="Cambria Math" panose="02040503050406030204" pitchFamily="18" charset="0"/>
                                    <a:ea typeface="Cambria Math" panose="02040503050406030204" pitchFamily="18" charset="0"/>
                                  </a:rPr>
                                  <m:t>2</m:t>
                                </m:r>
                              </m:e>
                            </m:mr>
                            <m:mr>
                              <m:e>
                                <m:r>
                                  <a:rPr lang="pt-PT"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79" name="CuadroTexto 27">
                <a:extLst>
                  <a:ext uri="{FF2B5EF4-FFF2-40B4-BE49-F238E27FC236}">
                    <a16:creationId xmlns:a16="http://schemas.microsoft.com/office/drawing/2014/main" id="{8A6F4E7D-77F4-4EEC-A5B0-16FD4DEAD837}"/>
                  </a:ext>
                </a:extLst>
              </p:cNvPr>
              <p:cNvSpPr txBox="1">
                <a:spLocks noRot="1" noChangeAspect="1" noMove="1" noResize="1" noEditPoints="1" noAdjustHandles="1" noChangeArrowheads="1" noChangeShapeType="1" noTextEdit="1"/>
              </p:cNvSpPr>
              <p:nvPr/>
            </p:nvSpPr>
            <p:spPr>
              <a:xfrm>
                <a:off x="2372474" y="4535710"/>
                <a:ext cx="4072012" cy="70577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CuadroTexto 27">
                <a:extLst>
                  <a:ext uri="{FF2B5EF4-FFF2-40B4-BE49-F238E27FC236}">
                    <a16:creationId xmlns:a16="http://schemas.microsoft.com/office/drawing/2014/main" id="{01B50F87-6E5E-4DA0-AD00-B87C91B0588A}"/>
                  </a:ext>
                </a:extLst>
              </p:cNvPr>
              <p:cNvSpPr txBox="1"/>
              <p:nvPr/>
            </p:nvSpPr>
            <p:spPr>
              <a:xfrm>
                <a:off x="6271361" y="4569114"/>
                <a:ext cx="2857898" cy="70814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2</m:t>
                                </m:r>
                                <m:r>
                                  <m:rPr>
                                    <m:brk m:alnAt="63"/>
                                  </m:rPr>
                                  <a:rPr lang="pt-PT" sz="2400" b="0" i="1" smtClean="0">
                                    <a:solidFill>
                                      <a:srgbClr val="0C2B8E"/>
                                    </a:solidFill>
                                    <a:latin typeface="Cambria Math" panose="02040503050406030204" pitchFamily="18" charset="0"/>
                                    <a:ea typeface="Cambria Math" panose="02040503050406030204" pitchFamily="18" charset="0"/>
                                  </a:rPr>
                                  <m:t>+</m:t>
                                </m:r>
                                <m:r>
                                  <a:rPr lang="pt-PT" sz="2400" i="1" smtClean="0">
                                    <a:solidFill>
                                      <a:srgbClr val="0C2B8E"/>
                                    </a:solidFill>
                                    <a:latin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r>
                              <m:e>
                                <m:r>
                                  <a:rPr lang="es-ES" sz="2400" b="0" i="1" smtClean="0">
                                    <a:solidFill>
                                      <a:srgbClr val="0C2B8E"/>
                                    </a:solidFill>
                                    <a:latin typeface="Cambria Math" panose="02040503050406030204" pitchFamily="18" charset="0"/>
                                    <a:ea typeface="Cambria Math" panose="02040503050406030204" pitchFamily="18" charset="0"/>
                                  </a:rPr>
                                  <m:t>2</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m:t>
                                </m:r>
                                <m:r>
                                  <m:rPr>
                                    <m:brk m:alnAt="63"/>
                                  </m:rPr>
                                  <a:rPr lang="pt-PT" sz="2400" b="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80" name="CuadroTexto 27">
                <a:extLst>
                  <a:ext uri="{FF2B5EF4-FFF2-40B4-BE49-F238E27FC236}">
                    <a16:creationId xmlns:a16="http://schemas.microsoft.com/office/drawing/2014/main" id="{01B50F87-6E5E-4DA0-AD00-B87C91B0588A}"/>
                  </a:ext>
                </a:extLst>
              </p:cNvPr>
              <p:cNvSpPr txBox="1">
                <a:spLocks noRot="1" noChangeAspect="1" noMove="1" noResize="1" noEditPoints="1" noAdjustHandles="1" noChangeArrowheads="1" noChangeShapeType="1" noTextEdit="1"/>
              </p:cNvSpPr>
              <p:nvPr/>
            </p:nvSpPr>
            <p:spPr>
              <a:xfrm>
                <a:off x="6271361" y="4569114"/>
                <a:ext cx="2857898" cy="708143"/>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CuadroTexto 27">
                <a:extLst>
                  <a:ext uri="{FF2B5EF4-FFF2-40B4-BE49-F238E27FC236}">
                    <a16:creationId xmlns:a16="http://schemas.microsoft.com/office/drawing/2014/main" id="{45A94909-238F-4FF3-9795-44F54B698DDA}"/>
                  </a:ext>
                </a:extLst>
              </p:cNvPr>
              <p:cNvSpPr txBox="1"/>
              <p:nvPr/>
            </p:nvSpPr>
            <p:spPr>
              <a:xfrm>
                <a:off x="8971683" y="4569114"/>
                <a:ext cx="1269194" cy="70814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r>
                              <m:e>
                                <m:r>
                                  <a:rPr lang="pt-PT" sz="2400" b="0" i="1" smtClean="0">
                                    <a:solidFill>
                                      <a:srgbClr val="0C2B8E"/>
                                    </a:solidFill>
                                    <a:latin typeface="Cambria Math" panose="02040503050406030204" pitchFamily="18" charset="0"/>
                                    <a:ea typeface="Cambria Math" panose="02040503050406030204" pitchFamily="18" charset="0"/>
                                  </a:rPr>
                                  <m:t>3</m:t>
                                </m:r>
                              </m:e>
                            </m:mr>
                          </m:m>
                        </m:e>
                      </m:d>
                    </m:oMath>
                  </m:oMathPara>
                </a14:m>
                <a:endParaRPr lang="es-ES" sz="2400" dirty="0">
                  <a:solidFill>
                    <a:srgbClr val="0C2B8E"/>
                  </a:solidFill>
                </a:endParaRPr>
              </a:p>
            </p:txBody>
          </p:sp>
        </mc:Choice>
        <mc:Fallback xmlns="">
          <p:sp>
            <p:nvSpPr>
              <p:cNvPr id="81" name="CuadroTexto 27">
                <a:extLst>
                  <a:ext uri="{FF2B5EF4-FFF2-40B4-BE49-F238E27FC236}">
                    <a16:creationId xmlns:a16="http://schemas.microsoft.com/office/drawing/2014/main" id="{45A94909-238F-4FF3-9795-44F54B698DDA}"/>
                  </a:ext>
                </a:extLst>
              </p:cNvPr>
              <p:cNvSpPr txBox="1">
                <a:spLocks noRot="1" noChangeAspect="1" noMove="1" noResize="1" noEditPoints="1" noAdjustHandles="1" noChangeArrowheads="1" noChangeShapeType="1" noTextEdit="1"/>
              </p:cNvSpPr>
              <p:nvPr/>
            </p:nvSpPr>
            <p:spPr>
              <a:xfrm>
                <a:off x="8971683" y="4569114"/>
                <a:ext cx="1269194" cy="708143"/>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ángulo 1">
                <a:extLst>
                  <a:ext uri="{FF2B5EF4-FFF2-40B4-BE49-F238E27FC236}">
                    <a16:creationId xmlns:a16="http://schemas.microsoft.com/office/drawing/2014/main" id="{CFFD3A57-A78A-4088-9605-1E039DBD9D75}"/>
                  </a:ext>
                </a:extLst>
              </p:cNvPr>
              <p:cNvSpPr/>
              <p:nvPr/>
            </p:nvSpPr>
            <p:spPr>
              <a:xfrm>
                <a:off x="10005145" y="4492463"/>
                <a:ext cx="1865254" cy="916148"/>
              </a:xfrm>
              <a:prstGeom prst="rect">
                <a:avLst/>
              </a:prstGeom>
            </p:spPr>
            <p:txBody>
              <a:bodyPr wrap="none">
                <a:spAutoFit/>
              </a:bodyPr>
              <a:lstStyle/>
              <a:p>
                <a:r>
                  <a:rPr lang="en-GB" sz="2400" dirty="0">
                    <a:solidFill>
                      <a:srgbClr val="0C2B8E"/>
                    </a:solidFill>
                  </a:rPr>
                  <a:t> </a:t>
                </a:r>
                <a14:m>
                  <m:oMath xmlns:m="http://schemas.openxmlformats.org/officeDocument/2006/math">
                    <m:r>
                      <a:rPr lang="en-GB"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  </m:t>
                    </m:r>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r>
                                <a:rPr lang="pt-PT" sz="2400" b="0" i="1" smtClean="0">
                                  <a:solidFill>
                                    <a:srgbClr val="0C2B8E"/>
                                  </a:solidFill>
                                  <a:latin typeface="Cambria Math" panose="02040503050406030204" pitchFamily="18" charset="0"/>
                                </a:rPr>
                                <m:t>−1</m:t>
                              </m:r>
                            </m:e>
                          </m:mr>
                          <m:mr>
                            <m:e>
                              <m:r>
                                <a:rPr lang="en-GB" sz="2400" i="1">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=3</m:t>
                              </m:r>
                            </m:e>
                          </m:mr>
                        </m:m>
                      </m:e>
                    </m:d>
                  </m:oMath>
                </a14:m>
                <a:endParaRPr lang="es-ES" sz="2400" dirty="0">
                  <a:solidFill>
                    <a:srgbClr val="0C2B8E"/>
                  </a:solidFill>
                </a:endParaRPr>
              </a:p>
            </p:txBody>
          </p:sp>
        </mc:Choice>
        <mc:Fallback xmlns="">
          <p:sp>
            <p:nvSpPr>
              <p:cNvPr id="82" name="Rectángulo 1">
                <a:extLst>
                  <a:ext uri="{FF2B5EF4-FFF2-40B4-BE49-F238E27FC236}">
                    <a16:creationId xmlns:a16="http://schemas.microsoft.com/office/drawing/2014/main" id="{CFFD3A57-A78A-4088-9605-1E039DBD9D75}"/>
                  </a:ext>
                </a:extLst>
              </p:cNvPr>
              <p:cNvSpPr>
                <a:spLocks noRot="1" noChangeAspect="1" noMove="1" noResize="1" noEditPoints="1" noAdjustHandles="1" noChangeArrowheads="1" noChangeShapeType="1" noTextEdit="1"/>
              </p:cNvSpPr>
              <p:nvPr/>
            </p:nvSpPr>
            <p:spPr>
              <a:xfrm>
                <a:off x="10005145" y="4492463"/>
                <a:ext cx="1865254" cy="916148"/>
              </a:xfrm>
              <a:prstGeom prst="rect">
                <a:avLst/>
              </a:prstGeom>
              <a:blipFill>
                <a:blip r:embed="rId21"/>
                <a:stretch>
                  <a:fillRect/>
                </a:stretch>
              </a:blipFill>
            </p:spPr>
            <p:txBody>
              <a:bodyPr/>
              <a:lstStyle/>
              <a:p>
                <a:r>
                  <a:rPr lang="en-GB">
                    <a:noFill/>
                  </a:rPr>
                  <a:t> </a:t>
                </a:r>
              </a:p>
            </p:txBody>
          </p:sp>
        </mc:Fallback>
      </mc:AlternateContent>
      <p:sp>
        <p:nvSpPr>
          <p:cNvPr id="83" name="Рисунок 16">
            <a:extLst>
              <a:ext uri="{FF2B5EF4-FFF2-40B4-BE49-F238E27FC236}">
                <a16:creationId xmlns:a16="http://schemas.microsoft.com/office/drawing/2014/main" id="{6385D7B9-D201-4871-B11A-59CD48C9C2E9}"/>
              </a:ext>
            </a:extLst>
          </p:cNvPr>
          <p:cNvSpPr/>
          <p:nvPr>
            <p:custDataLst>
              <p:tags r:id="rId1"/>
            </p:custDataLst>
          </p:nvPr>
        </p:nvSpPr>
        <p:spPr>
          <a:xfrm flipH="1">
            <a:off x="10814533" y="3664800"/>
            <a:ext cx="743931" cy="743931"/>
          </a:xfrm>
          <a:custGeom>
            <a:avLst/>
            <a:gdLst>
              <a:gd name="connsiteX0" fmla="*/ 162230 w 475792"/>
              <a:gd name="connsiteY0" fmla="*/ 133 h 475791"/>
              <a:gd name="connsiteX1" fmla="*/ 156286 w 475792"/>
              <a:gd name="connsiteY1" fmla="*/ 12429 h 475791"/>
              <a:gd name="connsiteX2" fmla="*/ 234436 w 475792"/>
              <a:gd name="connsiteY2" fmla="*/ 81082 h 475791"/>
              <a:gd name="connsiteX3" fmla="*/ 208069 w 475792"/>
              <a:gd name="connsiteY3" fmla="*/ 129804 h 475791"/>
              <a:gd name="connsiteX4" fmla="*/ 201551 w 475792"/>
              <a:gd name="connsiteY4" fmla="*/ 128993 h 475791"/>
              <a:gd name="connsiteX5" fmla="*/ 175118 w 475792"/>
              <a:gd name="connsiteY5" fmla="*/ 155426 h 475791"/>
              <a:gd name="connsiteX6" fmla="*/ 175118 w 475792"/>
              <a:gd name="connsiteY6" fmla="*/ 195087 h 475791"/>
              <a:gd name="connsiteX7" fmla="*/ 175117 w 475792"/>
              <a:gd name="connsiteY7" fmla="*/ 194799 h 475791"/>
              <a:gd name="connsiteX8" fmla="*/ 175117 w 475792"/>
              <a:gd name="connsiteY8" fmla="*/ 190694 h 475791"/>
              <a:gd name="connsiteX9" fmla="*/ 116837 w 475792"/>
              <a:gd name="connsiteY9" fmla="*/ 298384 h 475791"/>
              <a:gd name="connsiteX10" fmla="*/ 120837 w 475792"/>
              <a:gd name="connsiteY10" fmla="*/ 311819 h 475791"/>
              <a:gd name="connsiteX11" fmla="*/ 134272 w 475792"/>
              <a:gd name="connsiteY11" fmla="*/ 307819 h 475791"/>
              <a:gd name="connsiteX12" fmla="*/ 181287 w 475792"/>
              <a:gd name="connsiteY12" fmla="*/ 220944 h 475791"/>
              <a:gd name="connsiteX13" fmla="*/ 191790 w 475792"/>
              <a:gd name="connsiteY13" fmla="*/ 236912 h 475791"/>
              <a:gd name="connsiteX14" fmla="*/ 195749 w 475792"/>
              <a:gd name="connsiteY14" fmla="*/ 265707 h 475791"/>
              <a:gd name="connsiteX15" fmla="*/ 172870 w 475792"/>
              <a:gd name="connsiteY15" fmla="*/ 326717 h 475791"/>
              <a:gd name="connsiteX16" fmla="*/ 170265 w 475792"/>
              <a:gd name="connsiteY16" fmla="*/ 332115 h 475791"/>
              <a:gd name="connsiteX17" fmla="*/ 142077 w 475792"/>
              <a:gd name="connsiteY17" fmla="*/ 379096 h 475791"/>
              <a:gd name="connsiteX18" fmla="*/ 118974 w 475792"/>
              <a:gd name="connsiteY18" fmla="*/ 419000 h 475791"/>
              <a:gd name="connsiteX19" fmla="*/ 127965 w 475792"/>
              <a:gd name="connsiteY19" fmla="*/ 456167 h 475791"/>
              <a:gd name="connsiteX20" fmla="*/ 134980 w 475792"/>
              <a:gd name="connsiteY20" fmla="*/ 459404 h 475791"/>
              <a:gd name="connsiteX21" fmla="*/ 9912 w 475792"/>
              <a:gd name="connsiteY21" fmla="*/ 459404 h 475791"/>
              <a:gd name="connsiteX22" fmla="*/ 0 w 475792"/>
              <a:gd name="connsiteY22" fmla="*/ 469317 h 475791"/>
              <a:gd name="connsiteX23" fmla="*/ 9912 w 475792"/>
              <a:gd name="connsiteY23" fmla="*/ 479229 h 475791"/>
              <a:gd name="connsiteX24" fmla="*/ 465880 w 475792"/>
              <a:gd name="connsiteY24" fmla="*/ 479229 h 475791"/>
              <a:gd name="connsiteX25" fmla="*/ 475792 w 475792"/>
              <a:gd name="connsiteY25" fmla="*/ 469317 h 475791"/>
              <a:gd name="connsiteX26" fmla="*/ 465880 w 475792"/>
              <a:gd name="connsiteY26" fmla="*/ 459404 h 475791"/>
              <a:gd name="connsiteX27" fmla="*/ 291955 w 475792"/>
              <a:gd name="connsiteY27" fmla="*/ 459404 h 475791"/>
              <a:gd name="connsiteX28" fmla="*/ 317195 w 475792"/>
              <a:gd name="connsiteY28" fmla="*/ 434114 h 475791"/>
              <a:gd name="connsiteX29" fmla="*/ 317195 w 475792"/>
              <a:gd name="connsiteY29" fmla="*/ 409843 h 475791"/>
              <a:gd name="connsiteX30" fmla="*/ 317195 w 475792"/>
              <a:gd name="connsiteY30" fmla="*/ 387124 h 475791"/>
              <a:gd name="connsiteX31" fmla="*/ 298476 w 475792"/>
              <a:gd name="connsiteY31" fmla="*/ 341042 h 475791"/>
              <a:gd name="connsiteX32" fmla="*/ 286465 w 475792"/>
              <a:gd name="connsiteY32" fmla="*/ 328698 h 475791"/>
              <a:gd name="connsiteX33" fmla="*/ 280849 w 475792"/>
              <a:gd name="connsiteY33" fmla="*/ 314873 h 475791"/>
              <a:gd name="connsiteX34" fmla="*/ 280849 w 475792"/>
              <a:gd name="connsiteY34" fmla="*/ 296493 h 475791"/>
              <a:gd name="connsiteX35" fmla="*/ 294066 w 475792"/>
              <a:gd name="connsiteY35" fmla="*/ 283277 h 475791"/>
              <a:gd name="connsiteX36" fmla="*/ 389885 w 475792"/>
              <a:gd name="connsiteY36" fmla="*/ 283277 h 475791"/>
              <a:gd name="connsiteX37" fmla="*/ 400100 w 475792"/>
              <a:gd name="connsiteY37" fmla="*/ 283277 h 475791"/>
              <a:gd name="connsiteX38" fmla="*/ 423759 w 475792"/>
              <a:gd name="connsiteY38" fmla="*/ 276113 h 475791"/>
              <a:gd name="connsiteX39" fmla="*/ 434125 w 475792"/>
              <a:gd name="connsiteY39" fmla="*/ 269203 h 475791"/>
              <a:gd name="connsiteX40" fmla="*/ 442751 w 475792"/>
              <a:gd name="connsiteY40" fmla="*/ 253085 h 475791"/>
              <a:gd name="connsiteX41" fmla="*/ 423381 w 475792"/>
              <a:gd name="connsiteY41" fmla="*/ 233715 h 475791"/>
              <a:gd name="connsiteX42" fmla="*/ 290471 w 475792"/>
              <a:gd name="connsiteY42" fmla="*/ 233715 h 475791"/>
              <a:gd name="connsiteX43" fmla="*/ 272732 w 475792"/>
              <a:gd name="connsiteY43" fmla="*/ 228549 h 475791"/>
              <a:gd name="connsiteX44" fmla="*/ 247565 w 475792"/>
              <a:gd name="connsiteY44" fmla="*/ 212534 h 475791"/>
              <a:gd name="connsiteX45" fmla="*/ 241940 w 475792"/>
              <a:gd name="connsiteY45" fmla="*/ 208022 h 475791"/>
              <a:gd name="connsiteX46" fmla="*/ 235879 w 475792"/>
              <a:gd name="connsiteY46" fmla="*/ 201961 h 475791"/>
              <a:gd name="connsiteX47" fmla="*/ 227984 w 475792"/>
              <a:gd name="connsiteY47" fmla="*/ 182901 h 475791"/>
              <a:gd name="connsiteX48" fmla="*/ 227984 w 475792"/>
              <a:gd name="connsiteY48" fmla="*/ 155426 h 475791"/>
              <a:gd name="connsiteX49" fmla="*/ 224159 w 475792"/>
              <a:gd name="connsiteY49" fmla="*/ 141724 h 475791"/>
              <a:gd name="connsiteX50" fmla="*/ 251467 w 475792"/>
              <a:gd name="connsiteY50" fmla="*/ 91265 h 475791"/>
              <a:gd name="connsiteX51" fmla="*/ 251880 w 475792"/>
              <a:gd name="connsiteY51" fmla="*/ 90655 h 475791"/>
              <a:gd name="connsiteX52" fmla="*/ 260095 w 475792"/>
              <a:gd name="connsiteY52" fmla="*/ 75382 h 475791"/>
              <a:gd name="connsiteX53" fmla="*/ 265374 w 475792"/>
              <a:gd name="connsiteY53" fmla="*/ 65566 h 475791"/>
              <a:gd name="connsiteX54" fmla="*/ 286262 w 475792"/>
              <a:gd name="connsiteY54" fmla="*/ 26970 h 475791"/>
              <a:gd name="connsiteX55" fmla="*/ 282262 w 475792"/>
              <a:gd name="connsiteY55" fmla="*/ 13535 h 475791"/>
              <a:gd name="connsiteX56" fmla="*/ 268826 w 475792"/>
              <a:gd name="connsiteY56" fmla="*/ 17534 h 475791"/>
              <a:gd name="connsiteX57" fmla="*/ 267548 w 475792"/>
              <a:gd name="connsiteY57" fmla="*/ 19897 h 475791"/>
              <a:gd name="connsiteX58" fmla="*/ 162230 w 475792"/>
              <a:gd name="connsiteY58" fmla="*/ 133 h 475791"/>
              <a:gd name="connsiteX59" fmla="*/ 291853 w 475792"/>
              <a:gd name="connsiteY59" fmla="*/ 459404 h 475791"/>
              <a:gd name="connsiteX60" fmla="*/ 266635 w 475792"/>
              <a:gd name="connsiteY60" fmla="*/ 435154 h 475791"/>
              <a:gd name="connsiteX61" fmla="*/ 264901 w 475792"/>
              <a:gd name="connsiteY61" fmla="*/ 392992 h 475791"/>
              <a:gd name="connsiteX62" fmla="*/ 253991 w 475792"/>
              <a:gd name="connsiteY62" fmla="*/ 369792 h 475791"/>
              <a:gd name="connsiteX63" fmla="*/ 233260 w 475792"/>
              <a:gd name="connsiteY63" fmla="*/ 351134 h 475791"/>
              <a:gd name="connsiteX64" fmla="*/ 228635 w 475792"/>
              <a:gd name="connsiteY64" fmla="*/ 349359 h 475791"/>
              <a:gd name="connsiteX65" fmla="*/ 222675 w 475792"/>
              <a:gd name="connsiteY65" fmla="*/ 352768 h 475791"/>
              <a:gd name="connsiteX66" fmla="*/ 191638 w 475792"/>
              <a:gd name="connsiteY66" fmla="*/ 405529 h 475791"/>
              <a:gd name="connsiteX67" fmla="*/ 166683 w 475792"/>
              <a:gd name="connsiteY67" fmla="*/ 447121 h 475791"/>
              <a:gd name="connsiteX68" fmla="*/ 150871 w 475792"/>
              <a:gd name="connsiteY68" fmla="*/ 459404 h 475791"/>
              <a:gd name="connsiteX69" fmla="*/ 291853 w 475792"/>
              <a:gd name="connsiteY69" fmla="*/ 459404 h 475791"/>
              <a:gd name="connsiteX70" fmla="*/ 138685 w 475792"/>
              <a:gd name="connsiteY70" fmla="*/ 439491 h 475791"/>
              <a:gd name="connsiteX71" fmla="*/ 136131 w 475792"/>
              <a:gd name="connsiteY71" fmla="*/ 428933 h 475791"/>
              <a:gd name="connsiteX72" fmla="*/ 159156 w 475792"/>
              <a:gd name="connsiteY72" fmla="*/ 389163 h 475791"/>
              <a:gd name="connsiteX73" fmla="*/ 187265 w 475792"/>
              <a:gd name="connsiteY73" fmla="*/ 342315 h 475791"/>
              <a:gd name="connsiteX74" fmla="*/ 191433 w 475792"/>
              <a:gd name="connsiteY74" fmla="*/ 333678 h 475791"/>
              <a:gd name="connsiteX75" fmla="*/ 172870 w 475792"/>
              <a:gd name="connsiteY75" fmla="*/ 326717 h 475791"/>
              <a:gd name="connsiteX76" fmla="*/ 191433 w 475792"/>
              <a:gd name="connsiteY76" fmla="*/ 333678 h 475791"/>
              <a:gd name="connsiteX77" fmla="*/ 214311 w 475792"/>
              <a:gd name="connsiteY77" fmla="*/ 272668 h 475791"/>
              <a:gd name="connsiteX78" fmla="*/ 207434 w 475792"/>
              <a:gd name="connsiteY78" fmla="*/ 224735 h 475791"/>
              <a:gd name="connsiteX79" fmla="*/ 195232 w 475792"/>
              <a:gd name="connsiteY79" fmla="*/ 202323 h 475791"/>
              <a:gd name="connsiteX80" fmla="*/ 194943 w 475792"/>
              <a:gd name="connsiteY80" fmla="*/ 199783 h 475791"/>
              <a:gd name="connsiteX81" fmla="*/ 194943 w 475792"/>
              <a:gd name="connsiteY81" fmla="*/ 155426 h 475791"/>
              <a:gd name="connsiteX82" fmla="*/ 201551 w 475792"/>
              <a:gd name="connsiteY82" fmla="*/ 148818 h 475791"/>
              <a:gd name="connsiteX83" fmla="*/ 208159 w 475792"/>
              <a:gd name="connsiteY83" fmla="*/ 155426 h 475791"/>
              <a:gd name="connsiteX84" fmla="*/ 208159 w 475792"/>
              <a:gd name="connsiteY84" fmla="*/ 182901 h 475791"/>
              <a:gd name="connsiteX85" fmla="*/ 221860 w 475792"/>
              <a:gd name="connsiteY85" fmla="*/ 215979 h 475791"/>
              <a:gd name="connsiteX86" fmla="*/ 227922 w 475792"/>
              <a:gd name="connsiteY86" fmla="*/ 222040 h 475791"/>
              <a:gd name="connsiteX87" fmla="*/ 236921 w 475792"/>
              <a:gd name="connsiteY87" fmla="*/ 229259 h 475791"/>
              <a:gd name="connsiteX88" fmla="*/ 262089 w 475792"/>
              <a:gd name="connsiteY88" fmla="*/ 245275 h 475791"/>
              <a:gd name="connsiteX89" fmla="*/ 290471 w 475792"/>
              <a:gd name="connsiteY89" fmla="*/ 253540 h 475791"/>
              <a:gd name="connsiteX90" fmla="*/ 421880 w 475792"/>
              <a:gd name="connsiteY90" fmla="*/ 253540 h 475791"/>
              <a:gd name="connsiteX91" fmla="*/ 412762 w 475792"/>
              <a:gd name="connsiteY91" fmla="*/ 259619 h 475791"/>
              <a:gd name="connsiteX92" fmla="*/ 400100 w 475792"/>
              <a:gd name="connsiteY92" fmla="*/ 263452 h 475791"/>
              <a:gd name="connsiteX93" fmla="*/ 389885 w 475792"/>
              <a:gd name="connsiteY93" fmla="*/ 263452 h 475791"/>
              <a:gd name="connsiteX94" fmla="*/ 294066 w 475792"/>
              <a:gd name="connsiteY94" fmla="*/ 263452 h 475791"/>
              <a:gd name="connsiteX95" fmla="*/ 261025 w 475792"/>
              <a:gd name="connsiteY95" fmla="*/ 296493 h 475791"/>
              <a:gd name="connsiteX96" fmla="*/ 261025 w 475792"/>
              <a:gd name="connsiteY96" fmla="*/ 314873 h 475791"/>
              <a:gd name="connsiteX97" fmla="*/ 272256 w 475792"/>
              <a:gd name="connsiteY97" fmla="*/ 342523 h 475791"/>
              <a:gd name="connsiteX98" fmla="*/ 284267 w 475792"/>
              <a:gd name="connsiteY98" fmla="*/ 354867 h 475791"/>
              <a:gd name="connsiteX99" fmla="*/ 297370 w 475792"/>
              <a:gd name="connsiteY99" fmla="*/ 387124 h 475791"/>
              <a:gd name="connsiteX100" fmla="*/ 297370 w 475792"/>
              <a:gd name="connsiteY100" fmla="*/ 409843 h 475791"/>
              <a:gd name="connsiteX101" fmla="*/ 297370 w 475792"/>
              <a:gd name="connsiteY101" fmla="*/ 434114 h 475791"/>
              <a:gd name="connsiteX102" fmla="*/ 291904 w 475792"/>
              <a:gd name="connsiteY102" fmla="*/ 439580 h 475791"/>
              <a:gd name="connsiteX103" fmla="*/ 286443 w 475792"/>
              <a:gd name="connsiteY103" fmla="*/ 434339 h 475791"/>
              <a:gd name="connsiteX104" fmla="*/ 284709 w 475792"/>
              <a:gd name="connsiteY104" fmla="*/ 392178 h 475791"/>
              <a:gd name="connsiteX105" fmla="*/ 267253 w 475792"/>
              <a:gd name="connsiteY105" fmla="*/ 355056 h 475791"/>
              <a:gd name="connsiteX106" fmla="*/ 246522 w 475792"/>
              <a:gd name="connsiteY106" fmla="*/ 336398 h 475791"/>
              <a:gd name="connsiteX107" fmla="*/ 228635 w 475792"/>
              <a:gd name="connsiteY107" fmla="*/ 329534 h 475791"/>
              <a:gd name="connsiteX108" fmla="*/ 205587 w 475792"/>
              <a:gd name="connsiteY108" fmla="*/ 342716 h 475791"/>
              <a:gd name="connsiteX109" fmla="*/ 174595 w 475792"/>
              <a:gd name="connsiteY109" fmla="*/ 395403 h 475791"/>
              <a:gd name="connsiteX110" fmla="*/ 149684 w 475792"/>
              <a:gd name="connsiteY110" fmla="*/ 436921 h 475791"/>
              <a:gd name="connsiteX111" fmla="*/ 138685 w 475792"/>
              <a:gd name="connsiteY111" fmla="*/ 439491 h 475791"/>
              <a:gd name="connsiteX112" fmla="*/ 257234 w 475792"/>
              <a:gd name="connsiteY112" fmla="*/ 38954 h 475791"/>
              <a:gd name="connsiteX113" fmla="*/ 197485 w 475792"/>
              <a:gd name="connsiteY113" fmla="*/ 21651 h 475791"/>
              <a:gd name="connsiteX114" fmla="*/ 196256 w 475792"/>
              <a:gd name="connsiteY114" fmla="*/ 23923 h 475791"/>
              <a:gd name="connsiteX115" fmla="*/ 243439 w 475792"/>
              <a:gd name="connsiteY115" fmla="*/ 64446 h 475791"/>
              <a:gd name="connsiteX116" fmla="*/ 257234 w 475792"/>
              <a:gd name="connsiteY116" fmla="*/ 38954 h 475791"/>
              <a:gd name="connsiteX117" fmla="*/ 330411 w 475792"/>
              <a:gd name="connsiteY117" fmla="*/ 177545 h 475791"/>
              <a:gd name="connsiteX118" fmla="*/ 303978 w 475792"/>
              <a:gd name="connsiteY118" fmla="*/ 203978 h 475791"/>
              <a:gd name="connsiteX119" fmla="*/ 277545 w 475792"/>
              <a:gd name="connsiteY119" fmla="*/ 177545 h 475791"/>
              <a:gd name="connsiteX120" fmla="*/ 303978 w 475792"/>
              <a:gd name="connsiteY120" fmla="*/ 151112 h 475791"/>
              <a:gd name="connsiteX121" fmla="*/ 330411 w 475792"/>
              <a:gd name="connsiteY121" fmla="*/ 177545 h 475791"/>
              <a:gd name="connsiteX122" fmla="*/ 350236 w 475792"/>
              <a:gd name="connsiteY122" fmla="*/ 177545 h 475791"/>
              <a:gd name="connsiteX123" fmla="*/ 303978 w 475792"/>
              <a:gd name="connsiteY123" fmla="*/ 223803 h 475791"/>
              <a:gd name="connsiteX124" fmla="*/ 257721 w 475792"/>
              <a:gd name="connsiteY124" fmla="*/ 177545 h 475791"/>
              <a:gd name="connsiteX125" fmla="*/ 303978 w 475792"/>
              <a:gd name="connsiteY125" fmla="*/ 131288 h 475791"/>
              <a:gd name="connsiteX126" fmla="*/ 350236 w 475792"/>
              <a:gd name="connsiteY126" fmla="*/ 177545 h 47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5792" h="475791">
                <a:moveTo>
                  <a:pt x="162230" y="133"/>
                </a:moveTo>
                <a:cubicBezTo>
                  <a:pt x="155172" y="-1191"/>
                  <a:pt x="150882" y="7682"/>
                  <a:pt x="156286" y="12429"/>
                </a:cubicBezTo>
                <a:lnTo>
                  <a:pt x="234436" y="81082"/>
                </a:lnTo>
                <a:lnTo>
                  <a:pt x="208069" y="129804"/>
                </a:lnTo>
                <a:cubicBezTo>
                  <a:pt x="205984" y="129274"/>
                  <a:pt x="203800" y="128993"/>
                  <a:pt x="201551" y="128993"/>
                </a:cubicBezTo>
                <a:cubicBezTo>
                  <a:pt x="186953" y="128993"/>
                  <a:pt x="175118" y="140828"/>
                  <a:pt x="175118" y="155426"/>
                </a:cubicBezTo>
                <a:lnTo>
                  <a:pt x="175118" y="195087"/>
                </a:lnTo>
                <a:lnTo>
                  <a:pt x="175117" y="194799"/>
                </a:lnTo>
                <a:lnTo>
                  <a:pt x="175117" y="190694"/>
                </a:lnTo>
                <a:lnTo>
                  <a:pt x="116837" y="298384"/>
                </a:lnTo>
                <a:cubicBezTo>
                  <a:pt x="114232" y="303199"/>
                  <a:pt x="116023" y="309213"/>
                  <a:pt x="120837" y="311819"/>
                </a:cubicBezTo>
                <a:cubicBezTo>
                  <a:pt x="125652" y="314425"/>
                  <a:pt x="131667" y="312634"/>
                  <a:pt x="134272" y="307819"/>
                </a:cubicBezTo>
                <a:lnTo>
                  <a:pt x="181287" y="220944"/>
                </a:lnTo>
                <a:cubicBezTo>
                  <a:pt x="184462" y="227313"/>
                  <a:pt x="188044" y="232099"/>
                  <a:pt x="191790" y="236912"/>
                </a:cubicBezTo>
                <a:cubicBezTo>
                  <a:pt x="198179" y="245120"/>
                  <a:pt x="199401" y="255968"/>
                  <a:pt x="195749" y="265707"/>
                </a:cubicBezTo>
                <a:lnTo>
                  <a:pt x="172870" y="326717"/>
                </a:lnTo>
                <a:cubicBezTo>
                  <a:pt x="172167" y="328591"/>
                  <a:pt x="171296" y="330398"/>
                  <a:pt x="170265" y="332115"/>
                </a:cubicBezTo>
                <a:lnTo>
                  <a:pt x="142077" y="379096"/>
                </a:lnTo>
                <a:lnTo>
                  <a:pt x="118974" y="419000"/>
                </a:lnTo>
                <a:cubicBezTo>
                  <a:pt x="111563" y="431802"/>
                  <a:pt x="115522" y="448168"/>
                  <a:pt x="127965" y="456167"/>
                </a:cubicBezTo>
                <a:cubicBezTo>
                  <a:pt x="130199" y="457603"/>
                  <a:pt x="132560" y="458677"/>
                  <a:pt x="134980" y="459404"/>
                </a:cubicBezTo>
                <a:lnTo>
                  <a:pt x="9912" y="459404"/>
                </a:lnTo>
                <a:cubicBezTo>
                  <a:pt x="4438" y="459404"/>
                  <a:pt x="0" y="463842"/>
                  <a:pt x="0" y="469317"/>
                </a:cubicBezTo>
                <a:cubicBezTo>
                  <a:pt x="0" y="474792"/>
                  <a:pt x="4438" y="479229"/>
                  <a:pt x="9912" y="479229"/>
                </a:cubicBezTo>
                <a:lnTo>
                  <a:pt x="465880" y="479229"/>
                </a:lnTo>
                <a:cubicBezTo>
                  <a:pt x="471354" y="479229"/>
                  <a:pt x="475792" y="474792"/>
                  <a:pt x="475792" y="469317"/>
                </a:cubicBezTo>
                <a:cubicBezTo>
                  <a:pt x="475792" y="463842"/>
                  <a:pt x="471354" y="459404"/>
                  <a:pt x="465880" y="459404"/>
                </a:cubicBezTo>
                <a:lnTo>
                  <a:pt x="291955" y="459404"/>
                </a:lnTo>
                <a:cubicBezTo>
                  <a:pt x="305899" y="459377"/>
                  <a:pt x="317195" y="448065"/>
                  <a:pt x="317195" y="434114"/>
                </a:cubicBezTo>
                <a:lnTo>
                  <a:pt x="317195" y="409843"/>
                </a:lnTo>
                <a:lnTo>
                  <a:pt x="317195" y="387124"/>
                </a:lnTo>
                <a:cubicBezTo>
                  <a:pt x="317195" y="369912"/>
                  <a:pt x="310479" y="353379"/>
                  <a:pt x="298476" y="341042"/>
                </a:cubicBezTo>
                <a:lnTo>
                  <a:pt x="286465" y="328698"/>
                </a:lnTo>
                <a:cubicBezTo>
                  <a:pt x="282864" y="324997"/>
                  <a:pt x="280849" y="320037"/>
                  <a:pt x="280849" y="314873"/>
                </a:cubicBezTo>
                <a:lnTo>
                  <a:pt x="280849" y="296493"/>
                </a:lnTo>
                <a:cubicBezTo>
                  <a:pt x="280849" y="289194"/>
                  <a:pt x="286766" y="283277"/>
                  <a:pt x="294066" y="283277"/>
                </a:cubicBezTo>
                <a:lnTo>
                  <a:pt x="389885" y="283277"/>
                </a:lnTo>
                <a:lnTo>
                  <a:pt x="400100" y="283277"/>
                </a:lnTo>
                <a:cubicBezTo>
                  <a:pt x="408520" y="283277"/>
                  <a:pt x="416753" y="280784"/>
                  <a:pt x="423759" y="276113"/>
                </a:cubicBezTo>
                <a:lnTo>
                  <a:pt x="434125" y="269203"/>
                </a:lnTo>
                <a:cubicBezTo>
                  <a:pt x="439514" y="265610"/>
                  <a:pt x="442751" y="259562"/>
                  <a:pt x="442751" y="253085"/>
                </a:cubicBezTo>
                <a:cubicBezTo>
                  <a:pt x="442751" y="242388"/>
                  <a:pt x="434078" y="233715"/>
                  <a:pt x="423381" y="233715"/>
                </a:cubicBezTo>
                <a:lnTo>
                  <a:pt x="290471" y="233715"/>
                </a:lnTo>
                <a:cubicBezTo>
                  <a:pt x="284187" y="233715"/>
                  <a:pt x="278034" y="231923"/>
                  <a:pt x="272732" y="228549"/>
                </a:cubicBezTo>
                <a:lnTo>
                  <a:pt x="247565" y="212534"/>
                </a:lnTo>
                <a:cubicBezTo>
                  <a:pt x="245530" y="211239"/>
                  <a:pt x="243644" y="209727"/>
                  <a:pt x="241940" y="208022"/>
                </a:cubicBezTo>
                <a:lnTo>
                  <a:pt x="235879" y="201961"/>
                </a:lnTo>
                <a:cubicBezTo>
                  <a:pt x="230823" y="196905"/>
                  <a:pt x="227984" y="190050"/>
                  <a:pt x="227984" y="182901"/>
                </a:cubicBezTo>
                <a:lnTo>
                  <a:pt x="227984" y="155426"/>
                </a:lnTo>
                <a:cubicBezTo>
                  <a:pt x="227984" y="150410"/>
                  <a:pt x="226586" y="145719"/>
                  <a:pt x="224159" y="141724"/>
                </a:cubicBezTo>
                <a:lnTo>
                  <a:pt x="251467" y="91265"/>
                </a:lnTo>
                <a:cubicBezTo>
                  <a:pt x="251621" y="91081"/>
                  <a:pt x="251760" y="90877"/>
                  <a:pt x="251880" y="90655"/>
                </a:cubicBezTo>
                <a:lnTo>
                  <a:pt x="260095" y="75382"/>
                </a:lnTo>
                <a:lnTo>
                  <a:pt x="265374" y="65566"/>
                </a:lnTo>
                <a:lnTo>
                  <a:pt x="286262" y="26970"/>
                </a:lnTo>
                <a:cubicBezTo>
                  <a:pt x="288867" y="22155"/>
                  <a:pt x="287076" y="16140"/>
                  <a:pt x="282262" y="13535"/>
                </a:cubicBezTo>
                <a:cubicBezTo>
                  <a:pt x="277447" y="10929"/>
                  <a:pt x="271432" y="12720"/>
                  <a:pt x="268826" y="17534"/>
                </a:cubicBezTo>
                <a:lnTo>
                  <a:pt x="267548" y="19897"/>
                </a:lnTo>
                <a:lnTo>
                  <a:pt x="162230" y="133"/>
                </a:lnTo>
                <a:close/>
                <a:moveTo>
                  <a:pt x="291853" y="459404"/>
                </a:moveTo>
                <a:cubicBezTo>
                  <a:pt x="278313" y="459378"/>
                  <a:pt x="267192" y="448688"/>
                  <a:pt x="266635" y="435154"/>
                </a:cubicBezTo>
                <a:lnTo>
                  <a:pt x="264901" y="392992"/>
                </a:lnTo>
                <a:cubicBezTo>
                  <a:pt x="264535" y="384106"/>
                  <a:pt x="260602" y="375742"/>
                  <a:pt x="253991" y="369792"/>
                </a:cubicBezTo>
                <a:lnTo>
                  <a:pt x="233260" y="351134"/>
                </a:lnTo>
                <a:cubicBezTo>
                  <a:pt x="231990" y="349991"/>
                  <a:pt x="230343" y="349359"/>
                  <a:pt x="228635" y="349359"/>
                </a:cubicBezTo>
                <a:cubicBezTo>
                  <a:pt x="226184" y="349359"/>
                  <a:pt x="223917" y="350656"/>
                  <a:pt x="222675" y="352768"/>
                </a:cubicBezTo>
                <a:lnTo>
                  <a:pt x="191638" y="405529"/>
                </a:lnTo>
                <a:lnTo>
                  <a:pt x="166683" y="447121"/>
                </a:lnTo>
                <a:cubicBezTo>
                  <a:pt x="162977" y="453299"/>
                  <a:pt x="157253" y="457499"/>
                  <a:pt x="150871" y="459404"/>
                </a:cubicBezTo>
                <a:lnTo>
                  <a:pt x="291853" y="459404"/>
                </a:lnTo>
                <a:close/>
                <a:moveTo>
                  <a:pt x="138685" y="439491"/>
                </a:moveTo>
                <a:cubicBezTo>
                  <a:pt x="135151" y="437219"/>
                  <a:pt x="134026" y="432569"/>
                  <a:pt x="136131" y="428933"/>
                </a:cubicBezTo>
                <a:lnTo>
                  <a:pt x="159156" y="389163"/>
                </a:lnTo>
                <a:lnTo>
                  <a:pt x="187265" y="342315"/>
                </a:lnTo>
                <a:cubicBezTo>
                  <a:pt x="188913" y="339568"/>
                  <a:pt x="190308" y="336677"/>
                  <a:pt x="191433" y="333678"/>
                </a:cubicBezTo>
                <a:lnTo>
                  <a:pt x="172870" y="326717"/>
                </a:lnTo>
                <a:lnTo>
                  <a:pt x="191433" y="333678"/>
                </a:lnTo>
                <a:lnTo>
                  <a:pt x="214311" y="272668"/>
                </a:lnTo>
                <a:cubicBezTo>
                  <a:pt x="220152" y="257092"/>
                  <a:pt x="218445" y="238881"/>
                  <a:pt x="207434" y="224735"/>
                </a:cubicBezTo>
                <a:cubicBezTo>
                  <a:pt x="202147" y="217942"/>
                  <a:pt x="198343" y="212683"/>
                  <a:pt x="195232" y="202323"/>
                </a:cubicBezTo>
                <a:cubicBezTo>
                  <a:pt x="195095" y="201866"/>
                  <a:pt x="194943" y="201054"/>
                  <a:pt x="194943" y="199783"/>
                </a:cubicBezTo>
                <a:lnTo>
                  <a:pt x="194943" y="155426"/>
                </a:lnTo>
                <a:cubicBezTo>
                  <a:pt x="194943" y="151777"/>
                  <a:pt x="197901" y="148818"/>
                  <a:pt x="201551" y="148818"/>
                </a:cubicBezTo>
                <a:cubicBezTo>
                  <a:pt x="205201" y="148818"/>
                  <a:pt x="208159" y="151777"/>
                  <a:pt x="208159" y="155426"/>
                </a:cubicBezTo>
                <a:lnTo>
                  <a:pt x="208159" y="182901"/>
                </a:lnTo>
                <a:cubicBezTo>
                  <a:pt x="208159" y="195308"/>
                  <a:pt x="213087" y="207206"/>
                  <a:pt x="221860" y="215979"/>
                </a:cubicBezTo>
                <a:lnTo>
                  <a:pt x="227922" y="222040"/>
                </a:lnTo>
                <a:cubicBezTo>
                  <a:pt x="230649" y="224767"/>
                  <a:pt x="233667" y="227188"/>
                  <a:pt x="236921" y="229259"/>
                </a:cubicBezTo>
                <a:lnTo>
                  <a:pt x="262089" y="245275"/>
                </a:lnTo>
                <a:cubicBezTo>
                  <a:pt x="270571" y="250673"/>
                  <a:pt x="280417" y="253540"/>
                  <a:pt x="290471" y="253540"/>
                </a:cubicBezTo>
                <a:lnTo>
                  <a:pt x="421880" y="253540"/>
                </a:lnTo>
                <a:lnTo>
                  <a:pt x="412762" y="259619"/>
                </a:lnTo>
                <a:cubicBezTo>
                  <a:pt x="409013" y="262118"/>
                  <a:pt x="404607" y="263452"/>
                  <a:pt x="400100" y="263452"/>
                </a:cubicBezTo>
                <a:lnTo>
                  <a:pt x="389885" y="263452"/>
                </a:lnTo>
                <a:lnTo>
                  <a:pt x="294066" y="263452"/>
                </a:lnTo>
                <a:cubicBezTo>
                  <a:pt x="275818" y="263452"/>
                  <a:pt x="261025" y="278245"/>
                  <a:pt x="261025" y="296493"/>
                </a:cubicBezTo>
                <a:lnTo>
                  <a:pt x="261025" y="314873"/>
                </a:lnTo>
                <a:cubicBezTo>
                  <a:pt x="261025" y="325201"/>
                  <a:pt x="265054" y="335121"/>
                  <a:pt x="272256" y="342523"/>
                </a:cubicBezTo>
                <a:lnTo>
                  <a:pt x="284267" y="354867"/>
                </a:lnTo>
                <a:cubicBezTo>
                  <a:pt x="292669" y="363503"/>
                  <a:pt x="297370" y="375076"/>
                  <a:pt x="297370" y="387124"/>
                </a:cubicBezTo>
                <a:lnTo>
                  <a:pt x="297370" y="409843"/>
                </a:lnTo>
                <a:lnTo>
                  <a:pt x="297370" y="434114"/>
                </a:lnTo>
                <a:cubicBezTo>
                  <a:pt x="297370" y="437133"/>
                  <a:pt x="294923" y="439580"/>
                  <a:pt x="291904" y="439580"/>
                </a:cubicBezTo>
                <a:cubicBezTo>
                  <a:pt x="288973" y="439580"/>
                  <a:pt x="286564" y="437267"/>
                  <a:pt x="286443" y="434339"/>
                </a:cubicBezTo>
                <a:lnTo>
                  <a:pt x="284709" y="392178"/>
                </a:lnTo>
                <a:cubicBezTo>
                  <a:pt x="284124" y="377959"/>
                  <a:pt x="277831" y="364576"/>
                  <a:pt x="267253" y="355056"/>
                </a:cubicBezTo>
                <a:lnTo>
                  <a:pt x="246522" y="336398"/>
                </a:lnTo>
                <a:cubicBezTo>
                  <a:pt x="241612" y="331979"/>
                  <a:pt x="235240" y="329534"/>
                  <a:pt x="228635" y="329534"/>
                </a:cubicBezTo>
                <a:cubicBezTo>
                  <a:pt x="219159" y="329534"/>
                  <a:pt x="210391" y="334549"/>
                  <a:pt x="205587" y="342716"/>
                </a:cubicBezTo>
                <a:lnTo>
                  <a:pt x="174595" y="395403"/>
                </a:lnTo>
                <a:lnTo>
                  <a:pt x="149684" y="436921"/>
                </a:lnTo>
                <a:cubicBezTo>
                  <a:pt x="147400" y="440728"/>
                  <a:pt x="142420" y="441891"/>
                  <a:pt x="138685" y="439491"/>
                </a:cubicBezTo>
                <a:close/>
                <a:moveTo>
                  <a:pt x="257234" y="38954"/>
                </a:moveTo>
                <a:lnTo>
                  <a:pt x="197485" y="21651"/>
                </a:lnTo>
                <a:cubicBezTo>
                  <a:pt x="196120" y="21255"/>
                  <a:pt x="195178" y="22997"/>
                  <a:pt x="196256" y="23923"/>
                </a:cubicBezTo>
                <a:lnTo>
                  <a:pt x="243439" y="64446"/>
                </a:lnTo>
                <a:lnTo>
                  <a:pt x="257234" y="38954"/>
                </a:lnTo>
                <a:close/>
                <a:moveTo>
                  <a:pt x="330411" y="177545"/>
                </a:moveTo>
                <a:cubicBezTo>
                  <a:pt x="330411" y="192144"/>
                  <a:pt x="318576" y="203978"/>
                  <a:pt x="303978" y="203978"/>
                </a:cubicBezTo>
                <a:cubicBezTo>
                  <a:pt x="289380" y="203978"/>
                  <a:pt x="277545" y="192144"/>
                  <a:pt x="277545" y="177545"/>
                </a:cubicBezTo>
                <a:cubicBezTo>
                  <a:pt x="277545" y="162947"/>
                  <a:pt x="289380" y="151112"/>
                  <a:pt x="303978" y="151112"/>
                </a:cubicBezTo>
                <a:cubicBezTo>
                  <a:pt x="318576" y="151112"/>
                  <a:pt x="330411" y="162947"/>
                  <a:pt x="330411" y="177545"/>
                </a:cubicBezTo>
                <a:close/>
                <a:moveTo>
                  <a:pt x="350236" y="177545"/>
                </a:moveTo>
                <a:cubicBezTo>
                  <a:pt x="350236" y="203093"/>
                  <a:pt x="329526" y="223803"/>
                  <a:pt x="303978" y="223803"/>
                </a:cubicBezTo>
                <a:cubicBezTo>
                  <a:pt x="278431" y="223803"/>
                  <a:pt x="257721" y="203093"/>
                  <a:pt x="257721" y="177545"/>
                </a:cubicBezTo>
                <a:cubicBezTo>
                  <a:pt x="257721" y="151998"/>
                  <a:pt x="278431" y="131288"/>
                  <a:pt x="303978" y="131288"/>
                </a:cubicBezTo>
                <a:cubicBezTo>
                  <a:pt x="329526" y="131288"/>
                  <a:pt x="350236" y="151998"/>
                  <a:pt x="350236" y="177545"/>
                </a:cubicBezTo>
                <a:close/>
              </a:path>
            </a:pathLst>
          </a:custGeom>
          <a:solidFill>
            <a:srgbClr val="29A6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84" name="Retângulo: Cantos Arredondados 83">
            <a:extLst>
              <a:ext uri="{FF2B5EF4-FFF2-40B4-BE49-F238E27FC236}">
                <a16:creationId xmlns:a16="http://schemas.microsoft.com/office/drawing/2014/main" id="{1C9C18F2-F775-4022-93D0-F72C59B26AA8}"/>
              </a:ext>
            </a:extLst>
          </p:cNvPr>
          <p:cNvSpPr/>
          <p:nvPr/>
        </p:nvSpPr>
        <p:spPr>
          <a:xfrm>
            <a:off x="10544400" y="4392767"/>
            <a:ext cx="1305375"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85" name="CuadroTexto 7">
                <a:extLst>
                  <a:ext uri="{FF2B5EF4-FFF2-40B4-BE49-F238E27FC236}">
                    <a16:creationId xmlns:a16="http://schemas.microsoft.com/office/drawing/2014/main" id="{A916B5AF-1FD9-459F-BD9D-0CFB52DFDAEA}"/>
                  </a:ext>
                </a:extLst>
              </p:cNvPr>
              <p:cNvSpPr txBox="1"/>
              <p:nvPr/>
            </p:nvSpPr>
            <p:spPr>
              <a:xfrm>
                <a:off x="4184917" y="3225446"/>
                <a:ext cx="1317641" cy="8524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limLow>
                        <m:limLowPr>
                          <m:ctrlPr>
                            <a:rPr lang="es-ES" sz="2400" i="1">
                              <a:solidFill>
                                <a:srgbClr val="0C2B8E"/>
                              </a:solidFill>
                              <a:latin typeface="Cambria Math" panose="02040503050406030204" pitchFamily="18" charset="0"/>
                            </a:rPr>
                          </m:ctrlPr>
                        </m:limLowPr>
                        <m:e>
                          <m:r>
                            <a:rPr lang="pt-PT" sz="2400">
                              <a:solidFill>
                                <a:srgbClr val="0C2B8E"/>
                              </a:solidFill>
                              <a:latin typeface="Cambria Math" panose="02040503050406030204" pitchFamily="18" charset="0"/>
                            </a:rPr>
                            <m:t>~</m:t>
                          </m:r>
                        </m:e>
                        <m:lim>
                          <m:eqArr>
                            <m:eqArrPr>
                              <m:ctrlPr>
                                <a:rPr lang="es-ES" sz="2400" i="1">
                                  <a:solidFill>
                                    <a:srgbClr val="0C2B8E"/>
                                  </a:solidFill>
                                  <a:latin typeface="Cambria Math" panose="02040503050406030204" pitchFamily="18" charset="0"/>
                                </a:rPr>
                              </m:ctrlPr>
                            </m:eqArrPr>
                            <m:e>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1</m:t>
                                  </m:r>
                                </m:sub>
                              </m:sSub>
                              <m:r>
                                <a:rPr lang="es-ES" sz="2400" i="1">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1</m:t>
                                  </m:r>
                                </m:sub>
                              </m:sSub>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e>
                            <m:e>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r>
                                <a:rPr lang="es-ES" sz="2400" i="1">
                                  <a:solidFill>
                                    <a:srgbClr val="0C2B8E"/>
                                  </a:solidFill>
                                  <a:latin typeface="Cambria Math" panose="02040503050406030204" pitchFamily="18" charset="0"/>
                                  <a:ea typeface="Cambria Math" panose="02040503050406030204" pitchFamily="18" charset="0"/>
                                </a:rPr>
                                <m:t>←</m:t>
                              </m:r>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i="1">
                                      <a:solidFill>
                                        <a:srgbClr val="0C2B8E"/>
                                      </a:solidFill>
                                      <a:latin typeface="Cambria Math" panose="02040503050406030204" pitchFamily="18" charset="0"/>
                                    </a:rPr>
                                    <m:t>𝑅</m:t>
                                  </m:r>
                                </m:e>
                                <m:sub>
                                  <m:r>
                                    <a:rPr lang="pt-PT" sz="2400" i="1">
                                      <a:solidFill>
                                        <a:srgbClr val="0C2B8E"/>
                                      </a:solidFill>
                                      <a:latin typeface="Cambria Math" panose="02040503050406030204" pitchFamily="18" charset="0"/>
                                    </a:rPr>
                                    <m:t>2</m:t>
                                  </m:r>
                                </m:sub>
                              </m:sSub>
                            </m:e>
                          </m:eqArr>
                        </m:lim>
                      </m:limLow>
                    </m:oMath>
                  </m:oMathPara>
                </a14:m>
                <a:endParaRPr lang="es-ES" sz="2400" dirty="0">
                  <a:solidFill>
                    <a:srgbClr val="0C2B8E"/>
                  </a:solidFill>
                </a:endParaRPr>
              </a:p>
            </p:txBody>
          </p:sp>
        </mc:Choice>
        <mc:Fallback xmlns="">
          <p:sp>
            <p:nvSpPr>
              <p:cNvPr id="85" name="CuadroTexto 7">
                <a:extLst>
                  <a:ext uri="{FF2B5EF4-FFF2-40B4-BE49-F238E27FC236}">
                    <a16:creationId xmlns:a16="http://schemas.microsoft.com/office/drawing/2014/main" id="{A916B5AF-1FD9-459F-BD9D-0CFB52DFDAEA}"/>
                  </a:ext>
                </a:extLst>
              </p:cNvPr>
              <p:cNvSpPr txBox="1">
                <a:spLocks noRot="1" noChangeAspect="1" noMove="1" noResize="1" noEditPoints="1" noAdjustHandles="1" noChangeArrowheads="1" noChangeShapeType="1" noTextEdit="1"/>
              </p:cNvSpPr>
              <p:nvPr/>
            </p:nvSpPr>
            <p:spPr>
              <a:xfrm>
                <a:off x="4184917" y="3225446"/>
                <a:ext cx="1317641" cy="852477"/>
              </a:xfrm>
              <a:prstGeom prst="rect">
                <a:avLst/>
              </a:prstGeom>
              <a:blipFill>
                <a:blip r:embed="rId22"/>
                <a:stretch>
                  <a:fillRect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CuadroTexto 7">
                <a:extLst>
                  <a:ext uri="{FF2B5EF4-FFF2-40B4-BE49-F238E27FC236}">
                    <a16:creationId xmlns:a16="http://schemas.microsoft.com/office/drawing/2014/main" id="{62B04AAB-7218-45D1-AE6D-B8032939B739}"/>
                  </a:ext>
                </a:extLst>
              </p:cNvPr>
              <p:cNvSpPr txBox="1"/>
              <p:nvPr/>
            </p:nvSpPr>
            <p:spPr>
              <a:xfrm>
                <a:off x="5349423" y="3238529"/>
                <a:ext cx="2445019"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0</m:t>
                                </m:r>
                              </m:e>
                              <m:e>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86" name="CuadroTexto 7">
                <a:extLst>
                  <a:ext uri="{FF2B5EF4-FFF2-40B4-BE49-F238E27FC236}">
                    <a16:creationId xmlns:a16="http://schemas.microsoft.com/office/drawing/2014/main" id="{62B04AAB-7218-45D1-AE6D-B8032939B739}"/>
                  </a:ext>
                </a:extLst>
              </p:cNvPr>
              <p:cNvSpPr txBox="1">
                <a:spLocks noRot="1" noChangeAspect="1" noMove="1" noResize="1" noEditPoints="1" noAdjustHandles="1" noChangeArrowheads="1" noChangeShapeType="1" noTextEdit="1"/>
              </p:cNvSpPr>
              <p:nvPr/>
            </p:nvSpPr>
            <p:spPr>
              <a:xfrm>
                <a:off x="5349423" y="3238529"/>
                <a:ext cx="2445019" cy="708143"/>
              </a:xfrm>
              <a:prstGeom prst="rect">
                <a:avLst/>
              </a:prstGeom>
              <a:blipFill>
                <a:blip r:embed="rId23"/>
                <a:stretch>
                  <a:fillRect/>
                </a:stretch>
              </a:blipFill>
            </p:spPr>
            <p:txBody>
              <a:bodyPr/>
              <a:lstStyle/>
              <a:p>
                <a:r>
                  <a:rPr lang="en-GB">
                    <a:noFill/>
                  </a:rPr>
                  <a:t> </a:t>
                </a:r>
              </a:p>
            </p:txBody>
          </p:sp>
        </mc:Fallback>
      </mc:AlternateContent>
      <p:cxnSp>
        <p:nvCxnSpPr>
          <p:cNvPr id="87" name="Conexão reta 86">
            <a:extLst>
              <a:ext uri="{FF2B5EF4-FFF2-40B4-BE49-F238E27FC236}">
                <a16:creationId xmlns:a16="http://schemas.microsoft.com/office/drawing/2014/main" id="{E3C92729-005E-414F-9946-EC217F71B03E}"/>
              </a:ext>
            </a:extLst>
          </p:cNvPr>
          <p:cNvCxnSpPr/>
          <p:nvPr/>
        </p:nvCxnSpPr>
        <p:spPr>
          <a:xfrm>
            <a:off x="6361295" y="3291680"/>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tângulo 87">
                <a:extLst>
                  <a:ext uri="{FF2B5EF4-FFF2-40B4-BE49-F238E27FC236}">
                    <a16:creationId xmlns:a16="http://schemas.microsoft.com/office/drawing/2014/main" id="{C3328F32-78C5-460E-9900-CC24A11A5F7F}"/>
                  </a:ext>
                </a:extLst>
              </p:cNvPr>
              <p:cNvSpPr/>
              <p:nvPr/>
            </p:nvSpPr>
            <p:spPr>
              <a:xfrm>
                <a:off x="6668025" y="3986968"/>
                <a:ext cx="622222"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PT" b="1" i="1" smtClean="0">
                              <a:solidFill>
                                <a:srgbClr val="29A6FF"/>
                              </a:solidFill>
                              <a:latin typeface="Cambria Math" panose="02040503050406030204" pitchFamily="18" charset="0"/>
                            </a:rPr>
                          </m:ctrlPr>
                        </m:sSupPr>
                        <m:e>
                          <m:r>
                            <a:rPr lang="pt-PT" b="1" i="1" smtClean="0">
                              <a:solidFill>
                                <a:srgbClr val="29A6FF"/>
                              </a:solidFill>
                              <a:latin typeface="Cambria Math" panose="02040503050406030204" pitchFamily="18" charset="0"/>
                            </a:rPr>
                            <m:t>𝑨</m:t>
                          </m:r>
                        </m:e>
                        <m:sup>
                          <m:r>
                            <a:rPr lang="pt-PT" b="1" i="1" smtClean="0">
                              <a:solidFill>
                                <a:srgbClr val="29A6FF"/>
                              </a:solidFill>
                              <a:latin typeface="Cambria Math" panose="02040503050406030204" pitchFamily="18" charset="0"/>
                            </a:rPr>
                            <m:t>−</m:t>
                          </m:r>
                          <m:r>
                            <a:rPr lang="pt-PT" b="1" i="1" smtClean="0">
                              <a:solidFill>
                                <a:srgbClr val="29A6FF"/>
                              </a:solidFill>
                              <a:latin typeface="Cambria Math" panose="02040503050406030204" pitchFamily="18" charset="0"/>
                            </a:rPr>
                            <m:t>𝟏</m:t>
                          </m:r>
                        </m:sup>
                      </m:sSup>
                    </m:oMath>
                  </m:oMathPara>
                </a14:m>
                <a:endParaRPr lang="en-GB" dirty="0">
                  <a:solidFill>
                    <a:srgbClr val="29A6FF"/>
                  </a:solidFill>
                </a:endParaRPr>
              </a:p>
            </p:txBody>
          </p:sp>
        </mc:Choice>
        <mc:Fallback xmlns="">
          <p:sp>
            <p:nvSpPr>
              <p:cNvPr id="88" name="Retângulo 87">
                <a:extLst>
                  <a:ext uri="{FF2B5EF4-FFF2-40B4-BE49-F238E27FC236}">
                    <a16:creationId xmlns:a16="http://schemas.microsoft.com/office/drawing/2014/main" id="{C3328F32-78C5-460E-9900-CC24A11A5F7F}"/>
                  </a:ext>
                </a:extLst>
              </p:cNvPr>
              <p:cNvSpPr>
                <a:spLocks noRot="1" noChangeAspect="1" noMove="1" noResize="1" noEditPoints="1" noAdjustHandles="1" noChangeArrowheads="1" noChangeShapeType="1" noTextEdit="1"/>
              </p:cNvSpPr>
              <p:nvPr/>
            </p:nvSpPr>
            <p:spPr>
              <a:xfrm>
                <a:off x="6668025" y="3986968"/>
                <a:ext cx="622222" cy="37555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tângulo 88">
                <a:extLst>
                  <a:ext uri="{FF2B5EF4-FFF2-40B4-BE49-F238E27FC236}">
                    <a16:creationId xmlns:a16="http://schemas.microsoft.com/office/drawing/2014/main" id="{BFC59233-A0A1-4EBE-98DD-890247F21A55}"/>
                  </a:ext>
                </a:extLst>
              </p:cNvPr>
              <p:cNvSpPr/>
              <p:nvPr/>
            </p:nvSpPr>
            <p:spPr>
              <a:xfrm>
                <a:off x="5733400" y="3997904"/>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89" name="Retângulo 88">
                <a:extLst>
                  <a:ext uri="{FF2B5EF4-FFF2-40B4-BE49-F238E27FC236}">
                    <a16:creationId xmlns:a16="http://schemas.microsoft.com/office/drawing/2014/main" id="{BFC59233-A0A1-4EBE-98DD-890247F21A55}"/>
                  </a:ext>
                </a:extLst>
              </p:cNvPr>
              <p:cNvSpPr>
                <a:spLocks noRot="1" noChangeAspect="1" noMove="1" noResize="1" noEditPoints="1" noAdjustHandles="1" noChangeArrowheads="1" noChangeShapeType="1" noTextEdit="1"/>
              </p:cNvSpPr>
              <p:nvPr/>
            </p:nvSpPr>
            <p:spPr>
              <a:xfrm>
                <a:off x="5733400" y="3997904"/>
                <a:ext cx="338554" cy="369332"/>
              </a:xfrm>
              <a:prstGeom prst="rect">
                <a:avLst/>
              </a:prstGeom>
              <a:blipFill>
                <a:blip r:embed="rId25"/>
                <a:stretch>
                  <a:fillRect/>
                </a:stretch>
              </a:blipFill>
            </p:spPr>
            <p:txBody>
              <a:bodyPr/>
              <a:lstStyle/>
              <a:p>
                <a:r>
                  <a:rPr lang="en-GB">
                    <a:noFill/>
                  </a:rPr>
                  <a:t> </a:t>
                </a:r>
              </a:p>
            </p:txBody>
          </p:sp>
        </mc:Fallback>
      </mc:AlternateContent>
      <p:sp>
        <p:nvSpPr>
          <p:cNvPr id="90" name="Parêntese esquerdo 89">
            <a:extLst>
              <a:ext uri="{FF2B5EF4-FFF2-40B4-BE49-F238E27FC236}">
                <a16:creationId xmlns:a16="http://schemas.microsoft.com/office/drawing/2014/main" id="{3C26400E-1F54-4658-BB92-1F2FB390176A}"/>
              </a:ext>
            </a:extLst>
          </p:cNvPr>
          <p:cNvSpPr/>
          <p:nvPr/>
        </p:nvSpPr>
        <p:spPr>
          <a:xfrm rot="16200000">
            <a:off x="6918583" y="3421243"/>
            <a:ext cx="72000" cy="111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Parêntese esquerdo 90">
            <a:extLst>
              <a:ext uri="{FF2B5EF4-FFF2-40B4-BE49-F238E27FC236}">
                <a16:creationId xmlns:a16="http://schemas.microsoft.com/office/drawing/2014/main" id="{190FEEBB-B7C4-4304-8885-6FDB84E7B68B}"/>
              </a:ext>
            </a:extLst>
          </p:cNvPr>
          <p:cNvSpPr/>
          <p:nvPr/>
        </p:nvSpPr>
        <p:spPr>
          <a:xfrm rot="16200000">
            <a:off x="5898612" y="3601243"/>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Seta: Para a Direita 91">
            <a:extLst>
              <a:ext uri="{FF2B5EF4-FFF2-40B4-BE49-F238E27FC236}">
                <a16:creationId xmlns:a16="http://schemas.microsoft.com/office/drawing/2014/main" id="{D876FC96-8E3A-4CBD-B5A7-3B3F6B8E3F43}"/>
              </a:ext>
            </a:extLst>
          </p:cNvPr>
          <p:cNvSpPr/>
          <p:nvPr/>
        </p:nvSpPr>
        <p:spPr>
          <a:xfrm>
            <a:off x="7854434" y="3487435"/>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CuadroTexto 7">
                <a:extLst>
                  <a:ext uri="{FF2B5EF4-FFF2-40B4-BE49-F238E27FC236}">
                    <a16:creationId xmlns:a16="http://schemas.microsoft.com/office/drawing/2014/main" id="{22B2587D-1CAB-4F86-88F1-30D8E476ABBC}"/>
                  </a:ext>
                </a:extLst>
              </p:cNvPr>
              <p:cNvSpPr txBox="1"/>
              <p:nvPr/>
            </p:nvSpPr>
            <p:spPr>
              <a:xfrm>
                <a:off x="8318725" y="3263648"/>
                <a:ext cx="2575111" cy="7057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s-ES" sz="2400" i="1" smtClean="0">
                              <a:solidFill>
                                <a:srgbClr val="0C2B8E"/>
                              </a:solidFill>
                              <a:latin typeface="Cambria Math" panose="02040503050406030204" pitchFamily="18" charset="0"/>
                              <a:ea typeface="Cambria Math" panose="02040503050406030204" pitchFamily="18" charset="0"/>
                            </a:rPr>
                          </m:ctrlPr>
                        </m:sSupPr>
                        <m:e>
                          <m:r>
                            <a:rPr lang="pt-PT" sz="2400" b="0" i="1" smtClean="0">
                              <a:solidFill>
                                <a:srgbClr val="0C2B8E"/>
                              </a:solidFill>
                              <a:latin typeface="Cambria Math" panose="02040503050406030204" pitchFamily="18" charset="0"/>
                              <a:ea typeface="Cambria Math" panose="02040503050406030204" pitchFamily="18" charset="0"/>
                            </a:rPr>
                            <m:t>𝐴</m:t>
                          </m:r>
                        </m:e>
                        <m:sup>
                          <m:r>
                            <a:rPr lang="pt-PT" sz="2400" b="0" i="1" smtClean="0">
                              <a:solidFill>
                                <a:srgbClr val="0C2B8E"/>
                              </a:solidFill>
                              <a:latin typeface="Cambria Math" panose="02040503050406030204" pitchFamily="18" charset="0"/>
                              <a:ea typeface="Cambria Math" panose="02040503050406030204" pitchFamily="18" charset="0"/>
                            </a:rPr>
                            <m:t>−1</m:t>
                          </m:r>
                        </m:sup>
                      </m:sSup>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93" name="CuadroTexto 7">
                <a:extLst>
                  <a:ext uri="{FF2B5EF4-FFF2-40B4-BE49-F238E27FC236}">
                    <a16:creationId xmlns:a16="http://schemas.microsoft.com/office/drawing/2014/main" id="{22B2587D-1CAB-4F86-88F1-30D8E476ABBC}"/>
                  </a:ext>
                </a:extLst>
              </p:cNvPr>
              <p:cNvSpPr txBox="1">
                <a:spLocks noRot="1" noChangeAspect="1" noMove="1" noResize="1" noEditPoints="1" noAdjustHandles="1" noChangeArrowheads="1" noChangeShapeType="1" noTextEdit="1"/>
              </p:cNvSpPr>
              <p:nvPr/>
            </p:nvSpPr>
            <p:spPr>
              <a:xfrm>
                <a:off x="8318725" y="3263648"/>
                <a:ext cx="2575111" cy="705771"/>
              </a:xfrm>
              <a:prstGeom prst="rect">
                <a:avLst/>
              </a:prstGeom>
              <a:blipFill>
                <a:blip r:embed="rId26"/>
                <a:stretch>
                  <a:fillRect/>
                </a:stretch>
              </a:blipFill>
            </p:spPr>
            <p:txBody>
              <a:bodyPr/>
              <a:lstStyle/>
              <a:p>
                <a:r>
                  <a:rPr lang="en-GB">
                    <a:noFill/>
                  </a:rPr>
                  <a:t> </a:t>
                </a:r>
              </a:p>
            </p:txBody>
          </p:sp>
        </mc:Fallback>
      </mc:AlternateContent>
      <p:sp>
        <p:nvSpPr>
          <p:cNvPr id="94" name="Retângulo: Cantos Arredondados 93">
            <a:hlinkClick r:id="rId27" action="ppaction://hlinksldjump"/>
            <a:extLst>
              <a:ext uri="{FF2B5EF4-FFF2-40B4-BE49-F238E27FC236}">
                <a16:creationId xmlns:a16="http://schemas.microsoft.com/office/drawing/2014/main" id="{575C826B-B87E-4338-A1BA-778A310B9F0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95" name="Retângulo: Cantos Arredondados 94">
            <a:hlinkClick r:id="rId28" action="ppaction://hlinksldjump"/>
            <a:extLst>
              <a:ext uri="{FF2B5EF4-FFF2-40B4-BE49-F238E27FC236}">
                <a16:creationId xmlns:a16="http://schemas.microsoft.com/office/drawing/2014/main" id="{5BF6A576-3C2E-4F91-B1E9-7DBB9EBCF1F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96" name="Retângulo: Cantos Arredondados 95">
            <a:hlinkClick r:id="rId29" action="ppaction://hlinksldjump"/>
            <a:extLst>
              <a:ext uri="{FF2B5EF4-FFF2-40B4-BE49-F238E27FC236}">
                <a16:creationId xmlns:a16="http://schemas.microsoft.com/office/drawing/2014/main" id="{412A38F7-F826-4CC8-8DCC-3E1480AF7499}"/>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97" name="Retângulo: Cantos Arredondados 96">
            <a:hlinkClick r:id="rId30" action="ppaction://hlinksldjump"/>
            <a:extLst>
              <a:ext uri="{FF2B5EF4-FFF2-40B4-BE49-F238E27FC236}">
                <a16:creationId xmlns:a16="http://schemas.microsoft.com/office/drawing/2014/main" id="{A3328656-7237-4BE2-8908-0E31CC67E1AB}"/>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3746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25E-6 -2.96296E-6 L -1.25E-6 -0.11875 " pathEditMode="relative" rAng="0" ptsTypes="AA">
                                      <p:cBhvr>
                                        <p:cTn id="6" dur="1000" spd="-100000" fill="hold"/>
                                        <p:tgtEl>
                                          <p:spTgt spid="49"/>
                                        </p:tgtEl>
                                        <p:attrNameLst>
                                          <p:attrName>ppt_x</p:attrName>
                                          <p:attrName>ppt_y</p:attrName>
                                        </p:attrNameLst>
                                      </p:cBhvr>
                                      <p:rCtr x="0" y="-5949"/>
                                    </p:animMotion>
                                  </p:childTnLst>
                                </p:cTn>
                              </p:par>
                              <p:par>
                                <p:cTn id="7" presetID="64" presetClass="path" presetSubtype="0" accel="50000" decel="50000" fill="hold" grpId="0" nodeType="withEffect">
                                  <p:stCondLst>
                                    <p:cond delay="0"/>
                                  </p:stCondLst>
                                  <p:childTnLst>
                                    <p:animMotion origin="layout" path="M 1.25E-6 2.59259E-6 L 1.25E-6 -0.11968 " pathEditMode="relative" rAng="0" ptsTypes="AA">
                                      <p:cBhvr>
                                        <p:cTn id="8" dur="1250" fill="hold"/>
                                        <p:tgtEl>
                                          <p:spTgt spid="61"/>
                                        </p:tgtEl>
                                        <p:attrNameLst>
                                          <p:attrName>ppt_x</p:attrName>
                                          <p:attrName>ppt_y</p:attrName>
                                        </p:attrNameLst>
                                      </p:cBhvr>
                                      <p:rCtr x="0" y="-5995"/>
                                    </p:animMotion>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750"/>
                                        <p:tgtEl>
                                          <p:spTgt spid="81"/>
                                        </p:tgtEl>
                                      </p:cBhvr>
                                    </p:animEffect>
                                  </p:childTnLst>
                                </p:cTn>
                              </p:par>
                              <p:par>
                                <p:cTn id="22" presetID="64" presetClass="path" presetSubtype="0" accel="50000" decel="50000" fill="hold" grpId="1" nodeType="withEffect">
                                  <p:stCondLst>
                                    <p:cond delay="0"/>
                                  </p:stCondLst>
                                  <p:childTnLst>
                                    <p:animMotion origin="layout" path="M 1.25E-6 2.59259E-6 L 1.25E-6 -0.11945 " pathEditMode="relative" rAng="0" ptsTypes="AA">
                                      <p:cBhvr>
                                        <p:cTn id="23" dur="1000" spd="-100000" fill="hold"/>
                                        <p:tgtEl>
                                          <p:spTgt spid="61"/>
                                        </p:tgtEl>
                                        <p:attrNameLst>
                                          <p:attrName>ppt_x</p:attrName>
                                          <p:attrName>ppt_y</p:attrName>
                                        </p:attrNameLst>
                                      </p:cBhvr>
                                      <p:rCtr x="0" y="-5972"/>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750"/>
                                        <p:tgtEl>
                                          <p:spTgt spid="82"/>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1000"/>
                                        <p:tgtEl>
                                          <p:spTgt spid="84"/>
                                        </p:tgtEl>
                                      </p:cBhvr>
                                    </p:animEffect>
                                  </p:childTnLst>
                                </p:cTn>
                              </p:par>
                            </p:childTnLst>
                          </p:cTn>
                        </p:par>
                        <p:par>
                          <p:cTn id="33" fill="hold">
                            <p:stCondLst>
                              <p:cond delay="1750"/>
                            </p:stCondLst>
                            <p:childTnLst>
                              <p:par>
                                <p:cTn id="34" presetID="1"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1" grpId="0"/>
      <p:bldP spid="61" grpId="1"/>
      <p:bldP spid="79" grpId="0"/>
      <p:bldP spid="80" grpId="0"/>
      <p:bldP spid="81" grpId="0"/>
      <p:bldP spid="82" grpId="0"/>
      <p:bldP spid="83"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7"/>
                <a:stretch>
                  <a:fillRect l="-2377"/>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9889114" y="918805"/>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9889114" y="918805"/>
                <a:ext cx="40267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11020386" y="921194"/>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11020386" y="921194"/>
                <a:ext cx="40427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8121426" y="918265"/>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8121426" y="918265"/>
                <a:ext cx="40267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CuadroTexto 5">
                <a:extLst>
                  <a:ext uri="{FF2B5EF4-FFF2-40B4-BE49-F238E27FC236}">
                    <a16:creationId xmlns:a16="http://schemas.microsoft.com/office/drawing/2014/main" id="{03DFAE49-E1F3-408A-8009-054BD2626B40}"/>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25" name="CuadroTexto 5">
                <a:extLst>
                  <a:ext uri="{FF2B5EF4-FFF2-40B4-BE49-F238E27FC236}">
                    <a16:creationId xmlns:a16="http://schemas.microsoft.com/office/drawing/2014/main" id="{03DFAE49-E1F3-408A-8009-054BD2626B40}"/>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11"/>
                <a:stretch>
                  <a:fillRect/>
                </a:stretch>
              </a:blipFill>
            </p:spPr>
            <p:txBody>
              <a:bodyPr/>
              <a:lstStyle/>
              <a:p>
                <a:r>
                  <a:rPr lang="en-GB">
                    <a:noFill/>
                  </a:rPr>
                  <a:t> </a:t>
                </a:r>
              </a:p>
            </p:txBody>
          </p:sp>
        </mc:Fallback>
      </mc:AlternateContent>
      <p:pic>
        <p:nvPicPr>
          <p:cNvPr id="3" name="Imagem 2">
            <a:extLst>
              <a:ext uri="{FF2B5EF4-FFF2-40B4-BE49-F238E27FC236}">
                <a16:creationId xmlns:a16="http://schemas.microsoft.com/office/drawing/2014/main" id="{59628B11-D816-48A8-A03D-2117AAD9706C}"/>
              </a:ext>
            </a:extLst>
          </p:cNvPr>
          <p:cNvPicPr>
            <a:picLocks noChangeAspect="1"/>
          </p:cNvPicPr>
          <p:nvPr>
            <p:custDataLst>
              <p:tags r:id="rId1"/>
            </p:custDataLst>
          </p:nvPr>
        </p:nvPicPr>
        <p:blipFill rotWithShape="1">
          <a:blip r:embed="rId12" cstate="print">
            <a:extLst>
              <a:ext uri="{28A0092B-C50C-407E-A947-70E740481C1C}">
                <a14:useLocalDpi xmlns:a14="http://schemas.microsoft.com/office/drawing/2010/main" val="0"/>
              </a:ext>
            </a:extLst>
          </a:blip>
          <a:srcRect b="56274"/>
          <a:stretch/>
        </p:blipFill>
        <p:spPr>
          <a:xfrm>
            <a:off x="4310218" y="3539493"/>
            <a:ext cx="2220495" cy="2322102"/>
          </a:xfrm>
          <a:prstGeom prst="rect">
            <a:avLst/>
          </a:prstGeom>
        </p:spPr>
      </p:pic>
      <p:sp>
        <p:nvSpPr>
          <p:cNvPr id="32" name="Retângulo: Cantos Arredondados 36">
            <a:hlinkClick r:id="rId13" action="ppaction://hlinksldjump"/>
            <a:extLst>
              <a:ext uri="{FF2B5EF4-FFF2-40B4-BE49-F238E27FC236}">
                <a16:creationId xmlns:a16="http://schemas.microsoft.com/office/drawing/2014/main" id="{CAE8A688-BFBA-4BCD-9464-690F756EBB6D}"/>
              </a:ext>
            </a:extLst>
          </p:cNvPr>
          <p:cNvSpPr/>
          <p:nvPr/>
        </p:nvSpPr>
        <p:spPr>
          <a:xfrm>
            <a:off x="5561593" y="2971134"/>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EROs</a:t>
            </a:r>
            <a:endParaRPr lang="pt-PT" sz="2400" b="1" dirty="0"/>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sp>
        <p:nvSpPr>
          <p:cNvPr id="35" name="Retângulo: Cantos Arredondados 36">
            <a:hlinkClick r:id="rId14" action="ppaction://hlinksldjump"/>
            <a:extLst>
              <a:ext uri="{FF2B5EF4-FFF2-40B4-BE49-F238E27FC236}">
                <a16:creationId xmlns:a16="http://schemas.microsoft.com/office/drawing/2014/main" id="{97424A44-B431-4C30-A495-662B5B402D4E}"/>
              </a:ext>
            </a:extLst>
          </p:cNvPr>
          <p:cNvSpPr/>
          <p:nvPr/>
        </p:nvSpPr>
        <p:spPr>
          <a:xfrm>
            <a:off x="3389334" y="2971134"/>
            <a:ext cx="1987200"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a:t>ADJUGATE</a:t>
            </a:r>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pic>
        <p:nvPicPr>
          <p:cNvPr id="36" name="Imagem 35">
            <a:extLst>
              <a:ext uri="{FF2B5EF4-FFF2-40B4-BE49-F238E27FC236}">
                <a16:creationId xmlns:a16="http://schemas.microsoft.com/office/drawing/2014/main" id="{D795B444-867A-4ED3-B218-D3C175843FA7}"/>
              </a:ext>
            </a:extLst>
          </p:cNvPr>
          <p:cNvPicPr>
            <a:picLocks noChangeAspect="1"/>
          </p:cNvPicPr>
          <p:nvPr>
            <p:custDataLst>
              <p:tags r:id="rId2"/>
            </p:custDataLst>
          </p:nvPr>
        </p:nvPicPr>
        <p:blipFill rotWithShape="1">
          <a:blip r:embed="rId15" cstate="print">
            <a:extLst>
              <a:ext uri="{28A0092B-C50C-407E-A947-70E740481C1C}">
                <a14:useLocalDpi xmlns:a14="http://schemas.microsoft.com/office/drawing/2010/main" val="0"/>
              </a:ext>
            </a:extLst>
          </a:blip>
          <a:srcRect b="59689"/>
          <a:stretch/>
        </p:blipFill>
        <p:spPr>
          <a:xfrm>
            <a:off x="9149647" y="3686470"/>
            <a:ext cx="2711695" cy="2169929"/>
          </a:xfrm>
          <a:prstGeom prst="rect">
            <a:avLst/>
          </a:prstGeom>
        </p:spPr>
      </p:pic>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16"/>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17"/>
                <a:stretch>
                  <a:fillRect l="-1760" b="-20270"/>
                </a:stretch>
              </a:blipFill>
            </p:spPr>
            <p:txBody>
              <a:bodyPr/>
              <a:lstStyle/>
              <a:p>
                <a:r>
                  <a:rPr lang="en-GB">
                    <a:noFill/>
                  </a:rPr>
                  <a:t> </a:t>
                </a:r>
              </a:p>
            </p:txBody>
          </p:sp>
        </mc:Fallback>
      </mc:AlternateContent>
      <p:sp>
        <p:nvSpPr>
          <p:cNvPr id="41" name="Bolha de Discurso: Retângulo com Cantos Arredondados 40">
            <a:extLst>
              <a:ext uri="{FF2B5EF4-FFF2-40B4-BE49-F238E27FC236}">
                <a16:creationId xmlns:a16="http://schemas.microsoft.com/office/drawing/2014/main" id="{56BA294E-DE29-49F6-A453-3774FE17EFFD}"/>
              </a:ext>
            </a:extLst>
          </p:cNvPr>
          <p:cNvSpPr/>
          <p:nvPr/>
        </p:nvSpPr>
        <p:spPr>
          <a:xfrm>
            <a:off x="8644270" y="2636904"/>
            <a:ext cx="2073075" cy="1153927"/>
          </a:xfrm>
          <a:prstGeom prst="wedgeRoundRectCallout">
            <a:avLst>
              <a:gd name="adj1" fmla="val 44778"/>
              <a:gd name="adj2" fmla="val 7756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uadroTexto 6">
            <a:extLst>
              <a:ext uri="{FF2B5EF4-FFF2-40B4-BE49-F238E27FC236}">
                <a16:creationId xmlns:a16="http://schemas.microsoft.com/office/drawing/2014/main" id="{78FEABBF-77CF-4182-A111-3D1D38A5B787}"/>
              </a:ext>
            </a:extLst>
          </p:cNvPr>
          <p:cNvSpPr txBox="1"/>
          <p:nvPr/>
        </p:nvSpPr>
        <p:spPr>
          <a:xfrm>
            <a:off x="8653546" y="2744556"/>
            <a:ext cx="2054521" cy="830997"/>
          </a:xfrm>
          <a:prstGeom prst="rect">
            <a:avLst/>
          </a:prstGeom>
          <a:noFill/>
        </p:spPr>
        <p:txBody>
          <a:bodyPr wrap="square" rtlCol="0">
            <a:spAutoFit/>
          </a:bodyPr>
          <a:lstStyle/>
          <a:p>
            <a:pPr algn="ctr"/>
            <a:r>
              <a:rPr lang="en-GB" sz="2400" i="1" dirty="0"/>
              <a:t>Choose your option to…</a:t>
            </a:r>
            <a:endParaRPr lang="en-GB" sz="2000" i="1" u="sng" dirty="0"/>
          </a:p>
        </p:txBody>
      </p:sp>
      <p:sp>
        <p:nvSpPr>
          <p:cNvPr id="43" name="Retângulo: Cantos Arredondados 42">
            <a:hlinkClick r:id="rId18" action="ppaction://hlinksldjump"/>
            <a:extLst>
              <a:ext uri="{FF2B5EF4-FFF2-40B4-BE49-F238E27FC236}">
                <a16:creationId xmlns:a16="http://schemas.microsoft.com/office/drawing/2014/main" id="{6DE0CB33-7B48-4788-A3C1-7F62163CDCC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4" name="Retângulo: Cantos Arredondados 43">
            <a:hlinkClick r:id="rId19" action="ppaction://hlinksldjump"/>
            <a:extLst>
              <a:ext uri="{FF2B5EF4-FFF2-40B4-BE49-F238E27FC236}">
                <a16:creationId xmlns:a16="http://schemas.microsoft.com/office/drawing/2014/main" id="{9602F77B-3AEA-432F-A341-03DF48A7E1C3}"/>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45" name="Retângulo: Cantos Arredondados 44">
            <a:hlinkClick r:id="rId20" action="ppaction://hlinksldjump"/>
            <a:extLst>
              <a:ext uri="{FF2B5EF4-FFF2-40B4-BE49-F238E27FC236}">
                <a16:creationId xmlns:a16="http://schemas.microsoft.com/office/drawing/2014/main" id="{DE07125F-213E-4A4F-B149-625DB5CD30B1}"/>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46" name="Retângulo: Cantos Arredondados 45">
            <a:hlinkClick r:id="rId21" action="ppaction://hlinksldjump"/>
            <a:extLst>
              <a:ext uri="{FF2B5EF4-FFF2-40B4-BE49-F238E27FC236}">
                <a16:creationId xmlns:a16="http://schemas.microsoft.com/office/drawing/2014/main" id="{BD505409-4144-4824-9283-21DD25219F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17944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91667E-6 -3.33333E-6 L 2.91667E-6 -0.12037 " pathEditMode="fixed" rAng="0" ptsTypes="AA">
                                      <p:cBhvr>
                                        <p:cTn id="11" dur="1000" fill="hold"/>
                                        <p:tgtEl>
                                          <p:spTgt spid="38"/>
                                        </p:tgtEl>
                                        <p:attrNameLst>
                                          <p:attrName>ppt_x</p:attrName>
                                          <p:attrName>ppt_y</p:attrName>
                                        </p:attrNameLst>
                                      </p:cBhvr>
                                      <p:rCtr x="0" y="-6019"/>
                                    </p:animMotion>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750"/>
                                        <p:tgtEl>
                                          <p:spTgt spid="75"/>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0" nodeType="clickEffect">
                                  <p:stCondLst>
                                    <p:cond delay="0"/>
                                  </p:stCondLst>
                                  <p:childTnLst>
                                    <p:animMotion origin="layout" path="M -1.25E-6 -2.96296E-6 L -1.25E-6 -0.11875 " pathEditMode="relative" rAng="0" ptsTypes="AA">
                                      <p:cBhvr>
                                        <p:cTn id="33" dur="1250" fill="hold"/>
                                        <p:tgtEl>
                                          <p:spTgt spid="40"/>
                                        </p:tgtEl>
                                        <p:attrNameLst>
                                          <p:attrName>ppt_x</p:attrName>
                                          <p:attrName>ppt_y</p:attrName>
                                        </p:attrNameLst>
                                      </p:cBhvr>
                                      <p:rCtr x="0" y="-5949"/>
                                    </p:animMotion>
                                  </p:childTnLst>
                                </p:cTn>
                              </p:par>
                              <p:par>
                                <p:cTn id="34" presetID="64" presetClass="path" presetSubtype="0" accel="50000" decel="50000" fill="hold" grpId="1" nodeType="withEffect">
                                  <p:stCondLst>
                                    <p:cond delay="0"/>
                                  </p:stCondLst>
                                  <p:childTnLst>
                                    <p:animMotion origin="layout" path="M 2.91667E-6 -3.33333E-6 L 2.91667E-6 -0.12037 " pathEditMode="relative" rAng="0" ptsTypes="AA">
                                      <p:cBhvr>
                                        <p:cTn id="35" dur="1000" spd="-100000" fill="hold"/>
                                        <p:tgtEl>
                                          <p:spTgt spid="38"/>
                                        </p:tgtEl>
                                        <p:attrNameLst>
                                          <p:attrName>ppt_x</p:attrName>
                                          <p:attrName>ppt_y</p:attrName>
                                        </p:attrNameLst>
                                      </p:cBhvr>
                                      <p:rCtr x="0" y="-6019"/>
                                    </p:animMotion>
                                  </p:childTnLst>
                                </p:cTn>
                              </p:par>
                            </p:childTnLst>
                          </p:cTn>
                        </p:par>
                        <p:par>
                          <p:cTn id="36" fill="hold">
                            <p:stCondLst>
                              <p:cond delay="125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5" grpId="0" animBg="1"/>
      <p:bldP spid="76" grpId="0"/>
      <p:bldP spid="77" grpId="0"/>
      <p:bldP spid="78" grpId="0"/>
      <p:bldP spid="25" grpId="0"/>
      <p:bldP spid="32" grpId="0" animBg="1"/>
      <p:bldP spid="35" grpId="0" animBg="1"/>
      <p:bldP spid="38" grpId="0"/>
      <p:bldP spid="38" grpId="1"/>
      <p:bldP spid="40" grpId="0"/>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7"/>
                <a:stretch>
                  <a:fillRect l="-2377"/>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9889114" y="918805"/>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9889114" y="918805"/>
                <a:ext cx="40267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11020386" y="921194"/>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11020386" y="921194"/>
                <a:ext cx="40427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8121426" y="918265"/>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8121426" y="918265"/>
                <a:ext cx="40267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CuadroTexto 5">
                <a:extLst>
                  <a:ext uri="{FF2B5EF4-FFF2-40B4-BE49-F238E27FC236}">
                    <a16:creationId xmlns:a16="http://schemas.microsoft.com/office/drawing/2014/main" id="{03DFAE49-E1F3-408A-8009-054BD2626B40}"/>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25" name="CuadroTexto 5">
                <a:extLst>
                  <a:ext uri="{FF2B5EF4-FFF2-40B4-BE49-F238E27FC236}">
                    <a16:creationId xmlns:a16="http://schemas.microsoft.com/office/drawing/2014/main" id="{03DFAE49-E1F3-408A-8009-054BD2626B40}"/>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11"/>
                <a:stretch>
                  <a:fillRect/>
                </a:stretch>
              </a:blipFill>
            </p:spPr>
            <p:txBody>
              <a:bodyPr/>
              <a:lstStyle/>
              <a:p>
                <a:r>
                  <a:rPr lang="en-GB">
                    <a:noFill/>
                  </a:rPr>
                  <a:t> </a:t>
                </a:r>
              </a:p>
            </p:txBody>
          </p:sp>
        </mc:Fallback>
      </mc:AlternateContent>
      <p:pic>
        <p:nvPicPr>
          <p:cNvPr id="3" name="Imagem 2">
            <a:extLst>
              <a:ext uri="{FF2B5EF4-FFF2-40B4-BE49-F238E27FC236}">
                <a16:creationId xmlns:a16="http://schemas.microsoft.com/office/drawing/2014/main" id="{59628B11-D816-48A8-A03D-2117AAD9706C}"/>
              </a:ext>
            </a:extLst>
          </p:cNvPr>
          <p:cNvPicPr>
            <a:picLocks noChangeAspect="1"/>
          </p:cNvPicPr>
          <p:nvPr>
            <p:custDataLst>
              <p:tags r:id="rId1"/>
            </p:custDataLst>
          </p:nvPr>
        </p:nvPicPr>
        <p:blipFill rotWithShape="1">
          <a:blip r:embed="rId12" cstate="print">
            <a:extLst>
              <a:ext uri="{28A0092B-C50C-407E-A947-70E740481C1C}">
                <a14:useLocalDpi xmlns:a14="http://schemas.microsoft.com/office/drawing/2010/main" val="0"/>
              </a:ext>
            </a:extLst>
          </a:blip>
          <a:srcRect b="56274"/>
          <a:stretch/>
        </p:blipFill>
        <p:spPr>
          <a:xfrm>
            <a:off x="4310218" y="3539493"/>
            <a:ext cx="2220495" cy="2322102"/>
          </a:xfrm>
          <a:prstGeom prst="rect">
            <a:avLst/>
          </a:prstGeom>
        </p:spPr>
      </p:pic>
      <p:sp>
        <p:nvSpPr>
          <p:cNvPr id="32" name="Retângulo: Cantos Arredondados 36">
            <a:hlinkClick r:id="rId13" action="ppaction://hlinksldjump"/>
            <a:extLst>
              <a:ext uri="{FF2B5EF4-FFF2-40B4-BE49-F238E27FC236}">
                <a16:creationId xmlns:a16="http://schemas.microsoft.com/office/drawing/2014/main" id="{CAE8A688-BFBA-4BCD-9464-690F756EBB6D}"/>
              </a:ext>
            </a:extLst>
          </p:cNvPr>
          <p:cNvSpPr/>
          <p:nvPr/>
        </p:nvSpPr>
        <p:spPr>
          <a:xfrm>
            <a:off x="5561593" y="2971134"/>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EROs</a:t>
            </a:r>
            <a:endParaRPr lang="pt-PT" sz="2400" b="1" dirty="0"/>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sp>
        <p:nvSpPr>
          <p:cNvPr id="35" name="Retângulo: Cantos Arredondados 36">
            <a:hlinkClick r:id="rId14" action="ppaction://hlinksldjump"/>
            <a:extLst>
              <a:ext uri="{FF2B5EF4-FFF2-40B4-BE49-F238E27FC236}">
                <a16:creationId xmlns:a16="http://schemas.microsoft.com/office/drawing/2014/main" id="{97424A44-B431-4C30-A495-662B5B402D4E}"/>
              </a:ext>
            </a:extLst>
          </p:cNvPr>
          <p:cNvSpPr/>
          <p:nvPr/>
        </p:nvSpPr>
        <p:spPr>
          <a:xfrm>
            <a:off x="3389334" y="2971134"/>
            <a:ext cx="1987200"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a:t>ADJUGATE</a:t>
            </a:r>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pic>
        <p:nvPicPr>
          <p:cNvPr id="36" name="Imagem 35">
            <a:extLst>
              <a:ext uri="{FF2B5EF4-FFF2-40B4-BE49-F238E27FC236}">
                <a16:creationId xmlns:a16="http://schemas.microsoft.com/office/drawing/2014/main" id="{D795B444-867A-4ED3-B218-D3C175843FA7}"/>
              </a:ext>
            </a:extLst>
          </p:cNvPr>
          <p:cNvPicPr>
            <a:picLocks noChangeAspect="1"/>
          </p:cNvPicPr>
          <p:nvPr>
            <p:custDataLst>
              <p:tags r:id="rId2"/>
            </p:custDataLst>
          </p:nvPr>
        </p:nvPicPr>
        <p:blipFill rotWithShape="1">
          <a:blip r:embed="rId15" cstate="print">
            <a:extLst>
              <a:ext uri="{28A0092B-C50C-407E-A947-70E740481C1C}">
                <a14:useLocalDpi xmlns:a14="http://schemas.microsoft.com/office/drawing/2010/main" val="0"/>
              </a:ext>
            </a:extLst>
          </a:blip>
          <a:srcRect b="59689"/>
          <a:stretch/>
        </p:blipFill>
        <p:spPr>
          <a:xfrm>
            <a:off x="9149647" y="3686470"/>
            <a:ext cx="2711695" cy="2169929"/>
          </a:xfrm>
          <a:prstGeom prst="rect">
            <a:avLst/>
          </a:prstGeom>
        </p:spPr>
      </p:pic>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16"/>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4986000"/>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4986000"/>
                <a:ext cx="2073075" cy="450408"/>
              </a:xfrm>
              <a:prstGeom prst="roundRect">
                <a:avLst/>
              </a:prstGeom>
              <a:blipFill>
                <a:blip r:embed="rId17"/>
                <a:stretch>
                  <a:fillRect l="-1760" b="-20270"/>
                </a:stretch>
              </a:blipFill>
            </p:spPr>
            <p:txBody>
              <a:bodyPr/>
              <a:lstStyle/>
              <a:p>
                <a:r>
                  <a:rPr lang="en-GB">
                    <a:noFill/>
                  </a:rPr>
                  <a:t> </a:t>
                </a:r>
              </a:p>
            </p:txBody>
          </p:sp>
        </mc:Fallback>
      </mc:AlternateContent>
      <p:sp>
        <p:nvSpPr>
          <p:cNvPr id="41" name="Bolha de Discurso: Retângulo com Cantos Arredondados 40">
            <a:extLst>
              <a:ext uri="{FF2B5EF4-FFF2-40B4-BE49-F238E27FC236}">
                <a16:creationId xmlns:a16="http://schemas.microsoft.com/office/drawing/2014/main" id="{56BA294E-DE29-49F6-A453-3774FE17EFFD}"/>
              </a:ext>
            </a:extLst>
          </p:cNvPr>
          <p:cNvSpPr/>
          <p:nvPr/>
        </p:nvSpPr>
        <p:spPr>
          <a:xfrm>
            <a:off x="8644270" y="2636904"/>
            <a:ext cx="2073075" cy="1153927"/>
          </a:xfrm>
          <a:prstGeom prst="wedgeRoundRectCallout">
            <a:avLst>
              <a:gd name="adj1" fmla="val 44778"/>
              <a:gd name="adj2" fmla="val 7756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uadroTexto 6">
            <a:extLst>
              <a:ext uri="{FF2B5EF4-FFF2-40B4-BE49-F238E27FC236}">
                <a16:creationId xmlns:a16="http://schemas.microsoft.com/office/drawing/2014/main" id="{78FEABBF-77CF-4182-A111-3D1D38A5B787}"/>
              </a:ext>
            </a:extLst>
          </p:cNvPr>
          <p:cNvSpPr txBox="1"/>
          <p:nvPr/>
        </p:nvSpPr>
        <p:spPr>
          <a:xfrm>
            <a:off x="8653546" y="2744556"/>
            <a:ext cx="2054521" cy="830997"/>
          </a:xfrm>
          <a:prstGeom prst="rect">
            <a:avLst/>
          </a:prstGeom>
          <a:noFill/>
        </p:spPr>
        <p:txBody>
          <a:bodyPr wrap="square" rtlCol="0">
            <a:spAutoFit/>
          </a:bodyPr>
          <a:lstStyle/>
          <a:p>
            <a:pPr algn="ctr"/>
            <a:r>
              <a:rPr lang="en-GB" sz="2400" i="1" dirty="0"/>
              <a:t>Choose your option to…</a:t>
            </a:r>
            <a:endParaRPr lang="en-GB" sz="2000" i="1" u="sng" dirty="0"/>
          </a:p>
        </p:txBody>
      </p:sp>
      <p:sp>
        <p:nvSpPr>
          <p:cNvPr id="43" name="Retângulo: Cantos Arredondados 42">
            <a:hlinkClick r:id="rId18" action="ppaction://hlinksldjump"/>
            <a:extLst>
              <a:ext uri="{FF2B5EF4-FFF2-40B4-BE49-F238E27FC236}">
                <a16:creationId xmlns:a16="http://schemas.microsoft.com/office/drawing/2014/main" id="{6DE0CB33-7B48-4788-A3C1-7F62163CDCC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4" name="Retângulo: Cantos Arredondados 43">
            <a:hlinkClick r:id="rId19" action="ppaction://hlinksldjump"/>
            <a:extLst>
              <a:ext uri="{FF2B5EF4-FFF2-40B4-BE49-F238E27FC236}">
                <a16:creationId xmlns:a16="http://schemas.microsoft.com/office/drawing/2014/main" id="{9602F77B-3AEA-432F-A341-03DF48A7E1C3}"/>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45" name="Retângulo: Cantos Arredondados 44">
            <a:hlinkClick r:id="rId20" action="ppaction://hlinksldjump"/>
            <a:extLst>
              <a:ext uri="{FF2B5EF4-FFF2-40B4-BE49-F238E27FC236}">
                <a16:creationId xmlns:a16="http://schemas.microsoft.com/office/drawing/2014/main" id="{DE07125F-213E-4A4F-B149-625DB5CD30B1}"/>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46" name="Retângulo: Cantos Arredondados 45">
            <a:hlinkClick r:id="rId21" action="ppaction://hlinksldjump"/>
            <a:extLst>
              <a:ext uri="{FF2B5EF4-FFF2-40B4-BE49-F238E27FC236}">
                <a16:creationId xmlns:a16="http://schemas.microsoft.com/office/drawing/2014/main" id="{BD505409-4144-4824-9283-21DD25219F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72026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7"/>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8"/>
                <a:stretch>
                  <a:fillRect l="-1760" b="-20270"/>
                </a:stretch>
              </a:blipFill>
            </p:spPr>
            <p:txBody>
              <a:bodyPr/>
              <a:lstStyle/>
              <a:p>
                <a:r>
                  <a:rPr lang="en-GB">
                    <a:noFill/>
                  </a:rPr>
                  <a:t> </a:t>
                </a:r>
              </a:p>
            </p:txBody>
          </p:sp>
        </mc:Fallback>
      </mc:AlternateContent>
      <p:graphicFrame>
        <p:nvGraphicFramePr>
          <p:cNvPr id="30" name="Objeto 29">
            <a:extLst>
              <a:ext uri="{FF2B5EF4-FFF2-40B4-BE49-F238E27FC236}">
                <a16:creationId xmlns:a16="http://schemas.microsoft.com/office/drawing/2014/main" id="{5D36397F-32FC-434D-B5E3-B4908C2B6822}"/>
              </a:ext>
            </a:extLst>
          </p:cNvPr>
          <p:cNvGraphicFramePr>
            <a:graphicFrameLocks noChangeAspect="1"/>
          </p:cNvGraphicFramePr>
          <p:nvPr>
            <p:extLst>
              <p:ext uri="{D42A27DB-BD31-4B8C-83A1-F6EECF244321}">
                <p14:modId xmlns:p14="http://schemas.microsoft.com/office/powerpoint/2010/main" val="2157071497"/>
              </p:ext>
            </p:extLst>
          </p:nvPr>
        </p:nvGraphicFramePr>
        <p:xfrm>
          <a:off x="6498116" y="1006754"/>
          <a:ext cx="5354638" cy="2389188"/>
        </p:xfrm>
        <a:graphic>
          <a:graphicData uri="http://schemas.openxmlformats.org/presentationml/2006/ole">
            <mc:AlternateContent xmlns:mc="http://schemas.openxmlformats.org/markup-compatibility/2006">
              <mc:Choice xmlns:v="urn:schemas-microsoft-com:vml" Requires="v">
                <p:oleObj name="Equation" r:id="rId9" imgW="2679480" imgH="1193760" progId="Equation.DSMT4">
                  <p:embed/>
                </p:oleObj>
              </mc:Choice>
              <mc:Fallback>
                <p:oleObj name="Equation" r:id="rId9" imgW="2679480" imgH="1193760" progId="Equation.DSMT4">
                  <p:embed/>
                  <p:pic>
                    <p:nvPicPr>
                      <p:cNvPr id="30" name="Objeto 29">
                        <a:extLst>
                          <a:ext uri="{FF2B5EF4-FFF2-40B4-BE49-F238E27FC236}">
                            <a16:creationId xmlns:a16="http://schemas.microsoft.com/office/drawing/2014/main" id="{5D36397F-32FC-434D-B5E3-B4908C2B6822}"/>
                          </a:ext>
                        </a:extLst>
                      </p:cNvPr>
                      <p:cNvPicPr>
                        <a:picLocks noChangeAspect="1" noChangeArrowheads="1"/>
                      </p:cNvPicPr>
                      <p:nvPr/>
                    </p:nvPicPr>
                    <p:blipFill>
                      <a:blip r:embed="rId10"/>
                      <a:srcRect/>
                      <a:stretch>
                        <a:fillRect/>
                      </a:stretch>
                    </p:blipFill>
                    <p:spPr bwMode="auto">
                      <a:xfrm>
                        <a:off x="6498116" y="1006754"/>
                        <a:ext cx="5354638" cy="2389188"/>
                      </a:xfrm>
                      <a:prstGeom prst="rect">
                        <a:avLst/>
                      </a:prstGeom>
                      <a:noFill/>
                      <a:ln>
                        <a:solidFill>
                          <a:srgbClr val="29A6FF"/>
                        </a:solidFill>
                      </a:ln>
                    </p:spPr>
                  </p:pic>
                </p:oleObj>
              </mc:Fallback>
            </mc:AlternateContent>
          </a:graphicData>
        </a:graphic>
      </p:graphicFrame>
      <p:graphicFrame>
        <p:nvGraphicFramePr>
          <p:cNvPr id="33" name="Objeto 32">
            <a:extLst>
              <a:ext uri="{FF2B5EF4-FFF2-40B4-BE49-F238E27FC236}">
                <a16:creationId xmlns:a16="http://schemas.microsoft.com/office/drawing/2014/main" id="{0908E271-40F3-4406-B00E-229B214A93DF}"/>
              </a:ext>
            </a:extLst>
          </p:cNvPr>
          <p:cNvGraphicFramePr>
            <a:graphicFrameLocks noChangeAspect="1"/>
          </p:cNvGraphicFramePr>
          <p:nvPr>
            <p:extLst>
              <p:ext uri="{D42A27DB-BD31-4B8C-83A1-F6EECF244321}">
                <p14:modId xmlns:p14="http://schemas.microsoft.com/office/powerpoint/2010/main" val="4240606925"/>
              </p:ext>
            </p:extLst>
          </p:nvPr>
        </p:nvGraphicFramePr>
        <p:xfrm>
          <a:off x="4846768" y="3577422"/>
          <a:ext cx="6984720" cy="1015920"/>
        </p:xfrm>
        <a:graphic>
          <a:graphicData uri="http://schemas.openxmlformats.org/presentationml/2006/ole">
            <mc:AlternateContent xmlns:mc="http://schemas.openxmlformats.org/markup-compatibility/2006">
              <mc:Choice xmlns:v="urn:schemas-microsoft-com:vml" Requires="v">
                <p:oleObj name="Equation" r:id="rId11" imgW="3492360" imgH="507960" progId="Equation.DSMT4">
                  <p:embed/>
                </p:oleObj>
              </mc:Choice>
              <mc:Fallback>
                <p:oleObj name="Equation" r:id="rId11" imgW="3492360" imgH="507960" progId="Equation.DSMT4">
                  <p:embed/>
                  <p:pic>
                    <p:nvPicPr>
                      <p:cNvPr id="33" name="Objeto 32">
                        <a:extLst>
                          <a:ext uri="{FF2B5EF4-FFF2-40B4-BE49-F238E27FC236}">
                            <a16:creationId xmlns:a16="http://schemas.microsoft.com/office/drawing/2014/main" id="{0908E271-40F3-4406-B00E-229B214A93DF}"/>
                          </a:ext>
                        </a:extLst>
                      </p:cNvPr>
                      <p:cNvPicPr>
                        <a:picLocks noChangeAspect="1" noChangeArrowheads="1"/>
                      </p:cNvPicPr>
                      <p:nvPr/>
                    </p:nvPicPr>
                    <p:blipFill>
                      <a:blip r:embed="rId12"/>
                      <a:srcRect/>
                      <a:stretch>
                        <a:fillRect/>
                      </a:stretch>
                    </p:blipFill>
                    <p:spPr bwMode="auto">
                      <a:xfrm>
                        <a:off x="4846768" y="3577422"/>
                        <a:ext cx="6984720" cy="1015920"/>
                      </a:xfrm>
                      <a:prstGeom prst="rect">
                        <a:avLst/>
                      </a:prstGeom>
                      <a:noFill/>
                      <a:ln>
                        <a:solidFill>
                          <a:srgbClr val="29A6FF"/>
                        </a:solidFill>
                      </a:ln>
                    </p:spPr>
                  </p:pic>
                </p:oleObj>
              </mc:Fallback>
            </mc:AlternateContent>
          </a:graphicData>
        </a:graphic>
      </p:graphicFrame>
      <mc:AlternateContent xmlns:mc="http://schemas.openxmlformats.org/markup-compatibility/2006" xmlns:a14="http://schemas.microsoft.com/office/drawing/2010/main">
        <mc:Choice Requires="a14">
          <p:sp>
            <p:nvSpPr>
              <p:cNvPr id="34" name="CuadroTexto 24">
                <a:extLst>
                  <a:ext uri="{FF2B5EF4-FFF2-40B4-BE49-F238E27FC236}">
                    <a16:creationId xmlns:a16="http://schemas.microsoft.com/office/drawing/2014/main" id="{0B5DED74-8D3D-43E2-B5BC-EE7956BA592E}"/>
                  </a:ext>
                </a:extLst>
              </p:cNvPr>
              <p:cNvSpPr txBox="1"/>
              <p:nvPr/>
            </p:nvSpPr>
            <p:spPr>
              <a:xfrm>
                <a:off x="2322812" y="2474922"/>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34" name="CuadroTexto 24">
                <a:extLst>
                  <a:ext uri="{FF2B5EF4-FFF2-40B4-BE49-F238E27FC236}">
                    <a16:creationId xmlns:a16="http://schemas.microsoft.com/office/drawing/2014/main" id="{0B5DED74-8D3D-43E2-B5BC-EE7956BA592E}"/>
                  </a:ext>
                </a:extLst>
              </p:cNvPr>
              <p:cNvSpPr txBox="1">
                <a:spLocks noRot="1" noChangeAspect="1" noMove="1" noResize="1" noEditPoints="1" noAdjustHandles="1" noChangeArrowheads="1" noChangeShapeType="1" noTextEdit="1"/>
              </p:cNvSpPr>
              <p:nvPr/>
            </p:nvSpPr>
            <p:spPr>
              <a:xfrm>
                <a:off x="2322812" y="2474922"/>
                <a:ext cx="2376338" cy="721190"/>
              </a:xfrm>
              <a:prstGeom prst="roundRect">
                <a:avLst/>
              </a:prstGeom>
              <a:blipFill>
                <a:blip r:embed="rId13"/>
                <a:stretch>
                  <a:fillRect/>
                </a:stretch>
              </a:blipFill>
            </p:spPr>
            <p:txBody>
              <a:bodyPr/>
              <a:lstStyle/>
              <a:p>
                <a:r>
                  <a:rPr lang="en-GB">
                    <a:noFill/>
                  </a:rPr>
                  <a:t> </a:t>
                </a:r>
              </a:p>
            </p:txBody>
          </p:sp>
        </mc:Fallback>
      </mc:AlternateContent>
      <p:sp>
        <p:nvSpPr>
          <p:cNvPr id="2" name="Oval 1">
            <a:extLst>
              <a:ext uri="{FF2B5EF4-FFF2-40B4-BE49-F238E27FC236}">
                <a16:creationId xmlns:a16="http://schemas.microsoft.com/office/drawing/2014/main" id="{05C75835-ABEE-4710-93F7-E4816625FC31}"/>
              </a:ext>
            </a:extLst>
          </p:cNvPr>
          <p:cNvSpPr/>
          <p:nvPr/>
        </p:nvSpPr>
        <p:spPr>
          <a:xfrm>
            <a:off x="3277856" y="2835517"/>
            <a:ext cx="369111" cy="360595"/>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onexão reta unidirecional 4">
            <a:extLst>
              <a:ext uri="{FF2B5EF4-FFF2-40B4-BE49-F238E27FC236}">
                <a16:creationId xmlns:a16="http://schemas.microsoft.com/office/drawing/2014/main" id="{BDAF3851-C73D-4B08-9683-EEACF033475F}"/>
              </a:ext>
            </a:extLst>
          </p:cNvPr>
          <p:cNvCxnSpPr>
            <a:cxnSpLocks/>
            <a:endCxn id="30" idx="1"/>
          </p:cNvCxnSpPr>
          <p:nvPr/>
        </p:nvCxnSpPr>
        <p:spPr>
          <a:xfrm flipV="1">
            <a:off x="3796915" y="2201348"/>
            <a:ext cx="2701201" cy="797034"/>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6">
            <a:extLst>
              <a:ext uri="{FF2B5EF4-FFF2-40B4-BE49-F238E27FC236}">
                <a16:creationId xmlns:a16="http://schemas.microsoft.com/office/drawing/2014/main" id="{A8BDCA56-9205-46DE-8CE9-DB934F05D81D}"/>
              </a:ext>
            </a:extLst>
          </p:cNvPr>
          <p:cNvSpPr txBox="1"/>
          <p:nvPr/>
        </p:nvSpPr>
        <p:spPr>
          <a:xfrm rot="20586320">
            <a:off x="4419721" y="2527668"/>
            <a:ext cx="2052421" cy="307777"/>
          </a:xfrm>
          <a:prstGeom prst="rect">
            <a:avLst/>
          </a:prstGeom>
          <a:noFill/>
        </p:spPr>
        <p:txBody>
          <a:bodyPr wrap="none" rtlCol="0">
            <a:spAutoFit/>
          </a:bodyPr>
          <a:lstStyle/>
          <a:p>
            <a:r>
              <a:rPr lang="en-GB" sz="1400" dirty="0">
                <a:solidFill>
                  <a:srgbClr val="29A6FF"/>
                </a:solidFill>
              </a:rPr>
              <a:t>Laplace to the 1</a:t>
            </a:r>
            <a:r>
              <a:rPr lang="en-GB" sz="1400" baseline="30000" dirty="0">
                <a:solidFill>
                  <a:srgbClr val="29A6FF"/>
                </a:solidFill>
              </a:rPr>
              <a:t>st</a:t>
            </a:r>
            <a:r>
              <a:rPr lang="en-GB" sz="1400" dirty="0">
                <a:solidFill>
                  <a:srgbClr val="29A6FF"/>
                </a:solidFill>
              </a:rPr>
              <a:t> column </a:t>
            </a:r>
            <a:endParaRPr lang="en-GB" sz="1400" u="sng" dirty="0">
              <a:solidFill>
                <a:srgbClr val="29A6FF"/>
              </a:solidFill>
            </a:endParaRPr>
          </a:p>
        </p:txBody>
      </p:sp>
      <p:cxnSp>
        <p:nvCxnSpPr>
          <p:cNvPr id="44" name="Conexão reta unidirecional 43">
            <a:extLst>
              <a:ext uri="{FF2B5EF4-FFF2-40B4-BE49-F238E27FC236}">
                <a16:creationId xmlns:a16="http://schemas.microsoft.com/office/drawing/2014/main" id="{9838E3A5-F20B-4CE1-AF00-9C04B8B30F41}"/>
              </a:ext>
            </a:extLst>
          </p:cNvPr>
          <p:cNvCxnSpPr>
            <a:cxnSpLocks/>
            <a:endCxn id="33" idx="1"/>
          </p:cNvCxnSpPr>
          <p:nvPr/>
        </p:nvCxnSpPr>
        <p:spPr>
          <a:xfrm>
            <a:off x="3537737" y="3224658"/>
            <a:ext cx="1309031" cy="860724"/>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45" name="CuadroTexto 6">
            <a:extLst>
              <a:ext uri="{FF2B5EF4-FFF2-40B4-BE49-F238E27FC236}">
                <a16:creationId xmlns:a16="http://schemas.microsoft.com/office/drawing/2014/main" id="{FD49FEE5-CEB8-4F44-9F58-C9FE1378405C}"/>
              </a:ext>
            </a:extLst>
          </p:cNvPr>
          <p:cNvSpPr txBox="1"/>
          <p:nvPr/>
        </p:nvSpPr>
        <p:spPr>
          <a:xfrm rot="2080621">
            <a:off x="3828871" y="3423533"/>
            <a:ext cx="1007007" cy="307777"/>
          </a:xfrm>
          <a:prstGeom prst="rect">
            <a:avLst/>
          </a:prstGeom>
          <a:noFill/>
        </p:spPr>
        <p:txBody>
          <a:bodyPr wrap="none" rtlCol="0">
            <a:spAutoFit/>
          </a:bodyPr>
          <a:lstStyle/>
          <a:p>
            <a:r>
              <a:rPr lang="en-GB" sz="1400" dirty="0" err="1">
                <a:solidFill>
                  <a:srgbClr val="29A6FF"/>
                </a:solidFill>
              </a:rPr>
              <a:t>Sarrus</a:t>
            </a:r>
            <a:r>
              <a:rPr lang="en-GB" sz="1400" dirty="0">
                <a:solidFill>
                  <a:srgbClr val="29A6FF"/>
                </a:solidFill>
              </a:rPr>
              <a:t> Rule</a:t>
            </a:r>
            <a:endParaRPr lang="en-GB" sz="1400" u="sng" dirty="0">
              <a:solidFill>
                <a:srgbClr val="29A6FF"/>
              </a:solidFill>
            </a:endParaRPr>
          </a:p>
        </p:txBody>
      </p:sp>
      <p:cxnSp>
        <p:nvCxnSpPr>
          <p:cNvPr id="46" name="Conexão reta unidirecional 45">
            <a:extLst>
              <a:ext uri="{FF2B5EF4-FFF2-40B4-BE49-F238E27FC236}">
                <a16:creationId xmlns:a16="http://schemas.microsoft.com/office/drawing/2014/main" id="{DF052899-610F-42E4-AE67-E8411BCEC6C5}"/>
              </a:ext>
            </a:extLst>
          </p:cNvPr>
          <p:cNvCxnSpPr>
            <a:cxnSpLocks/>
            <a:stCxn id="33" idx="1"/>
          </p:cNvCxnSpPr>
          <p:nvPr/>
        </p:nvCxnSpPr>
        <p:spPr>
          <a:xfrm flipH="1">
            <a:off x="4082902" y="4085382"/>
            <a:ext cx="763866" cy="0"/>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a:extLst>
              <a:ext uri="{FF2B5EF4-FFF2-40B4-BE49-F238E27FC236}">
                <a16:creationId xmlns:a16="http://schemas.microsoft.com/office/drawing/2014/main" id="{4200BF32-6FDE-4937-9366-5478FD1840BD}"/>
              </a:ext>
            </a:extLst>
          </p:cNvPr>
          <p:cNvCxnSpPr>
            <a:cxnSpLocks/>
          </p:cNvCxnSpPr>
          <p:nvPr/>
        </p:nvCxnSpPr>
        <p:spPr>
          <a:xfrm flipH="1">
            <a:off x="4000437" y="2474922"/>
            <a:ext cx="2472137" cy="1433798"/>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Objeto 51">
            <a:extLst>
              <a:ext uri="{FF2B5EF4-FFF2-40B4-BE49-F238E27FC236}">
                <a16:creationId xmlns:a16="http://schemas.microsoft.com/office/drawing/2014/main" id="{0F93B50A-FBF9-48DE-8562-72CCEF1951FE}"/>
              </a:ext>
            </a:extLst>
          </p:cNvPr>
          <p:cNvGraphicFramePr>
            <a:graphicFrameLocks noChangeAspect="1"/>
          </p:cNvGraphicFramePr>
          <p:nvPr>
            <p:extLst>
              <p:ext uri="{D42A27DB-BD31-4B8C-83A1-F6EECF244321}">
                <p14:modId xmlns:p14="http://schemas.microsoft.com/office/powerpoint/2010/main" val="1162489386"/>
              </p:ext>
            </p:extLst>
          </p:nvPr>
        </p:nvGraphicFramePr>
        <p:xfrm>
          <a:off x="2370684" y="3438894"/>
          <a:ext cx="785813" cy="508000"/>
        </p:xfrm>
        <a:graphic>
          <a:graphicData uri="http://schemas.openxmlformats.org/presentationml/2006/ole">
            <mc:AlternateContent xmlns:mc="http://schemas.openxmlformats.org/markup-compatibility/2006">
              <mc:Choice xmlns:v="urn:schemas-microsoft-com:vml" Requires="v">
                <p:oleObj name="Equation" r:id="rId14" imgW="393480" imgH="253800" progId="Equation.DSMT4">
                  <p:embed/>
                </p:oleObj>
              </mc:Choice>
              <mc:Fallback>
                <p:oleObj name="Equation" r:id="rId14" imgW="393480" imgH="253800" progId="Equation.DSMT4">
                  <p:embed/>
                  <p:pic>
                    <p:nvPicPr>
                      <p:cNvPr id="52" name="Objeto 51">
                        <a:extLst>
                          <a:ext uri="{FF2B5EF4-FFF2-40B4-BE49-F238E27FC236}">
                            <a16:creationId xmlns:a16="http://schemas.microsoft.com/office/drawing/2014/main" id="{0F93B50A-FBF9-48DE-8562-72CCEF1951FE}"/>
                          </a:ext>
                        </a:extLst>
                      </p:cNvPr>
                      <p:cNvPicPr>
                        <a:picLocks noChangeAspect="1" noChangeArrowheads="1"/>
                      </p:cNvPicPr>
                      <p:nvPr/>
                    </p:nvPicPr>
                    <p:blipFill>
                      <a:blip r:embed="rId15"/>
                      <a:srcRect/>
                      <a:stretch>
                        <a:fillRect/>
                      </a:stretch>
                    </p:blipFill>
                    <p:spPr bwMode="auto">
                      <a:xfrm>
                        <a:off x="2370684" y="3438894"/>
                        <a:ext cx="785813" cy="508000"/>
                      </a:xfrm>
                      <a:prstGeom prst="rect">
                        <a:avLst/>
                      </a:prstGeom>
                      <a:noFill/>
                      <a:ln w="28575">
                        <a:solidFill>
                          <a:srgbClr val="29A6FF"/>
                        </a:solidFill>
                      </a:ln>
                    </p:spPr>
                  </p:pic>
                </p:oleObj>
              </mc:Fallback>
            </mc:AlternateContent>
          </a:graphicData>
        </a:graphic>
      </p:graphicFrame>
      <p:sp>
        <p:nvSpPr>
          <p:cNvPr id="55" name="Retângulo: Cantos Arredondados 36">
            <a:hlinkClick r:id="rId16" action="ppaction://hlinksldjump"/>
            <a:extLst>
              <a:ext uri="{FF2B5EF4-FFF2-40B4-BE49-F238E27FC236}">
                <a16:creationId xmlns:a16="http://schemas.microsoft.com/office/drawing/2014/main" id="{E854ED31-120D-4031-8D9F-AB86F6255F5A}"/>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EROs</a:t>
            </a:r>
            <a:endParaRPr lang="pt-PT" sz="2400" b="1" dirty="0"/>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sp>
        <p:nvSpPr>
          <p:cNvPr id="56" name="Retângulo: Cantos Arredondados 55">
            <a:hlinkClick r:id="rId17" action="ppaction://hlinksldjump"/>
            <a:extLst>
              <a:ext uri="{FF2B5EF4-FFF2-40B4-BE49-F238E27FC236}">
                <a16:creationId xmlns:a16="http://schemas.microsoft.com/office/drawing/2014/main" id="{A5C80EBD-938B-4AC8-ACB7-ADD114DDFDF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7" name="Retângulo: Cantos Arredondados 56">
            <a:hlinkClick r:id="rId18" action="ppaction://hlinksldjump"/>
            <a:extLst>
              <a:ext uri="{FF2B5EF4-FFF2-40B4-BE49-F238E27FC236}">
                <a16:creationId xmlns:a16="http://schemas.microsoft.com/office/drawing/2014/main" id="{78922076-7D01-4B66-A716-098111A28E5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8" name="Retângulo: Cantos Arredondados 57">
            <a:hlinkClick r:id="rId19" action="ppaction://hlinksldjump"/>
            <a:extLst>
              <a:ext uri="{FF2B5EF4-FFF2-40B4-BE49-F238E27FC236}">
                <a16:creationId xmlns:a16="http://schemas.microsoft.com/office/drawing/2014/main" id="{74C32D93-9FF0-4642-ADC3-1C51B51653EF}"/>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59" name="Retângulo: Cantos Arredondados 58">
            <a:hlinkClick r:id="rId20" action="ppaction://hlinksldjump"/>
            <a:extLst>
              <a:ext uri="{FF2B5EF4-FFF2-40B4-BE49-F238E27FC236}">
                <a16:creationId xmlns:a16="http://schemas.microsoft.com/office/drawing/2014/main" id="{509E1401-C8F6-4007-8A15-0E08F6D0071A}"/>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
        <p:nvSpPr>
          <p:cNvPr id="32" name="Seta: Para a Direita 31">
            <a:extLst>
              <a:ext uri="{FF2B5EF4-FFF2-40B4-BE49-F238E27FC236}">
                <a16:creationId xmlns:a16="http://schemas.microsoft.com/office/drawing/2014/main" id="{3DF0D587-2D7F-43AF-8FB6-A803F6987EDD}"/>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CuadroTexto 5">
                <a:extLst>
                  <a:ext uri="{FF2B5EF4-FFF2-40B4-BE49-F238E27FC236}">
                    <a16:creationId xmlns:a16="http://schemas.microsoft.com/office/drawing/2014/main" id="{32DCF5CF-D104-4122-99D4-15B9E9E40E25}"/>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5" name="CuadroTexto 5">
                <a:extLst>
                  <a:ext uri="{FF2B5EF4-FFF2-40B4-BE49-F238E27FC236}">
                    <a16:creationId xmlns:a16="http://schemas.microsoft.com/office/drawing/2014/main" id="{32DCF5CF-D104-4122-99D4-15B9E9E40E25}"/>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77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1000"/>
                                        <p:tgtEl>
                                          <p:spTgt spid="43"/>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10" presetClass="exit" presetSubtype="0" fill="hold" grpId="0"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25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10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1000"/>
                                        <p:tgtEl>
                                          <p:spTgt spid="4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right)">
                                      <p:cBhvr>
                                        <p:cTn id="52" dur="1000"/>
                                        <p:tgtEl>
                                          <p:spTgt spid="48"/>
                                        </p:tgtEl>
                                      </p:cBhvr>
                                    </p:animEffect>
                                  </p:childTnLst>
                                </p:cTn>
                              </p:par>
                              <p:par>
                                <p:cTn id="53" presetID="22" presetClass="entr" presetSubtype="2"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1000"/>
                                        <p:tgtEl>
                                          <p:spTgt spid="46"/>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25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4" grpId="0" animBg="1"/>
      <p:bldP spid="2" grpId="0" animBg="1"/>
      <p:bldP spid="2" grpId="1" animBg="1"/>
      <p:bldP spid="43" grpId="0"/>
      <p:bldP spid="43" grpId="1"/>
      <p:bldP spid="45" grpId="0"/>
      <p:bldP spid="45" grpId="1"/>
      <p:bldP spid="32" grpId="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2" name="Retângulo: Cantos Arredondados 36">
            <a:hlinkClick r:id="rId7" action="ppaction://hlinksldjump"/>
            <a:extLst>
              <a:ext uri="{FF2B5EF4-FFF2-40B4-BE49-F238E27FC236}">
                <a16:creationId xmlns:a16="http://schemas.microsoft.com/office/drawing/2014/main" id="{CAE8A688-BFBA-4BCD-9464-690F756EBB6D}"/>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EROs</a:t>
            </a:r>
            <a:endParaRPr lang="pt-PT" sz="2400" b="1" dirty="0"/>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8"/>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9"/>
                <a:stretch>
                  <a:fillRect l="-1760" b="-202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CuadroTexto 24">
                <a:extLst>
                  <a:ext uri="{FF2B5EF4-FFF2-40B4-BE49-F238E27FC236}">
                    <a16:creationId xmlns:a16="http://schemas.microsoft.com/office/drawing/2014/main" id="{0B5DED74-8D3D-43E2-B5BC-EE7956BA592E}"/>
                  </a:ext>
                </a:extLst>
              </p:cNvPr>
              <p:cNvSpPr txBox="1"/>
              <p:nvPr/>
            </p:nvSpPr>
            <p:spPr>
              <a:xfrm>
                <a:off x="2322812" y="2474922"/>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34" name="CuadroTexto 24">
                <a:extLst>
                  <a:ext uri="{FF2B5EF4-FFF2-40B4-BE49-F238E27FC236}">
                    <a16:creationId xmlns:a16="http://schemas.microsoft.com/office/drawing/2014/main" id="{0B5DED74-8D3D-43E2-B5BC-EE7956BA592E}"/>
                  </a:ext>
                </a:extLst>
              </p:cNvPr>
              <p:cNvSpPr txBox="1">
                <a:spLocks noRot="1" noChangeAspect="1" noMove="1" noResize="1" noEditPoints="1" noAdjustHandles="1" noChangeArrowheads="1" noChangeShapeType="1" noTextEdit="1"/>
              </p:cNvSpPr>
              <p:nvPr/>
            </p:nvSpPr>
            <p:spPr>
              <a:xfrm>
                <a:off x="2322812" y="2474922"/>
                <a:ext cx="2376338" cy="721190"/>
              </a:xfrm>
              <a:prstGeom prst="roundRect">
                <a:avLst/>
              </a:prstGeom>
              <a:blipFill>
                <a:blip r:embed="rId10"/>
                <a:stretch>
                  <a:fillRect/>
                </a:stretch>
              </a:blipFill>
            </p:spPr>
            <p:txBody>
              <a:bodyPr/>
              <a:lstStyle/>
              <a:p>
                <a:r>
                  <a:rPr lang="en-GB">
                    <a:noFill/>
                  </a:rPr>
                  <a:t> </a:t>
                </a:r>
              </a:p>
            </p:txBody>
          </p:sp>
        </mc:Fallback>
      </mc:AlternateContent>
      <p:graphicFrame>
        <p:nvGraphicFramePr>
          <p:cNvPr id="52" name="Objeto 51">
            <a:extLst>
              <a:ext uri="{FF2B5EF4-FFF2-40B4-BE49-F238E27FC236}">
                <a16:creationId xmlns:a16="http://schemas.microsoft.com/office/drawing/2014/main" id="{0F93B50A-FBF9-48DE-8562-72CCEF1951FE}"/>
              </a:ext>
            </a:extLst>
          </p:cNvPr>
          <p:cNvGraphicFramePr>
            <a:graphicFrameLocks noChangeAspect="1"/>
          </p:cNvGraphicFramePr>
          <p:nvPr>
            <p:extLst>
              <p:ext uri="{D42A27DB-BD31-4B8C-83A1-F6EECF244321}">
                <p14:modId xmlns:p14="http://schemas.microsoft.com/office/powerpoint/2010/main" val="2635839210"/>
              </p:ext>
            </p:extLst>
          </p:nvPr>
        </p:nvGraphicFramePr>
        <p:xfrm>
          <a:off x="2370684" y="3438894"/>
          <a:ext cx="785813" cy="508000"/>
        </p:xfrm>
        <a:graphic>
          <a:graphicData uri="http://schemas.openxmlformats.org/presentationml/2006/ole">
            <mc:AlternateContent xmlns:mc="http://schemas.openxmlformats.org/markup-compatibility/2006">
              <mc:Choice xmlns:v="urn:schemas-microsoft-com:vml" Requires="v">
                <p:oleObj name="Equation" r:id="rId11" imgW="393480" imgH="253800" progId="Equation.DSMT4">
                  <p:embed/>
                </p:oleObj>
              </mc:Choice>
              <mc:Fallback>
                <p:oleObj name="Equation" r:id="rId11" imgW="393480" imgH="253800" progId="Equation.DSMT4">
                  <p:embed/>
                  <p:pic>
                    <p:nvPicPr>
                      <p:cNvPr id="52" name="Objeto 51">
                        <a:extLst>
                          <a:ext uri="{FF2B5EF4-FFF2-40B4-BE49-F238E27FC236}">
                            <a16:creationId xmlns:a16="http://schemas.microsoft.com/office/drawing/2014/main" id="{0F93B50A-FBF9-48DE-8562-72CCEF1951FE}"/>
                          </a:ext>
                        </a:extLst>
                      </p:cNvPr>
                      <p:cNvPicPr>
                        <a:picLocks noChangeAspect="1" noChangeArrowheads="1"/>
                      </p:cNvPicPr>
                      <p:nvPr/>
                    </p:nvPicPr>
                    <p:blipFill>
                      <a:blip r:embed="rId12"/>
                      <a:srcRect/>
                      <a:stretch>
                        <a:fillRect/>
                      </a:stretch>
                    </p:blipFill>
                    <p:spPr bwMode="auto">
                      <a:xfrm>
                        <a:off x="2370684" y="3438894"/>
                        <a:ext cx="785813" cy="508000"/>
                      </a:xfrm>
                      <a:prstGeom prst="rect">
                        <a:avLst/>
                      </a:prstGeom>
                      <a:noFill/>
                      <a:ln w="28575">
                        <a:solidFill>
                          <a:srgbClr val="29A6FF"/>
                        </a:solidFill>
                      </a:ln>
                    </p:spPr>
                  </p:pic>
                </p:oleObj>
              </mc:Fallback>
            </mc:AlternateContent>
          </a:graphicData>
        </a:graphic>
      </p:graphicFrame>
      <p:pic>
        <p:nvPicPr>
          <p:cNvPr id="35" name="Imagem 34">
            <a:extLst>
              <a:ext uri="{FF2B5EF4-FFF2-40B4-BE49-F238E27FC236}">
                <a16:creationId xmlns:a16="http://schemas.microsoft.com/office/drawing/2014/main" id="{631CC818-7158-493D-8DFE-BA5D23B7A5AE}"/>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6" name="CaixaDeTexto 35">
            <a:extLst>
              <a:ext uri="{FF2B5EF4-FFF2-40B4-BE49-F238E27FC236}">
                <a16:creationId xmlns:a16="http://schemas.microsoft.com/office/drawing/2014/main" id="{05F535D1-7272-4588-A20F-DFA0ADF8A094}"/>
              </a:ext>
            </a:extLst>
          </p:cNvPr>
          <p:cNvSpPr txBox="1"/>
          <p:nvPr/>
        </p:nvSpPr>
        <p:spPr>
          <a:xfrm>
            <a:off x="4742431" y="2251902"/>
            <a:ext cx="7240124"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To find the </a:t>
            </a:r>
            <a:r>
              <a:rPr kumimoji="0" lang="en-GB" b="0" i="0" u="none" strike="noStrike" kern="1200" cap="none" spc="0" normalizeH="0" baseline="0" noProof="0" dirty="0" err="1">
                <a:ln>
                  <a:noFill/>
                </a:ln>
                <a:solidFill>
                  <a:srgbClr val="0C2B8E"/>
                </a:solidFill>
                <a:effectLst/>
                <a:uLnTx/>
                <a:uFillTx/>
                <a:latin typeface="Calibri" panose="020F0502020204030204"/>
                <a:ea typeface="+mn-ea"/>
                <a:cs typeface="+mn-cs"/>
              </a:rPr>
              <a:t>adjugate</a:t>
            </a: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 of this matrix, </a:t>
            </a:r>
            <a:r>
              <a:rPr kumimoji="0" lang="en-US" b="1" i="0" u="none" strike="noStrike" kern="1200" cap="none" spc="0" normalizeH="0" baseline="0" noProof="0" dirty="0">
                <a:ln>
                  <a:noFill/>
                </a:ln>
                <a:solidFill>
                  <a:srgbClr val="0C2B8E"/>
                </a:solidFill>
                <a:effectLst/>
                <a:uLnTx/>
                <a:uFillTx/>
                <a:latin typeface="Calibri" panose="020F0502020204030204"/>
                <a:ea typeface="+mn-ea"/>
                <a:cs typeface="+mn-cs"/>
              </a:rPr>
              <a:t>first</a:t>
            </a: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 we will find the cofactor matrix of </a:t>
            </a:r>
            <a:r>
              <a:rPr kumimoji="0" lang="en-US" b="0" i="1" u="none" strike="noStrike" kern="1200" cap="none" spc="0" normalizeH="0" baseline="0" noProof="0" dirty="0">
                <a:ln>
                  <a:noFill/>
                </a:ln>
                <a:solidFill>
                  <a:srgbClr val="0C2B8E"/>
                </a:solidFill>
                <a:effectLst/>
                <a:uLnTx/>
                <a:uFillTx/>
                <a:latin typeface="Calibri" panose="020F0502020204030204"/>
                <a:ea typeface="+mn-ea"/>
                <a:cs typeface="+mn-cs"/>
              </a:rPr>
              <a:t>A.</a:t>
            </a:r>
            <a:endParaRPr kumimoji="0" lang="en-GB" b="0" i="1" u="none" strike="noStrike" kern="1200" cap="none" spc="0" normalizeH="0" baseline="0" noProof="0" dirty="0">
              <a:ln>
                <a:noFill/>
              </a:ln>
              <a:solidFill>
                <a:srgbClr val="0C2B8E"/>
              </a:solidFill>
              <a:effectLst/>
              <a:uLnTx/>
              <a:uFillTx/>
              <a:latin typeface="Calibri" panose="020F0502020204030204"/>
              <a:ea typeface="+mn-ea"/>
              <a:cs typeface="+mn-cs"/>
            </a:endParaRPr>
          </a:p>
        </p:txBody>
      </p:sp>
      <p:sp>
        <p:nvSpPr>
          <p:cNvPr id="41" name="CaixaDeTexto 40">
            <a:extLst>
              <a:ext uri="{FF2B5EF4-FFF2-40B4-BE49-F238E27FC236}">
                <a16:creationId xmlns:a16="http://schemas.microsoft.com/office/drawing/2014/main" id="{591DDB6C-3544-4C70-95A3-E2B36471BB26}"/>
              </a:ext>
            </a:extLst>
          </p:cNvPr>
          <p:cNvSpPr txBox="1"/>
          <p:nvPr/>
        </p:nvSpPr>
        <p:spPr>
          <a:xfrm>
            <a:off x="2241082" y="4345837"/>
            <a:ext cx="7416611" cy="400110"/>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Then, as the </a:t>
            </a:r>
            <a:r>
              <a:rPr kumimoji="0" lang="en-GB" sz="2000" b="0" i="0" u="none" strike="noStrike" kern="1200" cap="none" spc="0" normalizeH="0" baseline="0" noProof="0" dirty="0" err="1">
                <a:ln>
                  <a:noFill/>
                </a:ln>
                <a:solidFill>
                  <a:srgbClr val="0C2B8E"/>
                </a:solidFill>
                <a:effectLst/>
                <a:uLnTx/>
                <a:uFillTx/>
                <a:latin typeface="Calibri" panose="020F0502020204030204"/>
                <a:ea typeface="+mn-ea"/>
                <a:cs typeface="+mn-cs"/>
              </a:rPr>
              <a:t>adjugate</a:t>
            </a: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is the transpose</a:t>
            </a:r>
            <a:r>
              <a:rPr kumimoji="0" lang="en-GB" sz="2000" b="0" i="0" u="none" strike="noStrike" kern="1200" cap="none" spc="0" normalizeH="0" noProof="0" dirty="0">
                <a:ln>
                  <a:noFill/>
                </a:ln>
                <a:solidFill>
                  <a:srgbClr val="0C2B8E"/>
                </a:solidFill>
                <a:effectLst/>
                <a:uLnTx/>
                <a:uFillTx/>
                <a:latin typeface="Calibri" panose="020F0502020204030204"/>
                <a:ea typeface="+mn-ea"/>
                <a:cs typeface="+mn-cs"/>
              </a:rPr>
              <a:t> of </a:t>
            </a: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the cofactor matrix,</a:t>
            </a:r>
            <a:r>
              <a:rPr kumimoji="0" lang="en-GB" sz="2000" b="0" i="0" u="none" strike="noStrike" kern="1200" cap="none" spc="0" normalizeH="0" noProof="0" dirty="0">
                <a:ln>
                  <a:noFill/>
                </a:ln>
                <a:solidFill>
                  <a:srgbClr val="0C2B8E"/>
                </a:solidFill>
                <a:effectLst/>
                <a:uLnTx/>
                <a:uFillTx/>
                <a:latin typeface="Calibri" panose="020F0502020204030204"/>
                <a:ea typeface="+mn-ea"/>
                <a:cs typeface="+mn-cs"/>
              </a:rPr>
              <a:t> we get</a:t>
            </a:r>
            <a:endPar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endParaRPr>
          </a:p>
        </p:txBody>
      </p:sp>
      <p:sp>
        <p:nvSpPr>
          <p:cNvPr id="42" name="CaixaDeTexto 41">
            <a:extLst>
              <a:ext uri="{FF2B5EF4-FFF2-40B4-BE49-F238E27FC236}">
                <a16:creationId xmlns:a16="http://schemas.microsoft.com/office/drawing/2014/main" id="{2A921C56-2B22-4D4B-A2F7-83BE11F870B3}"/>
              </a:ext>
            </a:extLst>
          </p:cNvPr>
          <p:cNvSpPr txBox="1"/>
          <p:nvPr/>
        </p:nvSpPr>
        <p:spPr>
          <a:xfrm>
            <a:off x="9147029" y="5007334"/>
            <a:ext cx="138630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thus:</a:t>
            </a:r>
          </a:p>
        </p:txBody>
      </p:sp>
      <mc:AlternateContent xmlns:mc="http://schemas.openxmlformats.org/markup-compatibility/2006" xmlns:a14="http://schemas.microsoft.com/office/drawing/2010/main">
        <mc:Choice Requires="a14">
          <p:sp>
            <p:nvSpPr>
              <p:cNvPr id="47" name="CaixaDeTexto 46">
                <a:extLst>
                  <a:ext uri="{FF2B5EF4-FFF2-40B4-BE49-F238E27FC236}">
                    <a16:creationId xmlns:a16="http://schemas.microsoft.com/office/drawing/2014/main" id="{5BADFF85-F0E1-45AC-A4E9-E6FC3803264B}"/>
                  </a:ext>
                </a:extLst>
              </p:cNvPr>
              <p:cNvSpPr txBox="1"/>
              <p:nvPr/>
            </p:nvSpPr>
            <p:spPr>
              <a:xfrm>
                <a:off x="4714360" y="2643492"/>
                <a:ext cx="2858814" cy="502958"/>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a:solidFill>
                                <a:srgbClr val="0C2B8E"/>
                              </a:solidFill>
                              <a:latin typeface="Cambria Math" panose="02040503050406030204" pitchFamily="18" charset="0"/>
                            </a:rPr>
                            <m:t>11</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m:rPr>
                                    <m:brk m:alnAt="7"/>
                                  </m:rPr>
                                  <a:rPr lang="pt-PT" sz="1600" b="0" i="1" smtClean="0">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11</m:t>
                                </m:r>
                              </m:e>
                              <m:e>
                                <m:r>
                                  <a:rPr lang="pt-PT" sz="1600" b="0" i="1" smtClean="0">
                                    <a:solidFill>
                                      <a:srgbClr val="0C2B8E"/>
                                    </a:solidFill>
                                    <a:latin typeface="Cambria Math" panose="02040503050406030204" pitchFamily="18" charset="0"/>
                                  </a:rPr>
                                  <m:t>−41</m:t>
                                </m:r>
                              </m:e>
                            </m:mr>
                            <m:mr>
                              <m:e>
                                <m:r>
                                  <a:rPr lang="pt-PT" sz="1600" b="0" i="1" smtClean="0">
                                    <a:solidFill>
                                      <a:srgbClr val="0C2B8E"/>
                                    </a:solidFill>
                                    <a:latin typeface="Cambria Math" panose="02040503050406030204" pitchFamily="18" charset="0"/>
                                  </a:rPr>
                                  <m:t>−3</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=−2</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47" name="CaixaDeTexto 46">
                <a:extLst>
                  <a:ext uri="{FF2B5EF4-FFF2-40B4-BE49-F238E27FC236}">
                    <a16:creationId xmlns:a16="http://schemas.microsoft.com/office/drawing/2014/main" id="{5BADFF85-F0E1-45AC-A4E9-E6FC3803264B}"/>
                  </a:ext>
                </a:extLst>
              </p:cNvPr>
              <p:cNvSpPr txBox="1">
                <a:spLocks noRot="1" noChangeAspect="1" noMove="1" noResize="1" noEditPoints="1" noAdjustHandles="1" noChangeArrowheads="1" noChangeShapeType="1" noTextEdit="1"/>
              </p:cNvSpPr>
              <p:nvPr/>
            </p:nvSpPr>
            <p:spPr>
              <a:xfrm>
                <a:off x="4714360" y="2643492"/>
                <a:ext cx="2858814" cy="502958"/>
              </a:xfrm>
              <a:prstGeom prst="rect">
                <a:avLst/>
              </a:prstGeom>
              <a:blipFill>
                <a:blip r:embed="rId14"/>
                <a:stretch>
                  <a:fillRect b="-36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8FFF6095-54C6-4FC6-AEF9-C92E8088D4DA}"/>
                  </a:ext>
                </a:extLst>
              </p:cNvPr>
              <p:cNvSpPr txBox="1"/>
              <p:nvPr/>
            </p:nvSpPr>
            <p:spPr>
              <a:xfrm>
                <a:off x="7178573" y="2581661"/>
                <a:ext cx="2517171" cy="501356"/>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a:solidFill>
                                <a:srgbClr val="0C2B8E"/>
                              </a:solidFill>
                              <a:latin typeface="Cambria Math" panose="02040503050406030204" pitchFamily="18" charset="0"/>
                            </a:rPr>
                            <m:t>1</m:t>
                          </m:r>
                          <m:r>
                            <a:rPr lang="pt-PT" sz="1600" b="0" i="1" smtClean="0">
                              <a:solidFill>
                                <a:srgbClr val="0C2B8E"/>
                              </a:solidFill>
                              <a:latin typeface="Cambria Math" panose="02040503050406030204" pitchFamily="18" charset="0"/>
                            </a:rPr>
                            <m:t>2</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−41</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=−3</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1" name="CaixaDeTexto 50">
                <a:extLst>
                  <a:ext uri="{FF2B5EF4-FFF2-40B4-BE49-F238E27FC236}">
                    <a16:creationId xmlns:a16="http://schemas.microsoft.com/office/drawing/2014/main" id="{8FFF6095-54C6-4FC6-AEF9-C92E8088D4DA}"/>
                  </a:ext>
                </a:extLst>
              </p:cNvPr>
              <p:cNvSpPr txBox="1">
                <a:spLocks noRot="1" noChangeAspect="1" noMove="1" noResize="1" noEditPoints="1" noAdjustHandles="1" noChangeArrowheads="1" noChangeShapeType="1" noTextEdit="1"/>
              </p:cNvSpPr>
              <p:nvPr/>
            </p:nvSpPr>
            <p:spPr>
              <a:xfrm>
                <a:off x="7178573" y="2581661"/>
                <a:ext cx="2517171" cy="501356"/>
              </a:xfrm>
              <a:prstGeom prst="rect">
                <a:avLst/>
              </a:prstGeom>
              <a:blipFill>
                <a:blip r:embed="rId1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28E0C187-05DF-47E8-B900-6D3B8FAE4354}"/>
                  </a:ext>
                </a:extLst>
              </p:cNvPr>
              <p:cNvSpPr txBox="1"/>
              <p:nvPr/>
            </p:nvSpPr>
            <p:spPr>
              <a:xfrm>
                <a:off x="9661378" y="2584530"/>
                <a:ext cx="2357178" cy="502958"/>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a:solidFill>
                                <a:srgbClr val="0C2B8E"/>
                              </a:solidFill>
                              <a:latin typeface="Cambria Math" panose="02040503050406030204" pitchFamily="18" charset="0"/>
                            </a:rPr>
                            <m:t>1</m:t>
                          </m:r>
                          <m:r>
                            <a:rPr lang="pt-PT" sz="1600" b="0" i="1" smtClean="0">
                              <a:solidFill>
                                <a:srgbClr val="0C2B8E"/>
                              </a:solidFill>
                              <a:latin typeface="Cambria Math" panose="02040503050406030204" pitchFamily="18" charset="0"/>
                            </a:rPr>
                            <m:t>3</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−11</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−3</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3" name="CaixaDeTexto 52">
                <a:extLst>
                  <a:ext uri="{FF2B5EF4-FFF2-40B4-BE49-F238E27FC236}">
                    <a16:creationId xmlns:a16="http://schemas.microsoft.com/office/drawing/2014/main" id="{28E0C187-05DF-47E8-B900-6D3B8FAE4354}"/>
                  </a:ext>
                </a:extLst>
              </p:cNvPr>
              <p:cNvSpPr txBox="1">
                <a:spLocks noRot="1" noChangeAspect="1" noMove="1" noResize="1" noEditPoints="1" noAdjustHandles="1" noChangeArrowheads="1" noChangeShapeType="1" noTextEdit="1"/>
              </p:cNvSpPr>
              <p:nvPr/>
            </p:nvSpPr>
            <p:spPr>
              <a:xfrm>
                <a:off x="9661378" y="2584530"/>
                <a:ext cx="2357178" cy="502958"/>
              </a:xfrm>
              <a:prstGeom prst="rect">
                <a:avLst/>
              </a:prstGeom>
              <a:blipFill>
                <a:blip r:embed="rId16"/>
                <a:stretch>
                  <a:fillRect b="-36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346D5EFF-04A8-43BE-B6F8-1FFE5FCC0F36}"/>
                  </a:ext>
                </a:extLst>
              </p:cNvPr>
              <p:cNvSpPr txBox="1"/>
              <p:nvPr/>
            </p:nvSpPr>
            <p:spPr>
              <a:xfrm>
                <a:off x="4713858" y="3143023"/>
                <a:ext cx="2825422" cy="507960"/>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2</m:t>
                          </m:r>
                          <m:r>
                            <a:rPr lang="pt-PT" sz="1600" b="0" i="1">
                              <a:solidFill>
                                <a:srgbClr val="0C2B8E"/>
                              </a:solidFill>
                              <a:latin typeface="Cambria Math" panose="02040503050406030204" pitchFamily="18" charset="0"/>
                            </a:rPr>
                            <m:t>1</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15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−3</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=−3</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4" name="CaixaDeTexto 53">
                <a:extLst>
                  <a:ext uri="{FF2B5EF4-FFF2-40B4-BE49-F238E27FC236}">
                    <a16:creationId xmlns:a16="http://schemas.microsoft.com/office/drawing/2014/main" id="{346D5EFF-04A8-43BE-B6F8-1FFE5FCC0F36}"/>
                  </a:ext>
                </a:extLst>
              </p:cNvPr>
              <p:cNvSpPr txBox="1">
                <a:spLocks noRot="1" noChangeAspect="1" noMove="1" noResize="1" noEditPoints="1" noAdjustHandles="1" noChangeArrowheads="1" noChangeShapeType="1" noTextEdit="1"/>
              </p:cNvSpPr>
              <p:nvPr/>
            </p:nvSpPr>
            <p:spPr>
              <a:xfrm>
                <a:off x="4713858" y="3143023"/>
                <a:ext cx="2825422" cy="507960"/>
              </a:xfrm>
              <a:prstGeom prst="rect">
                <a:avLst/>
              </a:prstGeom>
              <a:blipFill>
                <a:blip r:embed="rId17"/>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1B9B641C-3843-4F74-B804-FFE9EFFD0EF1}"/>
                  </a:ext>
                </a:extLst>
              </p:cNvPr>
              <p:cNvSpPr txBox="1"/>
              <p:nvPr/>
            </p:nvSpPr>
            <p:spPr>
              <a:xfrm>
                <a:off x="7174896" y="3132972"/>
                <a:ext cx="2604977"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22</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5" name="CaixaDeTexto 54">
                <a:extLst>
                  <a:ext uri="{FF2B5EF4-FFF2-40B4-BE49-F238E27FC236}">
                    <a16:creationId xmlns:a16="http://schemas.microsoft.com/office/drawing/2014/main" id="{1B9B641C-3843-4F74-B804-FFE9EFFD0EF1}"/>
                  </a:ext>
                </a:extLst>
              </p:cNvPr>
              <p:cNvSpPr txBox="1">
                <a:spLocks noRot="1" noChangeAspect="1" noMove="1" noResize="1" noEditPoints="1" noAdjustHandles="1" noChangeArrowheads="1" noChangeShapeType="1" noTextEdit="1"/>
              </p:cNvSpPr>
              <p:nvPr/>
            </p:nvSpPr>
            <p:spPr>
              <a:xfrm>
                <a:off x="7174896" y="3132972"/>
                <a:ext cx="2604977" cy="506357"/>
              </a:xfrm>
              <a:prstGeom prst="rect">
                <a:avLst/>
              </a:prstGeom>
              <a:blipFill>
                <a:blip r:embed="rId18"/>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0F7C3774-9C06-431C-98BD-513F54029A28}"/>
                  </a:ext>
                </a:extLst>
              </p:cNvPr>
              <p:cNvSpPr txBox="1"/>
              <p:nvPr/>
            </p:nvSpPr>
            <p:spPr>
              <a:xfrm>
                <a:off x="9684751" y="3143183"/>
                <a:ext cx="2215225" cy="507960"/>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23</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15</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−3</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=0</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6" name="CaixaDeTexto 55">
                <a:extLst>
                  <a:ext uri="{FF2B5EF4-FFF2-40B4-BE49-F238E27FC236}">
                    <a16:creationId xmlns:a16="http://schemas.microsoft.com/office/drawing/2014/main" id="{0F7C3774-9C06-431C-98BD-513F54029A28}"/>
                  </a:ext>
                </a:extLst>
              </p:cNvPr>
              <p:cNvSpPr txBox="1">
                <a:spLocks noRot="1" noChangeAspect="1" noMove="1" noResize="1" noEditPoints="1" noAdjustHandles="1" noChangeArrowheads="1" noChangeShapeType="1" noTextEdit="1"/>
              </p:cNvSpPr>
              <p:nvPr/>
            </p:nvSpPr>
            <p:spPr>
              <a:xfrm>
                <a:off x="9684751" y="3143183"/>
                <a:ext cx="2215225" cy="507960"/>
              </a:xfrm>
              <a:prstGeom prst="rect">
                <a:avLst/>
              </a:prstGeom>
              <a:blipFill>
                <a:blip r:embed="rId19"/>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CaixaDeTexto 56">
                <a:extLst>
                  <a:ext uri="{FF2B5EF4-FFF2-40B4-BE49-F238E27FC236}">
                    <a16:creationId xmlns:a16="http://schemas.microsoft.com/office/drawing/2014/main" id="{15718003-FD8E-491F-B506-0A7E92E20BC2}"/>
                  </a:ext>
                </a:extLst>
              </p:cNvPr>
              <p:cNvSpPr txBox="1"/>
              <p:nvPr/>
            </p:nvSpPr>
            <p:spPr>
              <a:xfrm>
                <a:off x="4713858" y="3686934"/>
                <a:ext cx="2793001"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3</m:t>
                          </m:r>
                          <m:r>
                            <a:rPr lang="pt-PT" sz="1600" b="0" i="1">
                              <a:solidFill>
                                <a:srgbClr val="0C2B8E"/>
                              </a:solidFill>
                              <a:latin typeface="Cambria Math" panose="02040503050406030204" pitchFamily="18" charset="0"/>
                            </a:rPr>
                            <m:t>1</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15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−11</m:t>
                                </m:r>
                              </m:e>
                              <m:e>
                                <m:r>
                                  <a:rPr lang="pt-PT" sz="1600" b="0" i="1" smtClean="0">
                                    <a:solidFill>
                                      <a:srgbClr val="0C2B8E"/>
                                    </a:solidFill>
                                    <a:latin typeface="Cambria Math" panose="02040503050406030204" pitchFamily="18" charset="0"/>
                                  </a:rPr>
                                  <m:t>−41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7" name="CaixaDeTexto 56">
                <a:extLst>
                  <a:ext uri="{FF2B5EF4-FFF2-40B4-BE49-F238E27FC236}">
                    <a16:creationId xmlns:a16="http://schemas.microsoft.com/office/drawing/2014/main" id="{15718003-FD8E-491F-B506-0A7E92E20BC2}"/>
                  </a:ext>
                </a:extLst>
              </p:cNvPr>
              <p:cNvSpPr txBox="1">
                <a:spLocks noRot="1" noChangeAspect="1" noMove="1" noResize="1" noEditPoints="1" noAdjustHandles="1" noChangeArrowheads="1" noChangeShapeType="1" noTextEdit="1"/>
              </p:cNvSpPr>
              <p:nvPr/>
            </p:nvSpPr>
            <p:spPr>
              <a:xfrm>
                <a:off x="4713858" y="3686934"/>
                <a:ext cx="2793001" cy="506357"/>
              </a:xfrm>
              <a:prstGeom prst="rect">
                <a:avLst/>
              </a:prstGeom>
              <a:blipFill>
                <a:blip r:embed="rId20"/>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CaixaDeTexto 57">
                <a:extLst>
                  <a:ext uri="{FF2B5EF4-FFF2-40B4-BE49-F238E27FC236}">
                    <a16:creationId xmlns:a16="http://schemas.microsoft.com/office/drawing/2014/main" id="{BAEA16A2-3A53-404C-9EBB-D84A7C67F98E}"/>
                  </a:ext>
                </a:extLst>
              </p:cNvPr>
              <p:cNvSpPr txBox="1"/>
              <p:nvPr/>
            </p:nvSpPr>
            <p:spPr>
              <a:xfrm>
                <a:off x="7174896" y="3701700"/>
                <a:ext cx="2718546"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32</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−41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=−19</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8" name="CaixaDeTexto 57">
                <a:extLst>
                  <a:ext uri="{FF2B5EF4-FFF2-40B4-BE49-F238E27FC236}">
                    <a16:creationId xmlns:a16="http://schemas.microsoft.com/office/drawing/2014/main" id="{BAEA16A2-3A53-404C-9EBB-D84A7C67F98E}"/>
                  </a:ext>
                </a:extLst>
              </p:cNvPr>
              <p:cNvSpPr txBox="1">
                <a:spLocks noRot="1" noChangeAspect="1" noMove="1" noResize="1" noEditPoints="1" noAdjustHandles="1" noChangeArrowheads="1" noChangeShapeType="1" noTextEdit="1"/>
              </p:cNvSpPr>
              <p:nvPr/>
            </p:nvSpPr>
            <p:spPr>
              <a:xfrm>
                <a:off x="7174896" y="3701700"/>
                <a:ext cx="2718546" cy="506357"/>
              </a:xfrm>
              <a:prstGeom prst="rect">
                <a:avLst/>
              </a:prstGeom>
              <a:blipFill>
                <a:blip r:embed="rId21"/>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CaixaDeTexto 58">
                <a:extLst>
                  <a:ext uri="{FF2B5EF4-FFF2-40B4-BE49-F238E27FC236}">
                    <a16:creationId xmlns:a16="http://schemas.microsoft.com/office/drawing/2014/main" id="{621E716E-BC92-4383-A18F-9FFE1B71FD66}"/>
                  </a:ext>
                </a:extLst>
              </p:cNvPr>
              <p:cNvSpPr txBox="1"/>
              <p:nvPr/>
            </p:nvSpPr>
            <p:spPr>
              <a:xfrm>
                <a:off x="9684750" y="3709127"/>
                <a:ext cx="2297805" cy="506357"/>
              </a:xfrm>
              <a:prstGeom prst="rect">
                <a:avLst/>
              </a:prstGeom>
              <a:noFill/>
            </p:spPr>
            <p:txBody>
              <a:bodyPr wrap="square" rtlCol="0">
                <a:spAutoFit/>
              </a:bodyPr>
              <a:lstStyle/>
              <a:p>
                <a:pPr lvl="0"/>
                <a14:m>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a:solidFill>
                              <a:srgbClr val="0C2B8E"/>
                            </a:solidFill>
                            <a:latin typeface="Cambria Math" panose="02040503050406030204" pitchFamily="18" charset="0"/>
                          </a:rPr>
                          <m:t>𝐶</m:t>
                        </m:r>
                      </m:e>
                      <m:sub>
                        <m:r>
                          <a:rPr lang="pt-PT" sz="1600" b="0" i="1" smtClean="0">
                            <a:solidFill>
                              <a:srgbClr val="0C2B8E"/>
                            </a:solidFill>
                            <a:latin typeface="Cambria Math" panose="02040503050406030204" pitchFamily="18" charset="0"/>
                          </a:rPr>
                          <m:t>33</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m:rPr>
                                  <m:brk m:alnAt="7"/>
                                </m:rP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15</m:t>
                              </m:r>
                            </m:e>
                          </m:m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m:t>
                    </m:r>
                  </m:oMath>
                </a14:m>
                <a:r>
                  <a:rPr kumimoji="0" lang="pt-PT" sz="1600" i="0" u="none" strike="noStrike" kern="1200" cap="none" spc="0" normalizeH="0" baseline="0" noProof="0" dirty="0">
                    <a:ln>
                      <a:noFill/>
                    </a:ln>
                    <a:solidFill>
                      <a:prstClr val="black"/>
                    </a:solidFill>
                    <a:effectLst/>
                    <a:uLnTx/>
                    <a:uFillTx/>
                    <a:latin typeface="Calibri" panose="020F0502020204030204"/>
                  </a:rPr>
                  <a:t>5</a:t>
                </a:r>
              </a:p>
            </p:txBody>
          </p:sp>
        </mc:Choice>
        <mc:Fallback xmlns="">
          <p:sp>
            <p:nvSpPr>
              <p:cNvPr id="59" name="CaixaDeTexto 58">
                <a:extLst>
                  <a:ext uri="{FF2B5EF4-FFF2-40B4-BE49-F238E27FC236}">
                    <a16:creationId xmlns:a16="http://schemas.microsoft.com/office/drawing/2014/main" id="{621E716E-BC92-4383-A18F-9FFE1B71FD66}"/>
                  </a:ext>
                </a:extLst>
              </p:cNvPr>
              <p:cNvSpPr txBox="1">
                <a:spLocks noRot="1" noChangeAspect="1" noMove="1" noResize="1" noEditPoints="1" noAdjustHandles="1" noChangeArrowheads="1" noChangeShapeType="1" noTextEdit="1"/>
              </p:cNvSpPr>
              <p:nvPr/>
            </p:nvSpPr>
            <p:spPr>
              <a:xfrm>
                <a:off x="9684750" y="3709127"/>
                <a:ext cx="2297805" cy="506357"/>
              </a:xfrm>
              <a:prstGeom prst="rect">
                <a:avLst/>
              </a:prstGeom>
              <a:blipFill>
                <a:blip r:embed="rId2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CaixaDeTexto 33">
                <a:extLst>
                  <a:ext uri="{FF2B5EF4-FFF2-40B4-BE49-F238E27FC236}">
                    <a16:creationId xmlns:a16="http://schemas.microsoft.com/office/drawing/2014/main" id="{05B72874-4501-444A-8DA9-EC2D194E5AC5}"/>
                  </a:ext>
                </a:extLst>
              </p:cNvPr>
              <p:cNvSpPr txBox="1"/>
              <p:nvPr/>
            </p:nvSpPr>
            <p:spPr>
              <a:xfrm>
                <a:off x="2256110" y="4828709"/>
                <a:ext cx="3597528" cy="824969"/>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14:m>
                  <m:oMathPara xmlns:m="http://schemas.openxmlformats.org/officeDocument/2006/math">
                    <m:oMathParaPr>
                      <m:jc m:val="left"/>
                    </m:oMathParaPr>
                    <m:oMath xmlns:m="http://schemas.openxmlformats.org/officeDocument/2006/math">
                      <m:r>
                        <m:rPr>
                          <m:sty m:val="p"/>
                        </m:rPr>
                        <a:rPr kumimoji="0" lang="pt-PT" b="0" i="0" u="none" strike="noStrike" kern="1200" cap="none" spc="0" normalizeH="0" baseline="0" noProof="0" smtClean="0">
                          <a:ln>
                            <a:noFill/>
                          </a:ln>
                          <a:solidFill>
                            <a:srgbClr val="0C2B8E"/>
                          </a:solidFill>
                          <a:effectLst/>
                          <a:uLnTx/>
                          <a:uFillTx/>
                          <a:latin typeface="Cambria Math" panose="02040503050406030204" pitchFamily="18" charset="0"/>
                        </a:rPr>
                        <m:t>adj</m:t>
                      </m:r>
                      <m:d>
                        <m:dPr>
                          <m:ctrlPr>
                            <a:rPr kumimoji="0" lang="pt-PT" i="1" u="none" strike="noStrike" kern="1200" cap="none" spc="0" normalizeH="0" baseline="0" noProof="0" smtClean="0">
                              <a:ln>
                                <a:noFill/>
                              </a:ln>
                              <a:solidFill>
                                <a:srgbClr val="0C2B8E"/>
                              </a:solidFill>
                              <a:effectLst/>
                              <a:uLnTx/>
                              <a:uFillTx/>
                              <a:latin typeface="Cambria Math" panose="02040503050406030204" pitchFamily="18" charset="0"/>
                            </a:rPr>
                          </m:ctrlPr>
                        </m:dPr>
                        <m:e>
                          <m:r>
                            <a:rPr kumimoji="0" lang="es-ES" b="0" i="1" u="none" strike="noStrike" kern="1200" cap="none" spc="0" normalizeH="0" baseline="0" noProof="0" smtClean="0">
                              <a:ln>
                                <a:noFill/>
                              </a:ln>
                              <a:solidFill>
                                <a:srgbClr val="0C2B8E"/>
                              </a:solidFill>
                              <a:effectLst/>
                              <a:uLnTx/>
                              <a:uFillTx/>
                              <a:latin typeface="Cambria Math" panose="02040503050406030204" pitchFamily="18" charset="0"/>
                            </a:rPr>
                            <m:t>𝐴</m:t>
                          </m:r>
                        </m:e>
                      </m:d>
                      <m: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t>=</m:t>
                      </m:r>
                      <m:sSup>
                        <m:sSupPr>
                          <m:ctrlPr>
                            <a:rPr kumimoji="0" lang="pt-PT" i="1" u="none" strike="noStrike" kern="1200" cap="none" spc="0" normalizeH="0" baseline="0" noProof="0" smtClean="0">
                              <a:ln>
                                <a:noFill/>
                              </a:ln>
                              <a:solidFill>
                                <a:srgbClr val="0C2B8E"/>
                              </a:solidFill>
                              <a:effectLst/>
                              <a:uLnTx/>
                              <a:uFillTx/>
                              <a:latin typeface="Cambria Math" panose="02040503050406030204" pitchFamily="18" charset="0"/>
                            </a:rPr>
                          </m:ctrlPr>
                        </m:sSupPr>
                        <m:e>
                          <m:d>
                            <m:dPr>
                              <m:begChr m:val="["/>
                              <m:endChr m:val="]"/>
                              <m:ctrlPr>
                                <a:rPr kumimoji="0" lang="pt-PT" i="1" u="none" strike="noStrike" kern="1200" cap="none" spc="0" normalizeH="0" baseline="0" noProof="0">
                                  <a:ln>
                                    <a:noFill/>
                                  </a:ln>
                                  <a:solidFill>
                                    <a:srgbClr val="0C2B8E"/>
                                  </a:solidFill>
                                  <a:effectLst/>
                                  <a:uLnTx/>
                                  <a:uFillTx/>
                                  <a:latin typeface="Cambria Math" panose="02040503050406030204" pitchFamily="18" charset="0"/>
                                </a:rPr>
                              </m:ctrlPr>
                            </m:dPr>
                            <m:e>
                              <m:sSub>
                                <m:sSubPr>
                                  <m:ctrlPr>
                                    <a:rPr kumimoji="0" lang="pt-PT" i="1" u="none" strike="noStrike" kern="1200" cap="none" spc="0" normalizeH="0" baseline="0" noProof="0">
                                      <a:ln>
                                        <a:noFill/>
                                      </a:ln>
                                      <a:solidFill>
                                        <a:srgbClr val="0C2B8E"/>
                                      </a:solidFill>
                                      <a:effectLst/>
                                      <a:uLnTx/>
                                      <a:uFillTx/>
                                      <a:latin typeface="Cambria Math" panose="02040503050406030204" pitchFamily="18" charset="0"/>
                                    </a:rPr>
                                  </m:ctrlPr>
                                </m:sSubPr>
                                <m:e>
                                  <m:r>
                                    <a:rPr kumimoji="0" lang="pt-PT" b="0" i="1" u="none" strike="noStrike" kern="1200" cap="none" spc="0" normalizeH="0" baseline="0" noProof="0">
                                      <a:ln>
                                        <a:noFill/>
                                      </a:ln>
                                      <a:solidFill>
                                        <a:srgbClr val="0C2B8E"/>
                                      </a:solidFill>
                                      <a:effectLst/>
                                      <a:uLnTx/>
                                      <a:uFillTx/>
                                      <a:latin typeface="Cambria Math" panose="02040503050406030204" pitchFamily="18" charset="0"/>
                                    </a:rPr>
                                    <m:t>𝐶</m:t>
                                  </m:r>
                                </m:e>
                                <m:sub>
                                  <m:r>
                                    <a:rPr kumimoji="0" lang="pt-PT" b="0" i="1" u="none" strike="noStrike" kern="1200" cap="none" spc="0" normalizeH="0" baseline="0" noProof="0">
                                      <a:ln>
                                        <a:noFill/>
                                      </a:ln>
                                      <a:solidFill>
                                        <a:srgbClr val="0C2B8E"/>
                                      </a:solidFill>
                                      <a:effectLst/>
                                      <a:uLnTx/>
                                      <a:uFillTx/>
                                      <a:latin typeface="Cambria Math" panose="02040503050406030204" pitchFamily="18" charset="0"/>
                                    </a:rPr>
                                    <m:t>𝑖𝑗</m:t>
                                  </m:r>
                                </m:sub>
                              </m:sSub>
                            </m:e>
                          </m:d>
                        </m:e>
                        <m:sup>
                          <m: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t>𝑇</m:t>
                          </m:r>
                        </m:sup>
                      </m:sSup>
                      <m:r>
                        <a:rPr kumimoji="0" lang="pt-PT" b="0" i="0" u="none" strike="noStrike" kern="1200" cap="none" spc="0" normalizeH="0" baseline="0" noProof="0" smtClean="0">
                          <a:ln>
                            <a:noFill/>
                          </a:ln>
                          <a:solidFill>
                            <a:srgbClr val="0C2B8E"/>
                          </a:solidFill>
                          <a:effectLst/>
                          <a:uLnTx/>
                          <a:uFillTx/>
                          <a:latin typeface="Cambria Math" panose="02040503050406030204" pitchFamily="18" charset="0"/>
                        </a:rPr>
                        <m:t>=</m:t>
                      </m:r>
                      <m:d>
                        <m:dPr>
                          <m:ctrlP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ctrlPr>
                        </m:dPr>
                        <m:e>
                          <m:m>
                            <m:mPr>
                              <m:mcs>
                                <m:mc>
                                  <m:mcPr>
                                    <m:count m:val="3"/>
                                    <m:mcJc m:val="center"/>
                                  </m:mcPr>
                                </m:mc>
                              </m:mcs>
                              <m:ctrlPr>
                                <a:rPr lang="pt-PT"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pt-PT" i="1">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pt-PT" i="1">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pt-PT" b="0" i="1" smtClean="0">
                                    <a:solidFill>
                                      <a:srgbClr val="0C2B8E"/>
                                    </a:solidFill>
                                    <a:latin typeface="Cambria Math" panose="02040503050406030204" pitchFamily="18" charset="0"/>
                                  </a:rPr>
                                  <m:t>0</m:t>
                                </m:r>
                              </m:e>
                            </m:mr>
                            <m:mr>
                              <m:e>
                                <m:r>
                                  <a:rPr lang="es-ES" b="0" i="1" smtClean="0">
                                    <a:solidFill>
                                      <a:srgbClr val="0C2B8E"/>
                                    </a:solidFill>
                                    <a:latin typeface="Cambria Math" panose="02040503050406030204" pitchFamily="18" charset="0"/>
                                  </a:rPr>
                                  <m:t>1</m:t>
                                </m:r>
                              </m:e>
                              <m:e>
                                <m:r>
                                  <a:rPr lang="pt-PT" b="0" i="1" smtClean="0">
                                    <a:solidFill>
                                      <a:srgbClr val="0C2B8E"/>
                                    </a:solidFill>
                                    <a:latin typeface="Cambria Math" panose="02040503050406030204" pitchFamily="18" charset="0"/>
                                  </a:rPr>
                                  <m:t>−19</m:t>
                                </m:r>
                              </m:e>
                              <m:e>
                                <m:r>
                                  <a:rPr lang="es-ES" b="0" i="1" smtClean="0">
                                    <a:solidFill>
                                      <a:srgbClr val="0C2B8E"/>
                                    </a:solidFill>
                                    <a:latin typeface="Cambria Math" panose="02040503050406030204" pitchFamily="18" charset="0"/>
                                  </a:rPr>
                                  <m:t>5</m:t>
                                </m:r>
                              </m:e>
                            </m:mr>
                          </m:m>
                        </m:e>
                      </m:d>
                    </m:oMath>
                  </m:oMathPara>
                </a14:m>
                <a:endParaRPr kumimoji="0" lang="pt-PT"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61" name="CaixaDeTexto 33">
                <a:extLst>
                  <a:ext uri="{FF2B5EF4-FFF2-40B4-BE49-F238E27FC236}">
                    <a16:creationId xmlns:a16="http://schemas.microsoft.com/office/drawing/2014/main" id="{05B72874-4501-444A-8DA9-EC2D194E5AC5}"/>
                  </a:ext>
                </a:extLst>
              </p:cNvPr>
              <p:cNvSpPr txBox="1">
                <a:spLocks noRot="1" noChangeAspect="1" noMove="1" noResize="1" noEditPoints="1" noAdjustHandles="1" noChangeArrowheads="1" noChangeShapeType="1" noTextEdit="1"/>
              </p:cNvSpPr>
              <p:nvPr/>
            </p:nvSpPr>
            <p:spPr>
              <a:xfrm>
                <a:off x="2256110" y="4828709"/>
                <a:ext cx="3597528" cy="824969"/>
              </a:xfrm>
              <a:prstGeom prst="rect">
                <a:avLst/>
              </a:prstGeom>
              <a:blipFill>
                <a:blip r:embed="rId23"/>
                <a:stretch>
                  <a:fillRect/>
                </a:stretch>
              </a:blipFill>
            </p:spPr>
            <p:txBody>
              <a:bodyPr/>
              <a:lstStyle/>
              <a:p>
                <a:r>
                  <a:rPr lang="en-GB">
                    <a:noFill/>
                  </a:rPr>
                  <a:t> </a:t>
                </a:r>
              </a:p>
            </p:txBody>
          </p:sp>
        </mc:Fallback>
      </mc:AlternateContent>
      <p:sp>
        <p:nvSpPr>
          <p:cNvPr id="64" name="Retângulo: Cantos Arredondados 63">
            <a:hlinkClick r:id="rId24" action="ppaction://hlinksldjump"/>
            <a:extLst>
              <a:ext uri="{FF2B5EF4-FFF2-40B4-BE49-F238E27FC236}">
                <a16:creationId xmlns:a16="http://schemas.microsoft.com/office/drawing/2014/main" id="{758D7F43-C2A5-4626-85DF-B5FC3AB590DB}"/>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5" name="Retângulo: Cantos Arredondados 64">
            <a:hlinkClick r:id="rId25" action="ppaction://hlinksldjump"/>
            <a:extLst>
              <a:ext uri="{FF2B5EF4-FFF2-40B4-BE49-F238E27FC236}">
                <a16:creationId xmlns:a16="http://schemas.microsoft.com/office/drawing/2014/main" id="{FFBB59E1-9651-42A2-8460-BB0A7838DCB1}"/>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66" name="Retângulo: Cantos Arredondados 65">
            <a:hlinkClick r:id="rId26" action="ppaction://hlinksldjump"/>
            <a:extLst>
              <a:ext uri="{FF2B5EF4-FFF2-40B4-BE49-F238E27FC236}">
                <a16:creationId xmlns:a16="http://schemas.microsoft.com/office/drawing/2014/main" id="{61F7FFE9-18F6-4C9E-9CAA-75FF61161AF0}"/>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7" name="Retângulo: Cantos Arredondados 66">
            <a:hlinkClick r:id="rId27" action="ppaction://hlinksldjump"/>
            <a:extLst>
              <a:ext uri="{FF2B5EF4-FFF2-40B4-BE49-F238E27FC236}">
                <a16:creationId xmlns:a16="http://schemas.microsoft.com/office/drawing/2014/main" id="{789F9FDC-3016-443C-9313-D0163999DC91}"/>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
        <p:nvSpPr>
          <p:cNvPr id="43" name="Seta: Para a Direita 42">
            <a:extLst>
              <a:ext uri="{FF2B5EF4-FFF2-40B4-BE49-F238E27FC236}">
                <a16:creationId xmlns:a16="http://schemas.microsoft.com/office/drawing/2014/main" id="{693F4A91-45C9-415B-8DD0-6AF7F2F52AE8}"/>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5">
                <a:extLst>
                  <a:ext uri="{FF2B5EF4-FFF2-40B4-BE49-F238E27FC236}">
                    <a16:creationId xmlns:a16="http://schemas.microsoft.com/office/drawing/2014/main" id="{08627004-C784-4992-9A32-92D9F6805955}"/>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4" name="CuadroTexto 5">
                <a:extLst>
                  <a:ext uri="{FF2B5EF4-FFF2-40B4-BE49-F238E27FC236}">
                    <a16:creationId xmlns:a16="http://schemas.microsoft.com/office/drawing/2014/main" id="{08627004-C784-4992-9A32-92D9F6805955}"/>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8"/>
                <a:stretch>
                  <a:fillRect/>
                </a:stretch>
              </a:blipFill>
            </p:spPr>
            <p:txBody>
              <a:bodyPr/>
              <a:lstStyle/>
              <a:p>
                <a:r>
                  <a:rPr lang="en-GB">
                    <a:noFill/>
                  </a:rPr>
                  <a:t> </a:t>
                </a:r>
              </a:p>
            </p:txBody>
          </p:sp>
        </mc:Fallback>
      </mc:AlternateContent>
      <p:cxnSp>
        <p:nvCxnSpPr>
          <p:cNvPr id="3" name="Conexão reta 2">
            <a:extLst>
              <a:ext uri="{FF2B5EF4-FFF2-40B4-BE49-F238E27FC236}">
                <a16:creationId xmlns:a16="http://schemas.microsoft.com/office/drawing/2014/main" id="{1DFCC042-90CC-4C90-A5EB-FFF647BBC120}"/>
              </a:ext>
            </a:extLst>
          </p:cNvPr>
          <p:cNvCxnSpPr>
            <a:cxnSpLocks/>
          </p:cNvCxnSpPr>
          <p:nvPr/>
        </p:nvCxnSpPr>
        <p:spPr>
          <a:xfrm>
            <a:off x="7508922"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45" name="Conexão reta 44">
            <a:extLst>
              <a:ext uri="{FF2B5EF4-FFF2-40B4-BE49-F238E27FC236}">
                <a16:creationId xmlns:a16="http://schemas.microsoft.com/office/drawing/2014/main" id="{BCA8FB2F-3DE2-4991-ABEE-706C25872454}"/>
              </a:ext>
            </a:extLst>
          </p:cNvPr>
          <p:cNvCxnSpPr>
            <a:cxnSpLocks/>
          </p:cNvCxnSpPr>
          <p:nvPr/>
        </p:nvCxnSpPr>
        <p:spPr>
          <a:xfrm flipH="1">
            <a:off x="7573174" y="1379062"/>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49" name="Conexão reta 48">
            <a:extLst>
              <a:ext uri="{FF2B5EF4-FFF2-40B4-BE49-F238E27FC236}">
                <a16:creationId xmlns:a16="http://schemas.microsoft.com/office/drawing/2014/main" id="{99B1A933-9700-4EEB-B41E-7FC1366D42E8}"/>
              </a:ext>
            </a:extLst>
          </p:cNvPr>
          <p:cNvCxnSpPr>
            <a:cxnSpLocks/>
          </p:cNvCxnSpPr>
          <p:nvPr/>
        </p:nvCxnSpPr>
        <p:spPr>
          <a:xfrm>
            <a:off x="8362493"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50" name="Conexão reta 49">
            <a:extLst>
              <a:ext uri="{FF2B5EF4-FFF2-40B4-BE49-F238E27FC236}">
                <a16:creationId xmlns:a16="http://schemas.microsoft.com/office/drawing/2014/main" id="{52A10AE0-16F9-40DE-ADDC-D56670C379D0}"/>
              </a:ext>
            </a:extLst>
          </p:cNvPr>
          <p:cNvCxnSpPr>
            <a:cxnSpLocks/>
          </p:cNvCxnSpPr>
          <p:nvPr/>
        </p:nvCxnSpPr>
        <p:spPr>
          <a:xfrm>
            <a:off x="9200693"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0" name="Conexão reta 59">
            <a:extLst>
              <a:ext uri="{FF2B5EF4-FFF2-40B4-BE49-F238E27FC236}">
                <a16:creationId xmlns:a16="http://schemas.microsoft.com/office/drawing/2014/main" id="{DEEF0164-D959-496E-A4E6-AB4CF4FA8969}"/>
              </a:ext>
            </a:extLst>
          </p:cNvPr>
          <p:cNvCxnSpPr>
            <a:cxnSpLocks/>
          </p:cNvCxnSpPr>
          <p:nvPr/>
        </p:nvCxnSpPr>
        <p:spPr>
          <a:xfrm flipH="1">
            <a:off x="7506859" y="1749041"/>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8" name="Conexão reta 67">
            <a:extLst>
              <a:ext uri="{FF2B5EF4-FFF2-40B4-BE49-F238E27FC236}">
                <a16:creationId xmlns:a16="http://schemas.microsoft.com/office/drawing/2014/main" id="{AF0F56C0-C7CE-4C12-B107-92F8820075FB}"/>
              </a:ext>
            </a:extLst>
          </p:cNvPr>
          <p:cNvCxnSpPr>
            <a:cxnSpLocks/>
          </p:cNvCxnSpPr>
          <p:nvPr/>
        </p:nvCxnSpPr>
        <p:spPr>
          <a:xfrm>
            <a:off x="7506859"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9" name="Conexão reta 68">
            <a:extLst>
              <a:ext uri="{FF2B5EF4-FFF2-40B4-BE49-F238E27FC236}">
                <a16:creationId xmlns:a16="http://schemas.microsoft.com/office/drawing/2014/main" id="{1A49E4DE-CE20-48B6-9183-F24E1EC32988}"/>
              </a:ext>
            </a:extLst>
          </p:cNvPr>
          <p:cNvCxnSpPr>
            <a:cxnSpLocks/>
          </p:cNvCxnSpPr>
          <p:nvPr/>
        </p:nvCxnSpPr>
        <p:spPr>
          <a:xfrm>
            <a:off x="8362493" y="129184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0" name="Conexão reta 69">
            <a:extLst>
              <a:ext uri="{FF2B5EF4-FFF2-40B4-BE49-F238E27FC236}">
                <a16:creationId xmlns:a16="http://schemas.microsoft.com/office/drawing/2014/main" id="{6046EA6B-2C5A-4D77-919F-A9EB281A186E}"/>
              </a:ext>
            </a:extLst>
          </p:cNvPr>
          <p:cNvCxnSpPr>
            <a:cxnSpLocks/>
          </p:cNvCxnSpPr>
          <p:nvPr/>
        </p:nvCxnSpPr>
        <p:spPr>
          <a:xfrm>
            <a:off x="9211666"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1" name="Conexão reta 70">
            <a:extLst>
              <a:ext uri="{FF2B5EF4-FFF2-40B4-BE49-F238E27FC236}">
                <a16:creationId xmlns:a16="http://schemas.microsoft.com/office/drawing/2014/main" id="{3CB36337-3CDF-4821-A53F-A6DE253B118D}"/>
              </a:ext>
            </a:extLst>
          </p:cNvPr>
          <p:cNvCxnSpPr>
            <a:cxnSpLocks/>
          </p:cNvCxnSpPr>
          <p:nvPr/>
        </p:nvCxnSpPr>
        <p:spPr>
          <a:xfrm flipH="1">
            <a:off x="7539280" y="2083734"/>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2" name="Conexão reta 71">
            <a:extLst>
              <a:ext uri="{FF2B5EF4-FFF2-40B4-BE49-F238E27FC236}">
                <a16:creationId xmlns:a16="http://schemas.microsoft.com/office/drawing/2014/main" id="{A489DD45-9D76-489A-88C6-5700EF2908FD}"/>
              </a:ext>
            </a:extLst>
          </p:cNvPr>
          <p:cNvCxnSpPr>
            <a:cxnSpLocks/>
          </p:cNvCxnSpPr>
          <p:nvPr/>
        </p:nvCxnSpPr>
        <p:spPr>
          <a:xfrm>
            <a:off x="7520993"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3" name="Conexão reta 72">
            <a:extLst>
              <a:ext uri="{FF2B5EF4-FFF2-40B4-BE49-F238E27FC236}">
                <a16:creationId xmlns:a16="http://schemas.microsoft.com/office/drawing/2014/main" id="{41CCEBE5-E749-4E69-947D-4DAF3C04D409}"/>
              </a:ext>
            </a:extLst>
          </p:cNvPr>
          <p:cNvCxnSpPr>
            <a:cxnSpLocks/>
          </p:cNvCxnSpPr>
          <p:nvPr/>
        </p:nvCxnSpPr>
        <p:spPr>
          <a:xfrm>
            <a:off x="8345612"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4" name="Conexão reta 73">
            <a:extLst>
              <a:ext uri="{FF2B5EF4-FFF2-40B4-BE49-F238E27FC236}">
                <a16:creationId xmlns:a16="http://schemas.microsoft.com/office/drawing/2014/main" id="{E069DB11-0394-490B-998E-45D2F6E7A562}"/>
              </a:ext>
            </a:extLst>
          </p:cNvPr>
          <p:cNvCxnSpPr>
            <a:cxnSpLocks/>
          </p:cNvCxnSpPr>
          <p:nvPr/>
        </p:nvCxnSpPr>
        <p:spPr>
          <a:xfrm>
            <a:off x="9211666"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CuadroTexto 11">
                <a:extLst>
                  <a:ext uri="{FF2B5EF4-FFF2-40B4-BE49-F238E27FC236}">
                    <a16:creationId xmlns:a16="http://schemas.microsoft.com/office/drawing/2014/main" id="{9AB27DEF-1FA9-4FD8-88CA-48A228E752EE}"/>
                  </a:ext>
                </a:extLst>
              </p:cNvPr>
              <p:cNvSpPr txBox="1"/>
              <p:nvPr/>
            </p:nvSpPr>
            <p:spPr>
              <a:xfrm>
                <a:off x="7093478" y="1188000"/>
                <a:ext cx="2765043" cy="912732"/>
              </a:xfrm>
              <a:prstGeom prst="round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75" name="CuadroTexto 11">
                <a:extLst>
                  <a:ext uri="{FF2B5EF4-FFF2-40B4-BE49-F238E27FC236}">
                    <a16:creationId xmlns:a16="http://schemas.microsoft.com/office/drawing/2014/main" id="{9AB27DEF-1FA9-4FD8-88CA-48A228E752EE}"/>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29"/>
                <a:stretch>
                  <a:fillRect/>
                </a:stretch>
              </a:blipFill>
            </p:spPr>
            <p:txBody>
              <a:bodyPr/>
              <a:lstStyle/>
              <a:p>
                <a:r>
                  <a:rPr lang="en-GB">
                    <a:noFill/>
                  </a:rPr>
                  <a:t> </a:t>
                </a:r>
              </a:p>
            </p:txBody>
          </p:sp>
        </mc:Fallback>
      </mc:AlternateContent>
      <p:cxnSp>
        <p:nvCxnSpPr>
          <p:cNvPr id="76" name="Conexão reta unidirecional 75">
            <a:extLst>
              <a:ext uri="{FF2B5EF4-FFF2-40B4-BE49-F238E27FC236}">
                <a16:creationId xmlns:a16="http://schemas.microsoft.com/office/drawing/2014/main" id="{2E2F7BE2-AD6B-491D-99DB-F40A52ABFEC6}"/>
              </a:ext>
            </a:extLst>
          </p:cNvPr>
          <p:cNvCxnSpPr>
            <a:cxnSpLocks/>
          </p:cNvCxnSpPr>
          <p:nvPr/>
        </p:nvCxnSpPr>
        <p:spPr>
          <a:xfrm flipH="1" flipV="1">
            <a:off x="8477385" y="2201947"/>
            <a:ext cx="1018068" cy="2791090"/>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62" name="CaixaDeTexto 61">
            <a:extLst>
              <a:ext uri="{FF2B5EF4-FFF2-40B4-BE49-F238E27FC236}">
                <a16:creationId xmlns:a16="http://schemas.microsoft.com/office/drawing/2014/main" id="{14B30D8C-FEC3-4E2A-A37D-96A7A37BA1E1}"/>
              </a:ext>
            </a:extLst>
          </p:cNvPr>
          <p:cNvSpPr txBox="1"/>
          <p:nvPr/>
        </p:nvSpPr>
        <p:spPr>
          <a:xfrm>
            <a:off x="5645211" y="4993037"/>
            <a:ext cx="138630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since</a:t>
            </a: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497BE67B-321B-426E-BE83-55C47883A58A}"/>
                  </a:ext>
                </a:extLst>
              </p:cNvPr>
              <p:cNvSpPr/>
              <p:nvPr/>
            </p:nvSpPr>
            <p:spPr>
              <a:xfrm>
                <a:off x="6348168" y="4936464"/>
                <a:ext cx="3025059" cy="558551"/>
              </a:xfrm>
              <a:prstGeom prst="rect">
                <a:avLst/>
              </a:prstGeom>
            </p:spPr>
            <p:txBody>
              <a:bodyPr wrap="none">
                <a:spAutoFit/>
              </a:bodyPr>
              <a:lstStyle/>
              <a:p>
                <a:r>
                  <a:rPr lang="es-ES" sz="2000" dirty="0">
                    <a:solidFill>
                      <a:srgbClr val="0C2B8E"/>
                    </a:solidFill>
                  </a:rPr>
                  <a:t>(</a:t>
                </a:r>
                <a14:m>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i="1">
                            <a:solidFill>
                              <a:srgbClr val="0C2B8E"/>
                            </a:solidFill>
                            <a:latin typeface="Cambria Math" panose="02040503050406030204" pitchFamily="18" charset="0"/>
                          </a:rPr>
                          <m:t>𝐴</m:t>
                        </m:r>
                      </m:e>
                      <m:sup>
                        <m:r>
                          <a:rPr lang="es-ES" sz="2000" i="1">
                            <a:solidFill>
                              <a:srgbClr val="0C2B8E"/>
                            </a:solidFill>
                            <a:latin typeface="Cambria Math" panose="02040503050406030204" pitchFamily="18" charset="0"/>
                          </a:rPr>
                          <m:t>−1</m:t>
                        </m:r>
                      </m:sup>
                    </m:sSup>
                    <m:r>
                      <a:rPr lang="es-ES" sz="2000" i="1">
                        <a:solidFill>
                          <a:srgbClr val="0C2B8E"/>
                        </a:solidFill>
                        <a:latin typeface="Cambria Math" panose="02040503050406030204" pitchFamily="18" charset="0"/>
                      </a:rPr>
                      <m:t>=</m:t>
                    </m:r>
                    <m:f>
                      <m:fPr>
                        <m:ctrlPr>
                          <a:rPr lang="es-ES" sz="2000" i="1">
                            <a:solidFill>
                              <a:srgbClr val="0C2B8E"/>
                            </a:solidFill>
                            <a:latin typeface="Cambria Math" panose="02040503050406030204" pitchFamily="18" charset="0"/>
                          </a:rPr>
                        </m:ctrlPr>
                      </m:fPr>
                      <m:num>
                        <m:r>
                          <a:rPr lang="es-ES" sz="2000" i="1">
                            <a:solidFill>
                              <a:srgbClr val="0C2B8E"/>
                            </a:solidFill>
                            <a:latin typeface="Cambria Math" panose="02040503050406030204" pitchFamily="18" charset="0"/>
                          </a:rPr>
                          <m:t>1</m:t>
                        </m:r>
                      </m:num>
                      <m:den>
                        <m:d>
                          <m:dPr>
                            <m:begChr m:val="|"/>
                            <m:endChr m:val="|"/>
                            <m:ctrlPr>
                              <a:rPr lang="es-ES" sz="2000" i="1" smtClean="0">
                                <a:solidFill>
                                  <a:srgbClr val="0C2B8E"/>
                                </a:solidFill>
                                <a:latin typeface="Cambria Math" panose="02040503050406030204" pitchFamily="18" charset="0"/>
                              </a:rPr>
                            </m:ctrlPr>
                          </m:dPr>
                          <m:e>
                            <m:r>
                              <a:rPr lang="pt-PT" sz="2000" i="1">
                                <a:solidFill>
                                  <a:srgbClr val="0C2B8E"/>
                                </a:solidFill>
                                <a:latin typeface="Cambria Math" panose="02040503050406030204" pitchFamily="18" charset="0"/>
                              </a:rPr>
                              <m:t>𝐴</m:t>
                            </m:r>
                          </m:e>
                        </m:d>
                      </m:den>
                    </m:f>
                  </m:oMath>
                </a14:m>
                <a:r>
                  <a:rPr lang="es-ES" sz="2000" dirty="0">
                    <a:solidFill>
                      <a:srgbClr val="0C2B8E"/>
                    </a:solidFill>
                  </a:rPr>
                  <a:t> adj</a:t>
                </a:r>
                <a14:m>
                  <m:oMath xmlns:m="http://schemas.openxmlformats.org/officeDocument/2006/math">
                    <m:d>
                      <m:dPr>
                        <m:ctrlPr>
                          <a:rPr lang="es-ES" sz="2000" i="1">
                            <a:solidFill>
                              <a:srgbClr val="0C2B8E"/>
                            </a:solidFill>
                            <a:latin typeface="Cambria Math" panose="02040503050406030204" pitchFamily="18" charset="0"/>
                          </a:rPr>
                        </m:ctrlPr>
                      </m:dPr>
                      <m:e>
                        <m:r>
                          <a:rPr lang="pt-PT" sz="2000" i="1">
                            <a:solidFill>
                              <a:srgbClr val="0C2B8E"/>
                            </a:solidFill>
                            <a:latin typeface="Cambria Math" panose="02040503050406030204" pitchFamily="18" charset="0"/>
                          </a:rPr>
                          <m:t>𝐴</m:t>
                        </m:r>
                      </m:e>
                    </m:d>
                  </m:oMath>
                </a14:m>
                <a:r>
                  <a:rPr lang="en-GB" sz="2000" dirty="0">
                    <a:solidFill>
                      <a:srgbClr val="0C2B8E"/>
                    </a:solidFill>
                    <a:sym typeface="Symbol" panose="05050102010706020507" pitchFamily="18" charset="2"/>
                  </a:rPr>
                  <a:t></a:t>
                </a:r>
                <a:r>
                  <a:rPr lang="en-GB" sz="2000" dirty="0">
                    <a:solidFill>
                      <a:srgbClr val="0C2B8E"/>
                    </a:solidFill>
                  </a:rPr>
                  <a:t> </a:t>
                </a:r>
                <a14:m>
                  <m:oMath xmlns:m="http://schemas.openxmlformats.org/officeDocument/2006/math">
                    <m:d>
                      <m:dPr>
                        <m:begChr m:val="|"/>
                        <m:endChr m:val="|"/>
                        <m:ctrlPr>
                          <a:rPr lang="es-ES" i="1">
                            <a:solidFill>
                              <a:srgbClr val="0C2B8E"/>
                            </a:solidFill>
                            <a:latin typeface="Cambria Math" panose="02040503050406030204" pitchFamily="18" charset="0"/>
                          </a:rPr>
                        </m:ctrlPr>
                      </m:dPr>
                      <m:e>
                        <m:r>
                          <a:rPr lang="pt-PT" i="1">
                            <a:solidFill>
                              <a:srgbClr val="0C2B8E"/>
                            </a:solidFill>
                            <a:latin typeface="Cambria Math" panose="02040503050406030204" pitchFamily="18" charset="0"/>
                          </a:rPr>
                          <m:t>𝐴</m:t>
                        </m:r>
                      </m:e>
                    </m:d>
                    <m:r>
                      <a:rPr lang="pt-PT" b="0" i="1" smtClean="0">
                        <a:solidFill>
                          <a:srgbClr val="0C2B8E"/>
                        </a:solidFill>
                        <a:latin typeface="Cambria Math" panose="02040503050406030204" pitchFamily="18" charset="0"/>
                      </a:rPr>
                      <m:t>=1</m:t>
                    </m:r>
                  </m:oMath>
                </a14:m>
                <a:r>
                  <a:rPr lang="en-GB" sz="2000" dirty="0">
                    <a:solidFill>
                      <a:srgbClr val="0C2B8E"/>
                    </a:solidFill>
                  </a:rPr>
                  <a:t>)</a:t>
                </a:r>
              </a:p>
            </p:txBody>
          </p:sp>
        </mc:Choice>
        <mc:Fallback xmlns="">
          <p:sp>
            <p:nvSpPr>
              <p:cNvPr id="5" name="Retângulo 4">
                <a:extLst>
                  <a:ext uri="{FF2B5EF4-FFF2-40B4-BE49-F238E27FC236}">
                    <a16:creationId xmlns:a16="http://schemas.microsoft.com/office/drawing/2014/main" id="{497BE67B-321B-426E-BE83-55C47883A58A}"/>
                  </a:ext>
                </a:extLst>
              </p:cNvPr>
              <p:cNvSpPr>
                <a:spLocks noRot="1" noChangeAspect="1" noMove="1" noResize="1" noEditPoints="1" noAdjustHandles="1" noChangeArrowheads="1" noChangeShapeType="1" noTextEdit="1"/>
              </p:cNvSpPr>
              <p:nvPr/>
            </p:nvSpPr>
            <p:spPr>
              <a:xfrm>
                <a:off x="6348168" y="4936464"/>
                <a:ext cx="3025059" cy="558551"/>
              </a:xfrm>
              <a:prstGeom prst="rect">
                <a:avLst/>
              </a:prstGeom>
              <a:blipFill>
                <a:blip r:embed="rId30"/>
                <a:stretch>
                  <a:fillRect l="-2012" r="-1006" b="-3297"/>
                </a:stretch>
              </a:blipFill>
            </p:spPr>
            <p:txBody>
              <a:bodyPr/>
              <a:lstStyle/>
              <a:p>
                <a:r>
                  <a:rPr lang="en-GB">
                    <a:noFill/>
                  </a:rPr>
                  <a:t> </a:t>
                </a:r>
              </a:p>
            </p:txBody>
          </p:sp>
        </mc:Fallback>
      </mc:AlternateContent>
    </p:spTree>
    <p:extLst>
      <p:ext uri="{BB962C8B-B14F-4D97-AF65-F5344CB8AC3E}">
        <p14:creationId xmlns:p14="http://schemas.microsoft.com/office/powerpoint/2010/main" val="76294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2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1"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22" presetClass="entr" presetSubtype="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22" presetClass="entr" presetSubtype="8"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par>
                                <p:cTn id="61" presetID="22" presetClass="entr" presetSubtype="1"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up)">
                                      <p:cBhvr>
                                        <p:cTn id="63" dur="500"/>
                                        <p:tgtEl>
                                          <p:spTgt spid="68"/>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8"/>
                                        </p:tgtEl>
                                      </p:cBhvr>
                                    </p:animEffect>
                                    <p:set>
                                      <p:cBhvr>
                                        <p:cTn id="72" dur="1" fill="hold">
                                          <p:stCondLst>
                                            <p:cond delay="499"/>
                                          </p:stCondLst>
                                        </p:cTn>
                                        <p:tgtEl>
                                          <p:spTgt spid="68"/>
                                        </p:tgtEl>
                                        <p:attrNameLst>
                                          <p:attrName>style.visibility</p:attrName>
                                        </p:attrNameLst>
                                      </p:cBhvr>
                                      <p:to>
                                        <p:strVal val="hidden"/>
                                      </p:to>
                                    </p:set>
                                  </p:childTnLst>
                                </p:cTn>
                              </p:par>
                              <p:par>
                                <p:cTn id="73" presetID="22" presetClass="entr" presetSubtype="1"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up)">
                                      <p:cBhvr>
                                        <p:cTn id="75" dur="500"/>
                                        <p:tgtEl>
                                          <p:spTgt spid="6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22" presetClass="entr" presetSubtype="1"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up)">
                                      <p:cBhvr>
                                        <p:cTn id="87" dur="500"/>
                                        <p:tgtEl>
                                          <p:spTgt spid="70"/>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60"/>
                                        </p:tgtEl>
                                      </p:cBhvr>
                                    </p:animEffect>
                                    <p:set>
                                      <p:cBhvr>
                                        <p:cTn id="96" dur="1" fill="hold">
                                          <p:stCondLst>
                                            <p:cond delay="499"/>
                                          </p:stCondLst>
                                        </p:cTn>
                                        <p:tgtEl>
                                          <p:spTgt spid="6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70"/>
                                        </p:tgtEl>
                                      </p:cBhvr>
                                    </p:animEffect>
                                    <p:set>
                                      <p:cBhvr>
                                        <p:cTn id="99" dur="1" fill="hold">
                                          <p:stCondLst>
                                            <p:cond delay="499"/>
                                          </p:stCondLst>
                                        </p:cTn>
                                        <p:tgtEl>
                                          <p:spTgt spid="70"/>
                                        </p:tgtEl>
                                        <p:attrNameLst>
                                          <p:attrName>style.visibility</p:attrName>
                                        </p:attrNameLst>
                                      </p:cBhvr>
                                      <p:to>
                                        <p:strVal val="hidden"/>
                                      </p:to>
                                    </p:set>
                                  </p:childTnLst>
                                </p:cTn>
                              </p:par>
                              <p:par>
                                <p:cTn id="100" presetID="22" presetClass="entr" presetSubtype="8" fill="hold"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left)">
                                      <p:cBhvr>
                                        <p:cTn id="102" dur="500"/>
                                        <p:tgtEl>
                                          <p:spTgt spid="71"/>
                                        </p:tgtEl>
                                      </p:cBhvr>
                                    </p:animEffect>
                                  </p:childTnLst>
                                </p:cTn>
                              </p:par>
                              <p:par>
                                <p:cTn id="103" presetID="22" presetClass="entr" presetSubtype="1"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up)">
                                      <p:cBhvr>
                                        <p:cTn id="105" dur="500"/>
                                        <p:tgtEl>
                                          <p:spTgt spid="72"/>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10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22" presetClass="entr" presetSubtype="1"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wipe(up)">
                                      <p:cBhvr>
                                        <p:cTn id="117" dur="500"/>
                                        <p:tgtEl>
                                          <p:spTgt spid="73"/>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10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73"/>
                                        </p:tgtEl>
                                      </p:cBhvr>
                                    </p:animEffect>
                                    <p:set>
                                      <p:cBhvr>
                                        <p:cTn id="126" dur="1" fill="hold">
                                          <p:stCondLst>
                                            <p:cond delay="499"/>
                                          </p:stCondLst>
                                        </p:cTn>
                                        <p:tgtEl>
                                          <p:spTgt spid="73"/>
                                        </p:tgtEl>
                                        <p:attrNameLst>
                                          <p:attrName>style.visibility</p:attrName>
                                        </p:attrNameLst>
                                      </p:cBhvr>
                                      <p:to>
                                        <p:strVal val="hidden"/>
                                      </p:to>
                                    </p:set>
                                  </p:childTnLst>
                                </p:cTn>
                              </p:par>
                              <p:par>
                                <p:cTn id="127" presetID="22" presetClass="entr" presetSubtype="1" fill="hold"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wipe(up)">
                                      <p:cBhvr>
                                        <p:cTn id="129" dur="500"/>
                                        <p:tgtEl>
                                          <p:spTgt spid="74"/>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1000"/>
                                        <p:tgtEl>
                                          <p:spTgt spid="5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74"/>
                                        </p:tgtEl>
                                      </p:cBhvr>
                                    </p:animEffect>
                                    <p:set>
                                      <p:cBhvr>
                                        <p:cTn id="141" dur="1" fill="hold">
                                          <p:stCondLst>
                                            <p:cond delay="499"/>
                                          </p:stCondLst>
                                        </p:cTn>
                                        <p:tgtEl>
                                          <p:spTgt spid="74"/>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44"/>
                                        </p:tgtEl>
                                      </p:cBhvr>
                                    </p:animEffect>
                                    <p:set>
                                      <p:cBhvr>
                                        <p:cTn id="144" dur="1" fill="hold">
                                          <p:stCondLst>
                                            <p:cond delay="499"/>
                                          </p:stCondLst>
                                        </p:cTn>
                                        <p:tgtEl>
                                          <p:spTgt spid="44"/>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43"/>
                                        </p:tgtEl>
                                      </p:cBhvr>
                                    </p:animEffect>
                                    <p:set>
                                      <p:cBhvr>
                                        <p:cTn id="147" dur="1" fill="hold">
                                          <p:stCondLst>
                                            <p:cond delay="499"/>
                                          </p:stCondLst>
                                        </p:cTn>
                                        <p:tgtEl>
                                          <p:spTgt spid="43"/>
                                        </p:tgtEl>
                                        <p:attrNameLst>
                                          <p:attrName>style.visibility</p:attrName>
                                        </p:attrNameLst>
                                      </p:cBhvr>
                                      <p:to>
                                        <p:strVal val="hidden"/>
                                      </p:to>
                                    </p:set>
                                  </p:childTnLst>
                                </p:cTn>
                              </p:par>
                              <p:par>
                                <p:cTn id="148" presetID="10"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750"/>
                                        <p:tgtEl>
                                          <p:spTgt spid="6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fade">
                                      <p:cBhvr>
                                        <p:cTn id="160" dur="1000"/>
                                        <p:tgtEl>
                                          <p:spTgt spid="62"/>
                                        </p:tgtEl>
                                      </p:cBhvr>
                                    </p:animEffec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fade">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fade">
                                      <p:cBhvr>
                                        <p:cTn id="169" dur="1000"/>
                                        <p:tgtEl>
                                          <p:spTgt spid="42"/>
                                        </p:tgtEl>
                                      </p:cBhvr>
                                    </p:animEffect>
                                  </p:childTnLst>
                                </p:cTn>
                              </p:par>
                            </p:childTnLst>
                          </p:cTn>
                        </p:par>
                        <p:par>
                          <p:cTn id="170" fill="hold">
                            <p:stCondLst>
                              <p:cond delay="1000"/>
                            </p:stCondLst>
                            <p:childTnLst>
                              <p:par>
                                <p:cTn id="171" presetID="22" presetClass="entr" presetSubtype="4" fill="hold"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wipe(down)">
                                      <p:cBhvr>
                                        <p:cTn id="173" dur="1000"/>
                                        <p:tgtEl>
                                          <p:spTgt spid="76"/>
                                        </p:tgtEl>
                                      </p:cBhvr>
                                    </p:animEffect>
                                  </p:childTnLst>
                                </p:cTn>
                              </p:par>
                            </p:childTnLst>
                          </p:cTn>
                        </p:par>
                        <p:par>
                          <p:cTn id="174" fill="hold">
                            <p:stCondLst>
                              <p:cond delay="2000"/>
                            </p:stCondLst>
                            <p:childTnLst>
                              <p:par>
                                <p:cTn id="175" presetID="10"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6" grpId="0"/>
      <p:bldP spid="41" grpId="0"/>
      <p:bldP spid="42" grpId="0"/>
      <p:bldP spid="47" grpId="0"/>
      <p:bldP spid="51" grpId="0"/>
      <p:bldP spid="53" grpId="0"/>
      <p:bldP spid="54" grpId="0"/>
      <p:bldP spid="55" grpId="0"/>
      <p:bldP spid="56" grpId="0"/>
      <p:bldP spid="57" grpId="0"/>
      <p:bldP spid="58" grpId="0"/>
      <p:bldP spid="59" grpId="0"/>
      <p:bldP spid="61" grpId="0"/>
      <p:bldP spid="43" grpId="0" animBg="1"/>
      <p:bldP spid="44" grpId="0"/>
      <p:bldP spid="75" grpId="0" animBg="1"/>
      <p:bldP spid="6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5"/>
                <a:stretch>
                  <a:fillRect l="-2377"/>
                </a:stretch>
              </a:blipFill>
            </p:spPr>
            <p:txBody>
              <a:bodyPr/>
              <a:lstStyle/>
              <a:p>
                <a:r>
                  <a:rPr lang="en-GB">
                    <a:noFill/>
                  </a:rPr>
                  <a:t> </a:t>
                </a:r>
              </a:p>
            </p:txBody>
          </p:sp>
        </mc:Fallback>
      </mc:AlternateContent>
      <p:sp>
        <p:nvSpPr>
          <p:cNvPr id="32" name="Retângulo: Cantos Arredondados 36">
            <a:hlinkClick r:id="rId6" action="ppaction://hlinksldjump"/>
            <a:extLst>
              <a:ext uri="{FF2B5EF4-FFF2-40B4-BE49-F238E27FC236}">
                <a16:creationId xmlns:a16="http://schemas.microsoft.com/office/drawing/2014/main" id="{CAE8A688-BFBA-4BCD-9464-690F756EBB6D}"/>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a:t>ADJUGATE</a:t>
            </a:r>
          </a:p>
          <a:p>
            <a:pPr algn="ctr"/>
            <a:r>
              <a:rPr lang="pt-PT" sz="1600" b="1" dirty="0" err="1"/>
              <a:t>click</a:t>
            </a:r>
            <a:r>
              <a:rPr lang="pt-PT" sz="1600" b="1" dirty="0"/>
              <a:t> </a:t>
            </a:r>
            <a:r>
              <a:rPr lang="pt-PT" sz="1600" dirty="0" err="1"/>
              <a:t>here</a:t>
            </a:r>
            <a:r>
              <a:rPr lang="pt-PT" sz="1600" dirty="0"/>
              <a:t> to </a:t>
            </a:r>
            <a:r>
              <a:rPr lang="pt-PT" sz="1600" dirty="0" err="1"/>
              <a:t>see</a:t>
            </a:r>
            <a:r>
              <a:rPr lang="pt-PT" sz="1600" dirty="0"/>
              <a:t> it!</a:t>
            </a:r>
            <a:endParaRPr lang="en-GB" sz="1600" dirty="0"/>
          </a:p>
        </p:txBody>
      </p:sp>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7"/>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8"/>
                <a:stretch>
                  <a:fillRect l="-1760" b="-202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CuadroTexto 8">
                <a:extLst>
                  <a:ext uri="{FF2B5EF4-FFF2-40B4-BE49-F238E27FC236}">
                    <a16:creationId xmlns:a16="http://schemas.microsoft.com/office/drawing/2014/main" id="{63DAC590-7AC4-4E06-AFB3-EDCBCB6869F7}"/>
                  </a:ext>
                </a:extLst>
              </p:cNvPr>
              <p:cNvSpPr txBox="1"/>
              <p:nvPr/>
            </p:nvSpPr>
            <p:spPr>
              <a:xfrm>
                <a:off x="1998055" y="2409224"/>
                <a:ext cx="3496598"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es-ES"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56</m:t>
                                </m:r>
                              </m:e>
                            </m:mr>
                            <m:mr>
                              <m:e>
                                <m:r>
                                  <a:rPr lang="es-ES" sz="2000" b="0" i="1" smtClean="0">
                                    <a:solidFill>
                                      <a:srgbClr val="0C2B8E"/>
                                    </a:solidFill>
                                    <a:latin typeface="Cambria Math" panose="02040503050406030204" pitchFamily="18" charset="0"/>
                                  </a:rPr>
                                  <m:t>−4</m:t>
                                </m:r>
                              </m:e>
                              <m:e>
                                <m:r>
                                  <a:rPr lang="es-ES" sz="2000" b="0" i="1" smtClean="0">
                                    <a:solidFill>
                                      <a:srgbClr val="0C2B8E"/>
                                    </a:solidFill>
                                    <a:latin typeface="Cambria Math" panose="02040503050406030204" pitchFamily="18" charset="0"/>
                                  </a:rPr>
                                  <m:t>−11</m:t>
                                </m:r>
                              </m:e>
                              <m:e>
                                <m:r>
                                  <a:rPr lang="es-ES" sz="2000" b="0" i="1" smtClean="0">
                                    <a:solidFill>
                                      <a:srgbClr val="0C2B8E"/>
                                    </a:solidFill>
                                    <a:latin typeface="Cambria Math" panose="02040503050406030204" pitchFamily="18" charset="0"/>
                                  </a:rPr>
                                  <m:t>−41</m:t>
                                </m:r>
                              </m:e>
                            </m:mr>
                            <m:mr>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−11</m:t>
                                </m:r>
                              </m:e>
                            </m:mr>
                          </m:m>
                          <m:r>
                            <a:rPr lang="pt-PT" sz="2000" b="0" i="1" smtClean="0">
                              <a:solidFill>
                                <a:srgbClr val="0C2B8E"/>
                              </a:solidFill>
                              <a:latin typeface="Cambria Math" panose="02040503050406030204" pitchFamily="18" charset="0"/>
                            </a:rPr>
                            <m:t> </m:t>
                          </m:r>
                        </m:e>
                        <m:e>
                          <m:r>
                            <a:rPr lang="pt-PT" sz="2000" b="0" i="1" smtClean="0">
                              <a:solidFill>
                                <a:srgbClr val="0C2B8E"/>
                              </a:solidFill>
                              <a:latin typeface="Cambria Math" panose="02040503050406030204" pitchFamily="18" charset="0"/>
                            </a:rPr>
                            <m:t> </m:t>
                          </m:r>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35" name="CuadroTexto 8">
                <a:extLst>
                  <a:ext uri="{FF2B5EF4-FFF2-40B4-BE49-F238E27FC236}">
                    <a16:creationId xmlns:a16="http://schemas.microsoft.com/office/drawing/2014/main" id="{63DAC590-7AC4-4E06-AFB3-EDCBCB6869F7}"/>
                  </a:ext>
                </a:extLst>
              </p:cNvPr>
              <p:cNvSpPr txBox="1">
                <a:spLocks noRot="1" noChangeAspect="1" noMove="1" noResize="1" noEditPoints="1" noAdjustHandles="1" noChangeArrowheads="1" noChangeShapeType="1" noTextEdit="1"/>
              </p:cNvSpPr>
              <p:nvPr/>
            </p:nvSpPr>
            <p:spPr>
              <a:xfrm>
                <a:off x="1998055" y="2409224"/>
                <a:ext cx="3496598" cy="912494"/>
              </a:xfrm>
              <a:prstGeom prst="rect">
                <a:avLst/>
              </a:prstGeom>
              <a:blipFill>
                <a:blip r:embed="rId9"/>
                <a:stretch>
                  <a:fillRect/>
                </a:stretch>
              </a:blipFill>
            </p:spPr>
            <p:txBody>
              <a:bodyPr/>
              <a:lstStyle/>
              <a:p>
                <a:r>
                  <a:rPr lang="en-GB">
                    <a:noFill/>
                  </a:rPr>
                  <a:t> </a:t>
                </a:r>
              </a:p>
            </p:txBody>
          </p:sp>
        </mc:Fallback>
      </mc:AlternateContent>
      <p:sp>
        <p:nvSpPr>
          <p:cNvPr id="41" name="CuadroTexto 40">
            <a:extLst>
              <a:ext uri="{FF2B5EF4-FFF2-40B4-BE49-F238E27FC236}">
                <a16:creationId xmlns:a16="http://schemas.microsoft.com/office/drawing/2014/main" id="{376540F3-0920-48AB-BA96-51F91962648F}"/>
              </a:ext>
            </a:extLst>
          </p:cNvPr>
          <p:cNvSpPr txBox="1"/>
          <p:nvPr/>
        </p:nvSpPr>
        <p:spPr>
          <a:xfrm>
            <a:off x="5845630" y="2512236"/>
            <a:ext cx="184731" cy="338554"/>
          </a:xfrm>
          <a:prstGeom prst="rect">
            <a:avLst/>
          </a:prstGeom>
          <a:noFill/>
        </p:spPr>
        <p:txBody>
          <a:bodyPr wrap="none" rtlCol="0">
            <a:spAutoFit/>
          </a:bodyPr>
          <a:lstStyle/>
          <a:p>
            <a:endParaRPr lang="es-ES" sz="1600" dirty="0">
              <a:solidFill>
                <a:srgbClr val="0C2B8E"/>
              </a:solidFill>
            </a:endParaRPr>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EE1AEE3F-BE3E-4E6F-A1A4-746F3FE5344B}"/>
                  </a:ext>
                </a:extLst>
              </p:cNvPr>
              <p:cNvSpPr/>
              <p:nvPr/>
            </p:nvSpPr>
            <p:spPr>
              <a:xfrm>
                <a:off x="4839178" y="2686787"/>
                <a:ext cx="1492203" cy="13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e>
                                <m:r>
                                  <m:rPr>
                                    <m:brk m:alnAt="7"/>
                                  </m:rP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ea typeface="Cambria Math" panose="02040503050406030204" pitchFamily="18" charset="0"/>
                                  </a:rPr>
                                  <m:t>←</m:t>
                                </m:r>
                                <m:r>
                                  <a:rPr lang="pt-PT" sz="1400" i="1">
                                    <a:solidFill>
                                      <a:srgbClr val="0C2B8E"/>
                                    </a:solidFill>
                                    <a:latin typeface="Cambria Math" panose="02040503050406030204" pitchFamily="18" charset="0"/>
                                    <a:ea typeface="Cambria Math" panose="02040503050406030204" pitchFamily="18" charset="0"/>
                                  </a:rPr>
                                  <m:t>𝑅</m:t>
                                </m:r>
                                <m:r>
                                  <a:rPr lang="es-ES" sz="1400" i="1" baseline="-25000">
                                    <a:solidFill>
                                      <a:srgbClr val="0C2B8E"/>
                                    </a:solidFill>
                                    <a:latin typeface="Cambria Math" panose="02040503050406030204" pitchFamily="18" charset="0"/>
                                  </a:rPr>
                                  <m:t>2</m:t>
                                </m:r>
                                <m:r>
                                  <a:rPr lang="pt-PT" sz="1400" i="1">
                                    <a:solidFill>
                                      <a:srgbClr val="0C2B8E"/>
                                    </a:solidFill>
                                    <a:latin typeface="Cambria Math" panose="02040503050406030204" pitchFamily="18" charset="0"/>
                                  </a:rPr>
                                  <m:t>+</m:t>
                                </m:r>
                                <m:f>
                                  <m:fPr>
                                    <m:ctrlPr>
                                      <a:rPr lang="es-ES" sz="1400" i="1">
                                        <a:solidFill>
                                          <a:srgbClr val="0C2B8E"/>
                                        </a:solidFill>
                                        <a:latin typeface="Cambria Math" panose="02040503050406030204" pitchFamily="18" charset="0"/>
                                      </a:rPr>
                                    </m:ctrlPr>
                                  </m:fPr>
                                  <m:num>
                                    <m:r>
                                      <a:rPr lang="es-ES" sz="1400" i="1">
                                        <a:solidFill>
                                          <a:srgbClr val="0C2B8E"/>
                                        </a:solidFill>
                                        <a:latin typeface="Cambria Math" panose="02040503050406030204" pitchFamily="18" charset="0"/>
                                      </a:rPr>
                                      <m:t>4</m:t>
                                    </m:r>
                                  </m:num>
                                  <m:den>
                                    <m:r>
                                      <a:rPr lang="es-ES" sz="1400" i="1">
                                        <a:solidFill>
                                          <a:srgbClr val="0C2B8E"/>
                                        </a:solidFill>
                                        <a:latin typeface="Cambria Math" panose="02040503050406030204" pitchFamily="18" charset="0"/>
                                      </a:rPr>
                                      <m:t>5</m:t>
                                    </m:r>
                                  </m:den>
                                </m:f>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1</m:t>
                                </m:r>
                              </m:e>
                              <m:e>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ea typeface="Cambria Math" panose="02040503050406030204" pitchFamily="18" charset="0"/>
                                  </a:rPr>
                                  <m:t>←</m:t>
                                </m:r>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rPr>
                                  <m:t>−</m:t>
                                </m:r>
                                <m:f>
                                  <m:fPr>
                                    <m:ctrlPr>
                                      <a:rPr lang="es-ES" sz="1400" i="1">
                                        <a:solidFill>
                                          <a:srgbClr val="0C2B8E"/>
                                        </a:solidFill>
                                        <a:latin typeface="Cambria Math" panose="02040503050406030204" pitchFamily="18" charset="0"/>
                                      </a:rPr>
                                    </m:ctrlPr>
                                  </m:fPr>
                                  <m:num>
                                    <m:r>
                                      <a:rPr lang="es-ES" sz="1400" i="1">
                                        <a:solidFill>
                                          <a:srgbClr val="0C2B8E"/>
                                        </a:solidFill>
                                        <a:latin typeface="Cambria Math" panose="02040503050406030204" pitchFamily="18" charset="0"/>
                                      </a:rPr>
                                      <m:t>−1</m:t>
                                    </m:r>
                                  </m:num>
                                  <m:den>
                                    <m:r>
                                      <a:rPr lang="es-ES" sz="1400" i="1">
                                        <a:solidFill>
                                          <a:srgbClr val="0C2B8E"/>
                                        </a:solidFill>
                                        <a:latin typeface="Cambria Math" panose="02040503050406030204" pitchFamily="18" charset="0"/>
                                      </a:rPr>
                                      <m:t>5</m:t>
                                    </m:r>
                                  </m:den>
                                </m:f>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1</m:t>
                                </m:r>
                              </m:e>
                            </m:eqArr>
                          </m:e>
                        </m:mr>
                      </m:m>
                    </m:oMath>
                  </m:oMathPara>
                </a14:m>
                <a:endParaRPr lang="en-GB" sz="1400" dirty="0"/>
              </a:p>
            </p:txBody>
          </p:sp>
        </mc:Choice>
        <mc:Fallback xmlns="">
          <p:sp>
            <p:nvSpPr>
              <p:cNvPr id="3" name="Retângulo 2">
                <a:extLst>
                  <a:ext uri="{FF2B5EF4-FFF2-40B4-BE49-F238E27FC236}">
                    <a16:creationId xmlns:a16="http://schemas.microsoft.com/office/drawing/2014/main" id="{EE1AEE3F-BE3E-4E6F-A1A4-746F3FE5344B}"/>
                  </a:ext>
                </a:extLst>
              </p:cNvPr>
              <p:cNvSpPr>
                <a:spLocks noRot="1" noChangeAspect="1" noMove="1" noResize="1" noEditPoints="1" noAdjustHandles="1" noChangeArrowheads="1" noChangeShapeType="1" noTextEdit="1"/>
              </p:cNvSpPr>
              <p:nvPr/>
            </p:nvSpPr>
            <p:spPr>
              <a:xfrm>
                <a:off x="4839178" y="2686787"/>
                <a:ext cx="1492203" cy="139672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CuadroTexto 39">
                <a:extLst>
                  <a:ext uri="{FF2B5EF4-FFF2-40B4-BE49-F238E27FC236}">
                    <a16:creationId xmlns:a16="http://schemas.microsoft.com/office/drawing/2014/main" id="{065FF1EE-B9BD-4478-AE3F-46F437B8DED7}"/>
                  </a:ext>
                </a:extLst>
              </p:cNvPr>
              <p:cNvSpPr txBox="1"/>
              <p:nvPr/>
            </p:nvSpPr>
            <p:spPr>
              <a:xfrm>
                <a:off x="5745385" y="2252845"/>
                <a:ext cx="2846613" cy="112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es-ES"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56</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19</m:t>
                                        </m:r>
                                      </m:num>
                                      <m:den>
                                        <m:r>
                                          <a:rPr lang="pt-PT" sz="2000" b="0" i="1" smtClean="0">
                                            <a:solidFill>
                                              <a:srgbClr val="0C2B8E"/>
                                            </a:solidFill>
                                            <a:latin typeface="Cambria Math" panose="02040503050406030204" pitchFamily="18" charset="0"/>
                                          </a:rPr>
                                          <m:t>5</m:t>
                                        </m:r>
                                      </m:den>
                                    </m:f>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4</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47" name="CuadroTexto 39">
                <a:extLst>
                  <a:ext uri="{FF2B5EF4-FFF2-40B4-BE49-F238E27FC236}">
                    <a16:creationId xmlns:a16="http://schemas.microsoft.com/office/drawing/2014/main" id="{065FF1EE-B9BD-4478-AE3F-46F437B8DED7}"/>
                  </a:ext>
                </a:extLst>
              </p:cNvPr>
              <p:cNvSpPr txBox="1">
                <a:spLocks noRot="1" noChangeAspect="1" noMove="1" noResize="1" noEditPoints="1" noAdjustHandles="1" noChangeArrowheads="1" noChangeShapeType="1" noTextEdit="1"/>
              </p:cNvSpPr>
              <p:nvPr/>
            </p:nvSpPr>
            <p:spPr>
              <a:xfrm>
                <a:off x="5745385" y="2252845"/>
                <a:ext cx="2846613" cy="112242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tângulo 52">
                <a:extLst>
                  <a:ext uri="{FF2B5EF4-FFF2-40B4-BE49-F238E27FC236}">
                    <a16:creationId xmlns:a16="http://schemas.microsoft.com/office/drawing/2014/main" id="{74ADC681-0F88-4407-A6DB-9CE493E9C11C}"/>
                  </a:ext>
                </a:extLst>
              </p:cNvPr>
              <p:cNvSpPr/>
              <p:nvPr/>
            </p:nvSpPr>
            <p:spPr>
              <a:xfrm>
                <a:off x="7999419" y="2664878"/>
                <a:ext cx="1426994" cy="1157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e/>
                              <m:e>
                                <m:r>
                                  <m:rPr>
                                    <m:brk m:alnAt="7"/>
                                  </m:rP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r>
                                  <a:rPr lang="pt-PT" sz="1400" i="1">
                                    <a:solidFill>
                                      <a:srgbClr val="0C2B8E"/>
                                    </a:solidFill>
                                    <a:latin typeface="Cambria Math" panose="02040503050406030204" pitchFamily="18" charset="0"/>
                                    <a:ea typeface="Cambria Math" panose="02040503050406030204" pitchFamily="18" charset="0"/>
                                  </a:rPr>
                                  <m:t>𝑅</m:t>
                                </m:r>
                                <m:r>
                                  <a:rPr lang="pt-PT" sz="1400" b="0" i="1" baseline="-25000" smtClean="0">
                                    <a:solidFill>
                                      <a:srgbClr val="0C2B8E"/>
                                    </a:solidFill>
                                    <a:latin typeface="Cambria Math" panose="02040503050406030204" pitchFamily="18" charset="0"/>
                                  </a:rPr>
                                  <m:t>1</m:t>
                                </m:r>
                                <m:r>
                                  <a:rPr lang="pt-PT" sz="1400" b="0" i="1" smtClean="0">
                                    <a:solidFill>
                                      <a:srgbClr val="0C2B8E"/>
                                    </a:solidFill>
                                    <a:latin typeface="Cambria Math" panose="02040503050406030204" pitchFamily="18" charset="0"/>
                                  </a:rPr>
                                  <m:t>−15</m:t>
                                </m:r>
                                <m: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2</m:t>
                                </m:r>
                              </m:e>
                              <m:e/>
                            </m:eqArr>
                          </m:e>
                        </m:mr>
                      </m:m>
                    </m:oMath>
                  </m:oMathPara>
                </a14:m>
                <a:endParaRPr lang="en-GB" sz="1400" dirty="0"/>
              </a:p>
            </p:txBody>
          </p:sp>
        </mc:Choice>
        <mc:Fallback xmlns="">
          <p:sp>
            <p:nvSpPr>
              <p:cNvPr id="53" name="Retângulo 52">
                <a:extLst>
                  <a:ext uri="{FF2B5EF4-FFF2-40B4-BE49-F238E27FC236}">
                    <a16:creationId xmlns:a16="http://schemas.microsoft.com/office/drawing/2014/main" id="{74ADC681-0F88-4407-A6DB-9CE493E9C11C}"/>
                  </a:ext>
                </a:extLst>
              </p:cNvPr>
              <p:cNvSpPr>
                <a:spLocks noRot="1" noChangeAspect="1" noMove="1" noResize="1" noEditPoints="1" noAdjustHandles="1" noChangeArrowheads="1" noChangeShapeType="1" noTextEdit="1"/>
              </p:cNvSpPr>
              <p:nvPr/>
            </p:nvSpPr>
            <p:spPr>
              <a:xfrm>
                <a:off x="7999419" y="2664878"/>
                <a:ext cx="1426994" cy="115762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uadroTexto 39">
                <a:extLst>
                  <a:ext uri="{FF2B5EF4-FFF2-40B4-BE49-F238E27FC236}">
                    <a16:creationId xmlns:a16="http://schemas.microsoft.com/office/drawing/2014/main" id="{4D73321D-8495-421C-8BB8-6FCE2A2D541E}"/>
                  </a:ext>
                </a:extLst>
              </p:cNvPr>
              <p:cNvSpPr txBox="1"/>
              <p:nvPr/>
            </p:nvSpPr>
            <p:spPr>
              <a:xfrm>
                <a:off x="8885383" y="2291254"/>
                <a:ext cx="3231334" cy="112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−1</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19</m:t>
                                        </m:r>
                                      </m:num>
                                      <m:den>
                                        <m:r>
                                          <a:rPr lang="pt-PT" sz="2000" b="0" i="1" smtClean="0">
                                            <a:solidFill>
                                              <a:srgbClr val="0C2B8E"/>
                                            </a:solidFill>
                                            <a:latin typeface="Cambria Math" panose="02040503050406030204" pitchFamily="18" charset="0"/>
                                          </a:rPr>
                                          <m:t>5</m:t>
                                        </m:r>
                                      </m:den>
                                    </m:f>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1</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4</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54" name="CuadroTexto 39">
                <a:extLst>
                  <a:ext uri="{FF2B5EF4-FFF2-40B4-BE49-F238E27FC236}">
                    <a16:creationId xmlns:a16="http://schemas.microsoft.com/office/drawing/2014/main" id="{4D73321D-8495-421C-8BB8-6FCE2A2D541E}"/>
                  </a:ext>
                </a:extLst>
              </p:cNvPr>
              <p:cNvSpPr txBox="1">
                <a:spLocks noRot="1" noChangeAspect="1" noMove="1" noResize="1" noEditPoints="1" noAdjustHandles="1" noChangeArrowheads="1" noChangeShapeType="1" noTextEdit="1"/>
              </p:cNvSpPr>
              <p:nvPr/>
            </p:nvSpPr>
            <p:spPr>
              <a:xfrm>
                <a:off x="8885383" y="2291254"/>
                <a:ext cx="3231334" cy="112242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tângulo 54">
                <a:extLst>
                  <a:ext uri="{FF2B5EF4-FFF2-40B4-BE49-F238E27FC236}">
                    <a16:creationId xmlns:a16="http://schemas.microsoft.com/office/drawing/2014/main" id="{E4245DD5-826F-4E97-B2BF-460341165C79}"/>
                  </a:ext>
                </a:extLst>
              </p:cNvPr>
              <p:cNvSpPr/>
              <p:nvPr/>
            </p:nvSpPr>
            <p:spPr>
              <a:xfrm>
                <a:off x="1998055" y="4991362"/>
                <a:ext cx="1426994" cy="1328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m>
                                  <m:mPr>
                                    <m:mcs>
                                      <m:mc>
                                        <m:mcPr>
                                          <m:count m:val="1"/>
                                          <m:mcJc m:val="center"/>
                                        </m:mcPr>
                                      </m:mc>
                                    </m:mcs>
                                    <m:ctrlPr>
                                      <a:rPr lang="es-ES" sz="1400" i="1">
                                        <a:solidFill>
                                          <a:srgbClr val="0C2B8E"/>
                                        </a:solidFill>
                                        <a:latin typeface="Cambria Math" panose="02040503050406030204" pitchFamily="18" charset="0"/>
                                      </a:rPr>
                                    </m:ctrlPr>
                                  </m:mPr>
                                  <m:mr>
                                    <m:e>
                                      <m: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r>
                                        <m:rPr>
                                          <m:brk m:alnAt="7"/>
                                        </m:rP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rPr>
                                        <m:t>+</m:t>
                                      </m:r>
                                      <m:r>
                                        <m:rPr>
                                          <m:brk m:alnAt="7"/>
                                        </m:rPr>
                                        <a:rPr lang="es-ES" sz="1400" i="1">
                                          <a:solidFill>
                                            <a:srgbClr val="0C2B8E"/>
                                          </a:solidFill>
                                          <a:latin typeface="Cambria Math" panose="02040503050406030204" pitchFamily="18" charset="0"/>
                                        </a:rPr>
                                        <m:t>5</m:t>
                                      </m:r>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3</m:t>
                                      </m:r>
                                    </m:e>
                                  </m:mr>
                                  <m:mr>
                                    <m:e>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ea typeface="Cambria Math" panose="02040503050406030204" pitchFamily="18" charset="0"/>
                                        </a:rPr>
                                        <m:t>←</m:t>
                                      </m:r>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rPr>
                                        <m:t>−19</m:t>
                                      </m:r>
                                      <m: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3</m:t>
                                      </m:r>
                                    </m:e>
                                  </m:mr>
                                </m:m>
                              </m:e>
                              <m:e/>
                              <m:e/>
                              <m:e/>
                            </m:eqArr>
                          </m:e>
                        </m:mr>
                      </m:m>
                    </m:oMath>
                  </m:oMathPara>
                </a14:m>
                <a:endParaRPr lang="en-GB" sz="1400" dirty="0"/>
              </a:p>
            </p:txBody>
          </p:sp>
        </mc:Choice>
        <mc:Fallback xmlns="">
          <p:sp>
            <p:nvSpPr>
              <p:cNvPr id="55" name="Retângulo 54">
                <a:extLst>
                  <a:ext uri="{FF2B5EF4-FFF2-40B4-BE49-F238E27FC236}">
                    <a16:creationId xmlns:a16="http://schemas.microsoft.com/office/drawing/2014/main" id="{E4245DD5-826F-4E97-B2BF-460341165C79}"/>
                  </a:ext>
                </a:extLst>
              </p:cNvPr>
              <p:cNvSpPr>
                <a:spLocks noRot="1" noChangeAspect="1" noMove="1" noResize="1" noEditPoints="1" noAdjustHandles="1" noChangeArrowheads="1" noChangeShapeType="1" noTextEdit="1"/>
              </p:cNvSpPr>
              <p:nvPr/>
            </p:nvSpPr>
            <p:spPr>
              <a:xfrm>
                <a:off x="1998055" y="4991362"/>
                <a:ext cx="1426994" cy="132812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CuadroTexto 39">
                <a:extLst>
                  <a:ext uri="{FF2B5EF4-FFF2-40B4-BE49-F238E27FC236}">
                    <a16:creationId xmlns:a16="http://schemas.microsoft.com/office/drawing/2014/main" id="{0130EDDA-DF76-4417-8792-1D50BF527BB3}"/>
                  </a:ext>
                </a:extLst>
              </p:cNvPr>
              <p:cNvSpPr txBox="1"/>
              <p:nvPr/>
            </p:nvSpPr>
            <p:spPr>
              <a:xfrm>
                <a:off x="2679655" y="4169276"/>
                <a:ext cx="3636893" cy="1083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r>
                                      <a:rPr lang="pt-PT" sz="2000" b="0" i="1" smtClean="0">
                                        <a:solidFill>
                                          <a:srgbClr val="0C2B8E"/>
                                        </a:solidFill>
                                        <a:latin typeface="Cambria Math" panose="02040503050406030204" pitchFamily="18" charset="0"/>
                                      </a:rPr>
                                      <m:t>0</m:t>
                                    </m:r>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10</m:t>
                                </m:r>
                              </m:e>
                              <m:e>
                                <m:r>
                                  <a:rPr lang="pt-PT" sz="2000" b="0" i="1" smtClean="0">
                                    <a:solidFill>
                                      <a:srgbClr val="0C2B8E"/>
                                    </a:solidFill>
                                    <a:latin typeface="Cambria Math" panose="02040503050406030204" pitchFamily="18" charset="0"/>
                                  </a:rPr>
                                  <m:t>−15</m:t>
                                </m:r>
                              </m:e>
                              <m:e>
                                <m:r>
                                  <a:rPr lang="pt-PT" sz="2000" b="0" i="1" smtClean="0">
                                    <a:solidFill>
                                      <a:srgbClr val="0C2B8E"/>
                                    </a:solidFill>
                                    <a:latin typeface="Cambria Math" panose="02040503050406030204" pitchFamily="18" charset="0"/>
                                  </a:rPr>
                                  <m:t>5</m:t>
                                </m:r>
                              </m:e>
                            </m:mr>
                            <m:mr>
                              <m:e>
                                <m:r>
                                  <a:rPr lang="pt-PT"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−19</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56" name="CuadroTexto 39">
                <a:extLst>
                  <a:ext uri="{FF2B5EF4-FFF2-40B4-BE49-F238E27FC236}">
                    <a16:creationId xmlns:a16="http://schemas.microsoft.com/office/drawing/2014/main" id="{0130EDDA-DF76-4417-8792-1D50BF527BB3}"/>
                  </a:ext>
                </a:extLst>
              </p:cNvPr>
              <p:cNvSpPr txBox="1">
                <a:spLocks noRot="1" noChangeAspect="1" noMove="1" noResize="1" noEditPoints="1" noAdjustHandles="1" noChangeArrowheads="1" noChangeShapeType="1" noTextEdit="1"/>
              </p:cNvSpPr>
              <p:nvPr/>
            </p:nvSpPr>
            <p:spPr>
              <a:xfrm>
                <a:off x="2679655" y="4169276"/>
                <a:ext cx="3636893" cy="108318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CD007C6E-4EA2-40BB-A6EA-66ABE4887137}"/>
                  </a:ext>
                </a:extLst>
              </p:cNvPr>
              <p:cNvSpPr/>
              <p:nvPr/>
            </p:nvSpPr>
            <p:spPr>
              <a:xfrm>
                <a:off x="5888794" y="4781604"/>
                <a:ext cx="933654" cy="1494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mr>
                        <m:mr>
                          <m:e>
                            <m:eqArr>
                              <m:eqArrPr>
                                <m:ctrlPr>
                                  <a:rPr lang="es-ES" sz="1400" b="0" i="1" smtClean="0">
                                    <a:solidFill>
                                      <a:srgbClr val="0C2B8E"/>
                                    </a:solidFill>
                                    <a:latin typeface="Cambria Math" panose="02040503050406030204" pitchFamily="18" charset="0"/>
                                  </a:rPr>
                                </m:ctrlPr>
                              </m:eqArrPr>
                              <m:e/>
                              <m:e>
                                <m:m>
                                  <m:mPr>
                                    <m:mcs>
                                      <m:mc>
                                        <m:mcPr>
                                          <m:count m:val="1"/>
                                          <m:mcJc m:val="center"/>
                                        </m:mcPr>
                                      </m:mc>
                                    </m:mcs>
                                    <m:ctrlPr>
                                      <a:rPr lang="es-ES" sz="1400" i="1">
                                        <a:solidFill>
                                          <a:srgbClr val="0C2B8E"/>
                                        </a:solidFill>
                                        <a:latin typeface="Cambria Math" panose="02040503050406030204" pitchFamily="18" charset="0"/>
                                      </a:rPr>
                                    </m:ctrlPr>
                                  </m:mPr>
                                  <m:mr>
                                    <m:e>
                                      <m: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box>
                                        <m:boxPr>
                                          <m:ctrlPr>
                                            <a:rPr lang="es-ES" sz="1400" i="1" smtClean="0">
                                              <a:solidFill>
                                                <a:srgbClr val="0C2B8E"/>
                                              </a:solidFill>
                                              <a:latin typeface="Cambria Math" panose="02040503050406030204" pitchFamily="18" charset="0"/>
                                              <a:ea typeface="Cambria Math" panose="02040503050406030204" pitchFamily="18" charset="0"/>
                                            </a:rPr>
                                          </m:ctrlPr>
                                        </m:boxPr>
                                        <m:e>
                                          <m:argPr>
                                            <m:argSz m:val="-1"/>
                                          </m:argPr>
                                          <m:f>
                                            <m:fPr>
                                              <m:ctrlPr>
                                                <a:rPr lang="es-ES" sz="1400" i="1" smtClean="0">
                                                  <a:solidFill>
                                                    <a:srgbClr val="0C2B8E"/>
                                                  </a:solidFill>
                                                  <a:latin typeface="Cambria Math" panose="02040503050406030204" pitchFamily="18" charset="0"/>
                                                  <a:ea typeface="Cambria Math" panose="02040503050406030204" pitchFamily="18" charset="0"/>
                                                </a:rPr>
                                              </m:ctrlPr>
                                            </m:fPr>
                                            <m:num>
                                              <m:r>
                                                <a:rPr lang="pt-PT" sz="1400" b="0" i="1" smtClean="0">
                                                  <a:solidFill>
                                                    <a:srgbClr val="0C2B8E"/>
                                                  </a:solidFill>
                                                  <a:latin typeface="Cambria Math" panose="02040503050406030204" pitchFamily="18" charset="0"/>
                                                  <a:ea typeface="Cambria Math" panose="02040503050406030204" pitchFamily="18" charset="0"/>
                                                </a:rPr>
                                                <m:t>1</m:t>
                                              </m:r>
                                            </m:num>
                                            <m:den>
                                              <m:r>
                                                <a:rPr lang="pt-PT" sz="1400" b="0" i="1" smtClean="0">
                                                  <a:solidFill>
                                                    <a:srgbClr val="0C2B8E"/>
                                                  </a:solidFill>
                                                  <a:latin typeface="Cambria Math" panose="02040503050406030204" pitchFamily="18" charset="0"/>
                                                  <a:ea typeface="Cambria Math" panose="02040503050406030204" pitchFamily="18" charset="0"/>
                                                </a:rPr>
                                                <m:t>5</m:t>
                                              </m:r>
                                            </m:den>
                                          </m:f>
                                        </m:e>
                                      </m:box>
                                      <m:r>
                                        <m:rPr>
                                          <m:brk m:alnAt="7"/>
                                        </m:rPr>
                                        <a:rPr lang="es-ES" sz="1400" i="1">
                                          <a:solidFill>
                                            <a:srgbClr val="0C2B8E"/>
                                          </a:solidFill>
                                          <a:latin typeface="Cambria Math" panose="02040503050406030204" pitchFamily="18" charset="0"/>
                                        </a:rPr>
                                        <m:t>𝑅</m:t>
                                      </m:r>
                                      <m:r>
                                        <a:rPr lang="es-ES" sz="1400" i="1" baseline="-25000">
                                          <a:solidFill>
                                            <a:srgbClr val="0C2B8E"/>
                                          </a:solidFill>
                                          <a:latin typeface="Cambria Math" panose="02040503050406030204" pitchFamily="18" charset="0"/>
                                        </a:rPr>
                                        <m:t>1</m:t>
                                      </m:r>
                                    </m:e>
                                  </m:mr>
                                  <m:mr>
                                    <m:e>
                                      <m: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5</m:t>
                                      </m:r>
                                      <m:r>
                                        <a:rPr lang="es-ES" sz="1400" i="1">
                                          <a:solidFill>
                                            <a:srgbClr val="0C2B8E"/>
                                          </a:solidFill>
                                          <a:latin typeface="Cambria Math" panose="02040503050406030204" pitchFamily="18" charset="0"/>
                                        </a:rPr>
                                        <m:t>𝑅</m:t>
                                      </m:r>
                                      <m:r>
                                        <a:rPr lang="pt-PT" sz="1400" b="0" i="1" baseline="-25000" smtClean="0">
                                          <a:solidFill>
                                            <a:srgbClr val="0C2B8E"/>
                                          </a:solidFill>
                                          <a:latin typeface="Cambria Math" panose="02040503050406030204" pitchFamily="18" charset="0"/>
                                        </a:rPr>
                                        <m:t>3</m:t>
                                      </m:r>
                                    </m:e>
                                  </m:mr>
                                </m:m>
                              </m:e>
                              <m:e/>
                              <m:e/>
                              <m:e/>
                            </m:eqArr>
                          </m:e>
                        </m:mr>
                      </m:m>
                    </m:oMath>
                  </m:oMathPara>
                </a14:m>
                <a:endParaRPr lang="en-GB" sz="1400" dirty="0"/>
              </a:p>
            </p:txBody>
          </p:sp>
        </mc:Choice>
        <mc:Fallback xmlns="">
          <p:sp>
            <p:nvSpPr>
              <p:cNvPr id="57" name="Retângulo 56">
                <a:extLst>
                  <a:ext uri="{FF2B5EF4-FFF2-40B4-BE49-F238E27FC236}">
                    <a16:creationId xmlns:a16="http://schemas.microsoft.com/office/drawing/2014/main" id="{CD007C6E-4EA2-40BB-A6EA-66ABE4887137}"/>
                  </a:ext>
                </a:extLst>
              </p:cNvPr>
              <p:cNvSpPr>
                <a:spLocks noRot="1" noChangeAspect="1" noMove="1" noResize="1" noEditPoints="1" noAdjustHandles="1" noChangeArrowheads="1" noChangeShapeType="1" noTextEdit="1"/>
              </p:cNvSpPr>
              <p:nvPr/>
            </p:nvSpPr>
            <p:spPr>
              <a:xfrm>
                <a:off x="5888794" y="4781604"/>
                <a:ext cx="933654" cy="149406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CuadroTexto 39">
                <a:extLst>
                  <a:ext uri="{FF2B5EF4-FFF2-40B4-BE49-F238E27FC236}">
                    <a16:creationId xmlns:a16="http://schemas.microsoft.com/office/drawing/2014/main" id="{A2A1DD4E-CB08-450D-8455-8C26F8796510}"/>
                  </a:ext>
                </a:extLst>
              </p:cNvPr>
              <p:cNvSpPr txBox="1"/>
              <p:nvPr/>
            </p:nvSpPr>
            <p:spPr>
              <a:xfrm>
                <a:off x="6464907" y="4214808"/>
                <a:ext cx="3297826"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r>
                                  <a:rPr lang="pt-PT" sz="2000" i="1">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1</m:t>
                                </m:r>
                              </m:e>
                            </m:mr>
                          </m:m>
                          <m:r>
                            <a:rPr lang="pt-PT" sz="2000" b="0" i="1" smtClean="0">
                              <a:solidFill>
                                <a:srgbClr val="0C2B8E"/>
                              </a:solidFill>
                              <a:latin typeface="Cambria Math" panose="02040503050406030204" pitchFamily="18" charset="0"/>
                            </a:rPr>
                            <m:t> </m:t>
                          </m:r>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−3</m:t>
                                </m:r>
                              </m:e>
                              <m:e>
                                <m:r>
                                  <a:rPr lang="pt-PT" sz="2000" b="0" i="1" smtClean="0">
                                    <a:solidFill>
                                      <a:srgbClr val="0C2B8E"/>
                                    </a:solidFill>
                                    <a:latin typeface="Cambria Math" panose="02040503050406030204" pitchFamily="18" charset="0"/>
                                  </a:rPr>
                                  <m:t>1</m:t>
                                </m:r>
                              </m:e>
                            </m:mr>
                            <m:mr>
                              <m:e>
                                <m:r>
                                  <a:rPr lang="pt-PT"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−19</m:t>
                                </m:r>
                              </m:e>
                            </m:mr>
                            <m:mr>
                              <m:e>
                                <m:r>
                                  <a:rPr lang="pt-PT"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5</m:t>
                                </m:r>
                              </m:e>
                            </m:mr>
                          </m:m>
                        </m:e>
                      </m:d>
                    </m:oMath>
                  </m:oMathPara>
                </a14:m>
                <a:endParaRPr lang="es-ES" sz="2000" dirty="0">
                  <a:solidFill>
                    <a:srgbClr val="0C2B8E"/>
                  </a:solidFill>
                </a:endParaRPr>
              </a:p>
            </p:txBody>
          </p:sp>
        </mc:Choice>
        <mc:Fallback xmlns="">
          <p:sp>
            <p:nvSpPr>
              <p:cNvPr id="58" name="CuadroTexto 39">
                <a:extLst>
                  <a:ext uri="{FF2B5EF4-FFF2-40B4-BE49-F238E27FC236}">
                    <a16:creationId xmlns:a16="http://schemas.microsoft.com/office/drawing/2014/main" id="{A2A1DD4E-CB08-450D-8455-8C26F8796510}"/>
                  </a:ext>
                </a:extLst>
              </p:cNvPr>
              <p:cNvSpPr txBox="1">
                <a:spLocks noRot="1" noChangeAspect="1" noMove="1" noResize="1" noEditPoints="1" noAdjustHandles="1" noChangeArrowheads="1" noChangeShapeType="1" noTextEdit="1"/>
              </p:cNvSpPr>
              <p:nvPr/>
            </p:nvSpPr>
            <p:spPr>
              <a:xfrm>
                <a:off x="6464907" y="4214808"/>
                <a:ext cx="3297826" cy="912494"/>
              </a:xfrm>
              <a:prstGeom prst="rect">
                <a:avLst/>
              </a:prstGeom>
              <a:blipFill>
                <a:blip r:embed="rId17"/>
                <a:stretch>
                  <a:fillRect/>
                </a:stretch>
              </a:blipFill>
            </p:spPr>
            <p:txBody>
              <a:bodyPr/>
              <a:lstStyle/>
              <a:p>
                <a:r>
                  <a:rPr lang="en-GB">
                    <a:noFill/>
                  </a:rPr>
                  <a:t> </a:t>
                </a:r>
              </a:p>
            </p:txBody>
          </p:sp>
        </mc:Fallback>
      </mc:AlternateContent>
      <p:sp>
        <p:nvSpPr>
          <p:cNvPr id="4" name="Retângulo 3">
            <a:extLst>
              <a:ext uri="{FF2B5EF4-FFF2-40B4-BE49-F238E27FC236}">
                <a16:creationId xmlns:a16="http://schemas.microsoft.com/office/drawing/2014/main" id="{F035502B-606C-4F39-A726-481224DD9E43}"/>
              </a:ext>
            </a:extLst>
          </p:cNvPr>
          <p:cNvSpPr/>
          <p:nvPr/>
        </p:nvSpPr>
        <p:spPr>
          <a:xfrm>
            <a:off x="2427407" y="4569162"/>
            <a:ext cx="300082" cy="369332"/>
          </a:xfrm>
          <a:prstGeom prst="rect">
            <a:avLst/>
          </a:prstGeom>
        </p:spPr>
        <p:txBody>
          <a:bodyPr wrap="none">
            <a:spAutoFit/>
          </a:bodyPr>
          <a:lstStyle/>
          <a:p>
            <a:r>
              <a:rPr lang="es-ES" dirty="0">
                <a:solidFill>
                  <a:srgbClr val="0C2B8E"/>
                </a:solidFill>
              </a:rPr>
              <a:t>~</a:t>
            </a:r>
            <a:endParaRPr lang="en-GB" dirty="0"/>
          </a:p>
        </p:txBody>
      </p:sp>
      <p:sp>
        <p:nvSpPr>
          <p:cNvPr id="59" name="Retângulo 58">
            <a:extLst>
              <a:ext uri="{FF2B5EF4-FFF2-40B4-BE49-F238E27FC236}">
                <a16:creationId xmlns:a16="http://schemas.microsoft.com/office/drawing/2014/main" id="{8CACE562-207C-4F9B-AB2F-6EBB989DD0A5}"/>
              </a:ext>
            </a:extLst>
          </p:cNvPr>
          <p:cNvSpPr/>
          <p:nvPr/>
        </p:nvSpPr>
        <p:spPr>
          <a:xfrm>
            <a:off x="6221164" y="4511178"/>
            <a:ext cx="300082" cy="369332"/>
          </a:xfrm>
          <a:prstGeom prst="rect">
            <a:avLst/>
          </a:prstGeom>
        </p:spPr>
        <p:txBody>
          <a:bodyPr wrap="none">
            <a:spAutoFit/>
          </a:bodyPr>
          <a:lstStyle/>
          <a:p>
            <a:r>
              <a:rPr lang="es-ES" dirty="0">
                <a:solidFill>
                  <a:srgbClr val="0C2B8E"/>
                </a:solidFill>
              </a:rPr>
              <a:t>~</a:t>
            </a:r>
            <a:endParaRPr lang="en-GB" dirty="0"/>
          </a:p>
        </p:txBody>
      </p:sp>
      <p:sp>
        <p:nvSpPr>
          <p:cNvPr id="60" name="Retângulo 59">
            <a:extLst>
              <a:ext uri="{FF2B5EF4-FFF2-40B4-BE49-F238E27FC236}">
                <a16:creationId xmlns:a16="http://schemas.microsoft.com/office/drawing/2014/main" id="{935C3930-6BD3-4610-8AC7-1E108FAC5842}"/>
              </a:ext>
            </a:extLst>
          </p:cNvPr>
          <p:cNvSpPr/>
          <p:nvPr/>
        </p:nvSpPr>
        <p:spPr>
          <a:xfrm>
            <a:off x="5439885" y="2624791"/>
            <a:ext cx="300082" cy="369332"/>
          </a:xfrm>
          <a:prstGeom prst="rect">
            <a:avLst/>
          </a:prstGeom>
        </p:spPr>
        <p:txBody>
          <a:bodyPr wrap="none">
            <a:spAutoFit/>
          </a:bodyPr>
          <a:lstStyle/>
          <a:p>
            <a:r>
              <a:rPr lang="es-ES" dirty="0">
                <a:solidFill>
                  <a:srgbClr val="0C2B8E"/>
                </a:solidFill>
              </a:rPr>
              <a:t>~</a:t>
            </a:r>
            <a:endParaRPr lang="en-GB" dirty="0"/>
          </a:p>
        </p:txBody>
      </p:sp>
      <p:sp>
        <p:nvSpPr>
          <p:cNvPr id="61" name="Retângulo 60">
            <a:extLst>
              <a:ext uri="{FF2B5EF4-FFF2-40B4-BE49-F238E27FC236}">
                <a16:creationId xmlns:a16="http://schemas.microsoft.com/office/drawing/2014/main" id="{A744F783-74AA-4A7B-BEC6-36A7EAB27981}"/>
              </a:ext>
            </a:extLst>
          </p:cNvPr>
          <p:cNvSpPr/>
          <p:nvPr/>
        </p:nvSpPr>
        <p:spPr>
          <a:xfrm>
            <a:off x="8562875" y="2538012"/>
            <a:ext cx="300082" cy="369332"/>
          </a:xfrm>
          <a:prstGeom prst="rect">
            <a:avLst/>
          </a:prstGeom>
        </p:spPr>
        <p:txBody>
          <a:bodyPr wrap="none">
            <a:spAutoFit/>
          </a:bodyPr>
          <a:lstStyle/>
          <a:p>
            <a:r>
              <a:rPr lang="es-ES" dirty="0">
                <a:solidFill>
                  <a:srgbClr val="0C2B8E"/>
                </a:solidFill>
              </a:rPr>
              <a:t>~</a:t>
            </a:r>
            <a:endParaRPr lang="en-GB" dirty="0"/>
          </a:p>
        </p:txBody>
      </p:sp>
      <mc:AlternateContent xmlns:mc="http://schemas.openxmlformats.org/markup-compatibility/2006" xmlns:a14="http://schemas.microsoft.com/office/drawing/2010/main">
        <mc:Choice Requires="a14">
          <p:sp>
            <p:nvSpPr>
              <p:cNvPr id="65" name="CuadroTexto 11">
                <a:extLst>
                  <a:ext uri="{FF2B5EF4-FFF2-40B4-BE49-F238E27FC236}">
                    <a16:creationId xmlns:a16="http://schemas.microsoft.com/office/drawing/2014/main" id="{8A9DDBEE-7DE3-4B7B-9AA2-4519B0E62E2B}"/>
                  </a:ext>
                </a:extLst>
              </p:cNvPr>
              <p:cNvSpPr txBox="1"/>
              <p:nvPr/>
            </p:nvSpPr>
            <p:spPr>
              <a:xfrm>
                <a:off x="7093478" y="1188000"/>
                <a:ext cx="2765043" cy="912732"/>
              </a:xfrm>
              <a:prstGeom prst="round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65" name="CuadroTexto 11">
                <a:extLst>
                  <a:ext uri="{FF2B5EF4-FFF2-40B4-BE49-F238E27FC236}">
                    <a16:creationId xmlns:a16="http://schemas.microsoft.com/office/drawing/2014/main" id="{8A9DDBEE-7DE3-4B7B-9AA2-4519B0E62E2B}"/>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18"/>
                <a:stretch>
                  <a:fillRect/>
                </a:stretch>
              </a:blipFill>
            </p:spPr>
            <p:txBody>
              <a:bodyPr/>
              <a:lstStyle/>
              <a:p>
                <a:r>
                  <a:rPr lang="en-GB">
                    <a:noFill/>
                  </a:rPr>
                  <a:t> </a:t>
                </a:r>
              </a:p>
            </p:txBody>
          </p:sp>
        </mc:Fallback>
      </mc:AlternateContent>
      <p:cxnSp>
        <p:nvCxnSpPr>
          <p:cNvPr id="66" name="Conexão reta unidirecional 65">
            <a:extLst>
              <a:ext uri="{FF2B5EF4-FFF2-40B4-BE49-F238E27FC236}">
                <a16:creationId xmlns:a16="http://schemas.microsoft.com/office/drawing/2014/main" id="{2A7BC79D-7548-4703-A556-8113DAC2D8D8}"/>
              </a:ext>
            </a:extLst>
          </p:cNvPr>
          <p:cNvCxnSpPr>
            <a:cxnSpLocks/>
          </p:cNvCxnSpPr>
          <p:nvPr/>
        </p:nvCxnSpPr>
        <p:spPr>
          <a:xfrm flipV="1">
            <a:off x="8477384" y="2201947"/>
            <a:ext cx="0" cy="1881569"/>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67" name="Retângulo: Cantos Arredondados 66">
            <a:extLst>
              <a:ext uri="{FF2B5EF4-FFF2-40B4-BE49-F238E27FC236}">
                <a16:creationId xmlns:a16="http://schemas.microsoft.com/office/drawing/2014/main" id="{00F183B6-F096-4463-8C21-299E7CED8609}"/>
              </a:ext>
            </a:extLst>
          </p:cNvPr>
          <p:cNvSpPr/>
          <p:nvPr/>
        </p:nvSpPr>
        <p:spPr>
          <a:xfrm>
            <a:off x="7790504" y="4196127"/>
            <a:ext cx="1789430" cy="1034374"/>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68" name="Retângulo: Cantos Arredondados 67">
            <a:hlinkClick r:id="rId19" action="ppaction://hlinksldjump"/>
            <a:extLst>
              <a:ext uri="{FF2B5EF4-FFF2-40B4-BE49-F238E27FC236}">
                <a16:creationId xmlns:a16="http://schemas.microsoft.com/office/drawing/2014/main" id="{F6531C96-E630-4724-A80A-AEF7C1DE8CD4}"/>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9" name="Retângulo: Cantos Arredondados 68">
            <a:hlinkClick r:id="rId20" action="ppaction://hlinksldjump"/>
            <a:extLst>
              <a:ext uri="{FF2B5EF4-FFF2-40B4-BE49-F238E27FC236}">
                <a16:creationId xmlns:a16="http://schemas.microsoft.com/office/drawing/2014/main" id="{AEDAE3B0-9366-4592-BAEF-23E63271AC4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70" name="Retângulo: Cantos Arredondados 69">
            <a:hlinkClick r:id="rId21" action="ppaction://hlinksldjump"/>
            <a:extLst>
              <a:ext uri="{FF2B5EF4-FFF2-40B4-BE49-F238E27FC236}">
                <a16:creationId xmlns:a16="http://schemas.microsoft.com/office/drawing/2014/main" id="{8FE178BC-0F00-4595-B9C2-056EDD2396F0}"/>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71" name="Retângulo: Cantos Arredondados 70">
            <a:hlinkClick r:id="rId22" action="ppaction://hlinksldjump"/>
            <a:extLst>
              <a:ext uri="{FF2B5EF4-FFF2-40B4-BE49-F238E27FC236}">
                <a16:creationId xmlns:a16="http://schemas.microsoft.com/office/drawing/2014/main" id="{DF0182D2-59C3-4D1C-B34B-52DFE64290AD}"/>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
        <p:nvSpPr>
          <p:cNvPr id="42" name="Seta: Para a Direita 41">
            <a:extLst>
              <a:ext uri="{FF2B5EF4-FFF2-40B4-BE49-F238E27FC236}">
                <a16:creationId xmlns:a16="http://schemas.microsoft.com/office/drawing/2014/main" id="{E37A045B-9314-4EE4-BFC1-50F4CD878FF2}"/>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CuadroTexto 5">
                <a:extLst>
                  <a:ext uri="{FF2B5EF4-FFF2-40B4-BE49-F238E27FC236}">
                    <a16:creationId xmlns:a16="http://schemas.microsoft.com/office/drawing/2014/main" id="{D3374B6B-76F7-44BC-942B-D4F663223C1C}"/>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3" name="CuadroTexto 5">
                <a:extLst>
                  <a:ext uri="{FF2B5EF4-FFF2-40B4-BE49-F238E27FC236}">
                    <a16:creationId xmlns:a16="http://schemas.microsoft.com/office/drawing/2014/main" id="{D3374B6B-76F7-44BC-942B-D4F663223C1C}"/>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773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xit" presetSubtype="0" fill="hold" grpId="0" nodeType="withEffect">
                                  <p:stCondLst>
                                    <p:cond delay="0"/>
                                  </p:stCondLst>
                                  <p:childTnLst>
                                    <p:animEffect transition="out" filter="fade">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75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75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75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750"/>
                                        <p:tgtEl>
                                          <p:spTgt spid="58"/>
                                        </p:tgtEl>
                                      </p:cBhvr>
                                    </p:animEffect>
                                  </p:childTnLst>
                                </p:cTn>
                              </p:par>
                            </p:childTnLst>
                          </p:cTn>
                        </p:par>
                        <p:par>
                          <p:cTn id="70" fill="hold">
                            <p:stCondLst>
                              <p:cond delay="1750"/>
                            </p:stCondLst>
                            <p:childTnLst>
                              <p:par>
                                <p:cTn id="71" presetID="22" presetClass="entr" presetSubtype="8"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left)">
                                      <p:cBhvr>
                                        <p:cTn id="73" dur="1000"/>
                                        <p:tgtEl>
                                          <p:spTgt spid="67"/>
                                        </p:tgtEl>
                                      </p:cBhvr>
                                    </p:animEffect>
                                  </p:childTnLst>
                                </p:cTn>
                              </p:par>
                            </p:childTnLst>
                          </p:cTn>
                        </p:par>
                        <p:par>
                          <p:cTn id="74" fill="hold">
                            <p:stCondLst>
                              <p:cond delay="275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1000"/>
                                        <p:tgtEl>
                                          <p:spTgt spid="66"/>
                                        </p:tgtEl>
                                      </p:cBhvr>
                                    </p:animEffect>
                                  </p:childTnLst>
                                </p:cTn>
                              </p:par>
                            </p:childTnLst>
                          </p:cTn>
                        </p:par>
                        <p:par>
                          <p:cTn id="78" fill="hold">
                            <p:stCondLst>
                              <p:cond delay="375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5" grpId="0"/>
      <p:bldP spid="3" grpId="0"/>
      <p:bldP spid="47" grpId="0"/>
      <p:bldP spid="53" grpId="0"/>
      <p:bldP spid="54" grpId="0"/>
      <p:bldP spid="55" grpId="0"/>
      <p:bldP spid="56" grpId="0"/>
      <p:bldP spid="57" grpId="0"/>
      <p:bldP spid="58" grpId="0"/>
      <p:bldP spid="4" grpId="0"/>
      <p:bldP spid="59" grpId="0"/>
      <p:bldP spid="60" grpId="0"/>
      <p:bldP spid="61" grpId="0"/>
      <p:bldP spid="65" grpId="0" animBg="1"/>
      <p:bldP spid="67" grpId="0" animBg="1"/>
      <p:bldP spid="42"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7" name="Retângulo 26">
            <a:extLst>
              <a:ext uri="{FF2B5EF4-FFF2-40B4-BE49-F238E27FC236}">
                <a16:creationId xmlns:a16="http://schemas.microsoft.com/office/drawing/2014/main" id="{DB278B5F-3E90-4764-8AEF-8D30B7FD47F4}"/>
              </a:ext>
            </a:extLst>
          </p:cNvPr>
          <p:cNvSpPr/>
          <p:nvPr/>
        </p:nvSpPr>
        <p:spPr>
          <a:xfrm>
            <a:off x="2519916" y="650993"/>
            <a:ext cx="9197544" cy="461665"/>
          </a:xfrm>
          <a:prstGeom prst="rect">
            <a:avLst/>
          </a:prstGeom>
        </p:spPr>
        <p:txBody>
          <a:bodyPr wrap="square">
            <a:spAutoFit/>
          </a:bodyPr>
          <a:lstStyle/>
          <a:p>
            <a:r>
              <a:rPr lang="en-US" sz="2400" dirty="0"/>
              <a:t>As seen in </a:t>
            </a:r>
            <a:r>
              <a:rPr lang="en-US" sz="2400" b="1" i="1" dirty="0"/>
              <a:t>Lesson 23</a:t>
            </a:r>
            <a:r>
              <a:rPr lang="en-US" sz="2400" dirty="0"/>
              <a:t>, any </a:t>
            </a:r>
            <a:r>
              <a:rPr lang="en-GB" sz="2400" b="1" dirty="0"/>
              <a:t>linear system </a:t>
            </a:r>
            <a:r>
              <a:rPr lang="en-GB" sz="2400" dirty="0"/>
              <a:t>of </a:t>
            </a:r>
            <a:r>
              <a:rPr lang="en-GB" sz="2400" b="1" i="1" dirty="0">
                <a:latin typeface="Times New Roman" panose="02020603050405020304" pitchFamily="18" charset="0"/>
                <a:cs typeface="Times New Roman" panose="02020603050405020304" pitchFamily="18" charset="0"/>
              </a:rPr>
              <a:t>m</a:t>
            </a:r>
            <a:r>
              <a:rPr lang="en-GB" sz="2400" dirty="0"/>
              <a:t> equations with </a:t>
            </a:r>
            <a:r>
              <a:rPr lang="en-GB" sz="2400" b="1" i="1" dirty="0">
                <a:latin typeface="Times New Roman" panose="02020603050405020304" pitchFamily="18" charset="0"/>
                <a:cs typeface="Times New Roman" panose="02020603050405020304" pitchFamily="18" charset="0"/>
              </a:rPr>
              <a:t>n</a:t>
            </a:r>
            <a:r>
              <a:rPr lang="en-GB" sz="2400" dirty="0"/>
              <a:t> variables</a:t>
            </a:r>
            <a:endParaRPr lang="en-US" sz="2400" dirty="0"/>
          </a:p>
        </p:txBody>
      </p:sp>
      <p:graphicFrame>
        <p:nvGraphicFramePr>
          <p:cNvPr id="28" name="Objeto 27">
            <a:extLst>
              <a:ext uri="{FF2B5EF4-FFF2-40B4-BE49-F238E27FC236}">
                <a16:creationId xmlns:a16="http://schemas.microsoft.com/office/drawing/2014/main" id="{66E2EFF3-7CBE-409F-A5A6-66831EAB4223}"/>
              </a:ext>
            </a:extLst>
          </p:cNvPr>
          <p:cNvGraphicFramePr>
            <a:graphicFrameLocks noChangeAspect="1"/>
          </p:cNvGraphicFramePr>
          <p:nvPr>
            <p:extLst>
              <p:ext uri="{D42A27DB-BD31-4B8C-83A1-F6EECF244321}">
                <p14:modId xmlns:p14="http://schemas.microsoft.com/office/powerpoint/2010/main" val="4019397612"/>
              </p:ext>
            </p:extLst>
          </p:nvPr>
        </p:nvGraphicFramePr>
        <p:xfrm>
          <a:off x="4789061" y="1278349"/>
          <a:ext cx="4513262" cy="1892300"/>
        </p:xfrm>
        <a:graphic>
          <a:graphicData uri="http://schemas.openxmlformats.org/presentationml/2006/ole">
            <mc:AlternateContent xmlns:mc="http://schemas.openxmlformats.org/markup-compatibility/2006">
              <mc:Choice xmlns:v="urn:schemas-microsoft-com:vml" Requires="v">
                <p:oleObj name="Equation" r:id="rId7" imgW="3238200" imgH="1358640" progId="Equation.DSMT4">
                  <p:embed/>
                </p:oleObj>
              </mc:Choice>
              <mc:Fallback>
                <p:oleObj name="Equation" r:id="rId7" imgW="3238200" imgH="1358640" progId="Equation.DSMT4">
                  <p:embed/>
                  <p:pic>
                    <p:nvPicPr>
                      <p:cNvPr id="28" name="Objeto 27">
                        <a:extLst>
                          <a:ext uri="{FF2B5EF4-FFF2-40B4-BE49-F238E27FC236}">
                            <a16:creationId xmlns:a16="http://schemas.microsoft.com/office/drawing/2014/main" id="{66E2EFF3-7CBE-409F-A5A6-66831EAB4223}"/>
                          </a:ext>
                        </a:extLst>
                      </p:cNvPr>
                      <p:cNvPicPr/>
                      <p:nvPr/>
                    </p:nvPicPr>
                    <p:blipFill>
                      <a:blip r:embed="rId8"/>
                      <a:stretch>
                        <a:fillRect/>
                      </a:stretch>
                    </p:blipFill>
                    <p:spPr>
                      <a:xfrm>
                        <a:off x="4789061" y="1278349"/>
                        <a:ext cx="4513262" cy="1892300"/>
                      </a:xfrm>
                      <a:prstGeom prst="rect">
                        <a:avLst/>
                      </a:prstGeom>
                    </p:spPr>
                  </p:pic>
                </p:oleObj>
              </mc:Fallback>
            </mc:AlternateContent>
          </a:graphicData>
        </a:graphic>
      </p:graphicFrame>
      <p:sp>
        <p:nvSpPr>
          <p:cNvPr id="29" name="Retângulo 28">
            <a:extLst>
              <a:ext uri="{FF2B5EF4-FFF2-40B4-BE49-F238E27FC236}">
                <a16:creationId xmlns:a16="http://schemas.microsoft.com/office/drawing/2014/main" id="{1D5F9934-6C2B-4771-A82E-6410DF98641A}"/>
              </a:ext>
            </a:extLst>
          </p:cNvPr>
          <p:cNvSpPr/>
          <p:nvPr/>
        </p:nvSpPr>
        <p:spPr>
          <a:xfrm>
            <a:off x="2243421" y="3443012"/>
            <a:ext cx="4748736" cy="461665"/>
          </a:xfrm>
          <a:prstGeom prst="rect">
            <a:avLst/>
          </a:prstGeom>
        </p:spPr>
        <p:txBody>
          <a:bodyPr wrap="none">
            <a:spAutoFit/>
          </a:bodyPr>
          <a:lstStyle/>
          <a:p>
            <a:r>
              <a:rPr lang="en-GB" sz="2400" dirty="0"/>
              <a:t>can be written as a </a:t>
            </a:r>
            <a:r>
              <a:rPr lang="en-US" sz="2400" b="1" dirty="0"/>
              <a:t>Matrix Equation</a:t>
            </a:r>
            <a:r>
              <a:rPr lang="en-US" sz="2400" dirty="0"/>
              <a:t>:</a:t>
            </a:r>
            <a:endParaRPr lang="en-GB" sz="2400" dirty="0"/>
          </a:p>
        </p:txBody>
      </p:sp>
      <p:sp>
        <p:nvSpPr>
          <p:cNvPr id="30" name="CuadroTexto 15">
            <a:extLst>
              <a:ext uri="{FF2B5EF4-FFF2-40B4-BE49-F238E27FC236}">
                <a16:creationId xmlns:a16="http://schemas.microsoft.com/office/drawing/2014/main" id="{9E1198C3-F815-4CC8-A511-E1558B501B54}"/>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31" name="Retângulo 30">
            <a:extLst>
              <a:ext uri="{FF2B5EF4-FFF2-40B4-BE49-F238E27FC236}">
                <a16:creationId xmlns:a16="http://schemas.microsoft.com/office/drawing/2014/main" id="{08205205-2B55-4010-986A-E7C053C27F95}"/>
              </a:ext>
            </a:extLst>
          </p:cNvPr>
          <p:cNvSpPr/>
          <p:nvPr/>
        </p:nvSpPr>
        <p:spPr>
          <a:xfrm>
            <a:off x="3828627" y="4734463"/>
            <a:ext cx="977319" cy="461665"/>
          </a:xfrm>
          <a:prstGeom prst="rect">
            <a:avLst/>
          </a:prstGeom>
        </p:spPr>
        <p:txBody>
          <a:bodyPr wrap="none">
            <a:spAutoFit/>
          </a:bodyPr>
          <a:lstStyle/>
          <a:p>
            <a:r>
              <a:rPr lang="en-GB" sz="2400" dirty="0"/>
              <a:t>where</a:t>
            </a:r>
          </a:p>
        </p:txBody>
      </p:sp>
      <p:graphicFrame>
        <p:nvGraphicFramePr>
          <p:cNvPr id="32" name="Objeto 31">
            <a:extLst>
              <a:ext uri="{FF2B5EF4-FFF2-40B4-BE49-F238E27FC236}">
                <a16:creationId xmlns:a16="http://schemas.microsoft.com/office/drawing/2014/main" id="{A8A4CCF6-8C55-4B89-BD46-DEA3691785E2}"/>
              </a:ext>
            </a:extLst>
          </p:cNvPr>
          <p:cNvGraphicFramePr>
            <a:graphicFrameLocks noChangeAspect="1"/>
          </p:cNvGraphicFramePr>
          <p:nvPr>
            <p:extLst>
              <p:ext uri="{D42A27DB-BD31-4B8C-83A1-F6EECF244321}">
                <p14:modId xmlns:p14="http://schemas.microsoft.com/office/powerpoint/2010/main" val="2625887904"/>
              </p:ext>
            </p:extLst>
          </p:nvPr>
        </p:nvGraphicFramePr>
        <p:xfrm>
          <a:off x="4890667" y="4064172"/>
          <a:ext cx="3649662" cy="1895475"/>
        </p:xfrm>
        <a:graphic>
          <a:graphicData uri="http://schemas.openxmlformats.org/presentationml/2006/ole">
            <mc:AlternateContent xmlns:mc="http://schemas.openxmlformats.org/markup-compatibility/2006">
              <mc:Choice xmlns:v="urn:schemas-microsoft-com:vml" Requires="v">
                <p:oleObj name="Equation" r:id="rId9" imgW="2641320" imgH="1371600" progId="Equation.DSMT4">
                  <p:embed/>
                </p:oleObj>
              </mc:Choice>
              <mc:Fallback>
                <p:oleObj name="Equation" r:id="rId9" imgW="2641320" imgH="1371600" progId="Equation.DSMT4">
                  <p:embed/>
                  <p:pic>
                    <p:nvPicPr>
                      <p:cNvPr id="32" name="Objeto 31">
                        <a:extLst>
                          <a:ext uri="{FF2B5EF4-FFF2-40B4-BE49-F238E27FC236}">
                            <a16:creationId xmlns:a16="http://schemas.microsoft.com/office/drawing/2014/main" id="{A8A4CCF6-8C55-4B89-BD46-DEA3691785E2}"/>
                          </a:ext>
                        </a:extLst>
                      </p:cNvPr>
                      <p:cNvPicPr/>
                      <p:nvPr/>
                    </p:nvPicPr>
                    <p:blipFill>
                      <a:blip r:embed="rId10"/>
                      <a:stretch>
                        <a:fillRect/>
                      </a:stretch>
                    </p:blipFill>
                    <p:spPr>
                      <a:xfrm>
                        <a:off x="4890667" y="4064172"/>
                        <a:ext cx="3649662" cy="1895475"/>
                      </a:xfrm>
                      <a:prstGeom prst="rect">
                        <a:avLst/>
                      </a:prstGeom>
                    </p:spPr>
                  </p:pic>
                </p:oleObj>
              </mc:Fallback>
            </mc:AlternateContent>
          </a:graphicData>
        </a:graphic>
      </p:graphicFrame>
      <p:graphicFrame>
        <p:nvGraphicFramePr>
          <p:cNvPr id="33" name="Objeto 32">
            <a:extLst>
              <a:ext uri="{FF2B5EF4-FFF2-40B4-BE49-F238E27FC236}">
                <a16:creationId xmlns:a16="http://schemas.microsoft.com/office/drawing/2014/main" id="{982DAF5C-E170-4C76-971E-37F0611C8D24}"/>
              </a:ext>
            </a:extLst>
          </p:cNvPr>
          <p:cNvGraphicFramePr>
            <a:graphicFrameLocks noChangeAspect="1"/>
          </p:cNvGraphicFramePr>
          <p:nvPr>
            <p:extLst>
              <p:ext uri="{D42A27DB-BD31-4B8C-83A1-F6EECF244321}">
                <p14:modId xmlns:p14="http://schemas.microsoft.com/office/powerpoint/2010/main" val="147897720"/>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name="Equation" r:id="rId11" imgW="901440" imgH="1358640" progId="Equation.DSMT4">
                  <p:embed/>
                </p:oleObj>
              </mc:Choice>
              <mc:Fallback>
                <p:oleObj name="Equation" r:id="rId11" imgW="901440" imgH="1358640" progId="Equation.DSMT4">
                  <p:embed/>
                  <p:pic>
                    <p:nvPicPr>
                      <p:cNvPr id="33" name="Objeto 32">
                        <a:extLst>
                          <a:ext uri="{FF2B5EF4-FFF2-40B4-BE49-F238E27FC236}">
                            <a16:creationId xmlns:a16="http://schemas.microsoft.com/office/drawing/2014/main" id="{982DAF5C-E170-4C76-971E-37F0611C8D24}"/>
                          </a:ext>
                        </a:extLst>
                      </p:cNvPr>
                      <p:cNvPicPr/>
                      <p:nvPr/>
                    </p:nvPicPr>
                    <p:blipFill>
                      <a:blip r:embed="rId12"/>
                      <a:stretch>
                        <a:fillRect/>
                      </a:stretch>
                    </p:blipFill>
                    <p:spPr>
                      <a:xfrm>
                        <a:off x="8383568" y="4064172"/>
                        <a:ext cx="1246187" cy="1878013"/>
                      </a:xfrm>
                      <a:prstGeom prst="rect">
                        <a:avLst/>
                      </a:prstGeom>
                    </p:spPr>
                  </p:pic>
                </p:oleObj>
              </mc:Fallback>
            </mc:AlternateContent>
          </a:graphicData>
        </a:graphic>
      </p:graphicFrame>
      <p:graphicFrame>
        <p:nvGraphicFramePr>
          <p:cNvPr id="34" name="Objeto 33">
            <a:extLst>
              <a:ext uri="{FF2B5EF4-FFF2-40B4-BE49-F238E27FC236}">
                <a16:creationId xmlns:a16="http://schemas.microsoft.com/office/drawing/2014/main" id="{E4255C01-BFC0-46E9-B4D7-89FEBA23BE06}"/>
              </a:ext>
            </a:extLst>
          </p:cNvPr>
          <p:cNvGraphicFramePr>
            <a:graphicFrameLocks noChangeAspect="1"/>
          </p:cNvGraphicFramePr>
          <p:nvPr>
            <p:extLst>
              <p:ext uri="{D42A27DB-BD31-4B8C-83A1-F6EECF244321}">
                <p14:modId xmlns:p14="http://schemas.microsoft.com/office/powerpoint/2010/main" val="1476300941"/>
              </p:ext>
            </p:extLst>
          </p:nvPr>
        </p:nvGraphicFramePr>
        <p:xfrm>
          <a:off x="10207746" y="4046710"/>
          <a:ext cx="1509713" cy="1895475"/>
        </p:xfrm>
        <a:graphic>
          <a:graphicData uri="http://schemas.openxmlformats.org/presentationml/2006/ole">
            <mc:AlternateContent xmlns:mc="http://schemas.openxmlformats.org/markup-compatibility/2006">
              <mc:Choice xmlns:v="urn:schemas-microsoft-com:vml" Requires="v">
                <p:oleObj name="Equation" r:id="rId13" imgW="1091880" imgH="1371600" progId="Equation.DSMT4">
                  <p:embed/>
                </p:oleObj>
              </mc:Choice>
              <mc:Fallback>
                <p:oleObj name="Equation" r:id="rId13" imgW="1091880" imgH="1371600" progId="Equation.DSMT4">
                  <p:embed/>
                  <p:pic>
                    <p:nvPicPr>
                      <p:cNvPr id="34" name="Objeto 33">
                        <a:extLst>
                          <a:ext uri="{FF2B5EF4-FFF2-40B4-BE49-F238E27FC236}">
                            <a16:creationId xmlns:a16="http://schemas.microsoft.com/office/drawing/2014/main" id="{E4255C01-BFC0-46E9-B4D7-89FEBA23BE06}"/>
                          </a:ext>
                        </a:extLst>
                      </p:cNvPr>
                      <p:cNvPicPr/>
                      <p:nvPr/>
                    </p:nvPicPr>
                    <p:blipFill>
                      <a:blip r:embed="rId14"/>
                      <a:stretch>
                        <a:fillRect/>
                      </a:stretch>
                    </p:blipFill>
                    <p:spPr>
                      <a:xfrm>
                        <a:off x="10207746" y="4046710"/>
                        <a:ext cx="1509713" cy="1895475"/>
                      </a:xfrm>
                      <a:prstGeom prst="rect">
                        <a:avLst/>
                      </a:prstGeom>
                    </p:spPr>
                  </p:pic>
                </p:oleObj>
              </mc:Fallback>
            </mc:AlternateContent>
          </a:graphicData>
        </a:graphic>
      </p:graphicFrame>
      <p:sp>
        <p:nvSpPr>
          <p:cNvPr id="35" name="Retângulo 34">
            <a:extLst>
              <a:ext uri="{FF2B5EF4-FFF2-40B4-BE49-F238E27FC236}">
                <a16:creationId xmlns:a16="http://schemas.microsoft.com/office/drawing/2014/main" id="{184A398F-CB52-46A8-AE81-030EB18CF031}"/>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36" name="Retângulo 35">
            <a:extLst>
              <a:ext uri="{FF2B5EF4-FFF2-40B4-BE49-F238E27FC236}">
                <a16:creationId xmlns:a16="http://schemas.microsoft.com/office/drawing/2014/main" id="{D7C84713-EAE0-4C96-9FE6-C133D2427D7C}"/>
              </a:ext>
            </a:extLst>
          </p:cNvPr>
          <p:cNvSpPr/>
          <p:nvPr/>
        </p:nvSpPr>
        <p:spPr>
          <a:xfrm>
            <a:off x="9585600" y="4740718"/>
            <a:ext cx="655949" cy="461665"/>
          </a:xfrm>
          <a:prstGeom prst="rect">
            <a:avLst/>
          </a:prstGeom>
        </p:spPr>
        <p:txBody>
          <a:bodyPr wrap="none">
            <a:spAutoFit/>
          </a:bodyPr>
          <a:lstStyle/>
          <a:p>
            <a:r>
              <a:rPr lang="en-GB" sz="2400" dirty="0"/>
              <a:t>and</a:t>
            </a:r>
          </a:p>
        </p:txBody>
      </p:sp>
      <p:pic>
        <p:nvPicPr>
          <p:cNvPr id="15" name="Imagem 14">
            <a:extLst>
              <a:ext uri="{FF2B5EF4-FFF2-40B4-BE49-F238E27FC236}">
                <a16:creationId xmlns:a16="http://schemas.microsoft.com/office/drawing/2014/main" id="{CBDF4356-2B93-48C2-9651-0AA0C8FC12BE}"/>
              </a:ext>
            </a:extLst>
          </p:cNvPr>
          <p:cNvPicPr>
            <a:picLocks noChangeAspect="1"/>
          </p:cNvPicPr>
          <p:nvPr>
            <p:custDataLst>
              <p:tags r:id="rId1"/>
            </p:custDataLst>
          </p:nvPr>
        </p:nvPicPr>
        <p:blipFill rotWithShape="1">
          <a:blip r:embed="rId15" cstate="print">
            <a:extLst>
              <a:ext uri="{28A0092B-C50C-407E-A947-70E740481C1C}">
                <a14:useLocalDpi xmlns:a14="http://schemas.microsoft.com/office/drawing/2010/main" val="0"/>
              </a:ext>
            </a:extLst>
          </a:blip>
          <a:srcRect b="59239"/>
          <a:stretch/>
        </p:blipFill>
        <p:spPr>
          <a:xfrm>
            <a:off x="2634557" y="1307067"/>
            <a:ext cx="1288732" cy="1863582"/>
          </a:xfrm>
          <a:prstGeom prst="rect">
            <a:avLst/>
          </a:prstGeom>
        </p:spPr>
      </p:pic>
      <p:pic>
        <p:nvPicPr>
          <p:cNvPr id="17" name="Imagem 16">
            <a:extLst>
              <a:ext uri="{FF2B5EF4-FFF2-40B4-BE49-F238E27FC236}">
                <a16:creationId xmlns:a16="http://schemas.microsoft.com/office/drawing/2014/main" id="{1EF32626-22E0-4032-ADB3-7F687F788D07}"/>
              </a:ext>
            </a:extLst>
          </p:cNvPr>
          <p:cNvPicPr>
            <a:picLocks noChangeAspect="1"/>
          </p:cNvPicPr>
          <p:nvPr>
            <p:custDataLst>
              <p:tags r:id="rId2"/>
            </p:custDataLst>
          </p:nvPr>
        </p:nvPicPr>
        <p:blipFill rotWithShape="1">
          <a:blip r:embed="rId16" cstate="print">
            <a:extLst>
              <a:ext uri="{28A0092B-C50C-407E-A947-70E740481C1C}">
                <a14:useLocalDpi xmlns:a14="http://schemas.microsoft.com/office/drawing/2010/main" val="0"/>
              </a:ext>
            </a:extLst>
          </a:blip>
          <a:srcRect b="58278"/>
          <a:stretch/>
        </p:blipFill>
        <p:spPr>
          <a:xfrm>
            <a:off x="2738357" y="1278349"/>
            <a:ext cx="1180147" cy="1907511"/>
          </a:xfrm>
          <a:prstGeom prst="rect">
            <a:avLst/>
          </a:prstGeom>
        </p:spPr>
      </p:pic>
      <p:sp>
        <p:nvSpPr>
          <p:cNvPr id="37" name="CuadroTexto 15">
            <a:extLst>
              <a:ext uri="{FF2B5EF4-FFF2-40B4-BE49-F238E27FC236}">
                <a16:creationId xmlns:a16="http://schemas.microsoft.com/office/drawing/2014/main" id="{B353B202-88CD-4EC2-AC42-DBD8E5E07574}"/>
              </a:ext>
            </a:extLst>
          </p:cNvPr>
          <p:cNvSpPr txBox="1"/>
          <p:nvPr/>
        </p:nvSpPr>
        <p:spPr>
          <a:xfrm rot="19362406">
            <a:off x="5313866" y="4704837"/>
            <a:ext cx="3013634" cy="510778"/>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2400" b="1" dirty="0">
                <a:solidFill>
                  <a:srgbClr val="F25E4F"/>
                </a:solidFill>
              </a:rPr>
              <a:t>coefficient matrix</a:t>
            </a:r>
            <a:endParaRPr lang="en-GB" sz="2400" dirty="0"/>
          </a:p>
        </p:txBody>
      </p:sp>
      <p:sp>
        <p:nvSpPr>
          <p:cNvPr id="38" name="CuadroTexto 15">
            <a:extLst>
              <a:ext uri="{FF2B5EF4-FFF2-40B4-BE49-F238E27FC236}">
                <a16:creationId xmlns:a16="http://schemas.microsoft.com/office/drawing/2014/main" id="{1A173B47-289F-4F40-BC7F-62D19F79316F}"/>
              </a:ext>
            </a:extLst>
          </p:cNvPr>
          <p:cNvSpPr txBox="1"/>
          <p:nvPr/>
        </p:nvSpPr>
        <p:spPr>
          <a:xfrm rot="18967782">
            <a:off x="8450046" y="4722468"/>
            <a:ext cx="1674592"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1400" b="1" dirty="0">
                <a:solidFill>
                  <a:srgbClr val="F25E4F"/>
                </a:solidFill>
              </a:rPr>
              <a:t>vector matrix</a:t>
            </a:r>
            <a:r>
              <a:rPr lang="en-GB" sz="1400" b="1" dirty="0"/>
              <a:t> </a:t>
            </a:r>
          </a:p>
          <a:p>
            <a:pPr algn="ctr"/>
            <a:r>
              <a:rPr lang="en-GB" sz="1400" dirty="0"/>
              <a:t>of the </a:t>
            </a:r>
            <a:r>
              <a:rPr lang="en-GB" sz="1400" b="1" dirty="0"/>
              <a:t>variables</a:t>
            </a:r>
            <a:endParaRPr lang="en-GB" sz="1400" dirty="0"/>
          </a:p>
        </p:txBody>
      </p:sp>
      <p:sp>
        <p:nvSpPr>
          <p:cNvPr id="39" name="CuadroTexto 15">
            <a:extLst>
              <a:ext uri="{FF2B5EF4-FFF2-40B4-BE49-F238E27FC236}">
                <a16:creationId xmlns:a16="http://schemas.microsoft.com/office/drawing/2014/main" id="{DD51E07E-B91F-4B20-BE4A-21CB57AEAAC3}"/>
              </a:ext>
            </a:extLst>
          </p:cNvPr>
          <p:cNvSpPr txBox="1"/>
          <p:nvPr/>
        </p:nvSpPr>
        <p:spPr>
          <a:xfrm rot="18887964">
            <a:off x="10086034" y="4656124"/>
            <a:ext cx="1909433"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1400" b="1" dirty="0">
                <a:solidFill>
                  <a:srgbClr val="F25E4F"/>
                </a:solidFill>
              </a:rPr>
              <a:t>vector matrix</a:t>
            </a:r>
            <a:r>
              <a:rPr lang="en-GB" sz="1400" b="1" dirty="0"/>
              <a:t> </a:t>
            </a:r>
          </a:p>
          <a:p>
            <a:pPr algn="ctr"/>
            <a:r>
              <a:rPr lang="en-GB" sz="1400" dirty="0"/>
              <a:t>of the </a:t>
            </a:r>
            <a:r>
              <a:rPr lang="en-GB" sz="1400" b="1" dirty="0"/>
              <a:t>constant terms</a:t>
            </a:r>
          </a:p>
        </p:txBody>
      </p:sp>
      <p:sp>
        <p:nvSpPr>
          <p:cNvPr id="40" name="Retângulo: Cantos Arredondados 39">
            <a:hlinkClick r:id="rId17" action="ppaction://hlinksldjump"/>
            <a:extLst>
              <a:ext uri="{FF2B5EF4-FFF2-40B4-BE49-F238E27FC236}">
                <a16:creationId xmlns:a16="http://schemas.microsoft.com/office/drawing/2014/main" id="{4054A54E-F48B-4E5E-8BBD-47735C5ACFE8}"/>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1" name="Retângulo: Cantos Arredondados 40">
            <a:hlinkClick r:id="rId18" action="ppaction://hlinksldjump"/>
            <a:extLst>
              <a:ext uri="{FF2B5EF4-FFF2-40B4-BE49-F238E27FC236}">
                <a16:creationId xmlns:a16="http://schemas.microsoft.com/office/drawing/2014/main" id="{23A4FB65-8C9C-4C86-A86A-04651F3FD683}"/>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42" name="Retângulo: Cantos Arredondados 41">
            <a:hlinkClick r:id="rId19" action="ppaction://hlinksldjump"/>
            <a:extLst>
              <a:ext uri="{FF2B5EF4-FFF2-40B4-BE49-F238E27FC236}">
                <a16:creationId xmlns:a16="http://schemas.microsoft.com/office/drawing/2014/main" id="{91DA2BD6-C4B6-4DE2-A60C-ACC4E20E36CC}"/>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43" name="Retângulo: Cantos Arredondados 42">
            <a:hlinkClick r:id="rId20" action="ppaction://hlinksldjump"/>
            <a:extLst>
              <a:ext uri="{FF2B5EF4-FFF2-40B4-BE49-F238E27FC236}">
                <a16:creationId xmlns:a16="http://schemas.microsoft.com/office/drawing/2014/main" id="{3A5D877D-4876-4058-BA9A-90D09F6858A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9881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50"/>
                                        <p:tgtEl>
                                          <p:spTgt spid="3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750"/>
                                        <p:tgtEl>
                                          <p:spTgt spid="31"/>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750"/>
                                        <p:tgtEl>
                                          <p:spTgt spid="35"/>
                                        </p:tgtEl>
                                      </p:cBhvr>
                                    </p:animEffect>
                                  </p:childTnLst>
                                </p:cTn>
                              </p:par>
                            </p:childTnLst>
                          </p:cTn>
                        </p:par>
                        <p:par>
                          <p:cTn id="36" fill="hold">
                            <p:stCondLst>
                              <p:cond delay="375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750"/>
                                        <p:tgtEl>
                                          <p:spTgt spid="15"/>
                                        </p:tgtEl>
                                      </p:cBhvr>
                                    </p:animEffect>
                                  </p:childTnLst>
                                </p:cTn>
                              </p:par>
                              <p:par>
                                <p:cTn id="52" presetID="10" presetClass="exit" presetSubtype="0" fill="hold"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par>
                          <p:cTn id="55" fill="hold">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750"/>
                                        <p:tgtEl>
                                          <p:spTgt spid="37"/>
                                        </p:tgtEl>
                                      </p:cBhvr>
                                    </p:animEffect>
                                  </p:childTnLst>
                                </p:cTn>
                              </p:par>
                            </p:childTnLst>
                          </p:cTn>
                        </p:par>
                        <p:par>
                          <p:cTn id="59" fill="hold">
                            <p:stCondLst>
                              <p:cond delay="7500"/>
                            </p:stCondLst>
                            <p:childTnLst>
                              <p:par>
                                <p:cTn id="60" presetID="10"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750"/>
                                        <p:tgtEl>
                                          <p:spTgt spid="38"/>
                                        </p:tgtEl>
                                      </p:cBhvr>
                                    </p:animEffect>
                                  </p:childTnLst>
                                </p:cTn>
                              </p:par>
                            </p:childTnLst>
                          </p:cTn>
                        </p:par>
                        <p:par>
                          <p:cTn id="63" fill="hold">
                            <p:stCondLst>
                              <p:cond delay="8250"/>
                            </p:stCondLst>
                            <p:childTnLst>
                              <p:par>
                                <p:cTn id="64" presetID="10" presetClass="entr" presetSubtype="0"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5" grpId="0"/>
      <p:bldP spid="36" grpId="0"/>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344624"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Multiply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344624" cy="450408"/>
              </a:xfrm>
              <a:prstGeom prst="roundRect">
                <a:avLst/>
              </a:prstGeom>
              <a:blipFill>
                <a:blip r:embed="rId7"/>
                <a:stretch>
                  <a:fillRect b="-189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8"/>
                <a:stretch>
                  <a:fillRect l="-1760" b="-202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CuadroTexto 11">
                <a:extLst>
                  <a:ext uri="{FF2B5EF4-FFF2-40B4-BE49-F238E27FC236}">
                    <a16:creationId xmlns:a16="http://schemas.microsoft.com/office/drawing/2014/main" id="{8A9DDBEE-7DE3-4B7B-9AA2-4519B0E62E2B}"/>
                  </a:ext>
                </a:extLst>
              </p:cNvPr>
              <p:cNvSpPr txBox="1"/>
              <p:nvPr/>
            </p:nvSpPr>
            <p:spPr>
              <a:xfrm>
                <a:off x="7093478" y="1188000"/>
                <a:ext cx="2765043" cy="912732"/>
              </a:xfrm>
              <a:prstGeom prst="round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65" name="CuadroTexto 11">
                <a:extLst>
                  <a:ext uri="{FF2B5EF4-FFF2-40B4-BE49-F238E27FC236}">
                    <a16:creationId xmlns:a16="http://schemas.microsoft.com/office/drawing/2014/main" id="{8A9DDBEE-7DE3-4B7B-9AA2-4519B0E62E2B}"/>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CuadroTexto 28">
                <a:extLst>
                  <a:ext uri="{FF2B5EF4-FFF2-40B4-BE49-F238E27FC236}">
                    <a16:creationId xmlns:a16="http://schemas.microsoft.com/office/drawing/2014/main" id="{4E66D0C5-1E43-4A89-A5D9-5DD917FF3D5F}"/>
                  </a:ext>
                </a:extLst>
              </p:cNvPr>
              <p:cNvSpPr txBox="1"/>
              <p:nvPr/>
            </p:nvSpPr>
            <p:spPr>
              <a:xfrm>
                <a:off x="2003852" y="3126395"/>
                <a:ext cx="10067318" cy="10831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b="0" i="1" smtClean="0">
                              <a:solidFill>
                                <a:srgbClr val="0C2B8E"/>
                              </a:solidFill>
                              <a:latin typeface="Cambria Math" panose="02040503050406030204" pitchFamily="18" charset="0"/>
                            </a:rPr>
                            <m:t>𝑋</m:t>
                          </m:r>
                          <m:r>
                            <a:rPr lang="es-ES" sz="2000" b="0" i="1" smtClean="0">
                              <a:solidFill>
                                <a:srgbClr val="0C2B8E"/>
                              </a:solidFill>
                              <a:latin typeface="Cambria Math" panose="02040503050406030204" pitchFamily="18" charset="0"/>
                            </a:rPr>
                            <m:t>=</m:t>
                          </m:r>
                          <m:r>
                            <a:rPr lang="es-ES" sz="2000" b="0" i="1" smtClean="0">
                              <a:solidFill>
                                <a:srgbClr val="0C2B8E"/>
                              </a:solidFill>
                              <a:latin typeface="Cambria Math" panose="02040503050406030204" pitchFamily="18" charset="0"/>
                            </a:rPr>
                            <m:t>𝐴</m:t>
                          </m:r>
                        </m:e>
                        <m:sup>
                          <m:r>
                            <a:rPr lang="es-ES" sz="2000" b="0" i="1" smtClean="0">
                              <a:solidFill>
                                <a:srgbClr val="0C2B8E"/>
                              </a:solidFill>
                              <a:latin typeface="Cambria Math" panose="02040503050406030204" pitchFamily="18" charset="0"/>
                            </a:rPr>
                            <m:t>−1</m:t>
                          </m:r>
                        </m:sup>
                      </m:sSup>
                      <m:r>
                        <a:rPr lang="es-ES" sz="2000" i="1" smtClean="0">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𝐵</m:t>
                      </m:r>
                      <m:r>
                        <a:rPr lang="es-ES" sz="2000" b="0" i="1" smtClean="0">
                          <a:solidFill>
                            <a:srgbClr val="0C2B8E"/>
                          </a:solidFill>
                          <a:latin typeface="Cambria Math" panose="02040503050406030204" pitchFamily="18" charset="0"/>
                        </a:rPr>
                        <m:t>=</m:t>
                      </m:r>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m:t>
                                </m:r>
                                <m:r>
                                  <a:rPr lang="es-ES" sz="2000" b="0" i="1" smtClean="0">
                                    <a:solidFill>
                                      <a:srgbClr val="0C2B8E"/>
                                    </a:solidFill>
                                    <a:latin typeface="Cambria Math" panose="02040503050406030204" pitchFamily="18" charset="0"/>
                                  </a:rPr>
                                  <m:t>2</m:t>
                                </m:r>
                              </m:e>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mr>
                            <m:mr>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−19</m:t>
                                </m:r>
                              </m:e>
                            </m:mr>
                            <m:mr>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5</m:t>
                                </m:r>
                              </m:e>
                            </m:mr>
                          </m:m>
                        </m:e>
                      </m:d>
                      <m:r>
                        <a:rPr lang="es-ES" sz="2000" i="1" smtClean="0">
                          <a:solidFill>
                            <a:srgbClr val="0C2B8E"/>
                          </a:solidFill>
                          <a:latin typeface="Cambria Math" panose="02040503050406030204" pitchFamily="18" charset="0"/>
                          <a:ea typeface="Cambria Math" panose="02040503050406030204" pitchFamily="18" charset="0"/>
                        </a:rPr>
                        <m:t>∙</m:t>
                      </m:r>
                      <m:d>
                        <m:dPr>
                          <m:ctrlPr>
                            <a:rPr lang="es-ES" sz="20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ea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ea typeface="Cambria Math" panose="02040503050406030204" pitchFamily="18" charset="0"/>
                                  </a:rPr>
                                  <m:t>3</m:t>
                                </m:r>
                                <m:r>
                                  <a:rPr lang="es-ES" sz="2000" b="0" i="1" smtClean="0">
                                    <a:solidFill>
                                      <a:srgbClr val="0C2B8E"/>
                                    </a:solidFill>
                                    <a:latin typeface="Cambria Math" panose="02040503050406030204" pitchFamily="18" charset="0"/>
                                    <a:ea typeface="Cambria Math" panose="02040503050406030204" pitchFamily="18" charset="0"/>
                                  </a:rPr>
                                  <m:t>5</m:t>
                                </m:r>
                              </m:e>
                            </m:mr>
                            <m:mr>
                              <m:e>
                                <m:r>
                                  <a:rPr lang="es-ES" sz="2000" b="0" i="1" smtClean="0">
                                    <a:solidFill>
                                      <a:srgbClr val="0C2B8E"/>
                                    </a:solidFill>
                                    <a:latin typeface="Cambria Math" panose="02040503050406030204" pitchFamily="18" charset="0"/>
                                    <a:ea typeface="Cambria Math" panose="02040503050406030204" pitchFamily="18" charset="0"/>
                                  </a:rPr>
                                  <m:t>−26</m:t>
                                </m:r>
                              </m:e>
                            </m:mr>
                            <m:mr>
                              <m:e>
                                <m:r>
                                  <a:rPr lang="es-ES" sz="2000" b="0" i="1" smtClean="0">
                                    <a:solidFill>
                                      <a:srgbClr val="0C2B8E"/>
                                    </a:solidFill>
                                    <a:latin typeface="Cambria Math" panose="02040503050406030204" pitchFamily="18" charset="0"/>
                                    <a:ea typeface="Cambria Math" panose="02040503050406030204" pitchFamily="18" charset="0"/>
                                  </a:rPr>
                                  <m:t>−7</m:t>
                                </m:r>
                              </m:e>
                            </m:mr>
                          </m:m>
                        </m:e>
                      </m:d>
                      <m:r>
                        <a:rPr lang="es-ES" sz="2000" b="0" i="1" smtClean="0">
                          <a:solidFill>
                            <a:srgbClr val="0C2B8E"/>
                          </a:solidFill>
                          <a:latin typeface="Cambria Math" panose="02040503050406030204" pitchFamily="18" charset="0"/>
                          <a:ea typeface="Cambria Math" panose="02040503050406030204" pitchFamily="18" charset="0"/>
                        </a:rPr>
                        <m:t>=</m:t>
                      </m:r>
                      <m:d>
                        <m:dPr>
                          <m:ctrlPr>
                            <a:rPr lang="es-ES" sz="20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ea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2∙35−3</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(−26)+1</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r>
                              <m:e>
                                <m:r>
                                  <a:rPr lang="es-ES" sz="2000" b="0" i="1" smtClean="0">
                                    <a:solidFill>
                                      <a:srgbClr val="0C2B8E"/>
                                    </a:solidFill>
                                    <a:latin typeface="Cambria Math" panose="02040503050406030204" pitchFamily="18" charset="0"/>
                                    <a:ea typeface="Cambria Math" panose="02040503050406030204" pitchFamily="18" charset="0"/>
                                  </a:rPr>
                                  <m:t>−3</m:t>
                                </m:r>
                                <m:r>
                                  <m:rPr>
                                    <m:brk m:alnAt="7"/>
                                  </m:rP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35+1</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(−26)−19</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r>
                              <m:e>
                                <m:r>
                                  <a:rPr lang="es-ES" sz="2000" b="0" i="1" smtClean="0">
                                    <a:solidFill>
                                      <a:srgbClr val="0C2B8E"/>
                                    </a:solidFill>
                                    <a:latin typeface="Cambria Math" panose="02040503050406030204" pitchFamily="18" charset="0"/>
                                    <a:ea typeface="Cambria Math" panose="02040503050406030204" pitchFamily="18" charset="0"/>
                                  </a:rPr>
                                  <m:t>1</m:t>
                                </m:r>
                                <m:r>
                                  <m:rPr>
                                    <m:brk m:alnAt="7"/>
                                  </m:rP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35+0</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(−26)+5</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
                        </m:e>
                      </m:d>
                      <m:r>
                        <a:rPr lang="es-ES" sz="2000" b="0" i="1" smtClean="0">
                          <a:solidFill>
                            <a:srgbClr val="0C2B8E"/>
                          </a:solidFill>
                          <a:latin typeface="Cambria Math" panose="02040503050406030204" pitchFamily="18" charset="0"/>
                          <a:ea typeface="Cambria Math" panose="02040503050406030204" pitchFamily="18" charset="0"/>
                        </a:rPr>
                        <m:t>=</m:t>
                      </m:r>
                      <m:d>
                        <m:dPr>
                          <m:ctrlPr>
                            <a:rPr lang="es-ES" sz="20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b="0" i="1" smtClean="0">
                                  <a:solidFill>
                                    <a:srgbClr val="0C2B8E"/>
                                  </a:solidFill>
                                  <a:latin typeface="Cambria Math" panose="02040503050406030204" pitchFamily="18" charset="0"/>
                                  <a:ea typeface="Cambria Math" panose="02040503050406030204" pitchFamily="18" charset="0"/>
                                </a:rPr>
                              </m:ctrlPr>
                            </m:mPr>
                            <m:mr>
                              <m:e>
                                <m:r>
                                  <a:rPr lang="es-ES" sz="2000" b="0" i="1" smtClean="0">
                                    <a:solidFill>
                                      <a:srgbClr val="0C2B8E"/>
                                    </a:solidFill>
                                    <a:latin typeface="Cambria Math" panose="02040503050406030204" pitchFamily="18" charset="0"/>
                                    <a:ea typeface="Cambria Math" panose="02040503050406030204" pitchFamily="18" charset="0"/>
                                  </a:rPr>
                                  <m:t>1</m:t>
                                </m:r>
                              </m:e>
                            </m:mr>
                            <m:mr>
                              <m:e>
                                <m:r>
                                  <a:rPr lang="es-ES" sz="2000" b="0" i="1" smtClean="0">
                                    <a:solidFill>
                                      <a:srgbClr val="0C2B8E"/>
                                    </a:solidFill>
                                    <a:latin typeface="Cambria Math" panose="02040503050406030204" pitchFamily="18" charset="0"/>
                                    <a:ea typeface="Cambria Math" panose="02040503050406030204" pitchFamily="18" charset="0"/>
                                  </a:rPr>
                                  <m:t>2</m:t>
                                </m:r>
                              </m:e>
                            </m:mr>
                            <m:mr>
                              <m:e>
                                <m:r>
                                  <a:rPr lang="es-ES" sz="2000" b="0" i="1" smtClean="0">
                                    <a:solidFill>
                                      <a:srgbClr val="0C2B8E"/>
                                    </a:solidFill>
                                    <a:latin typeface="Cambria Math" panose="02040503050406030204" pitchFamily="18" charset="0"/>
                                    <a:ea typeface="Cambria Math" panose="02040503050406030204" pitchFamily="18" charset="0"/>
                                  </a:rPr>
                                  <m:t>0</m:t>
                                </m:r>
                              </m:e>
                            </m:mr>
                          </m:m>
                        </m:e>
                      </m:d>
                    </m:oMath>
                  </m:oMathPara>
                </a14:m>
                <a:endParaRPr lang="es-ES" sz="2000" dirty="0"/>
              </a:p>
            </p:txBody>
          </p:sp>
        </mc:Choice>
        <mc:Fallback xmlns="">
          <p:sp>
            <p:nvSpPr>
              <p:cNvPr id="42" name="CuadroTexto 28">
                <a:extLst>
                  <a:ext uri="{FF2B5EF4-FFF2-40B4-BE49-F238E27FC236}">
                    <a16:creationId xmlns:a16="http://schemas.microsoft.com/office/drawing/2014/main" id="{4E66D0C5-1E43-4A89-A5D9-5DD917FF3D5F}"/>
                  </a:ext>
                </a:extLst>
              </p:cNvPr>
              <p:cNvSpPr txBox="1">
                <a:spLocks noRot="1" noChangeAspect="1" noMove="1" noResize="1" noEditPoints="1" noAdjustHandles="1" noChangeArrowheads="1" noChangeShapeType="1" noTextEdit="1"/>
              </p:cNvSpPr>
              <p:nvPr/>
            </p:nvSpPr>
            <p:spPr>
              <a:xfrm>
                <a:off x="2003852" y="3126395"/>
                <a:ext cx="10067318" cy="10831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CuadroTexto 29">
                <a:extLst>
                  <a:ext uri="{FF2B5EF4-FFF2-40B4-BE49-F238E27FC236}">
                    <a16:creationId xmlns:a16="http://schemas.microsoft.com/office/drawing/2014/main" id="{DA17EFBA-803A-4807-AC70-AD5A9FF4805B}"/>
                  </a:ext>
                </a:extLst>
              </p:cNvPr>
              <p:cNvSpPr txBox="1"/>
              <p:nvPr/>
            </p:nvSpPr>
            <p:spPr>
              <a:xfrm>
                <a:off x="2241082" y="4446311"/>
                <a:ext cx="4152612" cy="1068947"/>
              </a:xfrm>
              <a:prstGeom prst="rect">
                <a:avLst/>
              </a:prstGeom>
              <a:noFill/>
            </p:spPr>
            <p:txBody>
              <a:bodyPr wrap="none" rtlCol="0">
                <a:spAutoFit/>
              </a:bodyPr>
              <a:lstStyle/>
              <a:p>
                <a:r>
                  <a:rPr lang="en-GB" sz="2400" dirty="0">
                    <a:solidFill>
                      <a:srgbClr val="0C2B8E"/>
                    </a:solidFill>
                  </a:rPr>
                  <a:t>Then, the solution is </a:t>
                </a:r>
                <a14:m>
                  <m:oMath xmlns:m="http://schemas.openxmlformats.org/officeDocument/2006/math">
                    <m:r>
                      <a:rPr lang="es-ES" sz="2400" b="0" i="1" smtClean="0">
                        <a:solidFill>
                          <a:srgbClr val="0C2B8E"/>
                        </a:solidFill>
                        <a:latin typeface="Cambria Math" panose="02040503050406030204" pitchFamily="18" charset="0"/>
                      </a:rPr>
                      <m:t>𝑋</m:t>
                    </m:r>
                    <m:r>
                      <a:rPr lang="en-GB" sz="2400" b="0" i="1" smtClean="0">
                        <a:solidFill>
                          <a:srgbClr val="0C2B8E"/>
                        </a:solidFill>
                        <a:latin typeface="Cambria Math" panose="02040503050406030204" pitchFamily="18" charset="0"/>
                      </a:rPr>
                      <m:t>=</m:t>
                    </m:r>
                    <m:d>
                      <m:dPr>
                        <m:ctrlPr>
                          <a:rPr lang="en-GB" sz="2400" i="1">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ea typeface="Cambria Math" panose="02040503050406030204" pitchFamily="18" charset="0"/>
                              </a:rPr>
                            </m:ctrlPr>
                          </m:mPr>
                          <m:mr>
                            <m:e>
                              <m:r>
                                <a:rPr lang="en-GB" sz="2400" i="1">
                                  <a:solidFill>
                                    <a:srgbClr val="0C2B8E"/>
                                  </a:solidFill>
                                  <a:latin typeface="Cambria Math" panose="02040503050406030204" pitchFamily="18" charset="0"/>
                                  <a:ea typeface="Cambria Math" panose="02040503050406030204" pitchFamily="18" charset="0"/>
                                </a:rPr>
                                <m:t>1</m:t>
                              </m:r>
                            </m:e>
                          </m:mr>
                          <m:mr>
                            <m:e>
                              <m:r>
                                <a:rPr lang="en-GB" sz="2400" i="1">
                                  <a:solidFill>
                                    <a:srgbClr val="0C2B8E"/>
                                  </a:solidFill>
                                  <a:latin typeface="Cambria Math" panose="02040503050406030204" pitchFamily="18" charset="0"/>
                                  <a:ea typeface="Cambria Math" panose="02040503050406030204" pitchFamily="18" charset="0"/>
                                </a:rPr>
                                <m:t>2</m:t>
                              </m:r>
                            </m:e>
                          </m:mr>
                          <m:mr>
                            <m:e>
                              <m:r>
                                <a:rPr lang="en-GB" sz="2400" i="1">
                                  <a:solidFill>
                                    <a:srgbClr val="0C2B8E"/>
                                  </a:solidFill>
                                  <a:latin typeface="Cambria Math" panose="02040503050406030204" pitchFamily="18" charset="0"/>
                                  <a:ea typeface="Cambria Math" panose="02040503050406030204" pitchFamily="18" charset="0"/>
                                </a:rPr>
                                <m:t>0</m:t>
                              </m:r>
                            </m:e>
                          </m:mr>
                        </m:m>
                      </m:e>
                    </m:d>
                  </m:oMath>
                </a14:m>
                <a:r>
                  <a:rPr lang="en-GB" sz="2400" dirty="0">
                    <a:solidFill>
                      <a:srgbClr val="0C2B8E"/>
                    </a:solidFill>
                  </a:rPr>
                  <a:t>,  </a:t>
                </a:r>
              </a:p>
            </p:txBody>
          </p:sp>
        </mc:Choice>
        <mc:Fallback xmlns="">
          <p:sp>
            <p:nvSpPr>
              <p:cNvPr id="43" name="CuadroTexto 29">
                <a:extLst>
                  <a:ext uri="{FF2B5EF4-FFF2-40B4-BE49-F238E27FC236}">
                    <a16:creationId xmlns:a16="http://schemas.microsoft.com/office/drawing/2014/main" id="{DA17EFBA-803A-4807-AC70-AD5A9FF4805B}"/>
                  </a:ext>
                </a:extLst>
              </p:cNvPr>
              <p:cNvSpPr txBox="1">
                <a:spLocks noRot="1" noChangeAspect="1" noMove="1" noResize="1" noEditPoints="1" noAdjustHandles="1" noChangeArrowheads="1" noChangeShapeType="1" noTextEdit="1"/>
              </p:cNvSpPr>
              <p:nvPr/>
            </p:nvSpPr>
            <p:spPr>
              <a:xfrm>
                <a:off x="2241082" y="4446311"/>
                <a:ext cx="4152612" cy="1068947"/>
              </a:xfrm>
              <a:prstGeom prst="rect">
                <a:avLst/>
              </a:prstGeom>
              <a:blipFill>
                <a:blip r:embed="rId11"/>
                <a:stretch>
                  <a:fillRect l="-2349" r="-13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CuadroTexto 27">
                <a:extLst>
                  <a:ext uri="{FF2B5EF4-FFF2-40B4-BE49-F238E27FC236}">
                    <a16:creationId xmlns:a16="http://schemas.microsoft.com/office/drawing/2014/main" id="{C57B1F33-2511-4A69-B973-8428EF0D774A}"/>
                  </a:ext>
                </a:extLst>
              </p:cNvPr>
              <p:cNvSpPr txBox="1"/>
              <p:nvPr/>
            </p:nvSpPr>
            <p:spPr>
              <a:xfrm>
                <a:off x="2241082" y="2543059"/>
                <a:ext cx="3488712" cy="461665"/>
              </a:xfrm>
              <a:prstGeom prst="rect">
                <a:avLst/>
              </a:prstGeom>
              <a:noFill/>
            </p:spPr>
            <p:txBody>
              <a:bodyPr wrap="none" rtlCol="0">
                <a:spAutoFit/>
              </a:bodyPr>
              <a:lstStyle/>
              <a:p>
                <a:r>
                  <a:rPr lang="en-GB" sz="2400" dirty="0">
                    <a:solidFill>
                      <a:srgbClr val="0C2B8E"/>
                    </a:solidFill>
                  </a:rPr>
                  <a:t>As  </a:t>
                </a:r>
                <a14:m>
                  <m:oMath xmlns:m="http://schemas.openxmlformats.org/officeDocument/2006/math">
                    <m:r>
                      <a:rPr lang="es-ES" sz="2400" b="0" i="1" smtClean="0">
                        <a:solidFill>
                          <a:srgbClr val="0C2B8E"/>
                        </a:solidFill>
                        <a:latin typeface="Cambria Math" panose="02040503050406030204" pitchFamily="18" charset="0"/>
                      </a:rPr>
                      <m:t>𝑋</m:t>
                    </m:r>
                    <m:r>
                      <a:rPr lang="en-GB" sz="2400" b="0" i="1" smtClean="0">
                        <a:solidFill>
                          <a:srgbClr val="0C2B8E"/>
                        </a:solidFill>
                        <a:latin typeface="Cambria Math" panose="02040503050406030204" pitchFamily="18" charset="0"/>
                      </a:rPr>
                      <m:t>=</m:t>
                    </m:r>
                    <m:sSup>
                      <m:sSupPr>
                        <m:ctrlPr>
                          <a:rPr lang="en-GB" sz="2400" b="0" i="1" smtClean="0">
                            <a:solidFill>
                              <a:srgbClr val="0C2B8E"/>
                            </a:solidFill>
                            <a:latin typeface="Cambria Math" panose="02040503050406030204" pitchFamily="18" charset="0"/>
                          </a:rPr>
                        </m:ctrlPr>
                      </m:sSupPr>
                      <m:e>
                        <m:r>
                          <a:rPr lang="en-GB" sz="2400" b="0" i="1" smtClean="0">
                            <a:solidFill>
                              <a:srgbClr val="0C2B8E"/>
                            </a:solidFill>
                            <a:latin typeface="Cambria Math" panose="02040503050406030204" pitchFamily="18" charset="0"/>
                          </a:rPr>
                          <m:t>𝐴</m:t>
                        </m:r>
                      </m:e>
                      <m:sup>
                        <m:r>
                          <a:rPr lang="en-GB" sz="2400" b="0" i="1" smtClean="0">
                            <a:solidFill>
                              <a:srgbClr val="0C2B8E"/>
                            </a:solidFill>
                            <a:latin typeface="Cambria Math" panose="02040503050406030204" pitchFamily="18" charset="0"/>
                          </a:rPr>
                          <m:t>−1</m:t>
                        </m:r>
                      </m:sup>
                    </m:sSup>
                    <m:r>
                      <a:rPr lang="en-GB" sz="2400" b="0" i="1" smtClean="0">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𝐵</m:t>
                    </m:r>
                    <m:r>
                      <a:rPr lang="pt-PT" sz="2400" b="0" i="1" smtClean="0">
                        <a:solidFill>
                          <a:srgbClr val="0C2B8E"/>
                        </a:solidFill>
                        <a:latin typeface="Cambria Math" panose="02040503050406030204" pitchFamily="18" charset="0"/>
                        <a:ea typeface="Cambria Math" panose="02040503050406030204" pitchFamily="18" charset="0"/>
                      </a:rPr>
                      <m:t> </m:t>
                    </m:r>
                  </m:oMath>
                </a14:m>
                <a:r>
                  <a:rPr lang="en-GB" sz="2400" dirty="0">
                    <a:solidFill>
                      <a:srgbClr val="0C2B8E"/>
                    </a:solidFill>
                  </a:rPr>
                  <a:t>, we have:</a:t>
                </a:r>
              </a:p>
            </p:txBody>
          </p:sp>
        </mc:Choice>
        <mc:Fallback xmlns="">
          <p:sp>
            <p:nvSpPr>
              <p:cNvPr id="44" name="CuadroTexto 27">
                <a:extLst>
                  <a:ext uri="{FF2B5EF4-FFF2-40B4-BE49-F238E27FC236}">
                    <a16:creationId xmlns:a16="http://schemas.microsoft.com/office/drawing/2014/main" id="{C57B1F33-2511-4A69-B973-8428EF0D774A}"/>
                  </a:ext>
                </a:extLst>
              </p:cNvPr>
              <p:cNvSpPr txBox="1">
                <a:spLocks noRot="1" noChangeAspect="1" noMove="1" noResize="1" noEditPoints="1" noAdjustHandles="1" noChangeArrowheads="1" noChangeShapeType="1" noTextEdit="1"/>
              </p:cNvSpPr>
              <p:nvPr/>
            </p:nvSpPr>
            <p:spPr>
              <a:xfrm>
                <a:off x="2241082" y="2543059"/>
                <a:ext cx="3488712" cy="461665"/>
              </a:xfrm>
              <a:prstGeom prst="rect">
                <a:avLst/>
              </a:prstGeom>
              <a:blipFill>
                <a:blip r:embed="rId12"/>
                <a:stretch>
                  <a:fillRect l="-2797" t="-10526" r="-1748" b="-28947"/>
                </a:stretch>
              </a:blipFill>
            </p:spPr>
            <p:txBody>
              <a:bodyPr/>
              <a:lstStyle/>
              <a:p>
                <a:r>
                  <a:rPr lang="en-GB">
                    <a:noFill/>
                  </a:rPr>
                  <a:t> </a:t>
                </a:r>
              </a:p>
            </p:txBody>
          </p:sp>
        </mc:Fallback>
      </mc:AlternateContent>
      <p:sp>
        <p:nvSpPr>
          <p:cNvPr id="46" name="Retângulo: Cantos Arredondados 45">
            <a:extLst>
              <a:ext uri="{FF2B5EF4-FFF2-40B4-BE49-F238E27FC236}">
                <a16:creationId xmlns:a16="http://schemas.microsoft.com/office/drawing/2014/main" id="{79BC9C06-5DEC-4D31-9D29-A9D5914D070E}"/>
              </a:ext>
            </a:extLst>
          </p:cNvPr>
          <p:cNvSpPr/>
          <p:nvPr/>
        </p:nvSpPr>
        <p:spPr>
          <a:xfrm>
            <a:off x="7206477" y="4361151"/>
            <a:ext cx="1305375" cy="12714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8" name="CuadroTexto 29">
                <a:extLst>
                  <a:ext uri="{FF2B5EF4-FFF2-40B4-BE49-F238E27FC236}">
                    <a16:creationId xmlns:a16="http://schemas.microsoft.com/office/drawing/2014/main" id="{0F794DB0-94EA-4626-A2ED-C90BEAE44952}"/>
                  </a:ext>
                </a:extLst>
              </p:cNvPr>
              <p:cNvSpPr txBox="1"/>
              <p:nvPr/>
            </p:nvSpPr>
            <p:spPr>
              <a:xfrm>
                <a:off x="6227283" y="4345065"/>
                <a:ext cx="2100768" cy="1271438"/>
              </a:xfrm>
              <a:prstGeom prst="rect">
                <a:avLst/>
              </a:prstGeom>
              <a:noFill/>
            </p:spPr>
            <p:txBody>
              <a:bodyPr wrap="none" rtlCol="0">
                <a:spAutoFit/>
              </a:bodyPr>
              <a:lstStyle/>
              <a:p>
                <a:r>
                  <a:rPr lang="en-GB" sz="2400" dirty="0">
                    <a:solidFill>
                      <a:srgbClr val="0C2B8E"/>
                    </a:solidFill>
                  </a:rPr>
                  <a:t>that is,  </a:t>
                </a:r>
                <a14:m>
                  <m:oMath xmlns:m="http://schemas.openxmlformats.org/officeDocument/2006/math">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b="0" i="1" smtClean="0">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mr>
                          <m:mr>
                            <m:e>
                              <m:r>
                                <a:rPr lang="es-ES" sz="2400" b="0" i="1" smtClean="0">
                                  <a:solidFill>
                                    <a:srgbClr val="0C2B8E"/>
                                  </a:solidFill>
                                  <a:latin typeface="Cambria Math" panose="02040503050406030204" pitchFamily="18" charset="0"/>
                                </a:rPr>
                                <m:t>𝑧</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0</m:t>
                              </m:r>
                            </m:e>
                          </m:mr>
                        </m:m>
                      </m:e>
                    </m:d>
                  </m:oMath>
                </a14:m>
                <a:endParaRPr lang="en-GB" sz="2400" dirty="0">
                  <a:solidFill>
                    <a:srgbClr val="0C2B8E"/>
                  </a:solidFill>
                </a:endParaRPr>
              </a:p>
            </p:txBody>
          </p:sp>
        </mc:Choice>
        <mc:Fallback xmlns="">
          <p:sp>
            <p:nvSpPr>
              <p:cNvPr id="48" name="CuadroTexto 29">
                <a:extLst>
                  <a:ext uri="{FF2B5EF4-FFF2-40B4-BE49-F238E27FC236}">
                    <a16:creationId xmlns:a16="http://schemas.microsoft.com/office/drawing/2014/main" id="{0F794DB0-94EA-4626-A2ED-C90BEAE44952}"/>
                  </a:ext>
                </a:extLst>
              </p:cNvPr>
              <p:cNvSpPr txBox="1">
                <a:spLocks noRot="1" noChangeAspect="1" noMove="1" noResize="1" noEditPoints="1" noAdjustHandles="1" noChangeArrowheads="1" noChangeShapeType="1" noTextEdit="1"/>
              </p:cNvSpPr>
              <p:nvPr/>
            </p:nvSpPr>
            <p:spPr>
              <a:xfrm>
                <a:off x="6227283" y="4345065"/>
                <a:ext cx="2100768" cy="1271438"/>
              </a:xfrm>
              <a:prstGeom prst="rect">
                <a:avLst/>
              </a:prstGeom>
              <a:blipFill>
                <a:blip r:embed="rId13"/>
                <a:stretch>
                  <a:fillRect l="-4651"/>
                </a:stretch>
              </a:blipFill>
            </p:spPr>
            <p:txBody>
              <a:bodyPr/>
              <a:lstStyle/>
              <a:p>
                <a:r>
                  <a:rPr lang="en-GB">
                    <a:noFill/>
                  </a:rPr>
                  <a:t> </a:t>
                </a:r>
              </a:p>
            </p:txBody>
          </p:sp>
        </mc:Fallback>
      </mc:AlternateContent>
      <p:sp>
        <p:nvSpPr>
          <p:cNvPr id="49" name="Freeform 23">
            <a:extLst>
              <a:ext uri="{FF2B5EF4-FFF2-40B4-BE49-F238E27FC236}">
                <a16:creationId xmlns:a16="http://schemas.microsoft.com/office/drawing/2014/main" id="{CFCA177A-DEAD-461F-9D3E-53F846A60EF0}"/>
              </a:ext>
            </a:extLst>
          </p:cNvPr>
          <p:cNvSpPr>
            <a:spLocks noChangeAspect="1" noEditPoints="1"/>
          </p:cNvSpPr>
          <p:nvPr>
            <p:custDataLst>
              <p:tags r:id="rId1"/>
            </p:custDataLst>
          </p:nvPr>
        </p:nvSpPr>
        <p:spPr bwMode="auto">
          <a:xfrm>
            <a:off x="8659352" y="4713118"/>
            <a:ext cx="466242" cy="345985"/>
          </a:xfrm>
          <a:custGeom>
            <a:avLst/>
            <a:gdLst>
              <a:gd name="T0" fmla="*/ 177 w 200"/>
              <a:gd name="T1" fmla="*/ 12 h 148"/>
              <a:gd name="T2" fmla="*/ 185 w 200"/>
              <a:gd name="T3" fmla="*/ 15 h 148"/>
              <a:gd name="T4" fmla="*/ 185 w 200"/>
              <a:gd name="T5" fmla="*/ 30 h 148"/>
              <a:gd name="T6" fmla="*/ 80 w 200"/>
              <a:gd name="T7" fmla="*/ 133 h 148"/>
              <a:gd name="T8" fmla="*/ 73 w 200"/>
              <a:gd name="T9" fmla="*/ 136 h 148"/>
              <a:gd name="T10" fmla="*/ 65 w 200"/>
              <a:gd name="T11" fmla="*/ 133 h 148"/>
              <a:gd name="T12" fmla="*/ 15 w 200"/>
              <a:gd name="T13" fmla="*/ 82 h 148"/>
              <a:gd name="T14" fmla="*/ 15 w 200"/>
              <a:gd name="T15" fmla="*/ 67 h 148"/>
              <a:gd name="T16" fmla="*/ 23 w 200"/>
              <a:gd name="T17" fmla="*/ 64 h 148"/>
              <a:gd name="T18" fmla="*/ 31 w 200"/>
              <a:gd name="T19" fmla="*/ 67 h 148"/>
              <a:gd name="T20" fmla="*/ 73 w 200"/>
              <a:gd name="T21" fmla="*/ 110 h 148"/>
              <a:gd name="T22" fmla="*/ 169 w 200"/>
              <a:gd name="T23" fmla="*/ 15 h 148"/>
              <a:gd name="T24" fmla="*/ 177 w 200"/>
              <a:gd name="T25" fmla="*/ 12 h 148"/>
              <a:gd name="T26" fmla="*/ 177 w 200"/>
              <a:gd name="T27" fmla="*/ 0 h 148"/>
              <a:gd name="T28" fmla="*/ 161 w 200"/>
              <a:gd name="T29" fmla="*/ 7 h 148"/>
              <a:gd name="T30" fmla="*/ 73 w 200"/>
              <a:gd name="T31" fmla="*/ 93 h 148"/>
              <a:gd name="T32" fmla="*/ 39 w 200"/>
              <a:gd name="T33" fmla="*/ 59 h 148"/>
              <a:gd name="T34" fmla="*/ 23 w 200"/>
              <a:gd name="T35" fmla="*/ 52 h 148"/>
              <a:gd name="T36" fmla="*/ 7 w 200"/>
              <a:gd name="T37" fmla="*/ 59 h 148"/>
              <a:gd name="T38" fmla="*/ 0 w 200"/>
              <a:gd name="T39" fmla="*/ 75 h 148"/>
              <a:gd name="T40" fmla="*/ 7 w 200"/>
              <a:gd name="T41" fmla="*/ 91 h 148"/>
              <a:gd name="T42" fmla="*/ 56 w 200"/>
              <a:gd name="T43" fmla="*/ 141 h 148"/>
              <a:gd name="T44" fmla="*/ 73 w 200"/>
              <a:gd name="T45" fmla="*/ 148 h 148"/>
              <a:gd name="T46" fmla="*/ 89 w 200"/>
              <a:gd name="T47" fmla="*/ 141 h 148"/>
              <a:gd name="T48" fmla="*/ 193 w 200"/>
              <a:gd name="T49" fmla="*/ 39 h 148"/>
              <a:gd name="T50" fmla="*/ 200 w 200"/>
              <a:gd name="T51" fmla="*/ 23 h 148"/>
              <a:gd name="T52" fmla="*/ 193 w 200"/>
              <a:gd name="T53" fmla="*/ 7 h 148"/>
              <a:gd name="T54" fmla="*/ 177 w 200"/>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8">
                <a:moveTo>
                  <a:pt x="177" y="12"/>
                </a:moveTo>
                <a:cubicBezTo>
                  <a:pt x="180" y="12"/>
                  <a:pt x="183" y="13"/>
                  <a:pt x="185" y="15"/>
                </a:cubicBezTo>
                <a:cubicBezTo>
                  <a:pt x="189" y="19"/>
                  <a:pt x="189" y="26"/>
                  <a:pt x="185" y="30"/>
                </a:cubicBezTo>
                <a:cubicBezTo>
                  <a:pt x="80" y="133"/>
                  <a:pt x="80" y="133"/>
                  <a:pt x="80" y="133"/>
                </a:cubicBezTo>
                <a:cubicBezTo>
                  <a:pt x="78" y="135"/>
                  <a:pt x="75" y="136"/>
                  <a:pt x="73" y="136"/>
                </a:cubicBezTo>
                <a:cubicBezTo>
                  <a:pt x="70" y="136"/>
                  <a:pt x="67" y="135"/>
                  <a:pt x="65" y="133"/>
                </a:cubicBezTo>
                <a:cubicBezTo>
                  <a:pt x="15" y="82"/>
                  <a:pt x="15" y="82"/>
                  <a:pt x="15" y="82"/>
                </a:cubicBezTo>
                <a:cubicBezTo>
                  <a:pt x="11" y="78"/>
                  <a:pt x="11" y="71"/>
                  <a:pt x="15" y="67"/>
                </a:cubicBezTo>
                <a:cubicBezTo>
                  <a:pt x="17" y="65"/>
                  <a:pt x="20" y="64"/>
                  <a:pt x="23" y="64"/>
                </a:cubicBezTo>
                <a:cubicBezTo>
                  <a:pt x="26" y="64"/>
                  <a:pt x="29" y="65"/>
                  <a:pt x="31" y="67"/>
                </a:cubicBezTo>
                <a:cubicBezTo>
                  <a:pt x="73" y="110"/>
                  <a:pt x="73" y="110"/>
                  <a:pt x="73" y="110"/>
                </a:cubicBezTo>
                <a:cubicBezTo>
                  <a:pt x="169" y="15"/>
                  <a:pt x="169" y="15"/>
                  <a:pt x="169" y="15"/>
                </a:cubicBezTo>
                <a:cubicBezTo>
                  <a:pt x="171" y="13"/>
                  <a:pt x="174" y="12"/>
                  <a:pt x="177" y="12"/>
                </a:cubicBezTo>
                <a:moveTo>
                  <a:pt x="177" y="0"/>
                </a:moveTo>
                <a:cubicBezTo>
                  <a:pt x="171" y="0"/>
                  <a:pt x="165" y="2"/>
                  <a:pt x="161" y="7"/>
                </a:cubicBezTo>
                <a:cubicBezTo>
                  <a:pt x="73" y="93"/>
                  <a:pt x="73" y="93"/>
                  <a:pt x="73" y="93"/>
                </a:cubicBezTo>
                <a:cubicBezTo>
                  <a:pt x="39" y="59"/>
                  <a:pt x="39" y="59"/>
                  <a:pt x="39" y="59"/>
                </a:cubicBezTo>
                <a:cubicBezTo>
                  <a:pt x="35" y="54"/>
                  <a:pt x="29" y="52"/>
                  <a:pt x="23" y="52"/>
                </a:cubicBezTo>
                <a:cubicBezTo>
                  <a:pt x="17" y="52"/>
                  <a:pt x="11" y="54"/>
                  <a:pt x="7" y="59"/>
                </a:cubicBezTo>
                <a:cubicBezTo>
                  <a:pt x="2" y="63"/>
                  <a:pt x="0" y="69"/>
                  <a:pt x="0" y="75"/>
                </a:cubicBezTo>
                <a:cubicBezTo>
                  <a:pt x="0" y="81"/>
                  <a:pt x="2" y="87"/>
                  <a:pt x="7" y="91"/>
                </a:cubicBezTo>
                <a:cubicBezTo>
                  <a:pt x="56" y="141"/>
                  <a:pt x="56" y="141"/>
                  <a:pt x="56" y="141"/>
                </a:cubicBezTo>
                <a:cubicBezTo>
                  <a:pt x="61" y="146"/>
                  <a:pt x="66" y="148"/>
                  <a:pt x="73" y="148"/>
                </a:cubicBezTo>
                <a:cubicBezTo>
                  <a:pt x="79" y="148"/>
                  <a:pt x="84" y="146"/>
                  <a:pt x="89" y="141"/>
                </a:cubicBezTo>
                <a:cubicBezTo>
                  <a:pt x="193" y="39"/>
                  <a:pt x="193" y="39"/>
                  <a:pt x="193" y="39"/>
                </a:cubicBezTo>
                <a:cubicBezTo>
                  <a:pt x="198" y="35"/>
                  <a:pt x="200" y="29"/>
                  <a:pt x="200" y="23"/>
                </a:cubicBezTo>
                <a:cubicBezTo>
                  <a:pt x="200" y="17"/>
                  <a:pt x="198" y="11"/>
                  <a:pt x="193" y="7"/>
                </a:cubicBezTo>
                <a:cubicBezTo>
                  <a:pt x="189" y="2"/>
                  <a:pt x="183" y="0"/>
                  <a:pt x="177" y="0"/>
                </a:cubicBezTo>
                <a:close/>
              </a:path>
            </a:pathLst>
          </a:custGeom>
          <a:solidFill>
            <a:srgbClr val="29A6FF"/>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50" name="Retângulo: Cantos Arredondados 49">
            <a:hlinkClick r:id="rId14" action="ppaction://hlinksldjump"/>
            <a:extLst>
              <a:ext uri="{FF2B5EF4-FFF2-40B4-BE49-F238E27FC236}">
                <a16:creationId xmlns:a16="http://schemas.microsoft.com/office/drawing/2014/main" id="{501A2536-F076-4D5F-BA8A-91E89E12E47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1" name="Retângulo: Cantos Arredondados 50">
            <a:hlinkClick r:id="rId15" action="ppaction://hlinksldjump"/>
            <a:extLst>
              <a:ext uri="{FF2B5EF4-FFF2-40B4-BE49-F238E27FC236}">
                <a16:creationId xmlns:a16="http://schemas.microsoft.com/office/drawing/2014/main" id="{A21DCB40-C09A-4876-B9EB-8E70D401416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2" name="Retângulo: Cantos Arredondados 51">
            <a:hlinkClick r:id="rId16" action="ppaction://hlinksldjump"/>
            <a:extLst>
              <a:ext uri="{FF2B5EF4-FFF2-40B4-BE49-F238E27FC236}">
                <a16:creationId xmlns:a16="http://schemas.microsoft.com/office/drawing/2014/main" id="{64A42961-A9B0-4D8B-AD96-B3CE4326A04C}"/>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2" name="Retângulo: Cantos Arredondados 61">
            <a:hlinkClick r:id="rId17" action="ppaction://hlinksldjump"/>
            <a:extLst>
              <a:ext uri="{FF2B5EF4-FFF2-40B4-BE49-F238E27FC236}">
                <a16:creationId xmlns:a16="http://schemas.microsoft.com/office/drawing/2014/main" id="{14A321F6-2B16-4E4C-8522-2F51056E2106}"/>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
        <p:nvSpPr>
          <p:cNvPr id="26" name="Retângulo: Cantos Arredondados 36">
            <a:hlinkClick r:id="rId18" action="ppaction://hlinksldjump"/>
            <a:extLst>
              <a:ext uri="{FF2B5EF4-FFF2-40B4-BE49-F238E27FC236}">
                <a16:creationId xmlns:a16="http://schemas.microsoft.com/office/drawing/2014/main" id="{17D286AB-BD06-4A02-9498-6AF728461215}"/>
              </a:ext>
            </a:extLst>
          </p:cNvPr>
          <p:cNvSpPr/>
          <p:nvPr/>
        </p:nvSpPr>
        <p:spPr>
          <a:xfrm>
            <a:off x="7999419" y="4652364"/>
            <a:ext cx="3925140" cy="1083181"/>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t>Return to </a:t>
            </a:r>
            <a:r>
              <a:rPr lang="en-GB" sz="2400" b="1" dirty="0"/>
              <a:t>CHOOSE YOUR OPTION </a:t>
            </a:r>
            <a:r>
              <a:rPr lang="en-GB" sz="2400" dirty="0"/>
              <a:t>for computing </a:t>
            </a:r>
            <a:r>
              <a:rPr lang="en-GB" sz="2400" b="1" i="1" dirty="0">
                <a:latin typeface="Times New Roman" panose="02020603050405020304" pitchFamily="18" charset="0"/>
                <a:cs typeface="Times New Roman" panose="02020603050405020304" pitchFamily="18" charset="0"/>
              </a:rPr>
              <a:t>A</a:t>
            </a:r>
            <a:r>
              <a:rPr lang="en-GB" sz="2400" b="1" baseline="30000" dirty="0"/>
              <a:t>-1</a:t>
            </a:r>
          </a:p>
          <a:p>
            <a:pPr algn="ctr"/>
            <a:r>
              <a:rPr lang="en-GB" sz="1600" b="1" dirty="0"/>
              <a:t>click </a:t>
            </a:r>
            <a:r>
              <a:rPr lang="en-GB" sz="1600" dirty="0"/>
              <a:t>here to </a:t>
            </a:r>
            <a:r>
              <a:rPr lang="en-GB" sz="1600" b="1" dirty="0"/>
              <a:t>return</a:t>
            </a:r>
            <a:r>
              <a:rPr lang="en-GB" sz="1600" dirty="0"/>
              <a:t>!</a:t>
            </a:r>
          </a:p>
        </p:txBody>
      </p:sp>
    </p:spTree>
    <p:extLst>
      <p:ext uri="{BB962C8B-B14F-4D97-AF65-F5344CB8AC3E}">
        <p14:creationId xmlns:p14="http://schemas.microsoft.com/office/powerpoint/2010/main" val="18657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40"/>
                                        </p:tgtEl>
                                        <p:attrNameLst>
                                          <p:attrName>style.opacity</p:attrName>
                                        </p:attrNameLst>
                                      </p:cBhvr>
                                      <p:to>
                                        <p:strVal val="0.25"/>
                                      </p:to>
                                    </p:set>
                                    <p:animEffect filter="image" prLst="opacity: 0.25">
                                      <p:cBhvr rctx="IE">
                                        <p:cTn id="10" dur="indefinite"/>
                                        <p:tgtEl>
                                          <p:spTgt spid="40"/>
                                        </p:tgtEl>
                                      </p:cBhvr>
                                    </p:animEffec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75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par>
                                <p:cTn id="20" presetID="10" presetClass="exit" presetSubtype="0" fill="hold" grpId="0"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5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750"/>
                                        <p:tgtEl>
                                          <p:spTgt spid="48"/>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1000"/>
                                        <p:tgtEl>
                                          <p:spTgt spid="46"/>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3" grpId="0"/>
      <p:bldP spid="44" grpId="0"/>
      <p:bldP spid="46" grpId="0" animBg="1"/>
      <p:bldP spid="48" grpId="0"/>
      <p:bldP spid="49"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2"/>
            <a:ext cx="9914021" cy="2838111"/>
          </a:xfrm>
          <a:prstGeom prst="roundRect">
            <a:avLst>
              <a:gd name="adj" fmla="val 56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777334"/>
            <a:ext cx="9241418" cy="461665"/>
          </a:xfrm>
          <a:prstGeom prst="rect">
            <a:avLst/>
          </a:prstGeom>
        </p:spPr>
        <p:txBody>
          <a:bodyPr wrap="square">
            <a:spAutoFit/>
          </a:bodyPr>
          <a:lstStyle/>
          <a:p>
            <a:pPr algn="just"/>
            <a:r>
              <a:rPr lang="en-GB" sz="2400" b="1" dirty="0">
                <a:solidFill>
                  <a:srgbClr val="F25E4F"/>
                </a:solidFill>
              </a:rPr>
              <a:t>Why and When </a:t>
            </a:r>
            <a:r>
              <a:rPr lang="en-GB" sz="2400" b="1" dirty="0"/>
              <a:t>the Inverse Matrix is used for solving Linear Systems?</a:t>
            </a:r>
            <a:endParaRPr lang="en-US" sz="2400" dirty="0"/>
          </a:p>
        </p:txBody>
      </p:sp>
      <p:sp>
        <p:nvSpPr>
          <p:cNvPr id="34" name="Retângulo 33">
            <a:extLst>
              <a:ext uri="{FF2B5EF4-FFF2-40B4-BE49-F238E27FC236}">
                <a16:creationId xmlns:a16="http://schemas.microsoft.com/office/drawing/2014/main" id="{8967FBF9-A807-4CC1-867C-54444228964D}"/>
              </a:ext>
            </a:extLst>
          </p:cNvPr>
          <p:cNvSpPr/>
          <p:nvPr/>
        </p:nvSpPr>
        <p:spPr>
          <a:xfrm>
            <a:off x="2427157" y="1297478"/>
            <a:ext cx="9241418" cy="830997"/>
          </a:xfrm>
          <a:prstGeom prst="rect">
            <a:avLst/>
          </a:prstGeom>
        </p:spPr>
        <p:txBody>
          <a:bodyPr wrap="square">
            <a:spAutoFit/>
          </a:bodyPr>
          <a:lstStyle/>
          <a:p>
            <a:pPr algn="just">
              <a:buClr>
                <a:srgbClr val="F25E4F"/>
              </a:buClr>
            </a:pPr>
            <a:r>
              <a:rPr lang="en-GB" sz="2400" dirty="0"/>
              <a:t>This is not an </a:t>
            </a:r>
            <a:r>
              <a:rPr lang="en-GB" sz="2400" b="1" dirty="0">
                <a:solidFill>
                  <a:srgbClr val="F25E4F"/>
                </a:solidFill>
              </a:rPr>
              <a:t>“easy” </a:t>
            </a:r>
            <a:r>
              <a:rPr lang="en-GB" sz="2400" dirty="0"/>
              <a:t>method to use since it involves one of the most time-consuming and tedious operations with matrices – </a:t>
            </a:r>
            <a:r>
              <a:rPr lang="en-GB" sz="2400" b="1" i="1" dirty="0"/>
              <a:t>the inversion</a:t>
            </a:r>
            <a:r>
              <a:rPr lang="en-GB" sz="2400" dirty="0"/>
              <a:t>.</a:t>
            </a:r>
            <a:endParaRPr lang="en-US" sz="2400" dirty="0"/>
          </a:p>
        </p:txBody>
      </p:sp>
      <p:sp>
        <p:nvSpPr>
          <p:cNvPr id="31" name="Retângulo 30">
            <a:extLst>
              <a:ext uri="{FF2B5EF4-FFF2-40B4-BE49-F238E27FC236}">
                <a16:creationId xmlns:a16="http://schemas.microsoft.com/office/drawing/2014/main" id="{679C37B3-B311-4D99-BF8E-1B358D112EFC}"/>
              </a:ext>
            </a:extLst>
          </p:cNvPr>
          <p:cNvSpPr/>
          <p:nvPr/>
        </p:nvSpPr>
        <p:spPr>
          <a:xfrm>
            <a:off x="2427157" y="2186954"/>
            <a:ext cx="9241418" cy="830997"/>
          </a:xfrm>
          <a:prstGeom prst="rect">
            <a:avLst/>
          </a:prstGeom>
        </p:spPr>
        <p:txBody>
          <a:bodyPr wrap="square">
            <a:spAutoFit/>
          </a:bodyPr>
          <a:lstStyle/>
          <a:p>
            <a:pPr algn="just">
              <a:buClr>
                <a:srgbClr val="F25E4F"/>
              </a:buClr>
            </a:pPr>
            <a:r>
              <a:rPr lang="en-GB" sz="2400" dirty="0"/>
              <a:t>However, there are specific problems for which the most recommended method of resolution is this. </a:t>
            </a:r>
            <a:endParaRPr lang="en-US" sz="2400" dirty="0"/>
          </a:p>
        </p:txBody>
      </p:sp>
      <p:sp>
        <p:nvSpPr>
          <p:cNvPr id="28" name="Rectángulo redondeado 11">
            <a:extLst>
              <a:ext uri="{FF2B5EF4-FFF2-40B4-BE49-F238E27FC236}">
                <a16:creationId xmlns:a16="http://schemas.microsoft.com/office/drawing/2014/main" id="{25AEA3BC-95CC-4404-9838-99995DAAD5E2}"/>
              </a:ext>
            </a:extLst>
          </p:cNvPr>
          <p:cNvSpPr/>
          <p:nvPr/>
        </p:nvSpPr>
        <p:spPr>
          <a:xfrm>
            <a:off x="2088682" y="3615446"/>
            <a:ext cx="9914021" cy="2891680"/>
          </a:xfrm>
          <a:prstGeom prst="roundRect">
            <a:avLst>
              <a:gd name="adj" fmla="val 5828"/>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sp>
        <p:nvSpPr>
          <p:cNvPr id="36" name="Retângulo 35">
            <a:extLst>
              <a:ext uri="{FF2B5EF4-FFF2-40B4-BE49-F238E27FC236}">
                <a16:creationId xmlns:a16="http://schemas.microsoft.com/office/drawing/2014/main" id="{DE25748B-B523-4F92-B1CD-E83D1A17638B}"/>
              </a:ext>
            </a:extLst>
          </p:cNvPr>
          <p:cNvSpPr/>
          <p:nvPr/>
        </p:nvSpPr>
        <p:spPr>
          <a:xfrm>
            <a:off x="2427157" y="4954391"/>
            <a:ext cx="9241418" cy="1200329"/>
          </a:xfrm>
          <a:prstGeom prst="rect">
            <a:avLst/>
          </a:prstGeom>
        </p:spPr>
        <p:txBody>
          <a:bodyPr wrap="square">
            <a:spAutoFit/>
          </a:bodyPr>
          <a:lstStyle/>
          <a:p>
            <a:pPr algn="just">
              <a:buClr>
                <a:srgbClr val="F25E4F"/>
              </a:buClr>
            </a:pPr>
            <a:r>
              <a:rPr lang="en-GB" sz="2400" dirty="0"/>
              <a:t>In this case, this method – </a:t>
            </a:r>
            <a:r>
              <a:rPr lang="en-GB" sz="2400" b="1" dirty="0">
                <a:solidFill>
                  <a:srgbClr val="29A6FF"/>
                </a:solidFill>
              </a:rPr>
              <a:t>Inverse Matrix </a:t>
            </a:r>
            <a:r>
              <a:rPr lang="en-GB" sz="2400" dirty="0"/>
              <a:t>– should be applied since the solution of each system is reduced to a matrix multiplication, once you have determined the inverse of the system matrix!</a:t>
            </a:r>
            <a:endParaRPr lang="en-US" sz="2400" dirty="0"/>
          </a:p>
        </p:txBody>
      </p:sp>
      <p:sp>
        <p:nvSpPr>
          <p:cNvPr id="41" name="Retângulo 40">
            <a:extLst>
              <a:ext uri="{FF2B5EF4-FFF2-40B4-BE49-F238E27FC236}">
                <a16:creationId xmlns:a16="http://schemas.microsoft.com/office/drawing/2014/main" id="{3CB3E00B-D896-4DDC-8E91-011F941B27AB}"/>
              </a:ext>
            </a:extLst>
          </p:cNvPr>
          <p:cNvSpPr/>
          <p:nvPr/>
        </p:nvSpPr>
        <p:spPr>
          <a:xfrm>
            <a:off x="2427157" y="3984895"/>
            <a:ext cx="9241418" cy="830997"/>
          </a:xfrm>
          <a:prstGeom prst="rect">
            <a:avLst/>
          </a:prstGeom>
        </p:spPr>
        <p:txBody>
          <a:bodyPr wrap="square">
            <a:spAutoFit/>
          </a:bodyPr>
          <a:lstStyle/>
          <a:p>
            <a:pPr algn="just">
              <a:buClr>
                <a:srgbClr val="F25E4F"/>
              </a:buClr>
            </a:pPr>
            <a:r>
              <a:rPr lang="en-GB" sz="2400" dirty="0"/>
              <a:t>For example, suppose you must solve several systems with the </a:t>
            </a:r>
            <a:r>
              <a:rPr lang="en-GB" sz="2400" b="1" dirty="0"/>
              <a:t>same  Coefficient Matrix</a:t>
            </a:r>
            <a:r>
              <a:rPr lang="en-GB" sz="2400" dirty="0"/>
              <a:t> but with </a:t>
            </a:r>
            <a:r>
              <a:rPr lang="en-GB" sz="2400" b="1" dirty="0"/>
              <a:t>distinct constant terms</a:t>
            </a:r>
            <a:r>
              <a:rPr lang="en-GB" sz="2400" dirty="0"/>
              <a:t>. </a:t>
            </a:r>
            <a:endParaRPr lang="en-US" sz="2400" dirty="0"/>
          </a:p>
        </p:txBody>
      </p:sp>
      <p:sp>
        <p:nvSpPr>
          <p:cNvPr id="47" name="Retângulo: Cantos Arredondados 46">
            <a:hlinkClick r:id="rId5" action="ppaction://hlinksldjump"/>
            <a:extLst>
              <a:ext uri="{FF2B5EF4-FFF2-40B4-BE49-F238E27FC236}">
                <a16:creationId xmlns:a16="http://schemas.microsoft.com/office/drawing/2014/main" id="{A2A9A0AC-45E6-41AA-8B25-5E1368393AF8}"/>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8" name="Retângulo: Cantos Arredondados 47">
            <a:hlinkClick r:id="rId6" action="ppaction://hlinksldjump"/>
            <a:extLst>
              <a:ext uri="{FF2B5EF4-FFF2-40B4-BE49-F238E27FC236}">
                <a16:creationId xmlns:a16="http://schemas.microsoft.com/office/drawing/2014/main" id="{9250E05C-3076-4954-B7EE-A9F26171532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0" name="Retângulo: Cantos Arredondados 49">
            <a:hlinkClick r:id="rId7" action="ppaction://hlinksldjump"/>
            <a:extLst>
              <a:ext uri="{FF2B5EF4-FFF2-40B4-BE49-F238E27FC236}">
                <a16:creationId xmlns:a16="http://schemas.microsoft.com/office/drawing/2014/main" id="{172BB564-4848-48BE-9C81-5CE32F151D3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51" name="Retângulo: Cantos Arredondados 50">
            <a:hlinkClick r:id="rId8" action="ppaction://hlinksldjump"/>
            <a:extLst>
              <a:ext uri="{FF2B5EF4-FFF2-40B4-BE49-F238E27FC236}">
                <a16:creationId xmlns:a16="http://schemas.microsoft.com/office/drawing/2014/main" id="{235BCC3B-7A1D-4891-9579-C75B750E082D}"/>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13605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p:bldP spid="31" grpId="0"/>
      <p:bldP spid="28" grpId="0" animBg="1"/>
      <p:bldP spid="36"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redondeado 11">
            <a:extLst>
              <a:ext uri="{FF2B5EF4-FFF2-40B4-BE49-F238E27FC236}">
                <a16:creationId xmlns:a16="http://schemas.microsoft.com/office/drawing/2014/main" id="{E2B371E0-3C7B-4172-8572-DC1AD36FB134}"/>
              </a:ext>
            </a:extLst>
          </p:cNvPr>
          <p:cNvSpPr/>
          <p:nvPr/>
        </p:nvSpPr>
        <p:spPr>
          <a:xfrm>
            <a:off x="2088682" y="287851"/>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9" name="Retângulo: Cantos Arredondados 28">
            <a:extLst>
              <a:ext uri="{FF2B5EF4-FFF2-40B4-BE49-F238E27FC236}">
                <a16:creationId xmlns:a16="http://schemas.microsoft.com/office/drawing/2014/main" id="{5670A0F9-E362-47E9-8572-EACE3E8A5784}"/>
              </a:ext>
            </a:extLst>
          </p:cNvPr>
          <p:cNvSpPr/>
          <p:nvPr/>
        </p:nvSpPr>
        <p:spPr>
          <a:xfrm>
            <a:off x="8188287" y="1246544"/>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0" name="Retângulo: Cantos Arredondados 29">
            <a:extLst>
              <a:ext uri="{FF2B5EF4-FFF2-40B4-BE49-F238E27FC236}">
                <a16:creationId xmlns:a16="http://schemas.microsoft.com/office/drawing/2014/main" id="{CDB87F4D-13C7-48F0-BFD5-F740BBA9951E}"/>
              </a:ext>
            </a:extLst>
          </p:cNvPr>
          <p:cNvSpPr/>
          <p:nvPr/>
        </p:nvSpPr>
        <p:spPr>
          <a:xfrm>
            <a:off x="10497878" y="916319"/>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9" name="Conexão reta 8">
            <a:extLst>
              <a:ext uri="{FF2B5EF4-FFF2-40B4-BE49-F238E27FC236}">
                <a16:creationId xmlns:a16="http://schemas.microsoft.com/office/drawing/2014/main" id="{2BA7DDFB-A7ED-4377-9911-C0EEC7194112}"/>
              </a:ext>
            </a:extLst>
          </p:cNvPr>
          <p:cNvCxnSpPr>
            <a:cxnSpLocks/>
          </p:cNvCxnSpPr>
          <p:nvPr/>
        </p:nvCxnSpPr>
        <p:spPr>
          <a:xfrm>
            <a:off x="2362356" y="1581438"/>
            <a:ext cx="701836"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5" name="Conexão reta 34">
            <a:extLst>
              <a:ext uri="{FF2B5EF4-FFF2-40B4-BE49-F238E27FC236}">
                <a16:creationId xmlns:a16="http://schemas.microsoft.com/office/drawing/2014/main" id="{ADB9C245-C2AF-4676-8B2F-4D12E7659861}"/>
              </a:ext>
            </a:extLst>
          </p:cNvPr>
          <p:cNvCxnSpPr>
            <a:cxnSpLocks/>
          </p:cNvCxnSpPr>
          <p:nvPr/>
        </p:nvCxnSpPr>
        <p:spPr>
          <a:xfrm>
            <a:off x="8525195" y="1544247"/>
            <a:ext cx="1636314"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36" name="Retângulo: Cantos Arredondados 35">
            <a:extLst>
              <a:ext uri="{FF2B5EF4-FFF2-40B4-BE49-F238E27FC236}">
                <a16:creationId xmlns:a16="http://schemas.microsoft.com/office/drawing/2014/main" id="{A4B01DCC-D757-432B-AC4A-B5FCA08C9B8C}"/>
              </a:ext>
            </a:extLst>
          </p:cNvPr>
          <p:cNvSpPr/>
          <p:nvPr/>
        </p:nvSpPr>
        <p:spPr>
          <a:xfrm>
            <a:off x="9910160" y="1603791"/>
            <a:ext cx="386315"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41" name="Conexão reta 40">
            <a:extLst>
              <a:ext uri="{FF2B5EF4-FFF2-40B4-BE49-F238E27FC236}">
                <a16:creationId xmlns:a16="http://schemas.microsoft.com/office/drawing/2014/main" id="{BF69FDF9-193E-4EF2-BEF4-40F2C40B8EC0}"/>
              </a:ext>
            </a:extLst>
          </p:cNvPr>
          <p:cNvCxnSpPr>
            <a:cxnSpLocks/>
          </p:cNvCxnSpPr>
          <p:nvPr/>
        </p:nvCxnSpPr>
        <p:spPr>
          <a:xfrm>
            <a:off x="10944655" y="1246543"/>
            <a:ext cx="701836"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0EFB63CC-8265-44AF-AB20-A2331F903ACE}"/>
              </a:ext>
            </a:extLst>
          </p:cNvPr>
          <p:cNvCxnSpPr/>
          <p:nvPr/>
        </p:nvCxnSpPr>
        <p:spPr>
          <a:xfrm flipH="1">
            <a:off x="5305647" y="1162847"/>
            <a:ext cx="5192231" cy="13184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51359013-8861-4F57-9825-B2234978B542}"/>
              </a:ext>
            </a:extLst>
          </p:cNvPr>
          <p:cNvCxnSpPr>
            <a:cxnSpLocks/>
          </p:cNvCxnSpPr>
          <p:nvPr/>
        </p:nvCxnSpPr>
        <p:spPr>
          <a:xfrm flipH="1">
            <a:off x="5983101" y="1581438"/>
            <a:ext cx="2205186" cy="9379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8FE23CD6-5707-4DCE-8998-035CD0F966B9}"/>
              </a:ext>
            </a:extLst>
          </p:cNvPr>
          <p:cNvCxnSpPr>
            <a:cxnSpLocks/>
          </p:cNvCxnSpPr>
          <p:nvPr/>
        </p:nvCxnSpPr>
        <p:spPr>
          <a:xfrm flipH="1">
            <a:off x="6844038" y="1954616"/>
            <a:ext cx="3066122" cy="7068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Rectángulo 5">
            <a:extLst>
              <a:ext uri="{FF2B5EF4-FFF2-40B4-BE49-F238E27FC236}">
                <a16:creationId xmlns:a16="http://schemas.microsoft.com/office/drawing/2014/main" id="{4BB93100-A23E-4C4C-ADEB-03F723BE8F2B}"/>
              </a:ext>
            </a:extLst>
          </p:cNvPr>
          <p:cNvSpPr/>
          <p:nvPr/>
        </p:nvSpPr>
        <p:spPr>
          <a:xfrm>
            <a:off x="2241082" y="440114"/>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47" name="Retângulo 46">
            <a:extLst>
              <a:ext uri="{FF2B5EF4-FFF2-40B4-BE49-F238E27FC236}">
                <a16:creationId xmlns:a16="http://schemas.microsoft.com/office/drawing/2014/main" id="{4F0328C0-4493-421D-A9BB-89F1B147C772}"/>
              </a:ext>
            </a:extLst>
          </p:cNvPr>
          <p:cNvSpPr/>
          <p:nvPr/>
        </p:nvSpPr>
        <p:spPr>
          <a:xfrm>
            <a:off x="2267321" y="905179"/>
            <a:ext cx="9556742" cy="1323439"/>
          </a:xfrm>
          <a:prstGeom prst="rect">
            <a:avLst/>
          </a:prstGeom>
        </p:spPr>
        <p:txBody>
          <a:bodyPr wrap="square">
            <a:spAutoFit/>
          </a:bodyPr>
          <a:lstStyle/>
          <a:p>
            <a:pPr algn="just"/>
            <a:r>
              <a:rPr lang="en-GB" sz="2000" dirty="0"/>
              <a:t>A factory produces two types of products: X and Y. Each model X requires 4 hours of cutting and 2 hours of polishing, each model Y requires 2 hours of cutting and 5 hours of polishing. Knowing that, the cutters and polishers work an average of 32 and 40 hours respectively, determine the number of products of each type that can be produced weekly.</a:t>
            </a:r>
          </a:p>
        </p:txBody>
      </p:sp>
      <mc:AlternateContent xmlns:mc="http://schemas.openxmlformats.org/markup-compatibility/2006" xmlns:a14="http://schemas.microsoft.com/office/drawing/2010/main">
        <mc:Choice Requires="a14">
          <p:sp>
            <p:nvSpPr>
              <p:cNvPr id="48" name="Retângulo 47">
                <a:extLst>
                  <a:ext uri="{FF2B5EF4-FFF2-40B4-BE49-F238E27FC236}">
                    <a16:creationId xmlns:a16="http://schemas.microsoft.com/office/drawing/2014/main" id="{F5A597E1-34AF-47CF-A7C3-6C797ADD4E82}"/>
                  </a:ext>
                </a:extLst>
              </p:cNvPr>
              <p:cNvSpPr/>
              <p:nvPr/>
            </p:nvSpPr>
            <p:spPr>
              <a:xfrm>
                <a:off x="4747361" y="2477360"/>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48" name="Retângulo 47">
                <a:extLst>
                  <a:ext uri="{FF2B5EF4-FFF2-40B4-BE49-F238E27FC236}">
                    <a16:creationId xmlns:a16="http://schemas.microsoft.com/office/drawing/2014/main" id="{F5A597E1-34AF-47CF-A7C3-6C797ADD4E82}"/>
                  </a:ext>
                </a:extLst>
              </p:cNvPr>
              <p:cNvSpPr>
                <a:spLocks noRot="1" noChangeAspect="1" noMove="1" noResize="1" noEditPoints="1" noAdjustHandles="1" noChangeArrowheads="1" noChangeShapeType="1" noTextEdit="1"/>
              </p:cNvSpPr>
              <p:nvPr/>
            </p:nvSpPr>
            <p:spPr>
              <a:xfrm>
                <a:off x="4747361" y="2477360"/>
                <a:ext cx="1874616" cy="778868"/>
              </a:xfrm>
              <a:prstGeom prst="rect">
                <a:avLst/>
              </a:prstGeom>
              <a:blipFill>
                <a:blip r:embed="rId5"/>
                <a:stretch>
                  <a:fillRect/>
                </a:stretch>
              </a:blipFill>
            </p:spPr>
            <p:txBody>
              <a:bodyPr/>
              <a:lstStyle/>
              <a:p>
                <a:r>
                  <a:rPr lang="en-GB">
                    <a:noFill/>
                  </a:rPr>
                  <a:t> </a:t>
                </a:r>
              </a:p>
            </p:txBody>
          </p:sp>
        </mc:Fallback>
      </mc:AlternateContent>
      <p:sp>
        <p:nvSpPr>
          <p:cNvPr id="49" name="Retângulo 48">
            <a:extLst>
              <a:ext uri="{FF2B5EF4-FFF2-40B4-BE49-F238E27FC236}">
                <a16:creationId xmlns:a16="http://schemas.microsoft.com/office/drawing/2014/main" id="{FC698F88-7921-4840-950F-F4A35487EDBE}"/>
              </a:ext>
            </a:extLst>
          </p:cNvPr>
          <p:cNvSpPr/>
          <p:nvPr/>
        </p:nvSpPr>
        <p:spPr>
          <a:xfrm>
            <a:off x="2267321" y="2645890"/>
            <a:ext cx="2613023" cy="400110"/>
          </a:xfrm>
          <a:prstGeom prst="rect">
            <a:avLst/>
          </a:prstGeom>
        </p:spPr>
        <p:txBody>
          <a:bodyPr wrap="square">
            <a:spAutoFit/>
          </a:bodyPr>
          <a:lstStyle/>
          <a:p>
            <a:pPr algn="just">
              <a:buClr>
                <a:srgbClr val="F25E4F"/>
              </a:buClr>
            </a:pPr>
            <a:r>
              <a:rPr lang="en-GB" sz="2000" dirty="0">
                <a:solidFill>
                  <a:srgbClr val="0C2B8E"/>
                </a:solidFill>
              </a:rPr>
              <a:t>System representation: </a:t>
            </a:r>
            <a:endParaRPr lang="en-US" sz="2000" dirty="0">
              <a:solidFill>
                <a:srgbClr val="0C2B8E"/>
              </a:solidFill>
            </a:endParaRPr>
          </a:p>
        </p:txBody>
      </p:sp>
      <p:sp>
        <p:nvSpPr>
          <p:cNvPr id="50" name="Retângulo: Cantos Arredondados 49">
            <a:hlinkClick r:id="rId6" action="ppaction://hlinksldjump"/>
            <a:extLst>
              <a:ext uri="{FF2B5EF4-FFF2-40B4-BE49-F238E27FC236}">
                <a16:creationId xmlns:a16="http://schemas.microsoft.com/office/drawing/2014/main" id="{1E093149-BECA-4FCF-9C99-9C557DBFFA1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1" name="Retângulo: Cantos Arredondados 50">
            <a:hlinkClick r:id="rId7" action="ppaction://hlinksldjump"/>
            <a:extLst>
              <a:ext uri="{FF2B5EF4-FFF2-40B4-BE49-F238E27FC236}">
                <a16:creationId xmlns:a16="http://schemas.microsoft.com/office/drawing/2014/main" id="{53420612-166A-4CE5-A63B-C796294D57B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2" name="Retângulo: Cantos Arredondados 51">
            <a:hlinkClick r:id="rId8" action="ppaction://hlinksldjump"/>
            <a:extLst>
              <a:ext uri="{FF2B5EF4-FFF2-40B4-BE49-F238E27FC236}">
                <a16:creationId xmlns:a16="http://schemas.microsoft.com/office/drawing/2014/main" id="{A74950B5-E986-4338-93CF-C2F759FA0FEB}"/>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53" name="Retângulo: Cantos Arredondados 52">
            <a:hlinkClick r:id="rId9" action="ppaction://hlinksldjump"/>
            <a:extLst>
              <a:ext uri="{FF2B5EF4-FFF2-40B4-BE49-F238E27FC236}">
                <a16:creationId xmlns:a16="http://schemas.microsoft.com/office/drawing/2014/main" id="{37D6E1E5-D43B-4CB7-98B9-0D2D9F7B2269}"/>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402260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1000"/>
                                        <p:tgtEl>
                                          <p:spTgt spid="1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1000"/>
                                        <p:tgtEl>
                                          <p:spTgt spid="43"/>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9" grpId="0" animBg="1"/>
      <p:bldP spid="30" grpId="0" animBg="1"/>
      <p:bldP spid="36" grpId="0" animBg="1"/>
      <p:bldP spid="46" grpId="0"/>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redondeado 11">
            <a:extLst>
              <a:ext uri="{FF2B5EF4-FFF2-40B4-BE49-F238E27FC236}">
                <a16:creationId xmlns:a16="http://schemas.microsoft.com/office/drawing/2014/main" id="{CA39625E-3F3D-4F61-A2B3-5121337764BB}"/>
              </a:ext>
            </a:extLst>
          </p:cNvPr>
          <p:cNvSpPr/>
          <p:nvPr/>
        </p:nvSpPr>
        <p:spPr>
          <a:xfrm>
            <a:off x="2088682" y="287851"/>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9" name="Retângulo: Cantos Arredondados 28">
            <a:extLst>
              <a:ext uri="{FF2B5EF4-FFF2-40B4-BE49-F238E27FC236}">
                <a16:creationId xmlns:a16="http://schemas.microsoft.com/office/drawing/2014/main" id="{5670A0F9-E362-47E9-8572-EACE3E8A5784}"/>
              </a:ext>
            </a:extLst>
          </p:cNvPr>
          <p:cNvSpPr/>
          <p:nvPr/>
        </p:nvSpPr>
        <p:spPr>
          <a:xfrm>
            <a:off x="10581603" y="1252966"/>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0" name="Retângulo: Cantos Arredondados 29">
            <a:extLst>
              <a:ext uri="{FF2B5EF4-FFF2-40B4-BE49-F238E27FC236}">
                <a16:creationId xmlns:a16="http://schemas.microsoft.com/office/drawing/2014/main" id="{CDB87F4D-13C7-48F0-BFD5-F740BBA9951E}"/>
              </a:ext>
            </a:extLst>
          </p:cNvPr>
          <p:cNvSpPr/>
          <p:nvPr/>
        </p:nvSpPr>
        <p:spPr>
          <a:xfrm>
            <a:off x="3510969" y="1246543"/>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9" name="Conexão reta 8">
            <a:extLst>
              <a:ext uri="{FF2B5EF4-FFF2-40B4-BE49-F238E27FC236}">
                <a16:creationId xmlns:a16="http://schemas.microsoft.com/office/drawing/2014/main" id="{2BA7DDFB-A7ED-4377-9911-C0EEC7194112}"/>
              </a:ext>
            </a:extLst>
          </p:cNvPr>
          <p:cNvCxnSpPr>
            <a:cxnSpLocks/>
          </p:cNvCxnSpPr>
          <p:nvPr/>
        </p:nvCxnSpPr>
        <p:spPr>
          <a:xfrm>
            <a:off x="3781229" y="1581438"/>
            <a:ext cx="1837835"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5" name="Conexão reta 34">
            <a:extLst>
              <a:ext uri="{FF2B5EF4-FFF2-40B4-BE49-F238E27FC236}">
                <a16:creationId xmlns:a16="http://schemas.microsoft.com/office/drawing/2014/main" id="{ADB9C245-C2AF-4676-8B2F-4D12E7659861}"/>
              </a:ext>
            </a:extLst>
          </p:cNvPr>
          <p:cNvCxnSpPr>
            <a:cxnSpLocks/>
          </p:cNvCxnSpPr>
          <p:nvPr/>
        </p:nvCxnSpPr>
        <p:spPr>
          <a:xfrm>
            <a:off x="2353296" y="1877815"/>
            <a:ext cx="953758"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36" name="Retângulo: Cantos Arredondados 35">
            <a:extLst>
              <a:ext uri="{FF2B5EF4-FFF2-40B4-BE49-F238E27FC236}">
                <a16:creationId xmlns:a16="http://schemas.microsoft.com/office/drawing/2014/main" id="{A4B01DCC-D757-432B-AC4A-B5FCA08C9B8C}"/>
              </a:ext>
            </a:extLst>
          </p:cNvPr>
          <p:cNvSpPr/>
          <p:nvPr/>
        </p:nvSpPr>
        <p:spPr>
          <a:xfrm>
            <a:off x="10721809" y="1637014"/>
            <a:ext cx="386315"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41" name="Conexão reta 40">
            <a:extLst>
              <a:ext uri="{FF2B5EF4-FFF2-40B4-BE49-F238E27FC236}">
                <a16:creationId xmlns:a16="http://schemas.microsoft.com/office/drawing/2014/main" id="{BF69FDF9-193E-4EF2-BEF4-40F2C40B8EC0}"/>
              </a:ext>
            </a:extLst>
          </p:cNvPr>
          <p:cNvCxnSpPr>
            <a:cxnSpLocks/>
          </p:cNvCxnSpPr>
          <p:nvPr/>
        </p:nvCxnSpPr>
        <p:spPr>
          <a:xfrm>
            <a:off x="10918916" y="1544247"/>
            <a:ext cx="701836"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0EFB63CC-8265-44AF-AB20-A2331F903ACE}"/>
              </a:ext>
            </a:extLst>
          </p:cNvPr>
          <p:cNvCxnSpPr>
            <a:cxnSpLocks/>
          </p:cNvCxnSpPr>
          <p:nvPr/>
        </p:nvCxnSpPr>
        <p:spPr>
          <a:xfrm>
            <a:off x="3880884" y="1722045"/>
            <a:ext cx="1207750" cy="11828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51359013-8861-4F57-9825-B2234978B542}"/>
              </a:ext>
            </a:extLst>
          </p:cNvPr>
          <p:cNvCxnSpPr>
            <a:cxnSpLocks/>
          </p:cNvCxnSpPr>
          <p:nvPr/>
        </p:nvCxnSpPr>
        <p:spPr>
          <a:xfrm flipH="1">
            <a:off x="5976365" y="1544247"/>
            <a:ext cx="4554792" cy="13162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8FE23CD6-5707-4DCE-8998-035CD0F966B9}"/>
              </a:ext>
            </a:extLst>
          </p:cNvPr>
          <p:cNvCxnSpPr>
            <a:cxnSpLocks/>
          </p:cNvCxnSpPr>
          <p:nvPr/>
        </p:nvCxnSpPr>
        <p:spPr>
          <a:xfrm flipH="1">
            <a:off x="6880836" y="1969336"/>
            <a:ext cx="3834835" cy="10445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tángulo 5">
            <a:extLst>
              <a:ext uri="{FF2B5EF4-FFF2-40B4-BE49-F238E27FC236}">
                <a16:creationId xmlns:a16="http://schemas.microsoft.com/office/drawing/2014/main" id="{1FAE1ABB-CA41-4066-ABB7-4D940B3D7060}"/>
              </a:ext>
            </a:extLst>
          </p:cNvPr>
          <p:cNvSpPr/>
          <p:nvPr/>
        </p:nvSpPr>
        <p:spPr>
          <a:xfrm>
            <a:off x="2241082" y="440114"/>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54" name="Retângulo 53">
            <a:extLst>
              <a:ext uri="{FF2B5EF4-FFF2-40B4-BE49-F238E27FC236}">
                <a16:creationId xmlns:a16="http://schemas.microsoft.com/office/drawing/2014/main" id="{7C9989ED-92C0-4A22-B4C4-CE785BCA01F1}"/>
              </a:ext>
            </a:extLst>
          </p:cNvPr>
          <p:cNvSpPr/>
          <p:nvPr/>
        </p:nvSpPr>
        <p:spPr>
          <a:xfrm>
            <a:off x="2267321" y="905179"/>
            <a:ext cx="9556742" cy="1323439"/>
          </a:xfrm>
          <a:prstGeom prst="rect">
            <a:avLst/>
          </a:prstGeom>
        </p:spPr>
        <p:txBody>
          <a:bodyPr wrap="square">
            <a:spAutoFit/>
          </a:bodyPr>
          <a:lstStyle/>
          <a:p>
            <a:pPr algn="just"/>
            <a:r>
              <a:rPr lang="en-GB" sz="2000" dirty="0"/>
              <a:t>A factory produces two types of products: X and Y. Each model X requires 4 hours of cutting and 2 hours of polishing, each model Y requires 2 hours of cutting and 5 hours of polishing. Knowing that, the cutters and polishers work an average of 32 and 40 hours respectively, determine the number of products of each type that can be produced weekly.</a:t>
            </a:r>
          </a:p>
        </p:txBody>
      </p:sp>
      <mc:AlternateContent xmlns:mc="http://schemas.openxmlformats.org/markup-compatibility/2006" xmlns:a14="http://schemas.microsoft.com/office/drawing/2010/main">
        <mc:Choice Requires="a14">
          <p:sp>
            <p:nvSpPr>
              <p:cNvPr id="55" name="Retângulo 54">
                <a:extLst>
                  <a:ext uri="{FF2B5EF4-FFF2-40B4-BE49-F238E27FC236}">
                    <a16:creationId xmlns:a16="http://schemas.microsoft.com/office/drawing/2014/main" id="{BDBF8D60-1409-44FF-B426-274853457F25}"/>
                  </a:ext>
                </a:extLst>
              </p:cNvPr>
              <p:cNvSpPr/>
              <p:nvPr/>
            </p:nvSpPr>
            <p:spPr>
              <a:xfrm>
                <a:off x="4747361" y="2477360"/>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55" name="Retângulo 54">
                <a:extLst>
                  <a:ext uri="{FF2B5EF4-FFF2-40B4-BE49-F238E27FC236}">
                    <a16:creationId xmlns:a16="http://schemas.microsoft.com/office/drawing/2014/main" id="{BDBF8D60-1409-44FF-B426-274853457F25}"/>
                  </a:ext>
                </a:extLst>
              </p:cNvPr>
              <p:cNvSpPr>
                <a:spLocks noRot="1" noChangeAspect="1" noMove="1" noResize="1" noEditPoints="1" noAdjustHandles="1" noChangeArrowheads="1" noChangeShapeType="1" noTextEdit="1"/>
              </p:cNvSpPr>
              <p:nvPr/>
            </p:nvSpPr>
            <p:spPr>
              <a:xfrm>
                <a:off x="4747361" y="2477360"/>
                <a:ext cx="1874616" cy="778868"/>
              </a:xfrm>
              <a:prstGeom prst="rect">
                <a:avLst/>
              </a:prstGeom>
              <a:blipFill>
                <a:blip r:embed="rId5"/>
                <a:stretch>
                  <a:fillRect/>
                </a:stretch>
              </a:blipFill>
            </p:spPr>
            <p:txBody>
              <a:bodyPr/>
              <a:lstStyle/>
              <a:p>
                <a:r>
                  <a:rPr lang="en-GB">
                    <a:noFill/>
                  </a:rPr>
                  <a:t> </a:t>
                </a:r>
              </a:p>
            </p:txBody>
          </p:sp>
        </mc:Fallback>
      </mc:AlternateContent>
      <p:sp>
        <p:nvSpPr>
          <p:cNvPr id="56" name="Retângulo 55">
            <a:extLst>
              <a:ext uri="{FF2B5EF4-FFF2-40B4-BE49-F238E27FC236}">
                <a16:creationId xmlns:a16="http://schemas.microsoft.com/office/drawing/2014/main" id="{72071DF7-A0D0-4BA1-995E-2CDC065A1C8B}"/>
              </a:ext>
            </a:extLst>
          </p:cNvPr>
          <p:cNvSpPr/>
          <p:nvPr/>
        </p:nvSpPr>
        <p:spPr>
          <a:xfrm>
            <a:off x="2267321" y="2645890"/>
            <a:ext cx="2613023" cy="400110"/>
          </a:xfrm>
          <a:prstGeom prst="rect">
            <a:avLst/>
          </a:prstGeom>
        </p:spPr>
        <p:txBody>
          <a:bodyPr wrap="square">
            <a:spAutoFit/>
          </a:bodyPr>
          <a:lstStyle/>
          <a:p>
            <a:pPr algn="just">
              <a:buClr>
                <a:srgbClr val="F25E4F"/>
              </a:buClr>
            </a:pPr>
            <a:r>
              <a:rPr lang="en-GB" sz="2000" dirty="0">
                <a:solidFill>
                  <a:srgbClr val="0C2B8E"/>
                </a:solidFill>
              </a:rPr>
              <a:t>System representation: </a:t>
            </a:r>
            <a:endParaRPr lang="en-US" sz="2000" dirty="0">
              <a:solidFill>
                <a:srgbClr val="0C2B8E"/>
              </a:solidFill>
            </a:endParaRPr>
          </a:p>
        </p:txBody>
      </p:sp>
      <p:sp>
        <p:nvSpPr>
          <p:cNvPr id="57" name="Retângulo: Cantos Arredondados 56">
            <a:hlinkClick r:id="rId6" action="ppaction://hlinksldjump"/>
            <a:extLst>
              <a:ext uri="{FF2B5EF4-FFF2-40B4-BE49-F238E27FC236}">
                <a16:creationId xmlns:a16="http://schemas.microsoft.com/office/drawing/2014/main" id="{1B8D1012-BD0C-430B-9064-41271437B284}"/>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8" name="Retângulo: Cantos Arredondados 57">
            <a:hlinkClick r:id="rId7" action="ppaction://hlinksldjump"/>
            <a:extLst>
              <a:ext uri="{FF2B5EF4-FFF2-40B4-BE49-F238E27FC236}">
                <a16:creationId xmlns:a16="http://schemas.microsoft.com/office/drawing/2014/main" id="{BB2AE74C-6F81-4C75-A339-F8867AEBA650}"/>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9" name="Retângulo: Cantos Arredondados 58">
            <a:hlinkClick r:id="rId8" action="ppaction://hlinksldjump"/>
            <a:extLst>
              <a:ext uri="{FF2B5EF4-FFF2-40B4-BE49-F238E27FC236}">
                <a16:creationId xmlns:a16="http://schemas.microsoft.com/office/drawing/2014/main" id="{4AFBDF47-D62C-4710-89CF-480AA2297511}"/>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0" name="Retângulo: Cantos Arredondados 59">
            <a:hlinkClick r:id="rId9" action="ppaction://hlinksldjump"/>
            <a:extLst>
              <a:ext uri="{FF2B5EF4-FFF2-40B4-BE49-F238E27FC236}">
                <a16:creationId xmlns:a16="http://schemas.microsoft.com/office/drawing/2014/main" id="{5EA43487-EF9F-466B-9675-63F1BC0A1FC1}"/>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337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right)">
                                      <p:cBhvr>
                                        <p:cTn id="28" dur="1000"/>
                                        <p:tgtEl>
                                          <p:spTgt spid="43"/>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3500"/>
                            </p:stCondLst>
                            <p:childTnLst>
                              <p:par>
                                <p:cTn id="34" presetID="22" presetClass="entr" presetSubtype="2"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right)">
                                      <p:cBhvr>
                                        <p:cTn id="3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287851"/>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1" name="Rectángulo 5">
            <a:extLst>
              <a:ext uri="{FF2B5EF4-FFF2-40B4-BE49-F238E27FC236}">
                <a16:creationId xmlns:a16="http://schemas.microsoft.com/office/drawing/2014/main" id="{F9C5A4F8-174D-4A0D-9B8A-8B8822A20E31}"/>
              </a:ext>
            </a:extLst>
          </p:cNvPr>
          <p:cNvSpPr/>
          <p:nvPr/>
        </p:nvSpPr>
        <p:spPr>
          <a:xfrm>
            <a:off x="2241082" y="440114"/>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5" name="Retângulo 4">
            <a:extLst>
              <a:ext uri="{FF2B5EF4-FFF2-40B4-BE49-F238E27FC236}">
                <a16:creationId xmlns:a16="http://schemas.microsoft.com/office/drawing/2014/main" id="{7B32A943-970F-4A07-8BC8-1E0EC54ED337}"/>
              </a:ext>
            </a:extLst>
          </p:cNvPr>
          <p:cNvSpPr/>
          <p:nvPr/>
        </p:nvSpPr>
        <p:spPr>
          <a:xfrm>
            <a:off x="2267321" y="905179"/>
            <a:ext cx="9556742" cy="1323439"/>
          </a:xfrm>
          <a:prstGeom prst="rect">
            <a:avLst/>
          </a:prstGeom>
        </p:spPr>
        <p:txBody>
          <a:bodyPr wrap="square">
            <a:spAutoFit/>
          </a:bodyPr>
          <a:lstStyle/>
          <a:p>
            <a:pPr algn="just"/>
            <a:r>
              <a:rPr lang="en-GB" sz="2000" dirty="0"/>
              <a:t>A factory produces two types of products: X and Y. Each model X requires 4 hours of cutting and 2 hours of polishing, each model Y requires 2 hours of cutting and 5 hours of polishing. Knowing that, the cutters and polishers work an average of 32 and 40 hours respectively, determine the number of products of each type that can be produced weekly.</a:t>
            </a:r>
          </a:p>
        </p:txBody>
      </p:sp>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39B99A1D-84F0-4328-BCDB-E992C4459CDE}"/>
                  </a:ext>
                </a:extLst>
              </p:cNvPr>
              <p:cNvSpPr/>
              <p:nvPr/>
            </p:nvSpPr>
            <p:spPr>
              <a:xfrm>
                <a:off x="4747361" y="2477360"/>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7" name="Retângulo 6">
                <a:extLst>
                  <a:ext uri="{FF2B5EF4-FFF2-40B4-BE49-F238E27FC236}">
                    <a16:creationId xmlns:a16="http://schemas.microsoft.com/office/drawing/2014/main" id="{39B99A1D-84F0-4328-BCDB-E992C4459CDE}"/>
                  </a:ext>
                </a:extLst>
              </p:cNvPr>
              <p:cNvSpPr>
                <a:spLocks noRot="1" noChangeAspect="1" noMove="1" noResize="1" noEditPoints="1" noAdjustHandles="1" noChangeArrowheads="1" noChangeShapeType="1" noTextEdit="1"/>
              </p:cNvSpPr>
              <p:nvPr/>
            </p:nvSpPr>
            <p:spPr>
              <a:xfrm>
                <a:off x="4747361" y="2477360"/>
                <a:ext cx="1874616" cy="778868"/>
              </a:xfrm>
              <a:prstGeom prst="rect">
                <a:avLst/>
              </a:prstGeom>
              <a:blipFill>
                <a:blip r:embed="rId5"/>
                <a:stretch>
                  <a:fillRect/>
                </a:stretch>
              </a:blipFill>
            </p:spPr>
            <p:txBody>
              <a:bodyPr/>
              <a:lstStyle/>
              <a:p>
                <a:r>
                  <a:rPr lang="en-GB">
                    <a:noFill/>
                  </a:rPr>
                  <a:t> </a:t>
                </a:r>
              </a:p>
            </p:txBody>
          </p:sp>
        </mc:Fallback>
      </mc:AlternateContent>
      <p:sp>
        <p:nvSpPr>
          <p:cNvPr id="27" name="Retângulo 26">
            <a:extLst>
              <a:ext uri="{FF2B5EF4-FFF2-40B4-BE49-F238E27FC236}">
                <a16:creationId xmlns:a16="http://schemas.microsoft.com/office/drawing/2014/main" id="{B17D93D1-9558-4C09-A98B-145A9DD3759D}"/>
              </a:ext>
            </a:extLst>
          </p:cNvPr>
          <p:cNvSpPr/>
          <p:nvPr/>
        </p:nvSpPr>
        <p:spPr>
          <a:xfrm>
            <a:off x="2267321" y="2645890"/>
            <a:ext cx="2613023" cy="400110"/>
          </a:xfrm>
          <a:prstGeom prst="rect">
            <a:avLst/>
          </a:prstGeom>
        </p:spPr>
        <p:txBody>
          <a:bodyPr wrap="square">
            <a:spAutoFit/>
          </a:bodyPr>
          <a:lstStyle/>
          <a:p>
            <a:pPr algn="just">
              <a:buClr>
                <a:srgbClr val="F25E4F"/>
              </a:buClr>
            </a:pPr>
            <a:r>
              <a:rPr lang="en-GB" sz="2000" dirty="0">
                <a:solidFill>
                  <a:srgbClr val="0C2B8E"/>
                </a:solidFill>
              </a:rPr>
              <a:t>System representation: </a:t>
            </a:r>
            <a:endParaRPr lang="en-US" sz="2000" dirty="0">
              <a:solidFill>
                <a:srgbClr val="0C2B8E"/>
              </a:solidFill>
            </a:endParaRPr>
          </a:p>
        </p:txBody>
      </p:sp>
      <mc:AlternateContent xmlns:mc="http://schemas.openxmlformats.org/markup-compatibility/2006" xmlns:a14="http://schemas.microsoft.com/office/drawing/2010/main">
        <mc:Choice Requires="a14">
          <p:sp>
            <p:nvSpPr>
              <p:cNvPr id="33" name="CuadroTexto 25">
                <a:extLst>
                  <a:ext uri="{FF2B5EF4-FFF2-40B4-BE49-F238E27FC236}">
                    <a16:creationId xmlns:a16="http://schemas.microsoft.com/office/drawing/2014/main" id="{5AEC535F-0B66-4D84-8CA1-99583475DFEC}"/>
                  </a:ext>
                </a:extLst>
              </p:cNvPr>
              <p:cNvSpPr txBox="1"/>
              <p:nvPr/>
            </p:nvSpPr>
            <p:spPr>
              <a:xfrm>
                <a:off x="9100260" y="2324440"/>
                <a:ext cx="22585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r>
                        <a:rPr lang="pt-PT" sz="2000" i="1" smtClean="0">
                          <a:solidFill>
                            <a:srgbClr val="0C2B8E"/>
                          </a:solidFill>
                          <a:latin typeface="Cambria Math" panose="02040503050406030204" pitchFamily="18" charset="0"/>
                        </a:rPr>
                        <m:t>2</m:t>
                      </m:r>
                      <m:r>
                        <a:rPr lang="pt-PT" sz="2000" b="0" i="1" smtClean="0">
                          <a:solidFill>
                            <a:srgbClr val="0C2B8E"/>
                          </a:solidFill>
                          <a:latin typeface="Cambria Math" panose="02040503050406030204" pitchFamily="18" charset="0"/>
                        </a:rPr>
                        <m:t>0−4=16</m:t>
                      </m:r>
                    </m:oMath>
                  </m:oMathPara>
                </a14:m>
                <a:endParaRPr lang="es-ES" sz="2000" dirty="0"/>
              </a:p>
            </p:txBody>
          </p:sp>
        </mc:Choice>
        <mc:Fallback xmlns="">
          <p:sp>
            <p:nvSpPr>
              <p:cNvPr id="33" name="CuadroTexto 25">
                <a:extLst>
                  <a:ext uri="{FF2B5EF4-FFF2-40B4-BE49-F238E27FC236}">
                    <a16:creationId xmlns:a16="http://schemas.microsoft.com/office/drawing/2014/main" id="{5AEC535F-0B66-4D84-8CA1-99583475DFEC}"/>
                  </a:ext>
                </a:extLst>
              </p:cNvPr>
              <p:cNvSpPr txBox="1">
                <a:spLocks noRot="1" noChangeAspect="1" noMove="1" noResize="1" noEditPoints="1" noAdjustHandles="1" noChangeArrowheads="1" noChangeShapeType="1" noTextEdit="1"/>
              </p:cNvSpPr>
              <p:nvPr/>
            </p:nvSpPr>
            <p:spPr>
              <a:xfrm>
                <a:off x="9100260" y="2324440"/>
                <a:ext cx="2258503"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CuadroTexto 25">
                <a:extLst>
                  <a:ext uri="{FF2B5EF4-FFF2-40B4-BE49-F238E27FC236}">
                    <a16:creationId xmlns:a16="http://schemas.microsoft.com/office/drawing/2014/main" id="{D452B017-E336-4A77-A2EB-C68CEBCDB454}"/>
                  </a:ext>
                </a:extLst>
              </p:cNvPr>
              <p:cNvSpPr txBox="1"/>
              <p:nvPr/>
            </p:nvSpPr>
            <p:spPr>
              <a:xfrm>
                <a:off x="9192121" y="2758552"/>
                <a:ext cx="2393797" cy="611834"/>
              </a:xfrm>
              <a:prstGeom prst="rect">
                <a:avLst/>
              </a:prstGeom>
              <a:noFill/>
            </p:spPr>
            <p:txBody>
              <a:bodyPr wrap="none" rtlCol="0">
                <a:spAutoFit/>
              </a:bodyPr>
              <a:lstStyle/>
              <a:p>
                <a:r>
                  <a:rPr lang="es-ES" sz="2000" dirty="0">
                    <a:solidFill>
                      <a:srgbClr val="0C2B8E"/>
                    </a:solidFill>
                  </a:rPr>
                  <a:t>adj</a:t>
                </a:r>
                <a14:m>
                  <m:oMath xmlns:m="http://schemas.openxmlformats.org/officeDocument/2006/math">
                    <m:d>
                      <m:dPr>
                        <m:ctrlPr>
                          <a:rPr lang="es-ES" sz="200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4</m:t>
                              </m:r>
                            </m:e>
                          </m:mr>
                        </m:m>
                      </m:e>
                    </m:d>
                  </m:oMath>
                </a14:m>
                <a:endParaRPr lang="es-ES" sz="2000" dirty="0"/>
              </a:p>
            </p:txBody>
          </p:sp>
        </mc:Choice>
        <mc:Fallback xmlns="">
          <p:sp>
            <p:nvSpPr>
              <p:cNvPr id="34" name="CuadroTexto 25">
                <a:extLst>
                  <a:ext uri="{FF2B5EF4-FFF2-40B4-BE49-F238E27FC236}">
                    <a16:creationId xmlns:a16="http://schemas.microsoft.com/office/drawing/2014/main" id="{D452B017-E336-4A77-A2EB-C68CEBCDB454}"/>
                  </a:ext>
                </a:extLst>
              </p:cNvPr>
              <p:cNvSpPr txBox="1">
                <a:spLocks noRot="1" noChangeAspect="1" noMove="1" noResize="1" noEditPoints="1" noAdjustHandles="1" noChangeArrowheads="1" noChangeShapeType="1" noTextEdit="1"/>
              </p:cNvSpPr>
              <p:nvPr/>
            </p:nvSpPr>
            <p:spPr>
              <a:xfrm>
                <a:off x="9192121" y="2758552"/>
                <a:ext cx="2393797" cy="611834"/>
              </a:xfrm>
              <a:prstGeom prst="rect">
                <a:avLst/>
              </a:prstGeom>
              <a:blipFill>
                <a:blip r:embed="rId7"/>
                <a:stretch>
                  <a:fillRect l="-2799" b="-1000"/>
                </a:stretch>
              </a:blipFill>
            </p:spPr>
            <p:txBody>
              <a:bodyPr/>
              <a:lstStyle/>
              <a:p>
                <a:r>
                  <a:rPr lang="en-GB">
                    <a:noFill/>
                  </a:rPr>
                  <a:t> </a:t>
                </a:r>
              </a:p>
            </p:txBody>
          </p:sp>
        </mc:Fallback>
      </mc:AlternateContent>
      <p:sp>
        <p:nvSpPr>
          <p:cNvPr id="37" name="Seta: Para a Direita 36">
            <a:extLst>
              <a:ext uri="{FF2B5EF4-FFF2-40B4-BE49-F238E27FC236}">
                <a16:creationId xmlns:a16="http://schemas.microsoft.com/office/drawing/2014/main" id="{749BBEAA-60F8-4E68-A9A4-0AE8A7422901}"/>
              </a:ext>
            </a:extLst>
          </p:cNvPr>
          <p:cNvSpPr/>
          <p:nvPr/>
        </p:nvSpPr>
        <p:spPr>
          <a:xfrm>
            <a:off x="6666359" y="272728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Seta: Para a Direita 37">
            <a:extLst>
              <a:ext uri="{FF2B5EF4-FFF2-40B4-BE49-F238E27FC236}">
                <a16:creationId xmlns:a16="http://schemas.microsoft.com/office/drawing/2014/main" id="{C980FE86-BBAD-4C5C-A4C8-DBF1187C6D7C}"/>
              </a:ext>
            </a:extLst>
          </p:cNvPr>
          <p:cNvSpPr/>
          <p:nvPr/>
        </p:nvSpPr>
        <p:spPr>
          <a:xfrm>
            <a:off x="8623230" y="2724550"/>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CuadroTexto 25">
                <a:extLst>
                  <a:ext uri="{FF2B5EF4-FFF2-40B4-BE49-F238E27FC236}">
                    <a16:creationId xmlns:a16="http://schemas.microsoft.com/office/drawing/2014/main" id="{CA8ADA87-D2DA-40E4-ABB9-06371F3FA20A}"/>
                  </a:ext>
                </a:extLst>
              </p:cNvPr>
              <p:cNvSpPr txBox="1"/>
              <p:nvPr/>
            </p:nvSpPr>
            <p:spPr>
              <a:xfrm>
                <a:off x="2370655" y="3488556"/>
                <a:ext cx="2431307" cy="6097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b="0" i="1" smtClean="0">
                              <a:solidFill>
                                <a:srgbClr val="0C2B8E"/>
                              </a:solidFill>
                              <a:latin typeface="Cambria Math" panose="02040503050406030204" pitchFamily="18" charset="0"/>
                            </a:rPr>
                            <m:t>𝐴</m:t>
                          </m:r>
                        </m:e>
                        <m:sup>
                          <m:r>
                            <a:rPr lang="es-ES" sz="2000" b="0" i="1" smtClean="0">
                              <a:solidFill>
                                <a:srgbClr val="0C2B8E"/>
                              </a:solidFill>
                              <a:latin typeface="Cambria Math" panose="02040503050406030204" pitchFamily="18" charset="0"/>
                            </a:rPr>
                            <m:t>−1</m:t>
                          </m:r>
                        </m:sup>
                      </m:sSup>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m:oMathPara>
                </a14:m>
                <a:endParaRPr lang="es-ES" sz="2000" dirty="0"/>
              </a:p>
            </p:txBody>
          </p:sp>
        </mc:Choice>
        <mc:Fallback xmlns="">
          <p:sp>
            <p:nvSpPr>
              <p:cNvPr id="39" name="CuadroTexto 25">
                <a:extLst>
                  <a:ext uri="{FF2B5EF4-FFF2-40B4-BE49-F238E27FC236}">
                    <a16:creationId xmlns:a16="http://schemas.microsoft.com/office/drawing/2014/main" id="{CA8ADA87-D2DA-40E4-ABB9-06371F3FA20A}"/>
                  </a:ext>
                </a:extLst>
              </p:cNvPr>
              <p:cNvSpPr txBox="1">
                <a:spLocks noRot="1" noChangeAspect="1" noMove="1" noResize="1" noEditPoints="1" noAdjustHandles="1" noChangeArrowheads="1" noChangeShapeType="1" noTextEdit="1"/>
              </p:cNvSpPr>
              <p:nvPr/>
            </p:nvSpPr>
            <p:spPr>
              <a:xfrm>
                <a:off x="2370655" y="3488556"/>
                <a:ext cx="2431307" cy="60978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tângulo 45">
                <a:extLst>
                  <a:ext uri="{FF2B5EF4-FFF2-40B4-BE49-F238E27FC236}">
                    <a16:creationId xmlns:a16="http://schemas.microsoft.com/office/drawing/2014/main" id="{03511E52-27D5-43EE-98D8-EADDA7C2AF58}"/>
                  </a:ext>
                </a:extLst>
              </p:cNvPr>
              <p:cNvSpPr/>
              <p:nvPr/>
            </p:nvSpPr>
            <p:spPr>
              <a:xfrm>
                <a:off x="6880243" y="2563407"/>
                <a:ext cx="1910928" cy="605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ea typeface="Cambria Math" panose="02040503050406030204" pitchFamily="18" charset="0"/>
                        </a:rPr>
                        <m:t>𝐴</m:t>
                      </m:r>
                      <m:r>
                        <a:rPr lang="pt-PT" sz="2000" b="0" i="1" smtClean="0">
                          <a:solidFill>
                            <a:srgbClr val="0C2B8E"/>
                          </a:solidFill>
                          <a:latin typeface="Cambria Math" panose="02040503050406030204" pitchFamily="18" charset="0"/>
                          <a:ea typeface="Cambria Math" panose="02040503050406030204" pitchFamily="18" charset="0"/>
                        </a:rPr>
                        <m:t>=</m:t>
                      </m:r>
                      <m:d>
                        <m:dPr>
                          <m:ctrlPr>
                            <a:rPr lang="es-ES"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4</m:t>
                                </m:r>
                              </m:e>
                              <m:e>
                                <m:r>
                                  <a:rPr lang="pt-PT" sz="2000" b="0" i="1" smtClean="0">
                                    <a:solidFill>
                                      <a:srgbClr val="0C2B8E"/>
                                    </a:solidFill>
                                    <a:latin typeface="Cambria Math" panose="02040503050406030204" pitchFamily="18" charset="0"/>
                                  </a:rPr>
                                  <m:t>2</m:t>
                                </m:r>
                              </m:e>
                            </m:mr>
                            <m:mr>
                              <m:e>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5</m:t>
                                </m:r>
                              </m:e>
                            </m:mr>
                          </m:m>
                        </m:e>
                      </m:d>
                    </m:oMath>
                  </m:oMathPara>
                </a14:m>
                <a:endParaRPr lang="en-GB" sz="2000" dirty="0"/>
              </a:p>
            </p:txBody>
          </p:sp>
        </mc:Choice>
        <mc:Fallback xmlns="">
          <p:sp>
            <p:nvSpPr>
              <p:cNvPr id="46" name="Retângulo 45">
                <a:extLst>
                  <a:ext uri="{FF2B5EF4-FFF2-40B4-BE49-F238E27FC236}">
                    <a16:creationId xmlns:a16="http://schemas.microsoft.com/office/drawing/2014/main" id="{03511E52-27D5-43EE-98D8-EADDA7C2AF58}"/>
                  </a:ext>
                </a:extLst>
              </p:cNvPr>
              <p:cNvSpPr>
                <a:spLocks noRot="1" noChangeAspect="1" noMove="1" noResize="1" noEditPoints="1" noAdjustHandles="1" noChangeArrowheads="1" noChangeShapeType="1" noTextEdit="1"/>
              </p:cNvSpPr>
              <p:nvPr/>
            </p:nvSpPr>
            <p:spPr>
              <a:xfrm>
                <a:off x="6880243" y="2563407"/>
                <a:ext cx="1910928" cy="605487"/>
              </a:xfrm>
              <a:prstGeom prst="rect">
                <a:avLst/>
              </a:prstGeom>
              <a:blipFill>
                <a:blip r:embed="rId9"/>
                <a:stretch>
                  <a:fillRect/>
                </a:stretch>
              </a:blipFill>
            </p:spPr>
            <p:txBody>
              <a:bodyPr/>
              <a:lstStyle/>
              <a:p>
                <a:r>
                  <a:rPr lang="en-GB">
                    <a:noFill/>
                  </a:rPr>
                  <a:t> </a:t>
                </a:r>
              </a:p>
            </p:txBody>
          </p:sp>
        </mc:Fallback>
      </mc:AlternateContent>
      <p:sp>
        <p:nvSpPr>
          <p:cNvPr id="10" name="Parêntese esquerdo 9">
            <a:extLst>
              <a:ext uri="{FF2B5EF4-FFF2-40B4-BE49-F238E27FC236}">
                <a16:creationId xmlns:a16="http://schemas.microsoft.com/office/drawing/2014/main" id="{D622FBAC-63EF-41E3-ADF0-CBB327E642BB}"/>
              </a:ext>
            </a:extLst>
          </p:cNvPr>
          <p:cNvSpPr/>
          <p:nvPr/>
        </p:nvSpPr>
        <p:spPr>
          <a:xfrm>
            <a:off x="9100260" y="2324440"/>
            <a:ext cx="215556" cy="1045946"/>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Seta: Para a Direita 46">
            <a:extLst>
              <a:ext uri="{FF2B5EF4-FFF2-40B4-BE49-F238E27FC236}">
                <a16:creationId xmlns:a16="http://schemas.microsoft.com/office/drawing/2014/main" id="{0729ADA7-50CC-4348-A3A8-56A93F9F8B68}"/>
              </a:ext>
            </a:extLst>
          </p:cNvPr>
          <p:cNvSpPr/>
          <p:nvPr/>
        </p:nvSpPr>
        <p:spPr>
          <a:xfrm>
            <a:off x="4961748" y="3653940"/>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48" name="CuadroTexto 25">
                <a:extLst>
                  <a:ext uri="{FF2B5EF4-FFF2-40B4-BE49-F238E27FC236}">
                    <a16:creationId xmlns:a16="http://schemas.microsoft.com/office/drawing/2014/main" id="{3FF0D7A6-4AE9-468B-8C72-9D0EBC426B5C}"/>
                  </a:ext>
                </a:extLst>
              </p:cNvPr>
              <p:cNvSpPr txBox="1"/>
              <p:nvPr/>
            </p:nvSpPr>
            <p:spPr>
              <a:xfrm>
                <a:off x="5520434" y="3493823"/>
                <a:ext cx="2917658" cy="609782"/>
              </a:xfrm>
              <a:prstGeom prst="rect">
                <a:avLst/>
              </a:prstGeom>
              <a:noFill/>
            </p:spPr>
            <p:txBody>
              <a:bodyPr wrap="none" rtlCol="0">
                <a:spAutoFit/>
              </a:bodyPr>
              <a:lstStyle/>
              <a:p>
                <a14:m>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𝑥</m:t>
                              </m:r>
                            </m:e>
                          </m:mr>
                          <m:mr>
                            <m:e>
                              <m:r>
                                <a:rPr lang="pt-PT" sz="2000" b="0" i="1" smtClean="0">
                                  <a:solidFill>
                                    <a:srgbClr val="0C2B8E"/>
                                  </a:solidFill>
                                  <a:latin typeface="Cambria Math" panose="02040503050406030204" pitchFamily="18" charset="0"/>
                                </a:rPr>
                                <m:t>𝑦</m:t>
                              </m:r>
                            </m:e>
                          </m:mr>
                        </m:m>
                      </m:e>
                    </m:d>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a14:m>
                <a:r>
                  <a:rPr lang="es-ES" sz="2000" dirty="0">
                    <a:solidFill>
                      <a:srgbClr val="0C2B8E"/>
                    </a:solidFill>
                  </a:rPr>
                  <a:t> </a:t>
                </a:r>
                <a14:m>
                  <m:oMath xmlns:m="http://schemas.openxmlformats.org/officeDocument/2006/math">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32</m:t>
                              </m:r>
                            </m:e>
                          </m:mr>
                          <m:mr>
                            <m:e>
                              <m:r>
                                <a:rPr lang="pt-PT" sz="2000" b="0" i="1" smtClean="0">
                                  <a:solidFill>
                                    <a:srgbClr val="0C2B8E"/>
                                  </a:solidFill>
                                  <a:latin typeface="Cambria Math" panose="02040503050406030204" pitchFamily="18" charset="0"/>
                                </a:rPr>
                                <m:t>40</m:t>
                              </m:r>
                            </m:e>
                          </m:mr>
                        </m:m>
                      </m:e>
                    </m:d>
                  </m:oMath>
                </a14:m>
                <a:endParaRPr lang="es-ES" sz="2000" dirty="0"/>
              </a:p>
            </p:txBody>
          </p:sp>
        </mc:Choice>
        <mc:Fallback xmlns="">
          <p:sp>
            <p:nvSpPr>
              <p:cNvPr id="48" name="CuadroTexto 25">
                <a:extLst>
                  <a:ext uri="{FF2B5EF4-FFF2-40B4-BE49-F238E27FC236}">
                    <a16:creationId xmlns:a16="http://schemas.microsoft.com/office/drawing/2014/main" id="{3FF0D7A6-4AE9-468B-8C72-9D0EBC426B5C}"/>
                  </a:ext>
                </a:extLst>
              </p:cNvPr>
              <p:cNvSpPr txBox="1">
                <a:spLocks noRot="1" noChangeAspect="1" noMove="1" noResize="1" noEditPoints="1" noAdjustHandles="1" noChangeArrowheads="1" noChangeShapeType="1" noTextEdit="1"/>
              </p:cNvSpPr>
              <p:nvPr/>
            </p:nvSpPr>
            <p:spPr>
              <a:xfrm>
                <a:off x="5520434" y="3493823"/>
                <a:ext cx="2917658" cy="6097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CuadroTexto 25">
                <a:extLst>
                  <a:ext uri="{FF2B5EF4-FFF2-40B4-BE49-F238E27FC236}">
                    <a16:creationId xmlns:a16="http://schemas.microsoft.com/office/drawing/2014/main" id="{8CE9DD18-3244-41F8-9778-BDA26CA9A619}"/>
                  </a:ext>
                </a:extLst>
              </p:cNvPr>
              <p:cNvSpPr txBox="1"/>
              <p:nvPr/>
            </p:nvSpPr>
            <p:spPr>
              <a:xfrm>
                <a:off x="8106492" y="3488556"/>
                <a:ext cx="2231508" cy="919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80</m:t>
                                </m:r>
                              </m:e>
                            </m:mr>
                            <m:mr>
                              <m:e>
                                <m:r>
                                  <a:rPr lang="pt-PT" sz="2000" b="0" i="1" smtClean="0">
                                    <a:solidFill>
                                      <a:srgbClr val="0C2B8E"/>
                                    </a:solidFill>
                                    <a:latin typeface="Cambria Math" panose="02040503050406030204" pitchFamily="18" charset="0"/>
                                  </a:rPr>
                                  <m:t>96</m:t>
                                </m:r>
                              </m:e>
                            </m:mr>
                          </m:m>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5</m:t>
                                </m:r>
                              </m:e>
                            </m:mr>
                            <m:mr>
                              <m:e>
                                <m:r>
                                  <a:rPr lang="pt-PT" sz="2000" i="1">
                                    <a:solidFill>
                                      <a:srgbClr val="0C2B8E"/>
                                    </a:solidFill>
                                    <a:latin typeface="Cambria Math" panose="02040503050406030204" pitchFamily="18" charset="0"/>
                                  </a:rPr>
                                  <m:t>6</m:t>
                                </m:r>
                              </m:e>
                            </m:mr>
                          </m:m>
                        </m:e>
                      </m:d>
                    </m:oMath>
                  </m:oMathPara>
                </a14:m>
                <a:endParaRPr lang="es-ES" sz="2000" dirty="0"/>
              </a:p>
              <a:p>
                <a:endParaRPr lang="es-ES" sz="2000" dirty="0"/>
              </a:p>
            </p:txBody>
          </p:sp>
        </mc:Choice>
        <mc:Fallback xmlns="">
          <p:sp>
            <p:nvSpPr>
              <p:cNvPr id="49" name="CuadroTexto 25">
                <a:extLst>
                  <a:ext uri="{FF2B5EF4-FFF2-40B4-BE49-F238E27FC236}">
                    <a16:creationId xmlns:a16="http://schemas.microsoft.com/office/drawing/2014/main" id="{8CE9DD18-3244-41F8-9778-BDA26CA9A619}"/>
                  </a:ext>
                </a:extLst>
              </p:cNvPr>
              <p:cNvSpPr txBox="1">
                <a:spLocks noRot="1" noChangeAspect="1" noMove="1" noResize="1" noEditPoints="1" noAdjustHandles="1" noChangeArrowheads="1" noChangeShapeType="1" noTextEdit="1"/>
              </p:cNvSpPr>
              <p:nvPr/>
            </p:nvSpPr>
            <p:spPr>
              <a:xfrm>
                <a:off x="8106492" y="3488556"/>
                <a:ext cx="2231508" cy="919611"/>
              </a:xfrm>
              <a:prstGeom prst="rect">
                <a:avLst/>
              </a:prstGeom>
              <a:blipFill>
                <a:blip r:embed="rId11"/>
                <a:stretch>
                  <a:fillRect/>
                </a:stretch>
              </a:blipFill>
            </p:spPr>
            <p:txBody>
              <a:bodyPr/>
              <a:lstStyle/>
              <a:p>
                <a:r>
                  <a:rPr lang="en-GB">
                    <a:noFill/>
                  </a:rPr>
                  <a:t> </a:t>
                </a:r>
              </a:p>
            </p:txBody>
          </p:sp>
        </mc:Fallback>
      </mc:AlternateContent>
      <p:sp>
        <p:nvSpPr>
          <p:cNvPr id="50" name="Retângulo 49">
            <a:extLst>
              <a:ext uri="{FF2B5EF4-FFF2-40B4-BE49-F238E27FC236}">
                <a16:creationId xmlns:a16="http://schemas.microsoft.com/office/drawing/2014/main" id="{9616D250-B90A-4BE3-B70A-C05AC6352F9D}"/>
              </a:ext>
            </a:extLst>
          </p:cNvPr>
          <p:cNvSpPr/>
          <p:nvPr/>
        </p:nvSpPr>
        <p:spPr>
          <a:xfrm>
            <a:off x="2362356" y="4173406"/>
            <a:ext cx="3421756" cy="400110"/>
          </a:xfrm>
          <a:prstGeom prst="rect">
            <a:avLst/>
          </a:prstGeom>
        </p:spPr>
        <p:txBody>
          <a:bodyPr wrap="square">
            <a:spAutoFit/>
          </a:bodyPr>
          <a:lstStyle/>
          <a:p>
            <a:pPr algn="just">
              <a:buClr>
                <a:srgbClr val="F25E4F"/>
              </a:buClr>
            </a:pPr>
            <a:r>
              <a:rPr lang="en-GB" sz="2000" u="sng" dirty="0">
                <a:solidFill>
                  <a:srgbClr val="0C2B8E"/>
                </a:solidFill>
              </a:rPr>
              <a:t>Answer</a:t>
            </a:r>
            <a:r>
              <a:rPr lang="en-GB" sz="2000" dirty="0">
                <a:solidFill>
                  <a:srgbClr val="0C2B8E"/>
                </a:solidFill>
              </a:rPr>
              <a:t>: 5 from X and 6 from Y </a:t>
            </a:r>
            <a:endParaRPr lang="en-US" sz="2000" dirty="0">
              <a:solidFill>
                <a:srgbClr val="0C2B8E"/>
              </a:solidFill>
            </a:endParaRPr>
          </a:p>
        </p:txBody>
      </p:sp>
      <p:sp>
        <p:nvSpPr>
          <p:cNvPr id="51" name="Retângulo 50">
            <a:extLst>
              <a:ext uri="{FF2B5EF4-FFF2-40B4-BE49-F238E27FC236}">
                <a16:creationId xmlns:a16="http://schemas.microsoft.com/office/drawing/2014/main" id="{74157A3F-C7DC-456D-A627-934097D11B1D}"/>
              </a:ext>
            </a:extLst>
          </p:cNvPr>
          <p:cNvSpPr/>
          <p:nvPr/>
        </p:nvSpPr>
        <p:spPr>
          <a:xfrm>
            <a:off x="2241082" y="4669213"/>
            <a:ext cx="9556742" cy="707886"/>
          </a:xfrm>
          <a:prstGeom prst="rect">
            <a:avLst/>
          </a:prstGeom>
        </p:spPr>
        <p:txBody>
          <a:bodyPr wrap="square">
            <a:spAutoFit/>
          </a:bodyPr>
          <a:lstStyle/>
          <a:p>
            <a:pPr algn="just"/>
            <a:r>
              <a:rPr lang="en-GB" sz="2000" dirty="0"/>
              <a:t>In a certain week, one of the polishers broke and it just works 24 hours. How many products of each type were produced that week? Suppose it maintains 32 hours of cutter.</a:t>
            </a:r>
          </a:p>
        </p:txBody>
      </p:sp>
      <mc:AlternateContent xmlns:mc="http://schemas.openxmlformats.org/markup-compatibility/2006" xmlns:a14="http://schemas.microsoft.com/office/drawing/2010/main">
        <mc:Choice Requires="a14">
          <p:sp>
            <p:nvSpPr>
              <p:cNvPr id="52" name="CuadroTexto 25">
                <a:extLst>
                  <a:ext uri="{FF2B5EF4-FFF2-40B4-BE49-F238E27FC236}">
                    <a16:creationId xmlns:a16="http://schemas.microsoft.com/office/drawing/2014/main" id="{D4A5682D-B745-4BF5-A8AE-34FC9CFFCF1C}"/>
                  </a:ext>
                </a:extLst>
              </p:cNvPr>
              <p:cNvSpPr txBox="1"/>
              <p:nvPr/>
            </p:nvSpPr>
            <p:spPr>
              <a:xfrm>
                <a:off x="2446712" y="5444782"/>
                <a:ext cx="2917658" cy="609782"/>
              </a:xfrm>
              <a:prstGeom prst="rect">
                <a:avLst/>
              </a:prstGeom>
              <a:noFill/>
            </p:spPr>
            <p:txBody>
              <a:bodyPr wrap="none" rtlCol="0">
                <a:spAutoFit/>
              </a:bodyPr>
              <a:lstStyle/>
              <a:p>
                <a14:m>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𝑥</m:t>
                              </m:r>
                            </m:e>
                          </m:mr>
                          <m:mr>
                            <m:e>
                              <m:r>
                                <a:rPr lang="pt-PT" sz="2000" b="0" i="1" smtClean="0">
                                  <a:solidFill>
                                    <a:srgbClr val="0C2B8E"/>
                                  </a:solidFill>
                                  <a:latin typeface="Cambria Math" panose="02040503050406030204" pitchFamily="18" charset="0"/>
                                </a:rPr>
                                <m:t>𝑦</m:t>
                              </m:r>
                            </m:e>
                          </m:mr>
                        </m:m>
                      </m:e>
                    </m:d>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a14:m>
                <a:r>
                  <a:rPr lang="es-ES" sz="2000" dirty="0">
                    <a:solidFill>
                      <a:srgbClr val="0C2B8E"/>
                    </a:solidFill>
                  </a:rPr>
                  <a:t> </a:t>
                </a:r>
                <a14:m>
                  <m:oMath xmlns:m="http://schemas.openxmlformats.org/officeDocument/2006/math">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32</m:t>
                              </m:r>
                            </m:e>
                          </m:mr>
                          <m:mr>
                            <m:e>
                              <m:r>
                                <a:rPr lang="pt-PT" sz="2000" b="0" i="1" smtClean="0">
                                  <a:solidFill>
                                    <a:srgbClr val="0C2B8E"/>
                                  </a:solidFill>
                                  <a:latin typeface="Cambria Math" panose="02040503050406030204" pitchFamily="18" charset="0"/>
                                </a:rPr>
                                <m:t>24</m:t>
                              </m:r>
                            </m:e>
                          </m:mr>
                        </m:m>
                      </m:e>
                    </m:d>
                  </m:oMath>
                </a14:m>
                <a:endParaRPr lang="es-ES" sz="2000" dirty="0"/>
              </a:p>
            </p:txBody>
          </p:sp>
        </mc:Choice>
        <mc:Fallback xmlns="">
          <p:sp>
            <p:nvSpPr>
              <p:cNvPr id="52" name="CuadroTexto 25">
                <a:extLst>
                  <a:ext uri="{FF2B5EF4-FFF2-40B4-BE49-F238E27FC236}">
                    <a16:creationId xmlns:a16="http://schemas.microsoft.com/office/drawing/2014/main" id="{D4A5682D-B745-4BF5-A8AE-34FC9CFFCF1C}"/>
                  </a:ext>
                </a:extLst>
              </p:cNvPr>
              <p:cNvSpPr txBox="1">
                <a:spLocks noRot="1" noChangeAspect="1" noMove="1" noResize="1" noEditPoints="1" noAdjustHandles="1" noChangeArrowheads="1" noChangeShapeType="1" noTextEdit="1"/>
              </p:cNvSpPr>
              <p:nvPr/>
            </p:nvSpPr>
            <p:spPr>
              <a:xfrm>
                <a:off x="2446712" y="5444782"/>
                <a:ext cx="2917658" cy="60978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uadroTexto 25">
                <a:extLst>
                  <a:ext uri="{FF2B5EF4-FFF2-40B4-BE49-F238E27FC236}">
                    <a16:creationId xmlns:a16="http://schemas.microsoft.com/office/drawing/2014/main" id="{38A19A05-EABE-4E06-8A93-2EDDC5F77280}"/>
                  </a:ext>
                </a:extLst>
              </p:cNvPr>
              <p:cNvSpPr txBox="1"/>
              <p:nvPr/>
            </p:nvSpPr>
            <p:spPr>
              <a:xfrm>
                <a:off x="5032770" y="5439515"/>
                <a:ext cx="2231508" cy="919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112</m:t>
                                </m:r>
                              </m:e>
                            </m:mr>
                            <m:mr>
                              <m:e>
                                <m:r>
                                  <a:rPr lang="pt-PT" sz="2000" b="0" i="1" smtClean="0">
                                    <a:solidFill>
                                      <a:srgbClr val="0C2B8E"/>
                                    </a:solidFill>
                                    <a:latin typeface="Cambria Math" panose="02040503050406030204" pitchFamily="18" charset="0"/>
                                  </a:rPr>
                                  <m:t>32</m:t>
                                </m:r>
                              </m:e>
                            </m:mr>
                          </m:m>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7</m:t>
                                </m:r>
                              </m:e>
                            </m:mr>
                            <m:mr>
                              <m:e>
                                <m:r>
                                  <a:rPr lang="pt-PT" sz="2000" b="0" i="1" smtClean="0">
                                    <a:solidFill>
                                      <a:srgbClr val="0C2B8E"/>
                                    </a:solidFill>
                                    <a:latin typeface="Cambria Math" panose="02040503050406030204" pitchFamily="18" charset="0"/>
                                  </a:rPr>
                                  <m:t>2</m:t>
                                </m:r>
                              </m:e>
                            </m:mr>
                          </m:m>
                        </m:e>
                      </m:d>
                    </m:oMath>
                  </m:oMathPara>
                </a14:m>
                <a:endParaRPr lang="es-ES" sz="2000" dirty="0"/>
              </a:p>
              <a:p>
                <a:endParaRPr lang="es-ES" sz="2000" dirty="0"/>
              </a:p>
            </p:txBody>
          </p:sp>
        </mc:Choice>
        <mc:Fallback xmlns="">
          <p:sp>
            <p:nvSpPr>
              <p:cNvPr id="53" name="CuadroTexto 25">
                <a:extLst>
                  <a:ext uri="{FF2B5EF4-FFF2-40B4-BE49-F238E27FC236}">
                    <a16:creationId xmlns:a16="http://schemas.microsoft.com/office/drawing/2014/main" id="{38A19A05-EABE-4E06-8A93-2EDDC5F77280}"/>
                  </a:ext>
                </a:extLst>
              </p:cNvPr>
              <p:cNvSpPr txBox="1">
                <a:spLocks noRot="1" noChangeAspect="1" noMove="1" noResize="1" noEditPoints="1" noAdjustHandles="1" noChangeArrowheads="1" noChangeShapeType="1" noTextEdit="1"/>
              </p:cNvSpPr>
              <p:nvPr/>
            </p:nvSpPr>
            <p:spPr>
              <a:xfrm>
                <a:off x="5032770" y="5439515"/>
                <a:ext cx="2231508" cy="919611"/>
              </a:xfrm>
              <a:prstGeom prst="rect">
                <a:avLst/>
              </a:prstGeom>
              <a:blipFill>
                <a:blip r:embed="rId13"/>
                <a:stretch>
                  <a:fillRect/>
                </a:stretch>
              </a:blipFill>
            </p:spPr>
            <p:txBody>
              <a:bodyPr/>
              <a:lstStyle/>
              <a:p>
                <a:r>
                  <a:rPr lang="en-GB">
                    <a:noFill/>
                  </a:rPr>
                  <a:t> </a:t>
                </a:r>
              </a:p>
            </p:txBody>
          </p:sp>
        </mc:Fallback>
      </mc:AlternateContent>
      <p:sp>
        <p:nvSpPr>
          <p:cNvPr id="54" name="Retângulo 53">
            <a:extLst>
              <a:ext uri="{FF2B5EF4-FFF2-40B4-BE49-F238E27FC236}">
                <a16:creationId xmlns:a16="http://schemas.microsoft.com/office/drawing/2014/main" id="{1605EF55-E194-43AB-9733-A17B8D02EE74}"/>
              </a:ext>
            </a:extLst>
          </p:cNvPr>
          <p:cNvSpPr/>
          <p:nvPr/>
        </p:nvSpPr>
        <p:spPr>
          <a:xfrm>
            <a:off x="2370655" y="6091495"/>
            <a:ext cx="3421756" cy="400110"/>
          </a:xfrm>
          <a:prstGeom prst="rect">
            <a:avLst/>
          </a:prstGeom>
        </p:spPr>
        <p:txBody>
          <a:bodyPr wrap="square">
            <a:spAutoFit/>
          </a:bodyPr>
          <a:lstStyle/>
          <a:p>
            <a:pPr algn="just">
              <a:buClr>
                <a:srgbClr val="F25E4F"/>
              </a:buClr>
            </a:pPr>
            <a:r>
              <a:rPr lang="en-GB" sz="2000" u="sng" dirty="0">
                <a:solidFill>
                  <a:srgbClr val="0C2B8E"/>
                </a:solidFill>
              </a:rPr>
              <a:t>Answer</a:t>
            </a:r>
            <a:r>
              <a:rPr lang="en-GB" sz="2000" dirty="0">
                <a:solidFill>
                  <a:srgbClr val="0C2B8E"/>
                </a:solidFill>
              </a:rPr>
              <a:t>: 7 from X and 2 from Y </a:t>
            </a:r>
            <a:endParaRPr lang="en-US" sz="2000" dirty="0">
              <a:solidFill>
                <a:srgbClr val="0C2B8E"/>
              </a:solidFill>
            </a:endParaRPr>
          </a:p>
        </p:txBody>
      </p:sp>
      <p:sp>
        <p:nvSpPr>
          <p:cNvPr id="55" name="Retângulo 54">
            <a:extLst>
              <a:ext uri="{FF2B5EF4-FFF2-40B4-BE49-F238E27FC236}">
                <a16:creationId xmlns:a16="http://schemas.microsoft.com/office/drawing/2014/main" id="{B6F6D403-4082-4602-8EDF-490079822B44}"/>
              </a:ext>
            </a:extLst>
          </p:cNvPr>
          <p:cNvSpPr/>
          <p:nvPr/>
        </p:nvSpPr>
        <p:spPr>
          <a:xfrm>
            <a:off x="7498960" y="5371458"/>
            <a:ext cx="4325104" cy="1323439"/>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Notice that</a:t>
            </a:r>
          </a:p>
        </p:txBody>
      </p:sp>
      <p:sp>
        <p:nvSpPr>
          <p:cNvPr id="56" name="Retângulo 55">
            <a:extLst>
              <a:ext uri="{FF2B5EF4-FFF2-40B4-BE49-F238E27FC236}">
                <a16:creationId xmlns:a16="http://schemas.microsoft.com/office/drawing/2014/main" id="{4CC5D040-5B25-4D6D-BC56-08808866E0E0}"/>
              </a:ext>
            </a:extLst>
          </p:cNvPr>
          <p:cNvSpPr/>
          <p:nvPr/>
        </p:nvSpPr>
        <p:spPr>
          <a:xfrm>
            <a:off x="7498959" y="5670701"/>
            <a:ext cx="4325102" cy="1015663"/>
          </a:xfrm>
          <a:prstGeom prst="rect">
            <a:avLst/>
          </a:prstGeom>
        </p:spPr>
        <p:txBody>
          <a:bodyPr wrap="square">
            <a:spAutoFit/>
          </a:bodyPr>
          <a:lstStyle/>
          <a:p>
            <a:pPr algn="just">
              <a:spcAft>
                <a:spcPts val="600"/>
              </a:spcAft>
              <a:buClr>
                <a:schemeClr val="tx1"/>
              </a:buClr>
            </a:pPr>
            <a:r>
              <a:rPr lang="en-GB" sz="2000" dirty="0"/>
              <a:t>The </a:t>
            </a:r>
            <a:r>
              <a:rPr lang="en-GB" sz="2000" b="1" dirty="0"/>
              <a:t>coefficient matrix </a:t>
            </a:r>
            <a:r>
              <a:rPr lang="en-GB" sz="2000" dirty="0"/>
              <a:t>is the same!... Just simple </a:t>
            </a:r>
            <a:r>
              <a:rPr lang="en-GB" sz="2000" u="sng" dirty="0"/>
              <a:t>matrix product</a:t>
            </a:r>
            <a:r>
              <a:rPr lang="en-GB" sz="2000" dirty="0"/>
              <a:t> to solve more systems in this condition!</a:t>
            </a:r>
          </a:p>
        </p:txBody>
      </p:sp>
      <p:sp>
        <p:nvSpPr>
          <p:cNvPr id="57" name="Retângulo: Cantos Arredondados 56">
            <a:hlinkClick r:id="rId14" action="ppaction://hlinksldjump"/>
            <a:extLst>
              <a:ext uri="{FF2B5EF4-FFF2-40B4-BE49-F238E27FC236}">
                <a16:creationId xmlns:a16="http://schemas.microsoft.com/office/drawing/2014/main" id="{8543C562-749B-4141-992B-04725EAAE2BD}"/>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8" name="Retângulo: Cantos Arredondados 57">
            <a:hlinkClick r:id="rId15" action="ppaction://hlinksldjump"/>
            <a:extLst>
              <a:ext uri="{FF2B5EF4-FFF2-40B4-BE49-F238E27FC236}">
                <a16:creationId xmlns:a16="http://schemas.microsoft.com/office/drawing/2014/main" id="{95517EDE-D7DA-407F-847D-5144CF0AD41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59" name="Retângulo: Cantos Arredondados 58">
            <a:hlinkClick r:id="rId16" action="ppaction://hlinksldjump"/>
            <a:extLst>
              <a:ext uri="{FF2B5EF4-FFF2-40B4-BE49-F238E27FC236}">
                <a16:creationId xmlns:a16="http://schemas.microsoft.com/office/drawing/2014/main" id="{DD5D51AB-7506-494D-820A-03308EDB26E4}"/>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0" name="Retângulo: Cantos Arredondados 59">
            <a:hlinkClick r:id="rId17" action="ppaction://hlinksldjump"/>
            <a:extLst>
              <a:ext uri="{FF2B5EF4-FFF2-40B4-BE49-F238E27FC236}">
                <a16:creationId xmlns:a16="http://schemas.microsoft.com/office/drawing/2014/main" id="{C2BEA215-6052-46D5-9E79-0B5AFCF9C7F9}"/>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31714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750"/>
                                        <p:tgtEl>
                                          <p:spTgt spid="37"/>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750"/>
                                        <p:tgtEl>
                                          <p:spTgt spid="38"/>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75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childTnLst>
                                </p:cTn>
                              </p:par>
                            </p:childTnLst>
                          </p:cTn>
                        </p:par>
                        <p:par>
                          <p:cTn id="69" fill="hold">
                            <p:stCondLst>
                              <p:cond delay="2000"/>
                            </p:stCondLst>
                            <p:childTnLst>
                              <p:par>
                                <p:cTn id="70" presetID="1" presetClass="emph" presetSubtype="2" fill="hold" nodeType="afterEffect">
                                  <p:stCondLst>
                                    <p:cond delay="0"/>
                                  </p:stCondLst>
                                  <p:childTnLst>
                                    <p:animClr clrSpc="rgb" dir="cw">
                                      <p:cBhvr>
                                        <p:cTn id="71" dur="2000" fill="hold"/>
                                        <p:tgtEl>
                                          <p:spTgt spid="56"/>
                                        </p:tgtEl>
                                        <p:attrNameLst>
                                          <p:attrName>fillcolor</p:attrName>
                                        </p:attrNameLst>
                                      </p:cBhvr>
                                      <p:to>
                                        <a:srgbClr val="F7CBAC"/>
                                      </p:to>
                                    </p:animClr>
                                    <p:set>
                                      <p:cBhvr>
                                        <p:cTn id="72" dur="2000" fill="hold"/>
                                        <p:tgtEl>
                                          <p:spTgt spid="56"/>
                                        </p:tgtEl>
                                        <p:attrNameLst>
                                          <p:attrName>fill.type</p:attrName>
                                        </p:attrNameLst>
                                      </p:cBhvr>
                                      <p:to>
                                        <p:strVal val="solid"/>
                                      </p:to>
                                    </p:set>
                                    <p:set>
                                      <p:cBhvr>
                                        <p:cTn id="73" dur="2000" fill="hold"/>
                                        <p:tgtEl>
                                          <p:spTgt spid="56"/>
                                        </p:tgtEl>
                                        <p:attrNameLst>
                                          <p:attrName>fill.on</p:attrName>
                                        </p:attrNameLst>
                                      </p:cBhvr>
                                      <p:to>
                                        <p:strVal val="true"/>
                                      </p:to>
                                    </p:se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animBg="1"/>
      <p:bldP spid="38" grpId="0" animBg="1"/>
      <p:bldP spid="39" grpId="0"/>
      <p:bldP spid="46" grpId="0"/>
      <p:bldP spid="10" grpId="0" animBg="1"/>
      <p:bldP spid="47" grpId="0" animBg="1"/>
      <p:bldP spid="48" grpId="0"/>
      <p:bldP spid="49" grpId="0"/>
      <p:bldP spid="50" grpId="0"/>
      <p:bldP spid="51" grpId="0"/>
      <p:bldP spid="52" grpId="0"/>
      <p:bldP spid="53" grpId="0"/>
      <p:bldP spid="54" grpId="0"/>
      <p:bldP spid="55"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3"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4" name="Imagem 15" descr="Uma imagem com edifício&#10;&#10;Descrição gerada automaticamente">
            <a:extLst>
              <a:ext uri="{FF2B5EF4-FFF2-40B4-BE49-F238E27FC236}">
                <a16:creationId xmlns:a16="http://schemas.microsoft.com/office/drawing/2014/main" id="{987B432D-FF51-41D2-95FB-6FB399108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032" y="936000"/>
            <a:ext cx="5402428" cy="5117340"/>
          </a:xfrm>
          <a:prstGeom prst="rect">
            <a:avLst/>
          </a:prstGeom>
        </p:spPr>
      </p:pic>
      <p:sp>
        <p:nvSpPr>
          <p:cNvPr id="16" name="Bolha de Pensamento: Nuvem 3">
            <a:extLst>
              <a:ext uri="{FF2B5EF4-FFF2-40B4-BE49-F238E27FC236}">
                <a16:creationId xmlns:a16="http://schemas.microsoft.com/office/drawing/2014/main" id="{43A5FC8D-AC2D-4AF7-9ACC-685D6D11D5AE}"/>
              </a:ext>
            </a:extLst>
          </p:cNvPr>
          <p:cNvSpPr/>
          <p:nvPr/>
        </p:nvSpPr>
        <p:spPr>
          <a:xfrm>
            <a:off x="7836812" y="81178"/>
            <a:ext cx="2974311" cy="1446963"/>
          </a:xfrm>
          <a:prstGeom prst="cloudCallout">
            <a:avLst>
              <a:gd name="adj1" fmla="val 36599"/>
              <a:gd name="adj2" fmla="val 50695"/>
            </a:avLst>
          </a:prstGeom>
          <a:solidFill>
            <a:srgbClr val="F68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Let’s do it!</a:t>
            </a:r>
            <a:r>
              <a:rPr lang="en-GB" sz="2000" dirty="0"/>
              <a:t>… </a:t>
            </a:r>
          </a:p>
          <a:p>
            <a:pPr algn="ctr"/>
            <a:r>
              <a:rPr lang="en-GB" sz="2000" dirty="0"/>
              <a:t>It is small…just 3 questions!</a:t>
            </a:r>
          </a:p>
        </p:txBody>
      </p:sp>
      <p:pic>
        <p:nvPicPr>
          <p:cNvPr id="7" name="Imagem 6">
            <a:extLst>
              <a:ext uri="{FF2B5EF4-FFF2-40B4-BE49-F238E27FC236}">
                <a16:creationId xmlns:a16="http://schemas.microsoft.com/office/drawing/2014/main" id="{6FF8C862-FA35-4667-A189-FE4DED42F4B5}"/>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10338000" y="1504741"/>
            <a:ext cx="1263015" cy="4572000"/>
          </a:xfrm>
          <a:prstGeom prst="rect">
            <a:avLst/>
          </a:prstGeom>
        </p:spPr>
      </p:pic>
      <p:sp>
        <p:nvSpPr>
          <p:cNvPr id="17" name="Retângulo: Cantos Arredondados 16">
            <a:hlinkClick r:id="rId8" action="ppaction://hlinksldjump"/>
            <a:extLst>
              <a:ext uri="{FF2B5EF4-FFF2-40B4-BE49-F238E27FC236}">
                <a16:creationId xmlns:a16="http://schemas.microsoft.com/office/drawing/2014/main" id="{5DCB9A12-F4C9-4B6A-AA99-DA42F50DFBEA}"/>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0" name="Retângulo: Cantos Arredondados 19">
            <a:hlinkClick r:id="rId9" action="ppaction://hlinksldjump"/>
            <a:extLst>
              <a:ext uri="{FF2B5EF4-FFF2-40B4-BE49-F238E27FC236}">
                <a16:creationId xmlns:a16="http://schemas.microsoft.com/office/drawing/2014/main" id="{417CBE68-DC9E-4C96-AD42-D9E0D7AAC0D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25" name="Retângulo: Cantos Arredondados 24">
            <a:hlinkClick r:id="rId10" action="ppaction://hlinksldjump"/>
            <a:extLst>
              <a:ext uri="{FF2B5EF4-FFF2-40B4-BE49-F238E27FC236}">
                <a16:creationId xmlns:a16="http://schemas.microsoft.com/office/drawing/2014/main" id="{962082FB-7DCD-4D0B-983D-C17C1C6BCE86}"/>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26" name="Retângulo: Cantos Arredondados 25">
            <a:hlinkClick r:id="rId11" action="ppaction://hlinksldjump"/>
            <a:extLst>
              <a:ext uri="{FF2B5EF4-FFF2-40B4-BE49-F238E27FC236}">
                <a16:creationId xmlns:a16="http://schemas.microsoft.com/office/drawing/2014/main" id="{C09C81BB-7609-4E6F-AD5B-31A2249643B9}"/>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39816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8"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9"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0"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1"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3" name="Retângulo: Cantos Arredondados 22">
            <a:hlinkClick r:id="rId6" action="ppaction://hlinksldjump"/>
            <a:extLst>
              <a:ext uri="{FF2B5EF4-FFF2-40B4-BE49-F238E27FC236}">
                <a16:creationId xmlns:a16="http://schemas.microsoft.com/office/drawing/2014/main" id="{3CB788C1-72DD-4BA6-AE85-AE27BF36E74E}"/>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4" name="Retângulo: Cantos Arredondados 23">
            <a:hlinkClick r:id="rId7" action="ppaction://hlinksldjump"/>
            <a:extLst>
              <a:ext uri="{FF2B5EF4-FFF2-40B4-BE49-F238E27FC236}">
                <a16:creationId xmlns:a16="http://schemas.microsoft.com/office/drawing/2014/main" id="{04ADEF1D-6A78-45C5-92DE-ED95883E8E56}"/>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25" name="Retângulo: Cantos Arredondados 24">
            <a:hlinkClick r:id="rId8" action="ppaction://hlinksldjump"/>
            <a:extLst>
              <a:ext uri="{FF2B5EF4-FFF2-40B4-BE49-F238E27FC236}">
                <a16:creationId xmlns:a16="http://schemas.microsoft.com/office/drawing/2014/main" id="{EAAA3931-9CCD-4453-992D-4522E8E7F397}"/>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26" name="Retângulo: Cantos Arredondados 25">
            <a:hlinkClick r:id="rId9" action="ppaction://hlinksldjump"/>
            <a:extLst>
              <a:ext uri="{FF2B5EF4-FFF2-40B4-BE49-F238E27FC236}">
                <a16:creationId xmlns:a16="http://schemas.microsoft.com/office/drawing/2014/main" id="{50FE92E9-C48E-4463-AD96-2071BD49A0A0}"/>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
        <p:nvSpPr>
          <p:cNvPr id="2" name="ISPRING_QUIZ_SHAPE0">
            <a:extLst>
              <a:ext uri="{FF2B5EF4-FFF2-40B4-BE49-F238E27FC236}">
                <a16:creationId xmlns:a16="http://schemas.microsoft.com/office/drawing/2014/main" id="{629DE17F-FC9E-4D89-9893-ACA5A2E11463}"/>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SPRING_QUIZ_SHAPE1">
            <a:extLst>
              <a:ext uri="{FF2B5EF4-FFF2-40B4-BE49-F238E27FC236}">
                <a16:creationId xmlns:a16="http://schemas.microsoft.com/office/drawing/2014/main" id="{C0DA7EAD-6DD3-4992-B59E-A8C9A9CDE36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5" name="ISPRING_QUIZ_SHAPE2">
            <a:extLst>
              <a:ext uri="{FF2B5EF4-FFF2-40B4-BE49-F238E27FC236}">
                <a16:creationId xmlns:a16="http://schemas.microsoft.com/office/drawing/2014/main" id="{C10B9973-9686-4287-9E57-F18EDD2E903A}"/>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GB" sz="3000">
                <a:solidFill>
                  <a:srgbClr val="343944"/>
                </a:solidFill>
                <a:effectLst/>
                <a:latin typeface="Segoe UI" panose="020B0502040204020203" pitchFamily="34" charset="0"/>
              </a:rPr>
              <a:t>   Quiz</a:t>
            </a:r>
          </a:p>
        </p:txBody>
      </p:sp>
      <p:pic>
        <p:nvPicPr>
          <p:cNvPr id="12" name="ISPRING_QUIZ_SHAPE3">
            <a:extLst>
              <a:ext uri="{FF2B5EF4-FFF2-40B4-BE49-F238E27FC236}">
                <a16:creationId xmlns:a16="http://schemas.microsoft.com/office/drawing/2014/main" id="{B775C2CC-37D3-4E2F-A96A-719328E2ADBD}"/>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3" name="ISPRING_QUIZ_SHAPE4">
            <a:extLst>
              <a:ext uri="{FF2B5EF4-FFF2-40B4-BE49-F238E27FC236}">
                <a16:creationId xmlns:a16="http://schemas.microsoft.com/office/drawing/2014/main" id="{F6DC25CC-66C1-4E44-91FF-A968F014AB31}"/>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GB" sz="2200">
                <a:solidFill>
                  <a:srgbClr val="343944"/>
                </a:solidFill>
                <a:effectLst/>
                <a:latin typeface="Segoe UI" panose="020B0502040204020203" pitchFamily="34" charset="0"/>
              </a:rPr>
              <a:t>Click the </a:t>
            </a:r>
            <a:r>
              <a:rPr lang="en-GB" sz="2200" b="1">
                <a:solidFill>
                  <a:srgbClr val="343944"/>
                </a:solidFill>
                <a:effectLst/>
                <a:latin typeface="Segoe UI Semibold" panose="020B0702040204020203" pitchFamily="34" charset="0"/>
              </a:rPr>
              <a:t>Quiz</a:t>
            </a:r>
            <a:r>
              <a:rPr lang="en-GB" sz="2200">
                <a:solidFill>
                  <a:srgbClr val="343944"/>
                </a:solidFill>
                <a:effectLst/>
                <a:latin typeface="Segoe UI" panose="020B0502040204020203" pitchFamily="34" charset="0"/>
              </a:rPr>
              <a:t> button to edit this object</a:t>
            </a:r>
          </a:p>
        </p:txBody>
      </p:sp>
    </p:spTree>
    <p:custDataLst>
      <p:tags r:id="rId1"/>
    </p:custDataLst>
    <p:extLst>
      <p:ext uri="{BB962C8B-B14F-4D97-AF65-F5344CB8AC3E}">
        <p14:creationId xmlns:p14="http://schemas.microsoft.com/office/powerpoint/2010/main" val="13759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endPar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endParaRP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0"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1" name="Imagem 18">
            <a:extLst>
              <a:ext uri="{FF2B5EF4-FFF2-40B4-BE49-F238E27FC236}">
                <a16:creationId xmlns:a16="http://schemas.microsoft.com/office/drawing/2014/main" id="{D7D4C189-D4AD-4072-A44D-852924A69E19}"/>
              </a:ext>
            </a:extLst>
          </p:cNvPr>
          <p:cNvPicPr>
            <a:picLocks noChangeAspect="1"/>
          </p:cNvPicPr>
          <p:nvPr/>
        </p:nvPicPr>
        <p:blipFill rotWithShape="1">
          <a:blip r:embed="rId6"/>
          <a:srcRect l="31182" t="16195" r="27479" b="12835"/>
          <a:stretch/>
        </p:blipFill>
        <p:spPr>
          <a:xfrm>
            <a:off x="5184027" y="1676255"/>
            <a:ext cx="3658410" cy="3532979"/>
          </a:xfrm>
          <a:prstGeom prst="ellipse">
            <a:avLst/>
          </a:prstGeom>
        </p:spPr>
      </p:pic>
      <p:sp>
        <p:nvSpPr>
          <p:cNvPr id="12" name="CaixaDeTexto 19">
            <a:extLst>
              <a:ext uri="{FF2B5EF4-FFF2-40B4-BE49-F238E27FC236}">
                <a16:creationId xmlns:a16="http://schemas.microsoft.com/office/drawing/2014/main" id="{C22A69B5-E165-4874-A7D7-F428BD26C31C}"/>
              </a:ext>
            </a:extLst>
          </p:cNvPr>
          <p:cNvSpPr txBox="1"/>
          <p:nvPr/>
        </p:nvSpPr>
        <p:spPr>
          <a:xfrm>
            <a:off x="5760743" y="5206344"/>
            <a:ext cx="2470741" cy="523220"/>
          </a:xfrm>
          <a:prstGeom prst="rect">
            <a:avLst/>
          </a:prstGeom>
          <a:noFill/>
        </p:spPr>
        <p:txBody>
          <a:bodyPr wrap="squar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3" name="Imagem 20">
            <a:extLst>
              <a:ext uri="{FF2B5EF4-FFF2-40B4-BE49-F238E27FC236}">
                <a16:creationId xmlns:a16="http://schemas.microsoft.com/office/drawing/2014/main" id="{03C33967-3BCB-4A3B-AB85-4AE594A3466A}"/>
              </a:ext>
            </a:extLst>
          </p:cNvPr>
          <p:cNvPicPr>
            <a:picLocks noChangeAspect="1"/>
          </p:cNvPicPr>
          <p:nvPr/>
        </p:nvPicPr>
        <p:blipFill>
          <a:blip r:embed="rId7"/>
          <a:stretch>
            <a:fillRect/>
          </a:stretch>
        </p:blipFill>
        <p:spPr>
          <a:xfrm>
            <a:off x="5121580" y="1658868"/>
            <a:ext cx="3749065" cy="3550367"/>
          </a:xfrm>
          <a:prstGeom prst="rect">
            <a:avLst/>
          </a:prstGeom>
        </p:spPr>
      </p:pic>
      <p:sp>
        <p:nvSpPr>
          <p:cNvPr id="14" name="CaixaDeTexto 21">
            <a:extLst>
              <a:ext uri="{FF2B5EF4-FFF2-40B4-BE49-F238E27FC236}">
                <a16:creationId xmlns:a16="http://schemas.microsoft.com/office/drawing/2014/main" id="{CE56DD0D-E871-463E-99CA-7B57B9FCDAFE}"/>
              </a:ext>
            </a:extLst>
          </p:cNvPr>
          <p:cNvSpPr txBox="1"/>
          <p:nvPr/>
        </p:nvSpPr>
        <p:spPr>
          <a:xfrm>
            <a:off x="4974167" y="450644"/>
            <a:ext cx="4061625" cy="646331"/>
          </a:xfrm>
          <a:prstGeom prst="rect">
            <a:avLst/>
          </a:prstGeom>
          <a:noFill/>
        </p:spPr>
        <p:txBody>
          <a:bodyPr wrap="none" rtlCol="0">
            <a:spAutoFit/>
          </a:bodyPr>
          <a:lstStyle/>
          <a:p>
            <a:r>
              <a:rPr lang="en-GB" sz="3600" dirty="0"/>
              <a:t>Hope you enjoyed it!</a:t>
            </a:r>
          </a:p>
        </p:txBody>
      </p:sp>
      <p:pic>
        <p:nvPicPr>
          <p:cNvPr id="7" name="Imagem 6">
            <a:extLst>
              <a:ext uri="{FF2B5EF4-FFF2-40B4-BE49-F238E27FC236}">
                <a16:creationId xmlns:a16="http://schemas.microsoft.com/office/drawing/2014/main" id="{4A4F6B74-3B21-4B4C-808F-745A725F31C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18224" y="1298117"/>
            <a:ext cx="1288732" cy="4572000"/>
          </a:xfrm>
          <a:prstGeom prst="rect">
            <a:avLst/>
          </a:prstGeom>
        </p:spPr>
      </p:pic>
      <p:sp>
        <p:nvSpPr>
          <p:cNvPr id="18" name="Retângulo: Cantos Arredondados 17">
            <a:hlinkClick r:id="rId9" action="ppaction://hlinksldjump"/>
            <a:extLst>
              <a:ext uri="{FF2B5EF4-FFF2-40B4-BE49-F238E27FC236}">
                <a16:creationId xmlns:a16="http://schemas.microsoft.com/office/drawing/2014/main" id="{4BDD524E-7114-455D-B2BD-680EA59917F5}"/>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3" name="Retângulo: Cantos Arredondados 22">
            <a:hlinkClick r:id="rId10" action="ppaction://hlinksldjump"/>
            <a:extLst>
              <a:ext uri="{FF2B5EF4-FFF2-40B4-BE49-F238E27FC236}">
                <a16:creationId xmlns:a16="http://schemas.microsoft.com/office/drawing/2014/main" id="{6896B771-11CF-4953-8D2C-B553165712CB}"/>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24" name="Retângulo: Cantos Arredondados 23">
            <a:hlinkClick r:id="rId11" action="ppaction://hlinksldjump"/>
            <a:extLst>
              <a:ext uri="{FF2B5EF4-FFF2-40B4-BE49-F238E27FC236}">
                <a16:creationId xmlns:a16="http://schemas.microsoft.com/office/drawing/2014/main" id="{213798DF-76CB-484B-9A72-4C671A3696B6}"/>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25" name="Retângulo: Cantos Arredondados 24">
            <a:hlinkClick r:id="rId12" action="ppaction://hlinksldjump"/>
            <a:extLst>
              <a:ext uri="{FF2B5EF4-FFF2-40B4-BE49-F238E27FC236}">
                <a16:creationId xmlns:a16="http://schemas.microsoft.com/office/drawing/2014/main" id="{A2B684D7-56C9-4237-A6F5-C82E1CA3D2BF}"/>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pic>
        <p:nvPicPr>
          <p:cNvPr id="6" name="Imagem 20">
            <a:extLst>
              <a:ext uri="{FF2B5EF4-FFF2-40B4-BE49-F238E27FC236}">
                <a16:creationId xmlns:a16="http://schemas.microsoft.com/office/drawing/2014/main" id="{03C33967-3BCB-4A3B-AB85-4AE594A3466A}"/>
              </a:ext>
            </a:extLst>
          </p:cNvPr>
          <p:cNvPicPr>
            <a:picLocks noChangeAspect="1"/>
          </p:cNvPicPr>
          <p:nvPr/>
        </p:nvPicPr>
        <p:blipFill>
          <a:blip r:embed="rId13"/>
          <a:srcRect/>
          <a:stretch/>
        </p:blipFill>
        <p:spPr>
          <a:xfrm>
            <a:off x="5121579" y="1663507"/>
            <a:ext cx="3749065" cy="3518238"/>
          </a:xfrm>
          <a:prstGeom prst="rect">
            <a:avLst/>
          </a:prstGeom>
        </p:spPr>
      </p:pic>
    </p:spTree>
    <p:extLst>
      <p:ext uri="{BB962C8B-B14F-4D97-AF65-F5344CB8AC3E}">
        <p14:creationId xmlns:p14="http://schemas.microsoft.com/office/powerpoint/2010/main" val="729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par>
                          <p:cTn id="25" fill="hold">
                            <p:stCondLst>
                              <p:cond delay="2750"/>
                            </p:stCondLst>
                            <p:childTnLst>
                              <p:par>
                                <p:cTn id="26" presetID="10" presetClass="exit" presetSubtype="0" fill="hold" grpId="1"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graphicFrame>
        <p:nvGraphicFramePr>
          <p:cNvPr id="44" name="Objeto 43">
            <a:extLst>
              <a:ext uri="{FF2B5EF4-FFF2-40B4-BE49-F238E27FC236}">
                <a16:creationId xmlns:a16="http://schemas.microsoft.com/office/drawing/2014/main" id="{0BABA739-1DE4-408F-8EB1-91775A29E249}"/>
              </a:ext>
            </a:extLst>
          </p:cNvPr>
          <p:cNvGraphicFramePr>
            <a:graphicFrameLocks noChangeAspect="1"/>
          </p:cNvGraphicFramePr>
          <p:nvPr>
            <p:extLst>
              <p:ext uri="{D42A27DB-BD31-4B8C-83A1-F6EECF244321}">
                <p14:modId xmlns:p14="http://schemas.microsoft.com/office/powerpoint/2010/main" val="96897655"/>
              </p:ext>
            </p:extLst>
          </p:nvPr>
        </p:nvGraphicFramePr>
        <p:xfrm>
          <a:off x="10242550" y="4046538"/>
          <a:ext cx="1439863" cy="1895475"/>
        </p:xfrm>
        <a:graphic>
          <a:graphicData uri="http://schemas.openxmlformats.org/presentationml/2006/ole">
            <mc:AlternateContent xmlns:mc="http://schemas.openxmlformats.org/markup-compatibility/2006">
              <mc:Choice xmlns:v="urn:schemas-microsoft-com:vml" Requires="v">
                <p:oleObj name="Equation" r:id="rId3" imgW="1041120" imgH="1371600" progId="Equation.DSMT4">
                  <p:embed/>
                </p:oleObj>
              </mc:Choice>
              <mc:Fallback>
                <p:oleObj name="Equation" r:id="rId3" imgW="1041120" imgH="1371600" progId="Equation.DSMT4">
                  <p:embed/>
                  <p:pic>
                    <p:nvPicPr>
                      <p:cNvPr id="44" name="Objeto 43">
                        <a:extLst>
                          <a:ext uri="{FF2B5EF4-FFF2-40B4-BE49-F238E27FC236}">
                            <a16:creationId xmlns:a16="http://schemas.microsoft.com/office/drawing/2014/main" id="{0BABA739-1DE4-408F-8EB1-91775A29E249}"/>
                          </a:ext>
                        </a:extLst>
                      </p:cNvPr>
                      <p:cNvPicPr/>
                      <p:nvPr/>
                    </p:nvPicPr>
                    <p:blipFill>
                      <a:blip r:embed="rId4"/>
                      <a:stretch>
                        <a:fillRect/>
                      </a:stretch>
                    </p:blipFill>
                    <p:spPr>
                      <a:xfrm>
                        <a:off x="10242550" y="4046538"/>
                        <a:ext cx="1439863" cy="1895475"/>
                      </a:xfrm>
                      <a:prstGeom prst="rect">
                        <a:avLst/>
                      </a:prstGeom>
                      <a:solidFill>
                        <a:schemeClr val="accent1">
                          <a:lumMod val="20000"/>
                          <a:lumOff val="80000"/>
                        </a:schemeClr>
                      </a:solidFill>
                    </p:spPr>
                  </p:pic>
                </p:oleObj>
              </mc:Fallback>
            </mc:AlternateContent>
          </a:graphicData>
        </a:graphic>
      </p:graphicFrame>
      <p:graphicFrame>
        <p:nvGraphicFramePr>
          <p:cNvPr id="43" name="Objeto 42">
            <a:extLst>
              <a:ext uri="{FF2B5EF4-FFF2-40B4-BE49-F238E27FC236}">
                <a16:creationId xmlns:a16="http://schemas.microsoft.com/office/drawing/2014/main" id="{20C8A427-945B-4FB3-9A22-9D4A3DE435D0}"/>
              </a:ext>
            </a:extLst>
          </p:cNvPr>
          <p:cNvGraphicFramePr>
            <a:graphicFrameLocks noChangeAspect="1"/>
          </p:cNvGraphicFramePr>
          <p:nvPr>
            <p:extLst>
              <p:ext uri="{D42A27DB-BD31-4B8C-83A1-F6EECF244321}">
                <p14:modId xmlns:p14="http://schemas.microsoft.com/office/powerpoint/2010/main" val="695233287"/>
              </p:ext>
            </p:extLst>
          </p:nvPr>
        </p:nvGraphicFramePr>
        <p:xfrm>
          <a:off x="4929039" y="4064000"/>
          <a:ext cx="3508375" cy="1895475"/>
        </p:xfrm>
        <a:graphic>
          <a:graphicData uri="http://schemas.openxmlformats.org/presentationml/2006/ole">
            <mc:AlternateContent xmlns:mc="http://schemas.openxmlformats.org/markup-compatibility/2006">
              <mc:Choice xmlns:v="urn:schemas-microsoft-com:vml" Requires="v">
                <p:oleObj name="Equation" r:id="rId5" imgW="2539800" imgH="1371600" progId="Equation.DSMT4">
                  <p:embed/>
                </p:oleObj>
              </mc:Choice>
              <mc:Fallback>
                <p:oleObj name="Equation" r:id="rId5" imgW="2539800" imgH="1371600" progId="Equation.DSMT4">
                  <p:embed/>
                  <p:pic>
                    <p:nvPicPr>
                      <p:cNvPr id="43" name="Objeto 42">
                        <a:extLst>
                          <a:ext uri="{FF2B5EF4-FFF2-40B4-BE49-F238E27FC236}">
                            <a16:creationId xmlns:a16="http://schemas.microsoft.com/office/drawing/2014/main" id="{20C8A427-945B-4FB3-9A22-9D4A3DE435D0}"/>
                          </a:ext>
                        </a:extLst>
                      </p:cNvPr>
                      <p:cNvPicPr/>
                      <p:nvPr/>
                    </p:nvPicPr>
                    <p:blipFill>
                      <a:blip r:embed="rId6"/>
                      <a:stretch>
                        <a:fillRect/>
                      </a:stretch>
                    </p:blipFill>
                    <p:spPr>
                      <a:xfrm>
                        <a:off x="4929039" y="4064000"/>
                        <a:ext cx="3508375" cy="1895475"/>
                      </a:xfrm>
                      <a:prstGeom prst="rect">
                        <a:avLst/>
                      </a:prstGeom>
                      <a:solidFill>
                        <a:schemeClr val="accent1">
                          <a:lumMod val="20000"/>
                          <a:lumOff val="80000"/>
                        </a:schemeClr>
                      </a:solidFill>
                    </p:spPr>
                  </p:pic>
                </p:oleObj>
              </mc:Fallback>
            </mc:AlternateContent>
          </a:graphicData>
        </a:graphic>
      </p:graphicFrame>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7" name="CuadroTexto 15">
            <a:extLst>
              <a:ext uri="{FF2B5EF4-FFF2-40B4-BE49-F238E27FC236}">
                <a16:creationId xmlns:a16="http://schemas.microsoft.com/office/drawing/2014/main" id="{CC944980-7576-470A-914B-1DC5D97C43B0}"/>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18" name="Retângulo 17">
            <a:extLst>
              <a:ext uri="{FF2B5EF4-FFF2-40B4-BE49-F238E27FC236}">
                <a16:creationId xmlns:a16="http://schemas.microsoft.com/office/drawing/2014/main" id="{35D3C170-346B-46A3-9A52-5D5784C7A20A}"/>
              </a:ext>
            </a:extLst>
          </p:cNvPr>
          <p:cNvSpPr/>
          <p:nvPr/>
        </p:nvSpPr>
        <p:spPr>
          <a:xfrm>
            <a:off x="3828627" y="4734463"/>
            <a:ext cx="977319" cy="461665"/>
          </a:xfrm>
          <a:prstGeom prst="rect">
            <a:avLst/>
          </a:prstGeom>
        </p:spPr>
        <p:txBody>
          <a:bodyPr wrap="none">
            <a:spAutoFit/>
          </a:bodyPr>
          <a:lstStyle/>
          <a:p>
            <a:r>
              <a:rPr lang="en-GB" sz="2400" dirty="0"/>
              <a:t>where</a:t>
            </a:r>
          </a:p>
        </p:txBody>
      </p:sp>
      <p:graphicFrame>
        <p:nvGraphicFramePr>
          <p:cNvPr id="19" name="Objeto 18">
            <a:extLst>
              <a:ext uri="{FF2B5EF4-FFF2-40B4-BE49-F238E27FC236}">
                <a16:creationId xmlns:a16="http://schemas.microsoft.com/office/drawing/2014/main" id="{88FB9B0F-75B4-40A0-8A2A-B8BCC573110F}"/>
              </a:ext>
            </a:extLst>
          </p:cNvPr>
          <p:cNvGraphicFramePr>
            <a:graphicFrameLocks noChangeAspect="1"/>
          </p:cNvGraphicFramePr>
          <p:nvPr>
            <p:extLst>
              <p:ext uri="{D42A27DB-BD31-4B8C-83A1-F6EECF244321}">
                <p14:modId xmlns:p14="http://schemas.microsoft.com/office/powerpoint/2010/main" val="1544748439"/>
              </p:ext>
            </p:extLst>
          </p:nvPr>
        </p:nvGraphicFramePr>
        <p:xfrm>
          <a:off x="4890667" y="4064172"/>
          <a:ext cx="3649662" cy="1895475"/>
        </p:xfrm>
        <a:graphic>
          <a:graphicData uri="http://schemas.openxmlformats.org/presentationml/2006/ole">
            <mc:AlternateContent xmlns:mc="http://schemas.openxmlformats.org/markup-compatibility/2006">
              <mc:Choice xmlns:v="urn:schemas-microsoft-com:vml" Requires="v">
                <p:oleObj name="Equation" r:id="rId9" imgW="2641320" imgH="1371600" progId="Equation.DSMT4">
                  <p:embed/>
                </p:oleObj>
              </mc:Choice>
              <mc:Fallback>
                <p:oleObj name="Equation" r:id="rId9" imgW="2641320" imgH="1371600" progId="Equation.DSMT4">
                  <p:embed/>
                  <p:pic>
                    <p:nvPicPr>
                      <p:cNvPr id="19" name="Objeto 18">
                        <a:extLst>
                          <a:ext uri="{FF2B5EF4-FFF2-40B4-BE49-F238E27FC236}">
                            <a16:creationId xmlns:a16="http://schemas.microsoft.com/office/drawing/2014/main" id="{88FB9B0F-75B4-40A0-8A2A-B8BCC573110F}"/>
                          </a:ext>
                        </a:extLst>
                      </p:cNvPr>
                      <p:cNvPicPr/>
                      <p:nvPr/>
                    </p:nvPicPr>
                    <p:blipFill>
                      <a:blip r:embed="rId10"/>
                      <a:stretch>
                        <a:fillRect/>
                      </a:stretch>
                    </p:blipFill>
                    <p:spPr>
                      <a:xfrm>
                        <a:off x="4890667" y="4064172"/>
                        <a:ext cx="3649662" cy="1895475"/>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BE35EA6F-0102-46A4-AD82-E5D4FC5ABE9F}"/>
              </a:ext>
            </a:extLst>
          </p:cNvPr>
          <p:cNvGraphicFramePr>
            <a:graphicFrameLocks noChangeAspect="1"/>
          </p:cNvGraphicFramePr>
          <p:nvPr>
            <p:extLst>
              <p:ext uri="{D42A27DB-BD31-4B8C-83A1-F6EECF244321}">
                <p14:modId xmlns:p14="http://schemas.microsoft.com/office/powerpoint/2010/main" val="569425647"/>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name="Equation" r:id="rId11" imgW="901440" imgH="1358640" progId="Equation.DSMT4">
                  <p:embed/>
                </p:oleObj>
              </mc:Choice>
              <mc:Fallback>
                <p:oleObj name="Equation" r:id="rId11" imgW="901440" imgH="1358640" progId="Equation.DSMT4">
                  <p:embed/>
                  <p:pic>
                    <p:nvPicPr>
                      <p:cNvPr id="20" name="Objeto 19">
                        <a:extLst>
                          <a:ext uri="{FF2B5EF4-FFF2-40B4-BE49-F238E27FC236}">
                            <a16:creationId xmlns:a16="http://schemas.microsoft.com/office/drawing/2014/main" id="{BE35EA6F-0102-46A4-AD82-E5D4FC5ABE9F}"/>
                          </a:ext>
                        </a:extLst>
                      </p:cNvPr>
                      <p:cNvPicPr/>
                      <p:nvPr/>
                    </p:nvPicPr>
                    <p:blipFill>
                      <a:blip r:embed="rId12"/>
                      <a:stretch>
                        <a:fillRect/>
                      </a:stretch>
                    </p:blipFill>
                    <p:spPr>
                      <a:xfrm>
                        <a:off x="8383568" y="4064172"/>
                        <a:ext cx="1246187" cy="1878013"/>
                      </a:xfrm>
                      <a:prstGeom prst="rect">
                        <a:avLst/>
                      </a:prstGeom>
                    </p:spPr>
                  </p:pic>
                </p:oleObj>
              </mc:Fallback>
            </mc:AlternateContent>
          </a:graphicData>
        </a:graphic>
      </p:graphicFrame>
      <p:graphicFrame>
        <p:nvGraphicFramePr>
          <p:cNvPr id="21" name="Objeto 20">
            <a:extLst>
              <a:ext uri="{FF2B5EF4-FFF2-40B4-BE49-F238E27FC236}">
                <a16:creationId xmlns:a16="http://schemas.microsoft.com/office/drawing/2014/main" id="{DFEA6312-545E-45F3-8BCE-ED669BC7EAEC}"/>
              </a:ext>
            </a:extLst>
          </p:cNvPr>
          <p:cNvGraphicFramePr>
            <a:graphicFrameLocks noChangeAspect="1"/>
          </p:cNvGraphicFramePr>
          <p:nvPr>
            <p:extLst>
              <p:ext uri="{D42A27DB-BD31-4B8C-83A1-F6EECF244321}">
                <p14:modId xmlns:p14="http://schemas.microsoft.com/office/powerpoint/2010/main" val="3830720687"/>
              </p:ext>
            </p:extLst>
          </p:nvPr>
        </p:nvGraphicFramePr>
        <p:xfrm>
          <a:off x="10207746" y="4046710"/>
          <a:ext cx="1509713" cy="1895475"/>
        </p:xfrm>
        <a:graphic>
          <a:graphicData uri="http://schemas.openxmlformats.org/presentationml/2006/ole">
            <mc:AlternateContent xmlns:mc="http://schemas.openxmlformats.org/markup-compatibility/2006">
              <mc:Choice xmlns:v="urn:schemas-microsoft-com:vml" Requires="v">
                <p:oleObj name="Equation" r:id="rId13" imgW="1091880" imgH="1371600" progId="Equation.DSMT4">
                  <p:embed/>
                </p:oleObj>
              </mc:Choice>
              <mc:Fallback>
                <p:oleObj name="Equation" r:id="rId13" imgW="1091880" imgH="1371600" progId="Equation.DSMT4">
                  <p:embed/>
                  <p:pic>
                    <p:nvPicPr>
                      <p:cNvPr id="21" name="Objeto 20">
                        <a:extLst>
                          <a:ext uri="{FF2B5EF4-FFF2-40B4-BE49-F238E27FC236}">
                            <a16:creationId xmlns:a16="http://schemas.microsoft.com/office/drawing/2014/main" id="{DFEA6312-545E-45F3-8BCE-ED669BC7EAEC}"/>
                          </a:ext>
                        </a:extLst>
                      </p:cNvPr>
                      <p:cNvPicPr/>
                      <p:nvPr/>
                    </p:nvPicPr>
                    <p:blipFill>
                      <a:blip r:embed="rId14"/>
                      <a:stretch>
                        <a:fillRect/>
                      </a:stretch>
                    </p:blipFill>
                    <p:spPr>
                      <a:xfrm>
                        <a:off x="10207746" y="4046710"/>
                        <a:ext cx="1509713" cy="1895475"/>
                      </a:xfrm>
                      <a:prstGeom prst="rect">
                        <a:avLst/>
                      </a:prstGeom>
                    </p:spPr>
                  </p:pic>
                </p:oleObj>
              </mc:Fallback>
            </mc:AlternateContent>
          </a:graphicData>
        </a:graphic>
      </p:graphicFrame>
      <p:sp>
        <p:nvSpPr>
          <p:cNvPr id="27" name="Retângulo 26">
            <a:extLst>
              <a:ext uri="{FF2B5EF4-FFF2-40B4-BE49-F238E27FC236}">
                <a16:creationId xmlns:a16="http://schemas.microsoft.com/office/drawing/2014/main" id="{565244FA-5467-49CC-B6D1-F0C3368F2A0C}"/>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28" name="Retângulo 27">
            <a:extLst>
              <a:ext uri="{FF2B5EF4-FFF2-40B4-BE49-F238E27FC236}">
                <a16:creationId xmlns:a16="http://schemas.microsoft.com/office/drawing/2014/main" id="{1E808BCD-43FD-4FDC-9C3E-0540D0371892}"/>
              </a:ext>
            </a:extLst>
          </p:cNvPr>
          <p:cNvSpPr/>
          <p:nvPr/>
        </p:nvSpPr>
        <p:spPr>
          <a:xfrm>
            <a:off x="9585600" y="4740718"/>
            <a:ext cx="655949" cy="461665"/>
          </a:xfrm>
          <a:prstGeom prst="rect">
            <a:avLst/>
          </a:prstGeom>
        </p:spPr>
        <p:txBody>
          <a:bodyPr wrap="none">
            <a:spAutoFit/>
          </a:bodyPr>
          <a:lstStyle/>
          <a:p>
            <a:r>
              <a:rPr lang="en-GB" sz="2400" dirty="0"/>
              <a:t>and</a:t>
            </a:r>
          </a:p>
        </p:txBody>
      </p:sp>
      <p:sp>
        <p:nvSpPr>
          <p:cNvPr id="29" name="CuadroTexto 15">
            <a:extLst>
              <a:ext uri="{FF2B5EF4-FFF2-40B4-BE49-F238E27FC236}">
                <a16:creationId xmlns:a16="http://schemas.microsoft.com/office/drawing/2014/main" id="{5E3A0522-766D-4384-8C07-EC0512553A62}"/>
              </a:ext>
            </a:extLst>
          </p:cNvPr>
          <p:cNvSpPr txBox="1"/>
          <p:nvPr/>
        </p:nvSpPr>
        <p:spPr>
          <a:xfrm rot="19362406">
            <a:off x="5313866" y="4704837"/>
            <a:ext cx="3013634" cy="510778"/>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2400" b="1" dirty="0">
                <a:solidFill>
                  <a:srgbClr val="F25E4F"/>
                </a:solidFill>
              </a:rPr>
              <a:t>coefficient matrix</a:t>
            </a:r>
            <a:endParaRPr lang="en-GB" sz="2400" dirty="0"/>
          </a:p>
        </p:txBody>
      </p:sp>
      <p:sp>
        <p:nvSpPr>
          <p:cNvPr id="30" name="CuadroTexto 15">
            <a:extLst>
              <a:ext uri="{FF2B5EF4-FFF2-40B4-BE49-F238E27FC236}">
                <a16:creationId xmlns:a16="http://schemas.microsoft.com/office/drawing/2014/main" id="{5BB74B54-B7EB-455A-A197-B075058ABF51}"/>
              </a:ext>
            </a:extLst>
          </p:cNvPr>
          <p:cNvSpPr txBox="1"/>
          <p:nvPr/>
        </p:nvSpPr>
        <p:spPr>
          <a:xfrm rot="18967782">
            <a:off x="8450046" y="4722468"/>
            <a:ext cx="1674592"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1400" b="1" dirty="0">
                <a:solidFill>
                  <a:srgbClr val="F25E4F"/>
                </a:solidFill>
              </a:rPr>
              <a:t>vector matrix</a:t>
            </a:r>
            <a:r>
              <a:rPr lang="en-GB" sz="1400" b="1" dirty="0"/>
              <a:t> </a:t>
            </a:r>
          </a:p>
          <a:p>
            <a:pPr algn="ctr"/>
            <a:r>
              <a:rPr lang="en-GB" sz="1400" dirty="0"/>
              <a:t>of the </a:t>
            </a:r>
            <a:r>
              <a:rPr lang="en-GB" sz="1400" b="1" dirty="0"/>
              <a:t>variables</a:t>
            </a:r>
            <a:endParaRPr lang="en-GB" sz="1400" dirty="0"/>
          </a:p>
        </p:txBody>
      </p:sp>
      <p:sp>
        <p:nvSpPr>
          <p:cNvPr id="31" name="CuadroTexto 15">
            <a:extLst>
              <a:ext uri="{FF2B5EF4-FFF2-40B4-BE49-F238E27FC236}">
                <a16:creationId xmlns:a16="http://schemas.microsoft.com/office/drawing/2014/main" id="{168F24AB-F090-4402-82BC-0E00F9407708}"/>
              </a:ext>
            </a:extLst>
          </p:cNvPr>
          <p:cNvSpPr txBox="1"/>
          <p:nvPr/>
        </p:nvSpPr>
        <p:spPr>
          <a:xfrm rot="18887964">
            <a:off x="10086034" y="4656124"/>
            <a:ext cx="1909433"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1400" b="1" dirty="0">
                <a:solidFill>
                  <a:srgbClr val="F25E4F"/>
                </a:solidFill>
              </a:rPr>
              <a:t>vector matrix</a:t>
            </a:r>
            <a:r>
              <a:rPr lang="en-GB" sz="1400" b="1" dirty="0"/>
              <a:t> </a:t>
            </a:r>
          </a:p>
          <a:p>
            <a:pPr algn="ctr"/>
            <a:r>
              <a:rPr lang="en-GB" sz="1400" dirty="0"/>
              <a:t>of the </a:t>
            </a:r>
            <a:r>
              <a:rPr lang="en-GB" sz="1400" b="1" dirty="0"/>
              <a:t>constant terms</a:t>
            </a:r>
          </a:p>
        </p:txBody>
      </p:sp>
      <p:sp>
        <p:nvSpPr>
          <p:cNvPr id="34" name="Retângulo 33">
            <a:extLst>
              <a:ext uri="{FF2B5EF4-FFF2-40B4-BE49-F238E27FC236}">
                <a16:creationId xmlns:a16="http://schemas.microsoft.com/office/drawing/2014/main" id="{F5B3A957-6DDA-435A-B19A-03B5CB83AE7E}"/>
              </a:ext>
            </a:extLst>
          </p:cNvPr>
          <p:cNvSpPr/>
          <p:nvPr/>
        </p:nvSpPr>
        <p:spPr>
          <a:xfrm>
            <a:off x="2243421" y="650993"/>
            <a:ext cx="9654412" cy="461665"/>
          </a:xfrm>
          <a:prstGeom prst="rect">
            <a:avLst/>
          </a:prstGeom>
        </p:spPr>
        <p:txBody>
          <a:bodyPr wrap="square">
            <a:spAutoFit/>
          </a:bodyPr>
          <a:lstStyle/>
          <a:p>
            <a:pPr algn="just"/>
            <a:r>
              <a:rPr lang="en-GB" sz="2400" dirty="0"/>
              <a:t>If the </a:t>
            </a:r>
            <a:r>
              <a:rPr lang="en-GB" sz="2400" b="1" dirty="0"/>
              <a:t>number of equations is equal </a:t>
            </a:r>
            <a:r>
              <a:rPr lang="en-GB" sz="2400" dirty="0"/>
              <a:t>to the </a:t>
            </a:r>
            <a:r>
              <a:rPr lang="en-GB" sz="2400" b="1" dirty="0"/>
              <a:t>number of unknowns</a:t>
            </a:r>
            <a:r>
              <a:rPr lang="en-US" sz="2400" dirty="0"/>
              <a:t>, </a:t>
            </a:r>
            <a:r>
              <a:rPr lang="en-GB" sz="2400" b="1" i="1" dirty="0">
                <a:latin typeface="Times New Roman" panose="02020603050405020304" pitchFamily="18" charset="0"/>
                <a:cs typeface="Times New Roman" panose="02020603050405020304" pitchFamily="18" charset="0"/>
              </a:rPr>
              <a:t>m = n</a:t>
            </a:r>
            <a:endParaRPr lang="en-US" sz="2400" dirty="0"/>
          </a:p>
        </p:txBody>
      </p:sp>
      <p:graphicFrame>
        <p:nvGraphicFramePr>
          <p:cNvPr id="39" name="Objeto 38">
            <a:extLst>
              <a:ext uri="{FF2B5EF4-FFF2-40B4-BE49-F238E27FC236}">
                <a16:creationId xmlns:a16="http://schemas.microsoft.com/office/drawing/2014/main" id="{6DF4FD4F-2805-4B03-81A2-858E2F52160C}"/>
              </a:ext>
            </a:extLst>
          </p:cNvPr>
          <p:cNvGraphicFramePr>
            <a:graphicFrameLocks noChangeAspect="1"/>
          </p:cNvGraphicFramePr>
          <p:nvPr>
            <p:extLst>
              <p:ext uri="{D42A27DB-BD31-4B8C-83A1-F6EECF244321}">
                <p14:modId xmlns:p14="http://schemas.microsoft.com/office/powerpoint/2010/main" val="3276336124"/>
              </p:ext>
            </p:extLst>
          </p:nvPr>
        </p:nvGraphicFramePr>
        <p:xfrm>
          <a:off x="4789061" y="1278349"/>
          <a:ext cx="4513262" cy="1892300"/>
        </p:xfrm>
        <a:graphic>
          <a:graphicData uri="http://schemas.openxmlformats.org/presentationml/2006/ole">
            <mc:AlternateContent xmlns:mc="http://schemas.openxmlformats.org/markup-compatibility/2006">
              <mc:Choice xmlns:v="urn:schemas-microsoft-com:vml" Requires="v">
                <p:oleObj name="Equation" r:id="rId15" imgW="3238200" imgH="1358640" progId="Equation.DSMT4">
                  <p:embed/>
                </p:oleObj>
              </mc:Choice>
              <mc:Fallback>
                <p:oleObj name="Equation" r:id="rId15" imgW="3238200" imgH="1358640" progId="Equation.DSMT4">
                  <p:embed/>
                  <p:pic>
                    <p:nvPicPr>
                      <p:cNvPr id="39" name="Objeto 38">
                        <a:extLst>
                          <a:ext uri="{FF2B5EF4-FFF2-40B4-BE49-F238E27FC236}">
                            <a16:creationId xmlns:a16="http://schemas.microsoft.com/office/drawing/2014/main" id="{6DF4FD4F-2805-4B03-81A2-858E2F52160C}"/>
                          </a:ext>
                        </a:extLst>
                      </p:cNvPr>
                      <p:cNvPicPr/>
                      <p:nvPr/>
                    </p:nvPicPr>
                    <p:blipFill>
                      <a:blip r:embed="rId16"/>
                      <a:stretch>
                        <a:fillRect/>
                      </a:stretch>
                    </p:blipFill>
                    <p:spPr>
                      <a:xfrm>
                        <a:off x="4789061" y="1278349"/>
                        <a:ext cx="4513262" cy="1892300"/>
                      </a:xfrm>
                      <a:prstGeom prst="rect">
                        <a:avLst/>
                      </a:prstGeom>
                    </p:spPr>
                  </p:pic>
                </p:oleObj>
              </mc:Fallback>
            </mc:AlternateContent>
          </a:graphicData>
        </a:graphic>
      </p:graphicFrame>
      <p:sp>
        <p:nvSpPr>
          <p:cNvPr id="36" name="Retângulo 35">
            <a:extLst>
              <a:ext uri="{FF2B5EF4-FFF2-40B4-BE49-F238E27FC236}">
                <a16:creationId xmlns:a16="http://schemas.microsoft.com/office/drawing/2014/main" id="{A1F9A68D-ED5C-4594-938F-17D652804E5E}"/>
              </a:ext>
            </a:extLst>
          </p:cNvPr>
          <p:cNvSpPr/>
          <p:nvPr/>
        </p:nvSpPr>
        <p:spPr>
          <a:xfrm>
            <a:off x="2243421" y="3436251"/>
            <a:ext cx="7091237" cy="461665"/>
          </a:xfrm>
          <a:prstGeom prst="rect">
            <a:avLst/>
          </a:prstGeom>
        </p:spPr>
        <p:txBody>
          <a:bodyPr wrap="none">
            <a:spAutoFit/>
          </a:bodyPr>
          <a:lstStyle/>
          <a:p>
            <a:r>
              <a:rPr lang="en-GB" sz="2400" dirty="0"/>
              <a:t>the </a:t>
            </a:r>
            <a:r>
              <a:rPr lang="en-US" sz="2400" b="1" dirty="0"/>
              <a:t>Coefficient Matrix </a:t>
            </a:r>
            <a:r>
              <a:rPr lang="en-US" sz="2400" dirty="0"/>
              <a:t>of this system is a </a:t>
            </a:r>
            <a:r>
              <a:rPr lang="en-US" sz="2400" b="1" dirty="0"/>
              <a:t>Square Matrix</a:t>
            </a:r>
            <a:endParaRPr lang="en-GB" sz="2400" b="1" dirty="0"/>
          </a:p>
        </p:txBody>
      </p:sp>
      <p:graphicFrame>
        <p:nvGraphicFramePr>
          <p:cNvPr id="41" name="Objeto 40">
            <a:extLst>
              <a:ext uri="{FF2B5EF4-FFF2-40B4-BE49-F238E27FC236}">
                <a16:creationId xmlns:a16="http://schemas.microsoft.com/office/drawing/2014/main" id="{ADB77B43-F2CD-4CF5-A610-F6CE94EE3032}"/>
              </a:ext>
            </a:extLst>
          </p:cNvPr>
          <p:cNvGraphicFramePr>
            <a:graphicFrameLocks noChangeAspect="1"/>
          </p:cNvGraphicFramePr>
          <p:nvPr>
            <p:extLst>
              <p:ext uri="{D42A27DB-BD31-4B8C-83A1-F6EECF244321}">
                <p14:modId xmlns:p14="http://schemas.microsoft.com/office/powerpoint/2010/main" val="4207517780"/>
              </p:ext>
            </p:extLst>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name="Equation" r:id="rId17" imgW="3124080" imgH="1358640" progId="Equation.DSMT4">
                  <p:embed/>
                </p:oleObj>
              </mc:Choice>
              <mc:Fallback>
                <p:oleObj name="Equation" r:id="rId17" imgW="3124080" imgH="1358640" progId="Equation.DSMT4">
                  <p:embed/>
                  <p:pic>
                    <p:nvPicPr>
                      <p:cNvPr id="41" name="Objeto 40">
                        <a:extLst>
                          <a:ext uri="{FF2B5EF4-FFF2-40B4-BE49-F238E27FC236}">
                            <a16:creationId xmlns:a16="http://schemas.microsoft.com/office/drawing/2014/main" id="{ADB77B43-F2CD-4CF5-A610-F6CE94EE3032}"/>
                          </a:ext>
                        </a:extLst>
                      </p:cNvPr>
                      <p:cNvPicPr/>
                      <p:nvPr/>
                    </p:nvPicPr>
                    <p:blipFill>
                      <a:blip r:embed="rId18"/>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32" name="Retângulo: Cantos Arredondados 31">
            <a:hlinkClick r:id="rId19" action="ppaction://hlinksldjump"/>
            <a:extLst>
              <a:ext uri="{FF2B5EF4-FFF2-40B4-BE49-F238E27FC236}">
                <a16:creationId xmlns:a16="http://schemas.microsoft.com/office/drawing/2014/main" id="{0315C2C1-D34D-4F07-88C0-8EBD2F1AEE9A}"/>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3" name="Retângulo: Cantos Arredondados 32">
            <a:hlinkClick r:id="rId20" action="ppaction://hlinksldjump"/>
            <a:extLst>
              <a:ext uri="{FF2B5EF4-FFF2-40B4-BE49-F238E27FC236}">
                <a16:creationId xmlns:a16="http://schemas.microsoft.com/office/drawing/2014/main" id="{9565F60E-552A-4575-820E-E1375DBC341A}"/>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35" name="Retângulo: Cantos Arredondados 34">
            <a:hlinkClick r:id="rId21" action="ppaction://hlinksldjump"/>
            <a:extLst>
              <a:ext uri="{FF2B5EF4-FFF2-40B4-BE49-F238E27FC236}">
                <a16:creationId xmlns:a16="http://schemas.microsoft.com/office/drawing/2014/main" id="{7D77E76C-3016-4CAF-AE2B-BC86896FB9A6}"/>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37" name="Retângulo: Cantos Arredondados 36">
            <a:hlinkClick r:id="rId22" action="ppaction://hlinksldjump"/>
            <a:extLst>
              <a:ext uri="{FF2B5EF4-FFF2-40B4-BE49-F238E27FC236}">
                <a16:creationId xmlns:a16="http://schemas.microsoft.com/office/drawing/2014/main" id="{8A15B919-22A9-40FB-88F5-621EEE4AD834}"/>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5378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750"/>
                                        <p:tgtEl>
                                          <p:spTgt spid="39"/>
                                        </p:tgtEl>
                                      </p:cBhvr>
                                    </p:animEffect>
                                    <p:set>
                                      <p:cBhvr>
                                        <p:cTn id="11" dur="1" fill="hold">
                                          <p:stCondLst>
                                            <p:cond delay="749"/>
                                          </p:stCondLst>
                                        </p:cTn>
                                        <p:tgtEl>
                                          <p:spTgt spid="39"/>
                                        </p:tgtEl>
                                        <p:attrNameLst>
                                          <p:attrName>style.visibility</p:attrName>
                                        </p:attrNameLst>
                                      </p:cBhvr>
                                      <p:to>
                                        <p:strVal val="hidden"/>
                                      </p:to>
                                    </p:se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75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par>
                          <p:cTn id="21" fill="hold">
                            <p:stCondLst>
                              <p:cond delay="1000"/>
                            </p:stCondLst>
                            <p:childTnLst>
                              <p:par>
                                <p:cTn id="22" presetID="10" presetClass="exit" presetSubtype="0" fill="hold" grpId="0" nodeType="after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graphicFrame>
        <p:nvGraphicFramePr>
          <p:cNvPr id="32" name="Objeto 31">
            <a:extLst>
              <a:ext uri="{FF2B5EF4-FFF2-40B4-BE49-F238E27FC236}">
                <a16:creationId xmlns:a16="http://schemas.microsoft.com/office/drawing/2014/main" id="{A8A4CCF6-8C55-4B89-BD46-DEA3691785E2}"/>
              </a:ext>
            </a:extLst>
          </p:cNvPr>
          <p:cNvGraphicFramePr>
            <a:graphicFrameLocks noChangeAspect="1"/>
          </p:cNvGraphicFramePr>
          <p:nvPr>
            <p:extLst>
              <p:ext uri="{D42A27DB-BD31-4B8C-83A1-F6EECF244321}">
                <p14:modId xmlns:p14="http://schemas.microsoft.com/office/powerpoint/2010/main" val="3588249493"/>
              </p:ext>
            </p:extLst>
          </p:nvPr>
        </p:nvGraphicFramePr>
        <p:xfrm>
          <a:off x="4928400" y="4064000"/>
          <a:ext cx="3508375" cy="1895475"/>
        </p:xfrm>
        <a:graphic>
          <a:graphicData uri="http://schemas.openxmlformats.org/presentationml/2006/ole">
            <mc:AlternateContent xmlns:mc="http://schemas.openxmlformats.org/markup-compatibility/2006">
              <mc:Choice xmlns:v="urn:schemas-microsoft-com:vml" Requires="v">
                <p:oleObj name="Equation" r:id="rId5" imgW="2539800" imgH="1371600" progId="Equation.DSMT4">
                  <p:embed/>
                </p:oleObj>
              </mc:Choice>
              <mc:Fallback>
                <p:oleObj name="Equation" r:id="rId5" imgW="2539800" imgH="1371600" progId="Equation.DSMT4">
                  <p:embed/>
                  <p:pic>
                    <p:nvPicPr>
                      <p:cNvPr id="32" name="Objeto 31">
                        <a:extLst>
                          <a:ext uri="{FF2B5EF4-FFF2-40B4-BE49-F238E27FC236}">
                            <a16:creationId xmlns:a16="http://schemas.microsoft.com/office/drawing/2014/main" id="{A8A4CCF6-8C55-4B89-BD46-DEA3691785E2}"/>
                          </a:ext>
                        </a:extLst>
                      </p:cNvPr>
                      <p:cNvPicPr/>
                      <p:nvPr/>
                    </p:nvPicPr>
                    <p:blipFill>
                      <a:blip r:embed="rId6"/>
                      <a:stretch>
                        <a:fillRect/>
                      </a:stretch>
                    </p:blipFill>
                    <p:spPr>
                      <a:xfrm>
                        <a:off x="4928400" y="4064000"/>
                        <a:ext cx="3508375" cy="1895475"/>
                      </a:xfrm>
                      <a:prstGeom prst="rect">
                        <a:avLst/>
                      </a:prstGeom>
                      <a:solidFill>
                        <a:schemeClr val="accent1">
                          <a:lumMod val="20000"/>
                          <a:lumOff val="80000"/>
                        </a:schemeClr>
                      </a:solidFill>
                    </p:spPr>
                  </p:pic>
                </p:oleObj>
              </mc:Fallback>
            </mc:AlternateContent>
          </a:graphicData>
        </a:graphic>
      </p:graphicFrame>
      <p:sp>
        <p:nvSpPr>
          <p:cNvPr id="37" name="Retângulo 36">
            <a:extLst>
              <a:ext uri="{FF2B5EF4-FFF2-40B4-BE49-F238E27FC236}">
                <a16:creationId xmlns:a16="http://schemas.microsoft.com/office/drawing/2014/main" id="{07467AA0-6AF0-4623-8E2B-C98E1B3EEE77}"/>
              </a:ext>
            </a:extLst>
          </p:cNvPr>
          <p:cNvSpPr/>
          <p:nvPr/>
        </p:nvSpPr>
        <p:spPr>
          <a:xfrm>
            <a:off x="2243421" y="650993"/>
            <a:ext cx="9654412" cy="461665"/>
          </a:xfrm>
          <a:prstGeom prst="rect">
            <a:avLst/>
          </a:prstGeom>
        </p:spPr>
        <p:txBody>
          <a:bodyPr wrap="square">
            <a:spAutoFit/>
          </a:bodyPr>
          <a:lstStyle/>
          <a:p>
            <a:pPr algn="just"/>
            <a:r>
              <a:rPr lang="en-GB" sz="2400" dirty="0"/>
              <a:t>If the </a:t>
            </a:r>
            <a:r>
              <a:rPr lang="en-GB" sz="2400" b="1" dirty="0"/>
              <a:t>number of equations is equal </a:t>
            </a:r>
            <a:r>
              <a:rPr lang="en-GB" sz="2400" dirty="0"/>
              <a:t>to the </a:t>
            </a:r>
            <a:r>
              <a:rPr lang="en-GB" sz="2400" b="1" dirty="0"/>
              <a:t>number of unknowns</a:t>
            </a:r>
            <a:r>
              <a:rPr lang="en-US" sz="2400" dirty="0"/>
              <a:t>, </a:t>
            </a:r>
            <a:r>
              <a:rPr lang="en-GB" sz="2400" b="1" i="1" dirty="0">
                <a:latin typeface="Times New Roman" panose="02020603050405020304" pitchFamily="18" charset="0"/>
                <a:cs typeface="Times New Roman" panose="02020603050405020304" pitchFamily="18" charset="0"/>
              </a:rPr>
              <a:t>m = n</a:t>
            </a:r>
            <a:endParaRPr lang="en-US" sz="2400" dirty="0"/>
          </a:p>
        </p:txBody>
      </p:sp>
      <p:graphicFrame>
        <p:nvGraphicFramePr>
          <p:cNvPr id="38" name="Objeto 37">
            <a:extLst>
              <a:ext uri="{FF2B5EF4-FFF2-40B4-BE49-F238E27FC236}">
                <a16:creationId xmlns:a16="http://schemas.microsoft.com/office/drawing/2014/main" id="{1A497B47-89D7-4C43-BE2A-A3E0DF08C5E2}"/>
              </a:ext>
            </a:extLst>
          </p:cNvPr>
          <p:cNvGraphicFramePr>
            <a:graphicFrameLocks noChangeAspect="1"/>
          </p:cNvGraphicFramePr>
          <p:nvPr>
            <p:extLst>
              <p:ext uri="{D42A27DB-BD31-4B8C-83A1-F6EECF244321}">
                <p14:modId xmlns:p14="http://schemas.microsoft.com/office/powerpoint/2010/main" val="2946643198"/>
              </p:ext>
            </p:extLst>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name="Equation" r:id="rId7" imgW="3124080" imgH="1358640" progId="Equation.DSMT4">
                  <p:embed/>
                </p:oleObj>
              </mc:Choice>
              <mc:Fallback>
                <p:oleObj name="Equation" r:id="rId7" imgW="3124080" imgH="1358640" progId="Equation.DSMT4">
                  <p:embed/>
                  <p:pic>
                    <p:nvPicPr>
                      <p:cNvPr id="38" name="Objeto 37">
                        <a:extLst>
                          <a:ext uri="{FF2B5EF4-FFF2-40B4-BE49-F238E27FC236}">
                            <a16:creationId xmlns:a16="http://schemas.microsoft.com/office/drawing/2014/main" id="{1A497B47-89D7-4C43-BE2A-A3E0DF08C5E2}"/>
                          </a:ext>
                        </a:extLst>
                      </p:cNvPr>
                      <p:cNvPicPr/>
                      <p:nvPr/>
                    </p:nvPicPr>
                    <p:blipFill>
                      <a:blip r:embed="rId8"/>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40" name="Retângulo 39">
            <a:extLst>
              <a:ext uri="{FF2B5EF4-FFF2-40B4-BE49-F238E27FC236}">
                <a16:creationId xmlns:a16="http://schemas.microsoft.com/office/drawing/2014/main" id="{A29A7B81-5F6A-4DC7-9A15-96BB54C8B5BF}"/>
              </a:ext>
            </a:extLst>
          </p:cNvPr>
          <p:cNvSpPr/>
          <p:nvPr/>
        </p:nvSpPr>
        <p:spPr>
          <a:xfrm>
            <a:off x="2243421" y="3436251"/>
            <a:ext cx="7091237" cy="461665"/>
          </a:xfrm>
          <a:prstGeom prst="rect">
            <a:avLst/>
          </a:prstGeom>
        </p:spPr>
        <p:txBody>
          <a:bodyPr wrap="none">
            <a:spAutoFit/>
          </a:bodyPr>
          <a:lstStyle/>
          <a:p>
            <a:r>
              <a:rPr lang="en-GB" sz="2400" dirty="0"/>
              <a:t>the </a:t>
            </a:r>
            <a:r>
              <a:rPr lang="en-US" sz="2400" b="1" dirty="0"/>
              <a:t>Coefficient Matrix </a:t>
            </a:r>
            <a:r>
              <a:rPr lang="en-US" sz="2400" dirty="0"/>
              <a:t>of this system is a </a:t>
            </a:r>
            <a:r>
              <a:rPr lang="en-US" sz="2400" b="1" dirty="0"/>
              <a:t>Square Matrix</a:t>
            </a:r>
            <a:endParaRPr lang="en-GB" sz="2400" b="1" dirty="0"/>
          </a:p>
        </p:txBody>
      </p:sp>
      <p:graphicFrame>
        <p:nvGraphicFramePr>
          <p:cNvPr id="42" name="Objeto 41">
            <a:extLst>
              <a:ext uri="{FF2B5EF4-FFF2-40B4-BE49-F238E27FC236}">
                <a16:creationId xmlns:a16="http://schemas.microsoft.com/office/drawing/2014/main" id="{99A05B25-19A8-4A1E-9357-169A08E4F17D}"/>
              </a:ext>
            </a:extLst>
          </p:cNvPr>
          <p:cNvGraphicFramePr>
            <a:graphicFrameLocks noChangeAspect="1"/>
          </p:cNvGraphicFramePr>
          <p:nvPr>
            <p:extLst>
              <p:ext uri="{D42A27DB-BD31-4B8C-83A1-F6EECF244321}">
                <p14:modId xmlns:p14="http://schemas.microsoft.com/office/powerpoint/2010/main" val="3988905367"/>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name="Equation" r:id="rId9" imgW="901440" imgH="1358640" progId="Equation.DSMT4">
                  <p:embed/>
                </p:oleObj>
              </mc:Choice>
              <mc:Fallback>
                <p:oleObj name="Equation" r:id="rId9" imgW="901440" imgH="1358640" progId="Equation.DSMT4">
                  <p:embed/>
                  <p:pic>
                    <p:nvPicPr>
                      <p:cNvPr id="42" name="Objeto 41">
                        <a:extLst>
                          <a:ext uri="{FF2B5EF4-FFF2-40B4-BE49-F238E27FC236}">
                            <a16:creationId xmlns:a16="http://schemas.microsoft.com/office/drawing/2014/main" id="{99A05B25-19A8-4A1E-9357-169A08E4F17D}"/>
                          </a:ext>
                        </a:extLst>
                      </p:cNvPr>
                      <p:cNvPicPr/>
                      <p:nvPr/>
                    </p:nvPicPr>
                    <p:blipFill>
                      <a:blip r:embed="rId10"/>
                      <a:stretch>
                        <a:fillRect/>
                      </a:stretch>
                    </p:blipFill>
                    <p:spPr>
                      <a:xfrm>
                        <a:off x="8383568" y="4064172"/>
                        <a:ext cx="1246187" cy="1878013"/>
                      </a:xfrm>
                      <a:prstGeom prst="rect">
                        <a:avLst/>
                      </a:prstGeom>
                    </p:spPr>
                  </p:pic>
                </p:oleObj>
              </mc:Fallback>
            </mc:AlternateContent>
          </a:graphicData>
        </a:graphic>
      </p:graphicFrame>
      <p:graphicFrame>
        <p:nvGraphicFramePr>
          <p:cNvPr id="43" name="Objeto 42">
            <a:extLst>
              <a:ext uri="{FF2B5EF4-FFF2-40B4-BE49-F238E27FC236}">
                <a16:creationId xmlns:a16="http://schemas.microsoft.com/office/drawing/2014/main" id="{77CB4FBB-30A5-4EBD-8222-45C1782F3115}"/>
              </a:ext>
            </a:extLst>
          </p:cNvPr>
          <p:cNvGraphicFramePr>
            <a:graphicFrameLocks noChangeAspect="1"/>
          </p:cNvGraphicFramePr>
          <p:nvPr>
            <p:extLst>
              <p:ext uri="{D42A27DB-BD31-4B8C-83A1-F6EECF244321}">
                <p14:modId xmlns:p14="http://schemas.microsoft.com/office/powerpoint/2010/main" val="3939001813"/>
              </p:ext>
            </p:extLst>
          </p:nvPr>
        </p:nvGraphicFramePr>
        <p:xfrm>
          <a:off x="10242550" y="4046538"/>
          <a:ext cx="1439863" cy="1895475"/>
        </p:xfrm>
        <a:graphic>
          <a:graphicData uri="http://schemas.openxmlformats.org/presentationml/2006/ole">
            <mc:AlternateContent xmlns:mc="http://schemas.openxmlformats.org/markup-compatibility/2006">
              <mc:Choice xmlns:v="urn:schemas-microsoft-com:vml" Requires="v">
                <p:oleObj name="Equation" r:id="rId11" imgW="1041120" imgH="1371600" progId="Equation.DSMT4">
                  <p:embed/>
                </p:oleObj>
              </mc:Choice>
              <mc:Fallback>
                <p:oleObj name="Equation" r:id="rId11" imgW="1041120" imgH="1371600" progId="Equation.DSMT4">
                  <p:embed/>
                  <p:pic>
                    <p:nvPicPr>
                      <p:cNvPr id="43" name="Objeto 42">
                        <a:extLst>
                          <a:ext uri="{FF2B5EF4-FFF2-40B4-BE49-F238E27FC236}">
                            <a16:creationId xmlns:a16="http://schemas.microsoft.com/office/drawing/2014/main" id="{77CB4FBB-30A5-4EBD-8222-45C1782F3115}"/>
                          </a:ext>
                        </a:extLst>
                      </p:cNvPr>
                      <p:cNvPicPr/>
                      <p:nvPr/>
                    </p:nvPicPr>
                    <p:blipFill>
                      <a:blip r:embed="rId12"/>
                      <a:stretch>
                        <a:fillRect/>
                      </a:stretch>
                    </p:blipFill>
                    <p:spPr>
                      <a:xfrm>
                        <a:off x="10242550" y="4046538"/>
                        <a:ext cx="1439863" cy="1895475"/>
                      </a:xfrm>
                      <a:prstGeom prst="rect">
                        <a:avLst/>
                      </a:prstGeom>
                      <a:solidFill>
                        <a:schemeClr val="accent1">
                          <a:lumMod val="20000"/>
                          <a:lumOff val="80000"/>
                        </a:schemeClr>
                      </a:solidFill>
                    </p:spPr>
                  </p:pic>
                </p:oleObj>
              </mc:Fallback>
            </mc:AlternateContent>
          </a:graphicData>
        </a:graphic>
      </p:graphicFrame>
      <p:sp>
        <p:nvSpPr>
          <p:cNvPr id="44" name="CuadroTexto 15">
            <a:extLst>
              <a:ext uri="{FF2B5EF4-FFF2-40B4-BE49-F238E27FC236}">
                <a16:creationId xmlns:a16="http://schemas.microsoft.com/office/drawing/2014/main" id="{7476DA09-8E02-43E1-AB95-57C53CB51329}"/>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45" name="Retângulo 44">
            <a:extLst>
              <a:ext uri="{FF2B5EF4-FFF2-40B4-BE49-F238E27FC236}">
                <a16:creationId xmlns:a16="http://schemas.microsoft.com/office/drawing/2014/main" id="{6935C883-83A1-47A1-BD7E-B766C07CE1E6}"/>
              </a:ext>
            </a:extLst>
          </p:cNvPr>
          <p:cNvSpPr/>
          <p:nvPr/>
        </p:nvSpPr>
        <p:spPr>
          <a:xfrm>
            <a:off x="3828627" y="4734463"/>
            <a:ext cx="977319" cy="461665"/>
          </a:xfrm>
          <a:prstGeom prst="rect">
            <a:avLst/>
          </a:prstGeom>
        </p:spPr>
        <p:txBody>
          <a:bodyPr wrap="none">
            <a:spAutoFit/>
          </a:bodyPr>
          <a:lstStyle/>
          <a:p>
            <a:r>
              <a:rPr lang="en-GB" sz="2400" dirty="0"/>
              <a:t>where</a:t>
            </a:r>
          </a:p>
        </p:txBody>
      </p:sp>
      <p:sp>
        <p:nvSpPr>
          <p:cNvPr id="46" name="Retângulo 45">
            <a:extLst>
              <a:ext uri="{FF2B5EF4-FFF2-40B4-BE49-F238E27FC236}">
                <a16:creationId xmlns:a16="http://schemas.microsoft.com/office/drawing/2014/main" id="{18FED0F6-AAC8-493E-8CD5-95634E32D848}"/>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47" name="Retângulo 46">
            <a:extLst>
              <a:ext uri="{FF2B5EF4-FFF2-40B4-BE49-F238E27FC236}">
                <a16:creationId xmlns:a16="http://schemas.microsoft.com/office/drawing/2014/main" id="{E234E0C4-86C2-4E4A-9DCD-60A43B6B3AE2}"/>
              </a:ext>
            </a:extLst>
          </p:cNvPr>
          <p:cNvSpPr/>
          <p:nvPr/>
        </p:nvSpPr>
        <p:spPr>
          <a:xfrm>
            <a:off x="9585600" y="4740718"/>
            <a:ext cx="655949" cy="461665"/>
          </a:xfrm>
          <a:prstGeom prst="rect">
            <a:avLst/>
          </a:prstGeom>
        </p:spPr>
        <p:txBody>
          <a:bodyPr wrap="none">
            <a:spAutoFit/>
          </a:bodyPr>
          <a:lstStyle/>
          <a:p>
            <a:r>
              <a:rPr lang="en-GB" sz="2400" dirty="0"/>
              <a:t>and</a:t>
            </a:r>
          </a:p>
        </p:txBody>
      </p:sp>
      <p:sp>
        <p:nvSpPr>
          <p:cNvPr id="48" name="Retângulo: Cantos Arredondados 47">
            <a:extLst>
              <a:ext uri="{FF2B5EF4-FFF2-40B4-BE49-F238E27FC236}">
                <a16:creationId xmlns:a16="http://schemas.microsoft.com/office/drawing/2014/main" id="{528F644F-BAD8-490C-B590-E1E580D30EC6}"/>
              </a:ext>
            </a:extLst>
          </p:cNvPr>
          <p:cNvSpPr/>
          <p:nvPr/>
        </p:nvSpPr>
        <p:spPr>
          <a:xfrm>
            <a:off x="7368364" y="3393757"/>
            <a:ext cx="1910124"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0" name="Retângulo 49">
            <a:extLst>
              <a:ext uri="{FF2B5EF4-FFF2-40B4-BE49-F238E27FC236}">
                <a16:creationId xmlns:a16="http://schemas.microsoft.com/office/drawing/2014/main" id="{3927EBB8-2C95-48B6-82A1-8179B381DFD2}"/>
              </a:ext>
            </a:extLst>
          </p:cNvPr>
          <p:cNvSpPr/>
          <p:nvPr/>
        </p:nvSpPr>
        <p:spPr>
          <a:xfrm>
            <a:off x="9283842" y="1293954"/>
            <a:ext cx="2553168" cy="186993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Remember that</a:t>
            </a:r>
          </a:p>
        </p:txBody>
      </p:sp>
      <p:sp>
        <p:nvSpPr>
          <p:cNvPr id="51" name="Retângulo 50">
            <a:extLst>
              <a:ext uri="{FF2B5EF4-FFF2-40B4-BE49-F238E27FC236}">
                <a16:creationId xmlns:a16="http://schemas.microsoft.com/office/drawing/2014/main" id="{57119F20-CCF2-4CB2-9305-2512B51DA48D}"/>
              </a:ext>
            </a:extLst>
          </p:cNvPr>
          <p:cNvSpPr/>
          <p:nvPr/>
        </p:nvSpPr>
        <p:spPr>
          <a:xfrm>
            <a:off x="9278487" y="1731644"/>
            <a:ext cx="2558523" cy="1323439"/>
          </a:xfrm>
          <a:prstGeom prst="rect">
            <a:avLst/>
          </a:prstGeom>
        </p:spPr>
        <p:txBody>
          <a:bodyPr wrap="square">
            <a:spAutoFit/>
          </a:bodyPr>
          <a:lstStyle/>
          <a:p>
            <a:pPr algn="just">
              <a:spcAft>
                <a:spcPts val="600"/>
              </a:spcAft>
              <a:buClr>
                <a:schemeClr val="tx1"/>
              </a:buClr>
            </a:pPr>
            <a:r>
              <a:rPr lang="en-GB" sz="2000" b="1" dirty="0"/>
              <a:t>Only square</a:t>
            </a:r>
            <a:r>
              <a:rPr lang="en-GB" sz="2000" dirty="0"/>
              <a:t> matrices may have an </a:t>
            </a:r>
            <a:r>
              <a:rPr lang="en-GB" sz="2000" b="1" dirty="0"/>
              <a:t>INVERSE MATRIX </a:t>
            </a:r>
            <a:r>
              <a:rPr lang="en-GB" sz="2000" dirty="0"/>
              <a:t>and not all of them have…</a:t>
            </a:r>
          </a:p>
        </p:txBody>
      </p:sp>
      <p:sp>
        <p:nvSpPr>
          <p:cNvPr id="10" name="Bolha de Pensamento: Nuvem 9">
            <a:extLst>
              <a:ext uri="{FF2B5EF4-FFF2-40B4-BE49-F238E27FC236}">
                <a16:creationId xmlns:a16="http://schemas.microsoft.com/office/drawing/2014/main" id="{FFFA81C8-18B2-4D82-829E-E2449E1D08F3}"/>
              </a:ext>
            </a:extLst>
          </p:cNvPr>
          <p:cNvSpPr/>
          <p:nvPr/>
        </p:nvSpPr>
        <p:spPr>
          <a:xfrm rot="20073946">
            <a:off x="2127170" y="1354586"/>
            <a:ext cx="2713923" cy="1769379"/>
          </a:xfrm>
          <a:prstGeom prst="cloudCallout">
            <a:avLst>
              <a:gd name="adj1" fmla="val 13085"/>
              <a:gd name="adj2" fmla="val -330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tângulo 53">
            <a:extLst>
              <a:ext uri="{FF2B5EF4-FFF2-40B4-BE49-F238E27FC236}">
                <a16:creationId xmlns:a16="http://schemas.microsoft.com/office/drawing/2014/main" id="{85B94CC1-AD26-46A5-9C8E-960402D199C1}"/>
              </a:ext>
            </a:extLst>
          </p:cNvPr>
          <p:cNvSpPr/>
          <p:nvPr/>
        </p:nvSpPr>
        <p:spPr>
          <a:xfrm rot="19563569">
            <a:off x="2261045" y="1790891"/>
            <a:ext cx="2558523" cy="907941"/>
          </a:xfrm>
          <a:prstGeom prst="rect">
            <a:avLst/>
          </a:prstGeom>
        </p:spPr>
        <p:txBody>
          <a:bodyPr wrap="square">
            <a:spAutoFit/>
          </a:bodyPr>
          <a:lstStyle/>
          <a:p>
            <a:pPr algn="ctr">
              <a:spcAft>
                <a:spcPts val="600"/>
              </a:spcAft>
              <a:buClr>
                <a:schemeClr val="tx1"/>
              </a:buClr>
            </a:pPr>
            <a:r>
              <a:rPr lang="en-GB" sz="2400" b="1" dirty="0">
                <a:solidFill>
                  <a:srgbClr val="F25E4F"/>
                </a:solidFill>
              </a:rPr>
              <a:t>INVERSE MATRIX </a:t>
            </a:r>
            <a:endParaRPr lang="en-GB" sz="2400" dirty="0">
              <a:solidFill>
                <a:srgbClr val="F25E4F"/>
              </a:solidFill>
            </a:endParaRPr>
          </a:p>
          <a:p>
            <a:pPr algn="ctr">
              <a:spcAft>
                <a:spcPts val="600"/>
              </a:spcAft>
              <a:buClr>
                <a:schemeClr val="tx1"/>
              </a:buClr>
            </a:pPr>
            <a:r>
              <a:rPr lang="en-GB" sz="2400" b="1" i="1" dirty="0"/>
              <a:t>LESSON 9</a:t>
            </a:r>
            <a:r>
              <a:rPr lang="en-GB" sz="2400" dirty="0"/>
              <a:t>!...</a:t>
            </a:r>
          </a:p>
        </p:txBody>
      </p:sp>
      <p:sp>
        <p:nvSpPr>
          <p:cNvPr id="27" name="Retângulo: Cantos Arredondados 26">
            <a:hlinkClick r:id="rId13" action="ppaction://hlinksldjump"/>
            <a:extLst>
              <a:ext uri="{FF2B5EF4-FFF2-40B4-BE49-F238E27FC236}">
                <a16:creationId xmlns:a16="http://schemas.microsoft.com/office/drawing/2014/main" id="{DEDC2499-062C-43A9-96D1-55671EFD2F00}"/>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8" name="Retângulo: Cantos Arredondados 27">
            <a:hlinkClick r:id="rId14" action="ppaction://hlinksldjump"/>
            <a:extLst>
              <a:ext uri="{FF2B5EF4-FFF2-40B4-BE49-F238E27FC236}">
                <a16:creationId xmlns:a16="http://schemas.microsoft.com/office/drawing/2014/main" id="{B55DAFBE-87A6-4526-B2F7-1793BC5633C7}"/>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29" name="Retângulo: Cantos Arredondados 28">
            <a:hlinkClick r:id="rId15" action="ppaction://hlinksldjump"/>
            <a:extLst>
              <a:ext uri="{FF2B5EF4-FFF2-40B4-BE49-F238E27FC236}">
                <a16:creationId xmlns:a16="http://schemas.microsoft.com/office/drawing/2014/main" id="{9247E195-AA2E-4AD5-8CDF-5C7ACE727D1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30" name="Retângulo: Cantos Arredondados 29">
            <a:hlinkClick r:id="rId16" action="ppaction://hlinksldjump"/>
            <a:extLst>
              <a:ext uri="{FF2B5EF4-FFF2-40B4-BE49-F238E27FC236}">
                <a16:creationId xmlns:a16="http://schemas.microsoft.com/office/drawing/2014/main" id="{CE50B2BC-3239-4276-A9E3-B40EA6BCF1FA}"/>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36552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 presetClass="emph" presetSubtype="2" fill="hold" nodeType="afterEffect">
                                  <p:stCondLst>
                                    <p:cond delay="0"/>
                                  </p:stCondLst>
                                  <p:childTnLst>
                                    <p:animClr clrSpc="rgb" dir="cw">
                                      <p:cBhvr>
                                        <p:cTn id="18" dur="2000" fill="hold"/>
                                        <p:tgtEl>
                                          <p:spTgt spid="51"/>
                                        </p:tgtEl>
                                        <p:attrNameLst>
                                          <p:attrName>fillcolor</p:attrName>
                                        </p:attrNameLst>
                                      </p:cBhvr>
                                      <p:to>
                                        <a:srgbClr val="F7CBAC"/>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par>
                                <p:cTn id="21" presetID="10" presetClass="entr" presetSubtype="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6" presetClass="emph" presetSubtype="0" fill="hold" grpId="1" nodeType="withEffect">
                                  <p:stCondLst>
                                    <p:cond delay="1000"/>
                                  </p:stCondLst>
                                  <p:childTnLst>
                                    <p:animEffect transition="out" filter="fade">
                                      <p:cBhvr>
                                        <p:cTn id="28" dur="4000" tmFilter="0, 0; .2, .5; .8, .5; 1, 0"/>
                                        <p:tgtEl>
                                          <p:spTgt spid="10"/>
                                        </p:tgtEl>
                                      </p:cBhvr>
                                    </p:animEffect>
                                    <p:animScale>
                                      <p:cBhvr>
                                        <p:cTn id="29" dur="20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p:bldP spid="10" grpId="0" animBg="1"/>
      <p:bldP spid="10" grpId="1" animBg="1"/>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3444166"/>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243421" y="650993"/>
            <a:ext cx="9654412" cy="461665"/>
          </a:xfrm>
          <a:prstGeom prst="rect">
            <a:avLst/>
          </a:prstGeom>
        </p:spPr>
        <p:txBody>
          <a:bodyPr wrap="square">
            <a:spAutoFit/>
          </a:bodyPr>
          <a:lstStyle/>
          <a:p>
            <a:pPr algn="just"/>
            <a:r>
              <a:rPr lang="en-GB" sz="2400" dirty="0"/>
              <a:t>If the </a:t>
            </a:r>
            <a:r>
              <a:rPr lang="en-GB" sz="2400" b="1" dirty="0"/>
              <a:t>number of equations is equal </a:t>
            </a:r>
            <a:r>
              <a:rPr lang="en-GB" sz="2400" dirty="0"/>
              <a:t>to the </a:t>
            </a:r>
            <a:r>
              <a:rPr lang="en-GB" sz="2400" b="1" dirty="0"/>
              <a:t>number of unknowns</a:t>
            </a:r>
            <a:r>
              <a:rPr lang="en-US" sz="2400" dirty="0"/>
              <a:t>, </a:t>
            </a:r>
            <a:r>
              <a:rPr lang="en-GB" sz="2400" b="1" i="1" dirty="0">
                <a:latin typeface="Times New Roman" panose="02020603050405020304" pitchFamily="18" charset="0"/>
                <a:cs typeface="Times New Roman" panose="02020603050405020304" pitchFamily="18" charset="0"/>
              </a:rPr>
              <a:t>m = n</a:t>
            </a:r>
            <a:endParaRPr lang="en-US" sz="2400" dirty="0"/>
          </a:p>
        </p:txBody>
      </p:sp>
      <p:graphicFrame>
        <p:nvGraphicFramePr>
          <p:cNvPr id="38" name="Objeto 37">
            <a:extLst>
              <a:ext uri="{FF2B5EF4-FFF2-40B4-BE49-F238E27FC236}">
                <a16:creationId xmlns:a16="http://schemas.microsoft.com/office/drawing/2014/main" id="{1A497B47-89D7-4C43-BE2A-A3E0DF08C5E2}"/>
              </a:ext>
            </a:extLst>
          </p:cNvPr>
          <p:cNvGraphicFramePr>
            <a:graphicFrameLocks noChangeAspect="1"/>
          </p:cNvGraphicFramePr>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name="Equation" r:id="rId5" imgW="3124080" imgH="1358640" progId="Equation.DSMT4">
                  <p:embed/>
                </p:oleObj>
              </mc:Choice>
              <mc:Fallback>
                <p:oleObj name="Equation" r:id="rId5" imgW="3124080" imgH="1358640" progId="Equation.DSMT4">
                  <p:embed/>
                  <p:pic>
                    <p:nvPicPr>
                      <p:cNvPr id="38" name="Objeto 37">
                        <a:extLst>
                          <a:ext uri="{FF2B5EF4-FFF2-40B4-BE49-F238E27FC236}">
                            <a16:creationId xmlns:a16="http://schemas.microsoft.com/office/drawing/2014/main" id="{1A497B47-89D7-4C43-BE2A-A3E0DF08C5E2}"/>
                          </a:ext>
                        </a:extLst>
                      </p:cNvPr>
                      <p:cNvPicPr/>
                      <p:nvPr/>
                    </p:nvPicPr>
                    <p:blipFill>
                      <a:blip r:embed="rId6"/>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50" name="Retângulo 49">
            <a:extLst>
              <a:ext uri="{FF2B5EF4-FFF2-40B4-BE49-F238E27FC236}">
                <a16:creationId xmlns:a16="http://schemas.microsoft.com/office/drawing/2014/main" id="{3927EBB8-2C95-48B6-82A1-8179B381DFD2}"/>
              </a:ext>
            </a:extLst>
          </p:cNvPr>
          <p:cNvSpPr/>
          <p:nvPr/>
        </p:nvSpPr>
        <p:spPr>
          <a:xfrm>
            <a:off x="9283842" y="1293954"/>
            <a:ext cx="2553168" cy="186993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Remember that</a:t>
            </a:r>
          </a:p>
        </p:txBody>
      </p:sp>
      <p:sp>
        <p:nvSpPr>
          <p:cNvPr id="51" name="Retângulo 50">
            <a:extLst>
              <a:ext uri="{FF2B5EF4-FFF2-40B4-BE49-F238E27FC236}">
                <a16:creationId xmlns:a16="http://schemas.microsoft.com/office/drawing/2014/main" id="{57119F20-CCF2-4CB2-9305-2512B51DA48D}"/>
              </a:ext>
            </a:extLst>
          </p:cNvPr>
          <p:cNvSpPr/>
          <p:nvPr/>
        </p:nvSpPr>
        <p:spPr>
          <a:xfrm>
            <a:off x="9278487" y="1731644"/>
            <a:ext cx="2558523" cy="1323439"/>
          </a:xfrm>
          <a:prstGeom prst="rect">
            <a:avLst/>
          </a:prstGeom>
        </p:spPr>
        <p:txBody>
          <a:bodyPr wrap="square">
            <a:spAutoFit/>
          </a:bodyPr>
          <a:lstStyle/>
          <a:p>
            <a:pPr algn="just">
              <a:spcAft>
                <a:spcPts val="600"/>
              </a:spcAft>
              <a:buClr>
                <a:schemeClr val="tx1"/>
              </a:buClr>
            </a:pPr>
            <a:r>
              <a:rPr lang="en-GB" sz="2000" b="1" dirty="0"/>
              <a:t>Only square</a:t>
            </a:r>
            <a:r>
              <a:rPr lang="en-GB" sz="2000" dirty="0"/>
              <a:t> matrices may have an </a:t>
            </a:r>
            <a:r>
              <a:rPr lang="en-GB" sz="2000" b="1" dirty="0"/>
              <a:t>INVERSE MATRIX </a:t>
            </a:r>
            <a:r>
              <a:rPr lang="en-GB" sz="2000" dirty="0"/>
              <a:t>and not all of them have…</a:t>
            </a:r>
          </a:p>
        </p:txBody>
      </p:sp>
      <p:sp>
        <p:nvSpPr>
          <p:cNvPr id="10" name="Bolha de Pensamento: Nuvem 9">
            <a:extLst>
              <a:ext uri="{FF2B5EF4-FFF2-40B4-BE49-F238E27FC236}">
                <a16:creationId xmlns:a16="http://schemas.microsoft.com/office/drawing/2014/main" id="{FFFA81C8-18B2-4D82-829E-E2449E1D08F3}"/>
              </a:ext>
            </a:extLst>
          </p:cNvPr>
          <p:cNvSpPr/>
          <p:nvPr/>
        </p:nvSpPr>
        <p:spPr>
          <a:xfrm rot="20073946">
            <a:off x="2127170" y="1354586"/>
            <a:ext cx="2713923" cy="1769379"/>
          </a:xfrm>
          <a:prstGeom prst="cloudCallout">
            <a:avLst>
              <a:gd name="adj1" fmla="val 2411"/>
              <a:gd name="adj2" fmla="val 1153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tângulo 53">
            <a:extLst>
              <a:ext uri="{FF2B5EF4-FFF2-40B4-BE49-F238E27FC236}">
                <a16:creationId xmlns:a16="http://schemas.microsoft.com/office/drawing/2014/main" id="{85B94CC1-AD26-46A5-9C8E-960402D199C1}"/>
              </a:ext>
            </a:extLst>
          </p:cNvPr>
          <p:cNvSpPr/>
          <p:nvPr/>
        </p:nvSpPr>
        <p:spPr>
          <a:xfrm rot="19563569">
            <a:off x="2261045" y="1790891"/>
            <a:ext cx="2558523" cy="907941"/>
          </a:xfrm>
          <a:prstGeom prst="rect">
            <a:avLst/>
          </a:prstGeom>
        </p:spPr>
        <p:txBody>
          <a:bodyPr wrap="square">
            <a:spAutoFit/>
          </a:bodyPr>
          <a:lstStyle/>
          <a:p>
            <a:pPr algn="ctr">
              <a:spcAft>
                <a:spcPts val="600"/>
              </a:spcAft>
              <a:buClr>
                <a:schemeClr val="tx1"/>
              </a:buClr>
            </a:pPr>
            <a:r>
              <a:rPr lang="en-GB" sz="2400" b="1" dirty="0">
                <a:solidFill>
                  <a:srgbClr val="F25E4F"/>
                </a:solidFill>
              </a:rPr>
              <a:t>INVERSE MATRIX </a:t>
            </a:r>
            <a:endParaRPr lang="en-GB" sz="2400" dirty="0">
              <a:solidFill>
                <a:srgbClr val="F25E4F"/>
              </a:solidFill>
            </a:endParaRPr>
          </a:p>
          <a:p>
            <a:pPr algn="ctr">
              <a:spcAft>
                <a:spcPts val="600"/>
              </a:spcAft>
              <a:buClr>
                <a:schemeClr val="tx1"/>
              </a:buClr>
            </a:pPr>
            <a:r>
              <a:rPr lang="en-GB" sz="2400" b="1" i="1" dirty="0"/>
              <a:t>LESSON 9</a:t>
            </a:r>
            <a:r>
              <a:rPr lang="en-GB" sz="2400" dirty="0"/>
              <a:t>!...</a:t>
            </a:r>
          </a:p>
        </p:txBody>
      </p:sp>
      <p:sp>
        <p:nvSpPr>
          <p:cNvPr id="27" name="Retângulo: Cantos Arredondados 26">
            <a:extLst>
              <a:ext uri="{FF2B5EF4-FFF2-40B4-BE49-F238E27FC236}">
                <a16:creationId xmlns:a16="http://schemas.microsoft.com/office/drawing/2014/main" id="{89252FF6-B638-4EBB-9BE7-52BC7C3DCE0B}"/>
              </a:ext>
            </a:extLst>
          </p:cNvPr>
          <p:cNvSpPr/>
          <p:nvPr/>
        </p:nvSpPr>
        <p:spPr>
          <a:xfrm>
            <a:off x="2103724" y="4365236"/>
            <a:ext cx="9859639" cy="1184915"/>
          </a:xfrm>
          <a:prstGeom prst="roundRect">
            <a:avLst>
              <a:gd name="adj" fmla="val 11968"/>
            </a:avLst>
          </a:prstGeom>
          <a:solidFill>
            <a:schemeClr val="bg1"/>
          </a:solidFill>
          <a:ln cmpd="thickThi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just"/>
            <a:endParaRPr lang="en-GB" sz="2400" dirty="0">
              <a:solidFill>
                <a:sysClr val="windowText" lastClr="000000"/>
              </a:solidFill>
            </a:endParaRPr>
          </a:p>
          <a:p>
            <a:pPr algn="just"/>
            <a:endParaRPr lang="en-GB" sz="2400" dirty="0">
              <a:solidFill>
                <a:sysClr val="windowText" lastClr="000000"/>
              </a:solidFill>
            </a:endParaRPr>
          </a:p>
        </p:txBody>
      </p:sp>
      <mc:AlternateContent xmlns:mc="http://schemas.openxmlformats.org/markup-compatibility/2006" xmlns:a14="http://schemas.microsoft.com/office/drawing/2010/main">
        <mc:Choice Requires="a14">
          <p:sp>
            <p:nvSpPr>
              <p:cNvPr id="28" name="Retângulo: Cantos Arredondados 27">
                <a:extLst>
                  <a:ext uri="{FF2B5EF4-FFF2-40B4-BE49-F238E27FC236}">
                    <a16:creationId xmlns:a16="http://schemas.microsoft.com/office/drawing/2014/main" id="{0B84CFD1-32E9-415F-A357-2180213A7F1C}"/>
                  </a:ext>
                </a:extLst>
              </p:cNvPr>
              <p:cNvSpPr/>
              <p:nvPr/>
            </p:nvSpPr>
            <p:spPr>
              <a:xfrm>
                <a:off x="8346793" y="4536258"/>
                <a:ext cx="1550211" cy="520001"/>
              </a:xfrm>
              <a:prstGeom prst="roundRect">
                <a:avLst/>
              </a:prstGeom>
              <a:solidFill>
                <a:schemeClr val="accent2">
                  <a:lumMod val="40000"/>
                  <a:lumOff val="60000"/>
                </a:schemeClr>
              </a:solidFill>
              <a:ln>
                <a:solidFill>
                  <a:srgbClr val="F25E4F"/>
                </a:solidFill>
              </a:ln>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GB" sz="2400" b="1" i="1">
                              <a:solidFill>
                                <a:sysClr val="windowText" lastClr="000000"/>
                              </a:solidFill>
                              <a:latin typeface="Cambria Math" panose="02040503050406030204" pitchFamily="18" charset="0"/>
                            </a:rPr>
                          </m:ctrlPr>
                        </m:sSupPr>
                        <m:e>
                          <m:r>
                            <a:rPr lang="pt-PT" sz="2400" b="1" i="1">
                              <a:solidFill>
                                <a:sysClr val="windowText" lastClr="000000"/>
                              </a:solidFill>
                              <a:latin typeface="Cambria Math" panose="02040503050406030204" pitchFamily="18" charset="0"/>
                            </a:rPr>
                            <m:t>𝑨𝑨</m:t>
                          </m:r>
                        </m:e>
                        <m: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𝟏</m:t>
                          </m:r>
                        </m:sup>
                      </m:s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𝑰</m:t>
                      </m:r>
                    </m:oMath>
                  </m:oMathPara>
                </a14:m>
                <a:endParaRPr lang="en-GB" sz="2400" dirty="0">
                  <a:solidFill>
                    <a:sysClr val="windowText" lastClr="000000"/>
                  </a:solidFill>
                </a:endParaRPr>
              </a:p>
            </p:txBody>
          </p:sp>
        </mc:Choice>
        <mc:Fallback xmlns="">
          <p:sp>
            <p:nvSpPr>
              <p:cNvPr id="28" name="Retângulo: Cantos Arredondados 27">
                <a:extLst>
                  <a:ext uri="{FF2B5EF4-FFF2-40B4-BE49-F238E27FC236}">
                    <a16:creationId xmlns:a16="http://schemas.microsoft.com/office/drawing/2014/main" id="{0B84CFD1-32E9-415F-A357-2180213A7F1C}"/>
                  </a:ext>
                </a:extLst>
              </p:cNvPr>
              <p:cNvSpPr>
                <a:spLocks noRot="1" noChangeAspect="1" noMove="1" noResize="1" noEditPoints="1" noAdjustHandles="1" noChangeArrowheads="1" noChangeShapeType="1" noTextEdit="1"/>
              </p:cNvSpPr>
              <p:nvPr/>
            </p:nvSpPr>
            <p:spPr>
              <a:xfrm>
                <a:off x="8346793" y="4536258"/>
                <a:ext cx="1550211" cy="520001"/>
              </a:xfrm>
              <a:prstGeom prst="roundRect">
                <a:avLst/>
              </a:prstGeom>
              <a:blipFill>
                <a:blip r:embed="rId12"/>
                <a:stretch>
                  <a:fillRect/>
                </a:stretch>
              </a:blipFill>
              <a:ln>
                <a:solidFill>
                  <a:srgbClr val="F25E4F"/>
                </a:solidFill>
              </a:ln>
            </p:spPr>
            <p:txBody>
              <a:bodyPr/>
              <a:lstStyle/>
              <a:p>
                <a:r>
                  <a:rPr lang="en-GB">
                    <a:noFill/>
                  </a:rPr>
                  <a:t> </a:t>
                </a:r>
              </a:p>
            </p:txBody>
          </p:sp>
        </mc:Fallback>
      </mc:AlternateContent>
      <p:sp>
        <p:nvSpPr>
          <p:cNvPr id="29" name="Retângulo 28">
            <a:extLst>
              <a:ext uri="{FF2B5EF4-FFF2-40B4-BE49-F238E27FC236}">
                <a16:creationId xmlns:a16="http://schemas.microsoft.com/office/drawing/2014/main" id="{186CEB43-0B4B-48C8-9472-AB8617EB0A4F}"/>
              </a:ext>
            </a:extLst>
          </p:cNvPr>
          <p:cNvSpPr/>
          <p:nvPr/>
        </p:nvSpPr>
        <p:spPr>
          <a:xfrm>
            <a:off x="2248340" y="4536258"/>
            <a:ext cx="1202893" cy="769441"/>
          </a:xfrm>
          <a:prstGeom prst="rect">
            <a:avLst/>
          </a:prstGeom>
        </p:spPr>
        <p:txBody>
          <a:bodyPr wrap="none">
            <a:spAutoFit/>
          </a:bodyPr>
          <a:lstStyle/>
          <a:p>
            <a:pPr algn="ctr"/>
            <a:r>
              <a:rPr lang="en-GB" sz="2400" b="1" dirty="0">
                <a:solidFill>
                  <a:srgbClr val="F25E4F"/>
                </a:solidFill>
              </a:rPr>
              <a:t>Resume</a:t>
            </a:r>
          </a:p>
          <a:p>
            <a:pPr algn="ctr"/>
            <a:r>
              <a:rPr lang="en-GB" sz="2000" dirty="0"/>
              <a:t>(practice)</a:t>
            </a:r>
          </a:p>
        </p:txBody>
      </p:sp>
      <mc:AlternateContent xmlns:mc="http://schemas.openxmlformats.org/markup-compatibility/2006" xmlns:a14="http://schemas.microsoft.com/office/drawing/2010/main">
        <mc:Choice Requires="a14">
          <p:sp>
            <p:nvSpPr>
              <p:cNvPr id="30" name="Retângulo: Cantos Arredondados 29">
                <a:extLst>
                  <a:ext uri="{FF2B5EF4-FFF2-40B4-BE49-F238E27FC236}">
                    <a16:creationId xmlns:a16="http://schemas.microsoft.com/office/drawing/2014/main" id="{DF1DA20C-E620-44F0-BCF0-BC27753F4218}"/>
                  </a:ext>
                </a:extLst>
              </p:cNvPr>
              <p:cNvSpPr/>
              <p:nvPr/>
            </p:nvSpPr>
            <p:spPr>
              <a:xfrm>
                <a:off x="10317723" y="4536258"/>
                <a:ext cx="1550211" cy="520001"/>
              </a:xfrm>
              <a:prstGeom prst="roundRect">
                <a:avLst/>
              </a:prstGeom>
              <a:solidFill>
                <a:schemeClr val="accent2">
                  <a:lumMod val="40000"/>
                  <a:lumOff val="60000"/>
                </a:schemeClr>
              </a:solidFill>
              <a:ln>
                <a:solidFill>
                  <a:srgbClr val="F25E4F"/>
                </a:solidFill>
              </a:ln>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GB" sz="2400" b="1" i="1">
                              <a:solidFill>
                                <a:sysClr val="windowText" lastClr="000000"/>
                              </a:solidFill>
                              <a:latin typeface="Cambria Math" panose="02040503050406030204" pitchFamily="18" charset="0"/>
                            </a:rPr>
                          </m:ctrlPr>
                        </m:sSupPr>
                        <m:e>
                          <m:r>
                            <a:rPr lang="pt-PT" sz="2400" b="1" i="1">
                              <a:solidFill>
                                <a:sysClr val="windowText" lastClr="000000"/>
                              </a:solidFill>
                              <a:latin typeface="Cambria Math" panose="02040503050406030204" pitchFamily="18" charset="0"/>
                            </a:rPr>
                            <m:t>𝑨</m:t>
                          </m:r>
                        </m:e>
                        <m: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𝟏</m:t>
                          </m:r>
                        </m:sup>
                      </m:sSup>
                      <m:r>
                        <a:rPr lang="pt-PT" sz="2400" b="1" i="1">
                          <a:solidFill>
                            <a:sysClr val="windowText" lastClr="000000"/>
                          </a:solidFill>
                          <a:latin typeface="Cambria Math" panose="02040503050406030204" pitchFamily="18" charset="0"/>
                        </a:rPr>
                        <m:t>𝑨</m:t>
                      </m:r>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𝑰</m:t>
                      </m:r>
                    </m:oMath>
                  </m:oMathPara>
                </a14:m>
                <a:endParaRPr lang="en-GB" sz="2400" dirty="0">
                  <a:solidFill>
                    <a:sysClr val="windowText" lastClr="000000"/>
                  </a:solidFill>
                </a:endParaRPr>
              </a:p>
            </p:txBody>
          </p:sp>
        </mc:Choice>
        <mc:Fallback xmlns="">
          <p:sp>
            <p:nvSpPr>
              <p:cNvPr id="30" name="Retângulo: Cantos Arredondados 29">
                <a:extLst>
                  <a:ext uri="{FF2B5EF4-FFF2-40B4-BE49-F238E27FC236}">
                    <a16:creationId xmlns:a16="http://schemas.microsoft.com/office/drawing/2014/main" id="{DF1DA20C-E620-44F0-BCF0-BC27753F4218}"/>
                  </a:ext>
                </a:extLst>
              </p:cNvPr>
              <p:cNvSpPr>
                <a:spLocks noRot="1" noChangeAspect="1" noMove="1" noResize="1" noEditPoints="1" noAdjustHandles="1" noChangeArrowheads="1" noChangeShapeType="1" noTextEdit="1"/>
              </p:cNvSpPr>
              <p:nvPr/>
            </p:nvSpPr>
            <p:spPr>
              <a:xfrm>
                <a:off x="10317723" y="4536258"/>
                <a:ext cx="1550211" cy="520001"/>
              </a:xfrm>
              <a:prstGeom prst="roundRect">
                <a:avLst/>
              </a:prstGeom>
              <a:blipFill>
                <a:blip r:embed="rId13"/>
                <a:stretch>
                  <a:fillRect/>
                </a:stretch>
              </a:blipFill>
              <a:ln>
                <a:solidFill>
                  <a:srgbClr val="F25E4F"/>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D9C4964B-861A-419D-8C9B-6A8F0818911B}"/>
                  </a:ext>
                </a:extLst>
              </p:cNvPr>
              <p:cNvSpPr/>
              <p:nvPr/>
            </p:nvSpPr>
            <p:spPr>
              <a:xfrm>
                <a:off x="2164011" y="4382369"/>
                <a:ext cx="9859629" cy="630942"/>
              </a:xfrm>
              <a:prstGeom prst="rect">
                <a:avLst/>
              </a:prstGeom>
            </p:spPr>
            <p:txBody>
              <a:bodyPr wrap="square">
                <a:spAutoFit/>
              </a:bodyPr>
              <a:lstStyle/>
              <a:p>
                <a:pPr algn="just"/>
                <a:endParaRPr lang="en-GB" sz="1100" dirty="0">
                  <a:solidFill>
                    <a:sysClr val="windowText" lastClr="000000"/>
                  </a:solidFill>
                </a:endParaRPr>
              </a:p>
              <a:p>
                <a:pPr indent="1255713" algn="just" defTabSz="893763"/>
                <a14:m>
                  <m:oMath xmlns:m="http://schemas.openxmlformats.org/officeDocument/2006/math">
                    <m:sSup>
                      <m:sSupPr>
                        <m:ctrlPr>
                          <a:rPr lang="pt-PT" sz="2400" i="1">
                            <a:solidFill>
                              <a:sysClr val="windowText" lastClr="000000"/>
                            </a:solidFill>
                            <a:latin typeface="Cambria Math" panose="02040503050406030204" pitchFamily="18" charset="0"/>
                          </a:rPr>
                        </m:ctrlPr>
                      </m:sSupPr>
                      <m:e>
                        <m:r>
                          <a:rPr lang="pt-PT" sz="2400"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rPr>
                          <m:t>𝐴</m:t>
                        </m:r>
                      </m:e>
                      <m:sup>
                        <m:r>
                          <a:rPr lang="pt-PT" sz="2400" i="1">
                            <a:solidFill>
                              <a:sysClr val="windowText" lastClr="000000"/>
                            </a:solidFill>
                            <a:latin typeface="Cambria Math" panose="02040503050406030204" pitchFamily="18" charset="0"/>
                          </a:rPr>
                          <m:t>−1</m:t>
                        </m:r>
                      </m:sup>
                    </m:sSup>
                    <m:r>
                      <a:rPr lang="pt-PT" sz="2400" i="1">
                        <a:solidFill>
                          <a:sysClr val="windowText" lastClr="000000"/>
                        </a:solidFill>
                        <a:latin typeface="Cambria Math" panose="02040503050406030204" pitchFamily="18" charset="0"/>
                      </a:rPr>
                      <m:t> </m:t>
                    </m:r>
                    <m:r>
                      <a:rPr lang="pt-PT" sz="2400" i="1">
                        <a:solidFill>
                          <a:sysClr val="windowText" lastClr="000000"/>
                        </a:solidFill>
                        <a:latin typeface="Cambria Math" panose="02040503050406030204" pitchFamily="18" charset="0"/>
                        <a:ea typeface="Cambria Math" panose="02040503050406030204" pitchFamily="18" charset="0"/>
                      </a:rPr>
                      <m:t>⇔</m:t>
                    </m:r>
                  </m:oMath>
                </a14:m>
                <a:r>
                  <a:rPr lang="en-GB" sz="2400" dirty="0">
                    <a:solidFill>
                      <a:sysClr val="windowText" lastClr="000000"/>
                    </a:solidFill>
                  </a:rPr>
                  <a:t> </a:t>
                </a:r>
                <a14:m>
                  <m:oMath xmlns:m="http://schemas.openxmlformats.org/officeDocument/2006/math">
                    <m:r>
                      <a:rPr lang="pt-PT" sz="2400">
                        <a:solidFill>
                          <a:sysClr val="windowText" lastClr="000000"/>
                        </a:solidFill>
                        <a:latin typeface="Cambria Math" panose="02040503050406030204" pitchFamily="18" charset="0"/>
                      </a:rPr>
                      <m:t> </m:t>
                    </m:r>
                    <m:r>
                      <a:rPr lang="pt-PT" sz="2400" i="1">
                        <a:solidFill>
                          <a:sysClr val="windowText" lastClr="000000"/>
                        </a:solidFill>
                        <a:latin typeface="Cambria Math" panose="02040503050406030204" pitchFamily="18" charset="0"/>
                      </a:rPr>
                      <m:t>𝐴</m:t>
                    </m:r>
                    <m:r>
                      <a:rPr lang="pt-PT" sz="2400" i="1">
                        <a:solidFill>
                          <a:sysClr val="windowText" lastClr="000000"/>
                        </a:solidFill>
                        <a:latin typeface="Cambria Math" panose="02040503050406030204" pitchFamily="18" charset="0"/>
                      </a:rPr>
                      <m:t> </m:t>
                    </m:r>
                  </m:oMath>
                </a14:m>
                <a:r>
                  <a:rPr lang="en-GB" sz="2400" dirty="0">
                    <a:solidFill>
                      <a:sysClr val="windowText" lastClr="000000"/>
                    </a:solidFill>
                  </a:rPr>
                  <a:t> is </a:t>
                </a:r>
                <a:r>
                  <a:rPr lang="en-GB" sz="2400" b="1" dirty="0">
                    <a:solidFill>
                      <a:sysClr val="windowText" lastClr="000000"/>
                    </a:solidFill>
                  </a:rPr>
                  <a:t>invertible</a:t>
                </a:r>
                <a:r>
                  <a:rPr lang="en-GB" sz="2400" dirty="0">
                    <a:solidFill>
                      <a:sysClr val="windowText" lastClr="000000"/>
                    </a:solidFill>
                  </a:rPr>
                  <a:t> or </a:t>
                </a:r>
                <a:r>
                  <a:rPr lang="en-GB" sz="2400" b="1" dirty="0">
                    <a:solidFill>
                      <a:sysClr val="windowText" lastClr="000000"/>
                    </a:solidFill>
                  </a:rPr>
                  <a:t>regular  </a:t>
                </a:r>
                <a14:m>
                  <m:oMath xmlns:m="http://schemas.openxmlformats.org/officeDocument/2006/math">
                    <m:r>
                      <a:rPr lang="pt-PT" sz="2400" i="1">
                        <a:solidFill>
                          <a:sysClr val="windowText" lastClr="000000"/>
                        </a:solidFill>
                        <a:latin typeface="Cambria Math" panose="02040503050406030204" pitchFamily="18" charset="0"/>
                        <a:ea typeface="Cambria Math" panose="02040503050406030204" pitchFamily="18" charset="0"/>
                      </a:rPr>
                      <m:t>⇔</m:t>
                    </m:r>
                  </m:oMath>
                </a14:m>
                <a:r>
                  <a:rPr lang="en-GB" sz="2400" dirty="0">
                    <a:solidFill>
                      <a:sysClr val="windowText" lastClr="000000"/>
                    </a:solidFill>
                  </a:rPr>
                  <a:t>                         or  </a:t>
                </a:r>
                <a:endParaRPr lang="en-GB" sz="2400" b="1" dirty="0">
                  <a:solidFill>
                    <a:sysClr val="windowText" lastClr="000000"/>
                  </a:solidFill>
                </a:endParaRPr>
              </a:p>
            </p:txBody>
          </p:sp>
        </mc:Choice>
        <mc:Fallback xmlns="">
          <p:sp>
            <p:nvSpPr>
              <p:cNvPr id="31" name="Retângulo 30">
                <a:extLst>
                  <a:ext uri="{FF2B5EF4-FFF2-40B4-BE49-F238E27FC236}">
                    <a16:creationId xmlns:a16="http://schemas.microsoft.com/office/drawing/2014/main" id="{D9C4964B-861A-419D-8C9B-6A8F0818911B}"/>
                  </a:ext>
                </a:extLst>
              </p:cNvPr>
              <p:cNvSpPr>
                <a:spLocks noRot="1" noChangeAspect="1" noMove="1" noResize="1" noEditPoints="1" noAdjustHandles="1" noChangeArrowheads="1" noChangeShapeType="1" noTextEdit="1"/>
              </p:cNvSpPr>
              <p:nvPr/>
            </p:nvSpPr>
            <p:spPr>
              <a:xfrm>
                <a:off x="2164011" y="4382369"/>
                <a:ext cx="9859629" cy="630942"/>
              </a:xfrm>
              <a:prstGeom prst="rect">
                <a:avLst/>
              </a:prstGeom>
              <a:blipFill>
                <a:blip r:embed="rId14"/>
                <a:stretch>
                  <a:fillRect b="-223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tângulo 32">
                <a:extLst>
                  <a:ext uri="{FF2B5EF4-FFF2-40B4-BE49-F238E27FC236}">
                    <a16:creationId xmlns:a16="http://schemas.microsoft.com/office/drawing/2014/main" id="{A8C6E6AF-13E9-4C39-959C-70BC6E544415}"/>
                  </a:ext>
                </a:extLst>
              </p:cNvPr>
              <p:cNvSpPr/>
              <p:nvPr/>
            </p:nvSpPr>
            <p:spPr>
              <a:xfrm>
                <a:off x="2173905" y="4876493"/>
                <a:ext cx="6494496" cy="630942"/>
              </a:xfrm>
              <a:prstGeom prst="rect">
                <a:avLst/>
              </a:prstGeom>
            </p:spPr>
            <p:txBody>
              <a:bodyPr wrap="square">
                <a:spAutoFit/>
              </a:bodyPr>
              <a:lstStyle/>
              <a:p>
                <a:pPr algn="just"/>
                <a:endParaRPr lang="en-GB" sz="1100" dirty="0">
                  <a:solidFill>
                    <a:sysClr val="windowText" lastClr="000000"/>
                  </a:solidFill>
                </a:endParaRPr>
              </a:p>
              <a:p>
                <a:pPr indent="1255713" algn="just"/>
                <a14:m>
                  <m:oMath xmlns:m="http://schemas.openxmlformats.org/officeDocument/2006/math">
                    <m:sSup>
                      <m:sSupPr>
                        <m:ctrlPr>
                          <a:rPr lang="en-GB" sz="2400" i="1">
                            <a:solidFill>
                              <a:sysClr val="windowText" lastClr="000000"/>
                            </a:solidFill>
                            <a:latin typeface="Cambria Math" panose="02040503050406030204" pitchFamily="18" charset="0"/>
                          </a:rPr>
                        </m:ctrlPr>
                      </m:sSupPr>
                      <m:e>
                        <m:r>
                          <a:rPr lang="pt-PT" sz="2400"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rPr>
                          <m:t>𝐴</m:t>
                        </m:r>
                      </m:e>
                      <m:sup>
                        <m:r>
                          <a:rPr lang="pt-PT" sz="2400" i="1">
                            <a:solidFill>
                              <a:sysClr val="windowText" lastClr="000000"/>
                            </a:solidFill>
                            <a:latin typeface="Cambria Math" panose="02040503050406030204" pitchFamily="18" charset="0"/>
                          </a:rPr>
                          <m:t>−1</m:t>
                        </m:r>
                      </m:sup>
                    </m:sSup>
                    <m:r>
                      <a:rPr lang="pt-PT" sz="2400" b="1" i="1">
                        <a:solidFill>
                          <a:sysClr val="windowText" lastClr="000000"/>
                        </a:solidFill>
                        <a:latin typeface="Cambria Math" panose="02040503050406030204" pitchFamily="18" charset="0"/>
                      </a:rPr>
                      <m:t> </m:t>
                    </m:r>
                    <m:r>
                      <a:rPr lang="en-GB" sz="2400" b="1"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ea typeface="Cambria Math" panose="02040503050406030204" pitchFamily="18" charset="0"/>
                      </a:rPr>
                      <m:t> </m:t>
                    </m:r>
                    <m:r>
                      <a:rPr lang="pt-PT" sz="2400" i="1">
                        <a:solidFill>
                          <a:sysClr val="windowText" lastClr="000000"/>
                        </a:solidFill>
                        <a:latin typeface="Cambria Math" panose="02040503050406030204" pitchFamily="18" charset="0"/>
                      </a:rPr>
                      <m:t>𝐴</m:t>
                    </m:r>
                    <m:r>
                      <a:rPr lang="pt-PT" sz="2400" i="1">
                        <a:solidFill>
                          <a:sysClr val="windowText" lastClr="000000"/>
                        </a:solidFill>
                        <a:latin typeface="Cambria Math" panose="02040503050406030204" pitchFamily="18" charset="0"/>
                      </a:rPr>
                      <m:t> </m:t>
                    </m:r>
                  </m:oMath>
                </a14:m>
                <a:r>
                  <a:rPr lang="en-GB" sz="2400" dirty="0">
                    <a:solidFill>
                      <a:sysClr val="windowText" lastClr="000000"/>
                    </a:solidFill>
                  </a:rPr>
                  <a:t> is </a:t>
                </a:r>
                <a:r>
                  <a:rPr lang="en-GB" sz="2400" b="1" dirty="0">
                    <a:solidFill>
                      <a:sysClr val="windowText" lastClr="000000"/>
                    </a:solidFill>
                  </a:rPr>
                  <a:t>singular </a:t>
                </a:r>
                <a:r>
                  <a:rPr lang="en-GB" sz="2400" dirty="0">
                    <a:solidFill>
                      <a:sysClr val="windowText" lastClr="000000"/>
                    </a:solidFill>
                  </a:rPr>
                  <a:t>or </a:t>
                </a:r>
                <a:r>
                  <a:rPr lang="en-GB" sz="2400" b="1" dirty="0">
                    <a:solidFill>
                      <a:sysClr val="windowText" lastClr="000000"/>
                    </a:solidFill>
                  </a:rPr>
                  <a:t>non invertible</a:t>
                </a:r>
                <a:r>
                  <a:rPr lang="en-GB" sz="2400" dirty="0">
                    <a:solidFill>
                      <a:sysClr val="windowText" lastClr="000000"/>
                    </a:solidFill>
                  </a:rPr>
                  <a:t> </a:t>
                </a:r>
              </a:p>
            </p:txBody>
          </p:sp>
        </mc:Choice>
        <mc:Fallback xmlns="">
          <p:sp>
            <p:nvSpPr>
              <p:cNvPr id="33" name="Retângulo 32">
                <a:extLst>
                  <a:ext uri="{FF2B5EF4-FFF2-40B4-BE49-F238E27FC236}">
                    <a16:creationId xmlns:a16="http://schemas.microsoft.com/office/drawing/2014/main" id="{A8C6E6AF-13E9-4C39-959C-70BC6E544415}"/>
                  </a:ext>
                </a:extLst>
              </p:cNvPr>
              <p:cNvSpPr>
                <a:spLocks noRot="1" noChangeAspect="1" noMove="1" noResize="1" noEditPoints="1" noAdjustHandles="1" noChangeArrowheads="1" noChangeShapeType="1" noTextEdit="1"/>
              </p:cNvSpPr>
              <p:nvPr/>
            </p:nvSpPr>
            <p:spPr>
              <a:xfrm>
                <a:off x="2173905" y="4876493"/>
                <a:ext cx="6494496" cy="630942"/>
              </a:xfrm>
              <a:prstGeom prst="rect">
                <a:avLst/>
              </a:prstGeom>
              <a:blipFill>
                <a:blip r:embed="rId15"/>
                <a:stretch>
                  <a:fillRect r="-188" b="-22330"/>
                </a:stretch>
              </a:blipFill>
            </p:spPr>
            <p:txBody>
              <a:bodyPr/>
              <a:lstStyle/>
              <a:p>
                <a:r>
                  <a:rPr lang="en-GB">
                    <a:noFill/>
                  </a:rPr>
                  <a:t> </a:t>
                </a:r>
              </a:p>
            </p:txBody>
          </p:sp>
        </mc:Fallback>
      </mc:AlternateContent>
      <p:sp>
        <p:nvSpPr>
          <p:cNvPr id="5" name="Seta: Para a Direita 4">
            <a:extLst>
              <a:ext uri="{FF2B5EF4-FFF2-40B4-BE49-F238E27FC236}">
                <a16:creationId xmlns:a16="http://schemas.microsoft.com/office/drawing/2014/main" id="{07BFF75C-7D77-4223-BA10-F778812CC3D2}"/>
              </a:ext>
            </a:extLst>
          </p:cNvPr>
          <p:cNvSpPr/>
          <p:nvPr/>
        </p:nvSpPr>
        <p:spPr>
          <a:xfrm rot="5400000">
            <a:off x="2139677" y="3565657"/>
            <a:ext cx="1420216" cy="616681"/>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tângulo: Cantos Arredondados 31">
            <a:hlinkClick r:id="rId16" action="ppaction://hlinksldjump"/>
            <a:extLst>
              <a:ext uri="{FF2B5EF4-FFF2-40B4-BE49-F238E27FC236}">
                <a16:creationId xmlns:a16="http://schemas.microsoft.com/office/drawing/2014/main" id="{0E07495E-7F32-4D14-863B-E05703820AE3}"/>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4" name="Retângulo: Cantos Arredondados 33">
            <a:hlinkClick r:id="rId17" action="ppaction://hlinksldjump"/>
            <a:extLst>
              <a:ext uri="{FF2B5EF4-FFF2-40B4-BE49-F238E27FC236}">
                <a16:creationId xmlns:a16="http://schemas.microsoft.com/office/drawing/2014/main" id="{43598CFB-F7B6-4472-BA7F-701511EABC3E}"/>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35" name="Retângulo: Cantos Arredondados 34">
            <a:hlinkClick r:id="rId18" action="ppaction://hlinksldjump"/>
            <a:extLst>
              <a:ext uri="{FF2B5EF4-FFF2-40B4-BE49-F238E27FC236}">
                <a16:creationId xmlns:a16="http://schemas.microsoft.com/office/drawing/2014/main" id="{5B14905E-1519-44B5-88CE-CBA503320130}"/>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36" name="Retângulo: Cantos Arredondados 35">
            <a:hlinkClick r:id="rId19" action="ppaction://hlinksldjump"/>
            <a:extLst>
              <a:ext uri="{FF2B5EF4-FFF2-40B4-BE49-F238E27FC236}">
                <a16:creationId xmlns:a16="http://schemas.microsoft.com/office/drawing/2014/main" id="{E041DDBF-29E0-45F8-97AA-8B495004978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17273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animBg="1"/>
      <p:bldP spid="31" grpId="0"/>
      <p:bldP spid="3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904000"/>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777334"/>
            <a:ext cx="9241418" cy="830997"/>
          </a:xfrm>
          <a:prstGeom prst="rect">
            <a:avLst/>
          </a:prstGeom>
        </p:spPr>
        <p:txBody>
          <a:bodyPr wrap="square">
            <a:spAutoFit/>
          </a:bodyPr>
          <a:lstStyle/>
          <a:p>
            <a:pPr algn="just"/>
            <a:r>
              <a:rPr lang="en-GB" sz="2400" dirty="0"/>
              <a:t>Thus, if the </a:t>
            </a:r>
            <a:r>
              <a:rPr lang="en-GB" sz="2400" b="1" i="1" dirty="0">
                <a:solidFill>
                  <a:sysClr val="windowText" lastClr="000000"/>
                </a:solidFill>
                <a:latin typeface="Times New Roman" panose="02020603050405020304" pitchFamily="18" charset="0"/>
                <a:cs typeface="Times New Roman" panose="02020603050405020304" pitchFamily="18" charset="0"/>
              </a:rPr>
              <a:t>A.X = B  </a:t>
            </a:r>
            <a:r>
              <a:rPr lang="en-GB" sz="2400" dirty="0"/>
              <a:t>represents a linear system where </a:t>
            </a:r>
            <a:r>
              <a:rPr lang="en-GB" sz="2400" b="1" i="1" dirty="0">
                <a:solidFill>
                  <a:sysClr val="windowText" lastClr="000000"/>
                </a:solidFill>
                <a:latin typeface="Times New Roman" panose="02020603050405020304" pitchFamily="18" charset="0"/>
                <a:cs typeface="Times New Roman" panose="02020603050405020304" pitchFamily="18" charset="0"/>
              </a:rPr>
              <a:t>A</a:t>
            </a:r>
            <a:r>
              <a:rPr lang="en-GB" sz="2400" dirty="0"/>
              <a:t> is a </a:t>
            </a:r>
            <a:r>
              <a:rPr lang="en-GB" sz="2400" b="1" dirty="0">
                <a:solidFill>
                  <a:srgbClr val="F25E4F"/>
                </a:solidFill>
              </a:rPr>
              <a:t>regular</a:t>
            </a:r>
            <a:r>
              <a:rPr lang="en-GB" sz="2400" b="1" dirty="0"/>
              <a:t> square matrix</a:t>
            </a:r>
            <a:r>
              <a:rPr lang="en-GB" sz="2400" dirty="0"/>
              <a:t>, we may solve the matrix equation as follows:</a:t>
            </a:r>
            <a:endParaRPr lang="en-US" sz="2400" dirty="0"/>
          </a:p>
        </p:txBody>
      </p:sp>
      <mc:AlternateContent xmlns:mc="http://schemas.openxmlformats.org/markup-compatibility/2006" xmlns:a14="http://schemas.microsoft.com/office/drawing/2010/main">
        <mc:Choice Requires="a14">
          <p:sp>
            <p:nvSpPr>
              <p:cNvPr id="44" name="CuadroTexto 15">
                <a:extLst>
                  <a:ext uri="{FF2B5EF4-FFF2-40B4-BE49-F238E27FC236}">
                    <a16:creationId xmlns:a16="http://schemas.microsoft.com/office/drawing/2014/main" id="{7476DA09-8E02-43E1-AB95-57C53CB51329}"/>
                  </a:ext>
                </a:extLst>
              </p:cNvPr>
              <p:cNvSpPr txBox="1"/>
              <p:nvPr/>
            </p:nvSpPr>
            <p:spPr>
              <a:xfrm>
                <a:off x="8516630" y="1848429"/>
                <a:ext cx="2137194"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 = </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44" name="CuadroTexto 15">
                <a:extLst>
                  <a:ext uri="{FF2B5EF4-FFF2-40B4-BE49-F238E27FC236}">
                    <a16:creationId xmlns:a16="http://schemas.microsoft.com/office/drawing/2014/main" id="{7476DA09-8E02-43E1-AB95-57C53CB51329}"/>
                  </a:ext>
                </a:extLst>
              </p:cNvPr>
              <p:cNvSpPr txBox="1">
                <a:spLocks noRot="1" noChangeAspect="1" noMove="1" noResize="1" noEditPoints="1" noAdjustHandles="1" noChangeArrowheads="1" noChangeShapeType="1" noTextEdit="1"/>
              </p:cNvSpPr>
              <p:nvPr/>
            </p:nvSpPr>
            <p:spPr>
              <a:xfrm>
                <a:off x="8516630" y="1848429"/>
                <a:ext cx="2137194" cy="578882"/>
              </a:xfrm>
              <a:prstGeom prst="roundRect">
                <a:avLst/>
              </a:prstGeom>
              <a:blipFill>
                <a:blip r:embed="rId9"/>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8967FBF9-A807-4CC1-867C-54444228964D}"/>
                  </a:ext>
                </a:extLst>
              </p:cNvPr>
              <p:cNvSpPr/>
              <p:nvPr/>
            </p:nvSpPr>
            <p:spPr>
              <a:xfrm>
                <a:off x="2427157" y="2007645"/>
                <a:ext cx="5162718" cy="839332"/>
              </a:xfrm>
              <a:prstGeom prst="rect">
                <a:avLst/>
              </a:prstGeom>
            </p:spPr>
            <p:txBody>
              <a:bodyPr wrap="square">
                <a:spAutoFit/>
              </a:bodyPr>
              <a:lstStyle/>
              <a:p>
                <a:pPr marL="342900" indent="-342900" algn="just">
                  <a:buFont typeface="Arial" panose="020B0604020202020204" pitchFamily="34" charset="0"/>
                  <a:buChar char="•"/>
                </a:pPr>
                <a:r>
                  <a:rPr lang="en-GB" sz="2400" dirty="0"/>
                  <a:t>Multiply, on the left, each side of the equation by </a:t>
                </a:r>
                <a14:m>
                  <m:oMath xmlns:m="http://schemas.openxmlformats.org/officeDocument/2006/math">
                    <m:sSup>
                      <m:sSupPr>
                        <m:ctrlPr>
                          <a:rPr lang="en-GB"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en-GB" sz="2400" dirty="0"/>
                  <a:t>:</a:t>
                </a:r>
                <a:endParaRPr lang="en-US" sz="2400" dirty="0"/>
              </a:p>
            </p:txBody>
          </p:sp>
        </mc:Choice>
        <mc:Fallback xmlns="">
          <p:sp>
            <p:nvSpPr>
              <p:cNvPr id="34" name="Retângulo 33">
                <a:extLst>
                  <a:ext uri="{FF2B5EF4-FFF2-40B4-BE49-F238E27FC236}">
                    <a16:creationId xmlns:a16="http://schemas.microsoft.com/office/drawing/2014/main" id="{8967FBF9-A807-4CC1-867C-54444228964D}"/>
                  </a:ext>
                </a:extLst>
              </p:cNvPr>
              <p:cNvSpPr>
                <a:spLocks noRot="1" noChangeAspect="1" noMove="1" noResize="1" noEditPoints="1" noAdjustHandles="1" noChangeArrowheads="1" noChangeShapeType="1" noTextEdit="1"/>
              </p:cNvSpPr>
              <p:nvPr/>
            </p:nvSpPr>
            <p:spPr>
              <a:xfrm>
                <a:off x="2427157" y="2007645"/>
                <a:ext cx="5162718" cy="839332"/>
              </a:xfrm>
              <a:prstGeom prst="rect">
                <a:avLst/>
              </a:prstGeom>
              <a:blipFill>
                <a:blip r:embed="rId10"/>
                <a:stretch>
                  <a:fillRect l="-1535" t="-5797" r="-1889" b="-15942"/>
                </a:stretch>
              </a:blipFill>
            </p:spPr>
            <p:txBody>
              <a:bodyPr/>
              <a:lstStyle/>
              <a:p>
                <a:r>
                  <a:rPr lang="en-GB">
                    <a:noFill/>
                  </a:rPr>
                  <a:t> </a:t>
                </a:r>
              </a:p>
            </p:txBody>
          </p:sp>
        </mc:Fallback>
      </mc:AlternateContent>
      <p:sp>
        <p:nvSpPr>
          <p:cNvPr id="35" name="Retângulo 34">
            <a:extLst>
              <a:ext uri="{FF2B5EF4-FFF2-40B4-BE49-F238E27FC236}">
                <a16:creationId xmlns:a16="http://schemas.microsoft.com/office/drawing/2014/main" id="{1CE0AD0D-D23A-417D-ABE2-AEE32A60AF53}"/>
              </a:ext>
            </a:extLst>
          </p:cNvPr>
          <p:cNvSpPr/>
          <p:nvPr/>
        </p:nvSpPr>
        <p:spPr>
          <a:xfrm>
            <a:off x="2310853" y="5107023"/>
            <a:ext cx="9510866" cy="112167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Remember that</a:t>
            </a:r>
          </a:p>
        </p:txBody>
      </p:sp>
      <p:sp>
        <p:nvSpPr>
          <p:cNvPr id="36" name="Retângulo 35">
            <a:extLst>
              <a:ext uri="{FF2B5EF4-FFF2-40B4-BE49-F238E27FC236}">
                <a16:creationId xmlns:a16="http://schemas.microsoft.com/office/drawing/2014/main" id="{FC687FB6-A141-4EA9-AF51-469E6FD76C57}"/>
              </a:ext>
            </a:extLst>
          </p:cNvPr>
          <p:cNvSpPr/>
          <p:nvPr/>
        </p:nvSpPr>
        <p:spPr>
          <a:xfrm>
            <a:off x="2316132" y="5470602"/>
            <a:ext cx="9516223" cy="707886"/>
          </a:xfrm>
          <a:prstGeom prst="rect">
            <a:avLst/>
          </a:prstGeom>
        </p:spPr>
        <p:txBody>
          <a:bodyPr wrap="square">
            <a:spAutoFit/>
          </a:bodyPr>
          <a:lstStyle/>
          <a:p>
            <a:pPr algn="just">
              <a:spcAft>
                <a:spcPts val="600"/>
              </a:spcAft>
              <a:buClr>
                <a:schemeClr val="tx1"/>
              </a:buClr>
            </a:pPr>
            <a:r>
              <a:rPr lang="en-GB" sz="2000" dirty="0"/>
              <a:t>Matrix multiplication is </a:t>
            </a:r>
            <a:r>
              <a:rPr lang="en-GB" sz="2000" b="1" dirty="0"/>
              <a:t>not commutative</a:t>
            </a:r>
            <a:r>
              <a:rPr lang="en-GB" sz="2000" dirty="0"/>
              <a:t>, so each side of the equation must be multiplied </a:t>
            </a:r>
            <a:r>
              <a:rPr lang="en-GB" sz="2000" b="1" dirty="0"/>
              <a:t>on the left </a:t>
            </a:r>
            <a:r>
              <a:rPr lang="en-GB" sz="2000" dirty="0"/>
              <a:t>(or right) to maintain the equation equivalence.</a:t>
            </a:r>
          </a:p>
        </p:txBody>
      </p:sp>
      <mc:AlternateContent xmlns:mc="http://schemas.openxmlformats.org/markup-compatibility/2006" xmlns:a14="http://schemas.microsoft.com/office/drawing/2010/main">
        <mc:Choice Requires="a14">
          <p:sp>
            <p:nvSpPr>
              <p:cNvPr id="41" name="CuadroTexto 15">
                <a:extLst>
                  <a:ext uri="{FF2B5EF4-FFF2-40B4-BE49-F238E27FC236}">
                    <a16:creationId xmlns:a16="http://schemas.microsoft.com/office/drawing/2014/main" id="{65072B00-EAC3-45C2-8F9E-37AB0FA6FDDD}"/>
                  </a:ext>
                </a:extLst>
              </p:cNvPr>
              <p:cNvSpPr txBox="1"/>
              <p:nvPr/>
            </p:nvSpPr>
            <p:spPr>
              <a:xfrm>
                <a:off x="8052499" y="2377968"/>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𝟏</m:t>
                          </m:r>
                        </m:sup>
                      </m:sSup>
                      <m:d>
                        <m:dPr>
                          <m:ctrlP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e>
                      </m:d>
                      <m:r>
                        <m:rPr>
                          <m:nor/>
                        </m:rPr>
                        <a:rPr lang="en-GB" sz="2800" b="1" i="1" dirty="0">
                          <a:solidFill>
                            <a:sysClr val="windowText" lastClr="000000"/>
                          </a:solidFill>
                          <a:latin typeface="Times New Roman" panose="02020603050405020304" pitchFamily="18" charset="0"/>
                          <a:cs typeface="Times New Roman" panose="02020603050405020304" pitchFamily="18" charset="0"/>
                        </a:rPr>
                        <m:t> =</m:t>
                      </m:r>
                      <m:sSup>
                        <m:sSupPr>
                          <m:ctrlPr>
                            <a:rPr lang="en-GB"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41" name="CuadroTexto 15">
                <a:extLst>
                  <a:ext uri="{FF2B5EF4-FFF2-40B4-BE49-F238E27FC236}">
                    <a16:creationId xmlns:a16="http://schemas.microsoft.com/office/drawing/2014/main" id="{65072B00-EAC3-45C2-8F9E-37AB0FA6FDDD}"/>
                  </a:ext>
                </a:extLst>
              </p:cNvPr>
              <p:cNvSpPr txBox="1">
                <a:spLocks noRot="1" noChangeAspect="1" noMove="1" noResize="1" noEditPoints="1" noAdjustHandles="1" noChangeArrowheads="1" noChangeShapeType="1" noTextEdit="1"/>
              </p:cNvSpPr>
              <p:nvPr/>
            </p:nvSpPr>
            <p:spPr>
              <a:xfrm>
                <a:off x="8052499" y="2377968"/>
                <a:ext cx="3271175" cy="589665"/>
              </a:xfrm>
              <a:prstGeom prst="roundRect">
                <a:avLst/>
              </a:prstGeom>
              <a:blipFill>
                <a:blip r:embed="rId11"/>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Conexão reta unidirecional 6">
            <a:extLst>
              <a:ext uri="{FF2B5EF4-FFF2-40B4-BE49-F238E27FC236}">
                <a16:creationId xmlns:a16="http://schemas.microsoft.com/office/drawing/2014/main" id="{74276D3C-57B3-4710-A15F-84B1473145CC}"/>
              </a:ext>
            </a:extLst>
          </p:cNvPr>
          <p:cNvCxnSpPr/>
          <p:nvPr/>
        </p:nvCxnSpPr>
        <p:spPr>
          <a:xfrm>
            <a:off x="5252484" y="2690037"/>
            <a:ext cx="2675866" cy="0"/>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49" name="Retângulo 48">
            <a:extLst>
              <a:ext uri="{FF2B5EF4-FFF2-40B4-BE49-F238E27FC236}">
                <a16:creationId xmlns:a16="http://schemas.microsoft.com/office/drawing/2014/main" id="{2AA93C1A-1330-4DAC-BE7A-EC1D79057470}"/>
              </a:ext>
            </a:extLst>
          </p:cNvPr>
          <p:cNvSpPr/>
          <p:nvPr/>
        </p:nvSpPr>
        <p:spPr>
          <a:xfrm>
            <a:off x="2427157" y="2984595"/>
            <a:ext cx="5162718" cy="461665"/>
          </a:xfrm>
          <a:prstGeom prst="rect">
            <a:avLst/>
          </a:prstGeom>
        </p:spPr>
        <p:txBody>
          <a:bodyPr wrap="square">
            <a:spAutoFit/>
          </a:bodyPr>
          <a:lstStyle/>
          <a:p>
            <a:pPr marL="342900" indent="-342900" algn="just">
              <a:buFont typeface="Arial" panose="020B0604020202020204" pitchFamily="34" charset="0"/>
              <a:buChar char="•"/>
            </a:pPr>
            <a:r>
              <a:rPr lang="pt-PT" sz="2400" dirty="0"/>
              <a:t>Use the </a:t>
            </a:r>
            <a:r>
              <a:rPr lang="en-GB" sz="2400" dirty="0"/>
              <a:t>associative property:</a:t>
            </a:r>
            <a:endParaRPr lang="en-US" sz="2400" dirty="0"/>
          </a:p>
        </p:txBody>
      </p:sp>
      <mc:AlternateContent xmlns:mc="http://schemas.openxmlformats.org/markup-compatibility/2006" xmlns:a14="http://schemas.microsoft.com/office/drawing/2010/main">
        <mc:Choice Requires="a14">
          <p:sp>
            <p:nvSpPr>
              <p:cNvPr id="52" name="CuadroTexto 15">
                <a:extLst>
                  <a:ext uri="{FF2B5EF4-FFF2-40B4-BE49-F238E27FC236}">
                    <a16:creationId xmlns:a16="http://schemas.microsoft.com/office/drawing/2014/main" id="{D0E47A23-C6E3-49DC-8A50-E62AA632FBCC}"/>
                  </a:ext>
                </a:extLst>
              </p:cNvPr>
              <p:cNvSpPr txBox="1"/>
              <p:nvPr/>
            </p:nvSpPr>
            <p:spPr>
              <a:xfrm>
                <a:off x="8052499" y="2943469"/>
                <a:ext cx="3271175" cy="640247"/>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pt-PT"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a:rPr lang="en-GB" sz="2800" b="1" i="1" dirty="0" smtClean="0">
                              <a:solidFill>
                                <a:sysClr val="windowText" lastClr="000000"/>
                              </a:solidFill>
                              <a:latin typeface="Cambria Math" panose="02040503050406030204" pitchFamily="18" charset="0"/>
                              <a:cs typeface="Times New Roman" panose="02020603050405020304" pitchFamily="18" charset="0"/>
                            </a:rPr>
                            <m:t> </m:t>
                          </m:r>
                        </m:e>
                      </m:d>
                      <m:r>
                        <a:rPr lang="pt-PT" sz="2800" b="1" i="1" dirty="0" smtClean="0">
                          <a:solidFill>
                            <a:sysClr val="windowText" lastClr="000000"/>
                          </a:solidFill>
                          <a:latin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2" name="CuadroTexto 15">
                <a:extLst>
                  <a:ext uri="{FF2B5EF4-FFF2-40B4-BE49-F238E27FC236}">
                    <a16:creationId xmlns:a16="http://schemas.microsoft.com/office/drawing/2014/main" id="{D0E47A23-C6E3-49DC-8A50-E62AA632FBCC}"/>
                  </a:ext>
                </a:extLst>
              </p:cNvPr>
              <p:cNvSpPr txBox="1">
                <a:spLocks noRot="1" noChangeAspect="1" noMove="1" noResize="1" noEditPoints="1" noAdjustHandles="1" noChangeArrowheads="1" noChangeShapeType="1" noTextEdit="1"/>
              </p:cNvSpPr>
              <p:nvPr/>
            </p:nvSpPr>
            <p:spPr>
              <a:xfrm>
                <a:off x="8052499" y="2943469"/>
                <a:ext cx="3271175" cy="640247"/>
              </a:xfrm>
              <a:prstGeom prst="roundRect">
                <a:avLst/>
              </a:prstGeom>
              <a:blipFill>
                <a:blip r:embed="rId12"/>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3" name="Conexão reta unidirecional 52">
            <a:extLst>
              <a:ext uri="{FF2B5EF4-FFF2-40B4-BE49-F238E27FC236}">
                <a16:creationId xmlns:a16="http://schemas.microsoft.com/office/drawing/2014/main" id="{3220F69A-0F33-4C55-A2E2-A64F66F99826}"/>
              </a:ext>
            </a:extLst>
          </p:cNvPr>
          <p:cNvCxnSpPr>
            <a:cxnSpLocks/>
          </p:cNvCxnSpPr>
          <p:nvPr/>
        </p:nvCxnSpPr>
        <p:spPr>
          <a:xfrm>
            <a:off x="6815470" y="3262950"/>
            <a:ext cx="1112880" cy="0"/>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55" name="Retângulo 54">
            <a:extLst>
              <a:ext uri="{FF2B5EF4-FFF2-40B4-BE49-F238E27FC236}">
                <a16:creationId xmlns:a16="http://schemas.microsoft.com/office/drawing/2014/main" id="{BC3A8D45-A16B-4B24-AAA0-62BFC3011750}"/>
              </a:ext>
            </a:extLst>
          </p:cNvPr>
          <p:cNvSpPr/>
          <p:nvPr/>
        </p:nvSpPr>
        <p:spPr>
          <a:xfrm>
            <a:off x="2427157" y="3625808"/>
            <a:ext cx="5162718" cy="461665"/>
          </a:xfrm>
          <a:prstGeom prst="rect">
            <a:avLst/>
          </a:prstGeom>
        </p:spPr>
        <p:txBody>
          <a:bodyPr wrap="square">
            <a:spAutoFit/>
          </a:bodyPr>
          <a:lstStyle/>
          <a:p>
            <a:pPr marL="342900" indent="-342900" algn="just">
              <a:buFont typeface="Arial" panose="020B0604020202020204" pitchFamily="34" charset="0"/>
              <a:buChar char="•"/>
            </a:pPr>
            <a:r>
              <a:rPr lang="en-GB" sz="2400" dirty="0"/>
              <a:t>Inverse definition:</a:t>
            </a:r>
          </a:p>
        </p:txBody>
      </p:sp>
      <mc:AlternateContent xmlns:mc="http://schemas.openxmlformats.org/markup-compatibility/2006" xmlns:a14="http://schemas.microsoft.com/office/drawing/2010/main">
        <mc:Choice Requires="a14">
          <p:sp>
            <p:nvSpPr>
              <p:cNvPr id="56" name="CuadroTexto 15">
                <a:extLst>
                  <a:ext uri="{FF2B5EF4-FFF2-40B4-BE49-F238E27FC236}">
                    <a16:creationId xmlns:a16="http://schemas.microsoft.com/office/drawing/2014/main" id="{37B7195F-A6BE-4D5D-9108-E3E5EC6F0648}"/>
                  </a:ext>
                </a:extLst>
              </p:cNvPr>
              <p:cNvSpPr txBox="1"/>
              <p:nvPr/>
            </p:nvSpPr>
            <p:spPr>
              <a:xfrm>
                <a:off x="8052499" y="3584682"/>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pt-PT"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𝑰</m:t>
                          </m:r>
                        </m:e>
                      </m:d>
                      <m:r>
                        <a:rPr lang="pt-PT" sz="2800" b="1" i="1" dirty="0" smtClean="0">
                          <a:solidFill>
                            <a:sysClr val="windowText" lastClr="000000"/>
                          </a:solidFill>
                          <a:latin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6" name="CuadroTexto 15">
                <a:extLst>
                  <a:ext uri="{FF2B5EF4-FFF2-40B4-BE49-F238E27FC236}">
                    <a16:creationId xmlns:a16="http://schemas.microsoft.com/office/drawing/2014/main" id="{37B7195F-A6BE-4D5D-9108-E3E5EC6F0648}"/>
                  </a:ext>
                </a:extLst>
              </p:cNvPr>
              <p:cNvSpPr txBox="1">
                <a:spLocks noRot="1" noChangeAspect="1" noMove="1" noResize="1" noEditPoints="1" noAdjustHandles="1" noChangeArrowheads="1" noChangeShapeType="1" noTextEdit="1"/>
              </p:cNvSpPr>
              <p:nvPr/>
            </p:nvSpPr>
            <p:spPr>
              <a:xfrm>
                <a:off x="8052499" y="3584682"/>
                <a:ext cx="3271175" cy="589665"/>
              </a:xfrm>
              <a:prstGeom prst="roundRect">
                <a:avLst/>
              </a:prstGeom>
              <a:blipFill>
                <a:blip r:embed="rId1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7" name="Conexão reta unidirecional 56">
            <a:extLst>
              <a:ext uri="{FF2B5EF4-FFF2-40B4-BE49-F238E27FC236}">
                <a16:creationId xmlns:a16="http://schemas.microsoft.com/office/drawing/2014/main" id="{FE434D6A-649B-4399-B667-F4C121E66A16}"/>
              </a:ext>
            </a:extLst>
          </p:cNvPr>
          <p:cNvCxnSpPr>
            <a:cxnSpLocks/>
          </p:cNvCxnSpPr>
          <p:nvPr/>
        </p:nvCxnSpPr>
        <p:spPr>
          <a:xfrm>
            <a:off x="5252484" y="3904163"/>
            <a:ext cx="2675866" cy="0"/>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58" name="Retângulo 57">
            <a:extLst>
              <a:ext uri="{FF2B5EF4-FFF2-40B4-BE49-F238E27FC236}">
                <a16:creationId xmlns:a16="http://schemas.microsoft.com/office/drawing/2014/main" id="{8E0FA0E3-6D21-40A0-BD15-4FF75E3000E4}"/>
              </a:ext>
            </a:extLst>
          </p:cNvPr>
          <p:cNvSpPr/>
          <p:nvPr/>
        </p:nvSpPr>
        <p:spPr>
          <a:xfrm>
            <a:off x="2427157" y="4267020"/>
            <a:ext cx="5162718" cy="461665"/>
          </a:xfrm>
          <a:prstGeom prst="rect">
            <a:avLst/>
          </a:prstGeom>
        </p:spPr>
        <p:txBody>
          <a:bodyPr wrap="square">
            <a:spAutoFit/>
          </a:bodyPr>
          <a:lstStyle/>
          <a:p>
            <a:pPr marL="342900" indent="-342900" algn="just">
              <a:buFont typeface="Arial" panose="020B0604020202020204" pitchFamily="34" charset="0"/>
              <a:buChar char="•"/>
            </a:pPr>
            <a:r>
              <a:rPr lang="en-GB" sz="2400" dirty="0"/>
              <a:t>Identity in matrix multiplication:</a:t>
            </a:r>
          </a:p>
        </p:txBody>
      </p:sp>
      <mc:AlternateContent xmlns:mc="http://schemas.openxmlformats.org/markup-compatibility/2006" xmlns:a14="http://schemas.microsoft.com/office/drawing/2010/main">
        <mc:Choice Requires="a14">
          <p:sp>
            <p:nvSpPr>
              <p:cNvPr id="59" name="CuadroTexto 15">
                <a:extLst>
                  <a:ext uri="{FF2B5EF4-FFF2-40B4-BE49-F238E27FC236}">
                    <a16:creationId xmlns:a16="http://schemas.microsoft.com/office/drawing/2014/main" id="{1747A3BF-44EE-48F4-B0B0-CE6D3576835A}"/>
                  </a:ext>
                </a:extLst>
              </p:cNvPr>
              <p:cNvSpPr txBox="1"/>
              <p:nvPr/>
            </p:nvSpPr>
            <p:spPr>
              <a:xfrm>
                <a:off x="8052499" y="4225894"/>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9" name="CuadroTexto 15">
                <a:extLst>
                  <a:ext uri="{FF2B5EF4-FFF2-40B4-BE49-F238E27FC236}">
                    <a16:creationId xmlns:a16="http://schemas.microsoft.com/office/drawing/2014/main" id="{1747A3BF-44EE-48F4-B0B0-CE6D3576835A}"/>
                  </a:ext>
                </a:extLst>
              </p:cNvPr>
              <p:cNvSpPr txBox="1">
                <a:spLocks noRot="1" noChangeAspect="1" noMove="1" noResize="1" noEditPoints="1" noAdjustHandles="1" noChangeArrowheads="1" noChangeShapeType="1" noTextEdit="1"/>
              </p:cNvSpPr>
              <p:nvPr/>
            </p:nvSpPr>
            <p:spPr>
              <a:xfrm>
                <a:off x="8052499" y="4225894"/>
                <a:ext cx="3271175" cy="589665"/>
              </a:xfrm>
              <a:prstGeom prst="roundRect">
                <a:avLst/>
              </a:prstGeom>
              <a:blipFill>
                <a:blip r:embed="rId1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0" name="Conexão reta unidirecional 59">
            <a:extLst>
              <a:ext uri="{FF2B5EF4-FFF2-40B4-BE49-F238E27FC236}">
                <a16:creationId xmlns:a16="http://schemas.microsoft.com/office/drawing/2014/main" id="{74CD7F80-65A3-4CE6-9E30-4BFE863055A8}"/>
              </a:ext>
            </a:extLst>
          </p:cNvPr>
          <p:cNvCxnSpPr>
            <a:cxnSpLocks/>
          </p:cNvCxnSpPr>
          <p:nvPr/>
        </p:nvCxnSpPr>
        <p:spPr>
          <a:xfrm>
            <a:off x="7219507" y="4545375"/>
            <a:ext cx="708843" cy="0"/>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61" name="Retângulo: Cantos Arredondados 60">
            <a:extLst>
              <a:ext uri="{FF2B5EF4-FFF2-40B4-BE49-F238E27FC236}">
                <a16:creationId xmlns:a16="http://schemas.microsoft.com/office/drawing/2014/main" id="{6E31AF7B-7D02-46AA-873B-69561B6D3A7F}"/>
              </a:ext>
            </a:extLst>
          </p:cNvPr>
          <p:cNvSpPr/>
          <p:nvPr/>
        </p:nvSpPr>
        <p:spPr>
          <a:xfrm>
            <a:off x="8516630" y="4223957"/>
            <a:ext cx="1499240"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29" name="Retângulo: Cantos Arredondados 28">
            <a:hlinkClick r:id="rId15" action="ppaction://hlinksldjump"/>
            <a:extLst>
              <a:ext uri="{FF2B5EF4-FFF2-40B4-BE49-F238E27FC236}">
                <a16:creationId xmlns:a16="http://schemas.microsoft.com/office/drawing/2014/main" id="{01EEF3A4-B171-4D57-B93E-58693B427A7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0" name="Retângulo: Cantos Arredondados 29">
            <a:hlinkClick r:id="rId16" action="ppaction://hlinksldjump"/>
            <a:extLst>
              <a:ext uri="{FF2B5EF4-FFF2-40B4-BE49-F238E27FC236}">
                <a16:creationId xmlns:a16="http://schemas.microsoft.com/office/drawing/2014/main" id="{4DAE66D1-FCC1-4FEA-AE51-B286A57C4B68}"/>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31" name="Retângulo: Cantos Arredondados 30">
            <a:hlinkClick r:id="rId17" action="ppaction://hlinksldjump"/>
            <a:extLst>
              <a:ext uri="{FF2B5EF4-FFF2-40B4-BE49-F238E27FC236}">
                <a16:creationId xmlns:a16="http://schemas.microsoft.com/office/drawing/2014/main" id="{C50D7B5C-780D-4F77-B15F-CE92CA5685F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32" name="Retângulo: Cantos Arredondados 31">
            <a:hlinkClick r:id="rId18" action="ppaction://hlinksldjump"/>
            <a:extLst>
              <a:ext uri="{FF2B5EF4-FFF2-40B4-BE49-F238E27FC236}">
                <a16:creationId xmlns:a16="http://schemas.microsoft.com/office/drawing/2014/main" id="{F4D4BBA8-8D58-440E-B6B4-D7AD9EBD9582}"/>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15615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1000"/>
                            </p:stCondLst>
                            <p:childTnLst>
                              <p:par>
                                <p:cTn id="35" presetID="1" presetClass="emph" presetSubtype="2" fill="hold" nodeType="afterEffect">
                                  <p:stCondLst>
                                    <p:cond delay="0"/>
                                  </p:stCondLst>
                                  <p:childTnLst>
                                    <p:animClr clrSpc="rgb" dir="cw">
                                      <p:cBhvr>
                                        <p:cTn id="36" dur="2000" fill="hold"/>
                                        <p:tgtEl>
                                          <p:spTgt spid="36"/>
                                        </p:tgtEl>
                                        <p:attrNameLst>
                                          <p:attrName>fillcolor</p:attrName>
                                        </p:attrNameLst>
                                      </p:cBhvr>
                                      <p:to>
                                        <a:srgbClr val="F7CBAC"/>
                                      </p:to>
                                    </p:animClr>
                                    <p:set>
                                      <p:cBhvr>
                                        <p:cTn id="37" dur="2000" fill="hold"/>
                                        <p:tgtEl>
                                          <p:spTgt spid="36"/>
                                        </p:tgtEl>
                                        <p:attrNameLst>
                                          <p:attrName>fill.type</p:attrName>
                                        </p:attrNameLst>
                                      </p:cBhvr>
                                      <p:to>
                                        <p:strVal val="solid"/>
                                      </p:to>
                                    </p:set>
                                    <p:set>
                                      <p:cBhvr>
                                        <p:cTn id="38" dur="2000" fill="hold"/>
                                        <p:tgtEl>
                                          <p:spTgt spid="3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34" grpId="0"/>
      <p:bldP spid="35" grpId="0" animBg="1"/>
      <p:bldP spid="36" grpId="0"/>
      <p:bldP spid="41" grpId="0"/>
      <p:bldP spid="49" grpId="0"/>
      <p:bldP spid="52" grpId="0"/>
      <p:bldP spid="55" grpId="0"/>
      <p:bldP spid="56" grpId="0"/>
      <p:bldP spid="58" grpId="0"/>
      <p:bldP spid="59" grpId="0"/>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2"/>
            <a:ext cx="9914021" cy="5904000"/>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777334"/>
            <a:ext cx="9241418" cy="461665"/>
          </a:xfrm>
          <a:prstGeom prst="rect">
            <a:avLst/>
          </a:prstGeom>
        </p:spPr>
        <p:txBody>
          <a:bodyPr wrap="square">
            <a:spAutoFit/>
          </a:bodyPr>
          <a:lstStyle/>
          <a:p>
            <a:pPr algn="just"/>
            <a:r>
              <a:rPr lang="en-GB" sz="2400" b="1" dirty="0">
                <a:solidFill>
                  <a:srgbClr val="F25E4F"/>
                </a:solidFill>
              </a:rPr>
              <a:t>METHOD - </a:t>
            </a:r>
            <a:r>
              <a:rPr lang="en-GB" sz="2400" b="1" dirty="0"/>
              <a:t>Linear Systems solving by the Inverse Matrix</a:t>
            </a:r>
            <a:endParaRPr lang="en-US" sz="2400" dirty="0"/>
          </a:p>
        </p:txBody>
      </p:sp>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8967FBF9-A807-4CC1-867C-54444228964D}"/>
                  </a:ext>
                </a:extLst>
              </p:cNvPr>
              <p:cNvSpPr/>
              <p:nvPr/>
            </p:nvSpPr>
            <p:spPr>
              <a:xfrm>
                <a:off x="2427157" y="1490669"/>
                <a:ext cx="9575546" cy="461665"/>
              </a:xfrm>
              <a:prstGeom prst="rect">
                <a:avLst/>
              </a:prstGeom>
            </p:spPr>
            <p:txBody>
              <a:bodyPr wrap="square">
                <a:spAutoFit/>
              </a:bodyPr>
              <a:lstStyle/>
              <a:p>
                <a:pPr marL="457200" indent="-457200" algn="just">
                  <a:buClr>
                    <a:srgbClr val="F25E4F"/>
                  </a:buClr>
                  <a:buFont typeface="+mj-lt"/>
                  <a:buAutoNum type="arabicPeriod"/>
                </a:pPr>
                <a:r>
                  <a:rPr lang="en-GB" sz="2400" dirty="0"/>
                  <a:t>Given a linear system of equations, </a:t>
                </a:r>
                <a:r>
                  <a:rPr lang="en-GB" sz="2400" b="1" dirty="0">
                    <a:solidFill>
                      <a:srgbClr val="F25E4F"/>
                    </a:solidFill>
                  </a:rPr>
                  <a:t>determine</a:t>
                </a:r>
                <a:r>
                  <a:rPr lang="en-GB" sz="2400" dirty="0"/>
                  <a:t> matrices </a:t>
                </a:r>
                <a14:m>
                  <m:oMath xmlns:m="http://schemas.openxmlformats.org/officeDocument/2006/math">
                    <m:r>
                      <a:rPr lang="pt-PT" sz="2400" b="1" i="1" smtClean="0">
                        <a:latin typeface="Cambria Math" panose="02040503050406030204" pitchFamily="18" charset="0"/>
                      </a:rPr>
                      <m:t>𝑨</m:t>
                    </m:r>
                  </m:oMath>
                </a14:m>
                <a:r>
                  <a:rPr lang="en-GB" sz="2400" dirty="0"/>
                  <a:t>, </a:t>
                </a:r>
                <a14:m>
                  <m:oMath xmlns:m="http://schemas.openxmlformats.org/officeDocument/2006/math">
                    <m:r>
                      <a:rPr lang="pt-PT" sz="2400" b="1" i="1" smtClean="0">
                        <a:latin typeface="Cambria Math" panose="02040503050406030204" pitchFamily="18" charset="0"/>
                      </a:rPr>
                      <m:t>𝑿</m:t>
                    </m:r>
                    <m:r>
                      <a:rPr lang="pt-PT" sz="2400" b="1" i="1">
                        <a:latin typeface="Cambria Math" panose="02040503050406030204" pitchFamily="18" charset="0"/>
                      </a:rPr>
                      <m:t> </m:t>
                    </m:r>
                  </m:oMath>
                </a14:m>
                <a:r>
                  <a:rPr lang="en-GB" sz="2400" dirty="0"/>
                  <a:t>and </a:t>
                </a:r>
                <a14:m>
                  <m:oMath xmlns:m="http://schemas.openxmlformats.org/officeDocument/2006/math">
                    <m:r>
                      <a:rPr lang="pt-PT" sz="2400" b="1" i="1" smtClean="0">
                        <a:latin typeface="Cambria Math" panose="02040503050406030204" pitchFamily="18" charset="0"/>
                      </a:rPr>
                      <m:t>𝑩</m:t>
                    </m:r>
                  </m:oMath>
                </a14:m>
                <a:endParaRPr lang="en-US" sz="2400" dirty="0"/>
              </a:p>
            </p:txBody>
          </p:sp>
        </mc:Choice>
        <mc:Fallback xmlns="">
          <p:sp>
            <p:nvSpPr>
              <p:cNvPr id="34" name="Retângulo 33">
                <a:extLst>
                  <a:ext uri="{FF2B5EF4-FFF2-40B4-BE49-F238E27FC236}">
                    <a16:creationId xmlns:a16="http://schemas.microsoft.com/office/drawing/2014/main" id="{8967FBF9-A807-4CC1-867C-54444228964D}"/>
                  </a:ext>
                </a:extLst>
              </p:cNvPr>
              <p:cNvSpPr>
                <a:spLocks noRot="1" noChangeAspect="1" noMove="1" noResize="1" noEditPoints="1" noAdjustHandles="1" noChangeArrowheads="1" noChangeShapeType="1" noTextEdit="1"/>
              </p:cNvSpPr>
              <p:nvPr/>
            </p:nvSpPr>
            <p:spPr>
              <a:xfrm>
                <a:off x="2427157" y="1490669"/>
                <a:ext cx="9575546" cy="461665"/>
              </a:xfrm>
              <a:prstGeom prst="rect">
                <a:avLst/>
              </a:prstGeom>
              <a:blipFill>
                <a:blip r:embed="rId9"/>
                <a:stretch>
                  <a:fillRect l="-1018" t="-13333"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tângulo 48">
                <a:extLst>
                  <a:ext uri="{FF2B5EF4-FFF2-40B4-BE49-F238E27FC236}">
                    <a16:creationId xmlns:a16="http://schemas.microsoft.com/office/drawing/2014/main" id="{2AA93C1A-1330-4DAC-BE7A-EC1D79057470}"/>
                  </a:ext>
                </a:extLst>
              </p:cNvPr>
              <p:cNvSpPr/>
              <p:nvPr/>
            </p:nvSpPr>
            <p:spPr>
              <a:xfrm>
                <a:off x="2889781" y="2058512"/>
                <a:ext cx="3206219"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pt-PT" sz="2400" b="1" i="1">
                        <a:latin typeface="Cambria Math" panose="02040503050406030204" pitchFamily="18" charset="0"/>
                      </a:rPr>
                      <m:t>𝑨</m:t>
                    </m:r>
                    <m:r>
                      <a:rPr lang="pt-PT" sz="2400" b="1" i="1">
                        <a:latin typeface="Cambria Math" panose="02040503050406030204" pitchFamily="18" charset="0"/>
                      </a:rPr>
                      <m:t> </m:t>
                    </m:r>
                  </m:oMath>
                </a14:m>
                <a:r>
                  <a:rPr lang="en-GB" sz="2400" dirty="0"/>
                  <a:t>- </a:t>
                </a:r>
                <a:r>
                  <a:rPr lang="en-GB" sz="2400" b="1" dirty="0"/>
                  <a:t>Coefficient</a:t>
                </a:r>
                <a:r>
                  <a:rPr lang="en-GB" sz="2400" dirty="0"/>
                  <a:t> Matrix</a:t>
                </a:r>
                <a:r>
                  <a:rPr lang="pt-PT" sz="2400" dirty="0"/>
                  <a:t> </a:t>
                </a:r>
                <a:endParaRPr lang="en-US" sz="2400" dirty="0"/>
              </a:p>
            </p:txBody>
          </p:sp>
        </mc:Choice>
        <mc:Fallback xmlns="">
          <p:sp>
            <p:nvSpPr>
              <p:cNvPr id="49" name="Retângulo 48">
                <a:extLst>
                  <a:ext uri="{FF2B5EF4-FFF2-40B4-BE49-F238E27FC236}">
                    <a16:creationId xmlns:a16="http://schemas.microsoft.com/office/drawing/2014/main" id="{2AA93C1A-1330-4DAC-BE7A-EC1D79057470}"/>
                  </a:ext>
                </a:extLst>
              </p:cNvPr>
              <p:cNvSpPr>
                <a:spLocks noRot="1" noChangeAspect="1" noMove="1" noResize="1" noEditPoints="1" noAdjustHandles="1" noChangeArrowheads="1" noChangeShapeType="1" noTextEdit="1"/>
              </p:cNvSpPr>
              <p:nvPr/>
            </p:nvSpPr>
            <p:spPr>
              <a:xfrm>
                <a:off x="2889781" y="2058512"/>
                <a:ext cx="3206219" cy="461665"/>
              </a:xfrm>
              <a:prstGeom prst="rect">
                <a:avLst/>
              </a:prstGeom>
              <a:blipFill>
                <a:blip r:embed="rId10"/>
                <a:stretch>
                  <a:fillRect l="-2471" t="-10667" r="-3042"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7CB42C50-27EA-4E5D-A5EC-4B15092EA967}"/>
                  </a:ext>
                </a:extLst>
              </p:cNvPr>
              <p:cNvSpPr/>
              <p:nvPr/>
            </p:nvSpPr>
            <p:spPr>
              <a:xfrm>
                <a:off x="2901732" y="2663727"/>
                <a:ext cx="5614897"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pt-PT" sz="2400" b="1" i="1" smtClean="0">
                        <a:latin typeface="Cambria Math" panose="02040503050406030204" pitchFamily="18" charset="0"/>
                      </a:rPr>
                      <m:t>𝑿</m:t>
                    </m:r>
                    <m:r>
                      <a:rPr lang="pt-PT" sz="2400" b="1" i="1">
                        <a:latin typeface="Cambria Math" panose="02040503050406030204" pitchFamily="18" charset="0"/>
                      </a:rPr>
                      <m:t> </m:t>
                    </m:r>
                  </m:oMath>
                </a14:m>
                <a:r>
                  <a:rPr lang="en-GB" sz="2400" dirty="0"/>
                  <a:t>– </a:t>
                </a:r>
                <a:r>
                  <a:rPr lang="en-GB" sz="2400" b="1" dirty="0"/>
                  <a:t>Variables </a:t>
                </a:r>
                <a:r>
                  <a:rPr lang="en-GB" sz="2400" dirty="0"/>
                  <a:t> Vector Matrix</a:t>
                </a:r>
                <a:endParaRPr lang="en-US" sz="2400" dirty="0"/>
              </a:p>
            </p:txBody>
          </p:sp>
        </mc:Choice>
        <mc:Fallback xmlns="">
          <p:sp>
            <p:nvSpPr>
              <p:cNvPr id="29" name="Retângulo 28">
                <a:extLst>
                  <a:ext uri="{FF2B5EF4-FFF2-40B4-BE49-F238E27FC236}">
                    <a16:creationId xmlns:a16="http://schemas.microsoft.com/office/drawing/2014/main" id="{7CB42C50-27EA-4E5D-A5EC-4B15092EA967}"/>
                  </a:ext>
                </a:extLst>
              </p:cNvPr>
              <p:cNvSpPr>
                <a:spLocks noRot="1" noChangeAspect="1" noMove="1" noResize="1" noEditPoints="1" noAdjustHandles="1" noChangeArrowheads="1" noChangeShapeType="1" noTextEdit="1"/>
              </p:cNvSpPr>
              <p:nvPr/>
            </p:nvSpPr>
            <p:spPr>
              <a:xfrm>
                <a:off x="2901732" y="2663727"/>
                <a:ext cx="5614897" cy="461665"/>
              </a:xfrm>
              <a:prstGeom prst="rect">
                <a:avLst/>
              </a:prstGeom>
              <a:blipFill>
                <a:blip r:embed="rId11"/>
                <a:stretch>
                  <a:fillRect l="-1412"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tângulo 29">
                <a:extLst>
                  <a:ext uri="{FF2B5EF4-FFF2-40B4-BE49-F238E27FC236}">
                    <a16:creationId xmlns:a16="http://schemas.microsoft.com/office/drawing/2014/main" id="{1CBD0AEF-9751-4CE2-88BA-CC385E2BD6E1}"/>
                  </a:ext>
                </a:extLst>
              </p:cNvPr>
              <p:cNvSpPr/>
              <p:nvPr/>
            </p:nvSpPr>
            <p:spPr>
              <a:xfrm>
                <a:off x="2901732" y="3262845"/>
                <a:ext cx="5614897"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en-GB" sz="2400" b="1" i="1" smtClean="0">
                        <a:latin typeface="Cambria Math" panose="02040503050406030204" pitchFamily="18" charset="0"/>
                      </a:rPr>
                      <m:t>𝑩</m:t>
                    </m:r>
                    <m:r>
                      <a:rPr lang="en-GB" sz="2400" b="1" i="1">
                        <a:latin typeface="Cambria Math" panose="02040503050406030204" pitchFamily="18" charset="0"/>
                      </a:rPr>
                      <m:t> </m:t>
                    </m:r>
                  </m:oMath>
                </a14:m>
                <a:r>
                  <a:rPr lang="en-GB" sz="2400" dirty="0"/>
                  <a:t>– </a:t>
                </a:r>
                <a:r>
                  <a:rPr lang="en-GB" sz="2400" b="1" dirty="0"/>
                  <a:t>Constant Terms </a:t>
                </a:r>
                <a:r>
                  <a:rPr lang="en-GB" sz="2400" dirty="0"/>
                  <a:t>Vector Matrix</a:t>
                </a:r>
              </a:p>
            </p:txBody>
          </p:sp>
        </mc:Choice>
        <mc:Fallback xmlns="">
          <p:sp>
            <p:nvSpPr>
              <p:cNvPr id="30" name="Retângulo 29">
                <a:extLst>
                  <a:ext uri="{FF2B5EF4-FFF2-40B4-BE49-F238E27FC236}">
                    <a16:creationId xmlns:a16="http://schemas.microsoft.com/office/drawing/2014/main" id="{1CBD0AEF-9751-4CE2-88BA-CC385E2BD6E1}"/>
                  </a:ext>
                </a:extLst>
              </p:cNvPr>
              <p:cNvSpPr>
                <a:spLocks noRot="1" noChangeAspect="1" noMove="1" noResize="1" noEditPoints="1" noAdjustHandles="1" noChangeArrowheads="1" noChangeShapeType="1" noTextEdit="1"/>
              </p:cNvSpPr>
              <p:nvPr/>
            </p:nvSpPr>
            <p:spPr>
              <a:xfrm>
                <a:off x="2901732" y="3262845"/>
                <a:ext cx="5614897" cy="461665"/>
              </a:xfrm>
              <a:prstGeom prst="rect">
                <a:avLst/>
              </a:prstGeom>
              <a:blipFill>
                <a:blip r:embed="rId12"/>
                <a:stretch>
                  <a:fillRect l="-1412"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679C37B3-B311-4D99-BF8E-1B358D112EFC}"/>
                  </a:ext>
                </a:extLst>
              </p:cNvPr>
              <p:cNvSpPr/>
              <p:nvPr/>
            </p:nvSpPr>
            <p:spPr>
              <a:xfrm>
                <a:off x="2427157" y="4343496"/>
                <a:ext cx="7110248" cy="470000"/>
              </a:xfrm>
              <a:prstGeom prst="rect">
                <a:avLst/>
              </a:prstGeom>
            </p:spPr>
            <p:txBody>
              <a:bodyPr wrap="square">
                <a:spAutoFit/>
              </a:bodyPr>
              <a:lstStyle/>
              <a:p>
                <a:pPr marL="457200" indent="-457200" algn="just">
                  <a:buClr>
                    <a:srgbClr val="F25E4F"/>
                  </a:buClr>
                  <a:buFont typeface="+mj-lt"/>
                  <a:buAutoNum type="arabicPeriod" startAt="2"/>
                </a:pPr>
                <a:r>
                  <a:rPr lang="en-GB" sz="2400" b="1" dirty="0">
                    <a:solidFill>
                      <a:srgbClr val="F25E4F"/>
                    </a:solidFill>
                  </a:rPr>
                  <a:t>Compute</a:t>
                </a:r>
                <a:r>
                  <a:rPr lang="en-GB" sz="2400" dirty="0"/>
                  <a:t> matrix </a:t>
                </a:r>
                <a14:m>
                  <m:oMath xmlns:m="http://schemas.openxmlformats.org/officeDocument/2006/math">
                    <m:sSup>
                      <m:sSupPr>
                        <m:ctrlPr>
                          <a:rPr lang="pt-PT"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en-GB" sz="2400" dirty="0"/>
                  <a:t>, the inverse of </a:t>
                </a:r>
                <a14:m>
                  <m:oMath xmlns:m="http://schemas.openxmlformats.org/officeDocument/2006/math">
                    <m:r>
                      <a:rPr lang="pt-PT" sz="2400" b="1" i="1">
                        <a:latin typeface="Cambria Math" panose="02040503050406030204" pitchFamily="18" charset="0"/>
                      </a:rPr>
                      <m:t>𝑨</m:t>
                    </m:r>
                  </m:oMath>
                </a14:m>
                <a:r>
                  <a:rPr lang="pt-PT" sz="2400" dirty="0"/>
                  <a:t>, if possible.</a:t>
                </a:r>
                <a:endParaRPr lang="en-US" sz="2400" dirty="0"/>
              </a:p>
            </p:txBody>
          </p:sp>
        </mc:Choice>
        <mc:Fallback xmlns="">
          <p:sp>
            <p:nvSpPr>
              <p:cNvPr id="31" name="Retângulo 30">
                <a:extLst>
                  <a:ext uri="{FF2B5EF4-FFF2-40B4-BE49-F238E27FC236}">
                    <a16:creationId xmlns:a16="http://schemas.microsoft.com/office/drawing/2014/main" id="{679C37B3-B311-4D99-BF8E-1B358D112EFC}"/>
                  </a:ext>
                </a:extLst>
              </p:cNvPr>
              <p:cNvSpPr>
                <a:spLocks noRot="1" noChangeAspect="1" noMove="1" noResize="1" noEditPoints="1" noAdjustHandles="1" noChangeArrowheads="1" noChangeShapeType="1" noTextEdit="1"/>
              </p:cNvSpPr>
              <p:nvPr/>
            </p:nvSpPr>
            <p:spPr>
              <a:xfrm>
                <a:off x="2427157" y="4343496"/>
                <a:ext cx="7110248" cy="470000"/>
              </a:xfrm>
              <a:prstGeom prst="rect">
                <a:avLst/>
              </a:prstGeom>
              <a:blipFill>
                <a:blip r:embed="rId13"/>
                <a:stretch>
                  <a:fillRect l="-1371" t="-10390" b="-298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3E04A5CB-F271-41DC-B75B-AF521657C035}"/>
                  </a:ext>
                </a:extLst>
              </p:cNvPr>
              <p:cNvSpPr/>
              <p:nvPr/>
            </p:nvSpPr>
            <p:spPr>
              <a:xfrm>
                <a:off x="2427157" y="4993700"/>
                <a:ext cx="9141066" cy="470000"/>
              </a:xfrm>
              <a:prstGeom prst="rect">
                <a:avLst/>
              </a:prstGeom>
            </p:spPr>
            <p:txBody>
              <a:bodyPr wrap="square">
                <a:spAutoFit/>
              </a:bodyPr>
              <a:lstStyle/>
              <a:p>
                <a:pPr marL="457200" indent="-457200" algn="just">
                  <a:buClr>
                    <a:srgbClr val="F25E4F"/>
                  </a:buClr>
                  <a:buFont typeface="+mj-lt"/>
                  <a:buAutoNum type="arabicPeriod" startAt="3"/>
                </a:pPr>
                <a:r>
                  <a:rPr lang="en-GB" sz="2400" b="1" dirty="0">
                    <a:solidFill>
                      <a:srgbClr val="F25E4F"/>
                    </a:solidFill>
                  </a:rPr>
                  <a:t>Multiply</a:t>
                </a:r>
                <a:r>
                  <a:rPr lang="en-GB" sz="2400" dirty="0"/>
                  <a:t> matrix </a:t>
                </a:r>
                <a14:m>
                  <m:oMath xmlns:m="http://schemas.openxmlformats.org/officeDocument/2006/math">
                    <m:sSup>
                      <m:sSupPr>
                        <m:ctrlPr>
                          <a:rPr lang="pt-PT"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en-GB" sz="2400" dirty="0"/>
                  <a:t> by  </a:t>
                </a:r>
                <a14:m>
                  <m:oMath xmlns:m="http://schemas.openxmlformats.org/officeDocument/2006/math">
                    <m:r>
                      <a:rPr lang="pt-PT" sz="2400" b="1" i="1" smtClean="0">
                        <a:latin typeface="Cambria Math" panose="02040503050406030204" pitchFamily="18" charset="0"/>
                      </a:rPr>
                      <m:t>𝑩</m:t>
                    </m:r>
                  </m:oMath>
                </a14:m>
                <a:r>
                  <a:rPr lang="pt-PT" sz="2400" dirty="0"/>
                  <a:t>,  to </a:t>
                </a:r>
                <a:r>
                  <a:rPr lang="en-GB" sz="2400" dirty="0"/>
                  <a:t>find the system solution </a:t>
                </a:r>
                <a14:m>
                  <m:oMath xmlns:m="http://schemas.openxmlformats.org/officeDocument/2006/math">
                    <m:r>
                      <m:rPr>
                        <m:nor/>
                      </m:rPr>
                      <a:rPr lang="en-GB" sz="2400" b="1" i="1" dirty="0">
                        <a:solidFill>
                          <a:sysClr val="windowText" lastClr="000000"/>
                        </a:solidFill>
                        <a:latin typeface="Times New Roman" panose="02020603050405020304" pitchFamily="18" charset="0"/>
                        <a:cs typeface="Times New Roman" panose="02020603050405020304" pitchFamily="18" charset="0"/>
                      </a:rPr>
                      <m:t>X</m:t>
                    </m:r>
                  </m:oMath>
                </a14:m>
                <a:r>
                  <a:rPr lang="pt-PT" sz="2400" dirty="0"/>
                  <a:t>.</a:t>
                </a:r>
                <a:endParaRPr lang="en-US" sz="2400" dirty="0"/>
              </a:p>
            </p:txBody>
          </p:sp>
        </mc:Choice>
        <mc:Fallback xmlns="">
          <p:sp>
            <p:nvSpPr>
              <p:cNvPr id="32" name="Retângulo 31">
                <a:extLst>
                  <a:ext uri="{FF2B5EF4-FFF2-40B4-BE49-F238E27FC236}">
                    <a16:creationId xmlns:a16="http://schemas.microsoft.com/office/drawing/2014/main" id="{3E04A5CB-F271-41DC-B75B-AF521657C035}"/>
                  </a:ext>
                </a:extLst>
              </p:cNvPr>
              <p:cNvSpPr>
                <a:spLocks noRot="1" noChangeAspect="1" noMove="1" noResize="1" noEditPoints="1" noAdjustHandles="1" noChangeArrowheads="1" noChangeShapeType="1" noTextEdit="1"/>
              </p:cNvSpPr>
              <p:nvPr/>
            </p:nvSpPr>
            <p:spPr>
              <a:xfrm>
                <a:off x="2427157" y="4993700"/>
                <a:ext cx="9141066" cy="470000"/>
              </a:xfrm>
              <a:prstGeom prst="rect">
                <a:avLst/>
              </a:prstGeom>
              <a:blipFill>
                <a:blip r:embed="rId14"/>
                <a:stretch>
                  <a:fillRect l="-1067" t="-9091" b="-311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CuadroTexto 15">
                <a:extLst>
                  <a:ext uri="{FF2B5EF4-FFF2-40B4-BE49-F238E27FC236}">
                    <a16:creationId xmlns:a16="http://schemas.microsoft.com/office/drawing/2014/main" id="{23BF809F-4981-46BB-948B-DB6148D7E5E1}"/>
                  </a:ext>
                </a:extLst>
              </p:cNvPr>
              <p:cNvSpPr txBox="1"/>
              <p:nvPr/>
            </p:nvSpPr>
            <p:spPr>
              <a:xfrm>
                <a:off x="6298892" y="5675688"/>
                <a:ext cx="1499241"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33" name="CuadroTexto 15">
                <a:extLst>
                  <a:ext uri="{FF2B5EF4-FFF2-40B4-BE49-F238E27FC236}">
                    <a16:creationId xmlns:a16="http://schemas.microsoft.com/office/drawing/2014/main" id="{23BF809F-4981-46BB-948B-DB6148D7E5E1}"/>
                  </a:ext>
                </a:extLst>
              </p:cNvPr>
              <p:cNvSpPr txBox="1">
                <a:spLocks noRot="1" noChangeAspect="1" noMove="1" noResize="1" noEditPoints="1" noAdjustHandles="1" noChangeArrowheads="1" noChangeShapeType="1" noTextEdit="1"/>
              </p:cNvSpPr>
              <p:nvPr/>
            </p:nvSpPr>
            <p:spPr>
              <a:xfrm>
                <a:off x="6298892" y="5675688"/>
                <a:ext cx="1499241" cy="589665"/>
              </a:xfrm>
              <a:prstGeom prst="roundRect">
                <a:avLst/>
              </a:prstGeom>
              <a:blipFill>
                <a:blip r:embed="rId15"/>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8" name="Retângulo: Cantos Arredondados 37">
            <a:extLst>
              <a:ext uri="{FF2B5EF4-FFF2-40B4-BE49-F238E27FC236}">
                <a16:creationId xmlns:a16="http://schemas.microsoft.com/office/drawing/2014/main" id="{92394C59-69D5-430A-8CAC-E6D9AFA8566F}"/>
              </a:ext>
            </a:extLst>
          </p:cNvPr>
          <p:cNvSpPr/>
          <p:nvPr/>
        </p:nvSpPr>
        <p:spPr>
          <a:xfrm>
            <a:off x="6283793" y="5631219"/>
            <a:ext cx="1499240"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9" name="Retângulo 38">
            <a:extLst>
              <a:ext uri="{FF2B5EF4-FFF2-40B4-BE49-F238E27FC236}">
                <a16:creationId xmlns:a16="http://schemas.microsoft.com/office/drawing/2014/main" id="{7DADEEBD-A70D-4F2C-BE33-F3D7BA7371F5}"/>
              </a:ext>
            </a:extLst>
          </p:cNvPr>
          <p:cNvSpPr/>
          <p:nvPr/>
        </p:nvSpPr>
        <p:spPr>
          <a:xfrm>
            <a:off x="8656556" y="1920435"/>
            <a:ext cx="3206219" cy="2268792"/>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Notice that</a:t>
            </a:r>
          </a:p>
        </p:txBody>
      </p:sp>
      <mc:AlternateContent xmlns:mc="http://schemas.openxmlformats.org/markup-compatibility/2006" xmlns:a14="http://schemas.microsoft.com/office/drawing/2010/main">
        <mc:Choice Requires="a14">
          <p:sp>
            <p:nvSpPr>
              <p:cNvPr id="40" name="Retângulo 39">
                <a:extLst>
                  <a:ext uri="{FF2B5EF4-FFF2-40B4-BE49-F238E27FC236}">
                    <a16:creationId xmlns:a16="http://schemas.microsoft.com/office/drawing/2014/main" id="{D173A338-7545-4C46-9712-FEEB524C56A8}"/>
                  </a:ext>
                </a:extLst>
              </p:cNvPr>
              <p:cNvSpPr/>
              <p:nvPr/>
            </p:nvSpPr>
            <p:spPr>
              <a:xfrm>
                <a:off x="8656556" y="3087858"/>
                <a:ext cx="3206219" cy="1015663"/>
              </a:xfrm>
              <a:prstGeom prst="rect">
                <a:avLst/>
              </a:prstGeom>
            </p:spPr>
            <p:txBody>
              <a:bodyPr wrap="square">
                <a:spAutoFit/>
              </a:bodyPr>
              <a:lstStyle/>
              <a:p>
                <a:pPr algn="just">
                  <a:spcAft>
                    <a:spcPts val="600"/>
                  </a:spcAft>
                  <a:buClr>
                    <a:schemeClr val="tx1"/>
                  </a:buClr>
                </a:pPr>
                <a:r>
                  <a:rPr lang="en-GB" sz="2000" dirty="0"/>
                  <a:t>If</a:t>
                </a:r>
                <a:r>
                  <a:rPr lang="en-GB" sz="2000" b="1" dirty="0"/>
                  <a:t> </a:t>
                </a:r>
                <a14:m>
                  <m:oMath xmlns:m="http://schemas.openxmlformats.org/officeDocument/2006/math">
                    <m:r>
                      <a:rPr lang="pt-PT" sz="2000" b="1" i="1">
                        <a:latin typeface="Cambria Math" panose="02040503050406030204" pitchFamily="18" charset="0"/>
                      </a:rPr>
                      <m:t>𝑨</m:t>
                    </m:r>
                  </m:oMath>
                </a14:m>
                <a:r>
                  <a:rPr lang="en-GB" sz="2000" b="1" dirty="0"/>
                  <a:t> is regular</a:t>
                </a:r>
                <a:r>
                  <a:rPr lang="en-GB" sz="2000" dirty="0"/>
                  <a:t>, the linear system will be </a:t>
                </a:r>
                <a:r>
                  <a:rPr lang="en-GB" sz="2000" b="1" dirty="0">
                    <a:solidFill>
                      <a:srgbClr val="F25E4F"/>
                    </a:solidFill>
                  </a:rPr>
                  <a:t>consistent</a:t>
                </a:r>
                <a:r>
                  <a:rPr lang="en-GB" sz="2000" b="1" dirty="0"/>
                  <a:t> </a:t>
                </a:r>
                <a:r>
                  <a:rPr lang="en-GB" sz="2000" dirty="0"/>
                  <a:t>with </a:t>
                </a:r>
                <a:r>
                  <a:rPr lang="en-GB" sz="2000" b="1" dirty="0">
                    <a:solidFill>
                      <a:srgbClr val="F25E4F"/>
                    </a:solidFill>
                  </a:rPr>
                  <a:t>only one solution</a:t>
                </a:r>
                <a:r>
                  <a:rPr lang="en-GB" sz="2000" b="1" dirty="0"/>
                  <a:t>.</a:t>
                </a:r>
                <a:endParaRPr lang="en-GB" sz="2000" dirty="0"/>
              </a:p>
            </p:txBody>
          </p:sp>
        </mc:Choice>
        <mc:Fallback xmlns="">
          <p:sp>
            <p:nvSpPr>
              <p:cNvPr id="40" name="Retângulo 39">
                <a:extLst>
                  <a:ext uri="{FF2B5EF4-FFF2-40B4-BE49-F238E27FC236}">
                    <a16:creationId xmlns:a16="http://schemas.microsoft.com/office/drawing/2014/main" id="{D173A338-7545-4C46-9712-FEEB524C56A8}"/>
                  </a:ext>
                </a:extLst>
              </p:cNvPr>
              <p:cNvSpPr>
                <a:spLocks noRot="1" noChangeAspect="1" noMove="1" noResize="1" noEditPoints="1" noAdjustHandles="1" noChangeArrowheads="1" noChangeShapeType="1" noTextEdit="1"/>
              </p:cNvSpPr>
              <p:nvPr/>
            </p:nvSpPr>
            <p:spPr>
              <a:xfrm>
                <a:off x="8656556" y="3087858"/>
                <a:ext cx="3206219" cy="1015663"/>
              </a:xfrm>
              <a:prstGeom prst="rect">
                <a:avLst/>
              </a:prstGeom>
              <a:blipFill>
                <a:blip r:embed="rId16"/>
                <a:stretch>
                  <a:fillRect l="-1901" t="-3614" r="-2091" b="-10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tângulo 41">
                <a:extLst>
                  <a:ext uri="{FF2B5EF4-FFF2-40B4-BE49-F238E27FC236}">
                    <a16:creationId xmlns:a16="http://schemas.microsoft.com/office/drawing/2014/main" id="{8AB3EDBE-0C29-4033-BB5C-015B02D0811C}"/>
                  </a:ext>
                </a:extLst>
              </p:cNvPr>
              <p:cNvSpPr/>
              <p:nvPr/>
            </p:nvSpPr>
            <p:spPr>
              <a:xfrm>
                <a:off x="8656556" y="2294266"/>
                <a:ext cx="3206219" cy="707886"/>
              </a:xfrm>
              <a:prstGeom prst="rect">
                <a:avLst/>
              </a:prstGeom>
            </p:spPr>
            <p:txBody>
              <a:bodyPr wrap="square">
                <a:spAutoFit/>
              </a:bodyPr>
              <a:lstStyle/>
              <a:p>
                <a:pPr algn="just">
                  <a:spcAft>
                    <a:spcPts val="600"/>
                  </a:spcAft>
                  <a:buClr>
                    <a:schemeClr val="tx1"/>
                  </a:buClr>
                </a:pPr>
                <a:r>
                  <a:rPr lang="en-GB" sz="2000" dirty="0"/>
                  <a:t>This method does not apply if</a:t>
                </a:r>
                <a:r>
                  <a:rPr lang="en-GB" sz="2000" b="1" dirty="0"/>
                  <a:t> </a:t>
                </a:r>
                <a14:m>
                  <m:oMath xmlns:m="http://schemas.openxmlformats.org/officeDocument/2006/math">
                    <m:r>
                      <a:rPr lang="pt-PT" sz="2000" b="1" i="1">
                        <a:latin typeface="Cambria Math" panose="02040503050406030204" pitchFamily="18" charset="0"/>
                      </a:rPr>
                      <m:t>𝑨</m:t>
                    </m:r>
                  </m:oMath>
                </a14:m>
                <a:r>
                  <a:rPr lang="en-GB" sz="2000" b="1" dirty="0"/>
                  <a:t> </a:t>
                </a:r>
                <a:r>
                  <a:rPr lang="en-GB" sz="2000" dirty="0"/>
                  <a:t>is</a:t>
                </a:r>
                <a:r>
                  <a:rPr lang="en-GB" sz="2000" b="1" dirty="0"/>
                  <a:t> rectangular </a:t>
                </a:r>
                <a:r>
                  <a:rPr lang="en-GB" sz="2000" dirty="0"/>
                  <a:t>or </a:t>
                </a:r>
                <a:r>
                  <a:rPr lang="en-GB" sz="2000" b="1" dirty="0"/>
                  <a:t>singular</a:t>
                </a:r>
                <a:endParaRPr lang="en-GB" sz="2000" dirty="0"/>
              </a:p>
            </p:txBody>
          </p:sp>
        </mc:Choice>
        <mc:Fallback xmlns="">
          <p:sp>
            <p:nvSpPr>
              <p:cNvPr id="42" name="Retângulo 41">
                <a:extLst>
                  <a:ext uri="{FF2B5EF4-FFF2-40B4-BE49-F238E27FC236}">
                    <a16:creationId xmlns:a16="http://schemas.microsoft.com/office/drawing/2014/main" id="{8AB3EDBE-0C29-4033-BB5C-015B02D0811C}"/>
                  </a:ext>
                </a:extLst>
              </p:cNvPr>
              <p:cNvSpPr>
                <a:spLocks noRot="1" noChangeAspect="1" noMove="1" noResize="1" noEditPoints="1" noAdjustHandles="1" noChangeArrowheads="1" noChangeShapeType="1" noTextEdit="1"/>
              </p:cNvSpPr>
              <p:nvPr/>
            </p:nvSpPr>
            <p:spPr>
              <a:xfrm>
                <a:off x="8656556" y="2294266"/>
                <a:ext cx="3206219" cy="707886"/>
              </a:xfrm>
              <a:prstGeom prst="rect">
                <a:avLst/>
              </a:prstGeom>
              <a:blipFill>
                <a:blip r:embed="rId17"/>
                <a:stretch>
                  <a:fillRect l="-1901" t="-4310" r="-2091" b="-14655"/>
                </a:stretch>
              </a:blipFill>
            </p:spPr>
            <p:txBody>
              <a:bodyPr/>
              <a:lstStyle/>
              <a:p>
                <a:r>
                  <a:rPr lang="en-GB">
                    <a:noFill/>
                  </a:rPr>
                  <a:t> </a:t>
                </a:r>
              </a:p>
            </p:txBody>
          </p:sp>
        </mc:Fallback>
      </mc:AlternateContent>
      <p:sp>
        <p:nvSpPr>
          <p:cNvPr id="27" name="Retângulo 26">
            <a:extLst>
              <a:ext uri="{FF2B5EF4-FFF2-40B4-BE49-F238E27FC236}">
                <a16:creationId xmlns:a16="http://schemas.microsoft.com/office/drawing/2014/main" id="{BC7E58E6-0B35-4739-91D0-48A1FC2859E9}"/>
              </a:ext>
            </a:extLst>
          </p:cNvPr>
          <p:cNvSpPr/>
          <p:nvPr/>
        </p:nvSpPr>
        <p:spPr>
          <a:xfrm>
            <a:off x="2901732" y="3761017"/>
            <a:ext cx="9575546" cy="461665"/>
          </a:xfrm>
          <a:prstGeom prst="rect">
            <a:avLst/>
          </a:prstGeom>
        </p:spPr>
        <p:txBody>
          <a:bodyPr wrap="square">
            <a:spAutoFit/>
          </a:bodyPr>
          <a:lstStyle/>
          <a:p>
            <a:pPr algn="just">
              <a:buClr>
                <a:srgbClr val="F25E4F"/>
              </a:buClr>
            </a:pPr>
            <a:r>
              <a:rPr lang="en-GB" sz="2400" dirty="0"/>
              <a:t>or write the </a:t>
            </a:r>
            <a:r>
              <a:rPr lang="en-GB" sz="2400" b="1" dirty="0">
                <a:solidFill>
                  <a:srgbClr val="F25E4F"/>
                </a:solidFill>
              </a:rPr>
              <a:t>matrix notation</a:t>
            </a:r>
            <a:r>
              <a:rPr lang="en-GB" sz="2400" dirty="0"/>
              <a:t> of the system </a:t>
            </a:r>
            <a:endParaRPr lang="en-US" sz="2400" dirty="0"/>
          </a:p>
        </p:txBody>
      </p:sp>
      <p:sp>
        <p:nvSpPr>
          <p:cNvPr id="28" name="Retângulo: Cantos Arredondados 27">
            <a:hlinkClick r:id="rId18" action="ppaction://hlinksldjump"/>
            <a:extLst>
              <a:ext uri="{FF2B5EF4-FFF2-40B4-BE49-F238E27FC236}">
                <a16:creationId xmlns:a16="http://schemas.microsoft.com/office/drawing/2014/main" id="{A1DE21D9-9228-47BD-BCB4-FF5395C3EBFC}"/>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5" name="Retângulo: Cantos Arredondados 34">
            <a:hlinkClick r:id="rId19" action="ppaction://hlinksldjump"/>
            <a:extLst>
              <a:ext uri="{FF2B5EF4-FFF2-40B4-BE49-F238E27FC236}">
                <a16:creationId xmlns:a16="http://schemas.microsoft.com/office/drawing/2014/main" id="{7FAE5D1C-4899-4686-A643-7ADD14BEF716}"/>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36" name="Retângulo: Cantos Arredondados 35">
            <a:hlinkClick r:id="rId20" action="ppaction://hlinksldjump"/>
            <a:extLst>
              <a:ext uri="{FF2B5EF4-FFF2-40B4-BE49-F238E27FC236}">
                <a16:creationId xmlns:a16="http://schemas.microsoft.com/office/drawing/2014/main" id="{41A6CE40-A1A0-4E2E-8271-78EA40AAF3BF}"/>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41" name="Retângulo: Cantos Arredondados 40">
            <a:hlinkClick r:id="rId21" action="ppaction://hlinksldjump"/>
            <a:extLst>
              <a:ext uri="{FF2B5EF4-FFF2-40B4-BE49-F238E27FC236}">
                <a16:creationId xmlns:a16="http://schemas.microsoft.com/office/drawing/2014/main" id="{82553B38-12F0-4F6B-A4B7-6C378953020F}"/>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5658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par>
                          <p:cTn id="56" fill="hold">
                            <p:stCondLst>
                              <p:cond delay="2000"/>
                            </p:stCondLst>
                            <p:childTnLst>
                              <p:par>
                                <p:cTn id="57" presetID="1" presetClass="emph" presetSubtype="2" fill="hold" nodeType="afterEffect">
                                  <p:stCondLst>
                                    <p:cond delay="0"/>
                                  </p:stCondLst>
                                  <p:childTnLst>
                                    <p:animClr clrSpc="rgb" dir="cw">
                                      <p:cBhvr>
                                        <p:cTn id="58" dur="2000" fill="hold"/>
                                        <p:tgtEl>
                                          <p:spTgt spid="42"/>
                                        </p:tgtEl>
                                        <p:attrNameLst>
                                          <p:attrName>fillcolor</p:attrName>
                                        </p:attrNameLst>
                                      </p:cBhvr>
                                      <p:to>
                                        <a:srgbClr val="F7CBAC"/>
                                      </p:to>
                                    </p:animClr>
                                    <p:set>
                                      <p:cBhvr>
                                        <p:cTn id="59" dur="2000" fill="hold"/>
                                        <p:tgtEl>
                                          <p:spTgt spid="42"/>
                                        </p:tgtEl>
                                        <p:attrNameLst>
                                          <p:attrName>fill.type</p:attrName>
                                        </p:attrNameLst>
                                      </p:cBhvr>
                                      <p:to>
                                        <p:strVal val="solid"/>
                                      </p:to>
                                    </p:set>
                                    <p:set>
                                      <p:cBhvr>
                                        <p:cTn id="60" dur="2000" fill="hold"/>
                                        <p:tgtEl>
                                          <p:spTgt spid="42"/>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childTnLst>
                                </p:cTn>
                              </p:par>
                            </p:childTnLst>
                          </p:cTn>
                        </p:par>
                        <p:par>
                          <p:cTn id="66" fill="hold">
                            <p:stCondLst>
                              <p:cond delay="1000"/>
                            </p:stCondLst>
                            <p:childTnLst>
                              <p:par>
                                <p:cTn id="67" presetID="1" presetClass="emph" presetSubtype="2" fill="hold" nodeType="afterEffect">
                                  <p:stCondLst>
                                    <p:cond delay="0"/>
                                  </p:stCondLst>
                                  <p:childTnLst>
                                    <p:animClr clrSpc="rgb" dir="cw">
                                      <p:cBhvr>
                                        <p:cTn id="68" dur="2000" fill="hold"/>
                                        <p:tgtEl>
                                          <p:spTgt spid="40"/>
                                        </p:tgtEl>
                                        <p:attrNameLst>
                                          <p:attrName>fillcolor</p:attrName>
                                        </p:attrNameLst>
                                      </p:cBhvr>
                                      <p:to>
                                        <a:srgbClr val="F7CBAC"/>
                                      </p:to>
                                    </p:animClr>
                                    <p:set>
                                      <p:cBhvr>
                                        <p:cTn id="69" dur="2000" fill="hold"/>
                                        <p:tgtEl>
                                          <p:spTgt spid="40"/>
                                        </p:tgtEl>
                                        <p:attrNameLst>
                                          <p:attrName>fill.type</p:attrName>
                                        </p:attrNameLst>
                                      </p:cBhvr>
                                      <p:to>
                                        <p:strVal val="solid"/>
                                      </p:to>
                                    </p:set>
                                    <p:set>
                                      <p:cBhvr>
                                        <p:cTn id="70" dur="20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p:bldP spid="49" grpId="0"/>
      <p:bldP spid="29" grpId="0"/>
      <p:bldP spid="30" grpId="0"/>
      <p:bldP spid="31" grpId="0"/>
      <p:bldP spid="32" grpId="0"/>
      <p:bldP spid="33" grpId="0"/>
      <p:bldP spid="38" grpId="0" animBg="1"/>
      <p:bldP spid="39" grpId="0" animBg="1"/>
      <p:bldP spid="40" grpId="0"/>
      <p:bldP spid="42"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1043234" cy="369332"/>
          </a:xfrm>
          <a:prstGeom prst="rect">
            <a:avLst/>
          </a:prstGeom>
          <a:noFill/>
        </p:spPr>
        <p:txBody>
          <a:bodyPr wrap="none" rtlCol="0">
            <a:spAutoFit/>
          </a:bodyPr>
          <a:lstStyle/>
          <a:p>
            <a:r>
              <a:rPr lang="en-GB" dirty="0">
                <a:solidFill>
                  <a:srgbClr val="0C2B8E"/>
                </a:solidFill>
              </a:rPr>
              <a:t>objective</a:t>
            </a:r>
            <a:endParaRPr lang="en-GB"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en-GB" dirty="0">
                <a:solidFill>
                  <a:srgbClr val="0C2B8E"/>
                </a:solidFill>
              </a:rPr>
              <a:t>Matrix</a:t>
            </a:r>
          </a:p>
          <a:p>
            <a:pPr algn="ctr"/>
            <a:r>
              <a:rPr lang="en-GB" dirty="0">
                <a:solidFill>
                  <a:srgbClr val="0C2B8E"/>
                </a:solidFill>
              </a:rPr>
              <a:t>Equation</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pic>
        <p:nvPicPr>
          <p:cNvPr id="3" name="Imagem 2">
            <a:extLst>
              <a:ext uri="{FF2B5EF4-FFF2-40B4-BE49-F238E27FC236}">
                <a16:creationId xmlns:a16="http://schemas.microsoft.com/office/drawing/2014/main" id="{0211B47C-0AD5-486F-9A96-C2502FF7F2A8}"/>
              </a:ext>
            </a:extLst>
          </p:cNvPr>
          <p:cNvPicPr>
            <a:picLocks noChangeAspect="1"/>
          </p:cNvPicPr>
          <p:nvPr>
            <p:custDataLst>
              <p:tags r:id="rId1"/>
            </p:custDataLst>
          </p:nvPr>
        </p:nvPicPr>
        <p:blipFill rotWithShape="1">
          <a:blip r:embed="rId19" cstate="print">
            <a:extLst>
              <a:ext uri="{28A0092B-C50C-407E-A947-70E740481C1C}">
                <a14:useLocalDpi xmlns:a14="http://schemas.microsoft.com/office/drawing/2010/main" val="0"/>
              </a:ext>
            </a:extLst>
          </a:blip>
          <a:srcRect b="62734"/>
          <a:stretch/>
        </p:blipFill>
        <p:spPr>
          <a:xfrm>
            <a:off x="7597202" y="3776752"/>
            <a:ext cx="2067537" cy="2075377"/>
          </a:xfrm>
          <a:prstGeom prst="rect">
            <a:avLst/>
          </a:prstGeom>
        </p:spPr>
      </p:pic>
      <p:sp>
        <p:nvSpPr>
          <p:cNvPr id="8" name="Bolha de Pensamento: Nuvem 7">
            <a:extLst>
              <a:ext uri="{FF2B5EF4-FFF2-40B4-BE49-F238E27FC236}">
                <a16:creationId xmlns:a16="http://schemas.microsoft.com/office/drawing/2014/main" id="{33771B4A-1C20-4675-A376-7314BC6265CD}"/>
              </a:ext>
            </a:extLst>
          </p:cNvPr>
          <p:cNvSpPr/>
          <p:nvPr/>
        </p:nvSpPr>
        <p:spPr>
          <a:xfrm>
            <a:off x="7999419" y="3276370"/>
            <a:ext cx="2690037" cy="1292582"/>
          </a:xfrm>
          <a:prstGeom prst="cloudCallout">
            <a:avLst>
              <a:gd name="adj1" fmla="val -54035"/>
              <a:gd name="adj2" fmla="val 6414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b="1" dirty="0">
                <a:solidFill>
                  <a:schemeClr val="tx1"/>
                </a:solidFill>
              </a:rPr>
              <a:t>HOW?</a:t>
            </a:r>
            <a:endParaRPr lang="en-GB" sz="4000" b="1" dirty="0">
              <a:solidFill>
                <a:schemeClr val="tx1"/>
              </a:solidFill>
            </a:endParaRPr>
          </a:p>
        </p:txBody>
      </p:sp>
      <p:pic>
        <p:nvPicPr>
          <p:cNvPr id="10" name="Imagem 9">
            <a:extLst>
              <a:ext uri="{FF2B5EF4-FFF2-40B4-BE49-F238E27FC236}">
                <a16:creationId xmlns:a16="http://schemas.microsoft.com/office/drawing/2014/main" id="{3749BDCE-D640-4246-AE2F-36D719DAA4DD}"/>
              </a:ext>
            </a:extLst>
          </p:cNvPr>
          <p:cNvPicPr>
            <a:picLocks noChangeAspect="1"/>
          </p:cNvPicPr>
          <p:nvPr>
            <p:custDataLst>
              <p:tags r:id="rId2"/>
            </p:custDataLst>
          </p:nvPr>
        </p:nvPicPr>
        <p:blipFill rotWithShape="1">
          <a:blip r:embed="rId20" cstate="print">
            <a:extLst>
              <a:ext uri="{28A0092B-C50C-407E-A947-70E740481C1C}">
                <a14:useLocalDpi xmlns:a14="http://schemas.microsoft.com/office/drawing/2010/main" val="0"/>
              </a:ext>
            </a:extLst>
          </a:blip>
          <a:srcRect b="58721"/>
          <a:stretch/>
        </p:blipFill>
        <p:spPr>
          <a:xfrm>
            <a:off x="7958555" y="3670890"/>
            <a:ext cx="1440620" cy="2187308"/>
          </a:xfrm>
          <a:prstGeom prst="rect">
            <a:avLst/>
          </a:prstGeom>
        </p:spPr>
      </p:pic>
      <p:sp>
        <p:nvSpPr>
          <p:cNvPr id="38" name="Bolha de Pensamento: Nuvem 37">
            <a:extLst>
              <a:ext uri="{FF2B5EF4-FFF2-40B4-BE49-F238E27FC236}">
                <a16:creationId xmlns:a16="http://schemas.microsoft.com/office/drawing/2014/main" id="{35030735-79B4-41FB-9DEA-7CD9925F874A}"/>
              </a:ext>
            </a:extLst>
          </p:cNvPr>
          <p:cNvSpPr/>
          <p:nvPr/>
        </p:nvSpPr>
        <p:spPr>
          <a:xfrm>
            <a:off x="6117426" y="3321995"/>
            <a:ext cx="2690037" cy="1292582"/>
          </a:xfrm>
          <a:prstGeom prst="cloudCallout">
            <a:avLst>
              <a:gd name="adj1" fmla="val 43198"/>
              <a:gd name="adj2" fmla="val 7812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Do you remember?</a:t>
            </a:r>
          </a:p>
        </p:txBody>
      </p:sp>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9019391" y="2477983"/>
            <a:ext cx="27360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adroTexto 6">
            <a:extLst>
              <a:ext uri="{FF2B5EF4-FFF2-40B4-BE49-F238E27FC236}">
                <a16:creationId xmlns:a16="http://schemas.microsoft.com/office/drawing/2014/main" id="{FFE710C2-D4F4-469A-A90E-D6D9DF4D5C06}"/>
              </a:ext>
            </a:extLst>
          </p:cNvPr>
          <p:cNvSpPr txBox="1"/>
          <p:nvPr/>
        </p:nvSpPr>
        <p:spPr>
          <a:xfrm>
            <a:off x="8871178" y="2609846"/>
            <a:ext cx="2984044" cy="1077218"/>
          </a:xfrm>
          <a:prstGeom prst="rect">
            <a:avLst/>
          </a:prstGeom>
          <a:noFill/>
        </p:spPr>
        <p:txBody>
          <a:bodyPr wrap="square" rtlCol="0">
            <a:spAutoFit/>
          </a:bodyPr>
          <a:lstStyle/>
          <a:p>
            <a:pPr algn="ctr"/>
            <a:r>
              <a:rPr lang="en-GB" sz="2000" i="1" dirty="0"/>
              <a:t>In previous Lessons you have seen </a:t>
            </a:r>
            <a:r>
              <a:rPr lang="en-GB" sz="2400" b="1" i="1" dirty="0"/>
              <a:t>3 ways </a:t>
            </a:r>
            <a:r>
              <a:rPr lang="en-GB" sz="2000" i="1" dirty="0"/>
              <a:t>to compute this matrix!...</a:t>
            </a:r>
            <a:endParaRPr lang="en-GB" sz="2000" i="1" u="sng" dirty="0"/>
          </a:p>
        </p:txBody>
      </p:sp>
      <p:sp>
        <p:nvSpPr>
          <p:cNvPr id="32" name="Retângulo 31">
            <a:extLst>
              <a:ext uri="{FF2B5EF4-FFF2-40B4-BE49-F238E27FC236}">
                <a16:creationId xmlns:a16="http://schemas.microsoft.com/office/drawing/2014/main" id="{061C9EBA-D579-4508-99F2-BDD3161AB224}"/>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33" name="Retângulo: Cantos Arredondados 32">
                <a:extLst>
                  <a:ext uri="{FF2B5EF4-FFF2-40B4-BE49-F238E27FC236}">
                    <a16:creationId xmlns:a16="http://schemas.microsoft.com/office/drawing/2014/main" id="{3602F848-3D32-427E-BE94-4744CE2BD097}"/>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33"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21"/>
                <a:stretch>
                  <a:fillRect l="-1760" b="-20270"/>
                </a:stretch>
              </a:blipFill>
            </p:spPr>
            <p:txBody>
              <a:bodyPr/>
              <a:lstStyle/>
              <a:p>
                <a:r>
                  <a:rPr lang="en-GB">
                    <a:noFill/>
                  </a:rPr>
                  <a:t> </a:t>
                </a:r>
              </a:p>
            </p:txBody>
          </p:sp>
        </mc:Fallback>
      </mc:AlternateContent>
      <p:sp>
        <p:nvSpPr>
          <p:cNvPr id="34" name="Retângulo: Cantos Arredondados 33">
            <a:extLst>
              <a:ext uri="{FF2B5EF4-FFF2-40B4-BE49-F238E27FC236}">
                <a16:creationId xmlns:a16="http://schemas.microsoft.com/office/drawing/2014/main" id="{19B5161B-21CD-429F-A232-687B102C366D}"/>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p:sp>
        <p:nvSpPr>
          <p:cNvPr id="40" name="Retângulo: Cantos Arredondados 39">
            <a:hlinkClick r:id="rId22" action="ppaction://hlinksldjump"/>
            <a:extLst>
              <a:ext uri="{FF2B5EF4-FFF2-40B4-BE49-F238E27FC236}">
                <a16:creationId xmlns:a16="http://schemas.microsoft.com/office/drawing/2014/main" id="{6852D598-9D41-4A5E-A974-D8E3F7F3F35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1" name="Retângulo: Cantos Arredondados 40">
            <a:hlinkClick r:id="rId23" action="ppaction://hlinksldjump"/>
            <a:extLst>
              <a:ext uri="{FF2B5EF4-FFF2-40B4-BE49-F238E27FC236}">
                <a16:creationId xmlns:a16="http://schemas.microsoft.com/office/drawing/2014/main" id="{1021B05F-0E3A-435A-84DE-4A25C06F603D}"/>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42" name="Retângulo: Cantos Arredondados 41">
            <a:hlinkClick r:id="rId24" action="ppaction://hlinksldjump"/>
            <a:extLst>
              <a:ext uri="{FF2B5EF4-FFF2-40B4-BE49-F238E27FC236}">
                <a16:creationId xmlns:a16="http://schemas.microsoft.com/office/drawing/2014/main" id="{C5F4E8B9-A09A-426E-B167-E573E76D3954}"/>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43" name="Retângulo: Cantos Arredondados 42">
            <a:hlinkClick r:id="rId25" action="ppaction://hlinksldjump"/>
            <a:extLst>
              <a:ext uri="{FF2B5EF4-FFF2-40B4-BE49-F238E27FC236}">
                <a16:creationId xmlns:a16="http://schemas.microsoft.com/office/drawing/2014/main" id="{66F960A0-A921-4BE0-BD9B-1BD933E3695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7774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1000"/>
                                        <p:tgtEl>
                                          <p:spTgt spid="55"/>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left)">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1000"/>
                                        <p:tgtEl>
                                          <p:spTgt spid="52"/>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1000" fill="hold"/>
                                        <p:tgtEl>
                                          <p:spTgt spid="8"/>
                                        </p:tgtEl>
                                        <p:attrNameLst>
                                          <p:attrName>ppt_w</p:attrName>
                                        </p:attrNameLst>
                                      </p:cBhvr>
                                      <p:tavLst>
                                        <p:tav tm="0">
                                          <p:val>
                                            <p:fltVal val="0"/>
                                          </p:val>
                                        </p:tav>
                                        <p:tav tm="100000">
                                          <p:val>
                                            <p:strVal val="#ppt_w"/>
                                          </p:val>
                                        </p:tav>
                                      </p:tavLst>
                                    </p:anim>
                                    <p:anim calcmode="lin" valueType="num">
                                      <p:cBhvr>
                                        <p:cTn id="85" dur="1000" fill="hold"/>
                                        <p:tgtEl>
                                          <p:spTgt spid="8"/>
                                        </p:tgtEl>
                                        <p:attrNameLst>
                                          <p:attrName>ppt_h</p:attrName>
                                        </p:attrNameLst>
                                      </p:cBhvr>
                                      <p:tavLst>
                                        <p:tav tm="0">
                                          <p:val>
                                            <p:fltVal val="0"/>
                                          </p:val>
                                        </p:tav>
                                        <p:tav tm="100000">
                                          <p:val>
                                            <p:strVal val="#ppt_h"/>
                                          </p:val>
                                        </p:tav>
                                      </p:tavLst>
                                    </p:anim>
                                    <p:animEffect transition="in" filter="fade">
                                      <p:cBhvr>
                                        <p:cTn id="86" dur="1000"/>
                                        <p:tgtEl>
                                          <p:spTgt spid="8"/>
                                        </p:tgtEl>
                                      </p:cBhvr>
                                    </p:animEffect>
                                  </p:childTnLst>
                                </p:cTn>
                              </p:par>
                              <p:par>
                                <p:cTn id="87" presetID="42" presetClass="path" presetSubtype="0" accel="50000" decel="50000" fill="hold" grpId="1" nodeType="withEffect">
                                  <p:stCondLst>
                                    <p:cond delay="0"/>
                                  </p:stCondLst>
                                  <p:childTnLst>
                                    <p:animMotion origin="layout" path="M 3.75E-6 -7.40741E-7 L 0.08359 -0.1463 " pathEditMode="relative" rAng="0" ptsTypes="AA">
                                      <p:cBhvr>
                                        <p:cTn id="88" dur="750" fill="hold"/>
                                        <p:tgtEl>
                                          <p:spTgt spid="8"/>
                                        </p:tgtEl>
                                        <p:attrNameLst>
                                          <p:attrName>ppt_x</p:attrName>
                                          <p:attrName>ppt_y</p:attrName>
                                        </p:attrNameLst>
                                      </p:cBhvr>
                                      <p:rCtr x="4180" y="-7315"/>
                                    </p:animMotion>
                                  </p:childTnLst>
                                </p:cTn>
                              </p:par>
                            </p:childTnLst>
                          </p:cTn>
                        </p:par>
                        <p:par>
                          <p:cTn id="89" fill="hold">
                            <p:stCondLst>
                              <p:cond delay="375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1000" fill="hold"/>
                                        <p:tgtEl>
                                          <p:spTgt spid="38"/>
                                        </p:tgtEl>
                                        <p:attrNameLst>
                                          <p:attrName>ppt_w</p:attrName>
                                        </p:attrNameLst>
                                      </p:cBhvr>
                                      <p:tavLst>
                                        <p:tav tm="0">
                                          <p:val>
                                            <p:fltVal val="0"/>
                                          </p:val>
                                        </p:tav>
                                        <p:tav tm="100000">
                                          <p:val>
                                            <p:strVal val="#ppt_w"/>
                                          </p:val>
                                        </p:tav>
                                      </p:tavLst>
                                    </p:anim>
                                    <p:anim calcmode="lin" valueType="num">
                                      <p:cBhvr>
                                        <p:cTn id="93" dur="1000" fill="hold"/>
                                        <p:tgtEl>
                                          <p:spTgt spid="38"/>
                                        </p:tgtEl>
                                        <p:attrNameLst>
                                          <p:attrName>ppt_h</p:attrName>
                                        </p:attrNameLst>
                                      </p:cBhvr>
                                      <p:tavLst>
                                        <p:tav tm="0">
                                          <p:val>
                                            <p:fltVal val="0"/>
                                          </p:val>
                                        </p:tav>
                                        <p:tav tm="100000">
                                          <p:val>
                                            <p:strVal val="#ppt_h"/>
                                          </p:val>
                                        </p:tav>
                                      </p:tavLst>
                                    </p:anim>
                                    <p:animEffect transition="in" filter="fade">
                                      <p:cBhvr>
                                        <p:cTn id="94" dur="1000"/>
                                        <p:tgtEl>
                                          <p:spTgt spid="38"/>
                                        </p:tgtEl>
                                      </p:cBhvr>
                                    </p:animEffect>
                                  </p:childTnLst>
                                </p:cTn>
                              </p:par>
                              <p:par>
                                <p:cTn id="95" presetID="42" presetClass="path" presetSubtype="0" accel="50000" decel="50000" fill="hold" grpId="1" nodeType="withEffect">
                                  <p:stCondLst>
                                    <p:cond delay="0"/>
                                  </p:stCondLst>
                                  <p:childTnLst>
                                    <p:animMotion origin="layout" path="M 8.33333E-7 -3.7037E-6 L -0.08099 -0.13055 " pathEditMode="relative" rAng="0" ptsTypes="AA">
                                      <p:cBhvr>
                                        <p:cTn id="96" dur="750" fill="hold"/>
                                        <p:tgtEl>
                                          <p:spTgt spid="38"/>
                                        </p:tgtEl>
                                        <p:attrNameLst>
                                          <p:attrName>ppt_x</p:attrName>
                                          <p:attrName>ppt_y</p:attrName>
                                        </p:attrNameLst>
                                      </p:cBhvr>
                                      <p:rCtr x="-4049" y="-6528"/>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00"/>
                                        <p:tgtEl>
                                          <p:spTgt spid="3"/>
                                        </p:tgtEl>
                                      </p:cBhvr>
                                    </p:animEffect>
                                    <p:set>
                                      <p:cBhvr>
                                        <p:cTn id="101" dur="1" fill="hold">
                                          <p:stCondLst>
                                            <p:cond delay="999"/>
                                          </p:stCondLst>
                                        </p:cTn>
                                        <p:tgtEl>
                                          <p:spTgt spid="3"/>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1250"/>
                                        <p:tgtEl>
                                          <p:spTgt spid="10"/>
                                        </p:tgtEl>
                                      </p:cBhvr>
                                    </p:animEffect>
                                  </p:childTnLst>
                                </p:cTn>
                              </p:par>
                              <p:par>
                                <p:cTn id="105" presetID="10" presetClass="exit" presetSubtype="0" fill="hold" grpId="2" nodeType="withEffect">
                                  <p:stCondLst>
                                    <p:cond delay="0"/>
                                  </p:stCondLst>
                                  <p:childTnLst>
                                    <p:animEffect transition="out" filter="fade">
                                      <p:cBhvr>
                                        <p:cTn id="106" dur="500"/>
                                        <p:tgtEl>
                                          <p:spTgt spid="8"/>
                                        </p:tgtEl>
                                      </p:cBhvr>
                                    </p:animEffect>
                                    <p:set>
                                      <p:cBhvr>
                                        <p:cTn id="107" dur="1" fill="hold">
                                          <p:stCondLst>
                                            <p:cond delay="499"/>
                                          </p:stCondLst>
                                        </p:cTn>
                                        <p:tgtEl>
                                          <p:spTgt spid="8"/>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38"/>
                                        </p:tgtEl>
                                      </p:cBhvr>
                                    </p:animEffect>
                                    <p:set>
                                      <p:cBhvr>
                                        <p:cTn id="110" dur="1" fill="hold">
                                          <p:stCondLst>
                                            <p:cond delay="499"/>
                                          </p:stCondLst>
                                        </p:cTn>
                                        <p:tgtEl>
                                          <p:spTgt spid="38"/>
                                        </p:tgtEl>
                                        <p:attrNameLst>
                                          <p:attrName>style.visibility</p:attrName>
                                        </p:attrNameLst>
                                      </p:cBhvr>
                                      <p:to>
                                        <p:strVal val="hidden"/>
                                      </p:to>
                                    </p:set>
                                  </p:childTnLst>
                                </p:cTn>
                              </p:par>
                            </p:childTnLst>
                          </p:cTn>
                        </p:par>
                        <p:par>
                          <p:cTn id="111" fill="hold">
                            <p:stCondLst>
                              <p:cond delay="1250"/>
                            </p:stCondLst>
                            <p:childTnLst>
                              <p:par>
                                <p:cTn id="112" presetID="10" presetClass="entr" presetSubtype="0"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1000"/>
                                        <p:tgtEl>
                                          <p:spTgt spid="3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1" grpId="0"/>
      <p:bldP spid="37" grpId="0"/>
      <p:bldP spid="51" grpId="0"/>
      <p:bldP spid="52" grpId="0" animBg="1"/>
      <p:bldP spid="53" grpId="0"/>
      <p:bldP spid="54" grpId="0"/>
      <p:bldP spid="55" grpId="0" animBg="1"/>
      <p:bldP spid="56" grpId="0" animBg="1"/>
      <p:bldP spid="57" grpId="0" animBg="1"/>
      <p:bldP spid="58" grpId="0" animBg="1"/>
      <p:bldP spid="4" grpId="0"/>
      <p:bldP spid="59" grpId="0"/>
      <p:bldP spid="60" grpId="0"/>
      <p:bldP spid="5" grpId="0"/>
      <p:bldP spid="8" grpId="0" animBg="1"/>
      <p:bldP spid="8" grpId="1" animBg="1"/>
      <p:bldP spid="8" grpId="2" animBg="1"/>
      <p:bldP spid="38" grpId="0" animBg="1"/>
      <p:bldP spid="38" grpId="1" animBg="1"/>
      <p:bldP spid="38" grpId="2" animBg="1"/>
      <p:bldP spid="11" grpId="0" animBg="1"/>
      <p:bldP spid="39" grpId="0"/>
      <p:bldP spid="32" grpId="0" animBg="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341016"/>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pic>
        <p:nvPicPr>
          <p:cNvPr id="9" name="Imagem 8">
            <a:extLst>
              <a:ext uri="{FF2B5EF4-FFF2-40B4-BE49-F238E27FC236}">
                <a16:creationId xmlns:a16="http://schemas.microsoft.com/office/drawing/2014/main" id="{6BC13EA4-7BCB-43FC-B746-902979F5AC78}"/>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59689"/>
          <a:stretch/>
        </p:blipFill>
        <p:spPr>
          <a:xfrm>
            <a:off x="6657770" y="3692266"/>
            <a:ext cx="2711695" cy="2169929"/>
          </a:xfrm>
          <a:prstGeom prst="rect">
            <a:avLst/>
          </a:prstGeom>
        </p:spPr>
      </p:pic>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535816"/>
            <a:ext cx="1269899" cy="461665"/>
          </a:xfrm>
          <a:prstGeom prst="rect">
            <a:avLst/>
          </a:prstGeom>
        </p:spPr>
        <p:txBody>
          <a:bodyPr wrap="none">
            <a:spAutoFit/>
          </a:bodyPr>
          <a:lstStyle/>
          <a:p>
            <a:r>
              <a:rPr lang="en-GB" sz="2400" b="1" u="sng" dirty="0">
                <a:solidFill>
                  <a:srgbClr val="29A6FF"/>
                </a:solidFill>
              </a:rPr>
              <a:t>Example</a:t>
            </a:r>
            <a:endParaRPr lang="en-GB"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3537737" y="546571"/>
            <a:ext cx="7240124" cy="461665"/>
          </a:xfrm>
          <a:prstGeom prst="rect">
            <a:avLst/>
          </a:prstGeom>
          <a:noFill/>
        </p:spPr>
        <p:txBody>
          <a:bodyPr wrap="none" rtlCol="0">
            <a:spAutoFit/>
          </a:bodyPr>
          <a:lstStyle/>
          <a:p>
            <a:r>
              <a:rPr lang="en-GB" sz="2400" dirty="0"/>
              <a:t>Solve following linear systems </a:t>
            </a:r>
            <a:r>
              <a:rPr lang="en-GB" sz="2400" u="sng" dirty="0"/>
              <a:t>using the Inverse Method</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1043234" cy="369332"/>
          </a:xfrm>
          <a:prstGeom prst="rect">
            <a:avLst/>
          </a:prstGeom>
          <a:noFill/>
        </p:spPr>
        <p:txBody>
          <a:bodyPr wrap="none" rtlCol="0">
            <a:spAutoFit/>
          </a:bodyPr>
          <a:lstStyle/>
          <a:p>
            <a:r>
              <a:rPr lang="en-GB" dirty="0">
                <a:solidFill>
                  <a:srgbClr val="0C2B8E"/>
                </a:solidFill>
              </a:rPr>
              <a:t>objective</a:t>
            </a:r>
            <a:endParaRPr lang="en-GB"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en-GB" dirty="0">
                <a:solidFill>
                  <a:srgbClr val="0C2B8E"/>
                </a:solidFill>
              </a:rPr>
              <a:t>Matrix</a:t>
            </a:r>
          </a:p>
          <a:p>
            <a:pPr algn="ctr"/>
            <a:r>
              <a:rPr lang="en-GB" dirty="0">
                <a:solidFill>
                  <a:srgbClr val="0C2B8E"/>
                </a:solidFill>
              </a:rPr>
              <a:t>Equation</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pic>
        <p:nvPicPr>
          <p:cNvPr id="10" name="Imagem 9">
            <a:extLst>
              <a:ext uri="{FF2B5EF4-FFF2-40B4-BE49-F238E27FC236}">
                <a16:creationId xmlns:a16="http://schemas.microsoft.com/office/drawing/2014/main" id="{3749BDCE-D640-4246-AE2F-36D719DAA4DD}"/>
              </a:ext>
            </a:extLst>
          </p:cNvPr>
          <p:cNvPicPr>
            <a:picLocks noChangeAspect="1"/>
          </p:cNvPicPr>
          <p:nvPr>
            <p:custDataLst>
              <p:tags r:id="rId2"/>
            </p:custDataLst>
          </p:nvPr>
        </p:nvPicPr>
        <p:blipFill rotWithShape="1">
          <a:blip r:embed="rId19" cstate="print">
            <a:extLst>
              <a:ext uri="{28A0092B-C50C-407E-A947-70E740481C1C}">
                <a14:useLocalDpi xmlns:a14="http://schemas.microsoft.com/office/drawing/2010/main" val="0"/>
              </a:ext>
            </a:extLst>
          </a:blip>
          <a:srcRect b="58721"/>
          <a:stretch/>
        </p:blipFill>
        <p:spPr>
          <a:xfrm>
            <a:off x="7958555" y="3670890"/>
            <a:ext cx="1440620" cy="2187308"/>
          </a:xfrm>
          <a:prstGeom prst="rect">
            <a:avLst/>
          </a:prstGeom>
        </p:spPr>
      </p:pic>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9019391" y="2477983"/>
            <a:ext cx="27360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adroTexto 6">
            <a:extLst>
              <a:ext uri="{FF2B5EF4-FFF2-40B4-BE49-F238E27FC236}">
                <a16:creationId xmlns:a16="http://schemas.microsoft.com/office/drawing/2014/main" id="{FFE710C2-D4F4-469A-A90E-D6D9DF4D5C06}"/>
              </a:ext>
            </a:extLst>
          </p:cNvPr>
          <p:cNvSpPr txBox="1"/>
          <p:nvPr/>
        </p:nvSpPr>
        <p:spPr>
          <a:xfrm>
            <a:off x="8871178" y="2609846"/>
            <a:ext cx="2984044" cy="1077218"/>
          </a:xfrm>
          <a:prstGeom prst="rect">
            <a:avLst/>
          </a:prstGeom>
          <a:noFill/>
        </p:spPr>
        <p:txBody>
          <a:bodyPr wrap="square" rtlCol="0">
            <a:spAutoFit/>
          </a:bodyPr>
          <a:lstStyle/>
          <a:p>
            <a:pPr algn="ctr"/>
            <a:r>
              <a:rPr lang="en-GB" sz="2000" i="1" dirty="0"/>
              <a:t>In previous Lessons you have seen </a:t>
            </a:r>
            <a:r>
              <a:rPr lang="en-GB" sz="2400" b="1" i="1" dirty="0"/>
              <a:t>3 ways </a:t>
            </a:r>
            <a:r>
              <a:rPr lang="en-GB" sz="2000" i="1" dirty="0"/>
              <a:t>to compute this matrix!...</a:t>
            </a:r>
            <a:endParaRPr lang="en-GB" sz="2000" i="1" u="sng" dirty="0"/>
          </a:p>
        </p:txBody>
      </p:sp>
      <p:sp>
        <p:nvSpPr>
          <p:cNvPr id="40" name="CuadroTexto 6">
            <a:extLst>
              <a:ext uri="{FF2B5EF4-FFF2-40B4-BE49-F238E27FC236}">
                <a16:creationId xmlns:a16="http://schemas.microsoft.com/office/drawing/2014/main" id="{EAA1B2B4-7DB3-4FFF-8B99-88A823BDF51D}"/>
              </a:ext>
            </a:extLst>
          </p:cNvPr>
          <p:cNvSpPr txBox="1"/>
          <p:nvPr/>
        </p:nvSpPr>
        <p:spPr>
          <a:xfrm>
            <a:off x="4843320" y="3791862"/>
            <a:ext cx="2711695" cy="1600438"/>
          </a:xfrm>
          <a:custGeom>
            <a:avLst/>
            <a:gdLst>
              <a:gd name="connsiteX0" fmla="*/ 0 w 3277757"/>
              <a:gd name="connsiteY0" fmla="*/ 0 h 1200329"/>
              <a:gd name="connsiteX1" fmla="*/ 3277757 w 3277757"/>
              <a:gd name="connsiteY1" fmla="*/ 0 h 1200329"/>
              <a:gd name="connsiteX2" fmla="*/ 3277757 w 3277757"/>
              <a:gd name="connsiteY2" fmla="*/ 1200329 h 1200329"/>
              <a:gd name="connsiteX3" fmla="*/ 0 w 3277757"/>
              <a:gd name="connsiteY3" fmla="*/ 1200329 h 1200329"/>
              <a:gd name="connsiteX4" fmla="*/ 0 w 3277757"/>
              <a:gd name="connsiteY4"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47458"/>
              <a:gd name="connsiteX1" fmla="*/ 3277757 w 3277757"/>
              <a:gd name="connsiteY1" fmla="*/ 0 h 1247458"/>
              <a:gd name="connsiteX2" fmla="*/ 3277757 w 3277757"/>
              <a:gd name="connsiteY2" fmla="*/ 1200329 h 1247458"/>
              <a:gd name="connsiteX3" fmla="*/ 2189402 w 3277757"/>
              <a:gd name="connsiteY3" fmla="*/ 1200139 h 1247458"/>
              <a:gd name="connsiteX4" fmla="*/ 0 w 3277757"/>
              <a:gd name="connsiteY4" fmla="*/ 1200329 h 1247458"/>
              <a:gd name="connsiteX5" fmla="*/ 0 w 3277757"/>
              <a:gd name="connsiteY5" fmla="*/ 0 h 124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7757" h="1247458">
                <a:moveTo>
                  <a:pt x="0" y="0"/>
                </a:moveTo>
                <a:lnTo>
                  <a:pt x="3277757" y="0"/>
                </a:lnTo>
                <a:lnTo>
                  <a:pt x="3277757" y="1200329"/>
                </a:lnTo>
                <a:cubicBezTo>
                  <a:pt x="2914972" y="1200266"/>
                  <a:pt x="2467126" y="1306528"/>
                  <a:pt x="2189402" y="1200139"/>
                </a:cubicBezTo>
                <a:lnTo>
                  <a:pt x="0" y="1200329"/>
                </a:lnTo>
                <a:lnTo>
                  <a:pt x="0" y="0"/>
                </a:lnTo>
                <a:close/>
              </a:path>
            </a:pathLst>
          </a:custGeom>
          <a:solidFill>
            <a:schemeClr val="accent6">
              <a:lumMod val="40000"/>
              <a:lumOff val="60000"/>
            </a:schemeClr>
          </a:solidFill>
          <a:effectLst>
            <a:outerShdw blurRad="63500" sx="102000" sy="102000" algn="ctr" rotWithShape="0">
              <a:prstClr val="black">
                <a:alpha val="40000"/>
              </a:prstClr>
            </a:outerShdw>
          </a:effectLst>
        </p:spPr>
        <p:txBody>
          <a:bodyPr wrap="square" rtlCol="0">
            <a:spAutoFit/>
          </a:bodyPr>
          <a:lstStyle/>
          <a:p>
            <a:pPr algn="just">
              <a:buClr>
                <a:srgbClr val="F25E4F"/>
              </a:buClr>
            </a:pPr>
            <a:r>
              <a:rPr lang="en-GB" sz="2000" b="1" dirty="0">
                <a:solidFill>
                  <a:srgbClr val="F25E4F"/>
                </a:solidFill>
              </a:rPr>
              <a:t>Remember</a:t>
            </a:r>
          </a:p>
          <a:p>
            <a:pPr algn="just">
              <a:buClr>
                <a:srgbClr val="F25E4F"/>
              </a:buClr>
            </a:pPr>
            <a:r>
              <a:rPr lang="en-GB" b="1" i="1" dirty="0"/>
              <a:t>Inverse Computation </a:t>
            </a:r>
            <a:r>
              <a:rPr lang="en-GB" dirty="0"/>
              <a:t>by:</a:t>
            </a:r>
          </a:p>
          <a:p>
            <a:pPr marL="265113" indent="-265113">
              <a:buClr>
                <a:srgbClr val="F25E4F"/>
              </a:buClr>
              <a:buFont typeface="+mj-lt"/>
              <a:buAutoNum type="arabicPeriod"/>
            </a:pPr>
            <a:r>
              <a:rPr lang="en-GB" sz="2000" b="1" dirty="0"/>
              <a:t>Definition</a:t>
            </a:r>
            <a:r>
              <a:rPr lang="en-GB" sz="2000" dirty="0"/>
              <a:t> – </a:t>
            </a:r>
            <a:r>
              <a:rPr lang="en-GB" sz="2000" i="1" dirty="0"/>
              <a:t>Lesson</a:t>
            </a:r>
            <a:r>
              <a:rPr lang="en-GB" sz="2000" b="1" i="1" dirty="0"/>
              <a:t> 9</a:t>
            </a:r>
          </a:p>
          <a:p>
            <a:pPr marL="265113" indent="-265113">
              <a:buClr>
                <a:srgbClr val="F25E4F"/>
              </a:buClr>
              <a:buFont typeface="+mj-lt"/>
              <a:buAutoNum type="arabicPeriod"/>
            </a:pPr>
            <a:r>
              <a:rPr lang="en-GB" sz="2000" b="1" dirty="0"/>
              <a:t>EROs </a:t>
            </a:r>
            <a:r>
              <a:rPr lang="en-GB" sz="2000" dirty="0"/>
              <a:t>– </a:t>
            </a:r>
            <a:r>
              <a:rPr lang="en-GB" sz="2000" i="1" dirty="0"/>
              <a:t>Lesson</a:t>
            </a:r>
            <a:r>
              <a:rPr lang="en-GB" sz="2000" b="1" i="1" dirty="0"/>
              <a:t> 14</a:t>
            </a:r>
          </a:p>
          <a:p>
            <a:pPr marL="265113" indent="-265113">
              <a:buClr>
                <a:srgbClr val="F25E4F"/>
              </a:buClr>
              <a:buFont typeface="+mj-lt"/>
              <a:buAutoNum type="arabicPeriod"/>
            </a:pPr>
            <a:r>
              <a:rPr lang="en-GB" sz="2000" b="1" dirty="0" err="1"/>
              <a:t>Adjugate</a:t>
            </a:r>
            <a:r>
              <a:rPr lang="en-GB" sz="2000" dirty="0"/>
              <a:t> – </a:t>
            </a:r>
            <a:r>
              <a:rPr lang="en-GB" sz="2000" i="1" dirty="0"/>
              <a:t>Lesson </a:t>
            </a:r>
            <a:r>
              <a:rPr lang="en-GB" sz="2000" b="1" i="1" dirty="0"/>
              <a:t>22</a:t>
            </a:r>
          </a:p>
        </p:txBody>
      </p:sp>
      <p:sp>
        <p:nvSpPr>
          <p:cNvPr id="45" name="CuadroTexto 6">
            <a:extLst>
              <a:ext uri="{FF2B5EF4-FFF2-40B4-BE49-F238E27FC236}">
                <a16:creationId xmlns:a16="http://schemas.microsoft.com/office/drawing/2014/main" id="{02BD0347-1A01-4973-828E-80FCD7E880DE}"/>
              </a:ext>
            </a:extLst>
          </p:cNvPr>
          <p:cNvSpPr txBox="1"/>
          <p:nvPr/>
        </p:nvSpPr>
        <p:spPr>
          <a:xfrm>
            <a:off x="8977193" y="2613170"/>
            <a:ext cx="2820395" cy="1015663"/>
          </a:xfrm>
          <a:prstGeom prst="rect">
            <a:avLst/>
          </a:prstGeom>
          <a:noFill/>
        </p:spPr>
        <p:txBody>
          <a:bodyPr wrap="square" rtlCol="0">
            <a:spAutoFit/>
          </a:bodyPr>
          <a:lstStyle/>
          <a:p>
            <a:pPr algn="ctr"/>
            <a:r>
              <a:rPr lang="en-GB" sz="2000" i="1" dirty="0"/>
              <a:t>Let´s work this example using the last one</a:t>
            </a:r>
          </a:p>
          <a:p>
            <a:pPr algn="ctr"/>
            <a:r>
              <a:rPr lang="en-GB" sz="2000" i="1" dirty="0"/>
              <a:t> – the </a:t>
            </a:r>
            <a:r>
              <a:rPr lang="en-GB" sz="2000" b="1" i="1" dirty="0" err="1"/>
              <a:t>Adjugate</a:t>
            </a:r>
            <a:r>
              <a:rPr lang="en-GB" sz="2000" i="1" dirty="0"/>
              <a:t>  –</a:t>
            </a:r>
            <a:endParaRPr lang="en-GB" sz="2000" i="1" u="sng" dirty="0"/>
          </a:p>
        </p:txBody>
      </p:sp>
      <p:pic>
        <p:nvPicPr>
          <p:cNvPr id="17" name="Imagem 16">
            <a:extLst>
              <a:ext uri="{FF2B5EF4-FFF2-40B4-BE49-F238E27FC236}">
                <a16:creationId xmlns:a16="http://schemas.microsoft.com/office/drawing/2014/main" id="{7071B4FE-3E58-4DE8-9685-6DE0A5990DB0}"/>
              </a:ext>
            </a:extLst>
          </p:cNvPr>
          <p:cNvPicPr>
            <a:picLocks noChangeAspect="1"/>
          </p:cNvPicPr>
          <p:nvPr>
            <p:custDataLst>
              <p:tags r:id="rId3"/>
            </p:custDataLst>
          </p:nvPr>
        </p:nvPicPr>
        <p:blipFill rotWithShape="1">
          <a:blip r:embed="rId20" cstate="print">
            <a:extLst>
              <a:ext uri="{28A0092B-C50C-407E-A947-70E740481C1C}">
                <a14:useLocalDpi xmlns:a14="http://schemas.microsoft.com/office/drawing/2010/main" val="0"/>
              </a:ext>
            </a:extLst>
          </a:blip>
          <a:srcRect b="59689"/>
          <a:stretch/>
        </p:blipFill>
        <p:spPr>
          <a:xfrm>
            <a:off x="7909350" y="3700500"/>
            <a:ext cx="1469703" cy="2144604"/>
          </a:xfrm>
          <a:prstGeom prst="rect">
            <a:avLst/>
          </a:prstGeom>
        </p:spPr>
      </p:pic>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Inverse Method </a:t>
            </a:r>
            <a:r>
              <a:rPr lang="en-GB" sz="2000" dirty="0"/>
              <a:t>(3 steps)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506859"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Compute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506859" y="5864087"/>
                <a:ext cx="2073075" cy="450408"/>
              </a:xfrm>
              <a:prstGeom prst="roundRect">
                <a:avLst/>
              </a:prstGeom>
              <a:blipFill>
                <a:blip r:embed="rId21"/>
                <a:stretch>
                  <a:fillRect l="-1760" b="-20270"/>
                </a:stretch>
              </a:blipFill>
            </p:spPr>
            <p:txBody>
              <a:bodyPr/>
              <a:lstStyle/>
              <a:p>
                <a:r>
                  <a:rPr lang="en-GB">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062008"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solidFill>
                  <a:schemeClr val="tx1"/>
                </a:solidFill>
              </a:rPr>
              <a:t>Matrix</a:t>
            </a:r>
            <a:r>
              <a:rPr lang="pt-PT" sz="2000" b="1" dirty="0">
                <a:solidFill>
                  <a:schemeClr val="tx1"/>
                </a:solidFill>
              </a:rPr>
              <a:t> </a:t>
            </a:r>
            <a:r>
              <a:rPr lang="pt-PT" sz="2000" b="1" dirty="0" err="1">
                <a:solidFill>
                  <a:schemeClr val="tx1"/>
                </a:solidFill>
              </a:rPr>
              <a:t>Notation</a:t>
            </a:r>
            <a:endParaRPr lang="en-GB" sz="2000" b="1" dirty="0">
              <a:solidFill>
                <a:schemeClr val="tx1"/>
              </a:solidFill>
            </a:endParaRPr>
          </a:p>
        </p:txBody>
      </p:sp>
      <p:sp>
        <p:nvSpPr>
          <p:cNvPr id="62" name="Retângulo: Cantos Arredondados 61">
            <a:hlinkClick r:id="rId22" action="ppaction://hlinksldjump"/>
            <a:extLst>
              <a:ext uri="{FF2B5EF4-FFF2-40B4-BE49-F238E27FC236}">
                <a16:creationId xmlns:a16="http://schemas.microsoft.com/office/drawing/2014/main" id="{78917EAB-CF64-4A1D-81AA-CA9388FA9B2A}"/>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3" name="Retângulo: Cantos Arredondados 62">
            <a:hlinkClick r:id="rId23" action="ppaction://hlinksldjump"/>
            <a:extLst>
              <a:ext uri="{FF2B5EF4-FFF2-40B4-BE49-F238E27FC236}">
                <a16:creationId xmlns:a16="http://schemas.microsoft.com/office/drawing/2014/main" id="{6E43A241-6715-4B87-9B9D-AC0B40FD34C9}"/>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Linear Systems  solving by the Inverse Matrix</a:t>
            </a:r>
          </a:p>
        </p:txBody>
      </p:sp>
      <p:sp>
        <p:nvSpPr>
          <p:cNvPr id="64" name="Retângulo: Cantos Arredondados 63">
            <a:hlinkClick r:id="rId24" action="ppaction://hlinksldjump"/>
            <a:extLst>
              <a:ext uri="{FF2B5EF4-FFF2-40B4-BE49-F238E27FC236}">
                <a16:creationId xmlns:a16="http://schemas.microsoft.com/office/drawing/2014/main" id="{862F2CC7-44DA-439F-A1DE-9B4841DAC50C}"/>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Examples</a:t>
            </a:r>
          </a:p>
        </p:txBody>
      </p:sp>
      <p:sp>
        <p:nvSpPr>
          <p:cNvPr id="65" name="Retângulo: Cantos Arredondados 64">
            <a:hlinkClick r:id="rId25" action="ppaction://hlinksldjump"/>
            <a:extLst>
              <a:ext uri="{FF2B5EF4-FFF2-40B4-BE49-F238E27FC236}">
                <a16:creationId xmlns:a16="http://schemas.microsoft.com/office/drawing/2014/main" id="{3DAA7284-A3CC-4054-9816-64EAB8DADF1C}"/>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Application</a:t>
            </a:r>
          </a:p>
        </p:txBody>
      </p:sp>
    </p:spTree>
    <p:extLst>
      <p:ext uri="{BB962C8B-B14F-4D97-AF65-F5344CB8AC3E}">
        <p14:creationId xmlns:p14="http://schemas.microsoft.com/office/powerpoint/2010/main" val="21157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39"/>
                                        </p:tgtEl>
                                      </p:cBhvr>
                                    </p:animEffect>
                                    <p:set>
                                      <p:cBhvr>
                                        <p:cTn id="19" dur="1" fill="hold">
                                          <p:stCondLst>
                                            <p:cond delay="999"/>
                                          </p:stCondLst>
                                        </p:cTn>
                                        <p:tgtEl>
                                          <p:spTgt spid="3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xit" presetSubtype="0" fill="hold" nodeType="withEffect">
                                  <p:stCondLst>
                                    <p:cond delay="0"/>
                                  </p:stCondLst>
                                  <p:childTnLst>
                                    <p:animEffect transition="out" filter="fade">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0" grpId="1" animBg="1"/>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ULTRA_SCORM_COURSE_ID" val="F0465F15-AD31-40B3-8E83-537CB4151089"/>
  <p:tag name="ISPRING_CMI5_LAUNCH_METHOD" val="any window"/>
  <p:tag name="ISPRINGCLOUDFOLDERID" val="1"/>
  <p:tag name="ISPRINGONLINEFOLDERID" val="1"/>
  <p:tag name="ISPRING_SCORM_RATE_SLIDES" val="0"/>
  <p:tag name="ISPRING_SCORM_PASSING_SCORE" val="80.000000"/>
  <p:tag name="ISPRING_CURRENT_PLAYER_ID" val="universal"/>
  <p:tag name="ISPRING_PRESENTATION_COURSE_TITLE" val="Lesson_24"/>
  <p:tag name="ISPRING_UUID" val="{D6E3DF04-17ED-43DC-A38C-CEBD502B9C7D}"/>
  <p:tag name="ISPRING_RESOURCE_FOLDER" val="C:\Users\filom\Documents\ENGIMATH\LESSONS\SISTEMS\LESSON 24 P\Lesson_24_QP\"/>
  <p:tag name="ISPRING_PRESENTATION_PATH" val="C:\Users\filom\Documents\ENGIMATH\LESSONS\SISTEMS\LESSON 24 P\Lesson_24_QP.pptx"/>
  <p:tag name="ISPRING_LMS_API_VERSION" val="SCORM 1.2"/>
  <p:tag name="ISPRING_ULTRA_SCORM_COURCE_TITLE" val="Lesson_24P"/>
  <p:tag name="ISPRING_OUTPUT_FOLDER" val="[[&quot;*\uFFFD\uFFFD\uFFFD{BB4CDCA5-F38E-475C-8C53-186BBAA01A72}&quot;,&quot;C:\\Users\\filom\\Documents\\ENGIMATH\\LESSONS\\SISTEMS\\LESSON 24 P&quot;],[&quot;\uFFFD\uFFFD.n{2C718A9B-BCB4-4807-BC20-6AE6832F03A6}&quot;,&quot;E:\\Hasiera\\Proy\\Europa\\Education\\ErasmusPlus\\2018-Estonia\\IO2\\material\\LESSONS - MATRICES and DETERMINANTS\\LESSON 24&quot;],[&quot;\uFFFD\u0017\uFFFD\uFFFD{611CD699-D877-4A71-B932-93ACB765141C}&quot;,&quot;C:\\Users\\mapbrsee\\Documents\\Erasmus+\\temas 23 a 26\\tema 24&quot;]]"/>
  <p:tag name="ISPRING_PRESENTATION_TITLE" val="Lesson_24P"/>
  <p:tag name="ISPRING_SCREEN_RECS_UPDATED" val="C:\Users\filom\Documents\ENGIMATH\LESSONS\SISTEMS\LESSON 24 P\Lesson_24_QP\"/>
  <p:tag name="ISPRING_PLAYERS_CUSTOMIZATION_2" val="UEsDBBQAAgAIAJO+ll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JNXFRnF4yCBQGAAA3FwAAHQAAAHVuaXZlcnNhbC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STVxU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JNXFR0L0vtE4EAACHFQAAJwAAAHVuaXZlcnNhbC9mbGFzaF9wdWJsaXNoaW5nX3NldHRpbmdzLnhtbOVY3W7bNhS+91MQGnpZK2mTJTVkB5ktI0YdO7OUrsEwBLREW1woUhUpp+7VnmYPtifZoWgrduK0dBYD6XoRJDo85zuH3/khQ+/kc8rQjOSSCt509ut7DiI8EjHl06ZzGXZfHztIKsxjzAQnTYcLB520al5WjBmVSUCUAlWJAIbLRqaaTqJU1nDd29vbOpVZrlcFKxTgy3okUjfLiSRckdzNGJ7DLzXPiHQWCBYA8JMKvjBr1WoIeQbpXMQFI4jGEDmnelOYdRmWieMatTGObqa5KHjcFkzkKJ+Om85Pbb+z33m71DFQHZoSrjmRLRBqsWrgOKY6CswC+oWghNBpAuEeHTjolsYqaTpvDjQKaLsPUUpss3WsUdoCOOBqAZ8ShWOssPk0/hT5rORSYETxnOOURiGsIL3/ptMJr4N+r+NfD4ahH1yfhed9E8MWRqH/MdzCKOyFfX8bfVv4s6sLf9TvDd5fh8NhP+xd3FkBo2uEeO46Yx4wK4o8IhVhnkqKdMwxZVCj92iUREGVM5xPSSi6FJI4wUwSB/2ZkemvBWZUzaEZ9qAZbgjJTmVGIjXSaWs6Ki+IcwdnACEwyGVVEofvqpI4Ol7bumu8321rY5QeVgpHCRQPyMrQPHdVtFSjuo1wpOgMCpPc2+SkYCwoskzkqqWDLn2vCqsYHoHxJoKvMae/0ViwuOKLpGMSD3BKVjouuKG8C5r7DppAjhkwOcwIRwHm0OVUAbtRBSCLsVRUld3dXWif5hQzBHgwhgg6Dx6wHSU4l2tJrRKreytq/T4Qisg/DNtG9KhqwCh40aVlpf+bKFiM5qJAjN6AnUBQeUUKfyUErfY3muQiLaUwgRSSpZsZJbckPrFxdAUu0gIsYdxljCjj4VNBv6AxmYgccAmewXAEOZUGv74VcIalvAPFyxhfma7tDTr+x1d6gzieYR5tCQ7lStJM7QQfzxEXamkHdES4kKRMSkzjcs1mb/Wnp6HqGMjzM2VjDV/StGD4OeErQlagd5jy3XjZJvHfjMDabYJnZaPr5i2hocUppMRgwkIE047yxYS1AIwwR4KzOcIRHFhSj40ZFYUEiRkQBlo+PUJjD2Vafk1hMoPHPCa5FeTe/pu3B4c/Hx2/a9Tdf/76+/VXjRZH+QXD2p05y9uP3hXsrO7dGL5h9JV7wwPbrshTXajxA6eb70IW5r1B6I9O22HvQy+82gBQsvfwzPJcfZ5uPl7LS8ZLPV0D/3TUPkMjP7jsh0HDpqIGAppXRQnU5ERfv21sLkb+BytsINxGb3gZQo34Vj3lB1aeh1Z+39tojcwt4mLlBmEVApwKUzPl4FxgNKVQm99Fj1u125PGw/fR4v/5Bm1mxI5anOA8SnZWRz/GEN5lgv7HtL/sfy2fjfh15gL/vPfLsN/5AWbLC2XQfFXPS2vvSZ678eVOr6SU0xRo1Rfu6rmvdXiw57mbl2o1QFt/PG3V/gVQSwMEFAACAAgASTVxUbcdwv13AwAA+gsAACEAAAB1bml2ZXJzYWwvZmxhc2hfc2tpbl9zZXR0aW5ncy54bWyNVlFv2jAQfi6/ArF3WCkbrZQi0RakaqytBuPdSQ6wcOzIduj49zs7ceJAKEmEFH/3ffb57nwmUHvKuweQigr+2Bv2Jp2bIMqkBK5XkKSMaOiGRMFr/Nib/10segPLEEzIJWhN+VYhUCBdiqxIJCnhx4XYin5Iov1WiozHvcm3+Z15g4Glnoh2xxQko3yPvB/D+6eXeTOPUaVfNST9DYmgL9BxFMxuZ8PZsI0glaAUGGceXqbD6c8rGkZCYG6V0Xh0P5q2UlTLzO3TSnSgimorGg/Hd+NRswhDi9x6XL9YIxVplrZPQyrF1vh+ohib94qCCRJjNSD95cG8V+hYWUezyJV8a/inr8Q+zLQWvB8JrrFo+1zIhDDUbOzTSlNkuIXCVlG5BHoexi0EroLCcRxdCgzZQj3qEcS38aU8YfRA1vlfeZ9XjR9M0kxUjMboh5Cx9Ri+m7eiFl/eyQ9MDKVgH2aFWkcw9RwymGiZQTBwI2NRO/H5nmk87s7qI47xgXv8IJnyORXmWH/gk/LYoxSAs68FyxJ4zp30aHXcsZ+fn2zaJhvCVMEssdIxCYcC8jyrQMd7w3Cf8TzQ8ZYm5u+cHc/IpxajcCfoidjcVXEuXPYCfRMAJ/jtwuNG1mTmX5jGo7wFC8ASEhHDxNbDiiZgUhMMLGa8GJy4EXByoFui8Rb5bTjhcakhVcHgBM9LqLFiAk01g/M6ikQmFfqAxnV9qw0WI8hPnprqBWy049ZBF3pzSfm5tuPOl0F10+dBygddjdfXYy8hcg9yJQRTvW4hwRaG0bW35ind3BLYfUC+8o1oI+BCgz+zda6RKfKz1IpLtCbRLkFPmr0uY2eT15ikoFjvPHk8S0KQM0w4BVdodcywdnS7Y/jTawqfENfpF4xGp3c4FSe0rGEPsCkGIqOdq+98YPAkY5oyOIDrCB5gNnlhO4HCw3C+R1M49WLzkKuVVjSPqhJ8Vt1wRl+jP6LehHzDlULWJFR2N1VDcD3Yc8Fry0VbM1XodzQ7toXiz4jGhmhhSrzIkUyLpSZSF9NVY7tVcoApp4ntHgh7yzZYjIIJkRYxsCa3jzPcLW7uk3Ii5egNlmaBaYyTYZPAWup9cYWnbbKRAH5TtGCn7NS/4BgKIuO3klBr3Q1mo8Wd4V1m+yu25STVwcCDbCrKqOM3/uOfdDr/AVBLAwQUAAIACABJNXFR5kXGEUgEAAARFQAAJgAAAHVuaXZlcnNhbC9odG1sX3B1Ymxpc2hpbmdfc2V0dGluZ3MueG1s3Vjdcto4FL7PU2i808vipE03KWPIZMFMmBKg2Ok2s7OTEbbA2siSa8lQerVPsw/WJ9kjCwgEkopM2E72IkN8fM53jr7zp7F39jVlaEJySQWvOUeVQwcRHomY8nHNuQpbr08dJBXmMWaCk5rDhYPO6gdeVgwZlUlAlAJViQCGy2qmak6iVFZ13el0WqEyy/VbwQoF+LISidTNciIJVyR3M4Zn8KNmGZHOHMECAP5Swedm9YMDhDyDdCnighFEY4icU30ozC5UyhzXaA1xdDvORcHjhmAiR/l4WHN+afjNo+bbhY5BatKUcE2JrINQi1UVxzHVQWAW0G8EJYSOE4j25NhBUxqrpOa8OdYooO1uopTY5uRYozQEUMDVHD4lCsdYYfNo/CnyVcmFwIjiGccpjUJ4g/Txa04zvAk67aZ/0+2FfnBzEV52TAw7GIX+53AHo7Addvxd9G3hL677/qDT7n64CXu9Ttju31kBo2uEeO46Yx4wK4o8IkvCPJUU6ZBjyqBE79EoiYIiZzgfk1C0KCRxhJkkDvorI+OPBWZUzaAXDqEXbgnJzmVGIjXQaas5Ki+IcwdnACEwyOWyJN69X5bEyena0V3j/e5YW6P0sFI4SqB4QFaG5rmrooUa1V2EI0UnUJjk3iFHBWNBkWUiV3UddOl7VbiM4QEYbyT4GnP6GQ0Fi5d8kXRI4i5OIX/9FnfQCJLKgLpeRjgKMIeupgrojJYWshhKRVXZza259nlOMUPQsTB2CLoMNuiNEpzLtSwuM6mbKar/0RWKyD8NvUb0oGrAKHjRtWSl/7soWIxmokCM3oKdQFBqRQr/JQStNjQa5SItpQxLhWTpZkLJlMRnNo6uwUVagCWMt4wRZTx8Keg3NCQjkQMuwRMYhiCn0uBXdgLOsJR3oHgR4yvTpu1u0//8Sh8QxxPMox3BoT5Jmqm94OMZ4kIt7ICOCBeSlEmJaVy+szlb5elpWLYI5PmZsrGGL2laMPyc8EtCVqD3mPL9eNkl8T+MwNptgidlo+vmLaGhxSmkxGDCiwgGIeXzkWoBGGGOBGczhCPYUFKPjQkVhQSJGRAGWj49QmMPZVo+jeHuAx7zmORWkIdHb94ev/v15PR9teJ+//uf148azXd3n2HtzizvxoOXAzure1eEHxg9clHYsG2JPNWFGm843X75sTBvd0N/cN4I25/a4fUWgJK9zZ3luXqBbt+n5a3i3jod/rx9Gvjng8YFGvjBVScMqjY11BXQripKoApH+oZtY9Mf+J+ssIFiG73eVQhV4Vt1kR9Yee5Z+f1gozUw94b+yp3BKgTYA2Mz12ATMJpSqMYX0dVWDfakgfAymnrrJZk+2tVmDuypqQnOo2RvlfOCB+3Py8n/mOmt1S+3LTUUkJRqo/9ouz0b6eusBf5l+7dep7lX+qgdfy+iZp+XPvO0/D609kHIc7d+ejsA+fpnzPrBv1BLAwQUAAIACABJNXFRAytulr8BAAB8BgAAHwAAAHVuaXZlcnNhbC9odG1sX3NraW5fc2V0dGluZ3MuanONlM9PwjAUx+/8FWReDdGBTrxhgMSEg4nejIeue4yFrq9pC4LG/911CHbdm9Je1m8++b4fXd9nr1+tiEf9+/5n/V2fn5rnWgOnWb2By6YuOvTS6ZERRQYvRQmikBAFyNYhSyYMnPSvX4RyjmTtmu6fLSjj+UVIwIrQNKEZQtsS2juh7U41eOLHEex5NR3q8bqcbqxFOeAoLUg7kKhLVjPRxbJefn0BjFvQ/6BLxqFhehPfpVkn+es4SpOMj32OY6mY3C8wx0HK+DrXuJHZgZ4P3fbp1V6Bru57fQr7MJ37gCiMfbRQhoFn17N4FneTSoMx8BN3PJ3Ek1sSFiwF4ReUjO5Gkz/QhvG8Xn/Q28IU9kgncTJMRj6tWA6tLnHIrrNhE5OVV6ubreAHzsLOesWwBiHYHnTLqv1jKFQbdcYFKo2560gbTdwmUYEsK2R+4KZjt0nOJetsu/6NemAMUtTZ8fbgym2fCZoxiRrPDINntiJebdk1Ws6YDJZ83CaIuqDmgqBEKi5SoKLEYIYe07HhrHHn16pwptegXxBFNT3dtYCpxgnoR7lEJzBrGV+VlVYV9OaPCjJ3fnaVYZ69r29QSwMEFAACAAgASTVxUZQTsyJpAAAAbgAAABwAAAB1bml2ZXJzYWwvbG9jYWxfc2V0dGluZ3MueG1sDcwxDoMwDEDRnVNY3int1oHAxlaW0gNYxEWRHBuRgOD2ZPvD02/7MwocvKVg6vD1eCKwzuaDLg5/01C/EVIm9SSm7FANoe+qVmwm+XLOBSZYhS7eJo4lMo8Uixx2EajhU17/wB6brroBUEsDBBQAAgAIAAoKAVGz6NaajQsAAC4hAAAXAAAAdW5pdmVyc2FsL3VuaXZlcnNhbC5wbmftmX1cUvcex2mtPaTldWsp82mbd7uvu1WG5DPq2q3s2dWWZpqULKjUzLiSiEC1TWsprJZTTGF7uS03fAi94jPUMo4N5KyUREGwSCgBiUiQ53uw3T3e+8+9f17+4Bze5/c7v/M5n+/v9/19X3Dm3e0pSxa/vBgGgy3ZtHHdThjs6QQYbGHWc89AV3ZMfbUdOi3A70x5B9YiDn4AwdO4tdvWwmAcuo9j/yKInz+6MQMPgy295vksAAoaP4DBXrm2ad3a94uz9RN8+ooM4on97kpafcH2meAbcPiCF16FLziPHFzh/+k5/315HzVVdbT5f/FS248dYlsouzFxeFfUBNkgEpo2smbEf0/fdnzocR6rkypSkqGHwZ7zh9TBTizjLIROG/97uLCFo4rhWysRgkBMhecg+ks9exWw1NOWul7nedTOAQ+94gUveMELXvCCF7zgBS94wQte8IIXvOAFL3jh/wamPhtY+uQXQ+hQkxqFJs9KgDcLFV9LF0DND2+fCYFOb38yT1+d/iP8wM4BwvguYXmYU0glzwFhTqA8gueW+VHdqW7bG9iszwsZggNB1cYdiunZ/igwfjkMdkUz+xna4bpot2Fcd0hubpZfjcoq9qNahhAORbJbU46mWjX0FEsPR2G7msq3uQ03pnMZuUj6VGxL614wmxaCdlncfWeDRroqVG0KbX+WMtPUiIFUlWZjTvJ6wIIZFss9nRpGf0QMP//cdrC+sBT9YsMqgLajPy1gcqW4q8lSkjpquY26uxt6BxZYvAGY5vGIoor1s7uUTmO1kMwAxLHi9L20EMO3e/rV5UWtOx+EFq6AwU6AwJY/M5P5Dktrcqgen2ZfDTLY0MCSALIQ3ypJUmqhAQ3V1ZdR1BbehQMdfqa67s262MvjGlI9MtSJbWolN7xfvRAGc413hXX30A+FxjDHjATNmxzVlcMsQxENZR/aDfDAvh3fCaH3Ub5BQFEHaJ0J6WdCnk2zl7bi773XB9cyYjYXxcFgk7IBmoYu/c3tpgxfvGA09u4xyObOMyFgGEelF+/KAU56tAVn5Jsq4trG1XD8Bx1DyGdgMPGfEpjJOYCsnj1AW8gm80Z/aVUPVuXPEG/4wGB1r/5eBdRO4dlVEXwrfquq+kpuwFxKmgyFodVNqBUWM2QTMhSewD1rMyrZJsdKmtRoI5rBkV2p9JDhaXwrZwJkdI8eZllEirHhUAR0qwhOHbaPol1WVZwbnDN9yzaFDp2TRKeYbh3o7uCH47hEPUIKzdc6Y6PU+CGLMltID0tyGLX80rm7dv5eZkFUsvW6gZ8xSIP7naLZr2G49sDcciITYUKp1n6vtwoAmWkIjsbUFVD6SiL6Wc5Hfsq66NCKCRYBrCBnc8aBxPZEnl0bTdfGgg55MyaWJnMU81uNRlS+I2vITTnElfHWqEjRFOY3Rjw3Xpn7k+W/vEIFPOa8nrUxxJ1ImbSABwOTRap/GK2ZBTNEyKwtyIIrEfmWWxogOK59qAtBR8ezTUxoAcWq/DkY+fGJnpd91GRDfyG/uGWBYKr0BuHLpKcGf8jKAqMGKROI5ZLhaCYqJ7uHEpGhVzHHKM5CZ+elIVU8HaxpgLRaLitHUVzV40xl66FefTM8OTXT0lLFxVdVc4J3603MsQTSeLh68PBFhCxI3oVoFiOxFyaad2SmJ8tTzBrqIUHlscyl0IB0DZ8ddyz3YuHEN/oI86ivx/DTUg6Za+5y8+LBZkbuh4XU4hV5nWf1xu5Cpv4ukYkjuYnPfNKt79qKuRiHX4IImMbz8RscgQKCDEzO4eaykGn2LpwZTe111QJFZRWIFOCo/cqsfFSOLaXUJWGPdJJvgwSqSVvP0Pc8PKdseDIRFUgSLpU0AE1YJPWcrx0daSfeMD9Toi0dNvfZuw9QeXpI6aNb0e0rCuhDXf786GJovsPTA+rtjLPyOx1+0qHrc+Ykly8c75+0SrMGRGJrRzHZkGJyggkerGo7kpwcMGzHlaJyzJw7g4fDLCKHzaSUILFcQHs/kMYAuYH2cd7IB7NNzGre8XRslsIaVeYsediBr5IW7usASViD7hC9Jpydr444n+FM08DbqT235u6EJo+wL1WFjLGoCZ2i4XR3i8d1Z8TIjq1AUYhp/NLBBZBMywBN/xqhWM9Tv1b6UoIauT7NR63XmEFdYG6lUYnnVuejGmNFH1t3f7a19UxUCrJVmcEmy5EmLR3XkYc+HLn9InD0pYQjIdcQsqKJ1fx0ewbZkI2UOX3tQlNt9/QQHwcQekdF/Wn2PpxZzDSf9sSUuJB0iJu6JehI4t4HkKa4X+RJKgaN4z8iPNmgC3c1tuHqw1vvWESi63O719DdCsFJ65VJype9HWTuXFajoRIETaLqXaLZwdJPZ5nao7ncUU2FJGmGYZ0FENKkL1BP3US1qFAmB452p4aTPVZyyNnmVDRv50ciL/vSi+OET3KRgdHffikxhyYfx1IxY2Af4khBHttUCWUfrHil6bEEii6UiHRNzJuPbsGeWEZyPSUkpCH26Qrsk/e3cDDutrluQqDPHc5Qnf5AkDuxoisyienXlqR6fQVGsVMnpaC+v4pqYUsLtYE0uJLVXB0qYqIxu+spBMFoGBT9cFekcFe24NivotnJjSvBAnX6yoNFtvnYyiNT0c7eWuirWDS3qK8kQ7hldhnkU6DPTYnzRrvpdMq45i5Jrqn30TqFm8w+6u5XwiznOjX1LOUqRTqSVRVpTgj4ESx+XlhDdIr3QGuXgaYKaHpkpBqZmMZR3UbIZzBM6u7mVLOyd1TsYC6hlywX/9aiJi4jhpuxk451vau0TXmySV2mWSNzzcuiYe3C/UEoAV+lcloBj1MqnnradW8MfnKf4NT+VY2tIgqCVys5RWx5sWXVCCBK9l1t4VDLBsNx2fx2z9JMA45DUVMWqKYRdUD+hnJ4f1ouN2WARmSUkSd7cC0vJCxtMhNBXX2i3t+T9x3XI+W2j6Ox9tq2zNT34qGARcmCbl5OzKeg3Hs9SRuHJYkElaRSlPtSW3wylEIKC3SB7f1gUlPoBD+KfX2OAk1366Ry9ehiu900TLmTtFyYqYrPS6XeE2mP3/asxem5mXCJeS445BrRFh2fZ+l0JymCEgQWovacks1W6EiEPJAKynN/vQ4FolOxugJo8/Mz9l3NK9g4P4G+hscIrEXpl/iPrZ4cXVef/1C6pz4AimDxOl0gUmnJCaTPKHsMPJYkpzQ5YmWNxl5WYTeoEkNoy6dlDHBDoGwmlfSzri3A8V6eNJSVCeUwHhxjl7jUlhyKiylFUGjq9o1lKckL/7gvjKVJ9ztg9CBJnT7XXdZQchwysRke850kYgDRafZQVYbzbka9n0fV+7pAC6vT7yCTTOXxP7bKOapE0OwMAsDRqtMEbMujyM//tUtjxY1k2ebOyFODDPSVJ7tvEzcuwf72mmYxtGfjUG8SaqpTdMW9P2UsSzzUKQ93ods40p6/KFQANNzNZ7n+ngvdRRRAeRaPzV4ccm3aAYMdLZMaHf4Jipms1wme7aNfDEUV9HjMRMw/CKo8fDkqazihb+Ln4iacTtkmOfyfK48x/t8MSPXX/J1tU/++A1GQoD6C05HclLC3Vj0LlXIXf68CropoQamq70s1N9H4sWOeAqg1UUX51qr9dTeoSnhI+Xn0agyAZN1234dXz2YbHtgUtSnBkDmTJusyw18tnUnpaKzruoXaK6cTdRWqUsmU1Mg8so9ebAJ+iFhW8NHzUC0nAynW8iky2VRDHDq154Rtjal2Vgf108Xkl45UCOdOx1BLIzy15PR8LTl6nDLXO0Wm4N0ORzrVVnwBfKspQGnrIySS4gi+YMmwIGWoQekwNqOhmvX+fM2aRHXYIpjbHk7CwfvF2+7XKEwlxmYwUTuWfn3+//vOzf9rkX/vWrl7kUp8dkm1dOFrnuub1m9f1/LOvlP/BFBLAwQUAAIACAAKCgFRt73Pd0oAAABrAAAAGwAAAHVuaXZlcnNhbC91bml2ZXJzYWwucG5nLnhtbLOxr8jNUShLLSrOzM+zVTLUM1Cyt+PlsikoSi3LTC1XqACKGekZQICSQiUqtzwzpSQDKGRgaokQzEjNTM8osVUytzSBC+oDzQQAUEsBAgAAFAACAAgAk76WUDZhWAJHAwAA4QkAABQAAAAAAAAAAQAAAAAAAAAAAHVuaXZlcnNhbC9wbGF5ZXIueG1sUEsBAgAAFAACAAgASTVxUZxeMggUBgAANxcAAB0AAAAAAAAAAQAAAAAAeQMAAHVuaXZlcnNhbC9jb21tb25fbWVzc2FnZXMubG5nUEsBAgAAFAACAAgASTVxURUeYBujAAAAfwEAAC4AAAAAAAAAAQAAAAAAyAkAAHVuaXZlcnNhbC9wbGF5YmFja19hbmRfbmF2aWdhdGlvbl9zZXR0aW5ncy54bWxQSwECAAAUAAIACABJNXFR0L0vtE4EAACHFQAAJwAAAAAAAAABAAAAAAC3CgAAdW5pdmVyc2FsL2ZsYXNoX3B1Ymxpc2hpbmdfc2V0dGluZ3MueG1sUEsBAgAAFAACAAgASTVxUbcdwv13AwAA+gsAACEAAAAAAAAAAQAAAAAASg8AAHVuaXZlcnNhbC9mbGFzaF9za2luX3NldHRpbmdzLnhtbFBLAQIAABQAAgAIAEk1cVHmRcYRSAQAABEVAAAmAAAAAAAAAAEAAAAAAAATAAB1bml2ZXJzYWwvaHRtbF9wdWJsaXNoaW5nX3NldHRpbmdzLnhtbFBLAQIAABQAAgAIAEk1cVEDK26WvwEAAHwGAAAfAAAAAAAAAAEAAAAAAIwXAAB1bml2ZXJzYWwvaHRtbF9za2luX3NldHRpbmdzLmpzUEsBAgAAFAACAAgASTVxUZQTsyJpAAAAbgAAABwAAAAAAAAAAQAAAAAAiBkAAHVuaXZlcnNhbC9sb2NhbF9zZXR0aW5ncy54bWxQSwECAAAUAAIACAAKCgFRs+jWmo0LAAAuIQAAFwAAAAAAAAAAAAAAAAArGgAAdW5pdmVyc2FsL3VuaXZlcnNhbC5wbmdQSwECAAAUAAIACAAKCgFRt73Pd0oAAABrAAAAGwAAAAAAAAABAAAAAADtJQAAdW5pdmVyc2FsL3VuaXZlcnNhbC5wbmcueG1sUEsFBgAAAAAKAAoABgMAAHAmAAAAAA=="/>
  <p:tag name="ISPRING_ULTRA_SCORM_SLIDE_COUNT" val="23"/>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100,&quot;optimizeImageForResolution&quot;:&quot;T_TRUE&quot;,&quot;optimizeImageForResolutionWidth&quot;:2048,&quot;optimizeImageForResolutionHeight&quot;:1536},&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Lst>
</file>

<file path=ppt/tags/tag10.xml><?xml version="1.0" encoding="utf-8"?>
<p:tagLst xmlns:a="http://schemas.openxmlformats.org/drawingml/2006/main" xmlns:r="http://schemas.openxmlformats.org/officeDocument/2006/relationships" xmlns:p="http://schemas.openxmlformats.org/presentationml/2006/main">
  <p:tag name="ISPRING_CONTENTLIB_ASSET_META" val="{&quot;ai&quot;:&quot;lZIOMtKD7dTdfFJKUkBM6g&quot;,&quot;gi&quot;:&quot;FGqgo8LJlWW1vXT3-lNxyg&quot;,&quot;ti&quot;:&quot;ui_elements&quot;,&quot;vs&quot;:{&quot;f&quot;:[1233],&quot;i&quot;:{&quot;d&quot;:&quot;lZIOMtKD7dTdfFJKUkBM6g&quot;,&quot;p&quot;:true}}}"/>
</p:tagLst>
</file>

<file path=ppt/tags/tag11.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12.xml><?xml version="1.0" encoding="utf-8"?>
<p:tagLst xmlns:a="http://schemas.openxmlformats.org/drawingml/2006/main" xmlns:r="http://schemas.openxmlformats.org/officeDocument/2006/relationships" xmlns:p="http://schemas.openxmlformats.org/presentationml/2006/main">
  <p:tag name="ISPRING_CONTENTLIB_ASSET_META" val="{&quot;ai&quot;:&quot;lZIOMtKD7dTdfFJKUkBM6g&quot;,&quot;gi&quot;:&quot;FGqgo8LJlWW1vXT3-lNxyg&quot;,&quot;ti&quot;:&quot;ui_elements&quot;,&quot;vs&quot;:{&quot;f&quot;:[1233],&quot;i&quot;:{&quot;d&quot;:&quot;lZIOMtKD7dTdfFJKUkBM6g&quot;,&quot;p&quot;:true}}}"/>
</p:tagLst>
</file>

<file path=ppt/tags/tag13.xml><?xml version="1.0" encoding="utf-8"?>
<p:tagLst xmlns:a="http://schemas.openxmlformats.org/drawingml/2006/main" xmlns:r="http://schemas.openxmlformats.org/officeDocument/2006/relationships" xmlns:p="http://schemas.openxmlformats.org/presentationml/2006/main">
  <p:tag name="ISPRING_CONTENTLIB_ASSET_META" val="{&quot;ai&quot;:&quot;QMXBohGVpWf09Fi3zGwqIA&quot;,&quot;gi&quot;:&quot;f6XzewjubCzpwuXtB7YmfA&quot;,&quot;ti&quot;:&quot;characters&quot;,&quot;vs&quot;:{&quot;f&quot;:[1479,674],&quot;i&quot;:{&quot;d&quot;:&quot;QMXBohGVpWf09Fi3zGwqIA&quot;,&quot;p&quot;:true}}}"/>
</p:tagLst>
</file>

<file path=ppt/tags/tag14.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15.xml><?xml version="1.0" encoding="utf-8"?>
<p:tagLst xmlns:a="http://schemas.openxmlformats.org/drawingml/2006/main" xmlns:r="http://schemas.openxmlformats.org/officeDocument/2006/relationships" xmlns:p="http://schemas.openxmlformats.org/presentationml/2006/main">
  <p:tag name="ISPRING_CONTENTLIB_ASSET_META" val="{&quot;ai&quot;:&quot;QMXBohGVpWf09Fi3zGwqIA&quot;,&quot;gi&quot;:&quot;f6XzewjubCzpwuXtB7YmfA&quot;,&quot;ti&quot;:&quot;characters&quot;,&quot;vs&quot;:{&quot;f&quot;:[1479,674],&quot;i&quot;:{&quot;d&quot;:&quot;QMXBohGVpWf09Fi3zGwqIA&quot;,&quot;p&quot;:true}}}"/>
</p:tagLst>
</file>

<file path=ppt/tags/tag16.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17.xml><?xml version="1.0" encoding="utf-8"?>
<p:tagLst xmlns:a="http://schemas.openxmlformats.org/drawingml/2006/main" xmlns:r="http://schemas.openxmlformats.org/officeDocument/2006/relationships" xmlns:p="http://schemas.openxmlformats.org/presentationml/2006/main">
  <p:tag name="ISPRING_CONTENTLIB_ASSET_META" val="{&quot;ai&quot;:&quot;XirYvJcXk9Z8zyKO7Z8mfg&quot;,&quot;gi&quot;:&quot;FGqgo8LJlWW1vXT3-lNxyg&quot;,&quot;ti&quot;:&quot;ui_elements&quot;,&quot;vs&quot;:{&quot;f&quot;:[10],&quot;i&quot;:{&quot;d&quot;:&quot;XirYvJcXk9Z8zyKO7Z8mfg&quot;,&quot;p&quot;:true}}}"/>
</p:tagLst>
</file>

<file path=ppt/tags/tag18.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19.xml><?xml version="1.0" encoding="utf-8"?>
<p:tagLst xmlns:a="http://schemas.openxmlformats.org/drawingml/2006/main" xmlns:r="http://schemas.openxmlformats.org/officeDocument/2006/relationships" xmlns:p="http://schemas.openxmlformats.org/presentationml/2006/main">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1.quiz"/>
  <p:tag name="ISPRING_QUIZ_FULL_PATH" val="C:\Users\filom\Documents\ENGIMATH\LESSONS\SISTEMS\LESSON 24 P\Lesson_24_QP\quiz\quiz1.quiz"/>
  <p:tag name="ISPRING_QUIZ_RELATIVE_PATH" val="Lesson_24_QP\quiz\quiz1.quiz"/>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XKxppNvxJ7hIBhXYzTzVbg&quot;,&quot;gi&quot;:&quot;f6XzewjubCzpwuXtB7YmfA&quot;,&quot;ti&quot;:&quot;characters&quot;,&quot;vs&quot;:{&quot;f&quot;:[1479,674],&quot;i&quot;:{&quot;d&quot;:&quot;XKxppNvxJ7hIBhXYzTzVbg&quot;,&quot;p&quot;:true}}}"/>
</p:tagLst>
</file>

<file path=ppt/tags/tag20.xml><?xml version="1.0" encoding="utf-8"?>
<p:tagLst xmlns:a="http://schemas.openxmlformats.org/drawingml/2006/main" xmlns:r="http://schemas.openxmlformats.org/officeDocument/2006/relationships" xmlns:p="http://schemas.openxmlformats.org/presentationml/2006/main">
  <p:tag name="ISPRING_CONTENTLIB_ASSET_META" val="{&quot;ai&quot;:&quot;XKxppNvxJ7hIBhXYzTzVbg&quot;,&quot;gi&quot;:&quot;f6XzewjubCzpwuXtB7YmfA&quot;,&quot;ti&quot;:&quot;characters&quot;,&quot;vs&quot;:{&quot;f&quot;:[1479,674],&quot;i&quot;:{&quot;d&quot;:&quot;XKxppNvxJ7hIBhXYzTzVbg&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KzZUhBHECFe-hYa8HBL5zQ&quot;,&quot;gi&quot;:&quot;f6XzewjubCzpwuXtB7YmfA&quot;,&quot;ti&quot;:&quot;characters&quot;,&quot;vs&quot;:{&quot;f&quot;:[1479,674],&quot;i&quot;:{&quot;d&quot;:&quot;KzZUhBHECFe-hYa8HBL5zQ&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zMBJkrohaH5NJ1JHjGrXTw&quot;,&quot;gi&quot;:&quot;f6XzewjubCzpwuXtB7YmfA&quot;,&quot;ti&quot;:&quot;characters&quot;,&quot;vs&quot;:{&quot;f&quot;:[1479,674],&quot;i&quot;:{&quot;d&quot;:&quot;zMBJkrohaH5NJ1JHjGrXTw&quot;,&quot;p&quot;:true}}}"/>
</p:tagLst>
</file>

<file path=ppt/tags/tag5.xml><?xml version="1.0" encoding="utf-8"?>
<p:tagLst xmlns:a="http://schemas.openxmlformats.org/drawingml/2006/main" xmlns:r="http://schemas.openxmlformats.org/officeDocument/2006/relationships" xmlns:p="http://schemas.openxmlformats.org/presentationml/2006/main">
  <p:tag name="ISPRING_CONTENTLIB_ASSET_META" val="{&quot;ai&quot;:&quot;vI9vpJj-9wu7gC-BVg7zwg&quot;,&quot;gi&quot;:&quot;f6XzewjubCzpwuXtB7YmfA&quot;,&quot;ti&quot;:&quot;characters&quot;,&quot;vs&quot;:{&quot;f&quot;:[1479,674],&quot;i&quot;:{&quot;d&quot;:&quot;vI9vpJj-9wu7gC-BVg7zwg&quot;,&quot;p&quot;:true}}}"/>
</p:tagLst>
</file>

<file path=ppt/tags/tag6.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7.xml><?xml version="1.0" encoding="utf-8"?>
<p:tagLst xmlns:a="http://schemas.openxmlformats.org/drawingml/2006/main" xmlns:r="http://schemas.openxmlformats.org/officeDocument/2006/relationships" xmlns:p="http://schemas.openxmlformats.org/presentationml/2006/main">
  <p:tag name="ISPRING_CONTENTLIB_ASSET_META" val="{&quot;ai&quot;:&quot;vI9vpJj-9wu7gC-BVg7zwg&quot;,&quot;gi&quot;:&quot;f6XzewjubCzpwuXtB7YmfA&quot;,&quot;ti&quot;:&quot;characters&quot;,&quot;vs&quot;:{&quot;f&quot;:[1479,674],&quot;i&quot;:{&quot;d&quot;:&quot;vI9vpJj-9wu7gC-BVg7zwg&quot;,&quot;p&quot;:true}}}"/>
</p:tagLst>
</file>

<file path=ppt/tags/tag8.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9.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10248</TotalTime>
  <Words>2524</Words>
  <Application>Microsoft Office PowerPoint</Application>
  <PresentationFormat>Widescreen</PresentationFormat>
  <Paragraphs>532</Paragraphs>
  <Slides>27</Slides>
  <Notes>27</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Calibri Light</vt:lpstr>
      <vt:lpstr>Cambria Math</vt:lpstr>
      <vt:lpstr>Segoe UI</vt:lpstr>
      <vt:lpstr>Segoe UI Semibold</vt:lpstr>
      <vt:lpstr>Times New Roman</vt:lpstr>
      <vt:lpstr>Tema de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Lesson_24P</dc:title>
  <dc:creator>EUGENIO BRAVO</dc:creator>
  <cp:lastModifiedBy>Elena Safiulina</cp:lastModifiedBy>
  <cp:revision>308</cp:revision>
  <dcterms:created xsi:type="dcterms:W3CDTF">2020-02-05T17:06:21Z</dcterms:created>
  <dcterms:modified xsi:type="dcterms:W3CDTF">2025-05-03T21:56:39Z</dcterms:modified>
</cp:coreProperties>
</file>