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3" r:id="rId4"/>
    <p:sldId id="282" r:id="rId5"/>
    <p:sldId id="285" r:id="rId6"/>
    <p:sldId id="284" r:id="rId7"/>
    <p:sldId id="286" r:id="rId8"/>
    <p:sldId id="258" r:id="rId9"/>
    <p:sldId id="288" r:id="rId10"/>
    <p:sldId id="290" r:id="rId11"/>
    <p:sldId id="291" r:id="rId12"/>
    <p:sldId id="292" r:id="rId13"/>
    <p:sldId id="293" r:id="rId14"/>
    <p:sldId id="294" r:id="rId15"/>
    <p:sldId id="305" r:id="rId16"/>
    <p:sldId id="295" r:id="rId17"/>
    <p:sldId id="296" r:id="rId18"/>
    <p:sldId id="297" r:id="rId19"/>
    <p:sldId id="298" r:id="rId20"/>
    <p:sldId id="299" r:id="rId21"/>
    <p:sldId id="300" r:id="rId22"/>
    <p:sldId id="303" r:id="rId23"/>
    <p:sldId id="304" r:id="rId24"/>
    <p:sldId id="266" r:id="rId25"/>
    <p:sldId id="306" r:id="rId26"/>
    <p:sldId id="267" r:id="rId27"/>
  </p:sldIdLst>
  <p:sldSz cx="12192000" cy="6858000"/>
  <p:notesSz cx="6858000" cy="9144000"/>
  <p:custDataLst>
    <p:tags r:id="rId2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omena Soares" initials="FS" lastIdx="2" clrIdx="0">
    <p:extLst>
      <p:ext uri="{19B8F6BF-5375-455C-9EA6-DF929625EA0E}">
        <p15:presenceInfo xmlns:p15="http://schemas.microsoft.com/office/powerpoint/2012/main" userId="74ea35e0d9e0a2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AF7F35E7-B3BD-4710-BF45-82985514A043}"/>
    <pc:docChg chg="modSld">
      <pc:chgData name="Elena Safiulina" userId="46398a00-a311-4d71-ab86-ad085cba44dd" providerId="ADAL" clId="{AF7F35E7-B3BD-4710-BF45-82985514A043}" dt="2025-07-16T20:27:32.957" v="0" actId="20577"/>
      <pc:docMkLst>
        <pc:docMk/>
      </pc:docMkLst>
      <pc:sldChg chg="modSp mod">
        <pc:chgData name="Elena Safiulina" userId="46398a00-a311-4d71-ab86-ad085cba44dd" providerId="ADAL" clId="{AF7F35E7-B3BD-4710-BF45-82985514A043}" dt="2025-07-16T20:27:32.957" v="0" actId="20577"/>
        <pc:sldMkLst>
          <pc:docMk/>
          <pc:sldMk cId="3521879723" sldId="256"/>
        </pc:sldMkLst>
        <pc:spChg chg="mod">
          <ac:chgData name="Elena Safiulina" userId="46398a00-a311-4d71-ab86-ad085cba44dd" providerId="ADAL" clId="{AF7F35E7-B3BD-4710-BF45-82985514A043}" dt="2025-07-16T20:27:32.957" v="0" actId="20577"/>
          <ac:spMkLst>
            <pc:docMk/>
            <pc:sldMk cId="3521879723" sldId="256"/>
            <ac:spMk id="8" creationId="{6D7FFFDE-7C1B-4962-B608-858D476C64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6E7E-2B4B-449A-82CB-9E89B670CFBB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B4DF4-53A8-4C7F-98C1-AF8DE5522FF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32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87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52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19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6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43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37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748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7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5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97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57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736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174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13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683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213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369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20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00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77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2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40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63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87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9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16/07/2025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slide" Target="slide24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6.png"/><Relationship Id="rId7" Type="http://schemas.openxmlformats.org/officeDocument/2006/relationships/image" Target="../media/image3.jpeg"/><Relationship Id="rId17" Type="http://schemas.openxmlformats.org/officeDocument/2006/relationships/image" Target="../media/image35.png"/><Relationship Id="rId25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20" Type="http://schemas.openxmlformats.org/officeDocument/2006/relationships/image" Target="../media/image451.png"/><Relationship Id="rId29" Type="http://schemas.openxmlformats.org/officeDocument/2006/relationships/slide" Target="slide21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24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33.png"/><Relationship Id="rId23" Type="http://schemas.openxmlformats.org/officeDocument/2006/relationships/image" Target="../media/image47.png"/><Relationship Id="rId28" Type="http://schemas.openxmlformats.org/officeDocument/2006/relationships/slide" Target="slide8.xml"/><Relationship Id="rId19" Type="http://schemas.openxmlformats.org/officeDocument/2006/relationships/image" Target="../media/image45.png"/><Relationship Id="rId4" Type="http://schemas.openxmlformats.org/officeDocument/2006/relationships/image" Target="../media/image45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0.png"/><Relationship Id="rId27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image" Target="../media/image54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6.png"/><Relationship Id="rId7" Type="http://schemas.openxmlformats.org/officeDocument/2006/relationships/image" Target="../media/image3.jpeg"/><Relationship Id="rId17" Type="http://schemas.openxmlformats.org/officeDocument/2006/relationships/image" Target="../media/image35.png"/><Relationship Id="rId25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20" Type="http://schemas.openxmlformats.org/officeDocument/2006/relationships/image" Target="../media/image50.png"/><Relationship Id="rId29" Type="http://schemas.openxmlformats.org/officeDocument/2006/relationships/slide" Target="slide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24" Type="http://schemas.openxmlformats.org/officeDocument/2006/relationships/image" Target="../media/image520.png"/><Relationship Id="rId5" Type="http://schemas.openxmlformats.org/officeDocument/2006/relationships/image" Target="../media/image51.png"/><Relationship Id="rId15" Type="http://schemas.openxmlformats.org/officeDocument/2006/relationships/image" Target="../media/image33.png"/><Relationship Id="rId23" Type="http://schemas.openxmlformats.org/officeDocument/2006/relationships/image" Target="../media/image500.png"/><Relationship Id="rId28" Type="http://schemas.openxmlformats.org/officeDocument/2006/relationships/slide" Target="slide24.xml"/><Relationship Id="rId19" Type="http://schemas.openxmlformats.org/officeDocument/2006/relationships/image" Target="../media/image41.png"/><Relationship Id="rId31" Type="http://schemas.openxmlformats.org/officeDocument/2006/relationships/slide" Target="slide21.xml"/><Relationship Id="rId4" Type="http://schemas.openxmlformats.org/officeDocument/2006/relationships/image" Target="../media/image49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52.png"/><Relationship Id="rId27" Type="http://schemas.openxmlformats.org/officeDocument/2006/relationships/image" Target="../media/image55.png"/><Relationship Id="rId30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12" Type="http://schemas.openxmlformats.org/officeDocument/2006/relationships/slide" Target="slide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5" Type="http://schemas.openxmlformats.org/officeDocument/2006/relationships/slide" Target="slide21.xml"/><Relationship Id="rId10" Type="http://schemas.openxmlformats.org/officeDocument/2006/relationships/image" Target="../media/image59.png"/><Relationship Id="rId4" Type="http://schemas.openxmlformats.org/officeDocument/2006/relationships/image" Target="../media/image3.jpeg"/><Relationship Id="rId9" Type="http://schemas.openxmlformats.org/officeDocument/2006/relationships/image" Target="../media/image58.png"/><Relationship Id="rId1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slide" Target="slide8.xml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72.png"/><Relationship Id="rId7" Type="http://schemas.openxmlformats.org/officeDocument/2006/relationships/image" Target="../media/image41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11.xml"/><Relationship Id="rId6" Type="http://schemas.openxmlformats.org/officeDocument/2006/relationships/image" Target="../media/image61.png"/><Relationship Id="rId11" Type="http://schemas.openxmlformats.org/officeDocument/2006/relationships/image" Target="../media/image43.png"/><Relationship Id="rId24" Type="http://schemas.openxmlformats.org/officeDocument/2006/relationships/slide" Target="slide24.xml"/><Relationship Id="rId5" Type="http://schemas.openxmlformats.org/officeDocument/2006/relationships/image" Target="../media/image3.jpeg"/><Relationship Id="rId15" Type="http://schemas.openxmlformats.org/officeDocument/2006/relationships/image" Target="../media/image66.png"/><Relationship Id="rId23" Type="http://schemas.openxmlformats.org/officeDocument/2006/relationships/image" Target="../media/image59.png"/><Relationship Id="rId10" Type="http://schemas.openxmlformats.org/officeDocument/2006/relationships/image" Target="../media/image60.png"/><Relationship Id="rId19" Type="http://schemas.openxmlformats.org/officeDocument/2006/relationships/image" Target="../media/image70.png"/><Relationship Id="rId4" Type="http://schemas.openxmlformats.org/officeDocument/2006/relationships/image" Target="../media/image2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Relationship Id="rId22" Type="http://schemas.openxmlformats.org/officeDocument/2006/relationships/image" Target="../media/image58.png"/><Relationship Id="rId27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1.png"/><Relationship Id="rId18" Type="http://schemas.openxmlformats.org/officeDocument/2006/relationships/image" Target="../media/image73.png"/><Relationship Id="rId26" Type="http://schemas.openxmlformats.org/officeDocument/2006/relationships/image" Target="../media/image720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76.png"/><Relationship Id="rId7" Type="http://schemas.openxmlformats.org/officeDocument/2006/relationships/image" Target="../media/image50.png"/><Relationship Id="rId12" Type="http://schemas.openxmlformats.org/officeDocument/2006/relationships/image" Target="../media/image68.png"/><Relationship Id="rId17" Type="http://schemas.openxmlformats.org/officeDocument/2006/relationships/image" Target="../media/image59.png"/><Relationship Id="rId25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png"/><Relationship Id="rId20" Type="http://schemas.openxmlformats.org/officeDocument/2006/relationships/image" Target="../media/image75.png"/><Relationship Id="rId29" Type="http://schemas.openxmlformats.org/officeDocument/2006/relationships/slide" Target="slide8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11" Type="http://schemas.openxmlformats.org/officeDocument/2006/relationships/image" Target="../media/image66.png"/><Relationship Id="rId24" Type="http://schemas.openxmlformats.org/officeDocument/2006/relationships/image" Target="../media/image70.png"/><Relationship Id="rId5" Type="http://schemas.openxmlformats.org/officeDocument/2006/relationships/image" Target="../media/image3.jpeg"/><Relationship Id="rId15" Type="http://schemas.openxmlformats.org/officeDocument/2006/relationships/image" Target="../media/image60.png"/><Relationship Id="rId23" Type="http://schemas.openxmlformats.org/officeDocument/2006/relationships/image" Target="../media/image69.png"/><Relationship Id="rId28" Type="http://schemas.openxmlformats.org/officeDocument/2006/relationships/slide" Target="slide2.xml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2.png"/><Relationship Id="rId9" Type="http://schemas.openxmlformats.org/officeDocument/2006/relationships/image" Target="../media/image64.png"/><Relationship Id="rId14" Type="http://schemas.openxmlformats.org/officeDocument/2006/relationships/image" Target="../media/image62.png"/><Relationship Id="rId22" Type="http://schemas.openxmlformats.org/officeDocument/2006/relationships/image" Target="../media/image67.png"/><Relationship Id="rId27" Type="http://schemas.openxmlformats.org/officeDocument/2006/relationships/slide" Target="slide24.xml"/><Relationship Id="rId30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21.xm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41.png"/><Relationship Id="rId2" Type="http://schemas.openxmlformats.org/officeDocument/2006/relationships/tags" Target="../tags/tag14.xml"/><Relationship Id="rId16" Type="http://schemas.openxmlformats.org/officeDocument/2006/relationships/image" Target="../media/image57.png"/><Relationship Id="rId20" Type="http://schemas.openxmlformats.org/officeDocument/2006/relationships/slide" Target="slide8.xml"/><Relationship Id="rId1" Type="http://schemas.openxmlformats.org/officeDocument/2006/relationships/tags" Target="../tags/tag13.xml"/><Relationship Id="rId6" Type="http://schemas.openxmlformats.org/officeDocument/2006/relationships/image" Target="../media/image3.jpeg"/><Relationship Id="rId11" Type="http://schemas.openxmlformats.org/officeDocument/2006/relationships/image" Target="../media/image81.png"/><Relationship Id="rId5" Type="http://schemas.openxmlformats.org/officeDocument/2006/relationships/image" Target="../media/image2.png"/><Relationship Id="rId15" Type="http://schemas.openxmlformats.org/officeDocument/2006/relationships/image" Target="../media/image42.png"/><Relationship Id="rId10" Type="http://schemas.openxmlformats.org/officeDocument/2006/relationships/image" Target="../media/image80.png"/><Relationship Id="rId19" Type="http://schemas.openxmlformats.org/officeDocument/2006/relationships/slide" Target="slide2.xm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9.png"/><Relationship Id="rId1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21.xml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3.png"/><Relationship Id="rId2" Type="http://schemas.openxmlformats.org/officeDocument/2006/relationships/tags" Target="../tags/tag16.xml"/><Relationship Id="rId16" Type="http://schemas.openxmlformats.org/officeDocument/2006/relationships/image" Target="../media/image50.png"/><Relationship Id="rId20" Type="http://schemas.openxmlformats.org/officeDocument/2006/relationships/slide" Target="slide8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11" Type="http://schemas.openxmlformats.org/officeDocument/2006/relationships/image" Target="../media/image81.png"/><Relationship Id="rId5" Type="http://schemas.openxmlformats.org/officeDocument/2006/relationships/image" Target="../media/image2.png"/><Relationship Id="rId15" Type="http://schemas.openxmlformats.org/officeDocument/2006/relationships/image" Target="../media/image42.png"/><Relationship Id="rId10" Type="http://schemas.openxmlformats.org/officeDocument/2006/relationships/image" Target="../media/image80.png"/><Relationship Id="rId19" Type="http://schemas.openxmlformats.org/officeDocument/2006/relationships/slide" Target="slide2.xml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9.png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86.png"/><Relationship Id="rId18" Type="http://schemas.openxmlformats.org/officeDocument/2006/relationships/slide" Target="slide2.xml"/><Relationship Id="rId3" Type="http://schemas.openxmlformats.org/officeDocument/2006/relationships/image" Target="../media/image2.png"/><Relationship Id="rId21" Type="http://schemas.openxmlformats.org/officeDocument/2006/relationships/image" Target="../media/image87.png"/><Relationship Id="rId7" Type="http://schemas.openxmlformats.org/officeDocument/2006/relationships/image" Target="../media/image50.png"/><Relationship Id="rId12" Type="http://schemas.openxmlformats.org/officeDocument/2006/relationships/image" Target="../media/image84.wmf"/><Relationship Id="rId17" Type="http://schemas.openxmlformats.org/officeDocument/2006/relationships/slide" Target="slide24.xml"/><Relationship Id="rId2" Type="http://schemas.openxmlformats.org/officeDocument/2006/relationships/notesSlide" Target="../notesSlides/notesSlide17.xml"/><Relationship Id="rId16" Type="http://schemas.openxmlformats.org/officeDocument/2006/relationships/slide" Target="slide1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17.bin"/><Relationship Id="rId15" Type="http://schemas.openxmlformats.org/officeDocument/2006/relationships/image" Target="../media/image85.wmf"/><Relationship Id="rId10" Type="http://schemas.openxmlformats.org/officeDocument/2006/relationships/image" Target="../media/image83.wmf"/><Relationship Id="rId19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87.jpeg"/><Relationship Id="rId18" Type="http://schemas.openxmlformats.org/officeDocument/2006/relationships/image" Target="../media/image93.png"/><Relationship Id="rId26" Type="http://schemas.openxmlformats.org/officeDocument/2006/relationships/slide" Target="slide8.xml"/><Relationship Id="rId3" Type="http://schemas.openxmlformats.org/officeDocument/2006/relationships/image" Target="../media/image2.png"/><Relationship Id="rId21" Type="http://schemas.openxmlformats.org/officeDocument/2006/relationships/image" Target="../media/image96.png"/><Relationship Id="rId7" Type="http://schemas.openxmlformats.org/officeDocument/2006/relationships/slide" Target="slide19.xml"/><Relationship Id="rId12" Type="http://schemas.openxmlformats.org/officeDocument/2006/relationships/image" Target="../media/image86.wmf"/><Relationship Id="rId17" Type="http://schemas.openxmlformats.org/officeDocument/2006/relationships/image" Target="../media/image88.png"/><Relationship Id="rId25" Type="http://schemas.openxmlformats.org/officeDocument/2006/relationships/slide" Target="slide2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19.bin"/><Relationship Id="rId24" Type="http://schemas.openxmlformats.org/officeDocument/2006/relationships/slide" Target="slide24.xml"/><Relationship Id="rId15" Type="http://schemas.openxmlformats.org/officeDocument/2006/relationships/image" Target="../media/image90.png"/><Relationship Id="rId23" Type="http://schemas.openxmlformats.org/officeDocument/2006/relationships/image" Target="../media/image92.png"/><Relationship Id="rId28" Type="http://schemas.openxmlformats.org/officeDocument/2006/relationships/image" Target="../media/image87.png"/><Relationship Id="rId10" Type="http://schemas.openxmlformats.org/officeDocument/2006/relationships/image" Target="../media/image86.png"/><Relationship Id="rId19" Type="http://schemas.openxmlformats.org/officeDocument/2006/relationships/image" Target="../media/image94.png"/><Relationship Id="rId4" Type="http://schemas.openxmlformats.org/officeDocument/2006/relationships/image" Target="../media/image3.jpeg"/><Relationship Id="rId9" Type="http://schemas.openxmlformats.org/officeDocument/2006/relationships/image" Target="../media/image41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slide" Target="slide21.xml"/><Relationship Id="rId30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04.png"/><Relationship Id="rId18" Type="http://schemas.openxmlformats.org/officeDocument/2006/relationships/image" Target="../media/image990.png"/><Relationship Id="rId3" Type="http://schemas.openxmlformats.org/officeDocument/2006/relationships/image" Target="../media/image2.png"/><Relationship Id="rId21" Type="http://schemas.openxmlformats.org/officeDocument/2006/relationships/slide" Target="slide8.xml"/><Relationship Id="rId7" Type="http://schemas.openxmlformats.org/officeDocument/2006/relationships/image" Target="../media/image50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7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2.png"/><Relationship Id="rId5" Type="http://schemas.openxmlformats.org/officeDocument/2006/relationships/image" Target="../media/image77.png"/><Relationship Id="rId15" Type="http://schemas.openxmlformats.org/officeDocument/2006/relationships/image" Target="../media/image106.png"/><Relationship Id="rId23" Type="http://schemas.openxmlformats.org/officeDocument/2006/relationships/image" Target="../media/image87.png"/><Relationship Id="rId10" Type="http://schemas.openxmlformats.org/officeDocument/2006/relationships/image" Target="../media/image101.png"/><Relationship Id="rId19" Type="http://schemas.openxmlformats.org/officeDocument/2006/relationships/slide" Target="slide24.xml"/><Relationship Id="rId4" Type="http://schemas.openxmlformats.org/officeDocument/2006/relationships/image" Target="../media/image3.jpe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8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7.wmf"/><Relationship Id="rId20" Type="http://schemas.openxmlformats.org/officeDocument/2006/relationships/slide" Target="slide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8.png"/><Relationship Id="rId19" Type="http://schemas.openxmlformats.org/officeDocument/2006/relationships/slide" Target="slide24.xml"/><Relationship Id="rId4" Type="http://schemas.openxmlformats.org/officeDocument/2006/relationships/notesSlide" Target="../notesSlides/notesSlide2.xml"/><Relationship Id="rId14" Type="http://schemas.openxmlformats.org/officeDocument/2006/relationships/image" Target="../media/image6.wmf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12.png"/><Relationship Id="rId18" Type="http://schemas.openxmlformats.org/officeDocument/2006/relationships/slide" Target="slide16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7.png"/><Relationship Id="rId12" Type="http://schemas.openxmlformats.org/officeDocument/2006/relationships/image" Target="../media/image111.png"/><Relationship Id="rId17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1" Type="http://schemas.openxmlformats.org/officeDocument/2006/relationships/tags" Target="../tags/tag17.xml"/><Relationship Id="rId6" Type="http://schemas.openxmlformats.org/officeDocument/2006/relationships/image" Target="../media/image77.png"/><Relationship Id="rId11" Type="http://schemas.openxmlformats.org/officeDocument/2006/relationships/image" Target="../media/image110.png"/><Relationship Id="rId5" Type="http://schemas.openxmlformats.org/officeDocument/2006/relationships/image" Target="../media/image3.jpeg"/><Relationship Id="rId15" Type="http://schemas.openxmlformats.org/officeDocument/2006/relationships/slide" Target="slide2.xml"/><Relationship Id="rId10" Type="http://schemas.openxmlformats.org/officeDocument/2006/relationships/image" Target="../media/image109.png"/><Relationship Id="rId4" Type="http://schemas.openxmlformats.org/officeDocument/2006/relationships/image" Target="../media/image2.png"/><Relationship Id="rId9" Type="http://schemas.openxmlformats.org/officeDocument/2006/relationships/image" Target="../media/image990.png"/><Relationship Id="rId1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113.png"/><Relationship Id="rId4" Type="http://schemas.openxmlformats.org/officeDocument/2006/relationships/image" Target="../media/image3.jpeg"/><Relationship Id="rId9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slide" Target="slide21.xml"/><Relationship Id="rId2" Type="http://schemas.openxmlformats.org/officeDocument/2006/relationships/notesSlide" Target="../notesSlides/notesSlide23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slide" Target="slide2.xml"/><Relationship Id="rId10" Type="http://schemas.openxmlformats.org/officeDocument/2006/relationships/image" Target="../media/image118.png"/><Relationship Id="rId4" Type="http://schemas.openxmlformats.org/officeDocument/2006/relationships/image" Target="../media/image3.jpeg"/><Relationship Id="rId9" Type="http://schemas.openxmlformats.org/officeDocument/2006/relationships/image" Target="../media/image117.png"/><Relationship Id="rId1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22.png"/><Relationship Id="rId11" Type="http://schemas.openxmlformats.org/officeDocument/2006/relationships/slide" Target="slide21.xml"/><Relationship Id="rId5" Type="http://schemas.openxmlformats.org/officeDocument/2006/relationships/image" Target="../media/image88.jpe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slide" Target="slide24.xml"/><Relationship Id="rId11" Type="http://schemas.openxmlformats.org/officeDocument/2006/relationships/image" Target="../media/image125.png"/><Relationship Id="rId5" Type="http://schemas.openxmlformats.org/officeDocument/2006/relationships/image" Target="../media/image88.jpeg"/><Relationship Id="rId10" Type="http://schemas.openxmlformats.org/officeDocument/2006/relationships/image" Target="../media/image124.png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27.png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26.png"/><Relationship Id="rId11" Type="http://schemas.openxmlformats.org/officeDocument/2006/relationships/slide" Target="slide8.xml"/><Relationship Id="rId5" Type="http://schemas.openxmlformats.org/officeDocument/2006/relationships/image" Target="../media/image88.jpe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wmf"/><Relationship Id="rId3" Type="http://schemas.openxmlformats.org/officeDocument/2006/relationships/oleObject" Target="../embeddings/oleObject5.bin"/><Relationship Id="rId21" Type="http://schemas.openxmlformats.org/officeDocument/2006/relationships/slide" Target="slide24.xml"/><Relationship Id="rId7" Type="http://schemas.openxmlformats.org/officeDocument/2006/relationships/image" Target="../media/image2.png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wm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.bin"/><Relationship Id="rId24" Type="http://schemas.openxmlformats.org/officeDocument/2006/relationships/slide" Target="slide21.xml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9.bin"/><Relationship Id="rId23" Type="http://schemas.openxmlformats.org/officeDocument/2006/relationships/slide" Target="slide8.xml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14" Type="http://schemas.openxmlformats.org/officeDocument/2006/relationships/image" Target="../media/image6.wmf"/><Relationship Id="rId2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1.wmf"/><Relationship Id="rId17" Type="http://schemas.openxmlformats.org/officeDocument/2006/relationships/slide" Target="slide8.xml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slide" Target="slide24.xml"/><Relationship Id="rId10" Type="http://schemas.openxmlformats.org/officeDocument/2006/relationships/image" Target="../media/image6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image" Target="../media/image2.png"/><Relationship Id="rId12" Type="http://schemas.openxmlformats.org/officeDocument/2006/relationships/slide" Target="slide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5.bin"/><Relationship Id="rId15" Type="http://schemas.openxmlformats.org/officeDocument/2006/relationships/slide" Target="slide21.xml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7" Type="http://schemas.openxmlformats.org/officeDocument/2006/relationships/slide" Target="slide8.xml"/><Relationship Id="rId2" Type="http://schemas.openxmlformats.org/officeDocument/2006/relationships/notesSlide" Target="../notesSlides/notesSlide6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5" Type="http://schemas.openxmlformats.org/officeDocument/2006/relationships/slide" Target="slide24.xml"/><Relationship Id="rId10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22.png"/><Relationship Id="rId1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openxmlformats.org/officeDocument/2006/relationships/slide" Target="slide24.xml"/><Relationship Id="rId3" Type="http://schemas.openxmlformats.org/officeDocument/2006/relationships/image" Target="../media/image2.png"/><Relationship Id="rId21" Type="http://schemas.openxmlformats.org/officeDocument/2006/relationships/slide" Target="slide21.xml"/><Relationship Id="rId7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5" Type="http://schemas.openxmlformats.org/officeDocument/2006/relationships/image" Target="../media/image290.png"/><Relationship Id="rId10" Type="http://schemas.openxmlformats.org/officeDocument/2006/relationships/image" Target="../media/image29.png"/><Relationship Id="rId19" Type="http://schemas.openxmlformats.org/officeDocument/2006/relationships/slide" Target="slide2.xml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1.png"/><Relationship Id="rId17" Type="http://schemas.openxmlformats.org/officeDocument/2006/relationships/image" Target="../media/image35.png"/><Relationship Id="rId25" Type="http://schemas.openxmlformats.org/officeDocument/2006/relationships/slide" Target="slide21.xml"/><Relationship Id="rId2" Type="http://schemas.openxmlformats.org/officeDocument/2006/relationships/tags" Target="../tags/tag5.xml"/><Relationship Id="rId16" Type="http://schemas.openxmlformats.org/officeDocument/2006/relationships/image" Target="../media/image34.png"/><Relationship Id="rId20" Type="http://schemas.openxmlformats.org/officeDocument/2006/relationships/image" Target="../media/image40.png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24" Type="http://schemas.openxmlformats.org/officeDocument/2006/relationships/slide" Target="slide8.xml"/><Relationship Id="rId5" Type="http://schemas.openxmlformats.org/officeDocument/2006/relationships/image" Target="../media/image2.png"/><Relationship Id="rId15" Type="http://schemas.openxmlformats.org/officeDocument/2006/relationships/image" Target="../media/image33.png"/><Relationship Id="rId23" Type="http://schemas.openxmlformats.org/officeDocument/2006/relationships/slide" Target="slide2.xml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3" Type="http://schemas.openxmlformats.org/officeDocument/2006/relationships/tags" Target="../tags/tag8.xml"/><Relationship Id="rId21" Type="http://schemas.openxmlformats.org/officeDocument/2006/relationships/image" Target="../media/image41.png"/><Relationship Id="rId7" Type="http://schemas.openxmlformats.org/officeDocument/2006/relationships/image" Target="../media/image2.png"/><Relationship Id="rId17" Type="http://schemas.openxmlformats.org/officeDocument/2006/relationships/image" Target="../media/image35.png"/><Relationship Id="rId25" Type="http://schemas.openxmlformats.org/officeDocument/2006/relationships/slide" Target="slide21.xml"/><Relationship Id="rId2" Type="http://schemas.openxmlformats.org/officeDocument/2006/relationships/tags" Target="../tags/tag7.xml"/><Relationship Id="rId16" Type="http://schemas.openxmlformats.org/officeDocument/2006/relationships/image" Target="../media/image34.png"/><Relationship Id="rId20" Type="http://schemas.openxmlformats.org/officeDocument/2006/relationships/image" Target="../media/image43.png"/><Relationship Id="rId1" Type="http://schemas.openxmlformats.org/officeDocument/2006/relationships/tags" Target="../tags/tag6.xml"/><Relationship Id="rId6" Type="http://schemas.openxmlformats.org/officeDocument/2006/relationships/image" Target="../media/image42.png"/><Relationship Id="rId24" Type="http://schemas.openxmlformats.org/officeDocument/2006/relationships/slide" Target="slide8.xml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33.png"/><Relationship Id="rId23" Type="http://schemas.openxmlformats.org/officeDocument/2006/relationships/slide" Target="slide2.xml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Pla</a:t>
            </a:r>
            <a:r>
              <a:rPr lang="et-EE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46BA03EC-4CEC-4016-B1FE-62BD11BA4E1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1F45B4B3-ABE3-4366-AC21-D30B4F37B37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LVS lahendamine 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05732BFF-3A63-479C-A447-11FF4AA9345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387C397-67FD-43F3-9DDB-FEA31F6D1AC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/>
              <p:nvPr/>
            </p:nvSpPr>
            <p:spPr>
              <a:xfrm>
                <a:off x="5342879" y="3173320"/>
                <a:ext cx="1844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−4=2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879" y="3173320"/>
                <a:ext cx="184428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/>
              <p:nvPr/>
            </p:nvSpPr>
            <p:spPr>
              <a:xfrm>
                <a:off x="4822059" y="2723889"/>
                <a:ext cx="280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3−4×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9" y="2723889"/>
                <a:ext cx="28057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640658" y="2033548"/>
            <a:ext cx="79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rgbClr val="0C2B8E"/>
                </a:solidFill>
              </a:rPr>
              <a:t>siht</a:t>
            </a:r>
            <a:endParaRPr lang="en-GB" u="sng" dirty="0">
              <a:solidFill>
                <a:srgbClr val="0C2B8E"/>
              </a:solidFill>
            </a:endParaRPr>
          </a:p>
          <a:p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75058" y="1698842"/>
            <a:ext cx="106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dirty="0">
                <a:solidFill>
                  <a:srgbClr val="0C2B8E"/>
                </a:solidFill>
              </a:rPr>
              <a:t>maatriks-</a:t>
            </a:r>
          </a:p>
          <a:p>
            <a:pPr algn="ctr"/>
            <a:r>
              <a:rPr lang="et-EE" dirty="0">
                <a:solidFill>
                  <a:srgbClr val="0C2B8E"/>
                </a:solidFill>
              </a:rPr>
              <a:t>võrrand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9019391" y="2477983"/>
            <a:ext cx="2736000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02BD0347-1A01-4973-828E-80FCD7E880DE}"/>
              </a:ext>
            </a:extLst>
          </p:cNvPr>
          <p:cNvSpPr txBox="1"/>
          <p:nvPr/>
        </p:nvSpPr>
        <p:spPr>
          <a:xfrm>
            <a:off x="8977193" y="2613170"/>
            <a:ext cx="282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i="1" dirty="0"/>
              <a:t>Leiame selles näites </a:t>
            </a:r>
            <a:r>
              <a:rPr lang="et-EE" sz="2000" b="1" i="1" dirty="0" err="1"/>
              <a:t>adjungeeritud</a:t>
            </a:r>
            <a:r>
              <a:rPr lang="et-EE" sz="2000" b="1" i="1" dirty="0"/>
              <a:t> </a:t>
            </a:r>
            <a:r>
              <a:rPr lang="et-EE" sz="2000" i="1" dirty="0"/>
              <a:t>maatriksi</a:t>
            </a:r>
            <a:endParaRPr lang="en-GB" sz="2000" i="1" u="sng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071B4FE-3E58-4DE8-9685-6DE0A5990D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7909350" y="3700500"/>
            <a:ext cx="1469703" cy="2144604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</a:t>
            </a:r>
            <a:r>
              <a:rPr lang="et-EE" sz="2000" dirty="0"/>
              <a:t>sammu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Arvita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20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 err="1"/>
              <a:t>Maatriskvõrrand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/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C090184F-1CAA-4048-B943-E41AB814D0EE}"/>
              </a:ext>
            </a:extLst>
          </p:cNvPr>
          <p:cNvSpPr/>
          <p:nvPr/>
        </p:nvSpPr>
        <p:spPr>
          <a:xfrm>
            <a:off x="4368981" y="4041570"/>
            <a:ext cx="3261821" cy="164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Pea meeles!</a:t>
            </a:r>
            <a:endParaRPr lang="en-GB" sz="20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850455D-170E-4CE8-9D85-E5E49A854394}"/>
                  </a:ext>
                </a:extLst>
              </p:cNvPr>
              <p:cNvSpPr/>
              <p:nvPr/>
            </p:nvSpPr>
            <p:spPr>
              <a:xfrm>
                <a:off x="4358762" y="4481215"/>
                <a:ext cx="3261821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850455D-170E-4CE8-9D85-E5E49A85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762" y="4481215"/>
                <a:ext cx="3261821" cy="5848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21902311-04A5-45E9-B6A8-16B02118F826}"/>
                  </a:ext>
                </a:extLst>
              </p:cNvPr>
              <p:cNvSpPr/>
              <p:nvPr/>
            </p:nvSpPr>
            <p:spPr>
              <a:xfrm>
                <a:off x="4379199" y="5115486"/>
                <a:ext cx="3261822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s-ES" sz="1600" dirty="0">
                          <a:solidFill>
                            <a:schemeClr val="tx1"/>
                          </a:solidFill>
                        </a:rPr>
                        <m:t>adj</m:t>
                      </m:r>
                      <m:d>
                        <m:d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21902311-04A5-45E9-B6A8-16B02118F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99" y="5115486"/>
                <a:ext cx="3261822" cy="5848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/>
              <p:nvPr/>
            </p:nvSpPr>
            <p:spPr>
              <a:xfrm>
                <a:off x="8967516" y="2592596"/>
                <a:ext cx="282981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16" y="2592596"/>
                <a:ext cx="2829814" cy="708143"/>
              </a:xfrm>
              <a:prstGeom prst="rect">
                <a:avLst/>
              </a:prstGeom>
              <a:blipFill>
                <a:blip r:embed="rId24"/>
                <a:stretch>
                  <a:fillRect l="-3233" b="-258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0EDEDC7B-05E2-4ED6-856F-D8275543F957}"/>
              </a:ext>
            </a:extLst>
          </p:cNvPr>
          <p:cNvSpPr/>
          <p:nvPr/>
        </p:nvSpPr>
        <p:spPr>
          <a:xfrm>
            <a:off x="4119405" y="281013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eta: Para a Direita 69">
            <a:extLst>
              <a:ext uri="{FF2B5EF4-FFF2-40B4-BE49-F238E27FC236}">
                <a16:creationId xmlns:a16="http://schemas.microsoft.com/office/drawing/2014/main" id="{9186C82D-FBC8-4EA5-A2E3-4BE7EE3CE91E}"/>
              </a:ext>
            </a:extLst>
          </p:cNvPr>
          <p:cNvSpPr/>
          <p:nvPr/>
        </p:nvSpPr>
        <p:spPr>
          <a:xfrm>
            <a:off x="8317265" y="279944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/>
              <p:nvPr/>
            </p:nvSpPr>
            <p:spPr>
              <a:xfrm>
                <a:off x="2137920" y="3722214"/>
                <a:ext cx="4659609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920" y="3722214"/>
                <a:ext cx="4659609" cy="10468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8FDDECEA-9782-48D2-ACD1-97C99BB23DE0}"/>
              </a:ext>
            </a:extLst>
          </p:cNvPr>
          <p:cNvSpPr/>
          <p:nvPr/>
        </p:nvSpPr>
        <p:spPr>
          <a:xfrm rot="5400000">
            <a:off x="2582994" y="3356908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: Cantos Arredondados 46">
            <a:hlinkClick r:id="rId26" action="ppaction://hlinksldjump"/>
            <a:extLst>
              <a:ext uri="{FF2B5EF4-FFF2-40B4-BE49-F238E27FC236}">
                <a16:creationId xmlns:a16="http://schemas.microsoft.com/office/drawing/2014/main" id="{EE7E5D2A-12CF-4445-8BDC-46E887E3959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7" action="ppaction://hlinksldjump"/>
            <a:extLst>
              <a:ext uri="{FF2B5EF4-FFF2-40B4-BE49-F238E27FC236}">
                <a16:creationId xmlns:a16="http://schemas.microsoft.com/office/drawing/2014/main" id="{317E1F5F-0197-4B00-B44B-3FECDE6E07B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28" action="ppaction://hlinksldjump"/>
            <a:extLst>
              <a:ext uri="{FF2B5EF4-FFF2-40B4-BE49-F238E27FC236}">
                <a16:creationId xmlns:a16="http://schemas.microsoft.com/office/drawing/2014/main" id="{51E8095B-0437-4A1A-A896-1BDF16C9CC4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9" action="ppaction://hlinksldjump"/>
            <a:extLst>
              <a:ext uri="{FF2B5EF4-FFF2-40B4-BE49-F238E27FC236}">
                <a16:creationId xmlns:a16="http://schemas.microsoft.com/office/drawing/2014/main" id="{C802FD8B-C7D3-437A-A7CB-32D91A17E76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1" grpId="0"/>
      <p:bldP spid="11" grpId="0" animBg="1"/>
      <p:bldP spid="45" grpId="0"/>
      <p:bldP spid="66" grpId="0" animBg="1"/>
      <p:bldP spid="66" grpId="1" animBg="1"/>
      <p:bldP spid="67" grpId="0"/>
      <p:bldP spid="67" grpId="1"/>
      <p:bldP spid="68" grpId="0"/>
      <p:bldP spid="68" grpId="1"/>
      <p:bldP spid="69" grpId="0"/>
      <p:bldP spid="2" grpId="0" animBg="1"/>
      <p:bldP spid="70" grpId="0" animBg="1"/>
      <p:bldP spid="44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/>
              <p:nvPr/>
            </p:nvSpPr>
            <p:spPr>
              <a:xfrm>
                <a:off x="5341530" y="3173320"/>
                <a:ext cx="1844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−4=2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30" y="3173320"/>
                <a:ext cx="184428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/>
              <p:nvPr/>
            </p:nvSpPr>
            <p:spPr>
              <a:xfrm>
                <a:off x="4823130" y="2723889"/>
                <a:ext cx="280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3−4×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0" y="2723889"/>
                <a:ext cx="280576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759762" y="2040567"/>
            <a:ext cx="52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0C2B8E"/>
                </a:solidFill>
              </a:rPr>
              <a:t>siht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75057" y="1698842"/>
            <a:ext cx="106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dirty="0">
                <a:solidFill>
                  <a:srgbClr val="0C2B8E"/>
                </a:solidFill>
              </a:rPr>
              <a:t>maatriks-</a:t>
            </a:r>
          </a:p>
          <a:p>
            <a:pPr algn="ctr"/>
            <a:r>
              <a:rPr lang="et-EE" dirty="0">
                <a:solidFill>
                  <a:srgbClr val="0C2B8E"/>
                </a:solidFill>
              </a:rPr>
              <a:t>võrrand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</a:t>
            </a:r>
            <a:r>
              <a:rPr lang="et-EE" sz="2000" dirty="0"/>
              <a:t>sammu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19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>
                <a:solidFill>
                  <a:schemeClr val="tx1"/>
                </a:solidFill>
              </a:rPr>
              <a:t>Maatriksvõrrand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20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/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/>
              <p:nvPr/>
            </p:nvSpPr>
            <p:spPr>
              <a:xfrm>
                <a:off x="8830800" y="2584042"/>
                <a:ext cx="282981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00" y="2584042"/>
                <a:ext cx="2829814" cy="708143"/>
              </a:xfrm>
              <a:prstGeom prst="rect">
                <a:avLst/>
              </a:prstGeom>
              <a:blipFill>
                <a:blip r:embed="rId22"/>
                <a:stretch>
                  <a:fillRect l="-3448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0EDEDC7B-05E2-4ED6-856F-D8275543F957}"/>
              </a:ext>
            </a:extLst>
          </p:cNvPr>
          <p:cNvSpPr/>
          <p:nvPr/>
        </p:nvSpPr>
        <p:spPr>
          <a:xfrm>
            <a:off x="4119405" y="281013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eta: Para a Direita 69">
            <a:extLst>
              <a:ext uri="{FF2B5EF4-FFF2-40B4-BE49-F238E27FC236}">
                <a16:creationId xmlns:a16="http://schemas.microsoft.com/office/drawing/2014/main" id="{9186C82D-FBC8-4EA5-A2E3-4BE7EE3CE91E}"/>
              </a:ext>
            </a:extLst>
          </p:cNvPr>
          <p:cNvSpPr/>
          <p:nvPr/>
        </p:nvSpPr>
        <p:spPr>
          <a:xfrm>
            <a:off x="8316000" y="279944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/>
              <p:nvPr/>
            </p:nvSpPr>
            <p:spPr>
              <a:xfrm>
                <a:off x="2052767" y="3558224"/>
                <a:ext cx="4659609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67" y="3558224"/>
                <a:ext cx="4659609" cy="1046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8FDDECEA-9782-48D2-ACD1-97C99BB23DE0}"/>
              </a:ext>
            </a:extLst>
          </p:cNvPr>
          <p:cNvSpPr/>
          <p:nvPr/>
        </p:nvSpPr>
        <p:spPr>
          <a:xfrm rot="5400000">
            <a:off x="2582994" y="3356908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27">
                <a:extLst>
                  <a:ext uri="{FF2B5EF4-FFF2-40B4-BE49-F238E27FC236}">
                    <a16:creationId xmlns:a16="http://schemas.microsoft.com/office/drawing/2014/main" id="{77FA725D-FD80-4E5E-BA02-142212A1902B}"/>
                  </a:ext>
                </a:extLst>
              </p:cNvPr>
              <p:cNvSpPr txBox="1"/>
              <p:nvPr/>
            </p:nvSpPr>
            <p:spPr>
              <a:xfrm>
                <a:off x="2161098" y="4605114"/>
                <a:ext cx="4105290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uadroTexto 27">
                <a:extLst>
                  <a:ext uri="{FF2B5EF4-FFF2-40B4-BE49-F238E27FC236}">
                    <a16:creationId xmlns:a16="http://schemas.microsoft.com/office/drawing/2014/main" id="{77FA725D-FD80-4E5E-BA02-142212A1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4605114"/>
                <a:ext cx="4105290" cy="10468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ángulo 1">
                <a:extLst>
                  <a:ext uri="{FF2B5EF4-FFF2-40B4-BE49-F238E27FC236}">
                    <a16:creationId xmlns:a16="http://schemas.microsoft.com/office/drawing/2014/main" id="{75BD25F6-6ED7-4A99-BAB8-AC87DF709BD7}"/>
                  </a:ext>
                </a:extLst>
              </p:cNvPr>
              <p:cNvSpPr/>
              <p:nvPr/>
            </p:nvSpPr>
            <p:spPr>
              <a:xfrm>
                <a:off x="9823945" y="4476174"/>
                <a:ext cx="1629677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ctángulo 1">
                <a:extLst>
                  <a:ext uri="{FF2B5EF4-FFF2-40B4-BE49-F238E27FC236}">
                    <a16:creationId xmlns:a16="http://schemas.microsoft.com/office/drawing/2014/main" id="{75BD25F6-6ED7-4A99-BAB8-AC87DF70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945" y="4476174"/>
                <a:ext cx="1629677" cy="12714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Рисунок 16">
            <a:extLst>
              <a:ext uri="{FF2B5EF4-FFF2-40B4-BE49-F238E27FC236}">
                <a16:creationId xmlns:a16="http://schemas.microsoft.com/office/drawing/2014/main" id="{01649ADF-72D3-48FF-9F05-EC87DE3BAA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33333" y="3764332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415C0DF6-C0AE-48A3-9C03-099B19B36EE7}"/>
              </a:ext>
            </a:extLst>
          </p:cNvPr>
          <p:cNvSpPr/>
          <p:nvPr/>
        </p:nvSpPr>
        <p:spPr>
          <a:xfrm>
            <a:off x="10363200" y="4497805"/>
            <a:ext cx="130537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27">
                <a:extLst>
                  <a:ext uri="{FF2B5EF4-FFF2-40B4-BE49-F238E27FC236}">
                    <a16:creationId xmlns:a16="http://schemas.microsoft.com/office/drawing/2014/main" id="{C64EE4C1-EC46-4E50-BAF4-E673229F6BA5}"/>
                  </a:ext>
                </a:extLst>
              </p:cNvPr>
              <p:cNvSpPr txBox="1"/>
              <p:nvPr/>
            </p:nvSpPr>
            <p:spPr>
              <a:xfrm>
                <a:off x="8774090" y="4636706"/>
                <a:ext cx="1073243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CuadroTexto 27">
                <a:extLst>
                  <a:ext uri="{FF2B5EF4-FFF2-40B4-BE49-F238E27FC236}">
                    <a16:creationId xmlns:a16="http://schemas.microsoft.com/office/drawing/2014/main" id="{C64EE4C1-EC46-4E50-BAF4-E673229F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90" y="4636706"/>
                <a:ext cx="1073243" cy="10468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33B1395D-FD88-4A07-8ABE-912B410CBAC2}"/>
              </a:ext>
            </a:extLst>
          </p:cNvPr>
          <p:cNvSpPr/>
          <p:nvPr/>
        </p:nvSpPr>
        <p:spPr>
          <a:xfrm>
            <a:off x="4072026" y="4642708"/>
            <a:ext cx="1201723" cy="48341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853028C6-B148-4DDE-A329-C9DDDB1924DC}"/>
              </a:ext>
            </a:extLst>
          </p:cNvPr>
          <p:cNvSpPr/>
          <p:nvPr/>
        </p:nvSpPr>
        <p:spPr>
          <a:xfrm>
            <a:off x="4072026" y="5168592"/>
            <a:ext cx="1201723" cy="4834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BE3EB9EE-569D-40ED-84F1-3350EB4DFE43}"/>
              </a:ext>
            </a:extLst>
          </p:cNvPr>
          <p:cNvSpPr/>
          <p:nvPr/>
        </p:nvSpPr>
        <p:spPr>
          <a:xfrm>
            <a:off x="5671908" y="4772508"/>
            <a:ext cx="324856" cy="72203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Seta: Curvada Para a Direita 76">
            <a:extLst>
              <a:ext uri="{FF2B5EF4-FFF2-40B4-BE49-F238E27FC236}">
                <a16:creationId xmlns:a16="http://schemas.microsoft.com/office/drawing/2014/main" id="{BEC09279-18F0-41C8-BB83-30D7C2617505}"/>
              </a:ext>
            </a:extLst>
          </p:cNvPr>
          <p:cNvSpPr/>
          <p:nvPr/>
        </p:nvSpPr>
        <p:spPr>
          <a:xfrm rot="16200000" flipH="1">
            <a:off x="5480679" y="4278162"/>
            <a:ext cx="160138" cy="618808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Seta: Curvada Para a Direita 77">
            <a:extLst>
              <a:ext uri="{FF2B5EF4-FFF2-40B4-BE49-F238E27FC236}">
                <a16:creationId xmlns:a16="http://schemas.microsoft.com/office/drawing/2014/main" id="{AC4E8589-1D9C-4615-8365-AAEB867C1592}"/>
              </a:ext>
            </a:extLst>
          </p:cNvPr>
          <p:cNvSpPr/>
          <p:nvPr/>
        </p:nvSpPr>
        <p:spPr>
          <a:xfrm rot="5400000" flipH="1" flipV="1">
            <a:off x="5517196" y="5386875"/>
            <a:ext cx="160138" cy="618808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EB955150-75B1-4BF3-AE05-B1700921AA01}"/>
                  </a:ext>
                </a:extLst>
              </p:cNvPr>
              <p:cNvSpPr txBox="1"/>
              <p:nvPr/>
            </p:nvSpPr>
            <p:spPr>
              <a:xfrm>
                <a:off x="6040265" y="4620910"/>
                <a:ext cx="2891176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5−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5+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EB955150-75B1-4BF3-AE05-B1700921A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65" y="4620910"/>
                <a:ext cx="2891176" cy="104689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DA5F4F3E-EF07-4CB3-95F5-C74DC18C1C0D}"/>
              </a:ext>
            </a:extLst>
          </p:cNvPr>
          <p:cNvSpPr/>
          <p:nvPr/>
        </p:nvSpPr>
        <p:spPr>
          <a:xfrm>
            <a:off x="6701878" y="4645147"/>
            <a:ext cx="1802588" cy="48341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D69D434F-48F2-498E-A1A5-A8C08AFF787C}"/>
              </a:ext>
            </a:extLst>
          </p:cNvPr>
          <p:cNvSpPr/>
          <p:nvPr/>
        </p:nvSpPr>
        <p:spPr>
          <a:xfrm>
            <a:off x="6639670" y="5172871"/>
            <a:ext cx="1940392" cy="4834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Retângulo: Cantos Arredondados 81">
            <a:hlinkClick r:id="rId28" action="ppaction://hlinksldjump"/>
            <a:extLst>
              <a:ext uri="{FF2B5EF4-FFF2-40B4-BE49-F238E27FC236}">
                <a16:creationId xmlns:a16="http://schemas.microsoft.com/office/drawing/2014/main" id="{D7240EDE-A8B1-42D8-8800-7524B58B6FC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3" name="Retângulo: Cantos Arredondados 82">
            <a:hlinkClick r:id="rId29" action="ppaction://hlinksldjump"/>
            <a:extLst>
              <a:ext uri="{FF2B5EF4-FFF2-40B4-BE49-F238E27FC236}">
                <a16:creationId xmlns:a16="http://schemas.microsoft.com/office/drawing/2014/main" id="{17E7C093-8837-4B2C-9D70-F01D7AD08D0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4" name="Retângulo: Cantos Arredondados 83">
            <a:hlinkClick r:id="rId30" action="ppaction://hlinksldjump"/>
            <a:extLst>
              <a:ext uri="{FF2B5EF4-FFF2-40B4-BE49-F238E27FC236}">
                <a16:creationId xmlns:a16="http://schemas.microsoft.com/office/drawing/2014/main" id="{B747011B-8EF1-4C2D-85D6-F40CD8B8749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5" name="Retângulo: Cantos Arredondados 84">
            <a:hlinkClick r:id="rId31" action="ppaction://hlinksldjump"/>
            <a:extLst>
              <a:ext uri="{FF2B5EF4-FFF2-40B4-BE49-F238E27FC236}">
                <a16:creationId xmlns:a16="http://schemas.microsoft.com/office/drawing/2014/main" id="{0F2D3324-7355-4994-8C32-63F15C4FE9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1" grpId="0" animBg="1"/>
      <p:bldP spid="47" grpId="0"/>
      <p:bldP spid="62" grpId="0"/>
      <p:bldP spid="64" grpId="0" animBg="1"/>
      <p:bldP spid="65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5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6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 err="1">
                <a:solidFill>
                  <a:schemeClr val="tx1"/>
                </a:solidFill>
              </a:rPr>
              <a:t>Maatriskvõrrand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7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hlinkClick r:id="rId12" action="ppaction://hlinksldjump"/>
            <a:extLst>
              <a:ext uri="{FF2B5EF4-FFF2-40B4-BE49-F238E27FC236}">
                <a16:creationId xmlns:a16="http://schemas.microsoft.com/office/drawing/2014/main" id="{2409E51B-67F6-468A-A970-EF702A0BCCC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0" name="Retângulo: Cantos Arredondados 79">
            <a:hlinkClick r:id="rId13" action="ppaction://hlinksldjump"/>
            <a:extLst>
              <a:ext uri="{FF2B5EF4-FFF2-40B4-BE49-F238E27FC236}">
                <a16:creationId xmlns:a16="http://schemas.microsoft.com/office/drawing/2014/main" id="{52AB085C-D854-4F38-966C-8A28C6FAB89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1" name="Retângulo: Cantos Arredondados 80">
            <a:hlinkClick r:id="rId14" action="ppaction://hlinksldjump"/>
            <a:extLst>
              <a:ext uri="{FF2B5EF4-FFF2-40B4-BE49-F238E27FC236}">
                <a16:creationId xmlns:a16="http://schemas.microsoft.com/office/drawing/2014/main" id="{ED3C6D7C-6EAE-4FF2-A309-E300A3FAAE0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2" name="Retângulo: Cantos Arredondados 81">
            <a:hlinkClick r:id="rId15" action="ppaction://hlinksldjump"/>
            <a:extLst>
              <a:ext uri="{FF2B5EF4-FFF2-40B4-BE49-F238E27FC236}">
                <a16:creationId xmlns:a16="http://schemas.microsoft.com/office/drawing/2014/main" id="{2DBD19BE-FBA9-4C52-AF96-F31163C96B3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fixed" rAng="0" ptsTypes="AA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/>
      <p:bldP spid="63" grpId="0"/>
      <p:bldP spid="75" grpId="0" animBg="1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6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</a:t>
            </a:r>
            <a:r>
              <a:rPr lang="et-EE" sz="2000" dirty="0"/>
              <a:t>sammu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7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 err="1">
                <a:solidFill>
                  <a:schemeClr val="tx1"/>
                </a:solidFill>
              </a:rPr>
              <a:t>Maatriskvõrrand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8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olha de Discurso: Retângulo com Cantos Arredondados 25">
            <a:extLst>
              <a:ext uri="{FF2B5EF4-FFF2-40B4-BE49-F238E27FC236}">
                <a16:creationId xmlns:a16="http://schemas.microsoft.com/office/drawing/2014/main" id="{19CEC1ED-B546-4DD7-A039-74DEA1A28BE0}"/>
              </a:ext>
            </a:extLst>
          </p:cNvPr>
          <p:cNvSpPr/>
          <p:nvPr/>
        </p:nvSpPr>
        <p:spPr>
          <a:xfrm>
            <a:off x="8772077" y="2477983"/>
            <a:ext cx="2893043" cy="1413533"/>
          </a:xfrm>
          <a:prstGeom prst="wedgeRoundRectCallout">
            <a:avLst>
              <a:gd name="adj1" fmla="val -3480"/>
              <a:gd name="adj2" fmla="val 677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6">
            <a:extLst>
              <a:ext uri="{FF2B5EF4-FFF2-40B4-BE49-F238E27FC236}">
                <a16:creationId xmlns:a16="http://schemas.microsoft.com/office/drawing/2014/main" id="{4AF52FE8-0B88-45DA-81C2-F9FE57928A06}"/>
              </a:ext>
            </a:extLst>
          </p:cNvPr>
          <p:cNvSpPr txBox="1"/>
          <p:nvPr/>
        </p:nvSpPr>
        <p:spPr>
          <a:xfrm>
            <a:off x="8693120" y="2613170"/>
            <a:ext cx="32314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i="1" dirty="0"/>
              <a:t>Arutame kasutades elementaarteisendusi</a:t>
            </a:r>
            <a:r>
              <a:rPr lang="en-GB" sz="2000" i="1" dirty="0"/>
              <a:t>!...</a:t>
            </a:r>
          </a:p>
          <a:p>
            <a:pPr algn="ctr"/>
            <a:r>
              <a:rPr lang="en-GB" sz="2000" dirty="0"/>
              <a:t>(</a:t>
            </a:r>
            <a:r>
              <a:rPr lang="et-EE" sz="2000" i="1" dirty="0"/>
              <a:t>Tund</a:t>
            </a:r>
            <a:r>
              <a:rPr lang="en-GB" sz="2000" i="1" dirty="0"/>
              <a:t> 14</a:t>
            </a:r>
            <a:r>
              <a:rPr lang="en-GB" sz="2000" dirty="0"/>
              <a:t>)</a:t>
            </a:r>
          </a:p>
          <a:p>
            <a:pPr algn="ctr"/>
            <a:r>
              <a:rPr lang="en-GB" i="1" u="sng" dirty="0"/>
              <a:t>“</a:t>
            </a:r>
            <a:r>
              <a:rPr lang="et-EE" i="1" u="sng" dirty="0"/>
              <a:t>Ridade elementaarteisendused</a:t>
            </a:r>
            <a:r>
              <a:rPr lang="en-GB" i="1" u="sng" dirty="0"/>
              <a:t>”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5727A34-3ADB-4154-AF1C-29BE642548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 flipH="1">
            <a:off x="10195418" y="3700500"/>
            <a:ext cx="1469703" cy="2144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/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5274B233-2548-4CD4-BA52-8EE7F588808A}"/>
              </a:ext>
            </a:extLst>
          </p:cNvPr>
          <p:cNvCxnSpPr/>
          <p:nvPr/>
        </p:nvCxnSpPr>
        <p:spPr>
          <a:xfrm>
            <a:off x="3340730" y="2224499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/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4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/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/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êntese esquerdo 7">
            <a:extLst>
              <a:ext uri="{FF2B5EF4-FFF2-40B4-BE49-F238E27FC236}">
                <a16:creationId xmlns:a16="http://schemas.microsoft.com/office/drawing/2014/main" id="{DAC3295C-B44C-4091-A788-DD2F77FA4890}"/>
              </a:ext>
            </a:extLst>
          </p:cNvPr>
          <p:cNvSpPr/>
          <p:nvPr/>
        </p:nvSpPr>
        <p:spPr>
          <a:xfrm rot="16200000">
            <a:off x="3722421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arêntese esquerdo 36">
            <a:extLst>
              <a:ext uri="{FF2B5EF4-FFF2-40B4-BE49-F238E27FC236}">
                <a16:creationId xmlns:a16="http://schemas.microsoft.com/office/drawing/2014/main" id="{29586F3F-E80C-45CD-85A2-D8762AD53FDE}"/>
              </a:ext>
            </a:extLst>
          </p:cNvPr>
          <p:cNvSpPr/>
          <p:nvPr/>
        </p:nvSpPr>
        <p:spPr>
          <a:xfrm rot="16200000">
            <a:off x="2882450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7">
                <a:extLst>
                  <a:ext uri="{FF2B5EF4-FFF2-40B4-BE49-F238E27FC236}">
                    <a16:creationId xmlns:a16="http://schemas.microsoft.com/office/drawing/2014/main" id="{28BA0F5F-29FD-45FA-8EDC-DD34966F582A}"/>
                  </a:ext>
                </a:extLst>
              </p:cNvPr>
              <p:cNvSpPr txBox="1"/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  <m:lim>
                          <m:eqArr>
                            <m:eqArr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uadroTexto 7">
                <a:extLst>
                  <a:ext uri="{FF2B5EF4-FFF2-40B4-BE49-F238E27FC236}">
                    <a16:creationId xmlns:a16="http://schemas.microsoft.com/office/drawing/2014/main" id="{28BA0F5F-29FD-45FA-8EDC-DD34966F5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blipFill>
                <a:blip r:embed="rId16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/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CEFE1EC-65D1-4E32-9C83-96A229F08A94}"/>
              </a:ext>
            </a:extLst>
          </p:cNvPr>
          <p:cNvCxnSpPr/>
          <p:nvPr/>
        </p:nvCxnSpPr>
        <p:spPr>
          <a:xfrm>
            <a:off x="6561207" y="2234965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7">
                <a:extLst>
                  <a:ext uri="{FF2B5EF4-FFF2-40B4-BE49-F238E27FC236}">
                    <a16:creationId xmlns:a16="http://schemas.microsoft.com/office/drawing/2014/main" id="{CEA2FB8F-372C-4CC9-B262-7623FDD57322}"/>
                  </a:ext>
                </a:extLst>
              </p:cNvPr>
              <p:cNvSpPr txBox="1"/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uadroTexto 7">
                <a:extLst>
                  <a:ext uri="{FF2B5EF4-FFF2-40B4-BE49-F238E27FC236}">
                    <a16:creationId xmlns:a16="http://schemas.microsoft.com/office/drawing/2014/main" id="{CEA2FB8F-372C-4CC9-B262-7623FDD57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87D87CC5-CBDF-4F8E-826B-01AEDC8F4F57}"/>
              </a:ext>
            </a:extLst>
          </p:cNvPr>
          <p:cNvCxnSpPr/>
          <p:nvPr/>
        </p:nvCxnSpPr>
        <p:spPr>
          <a:xfrm>
            <a:off x="6361295" y="3291680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637ED704-6025-4559-B240-A2029D00FA09}"/>
                  </a:ext>
                </a:extLst>
              </p:cNvPr>
              <p:cNvSpPr/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637ED704-6025-4559-B240-A2029D00F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E64C435-0CC3-4082-A7D9-4FEACAAB6B1C}"/>
                  </a:ext>
                </a:extLst>
              </p:cNvPr>
              <p:cNvSpPr/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E64C435-0CC3-4082-A7D9-4FEACAAB6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arêntese esquerdo 45">
            <a:extLst>
              <a:ext uri="{FF2B5EF4-FFF2-40B4-BE49-F238E27FC236}">
                <a16:creationId xmlns:a16="http://schemas.microsoft.com/office/drawing/2014/main" id="{A174BE10-80FF-4768-A0E6-B789B4FBA00E}"/>
              </a:ext>
            </a:extLst>
          </p:cNvPr>
          <p:cNvSpPr/>
          <p:nvPr/>
        </p:nvSpPr>
        <p:spPr>
          <a:xfrm rot="16200000">
            <a:off x="6918583" y="3421243"/>
            <a:ext cx="72000" cy="111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Parêntese esquerdo 46">
            <a:extLst>
              <a:ext uri="{FF2B5EF4-FFF2-40B4-BE49-F238E27FC236}">
                <a16:creationId xmlns:a16="http://schemas.microsoft.com/office/drawing/2014/main" id="{2A38242B-9E01-4270-B2E2-7BC52D39CDCB}"/>
              </a:ext>
            </a:extLst>
          </p:cNvPr>
          <p:cNvSpPr/>
          <p:nvPr/>
        </p:nvSpPr>
        <p:spPr>
          <a:xfrm rot="16200000">
            <a:off x="5898612" y="3601243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8DE9905-521E-4524-A95B-0F7E71F60308}"/>
              </a:ext>
            </a:extLst>
          </p:cNvPr>
          <p:cNvSpPr/>
          <p:nvPr/>
        </p:nvSpPr>
        <p:spPr>
          <a:xfrm>
            <a:off x="7854434" y="348743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7">
                <a:extLst>
                  <a:ext uri="{FF2B5EF4-FFF2-40B4-BE49-F238E27FC236}">
                    <a16:creationId xmlns:a16="http://schemas.microsoft.com/office/drawing/2014/main" id="{09F48822-47FB-4158-9C82-444A66FA59D4}"/>
                  </a:ext>
                </a:extLst>
              </p:cNvPr>
              <p:cNvSpPr txBox="1"/>
              <p:nvPr/>
            </p:nvSpPr>
            <p:spPr>
              <a:xfrm>
                <a:off x="8292378" y="3254090"/>
                <a:ext cx="2575111" cy="74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uadroTexto 7">
                <a:extLst>
                  <a:ext uri="{FF2B5EF4-FFF2-40B4-BE49-F238E27FC236}">
                    <a16:creationId xmlns:a16="http://schemas.microsoft.com/office/drawing/2014/main" id="{09F48822-47FB-4158-9C82-444A66FA5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78" y="3254090"/>
                <a:ext cx="2575111" cy="7454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0CA97127-7BA0-4A74-9173-108969940E86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0CA97127-7BA0-4A74-9173-108969940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9248BE44-4808-4B0E-A87E-83BBEE7006D3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9248BE44-4808-4B0E-A87E-83BBEE700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tângulo: Cantos Arredondados 58">
            <a:hlinkClick r:id="rId24" action="ppaction://hlinksldjump"/>
            <a:extLst>
              <a:ext uri="{FF2B5EF4-FFF2-40B4-BE49-F238E27FC236}">
                <a16:creationId xmlns:a16="http://schemas.microsoft.com/office/drawing/2014/main" id="{8A84510C-84F7-498A-95E5-126258B3A60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25" action="ppaction://hlinksldjump"/>
            <a:extLst>
              <a:ext uri="{FF2B5EF4-FFF2-40B4-BE49-F238E27FC236}">
                <a16:creationId xmlns:a16="http://schemas.microsoft.com/office/drawing/2014/main" id="{C2B8FB1B-763B-4773-ADF4-60B2D97F012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6" action="ppaction://hlinksldjump"/>
            <a:extLst>
              <a:ext uri="{FF2B5EF4-FFF2-40B4-BE49-F238E27FC236}">
                <a16:creationId xmlns:a16="http://schemas.microsoft.com/office/drawing/2014/main" id="{EC193C0B-4E19-4086-83F0-1B3C17EE6CD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7" action="ppaction://hlinksldjump"/>
            <a:extLst>
              <a:ext uri="{FF2B5EF4-FFF2-40B4-BE49-F238E27FC236}">
                <a16:creationId xmlns:a16="http://schemas.microsoft.com/office/drawing/2014/main" id="{D813077F-3985-4465-AE79-DFAB98D9178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0.1187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6" grpId="0" animBg="1"/>
      <p:bldP spid="26" grpId="1" animBg="1"/>
      <p:bldP spid="27" grpId="0"/>
      <p:bldP spid="27" grpId="1"/>
      <p:bldP spid="30" grpId="0"/>
      <p:bldP spid="32" grpId="0"/>
      <p:bldP spid="34" grpId="0"/>
      <p:bldP spid="35" grpId="0"/>
      <p:bldP spid="8" grpId="0" animBg="1"/>
      <p:bldP spid="37" grpId="0" animBg="1"/>
      <p:bldP spid="39" grpId="0"/>
      <p:bldP spid="40" grpId="0"/>
      <p:bldP spid="42" grpId="0"/>
      <p:bldP spid="44" grpId="0"/>
      <p:bldP spid="45" grpId="0"/>
      <p:bldP spid="46" grpId="0" animBg="1"/>
      <p:bldP spid="47" grpId="0" animBg="1"/>
      <p:bldP spid="51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6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 err="1">
                <a:solidFill>
                  <a:schemeClr val="tx1"/>
                </a:solidFill>
              </a:rPr>
              <a:t>Maatriskvõrrand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7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/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5274B233-2548-4CD4-BA52-8EE7F588808A}"/>
              </a:ext>
            </a:extLst>
          </p:cNvPr>
          <p:cNvCxnSpPr/>
          <p:nvPr/>
        </p:nvCxnSpPr>
        <p:spPr>
          <a:xfrm>
            <a:off x="3340730" y="2224499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/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4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/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/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êntese esquerdo 7">
            <a:extLst>
              <a:ext uri="{FF2B5EF4-FFF2-40B4-BE49-F238E27FC236}">
                <a16:creationId xmlns:a16="http://schemas.microsoft.com/office/drawing/2014/main" id="{DAC3295C-B44C-4091-A788-DD2F77FA4890}"/>
              </a:ext>
            </a:extLst>
          </p:cNvPr>
          <p:cNvSpPr/>
          <p:nvPr/>
        </p:nvSpPr>
        <p:spPr>
          <a:xfrm rot="16200000">
            <a:off x="3722421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arêntese esquerdo 36">
            <a:extLst>
              <a:ext uri="{FF2B5EF4-FFF2-40B4-BE49-F238E27FC236}">
                <a16:creationId xmlns:a16="http://schemas.microsoft.com/office/drawing/2014/main" id="{29586F3F-E80C-45CD-85A2-D8762AD53FDE}"/>
              </a:ext>
            </a:extLst>
          </p:cNvPr>
          <p:cNvSpPr/>
          <p:nvPr/>
        </p:nvSpPr>
        <p:spPr>
          <a:xfrm rot="16200000">
            <a:off x="2882450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/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CEFE1EC-65D1-4E32-9C83-96A229F08A94}"/>
              </a:ext>
            </a:extLst>
          </p:cNvPr>
          <p:cNvCxnSpPr/>
          <p:nvPr/>
        </p:nvCxnSpPr>
        <p:spPr>
          <a:xfrm>
            <a:off x="6561207" y="2234965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6">
                <a:extLst>
                  <a:ext uri="{FF2B5EF4-FFF2-40B4-BE49-F238E27FC236}">
                    <a16:creationId xmlns:a16="http://schemas.microsoft.com/office/drawing/2014/main" id="{CC689420-294B-40D7-BB43-FB520BDEF7D4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uadroTexto 6">
                <a:extLst>
                  <a:ext uri="{FF2B5EF4-FFF2-40B4-BE49-F238E27FC236}">
                    <a16:creationId xmlns:a16="http://schemas.microsoft.com/office/drawing/2014/main" id="{CC689420-294B-40D7-BB43-FB520BDEF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13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7">
                <a:extLst>
                  <a:ext uri="{FF2B5EF4-FFF2-40B4-BE49-F238E27FC236}">
                    <a16:creationId xmlns:a16="http://schemas.microsoft.com/office/drawing/2014/main" id="{B1C61FD2-8833-42F1-A3E5-F746B18DE28F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uadroTexto 7">
                <a:extLst>
                  <a:ext uri="{FF2B5EF4-FFF2-40B4-BE49-F238E27FC236}">
                    <a16:creationId xmlns:a16="http://schemas.microsoft.com/office/drawing/2014/main" id="{B1C61FD2-8833-42F1-A3E5-F746B18DE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B3706765-8261-4C94-BC15-44273956644D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5B5F6E2-268A-416C-B541-B68233500CB5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5B5F6E2-268A-416C-B541-B68233500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6F0E3303-14E5-40F0-992A-55F8AB185B03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6F0E3303-14E5-40F0-992A-55F8AB185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C04C29D3-19EE-4CA6-A4C7-4C44FB076D7B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C04C29D3-19EE-4CA6-A4C7-4C44FB076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8A6F4E7D-77F4-4EEC-A5B0-16FD4DEAD837}"/>
                  </a:ext>
                </a:extLst>
              </p:cNvPr>
              <p:cNvSpPr txBox="1"/>
              <p:nvPr/>
            </p:nvSpPr>
            <p:spPr>
              <a:xfrm>
                <a:off x="2372474" y="4535710"/>
                <a:ext cx="4072012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8A6F4E7D-77F4-4EEC-A5B0-16FD4DEAD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474" y="4535710"/>
                <a:ext cx="4072012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uadroTexto 27">
                <a:extLst>
                  <a:ext uri="{FF2B5EF4-FFF2-40B4-BE49-F238E27FC236}">
                    <a16:creationId xmlns:a16="http://schemas.microsoft.com/office/drawing/2014/main" id="{01B50F87-6E5E-4DA0-AD00-B87C91B0588A}"/>
                  </a:ext>
                </a:extLst>
              </p:cNvPr>
              <p:cNvSpPr txBox="1"/>
              <p:nvPr/>
            </p:nvSpPr>
            <p:spPr>
              <a:xfrm>
                <a:off x="6271361" y="4569114"/>
                <a:ext cx="2857898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brk m:alnAt="63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brk m:alnAt="63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CuadroTexto 27">
                <a:extLst>
                  <a:ext uri="{FF2B5EF4-FFF2-40B4-BE49-F238E27FC236}">
                    <a16:creationId xmlns:a16="http://schemas.microsoft.com/office/drawing/2014/main" id="{01B50F87-6E5E-4DA0-AD00-B87C91B05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1" y="4569114"/>
                <a:ext cx="2857898" cy="708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uadroTexto 27">
                <a:extLst>
                  <a:ext uri="{FF2B5EF4-FFF2-40B4-BE49-F238E27FC236}">
                    <a16:creationId xmlns:a16="http://schemas.microsoft.com/office/drawing/2014/main" id="{45A94909-238F-4FF3-9795-44F54B698DDA}"/>
                  </a:ext>
                </a:extLst>
              </p:cNvPr>
              <p:cNvSpPr txBox="1"/>
              <p:nvPr/>
            </p:nvSpPr>
            <p:spPr>
              <a:xfrm>
                <a:off x="8971683" y="4569114"/>
                <a:ext cx="126919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CuadroTexto 27">
                <a:extLst>
                  <a:ext uri="{FF2B5EF4-FFF2-40B4-BE49-F238E27FC236}">
                    <a16:creationId xmlns:a16="http://schemas.microsoft.com/office/drawing/2014/main" id="{45A94909-238F-4FF3-9795-44F54B69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83" y="4569114"/>
                <a:ext cx="1269194" cy="7081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ángulo 1">
                <a:extLst>
                  <a:ext uri="{FF2B5EF4-FFF2-40B4-BE49-F238E27FC236}">
                    <a16:creationId xmlns:a16="http://schemas.microsoft.com/office/drawing/2014/main" id="{CFFD3A57-A78A-4088-9605-1E039DBD9D75}"/>
                  </a:ext>
                </a:extLst>
              </p:cNvPr>
              <p:cNvSpPr/>
              <p:nvPr/>
            </p:nvSpPr>
            <p:spPr>
              <a:xfrm>
                <a:off x="10005145" y="4492463"/>
                <a:ext cx="1865254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2" name="Rectángulo 1">
                <a:extLst>
                  <a:ext uri="{FF2B5EF4-FFF2-40B4-BE49-F238E27FC236}">
                    <a16:creationId xmlns:a16="http://schemas.microsoft.com/office/drawing/2014/main" id="{CFFD3A57-A78A-4088-9605-1E039DBD9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145" y="4492463"/>
                <a:ext cx="1865254" cy="91614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Рисунок 16">
            <a:extLst>
              <a:ext uri="{FF2B5EF4-FFF2-40B4-BE49-F238E27FC236}">
                <a16:creationId xmlns:a16="http://schemas.microsoft.com/office/drawing/2014/main" id="{6385D7B9-D201-4871-B11A-59CD48C9C2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10814533" y="3664800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1C9C18F2-F775-4022-93D0-F72C59B26AA8}"/>
              </a:ext>
            </a:extLst>
          </p:cNvPr>
          <p:cNvSpPr/>
          <p:nvPr/>
        </p:nvSpPr>
        <p:spPr>
          <a:xfrm>
            <a:off x="10544400" y="4392767"/>
            <a:ext cx="1305375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uadroTexto 7">
                <a:extLst>
                  <a:ext uri="{FF2B5EF4-FFF2-40B4-BE49-F238E27FC236}">
                    <a16:creationId xmlns:a16="http://schemas.microsoft.com/office/drawing/2014/main" id="{A916B5AF-1FD9-459F-BD9D-0CFB52DFDAEA}"/>
                  </a:ext>
                </a:extLst>
              </p:cNvPr>
              <p:cNvSpPr txBox="1"/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  <m:lim>
                          <m:eqArr>
                            <m:eqArr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CuadroTexto 7">
                <a:extLst>
                  <a:ext uri="{FF2B5EF4-FFF2-40B4-BE49-F238E27FC236}">
                    <a16:creationId xmlns:a16="http://schemas.microsoft.com/office/drawing/2014/main" id="{A916B5AF-1FD9-459F-BD9D-0CFB52DF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blipFill>
                <a:blip r:embed="rId22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uadroTexto 7">
                <a:extLst>
                  <a:ext uri="{FF2B5EF4-FFF2-40B4-BE49-F238E27FC236}">
                    <a16:creationId xmlns:a16="http://schemas.microsoft.com/office/drawing/2014/main" id="{62B04AAB-7218-45D1-AE6D-B8032939B739}"/>
                  </a:ext>
                </a:extLst>
              </p:cNvPr>
              <p:cNvSpPr txBox="1"/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6" name="CuadroTexto 7">
                <a:extLst>
                  <a:ext uri="{FF2B5EF4-FFF2-40B4-BE49-F238E27FC236}">
                    <a16:creationId xmlns:a16="http://schemas.microsoft.com/office/drawing/2014/main" id="{62B04AAB-7218-45D1-AE6D-B8032939B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Conexão reta 86">
            <a:extLst>
              <a:ext uri="{FF2B5EF4-FFF2-40B4-BE49-F238E27FC236}">
                <a16:creationId xmlns:a16="http://schemas.microsoft.com/office/drawing/2014/main" id="{E3C92729-005E-414F-9946-EC217F71B03E}"/>
              </a:ext>
            </a:extLst>
          </p:cNvPr>
          <p:cNvCxnSpPr/>
          <p:nvPr/>
        </p:nvCxnSpPr>
        <p:spPr>
          <a:xfrm>
            <a:off x="6361295" y="3291680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C3328F32-78C5-460E-9900-CC24A11A5F7F}"/>
                  </a:ext>
                </a:extLst>
              </p:cNvPr>
              <p:cNvSpPr/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C3328F32-78C5-460E-9900-CC24A11A5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FC59233-A0A1-4EBE-98DD-890247F21A55}"/>
                  </a:ext>
                </a:extLst>
              </p:cNvPr>
              <p:cNvSpPr/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FC59233-A0A1-4EBE-98DD-890247F2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Parêntese esquerdo 89">
            <a:extLst>
              <a:ext uri="{FF2B5EF4-FFF2-40B4-BE49-F238E27FC236}">
                <a16:creationId xmlns:a16="http://schemas.microsoft.com/office/drawing/2014/main" id="{3C26400E-1F54-4658-BB92-1F2FB390176A}"/>
              </a:ext>
            </a:extLst>
          </p:cNvPr>
          <p:cNvSpPr/>
          <p:nvPr/>
        </p:nvSpPr>
        <p:spPr>
          <a:xfrm rot="16200000">
            <a:off x="6918583" y="3421243"/>
            <a:ext cx="72000" cy="111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Parêntese esquerdo 90">
            <a:extLst>
              <a:ext uri="{FF2B5EF4-FFF2-40B4-BE49-F238E27FC236}">
                <a16:creationId xmlns:a16="http://schemas.microsoft.com/office/drawing/2014/main" id="{190FEEBB-B7C4-4304-8885-6FDB84E7B68B}"/>
              </a:ext>
            </a:extLst>
          </p:cNvPr>
          <p:cNvSpPr/>
          <p:nvPr/>
        </p:nvSpPr>
        <p:spPr>
          <a:xfrm rot="16200000">
            <a:off x="5898612" y="3601243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Seta: Para a Direita 91">
            <a:extLst>
              <a:ext uri="{FF2B5EF4-FFF2-40B4-BE49-F238E27FC236}">
                <a16:creationId xmlns:a16="http://schemas.microsoft.com/office/drawing/2014/main" id="{D876FC96-8E3A-4CBD-B5A7-3B3F6B8E3F43}"/>
              </a:ext>
            </a:extLst>
          </p:cNvPr>
          <p:cNvSpPr/>
          <p:nvPr/>
        </p:nvSpPr>
        <p:spPr>
          <a:xfrm>
            <a:off x="7854434" y="348743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7">
                <a:extLst>
                  <a:ext uri="{FF2B5EF4-FFF2-40B4-BE49-F238E27FC236}">
                    <a16:creationId xmlns:a16="http://schemas.microsoft.com/office/drawing/2014/main" id="{22B2587D-1CAB-4F86-88F1-30D8E476ABBC}"/>
                  </a:ext>
                </a:extLst>
              </p:cNvPr>
              <p:cNvSpPr txBox="1"/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CuadroTexto 7">
                <a:extLst>
                  <a:ext uri="{FF2B5EF4-FFF2-40B4-BE49-F238E27FC236}">
                    <a16:creationId xmlns:a16="http://schemas.microsoft.com/office/drawing/2014/main" id="{22B2587D-1CAB-4F86-88F1-30D8E476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: Cantos Arredondados 93">
            <a:hlinkClick r:id="rId27" action="ppaction://hlinksldjump"/>
            <a:extLst>
              <a:ext uri="{FF2B5EF4-FFF2-40B4-BE49-F238E27FC236}">
                <a16:creationId xmlns:a16="http://schemas.microsoft.com/office/drawing/2014/main" id="{575C826B-B87E-4338-A1BA-778A310B9F0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5" name="Retângulo: Cantos Arredondados 94">
            <a:hlinkClick r:id="rId28" action="ppaction://hlinksldjump"/>
            <a:extLst>
              <a:ext uri="{FF2B5EF4-FFF2-40B4-BE49-F238E27FC236}">
                <a16:creationId xmlns:a16="http://schemas.microsoft.com/office/drawing/2014/main" id="{5BF6A576-3C2E-4F91-B1E9-7DBB9EBCF1F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6" name="Retângulo: Cantos Arredondados 95">
            <a:hlinkClick r:id="rId29" action="ppaction://hlinksldjump"/>
            <a:extLst>
              <a:ext uri="{FF2B5EF4-FFF2-40B4-BE49-F238E27FC236}">
                <a16:creationId xmlns:a16="http://schemas.microsoft.com/office/drawing/2014/main" id="{412A38F7-F826-4CC8-8DCC-3E1480AF749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7" name="Retângulo: Cantos Arredondados 96">
            <a:hlinkClick r:id="rId30" action="ppaction://hlinksldjump"/>
            <a:extLst>
              <a:ext uri="{FF2B5EF4-FFF2-40B4-BE49-F238E27FC236}">
                <a16:creationId xmlns:a16="http://schemas.microsoft.com/office/drawing/2014/main" id="{A3328656-7237-4BE2-8908-0E31CC67E1A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0.11875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5E-6 -0.11968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5E-6 -0.11945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1" grpId="0"/>
      <p:bldP spid="61" grpId="1"/>
      <p:bldP spid="79" grpId="0"/>
      <p:bldP spid="80" grpId="0"/>
      <p:bldP spid="81" grpId="0"/>
      <p:bldP spid="82" grpId="0"/>
      <p:bldP spid="83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59628B11-D816-48A8-A03D-2117AAD970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4"/>
          <a:stretch/>
        </p:blipFill>
        <p:spPr>
          <a:xfrm>
            <a:off x="4310218" y="3539493"/>
            <a:ext cx="2220495" cy="2322102"/>
          </a:xfrm>
          <a:prstGeom prst="rect">
            <a:avLst/>
          </a:prstGeom>
        </p:spPr>
      </p:pic>
      <p:sp>
        <p:nvSpPr>
          <p:cNvPr id="32" name="Retângulo: Cantos Arredondados 36">
            <a:hlinkClick r:id="rId13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5561593" y="2971134"/>
            <a:ext cx="1986855" cy="74954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b="1" dirty="0"/>
              <a:t>RIDADE TEISENDUSED</a:t>
            </a:r>
            <a:endParaRPr lang="pt-PT" b="1" dirty="0"/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  <p:sp>
        <p:nvSpPr>
          <p:cNvPr id="35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97424A44-B431-4C30-A495-662B5B402D4E}"/>
              </a:ext>
            </a:extLst>
          </p:cNvPr>
          <p:cNvSpPr/>
          <p:nvPr/>
        </p:nvSpPr>
        <p:spPr>
          <a:xfrm>
            <a:off x="3389334" y="2971134"/>
            <a:ext cx="1987200" cy="74954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b="1" dirty="0"/>
              <a:t>ADJUNGEERITUD</a:t>
            </a:r>
            <a:endParaRPr lang="pt-PT" b="1" dirty="0"/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795B444-867A-4ED3-B218-D3C175843F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9149647" y="3686470"/>
            <a:ext cx="2711695" cy="2169929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</a:t>
            </a:r>
            <a:r>
              <a:rPr lang="et-EE" sz="2000" dirty="0"/>
              <a:t>sammu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>
                <a:solidFill>
                  <a:schemeClr val="tx1"/>
                </a:solidFill>
              </a:rPr>
              <a:t>Maatriksvõrrand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16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17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olha de Discurso: Retângulo com Cantos Arredondados 40">
            <a:extLst>
              <a:ext uri="{FF2B5EF4-FFF2-40B4-BE49-F238E27FC236}">
                <a16:creationId xmlns:a16="http://schemas.microsoft.com/office/drawing/2014/main" id="{56BA294E-DE29-49F6-A453-3774FE17EFFD}"/>
              </a:ext>
            </a:extLst>
          </p:cNvPr>
          <p:cNvSpPr/>
          <p:nvPr/>
        </p:nvSpPr>
        <p:spPr>
          <a:xfrm>
            <a:off x="8644270" y="2636904"/>
            <a:ext cx="2073075" cy="1153927"/>
          </a:xfrm>
          <a:prstGeom prst="wedgeRoundRectCallout">
            <a:avLst>
              <a:gd name="adj1" fmla="val 44778"/>
              <a:gd name="adj2" fmla="val 775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adroTexto 6">
            <a:extLst>
              <a:ext uri="{FF2B5EF4-FFF2-40B4-BE49-F238E27FC236}">
                <a16:creationId xmlns:a16="http://schemas.microsoft.com/office/drawing/2014/main" id="{78FEABBF-77CF-4182-A111-3D1D38A5B787}"/>
              </a:ext>
            </a:extLst>
          </p:cNvPr>
          <p:cNvSpPr txBox="1"/>
          <p:nvPr/>
        </p:nvSpPr>
        <p:spPr>
          <a:xfrm>
            <a:off x="8653546" y="2744556"/>
            <a:ext cx="205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i="1" dirty="0"/>
              <a:t>Vali meetod ise . . .</a:t>
            </a:r>
            <a:endParaRPr lang="en-GB" sz="2000" i="1" u="sng" dirty="0"/>
          </a:p>
        </p:txBody>
      </p:sp>
      <p:sp>
        <p:nvSpPr>
          <p:cNvPr id="43" name="Retângulo: Cantos Arredondados 42">
            <a:hlinkClick r:id="rId18" action="ppaction://hlinksldjump"/>
            <a:extLst>
              <a:ext uri="{FF2B5EF4-FFF2-40B4-BE49-F238E27FC236}">
                <a16:creationId xmlns:a16="http://schemas.microsoft.com/office/drawing/2014/main" id="{6DE0CB33-7B48-4788-A3C1-7F62163CDCC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19" action="ppaction://hlinksldjump"/>
            <a:extLst>
              <a:ext uri="{FF2B5EF4-FFF2-40B4-BE49-F238E27FC236}">
                <a16:creationId xmlns:a16="http://schemas.microsoft.com/office/drawing/2014/main" id="{9602F77B-3AEA-432F-A341-03DF48A7E1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20" action="ppaction://hlinksldjump"/>
            <a:extLst>
              <a:ext uri="{FF2B5EF4-FFF2-40B4-BE49-F238E27FC236}">
                <a16:creationId xmlns:a16="http://schemas.microsoft.com/office/drawing/2014/main" id="{DE07125F-213E-4A4F-B149-625DB5CD30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21" action="ppaction://hlinksldjump"/>
            <a:extLst>
              <a:ext uri="{FF2B5EF4-FFF2-40B4-BE49-F238E27FC236}">
                <a16:creationId xmlns:a16="http://schemas.microsoft.com/office/drawing/2014/main" id="{BD505409-4144-4824-9283-21DD25219F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fixed" rAng="0" ptsTypes="AA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0.1187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5" grpId="0" animBg="1"/>
      <p:bldP spid="76" grpId="0"/>
      <p:bldP spid="77" grpId="0"/>
      <p:bldP spid="78" grpId="0"/>
      <p:bldP spid="25" grpId="0"/>
      <p:bldP spid="32" grpId="0" animBg="1"/>
      <p:bldP spid="35" grpId="0" animBg="1"/>
      <p:bldP spid="38" grpId="0"/>
      <p:bldP spid="38" grpId="1"/>
      <p:bldP spid="40" grpId="0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59628B11-D816-48A8-A03D-2117AAD970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4"/>
          <a:stretch/>
        </p:blipFill>
        <p:spPr>
          <a:xfrm>
            <a:off x="4310218" y="3539493"/>
            <a:ext cx="2220495" cy="2322102"/>
          </a:xfrm>
          <a:prstGeom prst="rect">
            <a:avLst/>
          </a:prstGeom>
        </p:spPr>
      </p:pic>
      <p:sp>
        <p:nvSpPr>
          <p:cNvPr id="32" name="Retângulo: Cantos Arredondados 36">
            <a:hlinkClick r:id="rId13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5561593" y="2943426"/>
            <a:ext cx="1986855" cy="74954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b="1" dirty="0"/>
              <a:t>RIDADE</a:t>
            </a:r>
            <a:r>
              <a:rPr lang="et-EE" sz="2400" b="1" dirty="0"/>
              <a:t> </a:t>
            </a:r>
            <a:r>
              <a:rPr lang="et-EE" b="1" dirty="0"/>
              <a:t>TEISENDUSED</a:t>
            </a:r>
            <a:endParaRPr lang="pt-PT" b="1" dirty="0"/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  <p:sp>
        <p:nvSpPr>
          <p:cNvPr id="35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97424A44-B431-4C30-A495-662B5B402D4E}"/>
              </a:ext>
            </a:extLst>
          </p:cNvPr>
          <p:cNvSpPr/>
          <p:nvPr/>
        </p:nvSpPr>
        <p:spPr>
          <a:xfrm>
            <a:off x="3389334" y="2971134"/>
            <a:ext cx="1987200" cy="74954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b="1" dirty="0"/>
              <a:t>ADJUNGEERITUD</a:t>
            </a:r>
            <a:endParaRPr lang="pt-PT" b="1" dirty="0"/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795B444-867A-4ED3-B218-D3C175843F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9149647" y="3686470"/>
            <a:ext cx="2711695" cy="2169929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</a:t>
            </a:r>
            <a:r>
              <a:rPr lang="en-GB" sz="2000" dirty="0"/>
              <a:t>(3 s</a:t>
            </a:r>
            <a:r>
              <a:rPr lang="et-EE" sz="2000" dirty="0"/>
              <a:t>ammu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868323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/>
              <a:t>Maatriksvõrrand</a:t>
            </a:r>
            <a:endParaRPr lang="en-GB" sz="2000" b="1" dirty="0"/>
          </a:p>
          <a:p>
            <a:pPr algn="just">
              <a:spcAft>
                <a:spcPts val="600"/>
              </a:spcAft>
              <a:buClr>
                <a:schemeClr val="tx1"/>
              </a:buClr>
            </a:pP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16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06859" y="4986000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4986000"/>
                <a:ext cx="2073075" cy="450408"/>
              </a:xfrm>
              <a:prstGeom prst="roundRect">
                <a:avLst/>
              </a:prstGeom>
              <a:blipFill>
                <a:blip r:embed="rId17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olha de Discurso: Retângulo com Cantos Arredondados 40">
            <a:extLst>
              <a:ext uri="{FF2B5EF4-FFF2-40B4-BE49-F238E27FC236}">
                <a16:creationId xmlns:a16="http://schemas.microsoft.com/office/drawing/2014/main" id="{56BA294E-DE29-49F6-A453-3774FE17EFFD}"/>
              </a:ext>
            </a:extLst>
          </p:cNvPr>
          <p:cNvSpPr/>
          <p:nvPr/>
        </p:nvSpPr>
        <p:spPr>
          <a:xfrm>
            <a:off x="8644270" y="2636904"/>
            <a:ext cx="2073075" cy="1153927"/>
          </a:xfrm>
          <a:prstGeom prst="wedgeRoundRectCallout">
            <a:avLst>
              <a:gd name="adj1" fmla="val 44778"/>
              <a:gd name="adj2" fmla="val 775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adroTexto 6">
            <a:extLst>
              <a:ext uri="{FF2B5EF4-FFF2-40B4-BE49-F238E27FC236}">
                <a16:creationId xmlns:a16="http://schemas.microsoft.com/office/drawing/2014/main" id="{78FEABBF-77CF-4182-A111-3D1D38A5B787}"/>
              </a:ext>
            </a:extLst>
          </p:cNvPr>
          <p:cNvSpPr txBox="1"/>
          <p:nvPr/>
        </p:nvSpPr>
        <p:spPr>
          <a:xfrm>
            <a:off x="8653546" y="2744556"/>
            <a:ext cx="205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i="1" dirty="0"/>
              <a:t>Vali meetod ise . . .</a:t>
            </a:r>
            <a:endParaRPr lang="en-GB" sz="2000" i="1" u="sng" dirty="0"/>
          </a:p>
        </p:txBody>
      </p:sp>
      <p:sp>
        <p:nvSpPr>
          <p:cNvPr id="43" name="Retângulo: Cantos Arredondados 42">
            <a:hlinkClick r:id="rId18" action="ppaction://hlinksldjump"/>
            <a:extLst>
              <a:ext uri="{FF2B5EF4-FFF2-40B4-BE49-F238E27FC236}">
                <a16:creationId xmlns:a16="http://schemas.microsoft.com/office/drawing/2014/main" id="{6DE0CB33-7B48-4788-A3C1-7F62163CDCC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19" action="ppaction://hlinksldjump"/>
            <a:extLst>
              <a:ext uri="{FF2B5EF4-FFF2-40B4-BE49-F238E27FC236}">
                <a16:creationId xmlns:a16="http://schemas.microsoft.com/office/drawing/2014/main" id="{9602F77B-3AEA-432F-A341-03DF48A7E1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20" action="ppaction://hlinksldjump"/>
            <a:extLst>
              <a:ext uri="{FF2B5EF4-FFF2-40B4-BE49-F238E27FC236}">
                <a16:creationId xmlns:a16="http://schemas.microsoft.com/office/drawing/2014/main" id="{DE07125F-213E-4A4F-B149-625DB5CD30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21" action="ppaction://hlinksldjump"/>
            <a:extLst>
              <a:ext uri="{FF2B5EF4-FFF2-40B4-BE49-F238E27FC236}">
                <a16:creationId xmlns:a16="http://schemas.microsoft.com/office/drawing/2014/main" id="{BD505409-4144-4824-9283-21DD25219F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6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s</a:t>
            </a:r>
            <a:r>
              <a:rPr lang="et-EE" sz="2000" dirty="0"/>
              <a:t>ammu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>
                <a:solidFill>
                  <a:schemeClr val="tx1"/>
                </a:solidFill>
              </a:rPr>
              <a:t>Maatriksvõrrand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7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8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5D36397F-32FC-434D-B5E3-B4908C2B6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071497"/>
              </p:ext>
            </p:extLst>
          </p:nvPr>
        </p:nvGraphicFramePr>
        <p:xfrm>
          <a:off x="6498116" y="1006754"/>
          <a:ext cx="5354638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79480" imgH="1193760" progId="Equation.DSMT4">
                  <p:embed/>
                </p:oleObj>
              </mc:Choice>
              <mc:Fallback>
                <p:oleObj name="Equation" r:id="rId9" imgW="2679480" imgH="119376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5D36397F-32FC-434D-B5E3-B4908C2B6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116" y="1006754"/>
                        <a:ext cx="5354638" cy="23891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08E271-40F3-4406-B00E-229B214A9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06925"/>
              </p:ext>
            </p:extLst>
          </p:nvPr>
        </p:nvGraphicFramePr>
        <p:xfrm>
          <a:off x="4846768" y="3577422"/>
          <a:ext cx="69847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92360" imgH="507960" progId="Equation.DSMT4">
                  <p:embed/>
                </p:oleObj>
              </mc:Choice>
              <mc:Fallback>
                <p:oleObj name="Equation" r:id="rId11" imgW="3492360" imgH="50796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0908E271-40F3-4406-B00E-229B214A9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768" y="3577422"/>
                        <a:ext cx="6984720" cy="10159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/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5C75835-ABEE-4710-93F7-E4816625FC31}"/>
              </a:ext>
            </a:extLst>
          </p:cNvPr>
          <p:cNvSpPr/>
          <p:nvPr/>
        </p:nvSpPr>
        <p:spPr>
          <a:xfrm>
            <a:off x="3277856" y="2835517"/>
            <a:ext cx="369111" cy="36059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BDAF3851-C73D-4B08-9683-EEACF033475F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796915" y="2201348"/>
            <a:ext cx="2701201" cy="79703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6">
            <a:extLst>
              <a:ext uri="{FF2B5EF4-FFF2-40B4-BE49-F238E27FC236}">
                <a16:creationId xmlns:a16="http://schemas.microsoft.com/office/drawing/2014/main" id="{A8BDCA56-9205-46DE-8CE9-DB934F05D81D}"/>
              </a:ext>
            </a:extLst>
          </p:cNvPr>
          <p:cNvSpPr txBox="1"/>
          <p:nvPr/>
        </p:nvSpPr>
        <p:spPr>
          <a:xfrm rot="20586320">
            <a:off x="4577974" y="2527668"/>
            <a:ext cx="1735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>
                <a:solidFill>
                  <a:srgbClr val="29A6FF"/>
                </a:solidFill>
              </a:rPr>
              <a:t>Arendus 1.veeru järgi</a:t>
            </a:r>
            <a:endParaRPr lang="en-GB" sz="1400" u="sng" dirty="0">
              <a:solidFill>
                <a:srgbClr val="29A6FF"/>
              </a:solidFill>
            </a:endParaRPr>
          </a:p>
        </p:txBody>
      </p: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9838E3A5-F20B-4CE1-AF00-9C04B8B30F4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537737" y="3224658"/>
            <a:ext cx="1309031" cy="86072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6">
            <a:extLst>
              <a:ext uri="{FF2B5EF4-FFF2-40B4-BE49-F238E27FC236}">
                <a16:creationId xmlns:a16="http://schemas.microsoft.com/office/drawing/2014/main" id="{FD49FEE5-CEB8-4F44-9F58-C9FE1378405C}"/>
              </a:ext>
            </a:extLst>
          </p:cNvPr>
          <p:cNvSpPr txBox="1"/>
          <p:nvPr/>
        </p:nvSpPr>
        <p:spPr>
          <a:xfrm rot="2080621">
            <a:off x="3718586" y="3423533"/>
            <a:ext cx="1227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u="sng" dirty="0">
                <a:solidFill>
                  <a:srgbClr val="29A6FF"/>
                </a:solidFill>
              </a:rPr>
              <a:t>Sarruse reegel</a:t>
            </a:r>
            <a:endParaRPr lang="en-GB" sz="1400" u="sng" dirty="0">
              <a:solidFill>
                <a:srgbClr val="29A6FF"/>
              </a:solidFill>
            </a:endParaRPr>
          </a:p>
        </p:txBody>
      </p: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DF052899-610F-42E4-AE67-E8411BCEC6C5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082902" y="4085382"/>
            <a:ext cx="763866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4200BF32-6FDE-4937-9366-5478FD1840BD}"/>
              </a:ext>
            </a:extLst>
          </p:cNvPr>
          <p:cNvCxnSpPr>
            <a:cxnSpLocks/>
          </p:cNvCxnSpPr>
          <p:nvPr/>
        </p:nvCxnSpPr>
        <p:spPr>
          <a:xfrm flipH="1">
            <a:off x="4000437" y="2474922"/>
            <a:ext cx="2472137" cy="1433798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0F93B50A-FBF9-48DE-8562-72CCEF195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89386"/>
              </p:ext>
            </p:extLst>
          </p:nvPr>
        </p:nvGraphicFramePr>
        <p:xfrm>
          <a:off x="2370684" y="3438894"/>
          <a:ext cx="785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53800" progId="Equation.DSMT4">
                  <p:embed/>
                </p:oleObj>
              </mc:Choice>
              <mc:Fallback>
                <p:oleObj name="Equation" r:id="rId14" imgW="39348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0F93B50A-FBF9-48DE-8562-72CCEF195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684" y="3438894"/>
                        <a:ext cx="7858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tângulo: Cantos Arredondados 36">
            <a:hlinkClick r:id="rId16" action="ppaction://hlinksldjump"/>
            <a:extLst>
              <a:ext uri="{FF2B5EF4-FFF2-40B4-BE49-F238E27FC236}">
                <a16:creationId xmlns:a16="http://schemas.microsoft.com/office/drawing/2014/main" id="{E854ED31-120D-4031-8D9F-AB86F6255F5A}"/>
              </a:ext>
            </a:extLst>
          </p:cNvPr>
          <p:cNvSpPr/>
          <p:nvPr/>
        </p:nvSpPr>
        <p:spPr>
          <a:xfrm>
            <a:off x="9937703" y="4986958"/>
            <a:ext cx="1986855" cy="74954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b="1" dirty="0"/>
              <a:t>RIDADE TEISENDUSED</a:t>
            </a:r>
            <a:endParaRPr lang="pt-PT" b="1" dirty="0"/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  <p:sp>
        <p:nvSpPr>
          <p:cNvPr id="56" name="Retângulo: Cantos Arredondados 55">
            <a:hlinkClick r:id="rId17" action="ppaction://hlinksldjump"/>
            <a:extLst>
              <a:ext uri="{FF2B5EF4-FFF2-40B4-BE49-F238E27FC236}">
                <a16:creationId xmlns:a16="http://schemas.microsoft.com/office/drawing/2014/main" id="{A5C80EBD-938B-4AC8-ACB7-ADD114DDFDF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7" name="Retângulo: Cantos Arredondados 56">
            <a:hlinkClick r:id="rId18" action="ppaction://hlinksldjump"/>
            <a:extLst>
              <a:ext uri="{FF2B5EF4-FFF2-40B4-BE49-F238E27FC236}">
                <a16:creationId xmlns:a16="http://schemas.microsoft.com/office/drawing/2014/main" id="{78922076-7D01-4B66-A716-098111A28E5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19" action="ppaction://hlinksldjump"/>
            <a:extLst>
              <a:ext uri="{FF2B5EF4-FFF2-40B4-BE49-F238E27FC236}">
                <a16:creationId xmlns:a16="http://schemas.microsoft.com/office/drawing/2014/main" id="{74C32D93-9FF0-4642-ADC3-1C51B51653E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20" action="ppaction://hlinksldjump"/>
            <a:extLst>
              <a:ext uri="{FF2B5EF4-FFF2-40B4-BE49-F238E27FC236}">
                <a16:creationId xmlns:a16="http://schemas.microsoft.com/office/drawing/2014/main" id="{509E1401-C8F6-4007-8A15-0E08F6D0071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3DF0D587-2D7F-43AF-8FB6-A803F6987EDD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5">
                <a:extLst>
                  <a:ext uri="{FF2B5EF4-FFF2-40B4-BE49-F238E27FC236}">
                    <a16:creationId xmlns:a16="http://schemas.microsoft.com/office/drawing/2014/main" id="{32DCF5CF-D104-4122-99D4-15B9E9E40E25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uadroTexto 5">
                <a:extLst>
                  <a:ext uri="{FF2B5EF4-FFF2-40B4-BE49-F238E27FC236}">
                    <a16:creationId xmlns:a16="http://schemas.microsoft.com/office/drawing/2014/main" id="{32DCF5CF-D104-4122-99D4-15B9E9E4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4" grpId="0" animBg="1"/>
      <p:bldP spid="2" grpId="0" animBg="1"/>
      <p:bldP spid="2" grpId="1" animBg="1"/>
      <p:bldP spid="43" grpId="0"/>
      <p:bldP spid="43" grpId="1"/>
      <p:bldP spid="45" grpId="0"/>
      <p:bldP spid="45" grpId="1"/>
      <p:bldP spid="32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6">
            <a:hlinkClick r:id="rId7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9937703" y="4986958"/>
            <a:ext cx="1986855" cy="74954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b="1" dirty="0"/>
              <a:t>RIDADE TEISENDUSED</a:t>
            </a:r>
            <a:endParaRPr lang="pt-PT" b="1" dirty="0"/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s</a:t>
            </a:r>
            <a:r>
              <a:rPr lang="et-EE" sz="2000" dirty="0"/>
              <a:t>ammu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>
                <a:solidFill>
                  <a:schemeClr val="tx1"/>
                </a:solidFill>
              </a:rPr>
              <a:t>Maatriks 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8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9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/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0F93B50A-FBF9-48DE-8562-72CCEF195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39210"/>
              </p:ext>
            </p:extLst>
          </p:nvPr>
        </p:nvGraphicFramePr>
        <p:xfrm>
          <a:off x="2370684" y="3438894"/>
          <a:ext cx="785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253800" progId="Equation.DSMT4">
                  <p:embed/>
                </p:oleObj>
              </mc:Choice>
              <mc:Fallback>
                <p:oleObj name="Equation" r:id="rId11" imgW="39348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0F93B50A-FBF9-48DE-8562-72CCEF195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684" y="3438894"/>
                        <a:ext cx="7858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m 34">
            <a:extLst>
              <a:ext uri="{FF2B5EF4-FFF2-40B4-BE49-F238E27FC236}">
                <a16:creationId xmlns:a16="http://schemas.microsoft.com/office/drawing/2014/main" id="{631CC818-7158-493D-8DFE-BA5D23B7A5A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05F535D1-7272-4588-A20F-DFA0ADF8A094}"/>
              </a:ext>
            </a:extLst>
          </p:cNvPr>
          <p:cNvSpPr txBox="1"/>
          <p:nvPr/>
        </p:nvSpPr>
        <p:spPr>
          <a:xfrm>
            <a:off x="4699150" y="2157961"/>
            <a:ext cx="724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>
                <a:solidFill>
                  <a:srgbClr val="0C2B8E"/>
                </a:solidFill>
                <a:latin typeface="Calibri" panose="020F0502020204030204"/>
              </a:rPr>
              <a:t>Et leida </a:t>
            </a:r>
            <a:r>
              <a:rPr lang="et-EE" dirty="0" err="1">
                <a:solidFill>
                  <a:srgbClr val="0C2B8E"/>
                </a:solidFill>
                <a:latin typeface="Calibri" panose="020F0502020204030204"/>
              </a:rPr>
              <a:t>adjungeeritud</a:t>
            </a:r>
            <a:r>
              <a:rPr lang="et-EE" dirty="0">
                <a:solidFill>
                  <a:srgbClr val="0C2B8E"/>
                </a:solidFill>
                <a:latin typeface="Calibri" panose="020F0502020204030204"/>
              </a:rPr>
              <a:t> maatriks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t-EE" b="1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eelkõige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t-EE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leiame </a:t>
            </a:r>
            <a:r>
              <a:rPr kumimoji="0" lang="et-EE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t-EE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t-EE" dirty="0" err="1">
                <a:solidFill>
                  <a:srgbClr val="0C2B8E"/>
                </a:solidFill>
                <a:latin typeface="Calibri" panose="020F0502020204030204"/>
              </a:rPr>
              <a:t>alamdeterminatide</a:t>
            </a:r>
            <a:r>
              <a:rPr lang="et-EE" dirty="0">
                <a:solidFill>
                  <a:srgbClr val="0C2B8E"/>
                </a:solidFill>
                <a:latin typeface="Calibri" panose="020F0502020204030204"/>
              </a:rPr>
              <a:t> maatriksi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91DDB6C-3544-4C70-95A3-E2B36471BB26}"/>
              </a:ext>
            </a:extLst>
          </p:cNvPr>
          <p:cNvSpPr txBox="1"/>
          <p:nvPr/>
        </p:nvSpPr>
        <p:spPr>
          <a:xfrm>
            <a:off x="2241082" y="4345837"/>
            <a:ext cx="74166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000" dirty="0">
                <a:solidFill>
                  <a:srgbClr val="0C2B8E"/>
                </a:solidFill>
                <a:latin typeface="Calibri" panose="020F0502020204030204"/>
              </a:rPr>
              <a:t>Siis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transponeerime</a:t>
            </a:r>
            <a:r>
              <a:rPr kumimoji="0" lang="et-EE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saamegi </a:t>
            </a:r>
            <a:r>
              <a:rPr kumimoji="0" lang="et-EE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adjungeeritud</a:t>
            </a:r>
            <a:r>
              <a:rPr kumimoji="0" lang="et-EE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maatriksi.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A921C56-2B22-4D4B-A2F7-83BE11F870B3}"/>
              </a:ext>
            </a:extLst>
          </p:cNvPr>
          <p:cNvSpPr txBox="1"/>
          <p:nvPr/>
        </p:nvSpPr>
        <p:spPr>
          <a:xfrm>
            <a:off x="9147029" y="5007334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t-EE" sz="2000" dirty="0">
                <a:solidFill>
                  <a:srgbClr val="0C2B8E"/>
                </a:solidFill>
                <a:latin typeface="Calibri" panose="020F0502020204030204"/>
              </a:rPr>
              <a:t>siis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BADFF85-F0E1-45AC-A4E9-E6FC3803264B}"/>
                  </a:ext>
                </a:extLst>
              </p:cNvPr>
              <p:cNvSpPr txBox="1"/>
              <p:nvPr/>
            </p:nvSpPr>
            <p:spPr>
              <a:xfrm>
                <a:off x="4714360" y="2643492"/>
                <a:ext cx="2858814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BADFF85-F0E1-45AC-A4E9-E6FC38032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60" y="2643492"/>
                <a:ext cx="2858814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FFF6095-54C6-4FC6-AEF9-C92E8088D4DA}"/>
                  </a:ext>
                </a:extLst>
              </p:cNvPr>
              <p:cNvSpPr txBox="1"/>
              <p:nvPr/>
            </p:nvSpPr>
            <p:spPr>
              <a:xfrm>
                <a:off x="7178573" y="2581661"/>
                <a:ext cx="2517171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FFF6095-54C6-4FC6-AEF9-C92E8088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73" y="2581661"/>
                <a:ext cx="2517171" cy="501356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28E0C187-05DF-47E8-B900-6D3B8FAE4354}"/>
                  </a:ext>
                </a:extLst>
              </p:cNvPr>
              <p:cNvSpPr txBox="1"/>
              <p:nvPr/>
            </p:nvSpPr>
            <p:spPr>
              <a:xfrm>
                <a:off x="9661378" y="2584530"/>
                <a:ext cx="2357178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28E0C187-05DF-47E8-B900-6D3B8FAE4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378" y="2584530"/>
                <a:ext cx="2357178" cy="502958"/>
              </a:xfrm>
              <a:prstGeom prst="rect">
                <a:avLst/>
              </a:prstGeom>
              <a:blipFill>
                <a:blip r:embed="rId1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346D5EFF-04A8-43BE-B6F8-1FFE5FCC0F36}"/>
                  </a:ext>
                </a:extLst>
              </p:cNvPr>
              <p:cNvSpPr txBox="1"/>
              <p:nvPr/>
            </p:nvSpPr>
            <p:spPr>
              <a:xfrm>
                <a:off x="4713858" y="3143023"/>
                <a:ext cx="2825422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346D5EFF-04A8-43BE-B6F8-1FFE5FCC0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8" y="3143023"/>
                <a:ext cx="2825422" cy="507960"/>
              </a:xfrm>
              <a:prstGeom prst="rect">
                <a:avLst/>
              </a:prstGeom>
              <a:blipFill>
                <a:blip r:embed="rId1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9B641C-3843-4F74-B804-FFE9EFFD0EF1}"/>
                  </a:ext>
                </a:extLst>
              </p:cNvPr>
              <p:cNvSpPr txBox="1"/>
              <p:nvPr/>
            </p:nvSpPr>
            <p:spPr>
              <a:xfrm>
                <a:off x="7174896" y="3132972"/>
                <a:ext cx="2604977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9B641C-3843-4F74-B804-FFE9EFFD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96" y="3132972"/>
                <a:ext cx="2604977" cy="506357"/>
              </a:xfrm>
              <a:prstGeom prst="rect">
                <a:avLst/>
              </a:prstGeom>
              <a:blipFill>
                <a:blip r:embed="rId1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F7C3774-9C06-431C-98BD-513F54029A28}"/>
                  </a:ext>
                </a:extLst>
              </p:cNvPr>
              <p:cNvSpPr txBox="1"/>
              <p:nvPr/>
            </p:nvSpPr>
            <p:spPr>
              <a:xfrm>
                <a:off x="9684751" y="3143183"/>
                <a:ext cx="2215225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F7C3774-9C06-431C-98BD-513F54029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51" y="3143183"/>
                <a:ext cx="2215225" cy="507960"/>
              </a:xfrm>
              <a:prstGeom prst="rect">
                <a:avLst/>
              </a:prstGeom>
              <a:blipFill>
                <a:blip r:embed="rId19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5718003-FD8E-491F-B506-0A7E92E20BC2}"/>
                  </a:ext>
                </a:extLst>
              </p:cNvPr>
              <p:cNvSpPr txBox="1"/>
              <p:nvPr/>
            </p:nvSpPr>
            <p:spPr>
              <a:xfrm>
                <a:off x="4713858" y="3686934"/>
                <a:ext cx="2793001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5718003-FD8E-491F-B506-0A7E92E20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8" y="3686934"/>
                <a:ext cx="2793001" cy="506357"/>
              </a:xfrm>
              <a:prstGeom prst="rect">
                <a:avLst/>
              </a:prstGeom>
              <a:blipFill>
                <a:blip r:embed="rId20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AEA16A2-3A53-404C-9EBB-D84A7C67F98E}"/>
                  </a:ext>
                </a:extLst>
              </p:cNvPr>
              <p:cNvSpPr txBox="1"/>
              <p:nvPr/>
            </p:nvSpPr>
            <p:spPr>
              <a:xfrm>
                <a:off x="7174896" y="3701700"/>
                <a:ext cx="2718546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=−19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AEA16A2-3A53-404C-9EBB-D84A7C67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96" y="3701700"/>
                <a:ext cx="2718546" cy="506357"/>
              </a:xfrm>
              <a:prstGeom prst="rect">
                <a:avLst/>
              </a:prstGeom>
              <a:blipFill>
                <a:blip r:embed="rId21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621E716E-BC92-4383-A18F-9FFE1B71FD66}"/>
                  </a:ext>
                </a:extLst>
              </p:cNvPr>
              <p:cNvSpPr txBox="1"/>
              <p:nvPr/>
            </p:nvSpPr>
            <p:spPr>
              <a:xfrm>
                <a:off x="9684750" y="3709127"/>
                <a:ext cx="2297805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6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pt-PT" sz="1600" b="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=+</m:t>
                    </m:r>
                    <m:d>
                      <m:dPr>
                        <m:begChr m:val="|"/>
                        <m:endChr m:val="|"/>
                        <m:ctrlPr>
                          <a:rPr lang="pt-PT" sz="16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pt-PT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5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621E716E-BC92-4383-A18F-9FFE1B71F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50" y="3709127"/>
                <a:ext cx="2297805" cy="506357"/>
              </a:xfrm>
              <a:prstGeom prst="rect">
                <a:avLst/>
              </a:prstGeom>
              <a:blipFill>
                <a:blip r:embed="rId2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33">
                <a:extLst>
                  <a:ext uri="{FF2B5EF4-FFF2-40B4-BE49-F238E27FC236}">
                    <a16:creationId xmlns:a16="http://schemas.microsoft.com/office/drawing/2014/main" id="{05B72874-4501-444A-8DA9-EC2D194E5AC5}"/>
                  </a:ext>
                </a:extLst>
              </p:cNvPr>
              <p:cNvSpPr txBox="1"/>
              <p:nvPr/>
            </p:nvSpPr>
            <p:spPr>
              <a:xfrm>
                <a:off x="2256109" y="4828709"/>
                <a:ext cx="3734173" cy="87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P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kumimoji="0" lang="pt-PT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s-E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0" lang="pt-P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pt-PT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pt-PT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PT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0" lang="pt-PT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0" lang="pt-P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−19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pt-PT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1" name="CaixaDeTexto 33">
                <a:extLst>
                  <a:ext uri="{FF2B5EF4-FFF2-40B4-BE49-F238E27FC236}">
                    <a16:creationId xmlns:a16="http://schemas.microsoft.com/office/drawing/2014/main" id="{05B72874-4501-444A-8DA9-EC2D194E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09" y="4828709"/>
                <a:ext cx="3734173" cy="87979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: Cantos Arredondados 63">
            <a:hlinkClick r:id="rId24" action="ppaction://hlinksldjump"/>
            <a:extLst>
              <a:ext uri="{FF2B5EF4-FFF2-40B4-BE49-F238E27FC236}">
                <a16:creationId xmlns:a16="http://schemas.microsoft.com/office/drawing/2014/main" id="{758D7F43-C2A5-4626-85DF-B5FC3AB590D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5" action="ppaction://hlinksldjump"/>
            <a:extLst>
              <a:ext uri="{FF2B5EF4-FFF2-40B4-BE49-F238E27FC236}">
                <a16:creationId xmlns:a16="http://schemas.microsoft.com/office/drawing/2014/main" id="{FFBB59E1-9651-42A2-8460-BB0A7838DCB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65">
            <a:hlinkClick r:id="rId26" action="ppaction://hlinksldjump"/>
            <a:extLst>
              <a:ext uri="{FF2B5EF4-FFF2-40B4-BE49-F238E27FC236}">
                <a16:creationId xmlns:a16="http://schemas.microsoft.com/office/drawing/2014/main" id="{61F7FFE9-18F6-4C9E-9CAA-75FF61161A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27" action="ppaction://hlinksldjump"/>
            <a:extLst>
              <a:ext uri="{FF2B5EF4-FFF2-40B4-BE49-F238E27FC236}">
                <a16:creationId xmlns:a16="http://schemas.microsoft.com/office/drawing/2014/main" id="{789F9FDC-3016-443C-9313-D0163999DC9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693F4A91-45C9-415B-8DD0-6AF7F2F52AE8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5">
                <a:extLst>
                  <a:ext uri="{FF2B5EF4-FFF2-40B4-BE49-F238E27FC236}">
                    <a16:creationId xmlns:a16="http://schemas.microsoft.com/office/drawing/2014/main" id="{08627004-C784-4992-9A32-92D9F6805955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uadroTexto 5">
                <a:extLst>
                  <a:ext uri="{FF2B5EF4-FFF2-40B4-BE49-F238E27FC236}">
                    <a16:creationId xmlns:a16="http://schemas.microsoft.com/office/drawing/2014/main" id="{08627004-C784-4992-9A32-92D9F680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1DFCC042-90CC-4C90-A5EB-FFF647BBC120}"/>
              </a:ext>
            </a:extLst>
          </p:cNvPr>
          <p:cNvCxnSpPr>
            <a:cxnSpLocks/>
          </p:cNvCxnSpPr>
          <p:nvPr/>
        </p:nvCxnSpPr>
        <p:spPr>
          <a:xfrm>
            <a:off x="7508922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BCA8FB2F-3DE2-4991-ABEE-706C25872454}"/>
              </a:ext>
            </a:extLst>
          </p:cNvPr>
          <p:cNvCxnSpPr>
            <a:cxnSpLocks/>
          </p:cNvCxnSpPr>
          <p:nvPr/>
        </p:nvCxnSpPr>
        <p:spPr>
          <a:xfrm flipH="1">
            <a:off x="7573174" y="1379062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99B1A933-9700-4EEB-B41E-7FC1366D42E8}"/>
              </a:ext>
            </a:extLst>
          </p:cNvPr>
          <p:cNvCxnSpPr>
            <a:cxnSpLocks/>
          </p:cNvCxnSpPr>
          <p:nvPr/>
        </p:nvCxnSpPr>
        <p:spPr>
          <a:xfrm>
            <a:off x="8362493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52A10AE0-16F9-40DE-ADDC-D56670C379D0}"/>
              </a:ext>
            </a:extLst>
          </p:cNvPr>
          <p:cNvCxnSpPr>
            <a:cxnSpLocks/>
          </p:cNvCxnSpPr>
          <p:nvPr/>
        </p:nvCxnSpPr>
        <p:spPr>
          <a:xfrm>
            <a:off x="9200693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DEEF0164-D959-496E-A4E6-AB4CF4FA8969}"/>
              </a:ext>
            </a:extLst>
          </p:cNvPr>
          <p:cNvCxnSpPr>
            <a:cxnSpLocks/>
          </p:cNvCxnSpPr>
          <p:nvPr/>
        </p:nvCxnSpPr>
        <p:spPr>
          <a:xfrm flipH="1">
            <a:off x="7506859" y="1749041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>
            <a:extLst>
              <a:ext uri="{FF2B5EF4-FFF2-40B4-BE49-F238E27FC236}">
                <a16:creationId xmlns:a16="http://schemas.microsoft.com/office/drawing/2014/main" id="{AF0F56C0-C7CE-4C12-B107-92F8820075FB}"/>
              </a:ext>
            </a:extLst>
          </p:cNvPr>
          <p:cNvCxnSpPr>
            <a:cxnSpLocks/>
          </p:cNvCxnSpPr>
          <p:nvPr/>
        </p:nvCxnSpPr>
        <p:spPr>
          <a:xfrm>
            <a:off x="7506859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>
            <a:extLst>
              <a:ext uri="{FF2B5EF4-FFF2-40B4-BE49-F238E27FC236}">
                <a16:creationId xmlns:a16="http://schemas.microsoft.com/office/drawing/2014/main" id="{1A49E4DE-CE20-48B6-9183-F24E1EC32988}"/>
              </a:ext>
            </a:extLst>
          </p:cNvPr>
          <p:cNvCxnSpPr>
            <a:cxnSpLocks/>
          </p:cNvCxnSpPr>
          <p:nvPr/>
        </p:nvCxnSpPr>
        <p:spPr>
          <a:xfrm>
            <a:off x="8362493" y="129184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6046EA6B-2C5A-4D77-919F-A9EB281A186E}"/>
              </a:ext>
            </a:extLst>
          </p:cNvPr>
          <p:cNvCxnSpPr>
            <a:cxnSpLocks/>
          </p:cNvCxnSpPr>
          <p:nvPr/>
        </p:nvCxnSpPr>
        <p:spPr>
          <a:xfrm>
            <a:off x="9211666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3CB36337-3CDF-4821-A53F-A6DE253B118D}"/>
              </a:ext>
            </a:extLst>
          </p:cNvPr>
          <p:cNvCxnSpPr>
            <a:cxnSpLocks/>
          </p:cNvCxnSpPr>
          <p:nvPr/>
        </p:nvCxnSpPr>
        <p:spPr>
          <a:xfrm flipH="1">
            <a:off x="7539280" y="2083734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A489DD45-9D76-489A-88C6-5700EF2908FD}"/>
              </a:ext>
            </a:extLst>
          </p:cNvPr>
          <p:cNvCxnSpPr>
            <a:cxnSpLocks/>
          </p:cNvCxnSpPr>
          <p:nvPr/>
        </p:nvCxnSpPr>
        <p:spPr>
          <a:xfrm>
            <a:off x="7520993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41CCEBE5-E749-4E69-947D-4DAF3C04D409}"/>
              </a:ext>
            </a:extLst>
          </p:cNvPr>
          <p:cNvCxnSpPr>
            <a:cxnSpLocks/>
          </p:cNvCxnSpPr>
          <p:nvPr/>
        </p:nvCxnSpPr>
        <p:spPr>
          <a:xfrm>
            <a:off x="8345612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E069DB11-0394-490B-998E-45D2F6E7A562}"/>
              </a:ext>
            </a:extLst>
          </p:cNvPr>
          <p:cNvCxnSpPr>
            <a:cxnSpLocks/>
          </p:cNvCxnSpPr>
          <p:nvPr/>
        </p:nvCxnSpPr>
        <p:spPr>
          <a:xfrm>
            <a:off x="9211666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11">
                <a:extLst>
                  <a:ext uri="{FF2B5EF4-FFF2-40B4-BE49-F238E27FC236}">
                    <a16:creationId xmlns:a16="http://schemas.microsoft.com/office/drawing/2014/main" id="{9AB27DEF-1FA9-4FD8-88CA-48A228E752EE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CuadroTexto 11">
                <a:extLst>
                  <a:ext uri="{FF2B5EF4-FFF2-40B4-BE49-F238E27FC236}">
                    <a16:creationId xmlns:a16="http://schemas.microsoft.com/office/drawing/2014/main" id="{9AB27DEF-1FA9-4FD8-88CA-48A228E7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exão reta unidirecional 75">
            <a:extLst>
              <a:ext uri="{FF2B5EF4-FFF2-40B4-BE49-F238E27FC236}">
                <a16:creationId xmlns:a16="http://schemas.microsoft.com/office/drawing/2014/main" id="{2E2F7BE2-AD6B-491D-99DB-F40A52ABFEC6}"/>
              </a:ext>
            </a:extLst>
          </p:cNvPr>
          <p:cNvCxnSpPr>
            <a:cxnSpLocks/>
          </p:cNvCxnSpPr>
          <p:nvPr/>
        </p:nvCxnSpPr>
        <p:spPr>
          <a:xfrm flipH="1" flipV="1">
            <a:off x="8477385" y="2201947"/>
            <a:ext cx="1018068" cy="279109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4B30D8C-FEC3-4E2A-A37D-96A7A37BA1E1}"/>
              </a:ext>
            </a:extLst>
          </p:cNvPr>
          <p:cNvSpPr txBox="1"/>
          <p:nvPr/>
        </p:nvSpPr>
        <p:spPr>
          <a:xfrm>
            <a:off x="5645211" y="4993037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97BE67B-321B-426E-BE83-55C47883A58A}"/>
                  </a:ext>
                </a:extLst>
              </p:cNvPr>
              <p:cNvSpPr/>
              <p:nvPr/>
            </p:nvSpPr>
            <p:spPr>
              <a:xfrm>
                <a:off x="6348168" y="4936464"/>
                <a:ext cx="3025059" cy="558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dirty="0">
                    <a:solidFill>
                      <a:srgbClr val="0C2B8E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97BE67B-321B-426E-BE83-55C47883A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168" y="4936464"/>
                <a:ext cx="3025059" cy="558551"/>
              </a:xfrm>
              <a:prstGeom prst="rect">
                <a:avLst/>
              </a:prstGeom>
              <a:blipFill>
                <a:blip r:embed="rId30"/>
                <a:stretch>
                  <a:fillRect l="-2012" r="-1006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9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6" grpId="0"/>
      <p:bldP spid="41" grpId="0"/>
      <p:bldP spid="42" grpId="0"/>
      <p:bldP spid="47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43" grpId="0" animBg="1"/>
      <p:bldP spid="44" grpId="0"/>
      <p:bldP spid="75" grpId="0" animBg="1"/>
      <p:bldP spid="6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6">
            <a:hlinkClick r:id="rId6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9937703" y="4986958"/>
            <a:ext cx="1986855" cy="74954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b="1" dirty="0"/>
              <a:t>ADJUNGEERITUD MAATRIKS</a:t>
            </a:r>
            <a:endParaRPr lang="pt-PT" b="1" dirty="0"/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</a:t>
            </a:r>
            <a:r>
              <a:rPr lang="et-EE" sz="2000" dirty="0"/>
              <a:t>sammu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/>
              <a:t>M</a:t>
            </a:r>
            <a:r>
              <a:rPr lang="et-EE" sz="2000" b="1" dirty="0">
                <a:solidFill>
                  <a:schemeClr val="tx1"/>
                </a:solidFill>
              </a:rPr>
              <a:t>aatriksvõrrand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7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8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63DAC590-7AC4-4E06-AFB3-EDCBCB6869F7}"/>
                  </a:ext>
                </a:extLst>
              </p:cNvPr>
              <p:cNvSpPr txBox="1"/>
              <p:nvPr/>
            </p:nvSpPr>
            <p:spPr>
              <a:xfrm>
                <a:off x="1998055" y="2409224"/>
                <a:ext cx="3496598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63DAC590-7AC4-4E06-AFB3-EDCBCB686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55" y="2409224"/>
                <a:ext cx="3496598" cy="9124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uadroTexto 40">
            <a:extLst>
              <a:ext uri="{FF2B5EF4-FFF2-40B4-BE49-F238E27FC236}">
                <a16:creationId xmlns:a16="http://schemas.microsoft.com/office/drawing/2014/main" id="{376540F3-0920-48AB-BA96-51F91962648F}"/>
              </a:ext>
            </a:extLst>
          </p:cNvPr>
          <p:cNvSpPr txBox="1"/>
          <p:nvPr/>
        </p:nvSpPr>
        <p:spPr>
          <a:xfrm>
            <a:off x="5845630" y="251223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E1AEE3F-BE3E-4E6F-A1A4-746F3FE5344B}"/>
                  </a:ext>
                </a:extLst>
              </p:cNvPr>
              <p:cNvSpPr/>
              <p:nvPr/>
            </p:nvSpPr>
            <p:spPr>
              <a:xfrm>
                <a:off x="4839178" y="2686787"/>
                <a:ext cx="1492203" cy="1396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>
                                <m:r>
                                  <m:rPr>
                                    <m:brk m:alnAt="7"/>
                                  </m:rP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E1AEE3F-BE3E-4E6F-A1A4-746F3FE53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78" y="2686787"/>
                <a:ext cx="1492203" cy="13967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9">
                <a:extLst>
                  <a:ext uri="{FF2B5EF4-FFF2-40B4-BE49-F238E27FC236}">
                    <a16:creationId xmlns:a16="http://schemas.microsoft.com/office/drawing/2014/main" id="{065FF1EE-B9BD-4478-AE3F-46F437B8DED7}"/>
                  </a:ext>
                </a:extLst>
              </p:cNvPr>
              <p:cNvSpPr txBox="1"/>
              <p:nvPr/>
            </p:nvSpPr>
            <p:spPr>
              <a:xfrm>
                <a:off x="5745385" y="2252845"/>
                <a:ext cx="2846613" cy="11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uadroTexto 39">
                <a:extLst>
                  <a:ext uri="{FF2B5EF4-FFF2-40B4-BE49-F238E27FC236}">
                    <a16:creationId xmlns:a16="http://schemas.microsoft.com/office/drawing/2014/main" id="{065FF1EE-B9BD-4478-AE3F-46F437B8D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85" y="2252845"/>
                <a:ext cx="2846613" cy="11224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4ADC681-0F88-4407-A6DB-9CE493E9C11C}"/>
                  </a:ext>
                </a:extLst>
              </p:cNvPr>
              <p:cNvSpPr/>
              <p:nvPr/>
            </p:nvSpPr>
            <p:spPr>
              <a:xfrm>
                <a:off x="7999419" y="2664878"/>
                <a:ext cx="1426994" cy="1157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>
                                <m:r>
                                  <m:rPr>
                                    <m:brk m:alnAt="7"/>
                                  </m:rP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4ADC681-0F88-4407-A6DB-9CE493E9C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19" y="2664878"/>
                <a:ext cx="1426994" cy="11576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39">
                <a:extLst>
                  <a:ext uri="{FF2B5EF4-FFF2-40B4-BE49-F238E27FC236}">
                    <a16:creationId xmlns:a16="http://schemas.microsoft.com/office/drawing/2014/main" id="{4D73321D-8495-421C-8BB8-6FCE2A2D541E}"/>
                  </a:ext>
                </a:extLst>
              </p:cNvPr>
              <p:cNvSpPr txBox="1"/>
              <p:nvPr/>
            </p:nvSpPr>
            <p:spPr>
              <a:xfrm>
                <a:off x="8885383" y="2291254"/>
                <a:ext cx="3231334" cy="11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uadroTexto 39">
                <a:extLst>
                  <a:ext uri="{FF2B5EF4-FFF2-40B4-BE49-F238E27FC236}">
                    <a16:creationId xmlns:a16="http://schemas.microsoft.com/office/drawing/2014/main" id="{4D73321D-8495-421C-8BB8-6FCE2A2D5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83" y="2291254"/>
                <a:ext cx="3231334" cy="11224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E4245DD5-826F-4E97-B2BF-460341165C79}"/>
                  </a:ext>
                </a:extLst>
              </p:cNvPr>
              <p:cNvSpPr/>
              <p:nvPr/>
            </p:nvSpPr>
            <p:spPr>
              <a:xfrm>
                <a:off x="1998055" y="4991362"/>
                <a:ext cx="1537600" cy="1224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</m:mr>
                      </m:m>
                      <m:eqArr>
                        <m:eqArrPr>
                          <m:ctrlPr>
                            <a:rPr lang="es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/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pt-PT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  <m:e/>
                        <m:e/>
                        <m:e/>
                      </m:eqAr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E4245DD5-826F-4E97-B2BF-460341165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55" y="4991362"/>
                <a:ext cx="1537600" cy="122424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39">
                <a:extLst>
                  <a:ext uri="{FF2B5EF4-FFF2-40B4-BE49-F238E27FC236}">
                    <a16:creationId xmlns:a16="http://schemas.microsoft.com/office/drawing/2014/main" id="{0130EDDA-DF76-4417-8792-1D50BF527BB3}"/>
                  </a:ext>
                </a:extLst>
              </p:cNvPr>
              <p:cNvSpPr txBox="1"/>
              <p:nvPr/>
            </p:nvSpPr>
            <p:spPr>
              <a:xfrm>
                <a:off x="2679655" y="4169276"/>
                <a:ext cx="3636893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CuadroTexto 39">
                <a:extLst>
                  <a:ext uri="{FF2B5EF4-FFF2-40B4-BE49-F238E27FC236}">
                    <a16:creationId xmlns:a16="http://schemas.microsoft.com/office/drawing/2014/main" id="{0130EDDA-DF76-4417-8792-1D50BF52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655" y="4169276"/>
                <a:ext cx="3636893" cy="10831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CD007C6E-4EA2-40BB-A6EA-66ABE4887137}"/>
                  </a:ext>
                </a:extLst>
              </p:cNvPr>
              <p:cNvSpPr/>
              <p:nvPr/>
            </p:nvSpPr>
            <p:spPr>
              <a:xfrm>
                <a:off x="5888794" y="4781604"/>
                <a:ext cx="933654" cy="1494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box>
                                        <m:boxPr>
                                          <m:ctrlPr>
                                            <a:rPr lang="es-ES" sz="1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s-ES" sz="140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sz="1400" b="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sz="1400" b="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  <m:r>
                                        <m:rPr>
                                          <m:brk m:alnAt="7"/>
                                        </m:rP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/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CD007C6E-4EA2-40BB-A6EA-66ABE4887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794" y="4781604"/>
                <a:ext cx="933654" cy="14940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uadroTexto 39">
                <a:extLst>
                  <a:ext uri="{FF2B5EF4-FFF2-40B4-BE49-F238E27FC236}">
                    <a16:creationId xmlns:a16="http://schemas.microsoft.com/office/drawing/2014/main" id="{A2A1DD4E-CB08-450D-8455-8C26F8796510}"/>
                  </a:ext>
                </a:extLst>
              </p:cNvPr>
              <p:cNvSpPr txBox="1"/>
              <p:nvPr/>
            </p:nvSpPr>
            <p:spPr>
              <a:xfrm>
                <a:off x="6464907" y="4214808"/>
                <a:ext cx="3297826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CuadroTexto 39">
                <a:extLst>
                  <a:ext uri="{FF2B5EF4-FFF2-40B4-BE49-F238E27FC236}">
                    <a16:creationId xmlns:a16="http://schemas.microsoft.com/office/drawing/2014/main" id="{A2A1DD4E-CB08-450D-8455-8C26F879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07" y="4214808"/>
                <a:ext cx="3297826" cy="9124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F035502B-606C-4F39-A726-481224DD9E43}"/>
              </a:ext>
            </a:extLst>
          </p:cNvPr>
          <p:cNvSpPr/>
          <p:nvPr/>
        </p:nvSpPr>
        <p:spPr>
          <a:xfrm>
            <a:off x="2427407" y="45691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8CACE562-207C-4F9B-AB2F-6EBB989DD0A5}"/>
              </a:ext>
            </a:extLst>
          </p:cNvPr>
          <p:cNvSpPr/>
          <p:nvPr/>
        </p:nvSpPr>
        <p:spPr>
          <a:xfrm>
            <a:off x="6221164" y="451117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935C3930-6BD3-4610-8AC7-1E108FAC5842}"/>
              </a:ext>
            </a:extLst>
          </p:cNvPr>
          <p:cNvSpPr/>
          <p:nvPr/>
        </p:nvSpPr>
        <p:spPr>
          <a:xfrm>
            <a:off x="5439885" y="262479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A744F783-74AA-4A7B-BEC6-36A7EAB27981}"/>
              </a:ext>
            </a:extLst>
          </p:cNvPr>
          <p:cNvSpPr/>
          <p:nvPr/>
        </p:nvSpPr>
        <p:spPr>
          <a:xfrm>
            <a:off x="8562875" y="25380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2A7BC79D-7548-4703-A556-8113DAC2D8D8}"/>
              </a:ext>
            </a:extLst>
          </p:cNvPr>
          <p:cNvCxnSpPr>
            <a:cxnSpLocks/>
          </p:cNvCxnSpPr>
          <p:nvPr/>
        </p:nvCxnSpPr>
        <p:spPr>
          <a:xfrm flipV="1">
            <a:off x="8477384" y="2201947"/>
            <a:ext cx="0" cy="1881569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00F183B6-F096-4463-8C21-299E7CED8609}"/>
              </a:ext>
            </a:extLst>
          </p:cNvPr>
          <p:cNvSpPr/>
          <p:nvPr/>
        </p:nvSpPr>
        <p:spPr>
          <a:xfrm>
            <a:off x="7790504" y="4196127"/>
            <a:ext cx="1789430" cy="1034374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Retângulo: Cantos Arredondados 67">
            <a:hlinkClick r:id="rId19" action="ppaction://hlinksldjump"/>
            <a:extLst>
              <a:ext uri="{FF2B5EF4-FFF2-40B4-BE49-F238E27FC236}">
                <a16:creationId xmlns:a16="http://schemas.microsoft.com/office/drawing/2014/main" id="{F6531C96-E630-4724-A80A-AEF7C1DE8CD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20" action="ppaction://hlinksldjump"/>
            <a:extLst>
              <a:ext uri="{FF2B5EF4-FFF2-40B4-BE49-F238E27FC236}">
                <a16:creationId xmlns:a16="http://schemas.microsoft.com/office/drawing/2014/main" id="{AEDAE3B0-9366-4592-BAEF-23E63271AC4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21" action="ppaction://hlinksldjump"/>
            <a:extLst>
              <a:ext uri="{FF2B5EF4-FFF2-40B4-BE49-F238E27FC236}">
                <a16:creationId xmlns:a16="http://schemas.microsoft.com/office/drawing/2014/main" id="{8FE178BC-0F00-4595-B9C2-056EDD2396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1" name="Retângulo: Cantos Arredondados 70">
            <a:hlinkClick r:id="rId22" action="ppaction://hlinksldjump"/>
            <a:extLst>
              <a:ext uri="{FF2B5EF4-FFF2-40B4-BE49-F238E27FC236}">
                <a16:creationId xmlns:a16="http://schemas.microsoft.com/office/drawing/2014/main" id="{DF0182D2-59C3-4D1C-B34B-52DFE64290A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E37A045B-9314-4EE4-BFC1-50F4CD878FF2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5">
                <a:extLst>
                  <a:ext uri="{FF2B5EF4-FFF2-40B4-BE49-F238E27FC236}">
                    <a16:creationId xmlns:a16="http://schemas.microsoft.com/office/drawing/2014/main" id="{D3374B6B-76F7-44BC-942B-D4F663223C1C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uadroTexto 5">
                <a:extLst>
                  <a:ext uri="{FF2B5EF4-FFF2-40B4-BE49-F238E27FC236}">
                    <a16:creationId xmlns:a16="http://schemas.microsoft.com/office/drawing/2014/main" id="{D3374B6B-76F7-44BC-942B-D4F66322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3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5" grpId="0"/>
      <p:bldP spid="3" grpId="0"/>
      <p:bldP spid="47" grpId="0"/>
      <p:bldP spid="53" grpId="0"/>
      <p:bldP spid="54" grpId="0"/>
      <p:bldP spid="55" grpId="0"/>
      <p:bldP spid="56" grpId="0"/>
      <p:bldP spid="57" grpId="0"/>
      <p:bldP spid="58" grpId="0"/>
      <p:bldP spid="4" grpId="0"/>
      <p:bldP spid="59" grpId="0"/>
      <p:bldP spid="60" grpId="0"/>
      <p:bldP spid="61" grpId="0"/>
      <p:bldP spid="65" grpId="0" animBg="1"/>
      <p:bldP spid="67" grpId="0" animBg="1"/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B278B5F-3E90-4764-8AEF-8D30B7FD47F4}"/>
              </a:ext>
            </a:extLst>
          </p:cNvPr>
          <p:cNvSpPr/>
          <p:nvPr/>
        </p:nvSpPr>
        <p:spPr>
          <a:xfrm>
            <a:off x="2519916" y="650993"/>
            <a:ext cx="9197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/>
              <a:t>Nii nagu nägime </a:t>
            </a:r>
            <a:r>
              <a:rPr lang="et-EE" sz="2400" b="1" i="1" dirty="0"/>
              <a:t>Tunnis</a:t>
            </a:r>
            <a:r>
              <a:rPr lang="en-US" sz="2400" b="1" i="1" dirty="0"/>
              <a:t> 23</a:t>
            </a:r>
            <a:r>
              <a:rPr lang="en-US" sz="2400" dirty="0"/>
              <a:t>, </a:t>
            </a:r>
            <a:r>
              <a:rPr lang="et-EE" sz="2400" dirty="0"/>
              <a:t>mistahes</a:t>
            </a:r>
            <a:r>
              <a:rPr lang="en-US" sz="2400" dirty="0"/>
              <a:t> </a:t>
            </a:r>
            <a:r>
              <a:rPr lang="et-EE" sz="2400" b="1" dirty="0"/>
              <a:t>LVS (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dirty="0"/>
              <a:t> </a:t>
            </a:r>
            <a:r>
              <a:rPr lang="et-EE" sz="2400" dirty="0"/>
              <a:t>võrrandit,</a:t>
            </a:r>
            <a:r>
              <a:rPr lang="en-GB" sz="2400" dirty="0"/>
              <a:t>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/>
              <a:t> </a:t>
            </a:r>
            <a:r>
              <a:rPr lang="et-EE" sz="2400" dirty="0"/>
              <a:t>tundmatut)</a:t>
            </a:r>
            <a:endParaRPr lang="en-US" sz="2400" dirty="0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6E2EFF3-7CBE-409F-A5A6-66831EAB4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97612"/>
              </p:ext>
            </p:extLst>
          </p:nvPr>
        </p:nvGraphicFramePr>
        <p:xfrm>
          <a:off x="4789061" y="1278349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38200" imgH="1358640" progId="Equation.DSMT4">
                  <p:embed/>
                </p:oleObj>
              </mc:Choice>
              <mc:Fallback>
                <p:oleObj name="Equation" r:id="rId7" imgW="3238200" imgH="1358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6E2EFF3-7CBE-409F-A5A6-66831EAB4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9061" y="1278349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1D5F9934-6C2B-4771-A82E-6410DF98641A}"/>
              </a:ext>
            </a:extLst>
          </p:cNvPr>
          <p:cNvSpPr/>
          <p:nvPr/>
        </p:nvSpPr>
        <p:spPr>
          <a:xfrm>
            <a:off x="2243421" y="3443012"/>
            <a:ext cx="548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/>
              <a:t>saame kirja panna </a:t>
            </a:r>
            <a:r>
              <a:rPr lang="et-EE" sz="2400" b="1" dirty="0"/>
              <a:t>maatriksvõrrandi kujul</a:t>
            </a:r>
            <a:r>
              <a:rPr lang="en-US" sz="2400" dirty="0"/>
              <a:t>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15">
                <a:extLst>
                  <a:ext uri="{FF2B5EF4-FFF2-40B4-BE49-F238E27FC236}">
                    <a16:creationId xmlns:a16="http://schemas.microsoft.com/office/drawing/2014/main" id="{9E1198C3-F815-4CC8-A511-E1558B501B54}"/>
                  </a:ext>
                </a:extLst>
              </p:cNvPr>
              <p:cNvSpPr txBox="1"/>
              <p:nvPr/>
            </p:nvSpPr>
            <p:spPr>
              <a:xfrm>
                <a:off x="2243421" y="4670787"/>
                <a:ext cx="1500485" cy="57888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GB" sz="28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B</a:t>
                </a:r>
              </a:p>
            </p:txBody>
          </p:sp>
        </mc:Choice>
        <mc:Fallback xmlns="">
          <p:sp>
            <p:nvSpPr>
              <p:cNvPr id="30" name="CuadroTexto 15">
                <a:extLst>
                  <a:ext uri="{FF2B5EF4-FFF2-40B4-BE49-F238E27FC236}">
                    <a16:creationId xmlns:a16="http://schemas.microsoft.com/office/drawing/2014/main" id="{9E1198C3-F815-4CC8-A511-E1558B501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1" y="4670787"/>
                <a:ext cx="1500485" cy="578882"/>
              </a:xfrm>
              <a:prstGeom prst="roundRect">
                <a:avLst/>
              </a:prstGeom>
              <a:blipFill>
                <a:blip r:embed="rId10"/>
                <a:stretch>
                  <a:fillRect b="-9244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 30">
            <a:extLst>
              <a:ext uri="{FF2B5EF4-FFF2-40B4-BE49-F238E27FC236}">
                <a16:creationId xmlns:a16="http://schemas.microsoft.com/office/drawing/2014/main" id="{08205205-2B55-4010-986A-E7C053C27F95}"/>
              </a:ext>
            </a:extLst>
          </p:cNvPr>
          <p:cNvSpPr/>
          <p:nvPr/>
        </p:nvSpPr>
        <p:spPr>
          <a:xfrm>
            <a:off x="3828627" y="4734463"/>
            <a:ext cx="60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/>
              <a:t>kus</a:t>
            </a:r>
            <a:endParaRPr lang="en-GB" sz="2400" dirty="0"/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8A4CCF6-8C55-4B89-BD46-DEA369178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87904"/>
              </p:ext>
            </p:extLst>
          </p:nvPr>
        </p:nvGraphicFramePr>
        <p:xfrm>
          <a:off x="4890667" y="4064172"/>
          <a:ext cx="3649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320" imgH="1371600" progId="Equation.DSMT4">
                  <p:embed/>
                </p:oleObj>
              </mc:Choice>
              <mc:Fallback>
                <p:oleObj name="Equation" r:id="rId11" imgW="264132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0667" y="4064172"/>
                        <a:ext cx="3649662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982DAF5C-E170-4C76-971E-37F0611C8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7720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01440" imgH="1358640" progId="Equation.DSMT4">
                  <p:embed/>
                </p:oleObj>
              </mc:Choice>
              <mc:Fallback>
                <p:oleObj name="Equation" r:id="rId13" imgW="90144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982DAF5C-E170-4C76-971E-37F0611C8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E4255C01-BFC0-46E9-B4D7-89FEBA23B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00941"/>
              </p:ext>
            </p:extLst>
          </p:nvPr>
        </p:nvGraphicFramePr>
        <p:xfrm>
          <a:off x="10207746" y="4046710"/>
          <a:ext cx="150971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880" imgH="1371600" progId="Equation.DSMT4">
                  <p:embed/>
                </p:oleObj>
              </mc:Choice>
              <mc:Fallback>
                <p:oleObj name="Equation" r:id="rId15" imgW="1091880" imgH="1371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E4255C01-BFC0-46E9-B4D7-89FEBA23B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07746" y="4046710"/>
                        <a:ext cx="1509713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>
            <a:extLst>
              <a:ext uri="{FF2B5EF4-FFF2-40B4-BE49-F238E27FC236}">
                <a16:creationId xmlns:a16="http://schemas.microsoft.com/office/drawing/2014/main" id="{184A398F-CB52-46A8-AE81-030EB18CF031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7C84713-EAE0-4C96-9FE6-C133D2427D7C}"/>
              </a:ext>
            </a:extLst>
          </p:cNvPr>
          <p:cNvSpPr/>
          <p:nvPr/>
        </p:nvSpPr>
        <p:spPr>
          <a:xfrm>
            <a:off x="9585600" y="4740718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and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BDF4356-2B93-48C2-9651-0AA0C8FC12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9"/>
          <a:stretch/>
        </p:blipFill>
        <p:spPr>
          <a:xfrm>
            <a:off x="2634557" y="1307067"/>
            <a:ext cx="1288732" cy="18635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EF32626-22E0-4032-ADB3-7F687F788D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8"/>
          <a:stretch/>
        </p:blipFill>
        <p:spPr>
          <a:xfrm>
            <a:off x="2738357" y="1278349"/>
            <a:ext cx="1180147" cy="1907511"/>
          </a:xfrm>
          <a:prstGeom prst="rect">
            <a:avLst/>
          </a:prstGeom>
        </p:spPr>
      </p:pic>
      <p:sp>
        <p:nvSpPr>
          <p:cNvPr id="37" name="CuadroTexto 15">
            <a:extLst>
              <a:ext uri="{FF2B5EF4-FFF2-40B4-BE49-F238E27FC236}">
                <a16:creationId xmlns:a16="http://schemas.microsoft.com/office/drawing/2014/main" id="{B353B202-88CD-4EC2-AC42-DBD8E5E07574}"/>
              </a:ext>
            </a:extLst>
          </p:cNvPr>
          <p:cNvSpPr txBox="1"/>
          <p:nvPr/>
        </p:nvSpPr>
        <p:spPr>
          <a:xfrm rot="19362406">
            <a:off x="5313866" y="4704837"/>
            <a:ext cx="3013634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rgbClr val="F25E4F"/>
                </a:solidFill>
              </a:rPr>
              <a:t>kordajate maatriks</a:t>
            </a:r>
            <a:endParaRPr lang="en-GB" sz="2400" dirty="0"/>
          </a:p>
        </p:txBody>
      </p:sp>
      <p:sp>
        <p:nvSpPr>
          <p:cNvPr id="38" name="CuadroTexto 15">
            <a:extLst>
              <a:ext uri="{FF2B5EF4-FFF2-40B4-BE49-F238E27FC236}">
                <a16:creationId xmlns:a16="http://schemas.microsoft.com/office/drawing/2014/main" id="{1A173B47-289F-4F40-BC7F-62D19F79316F}"/>
              </a:ext>
            </a:extLst>
          </p:cNvPr>
          <p:cNvSpPr txBox="1"/>
          <p:nvPr/>
        </p:nvSpPr>
        <p:spPr>
          <a:xfrm rot="18967782">
            <a:off x="8450046" y="4722468"/>
            <a:ext cx="1674592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t-EE" sz="1400" dirty="0"/>
              <a:t>tundmatute</a:t>
            </a:r>
          </a:p>
          <a:p>
            <a:pPr algn="ctr"/>
            <a:r>
              <a:rPr lang="et-EE" sz="1400" b="1" dirty="0">
                <a:solidFill>
                  <a:srgbClr val="F25E4F"/>
                </a:solidFill>
              </a:rPr>
              <a:t>vektor-maatriks</a:t>
            </a:r>
            <a:r>
              <a:rPr lang="en-GB" sz="1400" b="1" dirty="0"/>
              <a:t> </a:t>
            </a:r>
          </a:p>
        </p:txBody>
      </p:sp>
      <p:sp>
        <p:nvSpPr>
          <p:cNvPr id="39" name="CuadroTexto 15">
            <a:extLst>
              <a:ext uri="{FF2B5EF4-FFF2-40B4-BE49-F238E27FC236}">
                <a16:creationId xmlns:a16="http://schemas.microsoft.com/office/drawing/2014/main" id="{DD51E07E-B91F-4B20-BE4A-21CB57AEAAC3}"/>
              </a:ext>
            </a:extLst>
          </p:cNvPr>
          <p:cNvSpPr txBox="1"/>
          <p:nvPr/>
        </p:nvSpPr>
        <p:spPr>
          <a:xfrm rot="18887964">
            <a:off x="10086034" y="4656124"/>
            <a:ext cx="1909433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t-EE" sz="1400" dirty="0"/>
              <a:t>vabaliikmete</a:t>
            </a:r>
            <a:endParaRPr lang="et-EE" sz="1400" b="1" dirty="0">
              <a:solidFill>
                <a:srgbClr val="F25E4F"/>
              </a:solidFill>
            </a:endParaRPr>
          </a:p>
          <a:p>
            <a:pPr algn="ctr"/>
            <a:r>
              <a:rPr lang="et-EE" sz="1400" b="1" dirty="0">
                <a:solidFill>
                  <a:srgbClr val="F25E4F"/>
                </a:solidFill>
              </a:rPr>
              <a:t>vektor-maatriks</a:t>
            </a:r>
            <a:endParaRPr lang="en-GB" sz="1400" b="1" dirty="0"/>
          </a:p>
        </p:txBody>
      </p:sp>
      <p:sp>
        <p:nvSpPr>
          <p:cNvPr id="40" name="Retângulo: Cantos Arredondados 39">
            <a:hlinkClick r:id="rId19" action="ppaction://hlinksldjump"/>
            <a:extLst>
              <a:ext uri="{FF2B5EF4-FFF2-40B4-BE49-F238E27FC236}">
                <a16:creationId xmlns:a16="http://schemas.microsoft.com/office/drawing/2014/main" id="{4054A54E-F48B-4E5E-8BBD-47735C5AC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20" action="ppaction://hlinksldjump"/>
            <a:extLst>
              <a:ext uri="{FF2B5EF4-FFF2-40B4-BE49-F238E27FC236}">
                <a16:creationId xmlns:a16="http://schemas.microsoft.com/office/drawing/2014/main" id="{23A4FB65-8C9C-4C86-A86A-04651F3FD68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21" action="ppaction://hlinksldjump"/>
            <a:extLst>
              <a:ext uri="{FF2B5EF4-FFF2-40B4-BE49-F238E27FC236}">
                <a16:creationId xmlns:a16="http://schemas.microsoft.com/office/drawing/2014/main" id="{91DA2BD6-C4B6-4DE2-A60C-ACC4E20E36C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22" action="ppaction://hlinksldjump"/>
            <a:extLst>
              <a:ext uri="{FF2B5EF4-FFF2-40B4-BE49-F238E27FC236}">
                <a16:creationId xmlns:a16="http://schemas.microsoft.com/office/drawing/2014/main" id="{3A5D877D-4876-4058-BA9A-90D09F6858A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 err="1">
                <a:solidFill>
                  <a:srgbClr val="F25E4F"/>
                </a:solidFill>
              </a:rPr>
              <a:t>Maatriskmeetod</a:t>
            </a:r>
            <a:r>
              <a:rPr lang="et-EE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s</a:t>
            </a:r>
            <a:r>
              <a:rPr lang="et-EE" sz="2000" dirty="0"/>
              <a:t>ammu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/>
              <a:t>Maatriksvõrrand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Korruta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pt-PT" sz="20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344624" cy="450408"/>
              </a:xfrm>
              <a:prstGeom prst="roundRect">
                <a:avLst/>
              </a:prstGeom>
              <a:blipFill>
                <a:blip r:embed="rId7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8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28">
                <a:extLst>
                  <a:ext uri="{FF2B5EF4-FFF2-40B4-BE49-F238E27FC236}">
                    <a16:creationId xmlns:a16="http://schemas.microsoft.com/office/drawing/2014/main" id="{4E66D0C5-1E43-4A89-A5D9-5DD917FF3D5F}"/>
                  </a:ext>
                </a:extLst>
              </p:cNvPr>
              <p:cNvSpPr txBox="1"/>
              <p:nvPr/>
            </p:nvSpPr>
            <p:spPr>
              <a:xfrm>
                <a:off x="2003852" y="3126395"/>
                <a:ext cx="10067318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2∙35−3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(−26)+1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35+1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(−26)−19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35+0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(−26)+5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42" name="CuadroTexto 28">
                <a:extLst>
                  <a:ext uri="{FF2B5EF4-FFF2-40B4-BE49-F238E27FC236}">
                    <a16:creationId xmlns:a16="http://schemas.microsoft.com/office/drawing/2014/main" id="{4E66D0C5-1E43-4A89-A5D9-5DD917FF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52" y="3126395"/>
                <a:ext cx="10067318" cy="10831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29">
                <a:extLst>
                  <a:ext uri="{FF2B5EF4-FFF2-40B4-BE49-F238E27FC236}">
                    <a16:creationId xmlns:a16="http://schemas.microsoft.com/office/drawing/2014/main" id="{DA17EFBA-803A-4807-AC70-AD5A9FF4805B}"/>
                  </a:ext>
                </a:extLst>
              </p:cNvPr>
              <p:cNvSpPr txBox="1"/>
              <p:nvPr/>
            </p:nvSpPr>
            <p:spPr>
              <a:xfrm>
                <a:off x="2241082" y="4446311"/>
                <a:ext cx="3418436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Siis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</a:t>
                </a:r>
                <a:r>
                  <a:rPr lang="et-EE" sz="2400" dirty="0">
                    <a:solidFill>
                      <a:srgbClr val="0C2B8E"/>
                    </a:solidFill>
                  </a:rPr>
                  <a:t>lahend on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,  </a:t>
                </a:r>
              </a:p>
            </p:txBody>
          </p:sp>
        </mc:Choice>
        <mc:Fallback xmlns="">
          <p:sp>
            <p:nvSpPr>
              <p:cNvPr id="43" name="CuadroTexto 29">
                <a:extLst>
                  <a:ext uri="{FF2B5EF4-FFF2-40B4-BE49-F238E27FC236}">
                    <a16:creationId xmlns:a16="http://schemas.microsoft.com/office/drawing/2014/main" id="{DA17EFBA-803A-4807-AC70-AD5A9FF4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4446311"/>
                <a:ext cx="3418436" cy="1068947"/>
              </a:xfrm>
              <a:prstGeom prst="rect">
                <a:avLst/>
              </a:prstGeom>
              <a:blipFill>
                <a:blip r:embed="rId11"/>
                <a:stretch>
                  <a:fillRect l="-2857" r="-178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7">
                <a:extLst>
                  <a:ext uri="{FF2B5EF4-FFF2-40B4-BE49-F238E27FC236}">
                    <a16:creationId xmlns:a16="http://schemas.microsoft.com/office/drawing/2014/main" id="{C57B1F33-2511-4A69-B973-8428EF0D774A}"/>
                  </a:ext>
                </a:extLst>
              </p:cNvPr>
              <p:cNvSpPr txBox="1"/>
              <p:nvPr/>
            </p:nvSpPr>
            <p:spPr>
              <a:xfrm>
                <a:off x="2241082" y="2543059"/>
                <a:ext cx="32202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Et</a:t>
                </a:r>
                <a:r>
                  <a:rPr lang="en-GB" sz="2400" dirty="0">
                    <a:solidFill>
                      <a:srgbClr val="0C2B8E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, </a:t>
                </a:r>
                <a:r>
                  <a:rPr lang="et-EE" sz="2400" dirty="0">
                    <a:solidFill>
                      <a:srgbClr val="0C2B8E"/>
                    </a:solidFill>
                  </a:rPr>
                  <a:t>saame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4" name="CuadroTexto 27">
                <a:extLst>
                  <a:ext uri="{FF2B5EF4-FFF2-40B4-BE49-F238E27FC236}">
                    <a16:creationId xmlns:a16="http://schemas.microsoft.com/office/drawing/2014/main" id="{C57B1F33-2511-4A69-B973-8428EF0D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2543059"/>
                <a:ext cx="3220241" cy="461665"/>
              </a:xfrm>
              <a:prstGeom prst="rect">
                <a:avLst/>
              </a:prstGeom>
              <a:blipFill>
                <a:blip r:embed="rId12"/>
                <a:stretch>
                  <a:fillRect l="-3030" t="-10526" r="-2083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79BC9C06-5DEC-4D31-9D29-A9D5914D070E}"/>
              </a:ext>
            </a:extLst>
          </p:cNvPr>
          <p:cNvSpPr/>
          <p:nvPr/>
        </p:nvSpPr>
        <p:spPr>
          <a:xfrm>
            <a:off x="7206477" y="4361151"/>
            <a:ext cx="130537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29">
                <a:extLst>
                  <a:ext uri="{FF2B5EF4-FFF2-40B4-BE49-F238E27FC236}">
                    <a16:creationId xmlns:a16="http://schemas.microsoft.com/office/drawing/2014/main" id="{0F794DB0-94EA-4626-A2ED-C90BEAE44952}"/>
                  </a:ext>
                </a:extLst>
              </p:cNvPr>
              <p:cNvSpPr txBox="1"/>
              <p:nvPr/>
            </p:nvSpPr>
            <p:spPr>
              <a:xfrm>
                <a:off x="6227283" y="4345065"/>
                <a:ext cx="2043445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t-EE" sz="2400" dirty="0">
                    <a:solidFill>
                      <a:srgbClr val="0C2B8E"/>
                    </a:solidFill>
                  </a:rPr>
                  <a:t>seega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uadroTexto 29">
                <a:extLst>
                  <a:ext uri="{FF2B5EF4-FFF2-40B4-BE49-F238E27FC236}">
                    <a16:creationId xmlns:a16="http://schemas.microsoft.com/office/drawing/2014/main" id="{0F794DB0-94EA-4626-A2ED-C90BEAE4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83" y="4345065"/>
                <a:ext cx="2043445" cy="1271438"/>
              </a:xfrm>
              <a:prstGeom prst="rect">
                <a:avLst/>
              </a:prstGeom>
              <a:blipFill>
                <a:blip r:embed="rId13"/>
                <a:stretch>
                  <a:fillRect l="-47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23">
            <a:extLst>
              <a:ext uri="{FF2B5EF4-FFF2-40B4-BE49-F238E27FC236}">
                <a16:creationId xmlns:a16="http://schemas.microsoft.com/office/drawing/2014/main" id="{CFCA177A-DEAD-461F-9D3E-53F846A60EF0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8659352" y="4713118"/>
            <a:ext cx="466242" cy="345985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29A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0" name="Retângulo: Cantos Arredondados 49">
            <a:hlinkClick r:id="rId14" action="ppaction://hlinksldjump"/>
            <a:extLst>
              <a:ext uri="{FF2B5EF4-FFF2-40B4-BE49-F238E27FC236}">
                <a16:creationId xmlns:a16="http://schemas.microsoft.com/office/drawing/2014/main" id="{501A2536-F076-4D5F-BA8A-91E89E12E47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5" action="ppaction://hlinksldjump"/>
            <a:extLst>
              <a:ext uri="{FF2B5EF4-FFF2-40B4-BE49-F238E27FC236}">
                <a16:creationId xmlns:a16="http://schemas.microsoft.com/office/drawing/2014/main" id="{A21DCB40-C09A-4876-B9EB-8E70D401416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6" action="ppaction://hlinksldjump"/>
            <a:extLst>
              <a:ext uri="{FF2B5EF4-FFF2-40B4-BE49-F238E27FC236}">
                <a16:creationId xmlns:a16="http://schemas.microsoft.com/office/drawing/2014/main" id="{64A42961-A9B0-4D8B-AD96-B3CE4326A04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17" action="ppaction://hlinksldjump"/>
            <a:extLst>
              <a:ext uri="{FF2B5EF4-FFF2-40B4-BE49-F238E27FC236}">
                <a16:creationId xmlns:a16="http://schemas.microsoft.com/office/drawing/2014/main" id="{14A321F6-2B16-4E4C-8522-2F51056E210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36">
            <a:hlinkClick r:id="rId18" action="ppaction://hlinksldjump"/>
            <a:extLst>
              <a:ext uri="{FF2B5EF4-FFF2-40B4-BE49-F238E27FC236}">
                <a16:creationId xmlns:a16="http://schemas.microsoft.com/office/drawing/2014/main" id="{17D286AB-BD06-4A02-9498-6AF728461215}"/>
              </a:ext>
            </a:extLst>
          </p:cNvPr>
          <p:cNvSpPr/>
          <p:nvPr/>
        </p:nvSpPr>
        <p:spPr>
          <a:xfrm>
            <a:off x="6742545" y="4652364"/>
            <a:ext cx="5182014" cy="1083181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t-EE" sz="2400" dirty="0"/>
              <a:t>Tagasi OMA VALIKU TEGEMISESK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baseline="30000" dirty="0"/>
              <a:t>-1</a:t>
            </a:r>
          </a:p>
          <a:p>
            <a:pPr algn="ctr"/>
            <a:r>
              <a:rPr lang="en-GB" sz="2400" b="1" dirty="0"/>
              <a:t> </a:t>
            </a:r>
            <a:r>
              <a:rPr lang="et-EE" sz="2400" b="1" dirty="0"/>
              <a:t>arvutamiseks </a:t>
            </a:r>
          </a:p>
          <a:p>
            <a:pPr algn="ctr"/>
            <a:r>
              <a:rPr lang="et-EE" sz="1600" b="1" dirty="0"/>
              <a:t>kliki siia!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57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44" grpId="0"/>
      <p:bldP spid="46" grpId="0" animBg="1"/>
      <p:bldP spid="48" grpId="0"/>
      <p:bldP spid="49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2"/>
            <a:ext cx="9914021" cy="2838111"/>
          </a:xfrm>
          <a:prstGeom prst="roundRect">
            <a:avLst>
              <a:gd name="adj" fmla="val 56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427157" y="777334"/>
            <a:ext cx="924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Miks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ja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>
                <a:solidFill>
                  <a:srgbClr val="F25E4F"/>
                </a:solidFill>
              </a:rPr>
              <a:t>millal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t-EE" sz="2400" b="1" dirty="0"/>
              <a:t>LVS-lahendamiseks kasutatakse  maatriksmeetodit</a:t>
            </a:r>
            <a:r>
              <a:rPr lang="en-GB" sz="2400" b="1" dirty="0"/>
              <a:t>?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967FBF9-A807-4CC1-867C-54444228964D}"/>
              </a:ext>
            </a:extLst>
          </p:cNvPr>
          <p:cNvSpPr/>
          <p:nvPr/>
        </p:nvSpPr>
        <p:spPr>
          <a:xfrm>
            <a:off x="2427157" y="1297478"/>
            <a:ext cx="924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400" dirty="0"/>
              <a:t>See ei ole </a:t>
            </a:r>
            <a:r>
              <a:rPr lang="en-GB" sz="2400" b="1" dirty="0">
                <a:solidFill>
                  <a:srgbClr val="F25E4F"/>
                </a:solidFill>
              </a:rPr>
              <a:t>“easy” </a:t>
            </a:r>
            <a:r>
              <a:rPr lang="et-EE" sz="2400" dirty="0"/>
              <a:t>meetodit kasutada, kuna see hõlmab üht aeganõudvamat ja tüütuimat maatriksite toimingut</a:t>
            </a:r>
            <a:r>
              <a:rPr lang="en-GB" sz="2400" dirty="0"/>
              <a:t>– </a:t>
            </a:r>
            <a:r>
              <a:rPr lang="et-EE" sz="2400" b="1" i="1" dirty="0" err="1"/>
              <a:t>pöördmaatriksit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79C37B3-B311-4D99-BF8E-1B358D112EFC}"/>
              </a:ext>
            </a:extLst>
          </p:cNvPr>
          <p:cNvSpPr/>
          <p:nvPr/>
        </p:nvSpPr>
        <p:spPr>
          <a:xfrm>
            <a:off x="2427157" y="2186954"/>
            <a:ext cx="924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 err="1"/>
              <a:t>Siiski</a:t>
            </a:r>
            <a:r>
              <a:rPr lang="en-GB" sz="2400" dirty="0"/>
              <a:t> on </a:t>
            </a:r>
            <a:r>
              <a:rPr lang="en-GB" sz="2400" dirty="0" err="1"/>
              <a:t>konkreetseid</a:t>
            </a:r>
            <a:r>
              <a:rPr lang="en-GB" sz="2400" dirty="0"/>
              <a:t> </a:t>
            </a:r>
            <a:r>
              <a:rPr lang="en-GB" sz="2400" dirty="0" err="1"/>
              <a:t>probleeme</a:t>
            </a:r>
            <a:r>
              <a:rPr lang="en-GB" sz="2400" dirty="0"/>
              <a:t>, mille </a:t>
            </a:r>
            <a:r>
              <a:rPr lang="en-GB" sz="2400" dirty="0" err="1"/>
              <a:t>puhul</a:t>
            </a:r>
            <a:r>
              <a:rPr lang="en-GB" sz="2400" dirty="0"/>
              <a:t> on </a:t>
            </a:r>
            <a:r>
              <a:rPr lang="et-EE" sz="2400" dirty="0"/>
              <a:t>see </a:t>
            </a:r>
            <a:r>
              <a:rPr lang="en-GB" sz="2400" dirty="0" err="1"/>
              <a:t>kõige</a:t>
            </a:r>
            <a:r>
              <a:rPr lang="en-GB" sz="2400" dirty="0"/>
              <a:t> </a:t>
            </a:r>
            <a:r>
              <a:rPr lang="en-GB" sz="2400" dirty="0" err="1"/>
              <a:t>soovitatavam</a:t>
            </a:r>
            <a:r>
              <a:rPr lang="en-GB" sz="2400" dirty="0"/>
              <a:t> </a:t>
            </a:r>
            <a:r>
              <a:rPr lang="en-GB" sz="2400" dirty="0" err="1"/>
              <a:t>lahendusviis</a:t>
            </a:r>
            <a:r>
              <a:rPr lang="et-EE" sz="2400" dirty="0"/>
              <a:t>.</a:t>
            </a:r>
            <a:endParaRPr lang="en-US" sz="2400" dirty="0"/>
          </a:p>
        </p:txBody>
      </p:sp>
      <p:sp>
        <p:nvSpPr>
          <p:cNvPr id="28" name="Rectángulo redondeado 11">
            <a:extLst>
              <a:ext uri="{FF2B5EF4-FFF2-40B4-BE49-F238E27FC236}">
                <a16:creationId xmlns:a16="http://schemas.microsoft.com/office/drawing/2014/main" id="{25AEA3BC-95CC-4404-9838-99995DAAD5E2}"/>
              </a:ext>
            </a:extLst>
          </p:cNvPr>
          <p:cNvSpPr/>
          <p:nvPr/>
        </p:nvSpPr>
        <p:spPr>
          <a:xfrm>
            <a:off x="2088682" y="3615446"/>
            <a:ext cx="9914021" cy="2891680"/>
          </a:xfrm>
          <a:prstGeom prst="roundRect">
            <a:avLst>
              <a:gd name="adj" fmla="val 5828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E25748B-B523-4F92-B1CD-E83D1A17638B}"/>
              </a:ext>
            </a:extLst>
          </p:cNvPr>
          <p:cNvSpPr/>
          <p:nvPr/>
        </p:nvSpPr>
        <p:spPr>
          <a:xfrm>
            <a:off x="2427157" y="4954391"/>
            <a:ext cx="9241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400" dirty="0"/>
              <a:t>Sellisel juhul, meetodit </a:t>
            </a:r>
            <a:r>
              <a:rPr lang="en-GB" sz="2400" dirty="0"/>
              <a:t>– </a:t>
            </a:r>
            <a:r>
              <a:rPr lang="et-EE" sz="2400" b="1" dirty="0">
                <a:solidFill>
                  <a:srgbClr val="29A6FF"/>
                </a:solidFill>
              </a:rPr>
              <a:t>maatriksmeetodit </a:t>
            </a:r>
            <a:r>
              <a:rPr lang="en-GB" sz="2400" dirty="0"/>
              <a:t>– </a:t>
            </a:r>
            <a:r>
              <a:rPr lang="et-EE" sz="2400" dirty="0"/>
              <a:t>tasub rakendada, </a:t>
            </a:r>
            <a:r>
              <a:rPr lang="en-GB" sz="2400" dirty="0" err="1"/>
              <a:t>kuna</a:t>
            </a:r>
            <a:r>
              <a:rPr lang="en-GB" sz="2400" dirty="0"/>
              <a:t> </a:t>
            </a:r>
            <a:r>
              <a:rPr lang="en-GB" sz="2400" dirty="0" err="1"/>
              <a:t>iga</a:t>
            </a:r>
            <a:r>
              <a:rPr lang="en-GB" sz="2400" dirty="0"/>
              <a:t> </a:t>
            </a:r>
            <a:r>
              <a:rPr lang="en-GB" sz="2400" dirty="0" err="1"/>
              <a:t>süsteemi</a:t>
            </a:r>
            <a:r>
              <a:rPr lang="en-GB" sz="2400" dirty="0"/>
              <a:t> </a:t>
            </a:r>
            <a:r>
              <a:rPr lang="en-GB" sz="2400" dirty="0" err="1"/>
              <a:t>lahendus</a:t>
            </a:r>
            <a:r>
              <a:rPr lang="en-GB" sz="2400" dirty="0"/>
              <a:t> </a:t>
            </a:r>
            <a:r>
              <a:rPr lang="en-GB" sz="2400" dirty="0" err="1"/>
              <a:t>taandub</a:t>
            </a:r>
            <a:r>
              <a:rPr lang="en-GB" sz="2400" dirty="0"/>
              <a:t> </a:t>
            </a:r>
            <a:r>
              <a:rPr lang="en-GB" sz="2400" dirty="0" err="1"/>
              <a:t>maatriksi</a:t>
            </a:r>
            <a:r>
              <a:rPr lang="en-GB" sz="2400" dirty="0"/>
              <a:t> </a:t>
            </a:r>
            <a:r>
              <a:rPr lang="en-GB" sz="2400" dirty="0" err="1"/>
              <a:t>korrutamiseni</a:t>
            </a:r>
            <a:r>
              <a:rPr lang="en-GB" sz="2400" dirty="0"/>
              <a:t>, </a:t>
            </a:r>
            <a:r>
              <a:rPr lang="en-GB" sz="2400" dirty="0" err="1"/>
              <a:t>kui</a:t>
            </a:r>
            <a:r>
              <a:rPr lang="en-GB" sz="2400" dirty="0"/>
              <a:t> </a:t>
            </a:r>
            <a:r>
              <a:rPr lang="en-GB" sz="2400" dirty="0" err="1"/>
              <a:t>enne</a:t>
            </a:r>
            <a:r>
              <a:rPr lang="en-GB" sz="2400" dirty="0"/>
              <a:t> </a:t>
            </a:r>
            <a:r>
              <a:rPr lang="en-GB" sz="2400" dirty="0" err="1"/>
              <a:t>seda</a:t>
            </a:r>
            <a:r>
              <a:rPr lang="en-GB" sz="2400" dirty="0"/>
              <a:t> </a:t>
            </a:r>
            <a:r>
              <a:rPr lang="en-GB" sz="2400" dirty="0" err="1"/>
              <a:t>olete</a:t>
            </a:r>
            <a:r>
              <a:rPr lang="en-GB" sz="2400" dirty="0"/>
              <a:t> </a:t>
            </a:r>
            <a:r>
              <a:rPr lang="en-GB" sz="2400" dirty="0" err="1"/>
              <a:t>ühe</a:t>
            </a:r>
            <a:r>
              <a:rPr lang="en-GB" sz="2400" dirty="0"/>
              <a:t> </a:t>
            </a:r>
            <a:r>
              <a:rPr lang="en-GB" sz="2400" dirty="0" err="1"/>
              <a:t>korra</a:t>
            </a:r>
            <a:r>
              <a:rPr lang="en-GB" sz="2400" dirty="0"/>
              <a:t> </a:t>
            </a:r>
            <a:r>
              <a:rPr lang="en-GB" sz="2400" dirty="0" err="1"/>
              <a:t>pöördmatriksi</a:t>
            </a:r>
            <a:r>
              <a:rPr lang="en-GB" sz="2400" dirty="0"/>
              <a:t> juba </a:t>
            </a:r>
            <a:r>
              <a:rPr lang="en-GB" sz="2400" dirty="0" err="1"/>
              <a:t>leidnud</a:t>
            </a:r>
            <a:r>
              <a:rPr lang="en-GB" sz="2400" dirty="0"/>
              <a:t>!</a:t>
            </a:r>
            <a:endParaRPr lang="en-US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3CB3E00B-D896-4DDC-8E91-011F941B27AB}"/>
              </a:ext>
            </a:extLst>
          </p:cNvPr>
          <p:cNvSpPr/>
          <p:nvPr/>
        </p:nvSpPr>
        <p:spPr>
          <a:xfrm>
            <a:off x="2427157" y="3984895"/>
            <a:ext cx="924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 err="1"/>
              <a:t>Oletame</a:t>
            </a:r>
            <a:r>
              <a:rPr lang="en-GB" sz="2400" dirty="0"/>
              <a:t> </a:t>
            </a:r>
            <a:r>
              <a:rPr lang="en-GB" sz="2400" dirty="0" err="1"/>
              <a:t>näiteks</a:t>
            </a:r>
            <a:r>
              <a:rPr lang="en-GB" sz="2400" dirty="0"/>
              <a:t>, et </a:t>
            </a:r>
            <a:r>
              <a:rPr lang="en-GB" sz="2400" dirty="0" err="1"/>
              <a:t>peate</a:t>
            </a:r>
            <a:r>
              <a:rPr lang="en-GB" sz="2400" dirty="0"/>
              <a:t> </a:t>
            </a:r>
            <a:r>
              <a:rPr lang="en-GB" sz="2400" dirty="0" err="1"/>
              <a:t>lahendama</a:t>
            </a:r>
            <a:r>
              <a:rPr lang="en-GB" sz="2400" dirty="0"/>
              <a:t> </a:t>
            </a:r>
            <a:r>
              <a:rPr lang="en-GB" sz="2400" dirty="0" err="1"/>
              <a:t>mitu</a:t>
            </a:r>
            <a:r>
              <a:rPr lang="en-GB" sz="2400" dirty="0"/>
              <a:t> </a:t>
            </a:r>
            <a:r>
              <a:rPr lang="et-EE" sz="2400" dirty="0"/>
              <a:t>süsteemi, mille</a:t>
            </a:r>
            <a:r>
              <a:rPr lang="en-GB" sz="2400" dirty="0"/>
              <a:t> </a:t>
            </a:r>
            <a:r>
              <a:rPr lang="et-EE" sz="2400" b="1" dirty="0"/>
              <a:t>kordajate maatriks</a:t>
            </a:r>
            <a:r>
              <a:rPr lang="en-GB" sz="2400" b="1" dirty="0"/>
              <a:t> </a:t>
            </a:r>
            <a:r>
              <a:rPr lang="et-EE" sz="2400" b="1" dirty="0"/>
              <a:t>on sama</a:t>
            </a:r>
            <a:r>
              <a:rPr lang="en-GB" sz="2400" dirty="0"/>
              <a:t>, </a:t>
            </a:r>
            <a:r>
              <a:rPr lang="en-GB" sz="2400" dirty="0" err="1"/>
              <a:t>kuid</a:t>
            </a:r>
            <a:r>
              <a:rPr lang="en-GB" sz="2400" dirty="0"/>
              <a:t> </a:t>
            </a:r>
            <a:r>
              <a:rPr lang="et-EE" sz="2400" b="1" dirty="0"/>
              <a:t>vabaliikmed on erinevad</a:t>
            </a:r>
            <a:r>
              <a:rPr lang="et-EE" sz="2400" dirty="0"/>
              <a:t>.</a:t>
            </a:r>
            <a:endParaRPr lang="en-US" sz="2400" dirty="0"/>
          </a:p>
        </p:txBody>
      </p:sp>
      <p:sp>
        <p:nvSpPr>
          <p:cNvPr id="47" name="Retângulo: Cantos Arredondados 46">
            <a:hlinkClick r:id="rId5" action="ppaction://hlinksldjump"/>
            <a:extLst>
              <a:ext uri="{FF2B5EF4-FFF2-40B4-BE49-F238E27FC236}">
                <a16:creationId xmlns:a16="http://schemas.microsoft.com/office/drawing/2014/main" id="{A2A9A0AC-45E6-41AA-8B25-5E1368393AF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6" action="ppaction://hlinksldjump"/>
            <a:extLst>
              <a:ext uri="{FF2B5EF4-FFF2-40B4-BE49-F238E27FC236}">
                <a16:creationId xmlns:a16="http://schemas.microsoft.com/office/drawing/2014/main" id="{9250E05C-3076-4954-B7EE-A9F26171532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172BB564-4848-48BE-9C81-5CE32F151D3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8" action="ppaction://hlinksldjump"/>
            <a:extLst>
              <a:ext uri="{FF2B5EF4-FFF2-40B4-BE49-F238E27FC236}">
                <a16:creationId xmlns:a16="http://schemas.microsoft.com/office/drawing/2014/main" id="{235BCC3B-7A1D-4891-9579-C75B750E082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31" grpId="0"/>
      <p:bldP spid="28" grpId="0" animBg="1"/>
      <p:bldP spid="36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11">
            <a:extLst>
              <a:ext uri="{FF2B5EF4-FFF2-40B4-BE49-F238E27FC236}">
                <a16:creationId xmlns:a16="http://schemas.microsoft.com/office/drawing/2014/main" id="{CA39625E-3F3D-4F61-A2B3-5121337764BB}"/>
              </a:ext>
            </a:extLst>
          </p:cNvPr>
          <p:cNvSpPr/>
          <p:nvPr/>
        </p:nvSpPr>
        <p:spPr>
          <a:xfrm>
            <a:off x="2088682" y="278615"/>
            <a:ext cx="9914021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670A0F9-E362-47E9-8572-EACE3E8A5784}"/>
              </a:ext>
            </a:extLst>
          </p:cNvPr>
          <p:cNvSpPr/>
          <p:nvPr/>
        </p:nvSpPr>
        <p:spPr>
          <a:xfrm>
            <a:off x="7625966" y="1122099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DB87F4D-13C7-48F0-BFD5-F740BBA9951E}"/>
              </a:ext>
            </a:extLst>
          </p:cNvPr>
          <p:cNvSpPr/>
          <p:nvPr/>
        </p:nvSpPr>
        <p:spPr>
          <a:xfrm>
            <a:off x="5641093" y="1153066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2BA7DDFB-A7ED-4377-9911-C0EEC7194112}"/>
              </a:ext>
            </a:extLst>
          </p:cNvPr>
          <p:cNvCxnSpPr>
            <a:cxnSpLocks/>
          </p:cNvCxnSpPr>
          <p:nvPr/>
        </p:nvCxnSpPr>
        <p:spPr>
          <a:xfrm>
            <a:off x="5641093" y="1550394"/>
            <a:ext cx="1837835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4B01DCC-D757-432B-AC4A-B5FCA08C9B8C}"/>
              </a:ext>
            </a:extLst>
          </p:cNvPr>
          <p:cNvSpPr/>
          <p:nvPr/>
        </p:nvSpPr>
        <p:spPr>
          <a:xfrm>
            <a:off x="6778888" y="1481060"/>
            <a:ext cx="386315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BF69FDF9-193E-4EF2-BEF4-40F2C40B8EC0}"/>
              </a:ext>
            </a:extLst>
          </p:cNvPr>
          <p:cNvCxnSpPr>
            <a:cxnSpLocks/>
          </p:cNvCxnSpPr>
          <p:nvPr/>
        </p:nvCxnSpPr>
        <p:spPr>
          <a:xfrm flipV="1">
            <a:off x="7625966" y="1524907"/>
            <a:ext cx="1591925" cy="1176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0EFB63CC-8265-44AF-AB20-A2331F903ACE}"/>
              </a:ext>
            </a:extLst>
          </p:cNvPr>
          <p:cNvCxnSpPr>
            <a:cxnSpLocks/>
          </p:cNvCxnSpPr>
          <p:nvPr/>
        </p:nvCxnSpPr>
        <p:spPr>
          <a:xfrm flipH="1">
            <a:off x="5088634" y="1531599"/>
            <a:ext cx="522490" cy="13732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51359013-8861-4F57-9825-B2234978B542}"/>
              </a:ext>
            </a:extLst>
          </p:cNvPr>
          <p:cNvCxnSpPr>
            <a:cxnSpLocks/>
          </p:cNvCxnSpPr>
          <p:nvPr/>
        </p:nvCxnSpPr>
        <p:spPr>
          <a:xfrm flipH="1">
            <a:off x="5812943" y="1562708"/>
            <a:ext cx="1811460" cy="13421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8FE23CD6-5707-4DCE-8998-035CD0F966B9}"/>
              </a:ext>
            </a:extLst>
          </p:cNvPr>
          <p:cNvCxnSpPr>
            <a:cxnSpLocks/>
          </p:cNvCxnSpPr>
          <p:nvPr/>
        </p:nvCxnSpPr>
        <p:spPr>
          <a:xfrm flipH="1">
            <a:off x="6474691" y="1915460"/>
            <a:ext cx="304197" cy="730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ángulo 5">
            <a:extLst>
              <a:ext uri="{FF2B5EF4-FFF2-40B4-BE49-F238E27FC236}">
                <a16:creationId xmlns:a16="http://schemas.microsoft.com/office/drawing/2014/main" id="{1FAE1ABB-CA41-4066-ABB7-4D940B3D7060}"/>
              </a:ext>
            </a:extLst>
          </p:cNvPr>
          <p:cNvSpPr/>
          <p:nvPr/>
        </p:nvSpPr>
        <p:spPr>
          <a:xfrm>
            <a:off x="2241082" y="440114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C9989ED-92C0-4A22-B4C4-CE785BCA01F1}"/>
              </a:ext>
            </a:extLst>
          </p:cNvPr>
          <p:cNvSpPr/>
          <p:nvPr/>
        </p:nvSpPr>
        <p:spPr>
          <a:xfrm>
            <a:off x="2267321" y="882462"/>
            <a:ext cx="955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/>
              <a:t>Tehas</a:t>
            </a:r>
            <a:r>
              <a:rPr lang="en-GB" sz="2000" dirty="0"/>
              <a:t> </a:t>
            </a:r>
            <a:r>
              <a:rPr lang="en-GB" sz="2000" dirty="0" err="1"/>
              <a:t>toodab</a:t>
            </a:r>
            <a:r>
              <a:rPr lang="en-GB" sz="2000" dirty="0"/>
              <a:t> </a:t>
            </a:r>
            <a:r>
              <a:rPr lang="en-GB" sz="2000" dirty="0" err="1"/>
              <a:t>kahte</a:t>
            </a:r>
            <a:r>
              <a:rPr lang="en-GB" sz="2000" dirty="0"/>
              <a:t> </a:t>
            </a:r>
            <a:r>
              <a:rPr lang="en-GB" sz="2000" dirty="0" err="1"/>
              <a:t>tüüpi</a:t>
            </a:r>
            <a:r>
              <a:rPr lang="en-GB" sz="2000" dirty="0"/>
              <a:t> </a:t>
            </a:r>
            <a:r>
              <a:rPr lang="en-GB" sz="2000" dirty="0" err="1"/>
              <a:t>tooteid</a:t>
            </a:r>
            <a:r>
              <a:rPr lang="en-GB" sz="2000" dirty="0"/>
              <a:t>: X </a:t>
            </a:r>
            <a:r>
              <a:rPr lang="en-GB" sz="2000" dirty="0" err="1"/>
              <a:t>ja</a:t>
            </a:r>
            <a:r>
              <a:rPr lang="en-GB" sz="2000" dirty="0"/>
              <a:t> Y. </a:t>
            </a:r>
            <a:r>
              <a:rPr lang="en-GB" sz="2000" dirty="0" err="1"/>
              <a:t>Iga</a:t>
            </a:r>
            <a:r>
              <a:rPr lang="en-GB" sz="2000" dirty="0"/>
              <a:t> </a:t>
            </a:r>
            <a:r>
              <a:rPr lang="en-GB" sz="2000" dirty="0" err="1"/>
              <a:t>mudel</a:t>
            </a:r>
            <a:r>
              <a:rPr lang="en-GB" sz="2000" dirty="0"/>
              <a:t> X </a:t>
            </a:r>
            <a:r>
              <a:rPr lang="en-GB" sz="2000" dirty="0" err="1"/>
              <a:t>nõuab</a:t>
            </a:r>
            <a:r>
              <a:rPr lang="en-GB" sz="2000" dirty="0"/>
              <a:t> 4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lõikamist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2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poleerimist</a:t>
            </a:r>
            <a:r>
              <a:rPr lang="en-GB" sz="2000" dirty="0"/>
              <a:t>, </a:t>
            </a:r>
            <a:r>
              <a:rPr lang="en-GB" sz="2000" dirty="0" err="1"/>
              <a:t>iga</a:t>
            </a:r>
            <a:r>
              <a:rPr lang="en-GB" sz="2000" dirty="0"/>
              <a:t> </a:t>
            </a:r>
            <a:r>
              <a:rPr lang="en-GB" sz="2000" dirty="0" err="1"/>
              <a:t>mudel</a:t>
            </a:r>
            <a:r>
              <a:rPr lang="en-GB" sz="2000" dirty="0"/>
              <a:t> Y </a:t>
            </a:r>
            <a:r>
              <a:rPr lang="en-GB" sz="2000" dirty="0" err="1"/>
              <a:t>nõuab</a:t>
            </a:r>
            <a:r>
              <a:rPr lang="en-GB" sz="2000" dirty="0"/>
              <a:t> 2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lõikamist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5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poleerimist</a:t>
            </a:r>
            <a:r>
              <a:rPr lang="en-GB" sz="2000" dirty="0"/>
              <a:t>. </a:t>
            </a:r>
            <a:r>
              <a:rPr lang="en-GB" sz="2000" dirty="0" err="1"/>
              <a:t>Teades</a:t>
            </a:r>
            <a:r>
              <a:rPr lang="en-GB" sz="2000" dirty="0"/>
              <a:t>, et </a:t>
            </a:r>
            <a:r>
              <a:rPr lang="en-GB" sz="2000" dirty="0" err="1"/>
              <a:t>lõikurid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poleerijad</a:t>
            </a:r>
            <a:r>
              <a:rPr lang="en-GB" sz="2000" dirty="0"/>
              <a:t> </a:t>
            </a:r>
            <a:r>
              <a:rPr lang="en-GB" sz="2000" dirty="0" err="1"/>
              <a:t>töötavad</a:t>
            </a:r>
            <a:r>
              <a:rPr lang="en-GB" sz="2000" dirty="0"/>
              <a:t> </a:t>
            </a:r>
            <a:r>
              <a:rPr lang="en-GB" sz="2000" dirty="0" err="1"/>
              <a:t>keskmiselt</a:t>
            </a:r>
            <a:r>
              <a:rPr lang="en-GB" sz="2000" dirty="0"/>
              <a:t> </a:t>
            </a:r>
            <a:r>
              <a:rPr lang="en-GB" sz="2000" dirty="0" err="1"/>
              <a:t>vastavalt</a:t>
            </a:r>
            <a:r>
              <a:rPr lang="en-GB" sz="2000" dirty="0"/>
              <a:t> 32 </a:t>
            </a:r>
            <a:r>
              <a:rPr lang="en-GB" sz="2000" dirty="0" err="1"/>
              <a:t>ja</a:t>
            </a:r>
            <a:r>
              <a:rPr lang="en-GB" sz="2000" dirty="0"/>
              <a:t> 40 </a:t>
            </a:r>
            <a:r>
              <a:rPr lang="en-GB" sz="2000" dirty="0" err="1"/>
              <a:t>tundi</a:t>
            </a:r>
            <a:r>
              <a:rPr lang="en-GB" sz="2000" dirty="0"/>
              <a:t>, </a:t>
            </a:r>
            <a:r>
              <a:rPr lang="en-GB" sz="2000" dirty="0" err="1"/>
              <a:t>määra</a:t>
            </a:r>
            <a:r>
              <a:rPr lang="et-EE" sz="2000" dirty="0"/>
              <a:t>me</a:t>
            </a:r>
            <a:r>
              <a:rPr lang="en-GB" sz="2000" dirty="0"/>
              <a:t>  </a:t>
            </a:r>
            <a:r>
              <a:rPr lang="en-GB" sz="2000" dirty="0" err="1"/>
              <a:t>igat</a:t>
            </a:r>
            <a:r>
              <a:rPr lang="en-GB" sz="2000" dirty="0"/>
              <a:t> </a:t>
            </a:r>
            <a:r>
              <a:rPr lang="en-GB" sz="2000" dirty="0" err="1"/>
              <a:t>tüüpi</a:t>
            </a:r>
            <a:r>
              <a:rPr lang="en-GB" sz="2000" dirty="0"/>
              <a:t> </a:t>
            </a:r>
            <a:r>
              <a:rPr lang="en-GB" sz="2000" dirty="0" err="1"/>
              <a:t>toodete</a:t>
            </a:r>
            <a:r>
              <a:rPr lang="en-GB" sz="2000" dirty="0"/>
              <a:t> </a:t>
            </a:r>
            <a:r>
              <a:rPr lang="en-GB" sz="2000" dirty="0" err="1"/>
              <a:t>arvu</a:t>
            </a:r>
            <a:r>
              <a:rPr lang="en-GB" sz="2000" dirty="0"/>
              <a:t>, </a:t>
            </a:r>
            <a:r>
              <a:rPr lang="en-GB" sz="2000" dirty="0" err="1"/>
              <a:t>mida</a:t>
            </a:r>
            <a:r>
              <a:rPr lang="en-GB" sz="2000" dirty="0"/>
              <a:t> on </a:t>
            </a:r>
            <a:r>
              <a:rPr lang="en-GB" sz="2000" dirty="0" err="1"/>
              <a:t>võimalik</a:t>
            </a:r>
            <a:r>
              <a:rPr lang="en-GB" sz="2000" dirty="0"/>
              <a:t> </a:t>
            </a:r>
            <a:r>
              <a:rPr lang="en-GB" sz="2000" dirty="0" err="1"/>
              <a:t>nädalas</a:t>
            </a:r>
            <a:r>
              <a:rPr lang="en-GB" sz="2000" dirty="0"/>
              <a:t> </a:t>
            </a:r>
            <a:r>
              <a:rPr lang="en-GB" sz="2000" dirty="0" err="1"/>
              <a:t>toota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DBF8D60-1409-44FF-B426-274853457F25}"/>
                  </a:ext>
                </a:extLst>
              </p:cNvPr>
              <p:cNvSpPr/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DBF8D60-1409-44FF-B426-274853457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72071DF7-A0D0-4BA1-995E-2CDC065A1C8B}"/>
              </a:ext>
            </a:extLst>
          </p:cNvPr>
          <p:cNvSpPr/>
          <p:nvPr/>
        </p:nvSpPr>
        <p:spPr>
          <a:xfrm>
            <a:off x="2267321" y="2645890"/>
            <a:ext cx="2613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000">
                <a:solidFill>
                  <a:srgbClr val="0C2B8E"/>
                </a:solidFill>
              </a:rPr>
              <a:t>Esitame süsteemina</a:t>
            </a:r>
            <a:r>
              <a:rPr lang="en-GB" sz="2000">
                <a:solidFill>
                  <a:srgbClr val="0C2B8E"/>
                </a:solidFill>
              </a:rPr>
              <a:t>: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7" name="Retângulo: Cantos Arredondados 56">
            <a:hlinkClick r:id="rId6" action="ppaction://hlinksldjump"/>
            <a:extLst>
              <a:ext uri="{FF2B5EF4-FFF2-40B4-BE49-F238E27FC236}">
                <a16:creationId xmlns:a16="http://schemas.microsoft.com/office/drawing/2014/main" id="{1B8D1012-BD0C-430B-9064-41271437B28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7" action="ppaction://hlinksldjump"/>
            <a:extLst>
              <a:ext uri="{FF2B5EF4-FFF2-40B4-BE49-F238E27FC236}">
                <a16:creationId xmlns:a16="http://schemas.microsoft.com/office/drawing/2014/main" id="{BB2AE74C-6F81-4C75-A339-F8867AEBA65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8" action="ppaction://hlinksldjump"/>
            <a:extLst>
              <a:ext uri="{FF2B5EF4-FFF2-40B4-BE49-F238E27FC236}">
                <a16:creationId xmlns:a16="http://schemas.microsoft.com/office/drawing/2014/main" id="{4AFBDF47-D62C-4710-89CF-480AA229751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9" action="ppaction://hlinksldjump"/>
            <a:extLst>
              <a:ext uri="{FF2B5EF4-FFF2-40B4-BE49-F238E27FC236}">
                <a16:creationId xmlns:a16="http://schemas.microsoft.com/office/drawing/2014/main" id="{5EA43487-EF9F-466B-9675-63F1BC0A1FC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287851"/>
            <a:ext cx="9914021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ctángulo 5">
            <a:extLst>
              <a:ext uri="{FF2B5EF4-FFF2-40B4-BE49-F238E27FC236}">
                <a16:creationId xmlns:a16="http://schemas.microsoft.com/office/drawing/2014/main" id="{F9C5A4F8-174D-4A0D-9B8A-8B8822A20E31}"/>
              </a:ext>
            </a:extLst>
          </p:cNvPr>
          <p:cNvSpPr/>
          <p:nvPr/>
        </p:nvSpPr>
        <p:spPr>
          <a:xfrm>
            <a:off x="2241082" y="440114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32A943-970F-4A07-8BC8-1E0EC54ED337}"/>
              </a:ext>
            </a:extLst>
          </p:cNvPr>
          <p:cNvSpPr/>
          <p:nvPr/>
        </p:nvSpPr>
        <p:spPr>
          <a:xfrm>
            <a:off x="2267321" y="905179"/>
            <a:ext cx="955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/>
              <a:t>Tehas</a:t>
            </a:r>
            <a:r>
              <a:rPr lang="en-GB" sz="2000" dirty="0"/>
              <a:t> </a:t>
            </a:r>
            <a:r>
              <a:rPr lang="en-GB" sz="2000" dirty="0" err="1"/>
              <a:t>toodab</a:t>
            </a:r>
            <a:r>
              <a:rPr lang="en-GB" sz="2000" dirty="0"/>
              <a:t> </a:t>
            </a:r>
            <a:r>
              <a:rPr lang="en-GB" sz="2000" dirty="0" err="1"/>
              <a:t>kahte</a:t>
            </a:r>
            <a:r>
              <a:rPr lang="en-GB" sz="2000" dirty="0"/>
              <a:t> </a:t>
            </a:r>
            <a:r>
              <a:rPr lang="en-GB" sz="2000" dirty="0" err="1"/>
              <a:t>tüüpi</a:t>
            </a:r>
            <a:r>
              <a:rPr lang="en-GB" sz="2000" dirty="0"/>
              <a:t> </a:t>
            </a:r>
            <a:r>
              <a:rPr lang="en-GB" sz="2000" dirty="0" err="1"/>
              <a:t>tooteid</a:t>
            </a:r>
            <a:r>
              <a:rPr lang="en-GB" sz="2000" dirty="0"/>
              <a:t>: X </a:t>
            </a:r>
            <a:r>
              <a:rPr lang="en-GB" sz="2000" dirty="0" err="1"/>
              <a:t>ja</a:t>
            </a:r>
            <a:r>
              <a:rPr lang="en-GB" sz="2000" dirty="0"/>
              <a:t> Y. </a:t>
            </a:r>
            <a:r>
              <a:rPr lang="en-GB" sz="2000" dirty="0" err="1"/>
              <a:t>Iga</a:t>
            </a:r>
            <a:r>
              <a:rPr lang="en-GB" sz="2000" dirty="0"/>
              <a:t> </a:t>
            </a:r>
            <a:r>
              <a:rPr lang="en-GB" sz="2000" dirty="0" err="1"/>
              <a:t>mudel</a:t>
            </a:r>
            <a:r>
              <a:rPr lang="en-GB" sz="2000" dirty="0"/>
              <a:t> X </a:t>
            </a:r>
            <a:r>
              <a:rPr lang="en-GB" sz="2000" dirty="0" err="1"/>
              <a:t>nõuab</a:t>
            </a:r>
            <a:r>
              <a:rPr lang="en-GB" sz="2000" dirty="0"/>
              <a:t> 4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lõikamist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2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poleerimist</a:t>
            </a:r>
            <a:r>
              <a:rPr lang="en-GB" sz="2000" dirty="0"/>
              <a:t>, </a:t>
            </a:r>
            <a:r>
              <a:rPr lang="en-GB" sz="2000" dirty="0" err="1"/>
              <a:t>iga</a:t>
            </a:r>
            <a:r>
              <a:rPr lang="en-GB" sz="2000" dirty="0"/>
              <a:t> </a:t>
            </a:r>
            <a:r>
              <a:rPr lang="en-GB" sz="2000" dirty="0" err="1"/>
              <a:t>mudel</a:t>
            </a:r>
            <a:r>
              <a:rPr lang="en-GB" sz="2000" dirty="0"/>
              <a:t> Y </a:t>
            </a:r>
            <a:r>
              <a:rPr lang="en-GB" sz="2000" dirty="0" err="1"/>
              <a:t>nõuab</a:t>
            </a:r>
            <a:r>
              <a:rPr lang="en-GB" sz="2000" dirty="0"/>
              <a:t> 2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lõikamist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5 </a:t>
            </a:r>
            <a:r>
              <a:rPr lang="en-GB" sz="2000" dirty="0" err="1"/>
              <a:t>tundi</a:t>
            </a:r>
            <a:r>
              <a:rPr lang="en-GB" sz="2000" dirty="0"/>
              <a:t> </a:t>
            </a:r>
            <a:r>
              <a:rPr lang="en-GB" sz="2000" dirty="0" err="1"/>
              <a:t>poleerimist</a:t>
            </a:r>
            <a:r>
              <a:rPr lang="en-GB" sz="2000" dirty="0"/>
              <a:t>. </a:t>
            </a:r>
            <a:r>
              <a:rPr lang="en-GB" sz="2000" dirty="0" err="1"/>
              <a:t>Teades</a:t>
            </a:r>
            <a:r>
              <a:rPr lang="en-GB" sz="2000" dirty="0"/>
              <a:t>, et </a:t>
            </a:r>
            <a:r>
              <a:rPr lang="en-GB" sz="2000" dirty="0" err="1"/>
              <a:t>lõikurid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poleerijad</a:t>
            </a:r>
            <a:r>
              <a:rPr lang="en-GB" sz="2000" dirty="0"/>
              <a:t> </a:t>
            </a:r>
            <a:r>
              <a:rPr lang="en-GB" sz="2000" dirty="0" err="1"/>
              <a:t>töötavad</a:t>
            </a:r>
            <a:r>
              <a:rPr lang="en-GB" sz="2000" dirty="0"/>
              <a:t> </a:t>
            </a:r>
            <a:r>
              <a:rPr lang="en-GB" sz="2000" dirty="0" err="1"/>
              <a:t>keskmiselt</a:t>
            </a:r>
            <a:r>
              <a:rPr lang="en-GB" sz="2000" dirty="0"/>
              <a:t> </a:t>
            </a:r>
            <a:r>
              <a:rPr lang="en-GB" sz="2000" dirty="0" err="1"/>
              <a:t>vastavalt</a:t>
            </a:r>
            <a:r>
              <a:rPr lang="en-GB" sz="2000" dirty="0"/>
              <a:t> 32 </a:t>
            </a:r>
            <a:r>
              <a:rPr lang="en-GB" sz="2000" dirty="0" err="1"/>
              <a:t>ja</a:t>
            </a:r>
            <a:r>
              <a:rPr lang="en-GB" sz="2000" dirty="0"/>
              <a:t> 40 </a:t>
            </a:r>
            <a:r>
              <a:rPr lang="en-GB" sz="2000" dirty="0" err="1"/>
              <a:t>tundi</a:t>
            </a:r>
            <a:r>
              <a:rPr lang="en-GB" sz="2000" dirty="0"/>
              <a:t>, </a:t>
            </a:r>
            <a:r>
              <a:rPr lang="en-GB" sz="2000" dirty="0" err="1"/>
              <a:t>määra</a:t>
            </a:r>
            <a:r>
              <a:rPr lang="en-GB" sz="2000" dirty="0"/>
              <a:t>  </a:t>
            </a:r>
            <a:r>
              <a:rPr lang="en-GB" sz="2000" dirty="0" err="1"/>
              <a:t>igat</a:t>
            </a:r>
            <a:r>
              <a:rPr lang="en-GB" sz="2000" dirty="0"/>
              <a:t> </a:t>
            </a:r>
            <a:r>
              <a:rPr lang="en-GB" sz="2000" dirty="0" err="1"/>
              <a:t>tüüpi</a:t>
            </a:r>
            <a:r>
              <a:rPr lang="en-GB" sz="2000" dirty="0"/>
              <a:t> </a:t>
            </a:r>
            <a:r>
              <a:rPr lang="en-GB" sz="2000" dirty="0" err="1"/>
              <a:t>toodete</a:t>
            </a:r>
            <a:r>
              <a:rPr lang="en-GB" sz="2000" dirty="0"/>
              <a:t> </a:t>
            </a:r>
            <a:r>
              <a:rPr lang="en-GB" sz="2000" dirty="0" err="1"/>
              <a:t>arvu</a:t>
            </a:r>
            <a:r>
              <a:rPr lang="en-GB" sz="2000" dirty="0"/>
              <a:t>, </a:t>
            </a:r>
            <a:r>
              <a:rPr lang="en-GB" sz="2000" dirty="0" err="1"/>
              <a:t>mida</a:t>
            </a:r>
            <a:r>
              <a:rPr lang="en-GB" sz="2000" dirty="0"/>
              <a:t> on </a:t>
            </a:r>
            <a:r>
              <a:rPr lang="en-GB" sz="2000" dirty="0" err="1"/>
              <a:t>võimalik</a:t>
            </a:r>
            <a:r>
              <a:rPr lang="en-GB" sz="2000" dirty="0"/>
              <a:t> </a:t>
            </a:r>
            <a:r>
              <a:rPr lang="en-GB" sz="2000" dirty="0" err="1"/>
              <a:t>nädalas</a:t>
            </a:r>
            <a:r>
              <a:rPr lang="en-GB" sz="2000" dirty="0"/>
              <a:t> </a:t>
            </a:r>
            <a:r>
              <a:rPr lang="en-GB" sz="2000" dirty="0" err="1"/>
              <a:t>toota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B99A1D-84F0-4328-BCDB-E992C4459CDE}"/>
                  </a:ext>
                </a:extLst>
              </p:cNvPr>
              <p:cNvSpPr/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B99A1D-84F0-4328-BCDB-E992C4459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B17D93D1-9558-4C09-A98B-145A9DD3759D}"/>
              </a:ext>
            </a:extLst>
          </p:cNvPr>
          <p:cNvSpPr/>
          <p:nvPr/>
        </p:nvSpPr>
        <p:spPr>
          <a:xfrm>
            <a:off x="2267321" y="2645890"/>
            <a:ext cx="2613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000" dirty="0">
                <a:solidFill>
                  <a:srgbClr val="0C2B8E"/>
                </a:solidFill>
              </a:rPr>
              <a:t>Esitame süsteemina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endParaRPr lang="en-US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25">
                <a:extLst>
                  <a:ext uri="{FF2B5EF4-FFF2-40B4-BE49-F238E27FC236}">
                    <a16:creationId xmlns:a16="http://schemas.microsoft.com/office/drawing/2014/main" id="{5AEC535F-0B66-4D84-8CA1-99583475DFEC}"/>
                  </a:ext>
                </a:extLst>
              </p:cNvPr>
              <p:cNvSpPr txBox="1"/>
              <p:nvPr/>
            </p:nvSpPr>
            <p:spPr>
              <a:xfrm>
                <a:off x="9100260" y="2324440"/>
                <a:ext cx="2258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0−4=16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3" name="CuadroTexto 25">
                <a:extLst>
                  <a:ext uri="{FF2B5EF4-FFF2-40B4-BE49-F238E27FC236}">
                    <a16:creationId xmlns:a16="http://schemas.microsoft.com/office/drawing/2014/main" id="{5AEC535F-0B66-4D84-8CA1-99583475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260" y="2324440"/>
                <a:ext cx="225850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5">
                <a:extLst>
                  <a:ext uri="{FF2B5EF4-FFF2-40B4-BE49-F238E27FC236}">
                    <a16:creationId xmlns:a16="http://schemas.microsoft.com/office/drawing/2014/main" id="{D452B017-E336-4A77-A2EB-C68CEBCDB454}"/>
                  </a:ext>
                </a:extLst>
              </p:cNvPr>
              <p:cNvSpPr txBox="1"/>
              <p:nvPr/>
            </p:nvSpPr>
            <p:spPr>
              <a:xfrm>
                <a:off x="9192121" y="2758552"/>
                <a:ext cx="2393797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34" name="CuadroTexto 25">
                <a:extLst>
                  <a:ext uri="{FF2B5EF4-FFF2-40B4-BE49-F238E27FC236}">
                    <a16:creationId xmlns:a16="http://schemas.microsoft.com/office/drawing/2014/main" id="{D452B017-E336-4A77-A2EB-C68CEBCDB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21" y="2758552"/>
                <a:ext cx="2393797" cy="611834"/>
              </a:xfrm>
              <a:prstGeom prst="rect">
                <a:avLst/>
              </a:prstGeom>
              <a:blipFill>
                <a:blip r:embed="rId7"/>
                <a:stretch>
                  <a:fillRect l="-2799" b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749BBEAA-60F8-4E68-A9A4-0AE8A7422901}"/>
              </a:ext>
            </a:extLst>
          </p:cNvPr>
          <p:cNvSpPr/>
          <p:nvPr/>
        </p:nvSpPr>
        <p:spPr>
          <a:xfrm>
            <a:off x="6666359" y="272728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C980FE86-BBAD-4C5C-A4C8-DBF1187C6D7C}"/>
              </a:ext>
            </a:extLst>
          </p:cNvPr>
          <p:cNvSpPr/>
          <p:nvPr/>
        </p:nvSpPr>
        <p:spPr>
          <a:xfrm>
            <a:off x="8623230" y="272455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25">
                <a:extLst>
                  <a:ext uri="{FF2B5EF4-FFF2-40B4-BE49-F238E27FC236}">
                    <a16:creationId xmlns:a16="http://schemas.microsoft.com/office/drawing/2014/main" id="{CA8ADA87-D2DA-40E4-ABB9-06371F3FA20A}"/>
                  </a:ext>
                </a:extLst>
              </p:cNvPr>
              <p:cNvSpPr txBox="1"/>
              <p:nvPr/>
            </p:nvSpPr>
            <p:spPr>
              <a:xfrm>
                <a:off x="2370655" y="3488556"/>
                <a:ext cx="2431307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9" name="CuadroTexto 25">
                <a:extLst>
                  <a:ext uri="{FF2B5EF4-FFF2-40B4-BE49-F238E27FC236}">
                    <a16:creationId xmlns:a16="http://schemas.microsoft.com/office/drawing/2014/main" id="{CA8ADA87-D2DA-40E4-ABB9-06371F3FA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55" y="3488556"/>
                <a:ext cx="2431307" cy="6097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3511E52-27D5-43EE-98D8-EADDA7C2AF58}"/>
                  </a:ext>
                </a:extLst>
              </p:cNvPr>
              <p:cNvSpPr/>
              <p:nvPr/>
            </p:nvSpPr>
            <p:spPr>
              <a:xfrm>
                <a:off x="6880243" y="2563407"/>
                <a:ext cx="1910928" cy="60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3511E52-27D5-43EE-98D8-EADDA7C2A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43" y="2563407"/>
                <a:ext cx="1910928" cy="6054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êntese esquerdo 9">
            <a:extLst>
              <a:ext uri="{FF2B5EF4-FFF2-40B4-BE49-F238E27FC236}">
                <a16:creationId xmlns:a16="http://schemas.microsoft.com/office/drawing/2014/main" id="{D622FBAC-63EF-41E3-ADF0-CBB327E642BB}"/>
              </a:ext>
            </a:extLst>
          </p:cNvPr>
          <p:cNvSpPr/>
          <p:nvPr/>
        </p:nvSpPr>
        <p:spPr>
          <a:xfrm>
            <a:off x="9100260" y="2324440"/>
            <a:ext cx="215556" cy="1045946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0729ADA7-50CC-4348-A3A8-56A93F9F8B68}"/>
              </a:ext>
            </a:extLst>
          </p:cNvPr>
          <p:cNvSpPr/>
          <p:nvPr/>
        </p:nvSpPr>
        <p:spPr>
          <a:xfrm>
            <a:off x="4961748" y="365394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25">
                <a:extLst>
                  <a:ext uri="{FF2B5EF4-FFF2-40B4-BE49-F238E27FC236}">
                    <a16:creationId xmlns:a16="http://schemas.microsoft.com/office/drawing/2014/main" id="{3FF0D7A6-4AE9-468B-8C72-9D0EBC426B5C}"/>
                  </a:ext>
                </a:extLst>
              </p:cNvPr>
              <p:cNvSpPr txBox="1"/>
              <p:nvPr/>
            </p:nvSpPr>
            <p:spPr>
              <a:xfrm>
                <a:off x="5520434" y="3493823"/>
                <a:ext cx="2917658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s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s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s-ES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48" name="CuadroTexto 25">
                <a:extLst>
                  <a:ext uri="{FF2B5EF4-FFF2-40B4-BE49-F238E27FC236}">
                    <a16:creationId xmlns:a16="http://schemas.microsoft.com/office/drawing/2014/main" id="{3FF0D7A6-4AE9-468B-8C72-9D0EBC426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34" y="3493823"/>
                <a:ext cx="2917658" cy="6097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25">
                <a:extLst>
                  <a:ext uri="{FF2B5EF4-FFF2-40B4-BE49-F238E27FC236}">
                    <a16:creationId xmlns:a16="http://schemas.microsoft.com/office/drawing/2014/main" id="{8CE9DD18-3244-41F8-9778-BDA26CA9A619}"/>
                  </a:ext>
                </a:extLst>
              </p:cNvPr>
              <p:cNvSpPr txBox="1"/>
              <p:nvPr/>
            </p:nvSpPr>
            <p:spPr>
              <a:xfrm>
                <a:off x="8106492" y="3488556"/>
                <a:ext cx="2231508" cy="91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49" name="CuadroTexto 25">
                <a:extLst>
                  <a:ext uri="{FF2B5EF4-FFF2-40B4-BE49-F238E27FC236}">
                    <a16:creationId xmlns:a16="http://schemas.microsoft.com/office/drawing/2014/main" id="{8CE9DD18-3244-41F8-9778-BDA26CA9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492" y="3488556"/>
                <a:ext cx="2231508" cy="9196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 49">
            <a:extLst>
              <a:ext uri="{FF2B5EF4-FFF2-40B4-BE49-F238E27FC236}">
                <a16:creationId xmlns:a16="http://schemas.microsoft.com/office/drawing/2014/main" id="{9616D250-B90A-4BE3-B70A-C05AC6352F9D}"/>
              </a:ext>
            </a:extLst>
          </p:cNvPr>
          <p:cNvSpPr/>
          <p:nvPr/>
        </p:nvSpPr>
        <p:spPr>
          <a:xfrm>
            <a:off x="2362356" y="4173406"/>
            <a:ext cx="3421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000" u="sng" dirty="0">
                <a:solidFill>
                  <a:srgbClr val="0C2B8E"/>
                </a:solidFill>
              </a:rPr>
              <a:t>Vastus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r>
              <a:rPr lang="et-EE" sz="2000" dirty="0">
                <a:solidFill>
                  <a:srgbClr val="0C2B8E"/>
                </a:solidFill>
              </a:rPr>
              <a:t>5 </a:t>
            </a:r>
            <a:r>
              <a:rPr lang="en-GB" sz="2000" dirty="0">
                <a:solidFill>
                  <a:srgbClr val="0C2B8E"/>
                </a:solidFill>
              </a:rPr>
              <a:t> X </a:t>
            </a:r>
            <a:r>
              <a:rPr lang="et-EE" sz="2000" dirty="0">
                <a:solidFill>
                  <a:srgbClr val="0C2B8E"/>
                </a:solidFill>
              </a:rPr>
              <a:t>tüüpi ja</a:t>
            </a:r>
            <a:r>
              <a:rPr lang="en-GB" sz="2000" dirty="0">
                <a:solidFill>
                  <a:srgbClr val="0C2B8E"/>
                </a:solidFill>
              </a:rPr>
              <a:t> 6 Y</a:t>
            </a:r>
            <a:r>
              <a:rPr lang="et-EE" sz="2000" dirty="0">
                <a:solidFill>
                  <a:srgbClr val="0C2B8E"/>
                </a:solidFill>
              </a:rPr>
              <a:t> tüüpi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4157A3F-C7DC-456D-A627-934097D11B1D}"/>
              </a:ext>
            </a:extLst>
          </p:cNvPr>
          <p:cNvSpPr/>
          <p:nvPr/>
        </p:nvSpPr>
        <p:spPr>
          <a:xfrm>
            <a:off x="2241082" y="4669213"/>
            <a:ext cx="955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/>
              <a:t>Teatud</a:t>
            </a:r>
            <a:r>
              <a:rPr lang="en-GB" sz="2000" dirty="0"/>
              <a:t> </a:t>
            </a:r>
            <a:r>
              <a:rPr lang="en-GB" sz="2000" dirty="0" err="1"/>
              <a:t>nädala</a:t>
            </a:r>
            <a:r>
              <a:rPr lang="en-GB" sz="2000" dirty="0"/>
              <a:t> </a:t>
            </a:r>
            <a:r>
              <a:rPr lang="en-GB" sz="2000" dirty="0" err="1"/>
              <a:t>jooksul</a:t>
            </a:r>
            <a:r>
              <a:rPr lang="en-GB" sz="2000" dirty="0"/>
              <a:t> </a:t>
            </a:r>
            <a:r>
              <a:rPr lang="en-GB" sz="2000" dirty="0" err="1"/>
              <a:t>purunes</a:t>
            </a:r>
            <a:r>
              <a:rPr lang="en-GB" sz="2000" dirty="0"/>
              <a:t> </a:t>
            </a:r>
            <a:r>
              <a:rPr lang="en-GB" sz="2000" dirty="0" err="1"/>
              <a:t>üks</a:t>
            </a:r>
            <a:r>
              <a:rPr lang="en-GB" sz="2000" dirty="0"/>
              <a:t> </a:t>
            </a:r>
            <a:r>
              <a:rPr lang="en-GB" sz="2000" dirty="0" err="1"/>
              <a:t>poleerija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see </a:t>
            </a:r>
            <a:r>
              <a:rPr lang="en-GB" sz="2000" dirty="0" err="1"/>
              <a:t>töötab</a:t>
            </a:r>
            <a:r>
              <a:rPr lang="en-GB" sz="2000" dirty="0"/>
              <a:t> </a:t>
            </a:r>
            <a:r>
              <a:rPr lang="en-GB" sz="2000" dirty="0" err="1"/>
              <a:t>lihtsalt</a:t>
            </a:r>
            <a:r>
              <a:rPr lang="en-GB" sz="2000" dirty="0"/>
              <a:t> 24 </a:t>
            </a:r>
            <a:r>
              <a:rPr lang="en-GB" sz="2000" dirty="0" err="1"/>
              <a:t>tundi</a:t>
            </a:r>
            <a:r>
              <a:rPr lang="en-GB" sz="2000" dirty="0"/>
              <a:t>. </a:t>
            </a:r>
            <a:r>
              <a:rPr lang="en-GB" sz="2000" dirty="0" err="1"/>
              <a:t>Mitu</a:t>
            </a:r>
            <a:r>
              <a:rPr lang="en-GB" sz="2000" dirty="0"/>
              <a:t> </a:t>
            </a:r>
            <a:r>
              <a:rPr lang="en-GB" sz="2000" dirty="0" err="1"/>
              <a:t>igat</a:t>
            </a:r>
            <a:r>
              <a:rPr lang="en-GB" sz="2000" dirty="0"/>
              <a:t> </a:t>
            </a:r>
            <a:r>
              <a:rPr lang="en-GB" sz="2000" dirty="0" err="1"/>
              <a:t>tüüpi</a:t>
            </a:r>
            <a:r>
              <a:rPr lang="en-GB" sz="2000" dirty="0"/>
              <a:t> </a:t>
            </a:r>
            <a:r>
              <a:rPr lang="en-GB" sz="2000" dirty="0" err="1"/>
              <a:t>toodet</a:t>
            </a:r>
            <a:r>
              <a:rPr lang="en-GB" sz="2000" dirty="0"/>
              <a:t> </a:t>
            </a:r>
            <a:r>
              <a:rPr lang="en-GB" sz="2000" dirty="0" err="1"/>
              <a:t>toodeti</a:t>
            </a:r>
            <a:r>
              <a:rPr lang="en-GB" sz="2000" dirty="0"/>
              <a:t> </a:t>
            </a:r>
            <a:r>
              <a:rPr lang="en-GB" sz="2000" dirty="0" err="1"/>
              <a:t>sel</a:t>
            </a:r>
            <a:r>
              <a:rPr lang="en-GB" sz="2000" dirty="0"/>
              <a:t> </a:t>
            </a:r>
            <a:r>
              <a:rPr lang="en-GB" sz="2000" dirty="0" err="1"/>
              <a:t>nädalal</a:t>
            </a:r>
            <a:r>
              <a:rPr lang="en-GB" sz="2000" dirty="0"/>
              <a:t>? </a:t>
            </a:r>
            <a:r>
              <a:rPr lang="en-GB" sz="2000" dirty="0" err="1"/>
              <a:t>Oletame</a:t>
            </a:r>
            <a:r>
              <a:rPr lang="en-GB" sz="2000" dirty="0"/>
              <a:t>, et see </a:t>
            </a:r>
            <a:r>
              <a:rPr lang="et-EE" sz="2000" dirty="0"/>
              <a:t>lõikur saab töötada 32 tundi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25">
                <a:extLst>
                  <a:ext uri="{FF2B5EF4-FFF2-40B4-BE49-F238E27FC236}">
                    <a16:creationId xmlns:a16="http://schemas.microsoft.com/office/drawing/2014/main" id="{D4A5682D-B745-4BF5-A8AE-34FC9CFFCF1C}"/>
                  </a:ext>
                </a:extLst>
              </p:cNvPr>
              <p:cNvSpPr txBox="1"/>
              <p:nvPr/>
            </p:nvSpPr>
            <p:spPr>
              <a:xfrm>
                <a:off x="2446712" y="5444782"/>
                <a:ext cx="2917658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s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s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s-ES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52" name="CuadroTexto 25">
                <a:extLst>
                  <a:ext uri="{FF2B5EF4-FFF2-40B4-BE49-F238E27FC236}">
                    <a16:creationId xmlns:a16="http://schemas.microsoft.com/office/drawing/2014/main" id="{D4A5682D-B745-4BF5-A8AE-34FC9CFFC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12" y="5444782"/>
                <a:ext cx="2917658" cy="6097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25">
                <a:extLst>
                  <a:ext uri="{FF2B5EF4-FFF2-40B4-BE49-F238E27FC236}">
                    <a16:creationId xmlns:a16="http://schemas.microsoft.com/office/drawing/2014/main" id="{38A19A05-EABE-4E06-8A93-2EDDC5F77280}"/>
                  </a:ext>
                </a:extLst>
              </p:cNvPr>
              <p:cNvSpPr txBox="1"/>
              <p:nvPr/>
            </p:nvSpPr>
            <p:spPr>
              <a:xfrm>
                <a:off x="5032770" y="5439515"/>
                <a:ext cx="2231508" cy="91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53" name="CuadroTexto 25">
                <a:extLst>
                  <a:ext uri="{FF2B5EF4-FFF2-40B4-BE49-F238E27FC236}">
                    <a16:creationId xmlns:a16="http://schemas.microsoft.com/office/drawing/2014/main" id="{38A19A05-EABE-4E06-8A93-2EDDC5F7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70" y="5439515"/>
                <a:ext cx="2231508" cy="9196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1605EF55-E194-43AB-9733-A17B8D02EE74}"/>
              </a:ext>
            </a:extLst>
          </p:cNvPr>
          <p:cNvSpPr/>
          <p:nvPr/>
        </p:nvSpPr>
        <p:spPr>
          <a:xfrm>
            <a:off x="2370655" y="6091495"/>
            <a:ext cx="3421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000" u="sng" dirty="0">
                <a:solidFill>
                  <a:srgbClr val="0C2B8E"/>
                </a:solidFill>
              </a:rPr>
              <a:t>Vastus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r>
              <a:rPr lang="et-EE" sz="2000" dirty="0">
                <a:solidFill>
                  <a:srgbClr val="0C2B8E"/>
                </a:solidFill>
              </a:rPr>
              <a:t>7 </a:t>
            </a:r>
            <a:r>
              <a:rPr lang="en-GB" sz="2000" dirty="0">
                <a:solidFill>
                  <a:srgbClr val="0C2B8E"/>
                </a:solidFill>
              </a:rPr>
              <a:t> X </a:t>
            </a:r>
            <a:r>
              <a:rPr lang="et-EE" sz="2000" dirty="0">
                <a:solidFill>
                  <a:srgbClr val="0C2B8E"/>
                </a:solidFill>
              </a:rPr>
              <a:t>tüüpi ja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t-EE" sz="2000" dirty="0">
                <a:solidFill>
                  <a:srgbClr val="0C2B8E"/>
                </a:solidFill>
              </a:rPr>
              <a:t>2</a:t>
            </a:r>
            <a:r>
              <a:rPr lang="en-GB" sz="2000" dirty="0">
                <a:solidFill>
                  <a:srgbClr val="0C2B8E"/>
                </a:solidFill>
              </a:rPr>
              <a:t> Y</a:t>
            </a:r>
            <a:r>
              <a:rPr lang="et-EE" sz="2000" dirty="0">
                <a:solidFill>
                  <a:srgbClr val="0C2B8E"/>
                </a:solidFill>
              </a:rPr>
              <a:t> tüüpi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B6F6D403-4082-4602-8EDF-490079822B44}"/>
              </a:ext>
            </a:extLst>
          </p:cNvPr>
          <p:cNvSpPr/>
          <p:nvPr/>
        </p:nvSpPr>
        <p:spPr>
          <a:xfrm>
            <a:off x="7498960" y="5371458"/>
            <a:ext cx="432510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Pane tähele!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4CC5D040-5B25-4D6D-BC56-08808866E0E0}"/>
              </a:ext>
            </a:extLst>
          </p:cNvPr>
          <p:cNvSpPr/>
          <p:nvPr/>
        </p:nvSpPr>
        <p:spPr>
          <a:xfrm>
            <a:off x="7498959" y="5670701"/>
            <a:ext cx="43251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t-EE" sz="2000" b="1" dirty="0"/>
              <a:t>Kordajate maatriks </a:t>
            </a:r>
            <a:r>
              <a:rPr lang="et-EE" sz="2000" dirty="0"/>
              <a:t>on sama</a:t>
            </a:r>
            <a:r>
              <a:rPr lang="en-GB" sz="2000" dirty="0"/>
              <a:t>!... </a:t>
            </a:r>
            <a:r>
              <a:rPr lang="et-EE" sz="2000" dirty="0"/>
              <a:t>Lihtsalt </a:t>
            </a:r>
            <a:r>
              <a:rPr lang="et-EE" sz="2000" u="sng" dirty="0"/>
              <a:t>korruta maatrikseid</a:t>
            </a:r>
            <a:r>
              <a:rPr lang="et-EE" sz="2000" dirty="0"/>
              <a:t>, et </a:t>
            </a:r>
            <a:r>
              <a:rPr lang="et-EE" sz="2000" dirty="0" err="1"/>
              <a:t>lahendanda</a:t>
            </a:r>
            <a:r>
              <a:rPr lang="et-EE" sz="2000" dirty="0"/>
              <a:t> </a:t>
            </a:r>
            <a:r>
              <a:rPr lang="et-EE" sz="2000" dirty="0" err="1"/>
              <a:t>rohkm</a:t>
            </a:r>
            <a:r>
              <a:rPr lang="et-EE" sz="2000" dirty="0"/>
              <a:t> süsteeme selle tingimusega</a:t>
            </a:r>
            <a:r>
              <a:rPr lang="en-GB" sz="2000" dirty="0"/>
              <a:t>!</a:t>
            </a:r>
          </a:p>
        </p:txBody>
      </p:sp>
      <p:sp>
        <p:nvSpPr>
          <p:cNvPr id="57" name="Retângulo: Cantos Arredondados 56">
            <a:hlinkClick r:id="rId14" action="ppaction://hlinksldjump"/>
            <a:extLst>
              <a:ext uri="{FF2B5EF4-FFF2-40B4-BE49-F238E27FC236}">
                <a16:creationId xmlns:a16="http://schemas.microsoft.com/office/drawing/2014/main" id="{8543C562-749B-4141-992B-04725EAAE2B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15" action="ppaction://hlinksldjump"/>
            <a:extLst>
              <a:ext uri="{FF2B5EF4-FFF2-40B4-BE49-F238E27FC236}">
                <a16:creationId xmlns:a16="http://schemas.microsoft.com/office/drawing/2014/main" id="{95517EDE-D7DA-407F-847D-5144CF0AD41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16" action="ppaction://hlinksldjump"/>
            <a:extLst>
              <a:ext uri="{FF2B5EF4-FFF2-40B4-BE49-F238E27FC236}">
                <a16:creationId xmlns:a16="http://schemas.microsoft.com/office/drawing/2014/main" id="{DD5D51AB-7506-494D-820A-03308EDB26E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17" action="ppaction://hlinksldjump"/>
            <a:extLst>
              <a:ext uri="{FF2B5EF4-FFF2-40B4-BE49-F238E27FC236}">
                <a16:creationId xmlns:a16="http://schemas.microsoft.com/office/drawing/2014/main" id="{C2BEA215-6052-46D5-9E79-0B5AFCF9C7F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 animBg="1"/>
      <p:bldP spid="38" grpId="0" animBg="1"/>
      <p:bldP spid="39" grpId="0"/>
      <p:bldP spid="46" grpId="0"/>
      <p:bldP spid="10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6" name="Bolha de Pensamento: Nuvem 3">
            <a:extLst>
              <a:ext uri="{FF2B5EF4-FFF2-40B4-BE49-F238E27FC236}">
                <a16:creationId xmlns:a16="http://schemas.microsoft.com/office/drawing/2014/main" id="{43A5FC8D-AC2D-4AF7-9ACC-685D6D11D5AE}"/>
              </a:ext>
            </a:extLst>
          </p:cNvPr>
          <p:cNvSpPr/>
          <p:nvPr/>
        </p:nvSpPr>
        <p:spPr>
          <a:xfrm>
            <a:off x="7836812" y="81178"/>
            <a:ext cx="2974311" cy="1446963"/>
          </a:xfrm>
          <a:prstGeom prst="cloudCallout">
            <a:avLst>
              <a:gd name="adj1" fmla="val 36599"/>
              <a:gd name="adj2" fmla="val 50695"/>
            </a:avLst>
          </a:prstGeom>
          <a:solidFill>
            <a:srgbClr val="F68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/>
              <a:t>Teeme</a:t>
            </a:r>
            <a:r>
              <a:rPr lang="fi-FI" sz="2000" b="1" dirty="0"/>
              <a:t> </a:t>
            </a:r>
            <a:r>
              <a:rPr lang="fi-FI" sz="2000" b="1" dirty="0" err="1"/>
              <a:t>seda</a:t>
            </a:r>
            <a:r>
              <a:rPr lang="fi-FI" sz="2000" b="1" dirty="0"/>
              <a:t>!…</a:t>
            </a:r>
            <a:r>
              <a:rPr lang="fi-FI" sz="2000" b="1" dirty="0" err="1"/>
              <a:t>See</a:t>
            </a:r>
            <a:r>
              <a:rPr lang="fi-FI" sz="2000" b="1" dirty="0"/>
              <a:t> on väike ... </a:t>
            </a:r>
            <a:r>
              <a:rPr lang="fi-FI" sz="2000" b="1" dirty="0" err="1"/>
              <a:t>ainult</a:t>
            </a:r>
            <a:r>
              <a:rPr lang="fi-FI" sz="2000" b="1" dirty="0"/>
              <a:t> 3 </a:t>
            </a:r>
            <a:r>
              <a:rPr lang="fi-FI" sz="2000" b="1" dirty="0" err="1"/>
              <a:t>küsimust</a:t>
            </a:r>
            <a:r>
              <a:rPr lang="fi-FI" sz="2000" b="1" dirty="0"/>
              <a:t>!</a:t>
            </a:r>
            <a:endParaRPr lang="en-GB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F8C862-FA35-4667-A189-FE4DED42F4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8000" y="1504741"/>
            <a:ext cx="1263015" cy="4572000"/>
          </a:xfrm>
          <a:prstGeom prst="rect">
            <a:avLst/>
          </a:prstGeom>
        </p:spPr>
      </p:pic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5DCB9A12-F4C9-4B6A-AA99-DA42F50DFBE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417CBE68-DC9E-4C96-AD42-D9E0D7AAC0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0" action="ppaction://hlinksldjump"/>
            <a:extLst>
              <a:ext uri="{FF2B5EF4-FFF2-40B4-BE49-F238E27FC236}">
                <a16:creationId xmlns:a16="http://schemas.microsoft.com/office/drawing/2014/main" id="{962082FB-7DCD-4D0B-983D-C17C1C6BCE8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1" action="ppaction://hlinksldjump"/>
            <a:extLst>
              <a:ext uri="{FF2B5EF4-FFF2-40B4-BE49-F238E27FC236}">
                <a16:creationId xmlns:a16="http://schemas.microsoft.com/office/drawing/2014/main" id="{C09C81BB-7609-4E6F-AD5B-31A2249643B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5DCB9A12-F4C9-4B6A-AA99-DA42F50DFBE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417CBE68-DC9E-4C96-AD42-D9E0D7AAC0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62082FB-7DCD-4D0B-983D-C17C1C6BCE8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C09C81BB-7609-4E6F-AD5B-31A2249643B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595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362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4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600" dirty="0"/>
              <a:t>Loodame, et Sulle meeldis</a:t>
            </a:r>
            <a:r>
              <a:rPr lang="en-GB" sz="3600" dirty="0"/>
              <a:t>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4F6B74-3B21-4B4C-808F-745A725F31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24" y="1298117"/>
            <a:ext cx="1288732" cy="4572000"/>
          </a:xfrm>
          <a:prstGeom prst="rect">
            <a:avLst/>
          </a:prstGeom>
        </p:spPr>
      </p:pic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BDD524E-7114-455D-B2BD-680EA59917F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6896B771-11CF-4953-8D2C-B553165712C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213798DF-76CB-484B-9A72-4C671A3696B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2" action="ppaction://hlinksldjump"/>
            <a:extLst>
              <a:ext uri="{FF2B5EF4-FFF2-40B4-BE49-F238E27FC236}">
                <a16:creationId xmlns:a16="http://schemas.microsoft.com/office/drawing/2014/main" id="{A2B684D7-56C9-4237-A6F5-C82E1CA3D2B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0BABA739-1DE4-408F-8EB1-91775A29E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7655"/>
              </p:ext>
            </p:extLst>
          </p:nvPr>
        </p:nvGraphicFramePr>
        <p:xfrm>
          <a:off x="10242550" y="4046538"/>
          <a:ext cx="1439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1371600" progId="Equation.DSMT4">
                  <p:embed/>
                </p:oleObj>
              </mc:Choice>
              <mc:Fallback>
                <p:oleObj name="Equation" r:id="rId3" imgW="1041120" imgH="1371600" progId="Equation.DSMT4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0BABA739-1DE4-408F-8EB1-91775A29E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42550" y="4046538"/>
                        <a:ext cx="1439863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0C8A427-945B-4FB3-9A22-9D4A3DE4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33287"/>
              </p:ext>
            </p:extLst>
          </p:nvPr>
        </p:nvGraphicFramePr>
        <p:xfrm>
          <a:off x="4929039" y="4064000"/>
          <a:ext cx="3508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9800" imgH="1371600" progId="Equation.DSMT4">
                  <p:embed/>
                </p:oleObj>
              </mc:Choice>
              <mc:Fallback>
                <p:oleObj name="Equation" r:id="rId5" imgW="2539800" imgH="1371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20C8A427-945B-4FB3-9A22-9D4A3DE43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9039" y="4064000"/>
                        <a:ext cx="3508375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5">
                <a:extLst>
                  <a:ext uri="{FF2B5EF4-FFF2-40B4-BE49-F238E27FC236}">
                    <a16:creationId xmlns:a16="http://schemas.microsoft.com/office/drawing/2014/main" id="{CC944980-7576-470A-914B-1DC5D97C43B0}"/>
                  </a:ext>
                </a:extLst>
              </p:cNvPr>
              <p:cNvSpPr txBox="1"/>
              <p:nvPr/>
            </p:nvSpPr>
            <p:spPr>
              <a:xfrm>
                <a:off x="2243421" y="4670787"/>
                <a:ext cx="1500485" cy="57888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GB" sz="28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B</a:t>
                </a:r>
              </a:p>
            </p:txBody>
          </p:sp>
        </mc:Choice>
        <mc:Fallback xmlns="">
          <p:sp>
            <p:nvSpPr>
              <p:cNvPr id="17" name="CuadroTexto 15">
                <a:extLst>
                  <a:ext uri="{FF2B5EF4-FFF2-40B4-BE49-F238E27FC236}">
                    <a16:creationId xmlns:a16="http://schemas.microsoft.com/office/drawing/2014/main" id="{CC944980-7576-470A-914B-1DC5D97C4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1" y="4670787"/>
                <a:ext cx="1500485" cy="578882"/>
              </a:xfrm>
              <a:prstGeom prst="roundRect">
                <a:avLst/>
              </a:prstGeom>
              <a:blipFill>
                <a:blip r:embed="rId10"/>
                <a:stretch>
                  <a:fillRect b="-9244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>
            <a:extLst>
              <a:ext uri="{FF2B5EF4-FFF2-40B4-BE49-F238E27FC236}">
                <a16:creationId xmlns:a16="http://schemas.microsoft.com/office/drawing/2014/main" id="{35D3C170-346B-46A3-9A52-5D5784C7A20A}"/>
              </a:ext>
            </a:extLst>
          </p:cNvPr>
          <p:cNvSpPr/>
          <p:nvPr/>
        </p:nvSpPr>
        <p:spPr>
          <a:xfrm>
            <a:off x="3828627" y="4734463"/>
            <a:ext cx="60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/>
              <a:t>kus</a:t>
            </a:r>
            <a:endParaRPr lang="en-GB" sz="2400" dirty="0"/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8FB9B0F-75B4-40A0-8A2A-B8BCC5731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48439"/>
              </p:ext>
            </p:extLst>
          </p:nvPr>
        </p:nvGraphicFramePr>
        <p:xfrm>
          <a:off x="4890667" y="4064172"/>
          <a:ext cx="3649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320" imgH="1371600" progId="Equation.DSMT4">
                  <p:embed/>
                </p:oleObj>
              </mc:Choice>
              <mc:Fallback>
                <p:oleObj name="Equation" r:id="rId11" imgW="2641320" imgH="13716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8FB9B0F-75B4-40A0-8A2A-B8BCC5731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0667" y="4064172"/>
                        <a:ext cx="3649662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BE35EA6F-0102-46A4-AD82-E5D4FC5AB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25647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01440" imgH="1358640" progId="Equation.DSMT4">
                  <p:embed/>
                </p:oleObj>
              </mc:Choice>
              <mc:Fallback>
                <p:oleObj name="Equation" r:id="rId13" imgW="901440" imgH="1358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BE35EA6F-0102-46A4-AD82-E5D4FC5AB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DFEA6312-545E-45F3-8BCE-ED669BC7E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20687"/>
              </p:ext>
            </p:extLst>
          </p:nvPr>
        </p:nvGraphicFramePr>
        <p:xfrm>
          <a:off x="10207746" y="4046710"/>
          <a:ext cx="150971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880" imgH="1371600" progId="Equation.DSMT4">
                  <p:embed/>
                </p:oleObj>
              </mc:Choice>
              <mc:Fallback>
                <p:oleObj name="Equation" r:id="rId15" imgW="1091880" imgH="13716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DFEA6312-545E-45F3-8BCE-ED669BC7E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07746" y="4046710"/>
                        <a:ext cx="1509713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565244FA-5467-49CC-B6D1-F0C3368F2A0C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E808BCD-43FD-4FDC-9C3E-0540D0371892}"/>
              </a:ext>
            </a:extLst>
          </p:cNvPr>
          <p:cNvSpPr/>
          <p:nvPr/>
        </p:nvSpPr>
        <p:spPr>
          <a:xfrm>
            <a:off x="9585600" y="4740718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5E3A0522-766D-4384-8C07-EC0512553A62}"/>
              </a:ext>
            </a:extLst>
          </p:cNvPr>
          <p:cNvSpPr txBox="1"/>
          <p:nvPr/>
        </p:nvSpPr>
        <p:spPr>
          <a:xfrm rot="19362406">
            <a:off x="5313866" y="4704837"/>
            <a:ext cx="3013634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rgbClr val="F25E4F"/>
                </a:solidFill>
              </a:rPr>
              <a:t>kordajate maatriks</a:t>
            </a:r>
            <a:endParaRPr lang="en-GB" sz="2400" dirty="0"/>
          </a:p>
        </p:txBody>
      </p:sp>
      <p:sp>
        <p:nvSpPr>
          <p:cNvPr id="30" name="CuadroTexto 15">
            <a:extLst>
              <a:ext uri="{FF2B5EF4-FFF2-40B4-BE49-F238E27FC236}">
                <a16:creationId xmlns:a16="http://schemas.microsoft.com/office/drawing/2014/main" id="{5BB74B54-B7EB-455A-A197-B075058ABF51}"/>
              </a:ext>
            </a:extLst>
          </p:cNvPr>
          <p:cNvSpPr txBox="1"/>
          <p:nvPr/>
        </p:nvSpPr>
        <p:spPr>
          <a:xfrm rot="18967782">
            <a:off x="8450046" y="4722468"/>
            <a:ext cx="1674592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t-EE" sz="1400" dirty="0"/>
              <a:t>tundmatute</a:t>
            </a:r>
          </a:p>
          <a:p>
            <a:pPr algn="ctr"/>
            <a:r>
              <a:rPr lang="et-EE" sz="1400" b="1" dirty="0">
                <a:solidFill>
                  <a:srgbClr val="F25E4F"/>
                </a:solidFill>
              </a:rPr>
              <a:t>vektor-maatriks</a:t>
            </a:r>
            <a:r>
              <a:rPr lang="en-GB" sz="1400" b="1" dirty="0"/>
              <a:t> </a:t>
            </a:r>
          </a:p>
        </p:txBody>
      </p:sp>
      <p:sp>
        <p:nvSpPr>
          <p:cNvPr id="31" name="CuadroTexto 15">
            <a:extLst>
              <a:ext uri="{FF2B5EF4-FFF2-40B4-BE49-F238E27FC236}">
                <a16:creationId xmlns:a16="http://schemas.microsoft.com/office/drawing/2014/main" id="{168F24AB-F090-4402-82BC-0E00F9407708}"/>
              </a:ext>
            </a:extLst>
          </p:cNvPr>
          <p:cNvSpPr txBox="1"/>
          <p:nvPr/>
        </p:nvSpPr>
        <p:spPr>
          <a:xfrm rot="18887964">
            <a:off x="10086034" y="4656124"/>
            <a:ext cx="1909433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t-EE" sz="1400" dirty="0"/>
              <a:t>vabaliikmete</a:t>
            </a:r>
            <a:endParaRPr lang="et-EE" sz="1400" b="1" dirty="0">
              <a:solidFill>
                <a:srgbClr val="F25E4F"/>
              </a:solidFill>
            </a:endParaRPr>
          </a:p>
          <a:p>
            <a:pPr algn="ctr"/>
            <a:r>
              <a:rPr lang="et-EE" sz="1400" b="1" dirty="0">
                <a:solidFill>
                  <a:srgbClr val="F25E4F"/>
                </a:solidFill>
              </a:rPr>
              <a:t>vektor-maatriks</a:t>
            </a:r>
            <a:endParaRPr lang="en-GB" sz="1400" b="1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5B3A957-6DDA-435A-B19A-03B5CB83AE7E}"/>
              </a:ext>
            </a:extLst>
          </p:cNvPr>
          <p:cNvSpPr/>
          <p:nvPr/>
        </p:nvSpPr>
        <p:spPr>
          <a:xfrm>
            <a:off x="2243421" y="650993"/>
            <a:ext cx="965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/>
              <a:t>Kui võrrandite arv on võrdne tundmatute arvuga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</p:txBody>
      </p: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6DF4FD4F-2805-4B03-81A2-858E2F521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36124"/>
              </p:ext>
            </p:extLst>
          </p:nvPr>
        </p:nvGraphicFramePr>
        <p:xfrm>
          <a:off x="4789061" y="1278349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238200" imgH="1358640" progId="Equation.DSMT4">
                  <p:embed/>
                </p:oleObj>
              </mc:Choice>
              <mc:Fallback>
                <p:oleObj name="Equation" r:id="rId17" imgW="3238200" imgH="13586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6DF4FD4F-2805-4B03-81A2-858E2F5216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89061" y="1278349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 35">
            <a:extLst>
              <a:ext uri="{FF2B5EF4-FFF2-40B4-BE49-F238E27FC236}">
                <a16:creationId xmlns:a16="http://schemas.microsoft.com/office/drawing/2014/main" id="{A1F9A68D-ED5C-4594-938F-17D652804E5E}"/>
              </a:ext>
            </a:extLst>
          </p:cNvPr>
          <p:cNvSpPr/>
          <p:nvPr/>
        </p:nvSpPr>
        <p:spPr>
          <a:xfrm>
            <a:off x="2243421" y="3436251"/>
            <a:ext cx="523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/>
              <a:t>siis</a:t>
            </a:r>
            <a:r>
              <a:rPr lang="en-GB" sz="2400" dirty="0"/>
              <a:t> </a:t>
            </a:r>
            <a:r>
              <a:rPr lang="et-EE" sz="2400" b="1" dirty="0"/>
              <a:t>kordajate maatriks </a:t>
            </a:r>
            <a:r>
              <a:rPr lang="et-EE" sz="2400" dirty="0"/>
              <a:t>on</a:t>
            </a:r>
            <a:r>
              <a:rPr lang="et-EE" sz="2400" b="1" dirty="0"/>
              <a:t> ruutmaatriks.</a:t>
            </a:r>
            <a:endParaRPr lang="en-GB" sz="2400" b="1" dirty="0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ADB77B43-F2CD-4CF5-A610-F6CE94EE3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17780"/>
              </p:ext>
            </p:extLst>
          </p:nvPr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24080" imgH="1358640" progId="Equation.DSMT4">
                  <p:embed/>
                </p:oleObj>
              </mc:Choice>
              <mc:Fallback>
                <p:oleObj name="Equation" r:id="rId19" imgW="312408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ADB77B43-F2CD-4CF5-A610-F6CE94EE3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: Cantos Arredondados 31">
            <a:hlinkClick r:id="rId21" action="ppaction://hlinksldjump"/>
            <a:extLst>
              <a:ext uri="{FF2B5EF4-FFF2-40B4-BE49-F238E27FC236}">
                <a16:creationId xmlns:a16="http://schemas.microsoft.com/office/drawing/2014/main" id="{0315C2C1-D34D-4F07-88C0-8EBD2F1AEE9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22" action="ppaction://hlinksldjump"/>
            <a:extLst>
              <a:ext uri="{FF2B5EF4-FFF2-40B4-BE49-F238E27FC236}">
                <a16:creationId xmlns:a16="http://schemas.microsoft.com/office/drawing/2014/main" id="{9565F60E-552A-4575-820E-E1375DBC341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3" action="ppaction://hlinksldjump"/>
            <a:extLst>
              <a:ext uri="{FF2B5EF4-FFF2-40B4-BE49-F238E27FC236}">
                <a16:creationId xmlns:a16="http://schemas.microsoft.com/office/drawing/2014/main" id="{7D77E76C-3016-4CAF-AE2B-BC86896FB9A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24" action="ppaction://hlinksldjump"/>
            <a:extLst>
              <a:ext uri="{FF2B5EF4-FFF2-40B4-BE49-F238E27FC236}">
                <a16:creationId xmlns:a16="http://schemas.microsoft.com/office/drawing/2014/main" id="{8A15B919-22A9-40FB-88F5-621EEE4AD83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8A4CCF6-8C55-4B89-BD46-DEA369178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49493"/>
              </p:ext>
            </p:extLst>
          </p:nvPr>
        </p:nvGraphicFramePr>
        <p:xfrm>
          <a:off x="4928400" y="4064000"/>
          <a:ext cx="3508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9800" imgH="1371600" progId="Equation.DSMT4">
                  <p:embed/>
                </p:oleObj>
              </mc:Choice>
              <mc:Fallback>
                <p:oleObj name="Equation" r:id="rId5" imgW="253980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8400" y="4064000"/>
                        <a:ext cx="3508375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3421" y="650993"/>
            <a:ext cx="965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dirty="0"/>
              <a:t>Kui võrrandite arv on võrdne tundmatute arvuga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A497B47-89D7-4C43-BE2A-A3E0DF08C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643198"/>
              </p:ext>
            </p:extLst>
          </p:nvPr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A497B47-89D7-4C43-BE2A-A3E0DF08C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A29A7B81-5F6A-4DC7-9A15-96BB54C8B5BF}"/>
              </a:ext>
            </a:extLst>
          </p:cNvPr>
          <p:cNvSpPr/>
          <p:nvPr/>
        </p:nvSpPr>
        <p:spPr>
          <a:xfrm>
            <a:off x="2243421" y="3436251"/>
            <a:ext cx="523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/>
              <a:t>siis</a:t>
            </a:r>
            <a:r>
              <a:rPr lang="en-GB" sz="2400" dirty="0"/>
              <a:t> </a:t>
            </a:r>
            <a:r>
              <a:rPr lang="et-EE" sz="2400" b="1" dirty="0"/>
              <a:t>kordajate maatriks </a:t>
            </a:r>
            <a:r>
              <a:rPr lang="et-EE" sz="2400" dirty="0"/>
              <a:t>on</a:t>
            </a:r>
            <a:r>
              <a:rPr lang="et-EE" sz="2400" b="1" dirty="0"/>
              <a:t> ruutmaatriks.</a:t>
            </a:r>
            <a:endParaRPr lang="en-GB" sz="2400" b="1" dirty="0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99A05B25-19A8-4A1E-9357-169A08E4F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5367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1358640" progId="Equation.DSMT4">
                  <p:embed/>
                </p:oleObj>
              </mc:Choice>
              <mc:Fallback>
                <p:oleObj name="Equation" r:id="rId9" imgW="901440" imgH="1358640" progId="Equation.DSMT4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99A05B25-19A8-4A1E-9357-169A08E4F1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77CB4FBB-30A5-4EBD-8222-45C1782F3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01813"/>
              </p:ext>
            </p:extLst>
          </p:nvPr>
        </p:nvGraphicFramePr>
        <p:xfrm>
          <a:off x="10242550" y="4046538"/>
          <a:ext cx="1439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1371600" progId="Equation.DSMT4">
                  <p:embed/>
                </p:oleObj>
              </mc:Choice>
              <mc:Fallback>
                <p:oleObj name="Equation" r:id="rId11" imgW="1041120" imgH="1371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77CB4FBB-30A5-4EBD-8222-45C1782F3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42550" y="4046538"/>
                        <a:ext cx="1439863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/>
              <p:nvPr/>
            </p:nvSpPr>
            <p:spPr>
              <a:xfrm>
                <a:off x="2243421" y="4670787"/>
                <a:ext cx="1500485" cy="57888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GB" sz="28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B</a:t>
                </a:r>
              </a:p>
            </p:txBody>
          </p:sp>
        </mc:Choice>
        <mc:Fallback xmlns="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1" y="4670787"/>
                <a:ext cx="1500485" cy="578882"/>
              </a:xfrm>
              <a:prstGeom prst="roundRect">
                <a:avLst/>
              </a:prstGeom>
              <a:blipFill>
                <a:blip r:embed="rId14"/>
                <a:stretch>
                  <a:fillRect b="-9244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6935C883-83A1-47A1-BD7E-B766C07CE1E6}"/>
              </a:ext>
            </a:extLst>
          </p:cNvPr>
          <p:cNvSpPr/>
          <p:nvPr/>
        </p:nvSpPr>
        <p:spPr>
          <a:xfrm>
            <a:off x="3828627" y="4734463"/>
            <a:ext cx="60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dirty="0"/>
              <a:t>kus</a:t>
            </a:r>
            <a:endParaRPr lang="en-GB" sz="2400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8FED0F6-AAC8-493E-8CD5-95634E32D848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234E0C4-86C2-4E4A-9DCD-60A43B6B3AE2}"/>
              </a:ext>
            </a:extLst>
          </p:cNvPr>
          <p:cNvSpPr/>
          <p:nvPr/>
        </p:nvSpPr>
        <p:spPr>
          <a:xfrm>
            <a:off x="9585600" y="4740718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28F644F-BAD8-490C-B590-E1E580D30EC6}"/>
              </a:ext>
            </a:extLst>
          </p:cNvPr>
          <p:cNvSpPr/>
          <p:nvPr/>
        </p:nvSpPr>
        <p:spPr>
          <a:xfrm>
            <a:off x="5553711" y="3379026"/>
            <a:ext cx="1910124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3927EBB8-2C95-48B6-82A1-8179B381DFD2}"/>
              </a:ext>
            </a:extLst>
          </p:cNvPr>
          <p:cNvSpPr/>
          <p:nvPr/>
        </p:nvSpPr>
        <p:spPr>
          <a:xfrm>
            <a:off x="9283842" y="1293954"/>
            <a:ext cx="2553168" cy="18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Pea meeles!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7119F20-CCF2-4CB2-9305-2512B51DA48D}"/>
              </a:ext>
            </a:extLst>
          </p:cNvPr>
          <p:cNvSpPr/>
          <p:nvPr/>
        </p:nvSpPr>
        <p:spPr>
          <a:xfrm>
            <a:off x="9278487" y="1615518"/>
            <a:ext cx="25585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t-EE" sz="2000" dirty="0"/>
              <a:t>Ainult</a:t>
            </a:r>
            <a:r>
              <a:rPr lang="en-GB" sz="2000" dirty="0"/>
              <a:t> </a:t>
            </a:r>
            <a:r>
              <a:rPr lang="en-GB" sz="2000" b="1" dirty="0" err="1"/>
              <a:t>ruu</a:t>
            </a:r>
            <a:r>
              <a:rPr lang="et-EE" sz="2000" b="1" dirty="0"/>
              <a:t>t</a:t>
            </a:r>
            <a:r>
              <a:rPr lang="en-GB" sz="2000" b="1" dirty="0" err="1"/>
              <a:t>maatriksitel</a:t>
            </a:r>
            <a:r>
              <a:rPr lang="en-GB" sz="2000" b="1" dirty="0"/>
              <a:t> </a:t>
            </a:r>
            <a:r>
              <a:rPr lang="et-EE" sz="2000" dirty="0"/>
              <a:t>leidub </a:t>
            </a:r>
            <a:r>
              <a:rPr lang="et-EE" sz="2000" b="1" dirty="0"/>
              <a:t>PÖÖRDMAATRIKS</a:t>
            </a:r>
            <a:r>
              <a:rPr lang="et-EE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mitte</a:t>
            </a:r>
            <a:r>
              <a:rPr lang="en-GB" sz="2000" dirty="0"/>
              <a:t> </a:t>
            </a:r>
            <a:r>
              <a:rPr lang="en-GB" sz="2000" dirty="0" err="1"/>
              <a:t>kõigil</a:t>
            </a:r>
            <a:r>
              <a:rPr lang="en-GB" sz="2000" dirty="0"/>
              <a:t>…</a:t>
            </a:r>
          </a:p>
        </p:txBody>
      </p:sp>
      <p:sp>
        <p:nvSpPr>
          <p:cNvPr id="10" name="Bolha de Pensamento: Nuvem 9">
            <a:extLst>
              <a:ext uri="{FF2B5EF4-FFF2-40B4-BE49-F238E27FC236}">
                <a16:creationId xmlns:a16="http://schemas.microsoft.com/office/drawing/2014/main" id="{FFFA81C8-18B2-4D82-829E-E2449E1D08F3}"/>
              </a:ext>
            </a:extLst>
          </p:cNvPr>
          <p:cNvSpPr/>
          <p:nvPr/>
        </p:nvSpPr>
        <p:spPr>
          <a:xfrm rot="20073946">
            <a:off x="2127170" y="1354586"/>
            <a:ext cx="2713923" cy="1769379"/>
          </a:xfrm>
          <a:prstGeom prst="cloudCallout">
            <a:avLst>
              <a:gd name="adj1" fmla="val 13085"/>
              <a:gd name="adj2" fmla="val -33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5B94CC1-AD26-46A5-9C8E-960402D199C1}"/>
              </a:ext>
            </a:extLst>
          </p:cNvPr>
          <p:cNvSpPr/>
          <p:nvPr/>
        </p:nvSpPr>
        <p:spPr>
          <a:xfrm rot="19563569">
            <a:off x="2261045" y="1790891"/>
            <a:ext cx="255852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t-EE" sz="2400" b="1" dirty="0">
                <a:solidFill>
                  <a:srgbClr val="F25E4F"/>
                </a:solidFill>
              </a:rPr>
              <a:t>PÖÖRDMAATRIKS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endParaRPr lang="en-GB" sz="2400" dirty="0">
              <a:solidFill>
                <a:srgbClr val="F25E4F"/>
              </a:solidFill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t-EE" sz="2400" b="1" i="1" dirty="0"/>
              <a:t>TUND</a:t>
            </a:r>
            <a:r>
              <a:rPr lang="en-GB" sz="2400" b="1" i="1" dirty="0"/>
              <a:t> 9</a:t>
            </a:r>
            <a:r>
              <a:rPr lang="en-GB" sz="2400" dirty="0"/>
              <a:t>!...</a:t>
            </a:r>
          </a:p>
        </p:txBody>
      </p:sp>
      <p:sp>
        <p:nvSpPr>
          <p:cNvPr id="27" name="Retângulo: Cantos Arredondados 26">
            <a:hlinkClick r:id="rId15" action="ppaction://hlinksldjump"/>
            <a:extLst>
              <a:ext uri="{FF2B5EF4-FFF2-40B4-BE49-F238E27FC236}">
                <a16:creationId xmlns:a16="http://schemas.microsoft.com/office/drawing/2014/main" id="{DEDC2499-062C-43A9-96D1-55671EFD2F0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6" action="ppaction://hlinksldjump"/>
            <a:extLst>
              <a:ext uri="{FF2B5EF4-FFF2-40B4-BE49-F238E27FC236}">
                <a16:creationId xmlns:a16="http://schemas.microsoft.com/office/drawing/2014/main" id="{B55DAFBE-87A6-4526-B2F7-1793BC5633C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17" action="ppaction://hlinksldjump"/>
            <a:extLst>
              <a:ext uri="{FF2B5EF4-FFF2-40B4-BE49-F238E27FC236}">
                <a16:creationId xmlns:a16="http://schemas.microsoft.com/office/drawing/2014/main" id="{9247E195-AA2E-4AD5-8CDF-5C7ACE727D1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8" action="ppaction://hlinksldjump"/>
            <a:extLst>
              <a:ext uri="{FF2B5EF4-FFF2-40B4-BE49-F238E27FC236}">
                <a16:creationId xmlns:a16="http://schemas.microsoft.com/office/drawing/2014/main" id="{CE50B2BC-3239-4276-A9E3-B40EA6BCF1F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4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/>
      <p:bldP spid="10" grpId="0" animBg="1"/>
      <p:bldP spid="10" grpId="1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3444166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3421" y="650993"/>
            <a:ext cx="965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If the </a:t>
            </a:r>
            <a:r>
              <a:rPr lang="en-GB" sz="2400" b="1" dirty="0"/>
              <a:t>number of equations is equal </a:t>
            </a:r>
            <a:r>
              <a:rPr lang="en-GB" sz="2400" dirty="0"/>
              <a:t>to the </a:t>
            </a:r>
            <a:r>
              <a:rPr lang="en-GB" sz="2400" b="1" dirty="0"/>
              <a:t>number of unknowns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A497B47-89D7-4C43-BE2A-A3E0DF08C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24080" imgH="1358640" progId="Equation.DSMT4">
                  <p:embed/>
                </p:oleObj>
              </mc:Choice>
              <mc:Fallback>
                <p:oleObj name="Equation" r:id="rId5" imgW="312408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A497B47-89D7-4C43-BE2A-A3E0DF08C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 49">
            <a:extLst>
              <a:ext uri="{FF2B5EF4-FFF2-40B4-BE49-F238E27FC236}">
                <a16:creationId xmlns:a16="http://schemas.microsoft.com/office/drawing/2014/main" id="{3927EBB8-2C95-48B6-82A1-8179B381DFD2}"/>
              </a:ext>
            </a:extLst>
          </p:cNvPr>
          <p:cNvSpPr/>
          <p:nvPr/>
        </p:nvSpPr>
        <p:spPr>
          <a:xfrm>
            <a:off x="9283842" y="1293954"/>
            <a:ext cx="2553168" cy="18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Pea meeles!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7119F20-CCF2-4CB2-9305-2512B51DA48D}"/>
              </a:ext>
            </a:extLst>
          </p:cNvPr>
          <p:cNvSpPr/>
          <p:nvPr/>
        </p:nvSpPr>
        <p:spPr>
          <a:xfrm>
            <a:off x="9271260" y="1634683"/>
            <a:ext cx="25585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t-EE" sz="2000" dirty="0"/>
              <a:t>Ainult</a:t>
            </a:r>
            <a:r>
              <a:rPr lang="en-GB" sz="2000" dirty="0"/>
              <a:t> </a:t>
            </a:r>
            <a:r>
              <a:rPr lang="en-GB" sz="2000" b="1" dirty="0" err="1"/>
              <a:t>ruu</a:t>
            </a:r>
            <a:r>
              <a:rPr lang="et-EE" sz="2000" b="1" dirty="0"/>
              <a:t>t</a:t>
            </a:r>
            <a:r>
              <a:rPr lang="en-GB" sz="2000" b="1" dirty="0" err="1"/>
              <a:t>maatriksitel</a:t>
            </a:r>
            <a:r>
              <a:rPr lang="en-GB" sz="2000" b="1" dirty="0"/>
              <a:t> </a:t>
            </a:r>
            <a:r>
              <a:rPr lang="et-EE" sz="2000" dirty="0"/>
              <a:t>leidub </a:t>
            </a:r>
            <a:r>
              <a:rPr lang="et-EE" sz="2000" b="1" dirty="0"/>
              <a:t>PÖÖRDMAATRIKS</a:t>
            </a:r>
            <a:r>
              <a:rPr lang="et-EE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mitte</a:t>
            </a:r>
            <a:r>
              <a:rPr lang="en-GB" sz="2000" dirty="0"/>
              <a:t> </a:t>
            </a:r>
            <a:r>
              <a:rPr lang="en-GB" sz="2000" dirty="0" err="1"/>
              <a:t>kõigil</a:t>
            </a:r>
            <a:r>
              <a:rPr lang="en-GB" sz="2000" dirty="0"/>
              <a:t>…</a:t>
            </a:r>
          </a:p>
        </p:txBody>
      </p:sp>
      <p:sp>
        <p:nvSpPr>
          <p:cNvPr id="10" name="Bolha de Pensamento: Nuvem 9">
            <a:extLst>
              <a:ext uri="{FF2B5EF4-FFF2-40B4-BE49-F238E27FC236}">
                <a16:creationId xmlns:a16="http://schemas.microsoft.com/office/drawing/2014/main" id="{FFFA81C8-18B2-4D82-829E-E2449E1D08F3}"/>
              </a:ext>
            </a:extLst>
          </p:cNvPr>
          <p:cNvSpPr/>
          <p:nvPr/>
        </p:nvSpPr>
        <p:spPr>
          <a:xfrm rot="20073946">
            <a:off x="2127170" y="1354586"/>
            <a:ext cx="2713923" cy="1769379"/>
          </a:xfrm>
          <a:prstGeom prst="cloudCallout">
            <a:avLst>
              <a:gd name="adj1" fmla="val 2411"/>
              <a:gd name="adj2" fmla="val 115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5B94CC1-AD26-46A5-9C8E-960402D199C1}"/>
              </a:ext>
            </a:extLst>
          </p:cNvPr>
          <p:cNvSpPr/>
          <p:nvPr/>
        </p:nvSpPr>
        <p:spPr>
          <a:xfrm rot="19563569">
            <a:off x="2261045" y="1790891"/>
            <a:ext cx="255852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dirty="0">
                <a:solidFill>
                  <a:srgbClr val="F25E4F"/>
                </a:solidFill>
              </a:rPr>
              <a:t>INVERSE MATRIX </a:t>
            </a:r>
            <a:endParaRPr lang="en-GB" sz="2400" dirty="0">
              <a:solidFill>
                <a:srgbClr val="F25E4F"/>
              </a:solidFill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i="1" dirty="0"/>
              <a:t>LESSON 9</a:t>
            </a:r>
            <a:r>
              <a:rPr lang="en-GB" sz="2400" dirty="0"/>
              <a:t>!...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9252FF6-B638-4EBB-9BE7-52BC7C3DCE0B}"/>
              </a:ext>
            </a:extLst>
          </p:cNvPr>
          <p:cNvSpPr/>
          <p:nvPr/>
        </p:nvSpPr>
        <p:spPr>
          <a:xfrm>
            <a:off x="2143064" y="4365236"/>
            <a:ext cx="9859639" cy="1184915"/>
          </a:xfrm>
          <a:prstGeom prst="roundRect">
            <a:avLst>
              <a:gd name="adj" fmla="val 11968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0B84CFD1-32E9-415F-A357-2180213A7F1C}"/>
                  </a:ext>
                </a:extLst>
              </p:cNvPr>
              <p:cNvSpPr/>
              <p:nvPr/>
            </p:nvSpPr>
            <p:spPr>
              <a:xfrm>
                <a:off x="8979880" y="4450384"/>
                <a:ext cx="1619491" cy="52000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  <m:sup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0B84CFD1-32E9-415F-A357-2180213A7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880" y="4450384"/>
                <a:ext cx="1619491" cy="5200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>
            <a:extLst>
              <a:ext uri="{FF2B5EF4-FFF2-40B4-BE49-F238E27FC236}">
                <a16:creationId xmlns:a16="http://schemas.microsoft.com/office/drawing/2014/main" id="{186CEB43-0B4B-48C8-9472-AB8617EB0A4F}"/>
              </a:ext>
            </a:extLst>
          </p:cNvPr>
          <p:cNvSpPr/>
          <p:nvPr/>
        </p:nvSpPr>
        <p:spPr>
          <a:xfrm>
            <a:off x="2081468" y="4536258"/>
            <a:ext cx="153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2400" b="1" dirty="0">
                <a:solidFill>
                  <a:srgbClr val="F25E4F"/>
                </a:solidFill>
              </a:rPr>
              <a:t>Kokkuvõte</a:t>
            </a:r>
            <a:endParaRPr lang="en-GB" sz="24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DF1DA20C-E620-44F0-BCF0-BC27753F4218}"/>
                  </a:ext>
                </a:extLst>
              </p:cNvPr>
              <p:cNvSpPr/>
              <p:nvPr/>
            </p:nvSpPr>
            <p:spPr>
              <a:xfrm>
                <a:off x="10322111" y="4864769"/>
                <a:ext cx="1619491" cy="52000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DF1DA20C-E620-44F0-BCF0-BC27753F4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2111" y="4864769"/>
                <a:ext cx="1619491" cy="52000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9C4964B-861A-419D-8C9B-6A8F0818911B}"/>
                  </a:ext>
                </a:extLst>
              </p:cNvPr>
              <p:cNvSpPr/>
              <p:nvPr/>
            </p:nvSpPr>
            <p:spPr>
              <a:xfrm>
                <a:off x="2190052" y="4365236"/>
                <a:ext cx="9859629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GB" sz="1100" dirty="0">
                  <a:solidFill>
                    <a:sysClr val="windowText" lastClr="000000"/>
                  </a:solidFill>
                </a:endParaRPr>
              </a:p>
              <a:p>
                <a:pPr indent="1255713" algn="just" defTabSz="893763"/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pööratav ehk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regulaarne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9C4964B-861A-419D-8C9B-6A8F08189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052" y="4365236"/>
                <a:ext cx="9859629" cy="630942"/>
              </a:xfrm>
              <a:prstGeom prst="rect">
                <a:avLst/>
              </a:prstGeom>
              <a:blipFill>
                <a:blip r:embed="rId10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8C6E6AF-13E9-4C39-959C-70BC6E544415}"/>
                  </a:ext>
                </a:extLst>
              </p:cNvPr>
              <p:cNvSpPr/>
              <p:nvPr/>
            </p:nvSpPr>
            <p:spPr>
              <a:xfrm>
                <a:off x="2173904" y="4876493"/>
                <a:ext cx="7385731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GB" sz="1100" dirty="0">
                  <a:solidFill>
                    <a:sysClr val="windowText" lastClr="000000"/>
                  </a:solidFill>
                </a:endParaRPr>
              </a:p>
              <a:p>
                <a:pPr indent="1255713" algn="just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∄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singulaarne ehk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mittepööratav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8C6E6AF-13E9-4C39-959C-70BC6E544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904" y="4876493"/>
                <a:ext cx="7385731" cy="630942"/>
              </a:xfrm>
              <a:prstGeom prst="rect">
                <a:avLst/>
              </a:prstGeom>
              <a:blipFill>
                <a:blip r:embed="rId11"/>
                <a:stretch>
                  <a:fillRect b="-2233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7BFF75C-7D77-4223-BA10-F778812CC3D2}"/>
              </a:ext>
            </a:extLst>
          </p:cNvPr>
          <p:cNvSpPr/>
          <p:nvPr/>
        </p:nvSpPr>
        <p:spPr>
          <a:xfrm rot="5400000">
            <a:off x="2139677" y="3565657"/>
            <a:ext cx="1420216" cy="6166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ângulo: Cantos Arredondados 31">
            <a:hlinkClick r:id="rId12" action="ppaction://hlinksldjump"/>
            <a:extLst>
              <a:ext uri="{FF2B5EF4-FFF2-40B4-BE49-F238E27FC236}">
                <a16:creationId xmlns:a16="http://schemas.microsoft.com/office/drawing/2014/main" id="{0E07495E-7F32-4D14-863B-E05703820AE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13" action="ppaction://hlinksldjump"/>
            <a:extLst>
              <a:ext uri="{FF2B5EF4-FFF2-40B4-BE49-F238E27FC236}">
                <a16:creationId xmlns:a16="http://schemas.microsoft.com/office/drawing/2014/main" id="{43598CFB-F7B6-4472-BA7F-701511EABC3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4" action="ppaction://hlinksldjump"/>
            <a:extLst>
              <a:ext uri="{FF2B5EF4-FFF2-40B4-BE49-F238E27FC236}">
                <a16:creationId xmlns:a16="http://schemas.microsoft.com/office/drawing/2014/main" id="{5B14905E-1519-44B5-88CE-CBA50332013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15" action="ppaction://hlinksldjump"/>
            <a:extLst>
              <a:ext uri="{FF2B5EF4-FFF2-40B4-BE49-F238E27FC236}">
                <a16:creationId xmlns:a16="http://schemas.microsoft.com/office/drawing/2014/main" id="{E041DDBF-29E0-45F8-97AA-8B495004978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/>
      <p:bldP spid="3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904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7467AA0-6AF0-4623-8E2B-C98E1B3EEE77}"/>
                  </a:ext>
                </a:extLst>
              </p:cNvPr>
              <p:cNvSpPr/>
              <p:nvPr/>
            </p:nvSpPr>
            <p:spPr>
              <a:xfrm>
                <a:off x="2427157" y="777334"/>
                <a:ext cx="92414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t-EE" sz="2400" dirty="0"/>
                  <a:t>Seega</a:t>
                </a:r>
                <a:r>
                  <a:rPr lang="en-GB" sz="2400" dirty="0"/>
                  <a:t>, </a:t>
                </a:r>
                <a:r>
                  <a:rPr lang="et-EE" sz="2400" dirty="0"/>
                  <a:t>kui </a:t>
                </a:r>
                <a:r>
                  <a:rPr lang="en-GB" sz="2400" dirty="0"/>
                  <a:t> </a:t>
                </a:r>
                <a:r>
                  <a:rPr lang="en-GB" sz="24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en-GB" sz="24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B  </a:t>
                </a:r>
                <a:r>
                  <a:rPr lang="et-EE" sz="2400" dirty="0"/>
                  <a:t>esitab LVS-i, kus</a:t>
                </a:r>
                <a:r>
                  <a:rPr lang="en-GB" sz="2400" dirty="0"/>
                  <a:t> </a:t>
                </a:r>
                <a:r>
                  <a:rPr lang="en-GB" sz="2400" b="1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400" dirty="0"/>
                  <a:t> </a:t>
                </a:r>
                <a:r>
                  <a:rPr lang="et-EE" sz="2400" dirty="0"/>
                  <a:t>on</a:t>
                </a:r>
                <a:r>
                  <a:rPr lang="en-GB" sz="2400" dirty="0"/>
                  <a:t> </a:t>
                </a:r>
                <a:r>
                  <a:rPr lang="et-EE" sz="2400" b="1" dirty="0">
                    <a:solidFill>
                      <a:srgbClr val="F25E4F"/>
                    </a:solidFill>
                  </a:rPr>
                  <a:t>regulaarne</a:t>
                </a:r>
                <a:r>
                  <a:rPr lang="en-GB" sz="2400" b="1" dirty="0"/>
                  <a:t> </a:t>
                </a:r>
                <a:r>
                  <a:rPr lang="et-EE" sz="2400" b="1" dirty="0"/>
                  <a:t>ruutmaatriks</a:t>
                </a:r>
                <a:r>
                  <a:rPr lang="en-GB" sz="2400" dirty="0"/>
                  <a:t>, </a:t>
                </a:r>
                <a:r>
                  <a:rPr lang="et-EE" sz="2400" dirty="0"/>
                  <a:t>saame lahendada </a:t>
                </a:r>
                <a:r>
                  <a:rPr lang="et-EE" sz="2400" dirty="0" err="1"/>
                  <a:t>maartriskvõrranadi</a:t>
                </a:r>
                <a:r>
                  <a:rPr lang="et-EE" sz="2400" dirty="0"/>
                  <a:t> järgmiselt:</a:t>
                </a:r>
                <a:endParaRPr lang="en-US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7467AA0-6AF0-4623-8E2B-C98E1B3E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777334"/>
                <a:ext cx="9241418" cy="830997"/>
              </a:xfrm>
              <a:prstGeom prst="rect">
                <a:avLst/>
              </a:prstGeom>
              <a:blipFill>
                <a:blip r:embed="rId5"/>
                <a:stretch>
                  <a:fillRect l="-989" t="-6618" r="-1055" b="-16176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/>
              <p:nvPr/>
            </p:nvSpPr>
            <p:spPr>
              <a:xfrm>
                <a:off x="8516630" y="1848429"/>
                <a:ext cx="2137194" cy="57888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630" y="1848429"/>
                <a:ext cx="2137194" cy="57888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/>
              <p:nvPr/>
            </p:nvSpPr>
            <p:spPr>
              <a:xfrm>
                <a:off x="2427157" y="2007645"/>
                <a:ext cx="5162718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t-EE" sz="2400" dirty="0"/>
                  <a:t>Korrutame võrrandi mõlemaid pooli</a:t>
                </a:r>
                <a:r>
                  <a:rPr lang="en-GB" sz="2400" dirty="0"/>
                  <a:t>, </a:t>
                </a:r>
                <a:r>
                  <a:rPr lang="et-EE" sz="2400" dirty="0"/>
                  <a:t>vasakult</a:t>
                </a:r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2007645"/>
                <a:ext cx="5162718" cy="839332"/>
              </a:xfrm>
              <a:prstGeom prst="rect">
                <a:avLst/>
              </a:prstGeom>
              <a:blipFill>
                <a:blip r:embed="rId7"/>
                <a:stretch>
                  <a:fillRect l="-1535" t="-5797" r="-1889" b="-1594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CE0AD0D-D23A-417D-ABE2-AEE32A60AF53}"/>
              </a:ext>
            </a:extLst>
          </p:cNvPr>
          <p:cNvSpPr/>
          <p:nvPr/>
        </p:nvSpPr>
        <p:spPr>
          <a:xfrm>
            <a:off x="2310853" y="5107023"/>
            <a:ext cx="9510866" cy="1121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Pea meeles!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C687FB6-A141-4EA9-AF51-469E6FD76C57}"/>
              </a:ext>
            </a:extLst>
          </p:cNvPr>
          <p:cNvSpPr/>
          <p:nvPr/>
        </p:nvSpPr>
        <p:spPr>
          <a:xfrm>
            <a:off x="2316132" y="5470602"/>
            <a:ext cx="9516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t-EE" sz="2000" dirty="0"/>
              <a:t>Maatriksite korrutamine </a:t>
            </a:r>
            <a:r>
              <a:rPr lang="et-EE" sz="2000" b="1" dirty="0"/>
              <a:t>ei ole kommunikatiivne</a:t>
            </a:r>
            <a:r>
              <a:rPr lang="en-GB" sz="2000" dirty="0"/>
              <a:t>, </a:t>
            </a:r>
            <a:r>
              <a:rPr lang="en-GB" sz="2000" dirty="0" err="1"/>
              <a:t>nii</a:t>
            </a:r>
            <a:r>
              <a:rPr lang="en-GB" sz="2000" dirty="0"/>
              <a:t> et </a:t>
            </a:r>
            <a:r>
              <a:rPr lang="en-GB" sz="2000" dirty="0" err="1"/>
              <a:t>võrrandi</a:t>
            </a:r>
            <a:r>
              <a:rPr lang="en-GB" sz="2000" dirty="0"/>
              <a:t> </a:t>
            </a:r>
            <a:r>
              <a:rPr lang="en-GB" sz="2000" dirty="0" err="1"/>
              <a:t>samaväärsuse</a:t>
            </a:r>
            <a:r>
              <a:rPr lang="en-GB" sz="2000" dirty="0"/>
              <a:t> </a:t>
            </a:r>
            <a:r>
              <a:rPr lang="en-GB" sz="2000" dirty="0" err="1"/>
              <a:t>säilitamiseks</a:t>
            </a:r>
            <a:r>
              <a:rPr lang="en-GB" sz="2000" dirty="0"/>
              <a:t> </a:t>
            </a:r>
            <a:r>
              <a:rPr lang="en-GB" sz="2000" dirty="0" err="1"/>
              <a:t>tuleb</a:t>
            </a:r>
            <a:r>
              <a:rPr lang="en-GB" sz="2000" dirty="0"/>
              <a:t> </a:t>
            </a:r>
            <a:r>
              <a:rPr lang="en-GB" sz="2000" dirty="0" err="1"/>
              <a:t>võrrandi</a:t>
            </a:r>
            <a:r>
              <a:rPr lang="en-GB" sz="2000" dirty="0"/>
              <a:t> </a:t>
            </a:r>
            <a:r>
              <a:rPr lang="en-GB" sz="2000" dirty="0" err="1"/>
              <a:t>mõlema</a:t>
            </a:r>
            <a:r>
              <a:rPr lang="et-EE" sz="2000" dirty="0"/>
              <a:t>i</a:t>
            </a:r>
            <a:r>
              <a:rPr lang="en-GB" sz="2000" dirty="0"/>
              <a:t>d </a:t>
            </a:r>
            <a:r>
              <a:rPr lang="en-GB" sz="2000" dirty="0" err="1"/>
              <a:t>kül</a:t>
            </a:r>
            <a:r>
              <a:rPr lang="et-EE" sz="2000" dirty="0" err="1"/>
              <a:t>gi</a:t>
            </a:r>
            <a:r>
              <a:rPr lang="en-GB" sz="2000" dirty="0"/>
              <a:t> </a:t>
            </a:r>
            <a:r>
              <a:rPr lang="en-GB" sz="2000" dirty="0" err="1"/>
              <a:t>korrutada</a:t>
            </a:r>
            <a:r>
              <a:rPr lang="en-GB" sz="2000" dirty="0"/>
              <a:t> </a:t>
            </a:r>
            <a:r>
              <a:rPr lang="en-GB" sz="2000" dirty="0" err="1"/>
              <a:t>vasakul</a:t>
            </a:r>
            <a:r>
              <a:rPr lang="en-GB" sz="2000" dirty="0"/>
              <a:t> (</a:t>
            </a:r>
            <a:r>
              <a:rPr lang="en-GB" sz="2000" dirty="0" err="1"/>
              <a:t>või</a:t>
            </a:r>
            <a:r>
              <a:rPr lang="en-GB" sz="2000" dirty="0"/>
              <a:t> </a:t>
            </a:r>
            <a:r>
              <a:rPr lang="en-GB" sz="2000" dirty="0" err="1"/>
              <a:t>paremal</a:t>
            </a:r>
            <a:r>
              <a:rPr lang="en-GB" sz="2000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15">
                <a:extLst>
                  <a:ext uri="{FF2B5EF4-FFF2-40B4-BE49-F238E27FC236}">
                    <a16:creationId xmlns:a16="http://schemas.microsoft.com/office/drawing/2014/main" id="{65072B00-EAC3-45C2-8F9E-37AB0FA6FDDD}"/>
                  </a:ext>
                </a:extLst>
              </p:cNvPr>
              <p:cNvSpPr txBox="1"/>
              <p:nvPr/>
            </p:nvSpPr>
            <p:spPr>
              <a:xfrm>
                <a:off x="8052499" y="2377968"/>
                <a:ext cx="3779856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GB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800" b="1" i="1" dirty="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AX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GB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800" b="1" i="1" dirty="0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uadroTexto 15">
                <a:extLst>
                  <a:ext uri="{FF2B5EF4-FFF2-40B4-BE49-F238E27FC236}">
                    <a16:creationId xmlns:a16="http://schemas.microsoft.com/office/drawing/2014/main" id="{65072B00-EAC3-45C2-8F9E-37AB0FA6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2377968"/>
                <a:ext cx="3779856" cy="5896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74276D3C-57B3-4710-A15F-84B1473145CC}"/>
              </a:ext>
            </a:extLst>
          </p:cNvPr>
          <p:cNvCxnSpPr/>
          <p:nvPr/>
        </p:nvCxnSpPr>
        <p:spPr>
          <a:xfrm>
            <a:off x="5252484" y="2690037"/>
            <a:ext cx="2675866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extLst>
              <a:ext uri="{FF2B5EF4-FFF2-40B4-BE49-F238E27FC236}">
                <a16:creationId xmlns:a16="http://schemas.microsoft.com/office/drawing/2014/main" id="{2AA93C1A-1330-4DAC-BE7A-EC1D79057470}"/>
              </a:ext>
            </a:extLst>
          </p:cNvPr>
          <p:cNvSpPr/>
          <p:nvPr/>
        </p:nvSpPr>
        <p:spPr>
          <a:xfrm>
            <a:off x="2427157" y="2984595"/>
            <a:ext cx="516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dirty="0"/>
              <a:t>Kasutame assotsiatiivsust</a:t>
            </a:r>
            <a:r>
              <a:rPr lang="en-GB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15">
                <a:extLst>
                  <a:ext uri="{FF2B5EF4-FFF2-40B4-BE49-F238E27FC236}">
                    <a16:creationId xmlns:a16="http://schemas.microsoft.com/office/drawing/2014/main" id="{D0E47A23-C6E3-49DC-8A50-E62AA632FBCC}"/>
                  </a:ext>
                </a:extLst>
              </p:cNvPr>
              <p:cNvSpPr txBox="1"/>
              <p:nvPr/>
            </p:nvSpPr>
            <p:spPr>
              <a:xfrm>
                <a:off x="8052499" y="2943469"/>
                <a:ext cx="3548374" cy="64024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GB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pt-PT" sz="2800" b="1" i="1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CuadroTexto 15">
                <a:extLst>
                  <a:ext uri="{FF2B5EF4-FFF2-40B4-BE49-F238E27FC236}">
                    <a16:creationId xmlns:a16="http://schemas.microsoft.com/office/drawing/2014/main" id="{D0E47A23-C6E3-49DC-8A50-E62AA632F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2943469"/>
                <a:ext cx="3548374" cy="64024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3220F69A-0F33-4C55-A2E2-A64F66F99826}"/>
              </a:ext>
            </a:extLst>
          </p:cNvPr>
          <p:cNvCxnSpPr>
            <a:cxnSpLocks/>
          </p:cNvCxnSpPr>
          <p:nvPr/>
        </p:nvCxnSpPr>
        <p:spPr>
          <a:xfrm>
            <a:off x="6815470" y="3262950"/>
            <a:ext cx="1112880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BC3A8D45-A16B-4B24-AAA0-62BFC3011750}"/>
              </a:ext>
            </a:extLst>
          </p:cNvPr>
          <p:cNvSpPr/>
          <p:nvPr/>
        </p:nvSpPr>
        <p:spPr>
          <a:xfrm>
            <a:off x="2427157" y="3625808"/>
            <a:ext cx="516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400" dirty="0" err="1"/>
              <a:t>Pöördmaatriksi</a:t>
            </a:r>
            <a:r>
              <a:rPr lang="et-EE" sz="2400" dirty="0"/>
              <a:t> definitsioon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5">
                <a:extLst>
                  <a:ext uri="{FF2B5EF4-FFF2-40B4-BE49-F238E27FC236}">
                    <a16:creationId xmlns:a16="http://schemas.microsoft.com/office/drawing/2014/main" id="{37B7195F-A6BE-4D5D-9108-E3E5EC6F0648}"/>
                  </a:ext>
                </a:extLst>
              </p:cNvPr>
              <p:cNvSpPr txBox="1"/>
              <p:nvPr/>
            </p:nvSpPr>
            <p:spPr>
              <a:xfrm>
                <a:off x="8052499" y="3584682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t-EE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</m:d>
                      <m:r>
                        <a:rPr lang="pt-PT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CuadroTexto 15">
                <a:extLst>
                  <a:ext uri="{FF2B5EF4-FFF2-40B4-BE49-F238E27FC236}">
                    <a16:creationId xmlns:a16="http://schemas.microsoft.com/office/drawing/2014/main" id="{37B7195F-A6BE-4D5D-9108-E3E5EC6F0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3584682"/>
                <a:ext cx="3271175" cy="5896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E434D6A-649B-4399-B667-F4C121E66A16}"/>
              </a:ext>
            </a:extLst>
          </p:cNvPr>
          <p:cNvCxnSpPr>
            <a:cxnSpLocks/>
          </p:cNvCxnSpPr>
          <p:nvPr/>
        </p:nvCxnSpPr>
        <p:spPr>
          <a:xfrm flipV="1">
            <a:off x="6724073" y="3904163"/>
            <a:ext cx="1204277" cy="2819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:a16="http://schemas.microsoft.com/office/drawing/2014/main" id="{8E0FA0E3-6D21-40A0-BD15-4FF75E3000E4}"/>
              </a:ext>
            </a:extLst>
          </p:cNvPr>
          <p:cNvSpPr/>
          <p:nvPr/>
        </p:nvSpPr>
        <p:spPr>
          <a:xfrm>
            <a:off x="2427157" y="4267020"/>
            <a:ext cx="516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Identity in matrix multiplication: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15">
                <a:extLst>
                  <a:ext uri="{FF2B5EF4-FFF2-40B4-BE49-F238E27FC236}">
                    <a16:creationId xmlns:a16="http://schemas.microsoft.com/office/drawing/2014/main" id="{1747A3BF-44EE-48F4-B0B0-CE6D3576835A}"/>
                  </a:ext>
                </a:extLst>
              </p:cNvPr>
              <p:cNvSpPr txBox="1"/>
              <p:nvPr/>
            </p:nvSpPr>
            <p:spPr>
              <a:xfrm>
                <a:off x="8052499" y="4225894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uadroTexto 15">
                <a:extLst>
                  <a:ext uri="{FF2B5EF4-FFF2-40B4-BE49-F238E27FC236}">
                    <a16:creationId xmlns:a16="http://schemas.microsoft.com/office/drawing/2014/main" id="{1747A3BF-44EE-48F4-B0B0-CE6D35768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4225894"/>
                <a:ext cx="3271175" cy="58966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74CD7F80-65A3-4CE6-9E30-4BFE863055A8}"/>
              </a:ext>
            </a:extLst>
          </p:cNvPr>
          <p:cNvCxnSpPr>
            <a:cxnSpLocks/>
          </p:cNvCxnSpPr>
          <p:nvPr/>
        </p:nvCxnSpPr>
        <p:spPr>
          <a:xfrm>
            <a:off x="7219507" y="4545375"/>
            <a:ext cx="708843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6E31AF7B-7D02-46AA-873B-69561B6D3A7F}"/>
              </a:ext>
            </a:extLst>
          </p:cNvPr>
          <p:cNvSpPr/>
          <p:nvPr/>
        </p:nvSpPr>
        <p:spPr>
          <a:xfrm>
            <a:off x="8516630" y="4223957"/>
            <a:ext cx="1499240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tângulo: Cantos Arredondados 28">
            <a:hlinkClick r:id="rId15" action="ppaction://hlinksldjump"/>
            <a:extLst>
              <a:ext uri="{FF2B5EF4-FFF2-40B4-BE49-F238E27FC236}">
                <a16:creationId xmlns:a16="http://schemas.microsoft.com/office/drawing/2014/main" id="{01EEF3A4-B171-4D57-B93E-58693B427A7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4DAE66D1-FCC1-4FEA-AE51-B286A57C4B6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C50D7B5C-780D-4F77-B15F-CE92CA5685F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18" action="ppaction://hlinksldjump"/>
            <a:extLst>
              <a:ext uri="{FF2B5EF4-FFF2-40B4-BE49-F238E27FC236}">
                <a16:creationId xmlns:a16="http://schemas.microsoft.com/office/drawing/2014/main" id="{F4D4BBA8-8D58-440E-B6B4-D7AD9EBD958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34" grpId="0"/>
      <p:bldP spid="35" grpId="0" animBg="1"/>
      <p:bldP spid="36" grpId="0"/>
      <p:bldP spid="41" grpId="0"/>
      <p:bldP spid="49" grpId="0"/>
      <p:bldP spid="52" grpId="0"/>
      <p:bldP spid="55" grpId="0"/>
      <p:bldP spid="56" grpId="0"/>
      <p:bldP spid="58" grpId="0"/>
      <p:bldP spid="59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2"/>
            <a:ext cx="9914021" cy="5904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427157" y="777334"/>
            <a:ext cx="924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400" b="1" dirty="0">
                <a:solidFill>
                  <a:srgbClr val="F25E4F"/>
                </a:solidFill>
              </a:rPr>
              <a:t>MEETOD</a:t>
            </a:r>
            <a:r>
              <a:rPr lang="en-GB" sz="2400" b="1" dirty="0">
                <a:solidFill>
                  <a:srgbClr val="F25E4F"/>
                </a:solidFill>
              </a:rPr>
              <a:t> – </a:t>
            </a:r>
            <a:r>
              <a:rPr lang="et-EE" sz="2400" b="1" dirty="0"/>
              <a:t>LVS lahendamine maatriksmeetodiga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/>
              <p:nvPr/>
            </p:nvSpPr>
            <p:spPr>
              <a:xfrm>
                <a:off x="2427157" y="1490669"/>
                <a:ext cx="95755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et-EE" sz="2400" dirty="0"/>
                  <a:t>On antud LVS</a:t>
                </a:r>
                <a:r>
                  <a:rPr lang="en-GB" sz="2400" dirty="0"/>
                  <a:t>, </a:t>
                </a:r>
                <a:r>
                  <a:rPr lang="et-EE" sz="2400" b="1" dirty="0">
                    <a:solidFill>
                      <a:srgbClr val="F25E4F"/>
                    </a:solidFill>
                  </a:rPr>
                  <a:t>tee kindlaks</a:t>
                </a:r>
                <a:r>
                  <a:rPr lang="en-GB" sz="2400" dirty="0"/>
                  <a:t> </a:t>
                </a:r>
                <a:r>
                  <a:rPr lang="et-EE" sz="2400" dirty="0"/>
                  <a:t>maatriksid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ja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1490669"/>
                <a:ext cx="9575546" cy="461665"/>
              </a:xfrm>
              <a:prstGeom prst="rect">
                <a:avLst/>
              </a:prstGeom>
              <a:blipFill>
                <a:blip r:embed="rId5"/>
                <a:stretch>
                  <a:fillRect l="-1018" t="-13333" b="-30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AA93C1A-1330-4DAC-BE7A-EC1D79057470}"/>
                  </a:ext>
                </a:extLst>
              </p:cNvPr>
              <p:cNvSpPr/>
              <p:nvPr/>
            </p:nvSpPr>
            <p:spPr>
              <a:xfrm>
                <a:off x="2889781" y="2058512"/>
                <a:ext cx="38527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– </a:t>
                </a:r>
                <a:r>
                  <a:rPr lang="et-EE" sz="2400" b="1" dirty="0"/>
                  <a:t>kordajate</a:t>
                </a:r>
                <a:r>
                  <a:rPr lang="en-GB" sz="2400" dirty="0"/>
                  <a:t> </a:t>
                </a:r>
                <a:r>
                  <a:rPr lang="et-EE" sz="2400" dirty="0"/>
                  <a:t>maatriks</a:t>
                </a:r>
                <a:r>
                  <a:rPr lang="pt-PT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AA93C1A-1330-4DAC-BE7A-EC1D79057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81" y="2058512"/>
                <a:ext cx="3852764" cy="461665"/>
              </a:xfrm>
              <a:prstGeom prst="rect">
                <a:avLst/>
              </a:prstGeom>
              <a:blipFill>
                <a:blip r:embed="rId6"/>
                <a:stretch>
                  <a:fillRect l="-2057" t="-10667" b="-30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B42C50-27EA-4E5D-A5EC-4B15092EA967}"/>
                  </a:ext>
                </a:extLst>
              </p:cNvPr>
              <p:cNvSpPr/>
              <p:nvPr/>
            </p:nvSpPr>
            <p:spPr>
              <a:xfrm>
                <a:off x="2901732" y="2663727"/>
                <a:ext cx="56148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–</a:t>
                </a:r>
                <a:r>
                  <a:rPr lang="et-EE" sz="2400" dirty="0"/>
                  <a:t> </a:t>
                </a:r>
                <a:r>
                  <a:rPr lang="et-EE" sz="2400" b="1" dirty="0"/>
                  <a:t>tundmatute</a:t>
                </a:r>
                <a:r>
                  <a:rPr lang="et-EE" sz="2400" dirty="0"/>
                  <a:t> maatriks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B42C50-27EA-4E5D-A5EC-4B15092EA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2" y="2663727"/>
                <a:ext cx="5614897" cy="461665"/>
              </a:xfrm>
              <a:prstGeom prst="rect">
                <a:avLst/>
              </a:prstGeom>
              <a:blipFill>
                <a:blip r:embed="rId7"/>
                <a:stretch>
                  <a:fillRect l="-1412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1CBD0AEF-9751-4CE2-88BA-CC385E2BD6E1}"/>
                  </a:ext>
                </a:extLst>
              </p:cNvPr>
              <p:cNvSpPr/>
              <p:nvPr/>
            </p:nvSpPr>
            <p:spPr>
              <a:xfrm>
                <a:off x="2901732" y="3262845"/>
                <a:ext cx="56148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– </a:t>
                </a:r>
                <a:r>
                  <a:rPr lang="et-EE" sz="2400" b="1" dirty="0"/>
                  <a:t>vabaliikmete </a:t>
                </a:r>
                <a:r>
                  <a:rPr lang="et-EE" sz="2400" dirty="0"/>
                  <a:t>maatriks</a:t>
                </a:r>
                <a:endParaRPr lang="en-GB" sz="24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1CBD0AEF-9751-4CE2-88BA-CC385E2BD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2" y="3262845"/>
                <a:ext cx="5614897" cy="461665"/>
              </a:xfrm>
              <a:prstGeom prst="rect">
                <a:avLst/>
              </a:prstGeom>
              <a:blipFill>
                <a:blip r:embed="rId8"/>
                <a:stretch>
                  <a:fillRect l="-1412" t="-10526" b="-2894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9C37B3-B311-4D99-BF8E-1B358D112EFC}"/>
                  </a:ext>
                </a:extLst>
              </p:cNvPr>
              <p:cNvSpPr/>
              <p:nvPr/>
            </p:nvSpPr>
            <p:spPr>
              <a:xfrm>
                <a:off x="2427157" y="4343496"/>
                <a:ext cx="867495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et-EE" sz="2400" b="1" dirty="0">
                    <a:solidFill>
                      <a:srgbClr val="F25E4F"/>
                    </a:solidFill>
                  </a:rPr>
                  <a:t>Arvuta</a:t>
                </a:r>
                <a:r>
                  <a:rPr lang="en-GB" sz="2400" dirty="0"/>
                  <a:t> </a:t>
                </a:r>
                <a:r>
                  <a:rPr lang="et-EE" sz="2400" dirty="0"/>
                  <a:t>maatriks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, </a:t>
                </a:r>
                <a:r>
                  <a:rPr lang="et-EE" sz="2400" dirty="0"/>
                  <a:t>ehk</a:t>
                </a:r>
                <a14:m>
                  <m:oMath xmlns:m="http://schemas.openxmlformats.org/officeDocument/2006/math">
                    <m:r>
                      <a:rPr lang="et-EE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t-EE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pöördmaatriks, kui on võimalik</a:t>
                </a:r>
                <a:r>
                  <a:rPr lang="pt-PT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9C37B3-B311-4D99-BF8E-1B358D112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343496"/>
                <a:ext cx="8674952" cy="470000"/>
              </a:xfrm>
              <a:prstGeom prst="rect">
                <a:avLst/>
              </a:prstGeom>
              <a:blipFill>
                <a:blip r:embed="rId9"/>
                <a:stretch>
                  <a:fillRect l="-1124" t="-10390" b="-298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3E04A5CB-F271-41DC-B75B-AF521657C035}"/>
                  </a:ext>
                </a:extLst>
              </p:cNvPr>
              <p:cNvSpPr/>
              <p:nvPr/>
            </p:nvSpPr>
            <p:spPr>
              <a:xfrm>
                <a:off x="2427157" y="4993700"/>
                <a:ext cx="914106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 startAt="3"/>
                </a:pPr>
                <a:r>
                  <a:rPr lang="et-EE" sz="2400" b="1" dirty="0">
                    <a:solidFill>
                      <a:srgbClr val="F25E4F"/>
                    </a:solidFill>
                  </a:rPr>
                  <a:t>Korruta</a:t>
                </a:r>
                <a:r>
                  <a:rPr lang="en-GB" sz="2400" dirty="0"/>
                  <a:t> </a:t>
                </a:r>
                <a:r>
                  <a:rPr lang="et-EE" sz="2400" dirty="0"/>
                  <a:t>maatriks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  <a:r>
                  <a:rPr lang="et-EE" sz="2400" dirty="0"/>
                  <a:t>maatriksiga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pt-PT" sz="2400" dirty="0"/>
                  <a:t>,  </a:t>
                </a:r>
                <a:r>
                  <a:rPr lang="et-EE" sz="2400" dirty="0"/>
                  <a:t>selleks, et leida süsteemil lahend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pt-PT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3E04A5CB-F271-41DC-B75B-AF521657C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993700"/>
                <a:ext cx="9141066" cy="839332"/>
              </a:xfrm>
              <a:prstGeom prst="rect">
                <a:avLst/>
              </a:prstGeom>
              <a:blipFill>
                <a:blip r:embed="rId10"/>
                <a:stretch>
                  <a:fillRect l="-1067" t="-5072" r="-1000" b="-1521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15">
                <a:extLst>
                  <a:ext uri="{FF2B5EF4-FFF2-40B4-BE49-F238E27FC236}">
                    <a16:creationId xmlns:a16="http://schemas.microsoft.com/office/drawing/2014/main" id="{23BF809F-4981-46BB-948B-DB6148D7E5E1}"/>
                  </a:ext>
                </a:extLst>
              </p:cNvPr>
              <p:cNvSpPr txBox="1"/>
              <p:nvPr/>
            </p:nvSpPr>
            <p:spPr>
              <a:xfrm>
                <a:off x="6298892" y="5675688"/>
                <a:ext cx="1499241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uadroTexto 15">
                <a:extLst>
                  <a:ext uri="{FF2B5EF4-FFF2-40B4-BE49-F238E27FC236}">
                    <a16:creationId xmlns:a16="http://schemas.microsoft.com/office/drawing/2014/main" id="{23BF809F-4981-46BB-948B-DB6148D7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92" y="5675688"/>
                <a:ext cx="1499241" cy="58966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2394C59-69D5-430A-8CAC-E6D9AFA8566F}"/>
              </a:ext>
            </a:extLst>
          </p:cNvPr>
          <p:cNvSpPr/>
          <p:nvPr/>
        </p:nvSpPr>
        <p:spPr>
          <a:xfrm>
            <a:off x="6283793" y="5631219"/>
            <a:ext cx="1499240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DADEEBD-A70D-4F2C-BE33-F3D7BA7371F5}"/>
              </a:ext>
            </a:extLst>
          </p:cNvPr>
          <p:cNvSpPr/>
          <p:nvPr/>
        </p:nvSpPr>
        <p:spPr>
          <a:xfrm>
            <a:off x="8656556" y="1920434"/>
            <a:ext cx="3206219" cy="250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Pane tähele!</a:t>
            </a:r>
            <a:endParaRPr lang="en-GB" sz="20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173A338-7545-4C46-9712-FEEB524C56A8}"/>
                  </a:ext>
                </a:extLst>
              </p:cNvPr>
              <p:cNvSpPr/>
              <p:nvPr/>
            </p:nvSpPr>
            <p:spPr>
              <a:xfrm>
                <a:off x="8656556" y="3451781"/>
                <a:ext cx="320621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sz="2000" dirty="0"/>
                  <a:t>Kui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t-EE" sz="2000" b="1" dirty="0"/>
                  <a:t>on </a:t>
                </a:r>
                <a:r>
                  <a:rPr lang="en-GB" sz="2000" b="1" dirty="0"/>
                  <a:t>r</a:t>
                </a:r>
                <a:r>
                  <a:rPr lang="et-EE" sz="2000" b="1" dirty="0" err="1"/>
                  <a:t>egulaarne</a:t>
                </a:r>
                <a:r>
                  <a:rPr lang="en-GB" sz="2000" dirty="0"/>
                  <a:t>, </a:t>
                </a:r>
                <a:r>
                  <a:rPr lang="et-EE" sz="2000" dirty="0"/>
                  <a:t>siis LVS on 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kooskõlaline</a:t>
                </a:r>
                <a:r>
                  <a:rPr lang="en-GB" sz="2000" b="1" dirty="0"/>
                  <a:t> </a:t>
                </a:r>
                <a:r>
                  <a:rPr lang="et-EE" sz="2000" b="1" dirty="0">
                    <a:solidFill>
                      <a:srgbClr val="F25E4F"/>
                    </a:solidFill>
                  </a:rPr>
                  <a:t>ainult 1 lahendiga</a:t>
                </a:r>
                <a:r>
                  <a:rPr lang="en-GB" sz="2000" b="1" dirty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173A338-7545-4C46-9712-FEEB524C5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56" y="3451781"/>
                <a:ext cx="3206219" cy="1015663"/>
              </a:xfrm>
              <a:prstGeom prst="rect">
                <a:avLst/>
              </a:prstGeom>
              <a:blipFill>
                <a:blip r:embed="rId16"/>
                <a:stretch>
                  <a:fillRect l="-1901" t="-2994" r="-2091" b="-9581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AB3EDBE-0C29-4033-BB5C-015B02D0811C}"/>
                  </a:ext>
                </a:extLst>
              </p:cNvPr>
              <p:cNvSpPr/>
              <p:nvPr/>
            </p:nvSpPr>
            <p:spPr>
              <a:xfrm>
                <a:off x="8656556" y="2183020"/>
                <a:ext cx="320621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t-EE" sz="2000" dirty="0"/>
                  <a:t>Seda meetodit ei saa rakendada, kui </a:t>
                </a:r>
                <a14:m>
                  <m:oMath xmlns:m="http://schemas.openxmlformats.org/officeDocument/2006/math">
                    <m:r>
                      <a:rPr lang="pt-PT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t-EE" sz="2000" dirty="0"/>
                  <a:t>on</a:t>
                </a:r>
                <a:r>
                  <a:rPr lang="en-GB" sz="2000" b="1" dirty="0"/>
                  <a:t> </a:t>
                </a:r>
                <a:r>
                  <a:rPr lang="et-EE" sz="2000" b="1" dirty="0"/>
                  <a:t>ristkülikmaatriks</a:t>
                </a:r>
                <a:r>
                  <a:rPr lang="en-GB" sz="2000" b="1" dirty="0"/>
                  <a:t> </a:t>
                </a:r>
                <a:r>
                  <a:rPr lang="et-EE" sz="2000" dirty="0"/>
                  <a:t>või</a:t>
                </a:r>
                <a:r>
                  <a:rPr lang="en-GB" sz="2000" dirty="0"/>
                  <a:t> </a:t>
                </a:r>
                <a:r>
                  <a:rPr lang="et-EE" sz="2000" b="1" dirty="0"/>
                  <a:t>singulaarne.</a:t>
                </a:r>
                <a:endParaRPr lang="en-GB" sz="20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AB3EDBE-0C29-4033-BB5C-015B02D08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556" y="2183020"/>
                <a:ext cx="3206219" cy="1323439"/>
              </a:xfrm>
              <a:prstGeom prst="rect">
                <a:avLst/>
              </a:prstGeom>
              <a:blipFill>
                <a:blip r:embed="rId17"/>
                <a:stretch>
                  <a:fillRect l="-1901" t="-2304" r="-2091" b="-7373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BC7E58E6-0B35-4739-91D0-48A1FC2859E9}"/>
              </a:ext>
            </a:extLst>
          </p:cNvPr>
          <p:cNvSpPr/>
          <p:nvPr/>
        </p:nvSpPr>
        <p:spPr>
          <a:xfrm>
            <a:off x="2901732" y="3761017"/>
            <a:ext cx="9575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400" dirty="0"/>
              <a:t>või</a:t>
            </a:r>
            <a:r>
              <a:rPr lang="en-GB" sz="2400" dirty="0"/>
              <a:t> </a:t>
            </a:r>
            <a:r>
              <a:rPr lang="et-EE" sz="2400" dirty="0"/>
              <a:t>kirjuta LVS-i </a:t>
            </a:r>
            <a:r>
              <a:rPr lang="et-EE" sz="2400" b="1" dirty="0">
                <a:solidFill>
                  <a:srgbClr val="F25E4F"/>
                </a:solidFill>
              </a:rPr>
              <a:t>maatriksvõrrand.</a:t>
            </a:r>
            <a:endParaRPr lang="en-US" sz="2400" dirty="0"/>
          </a:p>
        </p:txBody>
      </p:sp>
      <p:sp>
        <p:nvSpPr>
          <p:cNvPr id="28" name="Retângulo: Cantos Arredondados 27">
            <a:hlinkClick r:id="rId18" action="ppaction://hlinksldjump"/>
            <a:extLst>
              <a:ext uri="{FF2B5EF4-FFF2-40B4-BE49-F238E27FC236}">
                <a16:creationId xmlns:a16="http://schemas.microsoft.com/office/drawing/2014/main" id="{A1DE21D9-9228-47BD-BCB4-FF5395C3EBF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9" action="ppaction://hlinksldjump"/>
            <a:extLst>
              <a:ext uri="{FF2B5EF4-FFF2-40B4-BE49-F238E27FC236}">
                <a16:creationId xmlns:a16="http://schemas.microsoft.com/office/drawing/2014/main" id="{7FAE5D1C-4899-4686-A643-7ADD14BEF71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20" action="ppaction://hlinksldjump"/>
            <a:extLst>
              <a:ext uri="{FF2B5EF4-FFF2-40B4-BE49-F238E27FC236}">
                <a16:creationId xmlns:a16="http://schemas.microsoft.com/office/drawing/2014/main" id="{41A6CE40-A1A0-4E2E-8271-78EA40AAF3B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21" action="ppaction://hlinksldjump"/>
            <a:extLst>
              <a:ext uri="{FF2B5EF4-FFF2-40B4-BE49-F238E27FC236}">
                <a16:creationId xmlns:a16="http://schemas.microsoft.com/office/drawing/2014/main" id="{82553B38-12F0-4F6B-A4B7-6C378953020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49" grpId="0"/>
      <p:bldP spid="29" grpId="0"/>
      <p:bldP spid="30" grpId="0"/>
      <p:bldP spid="31" grpId="0"/>
      <p:bldP spid="32" grpId="0"/>
      <p:bldP spid="33" grpId="0"/>
      <p:bldP spid="38" grpId="0" animBg="1"/>
      <p:bldP spid="39" grpId="0" animBg="1"/>
      <p:bldP spid="40" grpId="0"/>
      <p:bldP spid="4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680709" y="2027966"/>
            <a:ext cx="52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0C2B8E"/>
                </a:solidFill>
              </a:rPr>
              <a:t>siht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75060" y="1698842"/>
            <a:ext cx="106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dirty="0">
                <a:solidFill>
                  <a:srgbClr val="0C2B8E"/>
                </a:solidFill>
              </a:rPr>
              <a:t>maatriks-</a:t>
            </a:r>
          </a:p>
          <a:p>
            <a:pPr algn="ctr"/>
            <a:r>
              <a:rPr lang="et-EE" dirty="0">
                <a:solidFill>
                  <a:srgbClr val="0C2B8E"/>
                </a:solidFill>
              </a:rPr>
              <a:t>võrrand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0211B47C-0AD5-486F-9A96-C2502FF7F2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34"/>
          <a:stretch/>
        </p:blipFill>
        <p:spPr>
          <a:xfrm>
            <a:off x="7597202" y="3776752"/>
            <a:ext cx="2067537" cy="2075377"/>
          </a:xfrm>
          <a:prstGeom prst="rect">
            <a:avLst/>
          </a:prstGeom>
        </p:spPr>
      </p:pic>
      <p:sp>
        <p:nvSpPr>
          <p:cNvPr id="8" name="Bolha de Pensamento: Nuvem 7">
            <a:extLst>
              <a:ext uri="{FF2B5EF4-FFF2-40B4-BE49-F238E27FC236}">
                <a16:creationId xmlns:a16="http://schemas.microsoft.com/office/drawing/2014/main" id="{33771B4A-1C20-4675-A376-7314BC6265CD}"/>
              </a:ext>
            </a:extLst>
          </p:cNvPr>
          <p:cNvSpPr/>
          <p:nvPr/>
        </p:nvSpPr>
        <p:spPr>
          <a:xfrm>
            <a:off x="7999419" y="3276370"/>
            <a:ext cx="3145096" cy="1292582"/>
          </a:xfrm>
          <a:prstGeom prst="cloudCallout">
            <a:avLst>
              <a:gd name="adj1" fmla="val -54035"/>
              <a:gd name="adj2" fmla="val 641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0" b="1" dirty="0">
                <a:solidFill>
                  <a:schemeClr val="tx1"/>
                </a:solidFill>
              </a:rPr>
              <a:t>KUIDAS?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49BDCE-D640-4246-AE2F-36D719DAA4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1"/>
          <a:stretch/>
        </p:blipFill>
        <p:spPr>
          <a:xfrm>
            <a:off x="7958555" y="3670890"/>
            <a:ext cx="1440620" cy="2187308"/>
          </a:xfrm>
          <a:prstGeom prst="rect">
            <a:avLst/>
          </a:prstGeom>
        </p:spPr>
      </p:pic>
      <p:sp>
        <p:nvSpPr>
          <p:cNvPr id="38" name="Bolha de Pensamento: Nuvem 37">
            <a:extLst>
              <a:ext uri="{FF2B5EF4-FFF2-40B4-BE49-F238E27FC236}">
                <a16:creationId xmlns:a16="http://schemas.microsoft.com/office/drawing/2014/main" id="{35030735-79B4-41FB-9DEA-7CD9925F874A}"/>
              </a:ext>
            </a:extLst>
          </p:cNvPr>
          <p:cNvSpPr/>
          <p:nvPr/>
        </p:nvSpPr>
        <p:spPr>
          <a:xfrm>
            <a:off x="6117426" y="3321995"/>
            <a:ext cx="2901965" cy="1292582"/>
          </a:xfrm>
          <a:prstGeom prst="cloudCallout">
            <a:avLst>
              <a:gd name="adj1" fmla="val 43198"/>
              <a:gd name="adj2" fmla="val 7812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>
                <a:solidFill>
                  <a:schemeClr val="tx1"/>
                </a:solidFill>
              </a:rPr>
              <a:t>Kas sa mäletad? . . .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9019391" y="2477983"/>
            <a:ext cx="2736000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adroTexto 6">
            <a:extLst>
              <a:ext uri="{FF2B5EF4-FFF2-40B4-BE49-F238E27FC236}">
                <a16:creationId xmlns:a16="http://schemas.microsoft.com/office/drawing/2014/main" id="{FFE710C2-D4F4-469A-A90E-D6D9DF4D5C06}"/>
              </a:ext>
            </a:extLst>
          </p:cNvPr>
          <p:cNvSpPr txBox="1"/>
          <p:nvPr/>
        </p:nvSpPr>
        <p:spPr>
          <a:xfrm>
            <a:off x="8580062" y="2609846"/>
            <a:ext cx="3422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i="1" dirty="0"/>
              <a:t>Eelmistes tundides sa nägid </a:t>
            </a:r>
            <a:r>
              <a:rPr lang="et-EE" sz="2000" b="1" i="1" dirty="0"/>
              <a:t>3 võimalust</a:t>
            </a:r>
            <a:r>
              <a:rPr lang="et-EE" sz="2000" i="1" dirty="0"/>
              <a:t> kuidas seda maatriksit arvutada . . . </a:t>
            </a:r>
            <a:endParaRPr lang="en-GB" sz="2000" i="1" u="sng" dirty="0"/>
          </a:p>
          <a:p>
            <a:pPr algn="ctr"/>
            <a:endParaRPr lang="en-GB" sz="2000" i="1" u="sng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61C9EBA-D579-4508-99F2-BDD3161AB224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</a:t>
            </a:r>
            <a:r>
              <a:rPr lang="et-EE" sz="2000" dirty="0"/>
              <a:t>sammu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3602F848-3D32-427E-BE94-4744CE2BD097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3602F848-3D32-427E-BE94-4744CE2B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21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9B5161B-21CD-429F-A232-687B102C366D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>
                <a:solidFill>
                  <a:schemeClr val="tx1"/>
                </a:solidFill>
              </a:rPr>
              <a:t>Maatriksvõrrand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22" action="ppaction://hlinksldjump"/>
            <a:extLst>
              <a:ext uri="{FF2B5EF4-FFF2-40B4-BE49-F238E27FC236}">
                <a16:creationId xmlns:a16="http://schemas.microsoft.com/office/drawing/2014/main" id="{6852D598-9D41-4A5E-A974-D8E3F7F3F35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23" action="ppaction://hlinksldjump"/>
            <a:extLst>
              <a:ext uri="{FF2B5EF4-FFF2-40B4-BE49-F238E27FC236}">
                <a16:creationId xmlns:a16="http://schemas.microsoft.com/office/drawing/2014/main" id="{1021B05F-0E3A-435A-84DE-4A25C06F603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24" action="ppaction://hlinksldjump"/>
            <a:extLst>
              <a:ext uri="{FF2B5EF4-FFF2-40B4-BE49-F238E27FC236}">
                <a16:creationId xmlns:a16="http://schemas.microsoft.com/office/drawing/2014/main" id="{C5F4E8B9-A09A-426E-B167-E573E76D395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25" action="ppaction://hlinksldjump"/>
            <a:extLst>
              <a:ext uri="{FF2B5EF4-FFF2-40B4-BE49-F238E27FC236}">
                <a16:creationId xmlns:a16="http://schemas.microsoft.com/office/drawing/2014/main" id="{66F960A0-A921-4BE0-BD9B-1BD933E3695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8359 -0.1463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8099 -0.1305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/>
      <p:bldP spid="37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4" grpId="0"/>
      <p:bldP spid="59" grpId="0"/>
      <p:bldP spid="60" grpId="0"/>
      <p:bldP spid="5" grpId="0"/>
      <p:bldP spid="8" grpId="0" animBg="1"/>
      <p:bldP spid="8" grpId="1" animBg="1"/>
      <p:bldP spid="8" grpId="2" animBg="1"/>
      <p:bldP spid="38" grpId="0" animBg="1"/>
      <p:bldP spid="38" grpId="1" animBg="1"/>
      <p:bldP spid="38" grpId="2" animBg="1"/>
      <p:bldP spid="11" grpId="0" animBg="1"/>
      <p:bldP spid="39" grpId="0"/>
      <p:bldP spid="32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41016"/>
            <a:ext cx="991402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C13EA4-7BCB-43FC-B746-902979F5AC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6657770" y="3692266"/>
            <a:ext cx="2711695" cy="2169929"/>
          </a:xfrm>
          <a:prstGeom prst="rect">
            <a:avLst/>
          </a:prstGeom>
        </p:spPr>
      </p:pic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241082" y="535816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u="sng" dirty="0">
                <a:solidFill>
                  <a:srgbClr val="29A6FF"/>
                </a:solidFill>
              </a:rPr>
              <a:t>Näide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537737" y="546571"/>
            <a:ext cx="661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/>
              <a:t>Lahendada antud LVS, </a:t>
            </a:r>
            <a:r>
              <a:rPr lang="et-EE" sz="2400" u="sng" dirty="0"/>
              <a:t>kasutades maatriksmeetodit.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690588" y="2041043"/>
            <a:ext cx="52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0C2B8E"/>
                </a:solidFill>
              </a:rPr>
              <a:t>siht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75058" y="1698842"/>
            <a:ext cx="106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t-EE" dirty="0">
                <a:solidFill>
                  <a:srgbClr val="0C2B8E"/>
                </a:solidFill>
              </a:rPr>
              <a:t>maatriks-</a:t>
            </a:r>
          </a:p>
          <a:p>
            <a:pPr algn="ctr"/>
            <a:r>
              <a:rPr lang="et-EE" dirty="0">
                <a:solidFill>
                  <a:srgbClr val="0C2B8E"/>
                </a:solidFill>
              </a:rPr>
              <a:t>võrrand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3749BDCE-D640-4246-AE2F-36D719DAA4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1"/>
          <a:stretch/>
        </p:blipFill>
        <p:spPr>
          <a:xfrm>
            <a:off x="7958555" y="3670890"/>
            <a:ext cx="1440620" cy="2187308"/>
          </a:xfrm>
          <a:prstGeom prst="rect">
            <a:avLst/>
          </a:prstGeom>
        </p:spPr>
      </p:pic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9019391" y="2477983"/>
            <a:ext cx="2736000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adroTexto 6">
            <a:extLst>
              <a:ext uri="{FF2B5EF4-FFF2-40B4-BE49-F238E27FC236}">
                <a16:creationId xmlns:a16="http://schemas.microsoft.com/office/drawing/2014/main" id="{FFE710C2-D4F4-469A-A90E-D6D9DF4D5C06}"/>
              </a:ext>
            </a:extLst>
          </p:cNvPr>
          <p:cNvSpPr txBox="1"/>
          <p:nvPr/>
        </p:nvSpPr>
        <p:spPr>
          <a:xfrm>
            <a:off x="8871178" y="2609846"/>
            <a:ext cx="2984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i="1" dirty="0"/>
              <a:t>Eelmistes tundides sa nägid </a:t>
            </a:r>
            <a:r>
              <a:rPr lang="et-EE" sz="2000" b="1" i="1" dirty="0"/>
              <a:t>3 võimalust</a:t>
            </a:r>
            <a:r>
              <a:rPr lang="et-EE" sz="2000" i="1" dirty="0"/>
              <a:t> kuidas seda maatriksit arvutada . . . </a:t>
            </a:r>
            <a:endParaRPr lang="en-GB" sz="2000" i="1" u="sng" dirty="0"/>
          </a:p>
        </p:txBody>
      </p:sp>
      <p:sp>
        <p:nvSpPr>
          <p:cNvPr id="40" name="CuadroTexto 6">
            <a:extLst>
              <a:ext uri="{FF2B5EF4-FFF2-40B4-BE49-F238E27FC236}">
                <a16:creationId xmlns:a16="http://schemas.microsoft.com/office/drawing/2014/main" id="{EAA1B2B4-7DB3-4FFF-8B99-88A823BDF51D}"/>
              </a:ext>
            </a:extLst>
          </p:cNvPr>
          <p:cNvSpPr txBox="1"/>
          <p:nvPr/>
        </p:nvSpPr>
        <p:spPr>
          <a:xfrm>
            <a:off x="2362357" y="3791862"/>
            <a:ext cx="5546994" cy="1600438"/>
          </a:xfrm>
          <a:custGeom>
            <a:avLst/>
            <a:gdLst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0 w 3277757"/>
              <a:gd name="connsiteY3" fmla="*/ 1200329 h 1200329"/>
              <a:gd name="connsiteX4" fmla="*/ 0 w 3277757"/>
              <a:gd name="connsiteY4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47458"/>
              <a:gd name="connsiteX1" fmla="*/ 3277757 w 3277757"/>
              <a:gd name="connsiteY1" fmla="*/ 0 h 1247458"/>
              <a:gd name="connsiteX2" fmla="*/ 3277757 w 3277757"/>
              <a:gd name="connsiteY2" fmla="*/ 1200329 h 1247458"/>
              <a:gd name="connsiteX3" fmla="*/ 2189402 w 3277757"/>
              <a:gd name="connsiteY3" fmla="*/ 1200139 h 1247458"/>
              <a:gd name="connsiteX4" fmla="*/ 0 w 3277757"/>
              <a:gd name="connsiteY4" fmla="*/ 1200329 h 1247458"/>
              <a:gd name="connsiteX5" fmla="*/ 0 w 3277757"/>
              <a:gd name="connsiteY5" fmla="*/ 0 h 124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7757" h="1247458">
                <a:moveTo>
                  <a:pt x="0" y="0"/>
                </a:moveTo>
                <a:lnTo>
                  <a:pt x="3277757" y="0"/>
                </a:lnTo>
                <a:lnTo>
                  <a:pt x="3277757" y="1200329"/>
                </a:lnTo>
                <a:cubicBezTo>
                  <a:pt x="2914972" y="1200266"/>
                  <a:pt x="2467126" y="1306528"/>
                  <a:pt x="2189402" y="1200139"/>
                </a:cubicBez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t-EE" sz="2000" b="1" dirty="0">
                <a:solidFill>
                  <a:srgbClr val="F25E4F"/>
                </a:solidFill>
              </a:rPr>
              <a:t>Pea meeles!</a:t>
            </a:r>
            <a:endParaRPr lang="en-GB" sz="2000" b="1" dirty="0">
              <a:solidFill>
                <a:srgbClr val="F25E4F"/>
              </a:solidFill>
            </a:endParaRPr>
          </a:p>
          <a:p>
            <a:pPr>
              <a:buClr>
                <a:srgbClr val="F25E4F"/>
              </a:buClr>
            </a:pPr>
            <a:r>
              <a:rPr lang="et-EE" b="1" i="1" dirty="0" err="1"/>
              <a:t>Pöördmaatrsiksi</a:t>
            </a:r>
            <a:r>
              <a:rPr lang="et-EE" b="1" i="1" dirty="0"/>
              <a:t> arvutamise võimalused: </a:t>
            </a:r>
            <a:endParaRPr lang="en-GB" dirty="0"/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t-EE" sz="2000" b="1" dirty="0"/>
              <a:t>Definitsiooni järgi</a:t>
            </a:r>
            <a:r>
              <a:rPr lang="en-GB" sz="2000" dirty="0"/>
              <a:t> – </a:t>
            </a:r>
            <a:r>
              <a:rPr lang="et-EE" sz="2000" i="1" dirty="0"/>
              <a:t>Tund</a:t>
            </a:r>
            <a:r>
              <a:rPr lang="en-GB" sz="2000" b="1" i="1" dirty="0"/>
              <a:t> 9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t-EE" sz="2000" b="1" dirty="0"/>
              <a:t>Ridade elementaarteisenduste abil</a:t>
            </a:r>
            <a:r>
              <a:rPr lang="en-GB" sz="2000" b="1" dirty="0"/>
              <a:t> </a:t>
            </a:r>
            <a:r>
              <a:rPr lang="en-GB" sz="2000" dirty="0"/>
              <a:t>– </a:t>
            </a:r>
            <a:r>
              <a:rPr lang="et-EE" sz="2000" i="1" dirty="0"/>
              <a:t>Tund</a:t>
            </a:r>
            <a:r>
              <a:rPr lang="en-GB" sz="2000" b="1" i="1" dirty="0"/>
              <a:t> 14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t-EE" sz="2000" b="1" dirty="0" err="1"/>
              <a:t>Adjungeeritud</a:t>
            </a:r>
            <a:r>
              <a:rPr lang="et-EE" sz="2000" b="1" dirty="0"/>
              <a:t> maatriksi abil</a:t>
            </a:r>
            <a:r>
              <a:rPr lang="en-GB" sz="2000" dirty="0"/>
              <a:t> – </a:t>
            </a:r>
            <a:r>
              <a:rPr lang="et-EE" sz="2000" i="1" dirty="0"/>
              <a:t>Tund</a:t>
            </a:r>
            <a:r>
              <a:rPr lang="en-GB" sz="2000" i="1" dirty="0"/>
              <a:t> </a:t>
            </a:r>
            <a:r>
              <a:rPr lang="en-GB" sz="2000" b="1" i="1" dirty="0"/>
              <a:t>22</a:t>
            </a:r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02BD0347-1A01-4973-828E-80FCD7E880DE}"/>
              </a:ext>
            </a:extLst>
          </p:cNvPr>
          <p:cNvSpPr txBox="1"/>
          <p:nvPr/>
        </p:nvSpPr>
        <p:spPr>
          <a:xfrm>
            <a:off x="8869396" y="2768657"/>
            <a:ext cx="2820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i="1" dirty="0"/>
              <a:t>Leiame selles näites </a:t>
            </a:r>
            <a:r>
              <a:rPr lang="et-EE" sz="2000" i="1" dirty="0" err="1"/>
              <a:t>adjungeeritud</a:t>
            </a:r>
            <a:r>
              <a:rPr lang="et-EE" sz="2000" i="1" dirty="0"/>
              <a:t> maatriksi.</a:t>
            </a:r>
            <a:endParaRPr lang="en-GB" sz="2000" i="1" u="sng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071B4FE-3E58-4DE8-9685-6DE0A5990D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7909350" y="3700500"/>
            <a:ext cx="1469703" cy="2144604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2150465" y="5869283"/>
            <a:ext cx="977409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t-EE" sz="2000" b="1" dirty="0">
                <a:solidFill>
                  <a:srgbClr val="F25E4F"/>
                </a:solidFill>
              </a:rPr>
              <a:t>Maatriksmeetod </a:t>
            </a:r>
            <a:r>
              <a:rPr lang="en-GB" sz="2000" dirty="0"/>
              <a:t>(3 </a:t>
            </a:r>
            <a:r>
              <a:rPr lang="et-EE" sz="2000" dirty="0"/>
              <a:t>sammu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t-EE" sz="2000" b="1" dirty="0"/>
                  <a:t>Arvuta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5864087"/>
                <a:ext cx="2073075" cy="450408"/>
              </a:xfrm>
              <a:prstGeom prst="roundRect">
                <a:avLst/>
              </a:prstGeom>
              <a:blipFill>
                <a:blip r:embed="rId21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et-EE" sz="2000" b="1" dirty="0">
                <a:solidFill>
                  <a:schemeClr val="tx1"/>
                </a:solidFill>
              </a:rPr>
              <a:t>Maatriksvõrrand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2" action="ppaction://hlinksldjump"/>
            <a:extLst>
              <a:ext uri="{FF2B5EF4-FFF2-40B4-BE49-F238E27FC236}">
                <a16:creationId xmlns:a16="http://schemas.microsoft.com/office/drawing/2014/main" id="{78917EAB-CF64-4A1D-81AA-CA9388FA9B2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23" action="ppaction://hlinksldjump"/>
            <a:extLst>
              <a:ext uri="{FF2B5EF4-FFF2-40B4-BE49-F238E27FC236}">
                <a16:creationId xmlns:a16="http://schemas.microsoft.com/office/drawing/2014/main" id="{6E43A241-6715-4B87-9B9D-AC0B40FD34C9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LVS </a:t>
            </a:r>
            <a:r>
              <a:rPr lang="en-GB" b="1" dirty="0" err="1">
                <a:solidFill>
                  <a:schemeClr val="tx1"/>
                </a:solidFill>
              </a:rPr>
              <a:t>lahendamine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maatriks-meetodiga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4" action="ppaction://hlinksldjump"/>
            <a:extLst>
              <a:ext uri="{FF2B5EF4-FFF2-40B4-BE49-F238E27FC236}">
                <a16:creationId xmlns:a16="http://schemas.microsoft.com/office/drawing/2014/main" id="{862F2CC7-44DA-439F-A1DE-9B4841DAC50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Näited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5" action="ppaction://hlinksldjump"/>
            <a:extLst>
              <a:ext uri="{FF2B5EF4-FFF2-40B4-BE49-F238E27FC236}">
                <a16:creationId xmlns:a16="http://schemas.microsoft.com/office/drawing/2014/main" id="{3DAA7284-A3CC-4054-9816-64EAB8DADF1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Rakendused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0" grpId="1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F0465F15-AD31-40B3-8E83-537CB4151089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4"/>
  <p:tag name="ISPRING_LMS_API_VERSION" val="SCORM 1.2"/>
  <p:tag name="ISPRING_SCREEN_RECS_UPDATED" val="C:\Users\filom\Documents\ENGIMATH\LESSONS\MATRICES\LESSON 24 P\Lesson_24_N1\"/>
  <p:tag name="ISPRING_ULTRA_SCORM_COURCE_TITLE" val="Lesson_24_N1"/>
  <p:tag name="ISPRING_PRESENTATION_TITLE" val="Lesson_24_N1"/>
  <p:tag name="ISPRING_UUID" val="{E3A403DB-3E88-4B82-ABCB-C377438F1AC3}"/>
  <p:tag name="ISPRING_RESOURCE_FOLDER" val="C:\Users\olabanov\Desktop\EngiMath\iSpring teooria\Lesson_24_N1\"/>
  <p:tag name="ISPRING_PRESENTATION_PATH" val="C:\Users\olabanov\Desktop\EngiMath\iSpring teooria\Lesson_24_N1.pptx"/>
  <p:tag name="ISPRING_PLAYERS_CUSTOMIZATION_2" val="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nD0NT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Jw9D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nD0NT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Jw9DU3/LbDp4AwAA/gsAACEAAAB1bml2ZXJzYWwvZmxhc2hfc2tpbl9zZXR0aW5ncy54bWyNVlFv2jAQfi6/ArF3WCkbrZQi0RakaqytBuPdSQ6wcOzIduj49zs7ceJAKCGqlHz3fb7z3fncQO0p7x5AKir4Y2/Ym3RugiiTErheQZIyoqEbEgWv8WNv/nex6A0sQzAhl6A15VuFQIF0KbIikaSEHxdiK/ohifZbKTIe9ybf5nfmCQaWeiLaHVOQjPI98n4M759e5s08RpV+1ZD0NySCvsDAUTC7nQ1nwzaCVIJSYIJ5eJkOpz+vaBgJgTkvo/HofjRtpajczO2vlehAFdVWNB6O78ajZhGmFrn1vH7hIxVplrYvQyrF1sR+ohib54qCCRJjNyD95cE8V+jYWUfj5Eq9NfzTV3IfZloL3o8E19i0fS5kQhhqNvbXSlNUuIXCdlHpAiMP4xYC10HhOI4uJYZsoZ71COLb+FKdMHsg6/yvos+7xk8maSYqRmOMQ8jYRgzfzVNRizfv5Acmh1KwD+OhNhFMP4cMJlpmEAzcl7Gonfh8zzQed2f1Ecf4wD1+kEzBZEOYKkgV6Gh/4JPy2FunAJx9LViWwHMepb9U3eDoz89PtnA+s8TK0CQcCqjy64GO94YJP+N5oOMtTdbfOTuekU8tRuHO0BOx1asyXYTspfomAE7w3eXHfVmTWX9hRo/yHBaAJSQihontiBVNwBQnGFjMRDE4CSPg5EC3ROM98ttwwuNSQ6qCwQmeN1FjzwSaagbnnRSJTCqMAY3r+lYbLEaQnz011QvYaMetgy715prya22/O18m1S2fJyn/6Gq8wB57CZF7kCshmOp1CwkOMcyuvTdP6eaewPkD8pVvhCewPhsVXGhQrZgiP06tuERrEu0SDKU57DJ5tnqNVQoKf+fV41kSgpxhxSm4TqtjhrWj2x3DP72m8AlxnX7BaHR6h0txQssm9gBbYyAy2rkGzz8MnmRMUwYHYIXNA8wmL2wnUHgazvdoOqfebR5ytdWK6VG1Qm3i1Qxn9DXG08zPLVdaWZNQ2e1UI8HNYW9NbzQXg820oT/T7LftFH9FNDakC2vipY5kWiw1kbpYrvq2eyUHmHKa2PmBsOe2wWIUTIi0yIE1uX2c4c65uVLKhZSjN1iaBWY0ToZNAmupT8YVHrfJRgL4Y9GCnXJW/4JjKIiM30pCbXg3mI0Wd4a3mZ2wOJiTVAcDD7KlKLOO7/hf/6TT+Q9QSwMEFAACAAgAJw9DU+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Jw9DUxuMGpq6AQAAbQYAAB8AAAB1bml2ZXJzYWwvaHRtbF9za2luX3NldHRpbmdzLmpzjZTNTuswEIX3fYrKd4sqSAuh7HrVVroSCyTYIRaOM02jOh7LdgsF8e7EKS2OM+HW3tRHX8/8OJ6PwbBeTLDh3fCj+d2cH9rnRgOvObOFi7Yue/TK68zKMoensgJZKmARsvPIiksLJ/3zB6GcmWpcs/2jA20DP4YErE/+gWgI0BLajtBeKcM3Snw//nsQVHWoKOhztnUO1UigcqDcSKGpeMOwP6tmhRVGMO7A/AddcQEt0+vkNst7yR/HSZbmYhpyAivN1f4eCxxlXGwKg1uVH+jl2O+QXu81mPrGN6ewf+fLEJCldf8cVHHgxdUiWST9pDZgLXzHnc5nyeyGhCXPQIYFpZPbyewXtGW8bNYv9K60pTvSaZKO00lIa15Ap0sC8qt83MZU7dXpZif4gXPw5oJieIuQfA+mY9X9MDTqrT7jArXBwneki6Z+k6hEnpeqOHDzqd8k55P1tn3fRjMyRhma/Hh7cOl3yETNmLHWM8Poma2Jp1z1DZczRoMjH7eNot5Tc0FSIhUXKZAcaNEUPabj4lnjz8914dxswDwhynp+Dhl3jot1VU+UOv+XcDKQqYqzi4rTGnx+AVBLAwQUAAIACAAnD0NTlBOzImkAAABuAAAAHAAAAHVuaXZlcnNhbC9sb2NhbF9zZXR0aW5ncy54bWwNzDEOgzAMQNGdU1jeKe3WgcDGVpbSA1jERZEcG5GA4PZk+8PTb/szChy8pWDq8PV4IrDO5oMuDn/TUL8RUib1JKbsUA2h76pWbCb5cs4FJliFLt4mjiUyjxSLHHYRqOFTXv/AHpuuugFQSwMEFAACAAgATmVE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E5lRFLlZcaxSwAAAGoAAAAbAAAAdW5pdmVyc2FsL3VuaXZlcnNhbC5wbmcueG1ss7GvyM1RKEstKs7Mz7NVMtQzULK34+WyKShKLctMLVeoAIoBBSFASaESyDVCcMszU0oybJUszM0QYhmpmekZJbZKZqbmcEF9oJEAUEsBAgAAFAACAAgAEURsTjZhWAJHAwAA4QkAABQAAAAAAAAAAQAAAAAAAAAAAHVuaXZlcnNhbC9wbGF5ZXIueG1sUEsBAgAAFAACAAgAJw9DU5xeMggUBgAANxcAAB0AAAAAAAAAAQAAAAAAeQMAAHVuaXZlcnNhbC9jb21tb25fbWVzc2FnZXMubG5nUEsBAgAAFAACAAgAJw9DUxUeYBujAAAAfwEAAC4AAAAAAAAAAQAAAAAAyAkAAHVuaXZlcnNhbC9wbGF5YmFja19hbmRfbmF2aWdhdGlvbl9zZXR0aW5ncy54bWxQSwECAAAUAAIACAAnD0NT0L0vtE4EAACHFQAAJwAAAAAAAAABAAAAAAC3CgAAdW5pdmVyc2FsL2ZsYXNoX3B1Ymxpc2hpbmdfc2V0dGluZ3MueG1sUEsBAgAAFAACAAgAJw9DU3/LbDp4AwAA/gsAACEAAAAAAAAAAQAAAAAASg8AAHVuaXZlcnNhbC9mbGFzaF9za2luX3NldHRpbmdzLnhtbFBLAQIAABQAAgAIACcPQ1PmRcYRSAQAABEVAAAmAAAAAAAAAAEAAAAAAAETAAB1bml2ZXJzYWwvaHRtbF9wdWJsaXNoaW5nX3NldHRpbmdzLnhtbFBLAQIAABQAAgAIACcPQ1MbjBqaugEAAG0GAAAfAAAAAAAAAAEAAAAAAI0XAAB1bml2ZXJzYWwvaHRtbF9za2luX3NldHRpbmdzLmpzUEsBAgAAFAACAAgAJw9DU5QTsyJpAAAAbgAAABwAAAAAAAAAAQAAAAAAhBkAAHVuaXZlcnNhbC9sb2NhbF9zZXR0aW5ncy54bWxQSwECAAAUAAIACABOZURSqp+OWRYKAAAWGQAAFwAAAAAAAAAAAAAAAAAnGgAAdW5pdmVyc2FsL3VuaXZlcnNhbC5wbmdQSwECAAAUAAIACABOZURS5WXGsUsAAABqAAAAGwAAAAAAAAABAAAAAAByJAAAdW5pdmVyc2FsL3VuaXZlcnNhbC5wbmcueG1sUEsFBgAAAAAKAAoABgMAAPY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24 P&quot;],[&quot;\uFFFD\uFFFD.n{2C718A9B-BCB4-4807-BC20-6AE6832F03A6}&quot;,&quot;E:\\Hasiera\\Proy\\Europa\\Education\\ErasmusPlus\\2018-Estonia\\IO2\\material\\LESSONS - MATRICES and DETERMINANTS\\LESSON 24&quot;],[&quot;\uFFFD\u0017\uFFFD\uFFFD{611CD699-D877-4A71-B932-93ACB765141C}&quot;,&quot;C:\\Users\\mapbrsee\\Documents\\Erasmus+\\temas 23 a 26\\tema 2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MXBohGVpWf09Fi3zGwqIA&quot;,&quot;gi&quot;:&quot;f6XzewjubCzpwuXtB7YmfA&quot;,&quot;ti&quot;:&quot;characters&quot;,&quot;vs&quot;:{&quot;f&quot;:[1479,674],&quot;i&quot;:{&quot;d&quot;:&quot;QMXBohGVpWf09Fi3zGwqIA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MXBohGVpWf09Fi3zGwqIA&quot;,&quot;gi&quot;:&quot;f6XzewjubCzpwuXtB7YmfA&quot;,&quot;ti&quot;:&quot;characters&quot;,&quot;vs&quot;:{&quot;f&quot;:[1479,674],&quot;i&quot;:{&quot;d&quot;:&quot;QMXBohGVpWf09Fi3zGwqIA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irYvJcXk9Z8zyKO7Z8mfg&quot;,&quot;gi&quot;:&quot;FGqgo8LJlWW1vXT3-lNxyg&quot;,&quot;ti&quot;:&quot;ui_elements&quot;,&quot;vs&quot;:{&quot;f&quot;:[10],&quot;i&quot;:{&quot;d&quot;:&quot;XirYvJcXk9Z8zyKO7Z8mfg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olabanov\Desktop\EngiMath\iSpring teooria\Lesson_24_N1\quiz\quiz1.quiz"/>
  <p:tag name="ISPRING_QUIZ_RELATIVE_PATH" val="Lesson_24_N1\quiz\quiz1.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zZUhBHECFe-hYa8HBL5zQ&quot;,&quot;gi&quot;:&quot;f6XzewjubCzpwuXtB7YmfA&quot;,&quot;ti&quot;:&quot;characters&quot;,&quot;vs&quot;:{&quot;f&quot;:[1479,674],&quot;i&quot;:{&quot;d&quot;:&quot;KzZUhBHECFe-hYa8HBL5z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MBJkrohaH5NJ1JHjGrXTw&quot;,&quot;gi&quot;:&quot;f6XzewjubCzpwuXtB7YmfA&quot;,&quot;ti&quot;:&quot;characters&quot;,&quot;vs&quot;:{&quot;f&quot;:[1479,674],&quot;i&quot;:{&quot;d&quot;:&quot;zMBJkrohaH5NJ1JHjGrXT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I9vpJj-9wu7gC-BVg7zwg&quot;,&quot;gi&quot;:&quot;f6XzewjubCzpwuXtB7YmfA&quot;,&quot;ti&quot;:&quot;characters&quot;,&quot;vs&quot;:{&quot;f&quot;:[1479,674],&quot;i&quot;:{&quot;d&quot;:&quot;vI9vpJj-9wu7gC-BVg7zw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I9vpJj-9wu7gC-BVg7zwg&quot;,&quot;gi&quot;:&quot;f6XzewjubCzpwuXtB7YmfA&quot;,&quot;ti&quot;:&quot;characters&quot;,&quot;vs&quot;:{&quot;f&quot;:[1479,674],&quot;i&quot;:{&quot;d&quot;:&quot;vI9vpJj-9wu7gC-BVg7zw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10635</TotalTime>
  <Words>2088</Words>
  <Application>Microsoft Office PowerPoint</Application>
  <PresentationFormat>Widescreen</PresentationFormat>
  <Paragraphs>519</Paragraphs>
  <Slides>26</Slides>
  <Notes>26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Segoe UI</vt:lpstr>
      <vt:lpstr>Segoe UI Semibold</vt:lpstr>
      <vt:lpstr>Times New Roman</vt:lpstr>
      <vt:lpstr>Tema de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Lesson_24_N1</dc:title>
  <dc:creator>EUGENIO BRAVO</dc:creator>
  <cp:lastModifiedBy>Elena Safiulina</cp:lastModifiedBy>
  <cp:revision>449</cp:revision>
  <dcterms:created xsi:type="dcterms:W3CDTF">2020-02-05T17:06:21Z</dcterms:created>
  <dcterms:modified xsi:type="dcterms:W3CDTF">2025-07-16T20:27:37Z</dcterms:modified>
</cp:coreProperties>
</file>