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notesSlides/notesSlide25.xml" ContentType="application/vnd.openxmlformats-officedocument.presentationml.notesSlide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7" r:id="rId4"/>
    <p:sldId id="289" r:id="rId5"/>
    <p:sldId id="290" r:id="rId6"/>
    <p:sldId id="291" r:id="rId7"/>
    <p:sldId id="292" r:id="rId8"/>
    <p:sldId id="294" r:id="rId9"/>
    <p:sldId id="295" r:id="rId10"/>
    <p:sldId id="297" r:id="rId11"/>
    <p:sldId id="298" r:id="rId12"/>
    <p:sldId id="296" r:id="rId13"/>
    <p:sldId id="310" r:id="rId14"/>
    <p:sldId id="299" r:id="rId15"/>
    <p:sldId id="312" r:id="rId16"/>
    <p:sldId id="300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266" r:id="rId26"/>
    <p:sldId id="313" r:id="rId27"/>
    <p:sldId id="267" r:id="rId28"/>
  </p:sldIdLst>
  <p:sldSz cx="12192000" cy="6858000"/>
  <p:notesSz cx="6858000" cy="9144000"/>
  <p:custDataLst>
    <p:tags r:id="rId3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  <a:srgbClr val="FF292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F20BFAA1-5CB7-4587-A0F4-BF470A9FFA1D}"/>
    <pc:docChg chg="modSld sldOrd">
      <pc:chgData name="Elena Safiulina" userId="46398a00-a311-4d71-ab86-ad085cba44dd" providerId="ADAL" clId="{F20BFAA1-5CB7-4587-A0F4-BF470A9FFA1D}" dt="2025-07-16T20:28:27.433" v="1"/>
      <pc:docMkLst>
        <pc:docMk/>
      </pc:docMkLst>
      <pc:sldChg chg="ord">
        <pc:chgData name="Elena Safiulina" userId="46398a00-a311-4d71-ab86-ad085cba44dd" providerId="ADAL" clId="{F20BFAA1-5CB7-4587-A0F4-BF470A9FFA1D}" dt="2025-07-16T20:28:27.433" v="1"/>
        <pc:sldMkLst>
          <pc:docMk/>
          <pc:sldMk cId="4269903639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344DC-5282-4611-B4BC-099F9E0841D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0088-9973-4C5A-BFE4-9712C94040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3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8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046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394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78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935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02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887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816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478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068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64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797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830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914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167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210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079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47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512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33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46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03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00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82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68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92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18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79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5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4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1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0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14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72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0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2.wmf"/><Relationship Id="rId18" Type="http://schemas.openxmlformats.org/officeDocument/2006/relationships/image" Target="../media/image33.wmf"/><Relationship Id="rId3" Type="http://schemas.openxmlformats.org/officeDocument/2006/relationships/image" Target="../media/image2.png"/><Relationship Id="rId21" Type="http://schemas.openxmlformats.org/officeDocument/2006/relationships/slide" Target="slide25.xml"/><Relationship Id="rId7" Type="http://schemas.openxmlformats.org/officeDocument/2006/relationships/image" Target="../media/image370.png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36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3.png"/><Relationship Id="rId20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49.png"/><Relationship Id="rId24" Type="http://schemas.openxmlformats.org/officeDocument/2006/relationships/slide" Target="slide13.xml"/><Relationship Id="rId15" Type="http://schemas.openxmlformats.org/officeDocument/2006/relationships/image" Target="../media/image52.png"/><Relationship Id="rId23" Type="http://schemas.openxmlformats.org/officeDocument/2006/relationships/slide" Target="slide8.xml"/><Relationship Id="rId10" Type="http://schemas.openxmlformats.org/officeDocument/2006/relationships/image" Target="../media/image47.png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3.jpe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3.png"/><Relationship Id="rId18" Type="http://schemas.openxmlformats.org/officeDocument/2006/relationships/oleObject" Target="../embeddings/oleObject41.bin"/><Relationship Id="rId26" Type="http://schemas.openxmlformats.org/officeDocument/2006/relationships/slide" Target="slide25.xml"/><Relationship Id="rId3" Type="http://schemas.openxmlformats.org/officeDocument/2006/relationships/image" Target="../media/image2.png"/><Relationship Id="rId21" Type="http://schemas.openxmlformats.org/officeDocument/2006/relationships/image" Target="../media/image37.wmf"/><Relationship Id="rId7" Type="http://schemas.openxmlformats.org/officeDocument/2006/relationships/image" Target="../media/image54.png"/><Relationship Id="rId12" Type="http://schemas.openxmlformats.org/officeDocument/2006/relationships/image" Target="../media/image52.png"/><Relationship Id="rId17" Type="http://schemas.openxmlformats.org/officeDocument/2006/relationships/image" Target="../media/image35.wmf"/><Relationship Id="rId25" Type="http://schemas.openxmlformats.org/officeDocument/2006/relationships/image" Target="../media/image34.wmf"/><Relationship Id="rId2" Type="http://schemas.openxmlformats.org/officeDocument/2006/relationships/notesSlide" Target="../notesSlides/notesSlide11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24" Type="http://schemas.openxmlformats.org/officeDocument/2006/relationships/oleObject" Target="../embeddings/oleObject44.bin"/><Relationship Id="rId15" Type="http://schemas.openxmlformats.org/officeDocument/2006/relationships/image" Target="../media/image33.wmf"/><Relationship Id="rId23" Type="http://schemas.openxmlformats.org/officeDocument/2006/relationships/image" Target="../media/image38.wmf"/><Relationship Id="rId28" Type="http://schemas.openxmlformats.org/officeDocument/2006/relationships/slide" Target="slide8.xml"/><Relationship Id="rId10" Type="http://schemas.openxmlformats.org/officeDocument/2006/relationships/image" Target="../media/image32.wmf"/><Relationship Id="rId19" Type="http://schemas.openxmlformats.org/officeDocument/2006/relationships/image" Target="../media/image36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slide" Target="slide2.xml"/><Relationship Id="rId30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64.png"/><Relationship Id="rId18" Type="http://schemas.openxmlformats.org/officeDocument/2006/relationships/oleObject" Target="../embeddings/oleObject47.bin"/><Relationship Id="rId3" Type="http://schemas.openxmlformats.org/officeDocument/2006/relationships/slideLayout" Target="../slideLayouts/slideLayout7.xml"/><Relationship Id="rId21" Type="http://schemas.openxmlformats.org/officeDocument/2006/relationships/slide" Target="slide25.xml"/><Relationship Id="rId7" Type="http://schemas.openxmlformats.org/officeDocument/2006/relationships/image" Target="../media/image2.png"/><Relationship Id="rId12" Type="http://schemas.openxmlformats.org/officeDocument/2006/relationships/image" Target="../media/image43.wmf"/><Relationship Id="rId17" Type="http://schemas.openxmlformats.org/officeDocument/2006/relationships/image" Target="../media/image44.wmf"/><Relationship Id="rId2" Type="http://schemas.openxmlformats.org/officeDocument/2006/relationships/tags" Target="../tags/tag12.xml"/><Relationship Id="rId16" Type="http://schemas.openxmlformats.org/officeDocument/2006/relationships/oleObject" Target="../embeddings/oleObject46.bin"/><Relationship Id="rId20" Type="http://schemas.openxmlformats.org/officeDocument/2006/relationships/image" Target="../media/image60.png"/><Relationship Id="rId1" Type="http://schemas.openxmlformats.org/officeDocument/2006/relationships/tags" Target="../tags/tag11.x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45.bin"/><Relationship Id="rId24" Type="http://schemas.openxmlformats.org/officeDocument/2006/relationships/slide" Target="slide13.xml"/><Relationship Id="rId5" Type="http://schemas.openxmlformats.org/officeDocument/2006/relationships/image" Target="../media/image18.png"/><Relationship Id="rId15" Type="http://schemas.openxmlformats.org/officeDocument/2006/relationships/image" Target="../media/image66.png"/><Relationship Id="rId23" Type="http://schemas.openxmlformats.org/officeDocument/2006/relationships/slide" Target="slide8.xml"/><Relationship Id="rId10" Type="http://schemas.openxmlformats.org/officeDocument/2006/relationships/image" Target="../media/image460.png"/><Relationship Id="rId19" Type="http://schemas.openxmlformats.org/officeDocument/2006/relationships/image" Target="../media/image45.wmf"/><Relationship Id="rId4" Type="http://schemas.openxmlformats.org/officeDocument/2006/relationships/notesSlide" Target="../notesSlides/notesSlide12.xml"/><Relationship Id="rId14" Type="http://schemas.openxmlformats.org/officeDocument/2006/relationships/image" Target="../media/image65.png"/><Relationship Id="rId22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oleObject" Target="../embeddings/oleObject48.bin"/><Relationship Id="rId12" Type="http://schemas.openxmlformats.org/officeDocument/2006/relationships/slide" Target="slide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3.png"/><Relationship Id="rId15" Type="http://schemas.openxmlformats.org/officeDocument/2006/relationships/slide" Target="slide13.xml"/><Relationship Id="rId10" Type="http://schemas.openxmlformats.org/officeDocument/2006/relationships/image" Target="../media/image46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49.bin"/><Relationship Id="rId1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53.bin"/><Relationship Id="rId18" Type="http://schemas.openxmlformats.org/officeDocument/2006/relationships/slide" Target="slide13.xml"/><Relationship Id="rId3" Type="http://schemas.openxmlformats.org/officeDocument/2006/relationships/image" Target="../media/image2.png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47.wmf"/><Relationship Id="rId17" Type="http://schemas.openxmlformats.org/officeDocument/2006/relationships/slide" Target="slide8.xml"/><Relationship Id="rId2" Type="http://schemas.openxmlformats.org/officeDocument/2006/relationships/notesSlide" Target="../notesSlides/notesSlide14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52.bin"/><Relationship Id="rId15" Type="http://schemas.openxmlformats.org/officeDocument/2006/relationships/slide" Target="slide25.xml"/><Relationship Id="rId10" Type="http://schemas.openxmlformats.org/officeDocument/2006/relationships/image" Target="../media/image46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4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slide" Target="slide8.xml"/><Relationship Id="rId18" Type="http://schemas.openxmlformats.org/officeDocument/2006/relationships/slide" Target="slide16.xml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54.bin"/><Relationship Id="rId12" Type="http://schemas.openxmlformats.org/officeDocument/2006/relationships/slide" Target="slide2.xml"/><Relationship Id="rId17" Type="http://schemas.openxmlformats.org/officeDocument/2006/relationships/image" Target="../media/image69.png"/><Relationship Id="rId2" Type="http://schemas.openxmlformats.org/officeDocument/2006/relationships/tags" Target="../tags/tag14.xml"/><Relationship Id="rId16" Type="http://schemas.openxmlformats.org/officeDocument/2006/relationships/image" Target="../media/image68.png"/><Relationship Id="rId1" Type="http://schemas.openxmlformats.org/officeDocument/2006/relationships/tags" Target="../tags/tag13.xml"/><Relationship Id="rId6" Type="http://schemas.openxmlformats.org/officeDocument/2006/relationships/image" Target="../media/image3.jpeg"/><Relationship Id="rId11" Type="http://schemas.openxmlformats.org/officeDocument/2006/relationships/slide" Target="slide25.xml"/><Relationship Id="rId5" Type="http://schemas.openxmlformats.org/officeDocument/2006/relationships/image" Target="../media/image2.png"/><Relationship Id="rId10" Type="http://schemas.openxmlformats.org/officeDocument/2006/relationships/image" Target="../media/image50.wmf"/><Relationship Id="rId4" Type="http://schemas.openxmlformats.org/officeDocument/2006/relationships/notesSlide" Target="../notesSlides/notesSlide15.xml"/><Relationship Id="rId9" Type="http://schemas.openxmlformats.org/officeDocument/2006/relationships/oleObject" Target="../embeddings/oleObject55.bin"/><Relationship Id="rId1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60.bin"/><Relationship Id="rId18" Type="http://schemas.openxmlformats.org/officeDocument/2006/relationships/slide" Target="slide2.xml"/><Relationship Id="rId3" Type="http://schemas.openxmlformats.org/officeDocument/2006/relationships/image" Target="../media/image2.png"/><Relationship Id="rId21" Type="http://schemas.openxmlformats.org/officeDocument/2006/relationships/slide" Target="slide22.xml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54.wmf"/><Relationship Id="rId17" Type="http://schemas.openxmlformats.org/officeDocument/2006/relationships/slide" Target="slide25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5.png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53.wmf"/><Relationship Id="rId19" Type="http://schemas.openxmlformats.org/officeDocument/2006/relationships/slide" Target="slide8.xml"/><Relationship Id="rId4" Type="http://schemas.openxmlformats.org/officeDocument/2006/relationships/image" Target="../media/image3.jpeg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5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oleObject" Target="../embeddings/oleObject61.bin"/><Relationship Id="rId12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slide" Target="slide25.xml"/><Relationship Id="rId15" Type="http://schemas.openxmlformats.org/officeDocument/2006/relationships/slide" Target="slide22.xml"/><Relationship Id="rId10" Type="http://schemas.openxmlformats.org/officeDocument/2006/relationships/image" Target="../media/image55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62.bin"/><Relationship Id="rId1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81.png"/><Relationship Id="rId18" Type="http://schemas.openxmlformats.org/officeDocument/2006/relationships/slide" Target="slide22.xml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12" Type="http://schemas.openxmlformats.org/officeDocument/2006/relationships/image" Target="../media/image80.png"/><Relationship Id="rId17" Type="http://schemas.openxmlformats.org/officeDocument/2006/relationships/slide" Target="slide13.xml"/><Relationship Id="rId2" Type="http://schemas.openxmlformats.org/officeDocument/2006/relationships/notesSlide" Target="../notesSlides/notesSlide18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58.wmf"/><Relationship Id="rId15" Type="http://schemas.openxmlformats.org/officeDocument/2006/relationships/slide" Target="slide2.xml"/><Relationship Id="rId10" Type="http://schemas.openxmlformats.org/officeDocument/2006/relationships/oleObject" Target="../embeddings/oleObject64.bin"/><Relationship Id="rId4" Type="http://schemas.openxmlformats.org/officeDocument/2006/relationships/image" Target="../media/image3.jpeg"/><Relationship Id="rId9" Type="http://schemas.openxmlformats.org/officeDocument/2006/relationships/image" Target="../media/image57.wmf"/><Relationship Id="rId14" Type="http://schemas.openxmlformats.org/officeDocument/2006/relationships/slide" Target="slide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85.png"/><Relationship Id="rId18" Type="http://schemas.openxmlformats.org/officeDocument/2006/relationships/slide" Target="slide13.xml"/><Relationship Id="rId3" Type="http://schemas.openxmlformats.org/officeDocument/2006/relationships/image" Target="../media/image2.png"/><Relationship Id="rId7" Type="http://schemas.openxmlformats.org/officeDocument/2006/relationships/image" Target="../media/image82.png"/><Relationship Id="rId12" Type="http://schemas.openxmlformats.org/officeDocument/2006/relationships/image" Target="../media/image84.png"/><Relationship Id="rId17" Type="http://schemas.openxmlformats.org/officeDocument/2006/relationships/slide" Target="slide8.xml"/><Relationship Id="rId2" Type="http://schemas.openxmlformats.org/officeDocument/2006/relationships/notesSlide" Target="../notesSlides/notesSlide19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58.wmf"/><Relationship Id="rId15" Type="http://schemas.openxmlformats.org/officeDocument/2006/relationships/slide" Target="slide25.xml"/><Relationship Id="rId10" Type="http://schemas.openxmlformats.org/officeDocument/2006/relationships/oleObject" Target="../embeddings/oleObject66.bin"/><Relationship Id="rId19" Type="http://schemas.openxmlformats.org/officeDocument/2006/relationships/slide" Target="slide22.xml"/><Relationship Id="rId4" Type="http://schemas.openxmlformats.org/officeDocument/2006/relationships/image" Target="../media/image3.jpeg"/><Relationship Id="rId9" Type="http://schemas.openxmlformats.org/officeDocument/2006/relationships/image" Target="../media/image59.wmf"/><Relationship Id="rId1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slide" Target="slide2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12" Type="http://schemas.openxmlformats.org/officeDocument/2006/relationships/slide" Target="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wmf"/><Relationship Id="rId5" Type="http://schemas.openxmlformats.org/officeDocument/2006/relationships/image" Target="../media/image3.jpeg"/><Relationship Id="rId15" Type="http://schemas.openxmlformats.org/officeDocument/2006/relationships/slide" Target="slide13.xml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png"/><Relationship Id="rId9" Type="http://schemas.openxmlformats.org/officeDocument/2006/relationships/image" Target="../media/image5.wmf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89.png"/><Relationship Id="rId1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image" Target="../media/image86.png"/><Relationship Id="rId12" Type="http://schemas.openxmlformats.org/officeDocument/2006/relationships/image" Target="../media/image88.png"/><Relationship Id="rId17" Type="http://schemas.openxmlformats.org/officeDocument/2006/relationships/slide" Target="slide2.xml"/><Relationship Id="rId2" Type="http://schemas.openxmlformats.org/officeDocument/2006/relationships/notesSlide" Target="../notesSlides/notesSlide20.xml"/><Relationship Id="rId16" Type="http://schemas.openxmlformats.org/officeDocument/2006/relationships/slide" Target="slide25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58.wmf"/><Relationship Id="rId15" Type="http://schemas.openxmlformats.org/officeDocument/2006/relationships/image" Target="../media/image85.png"/><Relationship Id="rId10" Type="http://schemas.openxmlformats.org/officeDocument/2006/relationships/oleObject" Target="../embeddings/oleObject68.bin"/><Relationship Id="rId19" Type="http://schemas.openxmlformats.org/officeDocument/2006/relationships/slide" Target="slide13.xml"/><Relationship Id="rId4" Type="http://schemas.openxmlformats.org/officeDocument/2006/relationships/image" Target="../media/image3.jpeg"/><Relationship Id="rId9" Type="http://schemas.openxmlformats.org/officeDocument/2006/relationships/image" Target="../media/image60.wmf"/><Relationship Id="rId1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1.wmf"/><Relationship Id="rId1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0.bin"/><Relationship Id="rId17" Type="http://schemas.openxmlformats.org/officeDocument/2006/relationships/slide" Target="slide2.xml"/><Relationship Id="rId2" Type="http://schemas.openxmlformats.org/officeDocument/2006/relationships/notesSlide" Target="../notesSlides/notesSlide21.xml"/><Relationship Id="rId16" Type="http://schemas.openxmlformats.org/officeDocument/2006/relationships/slide" Target="slide25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5.png"/><Relationship Id="rId15" Type="http://schemas.openxmlformats.org/officeDocument/2006/relationships/image" Target="../media/image8.wmf"/><Relationship Id="rId10" Type="http://schemas.openxmlformats.org/officeDocument/2006/relationships/image" Target="../media/image81.png"/><Relationship Id="rId19" Type="http://schemas.openxmlformats.org/officeDocument/2006/relationships/slide" Target="slide13.xml"/><Relationship Id="rId4" Type="http://schemas.openxmlformats.org/officeDocument/2006/relationships/image" Target="../media/image3.jpeg"/><Relationship Id="rId9" Type="http://schemas.openxmlformats.org/officeDocument/2006/relationships/image" Target="../media/image89.png"/><Relationship Id="rId14" Type="http://schemas.openxmlformats.org/officeDocument/2006/relationships/oleObject" Target="../embeddings/oleObject7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slide" Target="slide13.xml"/><Relationship Id="rId5" Type="http://schemas.openxmlformats.org/officeDocument/2006/relationships/image" Target="../media/image90.png"/><Relationship Id="rId10" Type="http://schemas.openxmlformats.org/officeDocument/2006/relationships/slide" Target="slide8.xml"/><Relationship Id="rId4" Type="http://schemas.openxmlformats.org/officeDocument/2006/relationships/image" Target="../media/image3.jpeg"/><Relationship Id="rId9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93.png"/><Relationship Id="rId12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90.png"/><Relationship Id="rId11" Type="http://schemas.openxmlformats.org/officeDocument/2006/relationships/slide" Target="slide8.xml"/><Relationship Id="rId5" Type="http://schemas.openxmlformats.org/officeDocument/2006/relationships/image" Target="../media/image3.jpe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2.png"/><Relationship Id="rId21" Type="http://schemas.openxmlformats.org/officeDocument/2006/relationships/image" Target="../media/image74.wmf"/><Relationship Id="rId7" Type="http://schemas.openxmlformats.org/officeDocument/2006/relationships/image" Target="../media/image104.png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72.wmf"/><Relationship Id="rId25" Type="http://schemas.openxmlformats.org/officeDocument/2006/relationships/slide" Target="slide13.xml"/><Relationship Id="rId2" Type="http://schemas.openxmlformats.org/officeDocument/2006/relationships/notesSlide" Target="../notesSlides/notesSlide24.xml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7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69.wmf"/><Relationship Id="rId24" Type="http://schemas.openxmlformats.org/officeDocument/2006/relationships/slide" Target="slide8.xml"/><Relationship Id="rId15" Type="http://schemas.openxmlformats.org/officeDocument/2006/relationships/image" Target="../media/image71.wmf"/><Relationship Id="rId23" Type="http://schemas.openxmlformats.org/officeDocument/2006/relationships/slide" Target="slide2.xml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73.wmf"/><Relationship Id="rId4" Type="http://schemas.openxmlformats.org/officeDocument/2006/relationships/image" Target="../media/image3.jpeg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75.bin"/><Relationship Id="rId22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6.png"/><Relationship Id="rId11" Type="http://schemas.openxmlformats.org/officeDocument/2006/relationships/slide" Target="slide13.xml"/><Relationship Id="rId5" Type="http://schemas.openxmlformats.org/officeDocument/2006/relationships/image" Target="../media/image75.jpeg"/><Relationship Id="rId10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26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slide" Target="slide25.xml"/><Relationship Id="rId11" Type="http://schemas.openxmlformats.org/officeDocument/2006/relationships/image" Target="../media/image83.png"/><Relationship Id="rId5" Type="http://schemas.openxmlformats.org/officeDocument/2006/relationships/image" Target="../media/image75.jpeg"/><Relationship Id="rId10" Type="http://schemas.openxmlformats.org/officeDocument/2006/relationships/image" Target="../media/image78.png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94.png"/><Relationship Id="rId12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87.png"/><Relationship Id="rId11" Type="http://schemas.openxmlformats.org/officeDocument/2006/relationships/slide" Target="slide8.xml"/><Relationship Id="rId5" Type="http://schemas.openxmlformats.org/officeDocument/2006/relationships/image" Target="../media/image75.jpe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12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25.xml"/><Relationship Id="rId10" Type="http://schemas.openxmlformats.org/officeDocument/2006/relationships/image" Target="../media/image7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5.bin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slide" Target="slide2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10" Type="http://schemas.openxmlformats.org/officeDocument/2006/relationships/slide" Target="slide13.xml"/><Relationship Id="rId4" Type="http://schemas.openxmlformats.org/officeDocument/2006/relationships/image" Target="../media/image3.jpe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slide" Target="slide25.xml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12" Type="http://schemas.openxmlformats.org/officeDocument/2006/relationships/image" Target="../media/image12.png"/><Relationship Id="rId2" Type="http://schemas.openxmlformats.org/officeDocument/2006/relationships/tags" Target="../tags/tag4.xml"/><Relationship Id="rId16" Type="http://schemas.openxmlformats.org/officeDocument/2006/relationships/slide" Target="slide13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15" Type="http://schemas.openxmlformats.org/officeDocument/2006/relationships/slide" Target="slide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wmf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oleObject" Target="../embeddings/oleObject10.bin"/><Relationship Id="rId1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image" Target="../media/image14.wmf"/><Relationship Id="rId17" Type="http://schemas.openxmlformats.org/officeDocument/2006/relationships/slide" Target="slide25.xml"/><Relationship Id="rId2" Type="http://schemas.openxmlformats.org/officeDocument/2006/relationships/tags" Target="../tags/tag7.xml"/><Relationship Id="rId16" Type="http://schemas.openxmlformats.org/officeDocument/2006/relationships/image" Target="../media/image16.wmf"/><Relationship Id="rId20" Type="http://schemas.openxmlformats.org/officeDocument/2006/relationships/slide" Target="slide13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19" Type="http://schemas.openxmlformats.org/officeDocument/2006/relationships/slide" Target="slide8.xml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wmf"/><Relationship Id="rId18" Type="http://schemas.openxmlformats.org/officeDocument/2006/relationships/slide" Target="slide13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5.bin"/><Relationship Id="rId1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.xml"/><Relationship Id="rId1" Type="http://schemas.openxmlformats.org/officeDocument/2006/relationships/tags" Target="../tags/tag8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5" Type="http://schemas.openxmlformats.org/officeDocument/2006/relationships/image" Target="../media/image3.jpeg"/><Relationship Id="rId15" Type="http://schemas.openxmlformats.org/officeDocument/2006/relationships/slide" Target="slide25.xml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.png"/><Relationship Id="rId9" Type="http://schemas.openxmlformats.org/officeDocument/2006/relationships/image" Target="../media/image14.wmf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slide" Target="slide2.xml"/><Relationship Id="rId3" Type="http://schemas.openxmlformats.org/officeDocument/2006/relationships/notesSlide" Target="../notesSlides/notesSlide8.xml"/><Relationship Id="rId12" Type="http://schemas.openxmlformats.org/officeDocument/2006/relationships/image" Target="../media/image23.png"/><Relationship Id="rId17" Type="http://schemas.openxmlformats.org/officeDocument/2006/relationships/slide" Target="slide25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20" Type="http://schemas.openxmlformats.org/officeDocument/2006/relationships/slide" Target="slide1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11" Type="http://schemas.openxmlformats.org/officeDocument/2006/relationships/image" Target="../media/image19.wmf"/><Relationship Id="rId5" Type="http://schemas.openxmlformats.org/officeDocument/2006/relationships/image" Target="../media/image3.jpeg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6.bin"/><Relationship Id="rId19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wmf"/><Relationship Id="rId18" Type="http://schemas.openxmlformats.org/officeDocument/2006/relationships/image" Target="../media/image35.png"/><Relationship Id="rId26" Type="http://schemas.openxmlformats.org/officeDocument/2006/relationships/image" Target="../media/image36.png"/><Relationship Id="rId39" Type="http://schemas.openxmlformats.org/officeDocument/2006/relationships/image" Target="../media/image38.png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27.wmf"/><Relationship Id="rId42" Type="http://schemas.openxmlformats.org/officeDocument/2006/relationships/image" Target="../media/image29.wmf"/><Relationship Id="rId47" Type="http://schemas.openxmlformats.org/officeDocument/2006/relationships/image" Target="../media/image40.png"/><Relationship Id="rId50" Type="http://schemas.openxmlformats.org/officeDocument/2006/relationships/slide" Target="slide2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29" Type="http://schemas.openxmlformats.org/officeDocument/2006/relationships/oleObject" Target="../embeddings/oleObject26.bin"/><Relationship Id="rId11" Type="http://schemas.openxmlformats.org/officeDocument/2006/relationships/image" Target="../media/image34.png"/><Relationship Id="rId24" Type="http://schemas.openxmlformats.org/officeDocument/2006/relationships/image" Target="../media/image24.wmf"/><Relationship Id="rId32" Type="http://schemas.openxmlformats.org/officeDocument/2006/relationships/image" Target="../media/image26.wmf"/><Relationship Id="rId37" Type="http://schemas.openxmlformats.org/officeDocument/2006/relationships/oleObject" Target="../embeddings/oleObject31.bin"/><Relationship Id="rId40" Type="http://schemas.openxmlformats.org/officeDocument/2006/relationships/image" Target="../media/image39.png"/><Relationship Id="rId45" Type="http://schemas.openxmlformats.org/officeDocument/2006/relationships/oleObject" Target="../embeddings/oleObject34.bin"/><Relationship Id="rId5" Type="http://schemas.openxmlformats.org/officeDocument/2006/relationships/image" Target="../media/image32.png"/><Relationship Id="rId15" Type="http://schemas.openxmlformats.org/officeDocument/2006/relationships/image" Target="../media/image25.png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25.wmf"/><Relationship Id="rId36" Type="http://schemas.openxmlformats.org/officeDocument/2006/relationships/image" Target="../media/image28.wmf"/><Relationship Id="rId49" Type="http://schemas.openxmlformats.org/officeDocument/2006/relationships/slide" Target="slide25.xml"/><Relationship Id="rId10" Type="http://schemas.openxmlformats.org/officeDocument/2006/relationships/image" Target="../media/image21.png"/><Relationship Id="rId19" Type="http://schemas.openxmlformats.org/officeDocument/2006/relationships/oleObject" Target="../embeddings/oleObject21.bin"/><Relationship Id="rId31" Type="http://schemas.openxmlformats.org/officeDocument/2006/relationships/oleObject" Target="../embeddings/oleObject28.bin"/><Relationship Id="rId44" Type="http://schemas.openxmlformats.org/officeDocument/2006/relationships/image" Target="../media/image30.wmf"/><Relationship Id="rId52" Type="http://schemas.openxmlformats.org/officeDocument/2006/relationships/slide" Target="slide13.xml"/><Relationship Id="rId9" Type="http://schemas.openxmlformats.org/officeDocument/2006/relationships/image" Target="../media/image3.jpeg"/><Relationship Id="rId14" Type="http://schemas.openxmlformats.org/officeDocument/2006/relationships/image" Target="../media/image23.png"/><Relationship Id="rId22" Type="http://schemas.openxmlformats.org/officeDocument/2006/relationships/image" Target="../media/image23.wmf"/><Relationship Id="rId27" Type="http://schemas.openxmlformats.org/officeDocument/2006/relationships/oleObject" Target="../embeddings/oleObject25.bin"/><Relationship Id="rId30" Type="http://schemas.openxmlformats.org/officeDocument/2006/relationships/oleObject" Target="../embeddings/oleObject27.bin"/><Relationship Id="rId35" Type="http://schemas.openxmlformats.org/officeDocument/2006/relationships/oleObject" Target="../embeddings/oleObject30.bin"/><Relationship Id="rId43" Type="http://schemas.openxmlformats.org/officeDocument/2006/relationships/oleObject" Target="../embeddings/oleObject33.bin"/><Relationship Id="rId48" Type="http://schemas.openxmlformats.org/officeDocument/2006/relationships/image" Target="../media/image41.png"/><Relationship Id="rId8" Type="http://schemas.openxmlformats.org/officeDocument/2006/relationships/image" Target="../media/image2.png"/><Relationship Id="rId51" Type="http://schemas.openxmlformats.org/officeDocument/2006/relationships/slide" Target="slide8.xml"/><Relationship Id="rId3" Type="http://schemas.openxmlformats.org/officeDocument/2006/relationships/notesSlide" Target="../notesSlides/notesSlide9.xml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0.wmf"/><Relationship Id="rId25" Type="http://schemas.openxmlformats.org/officeDocument/2006/relationships/oleObject" Target="../embeddings/oleObject24.bin"/><Relationship Id="rId33" Type="http://schemas.openxmlformats.org/officeDocument/2006/relationships/oleObject" Target="../embeddings/oleObject29.bin"/><Relationship Id="rId38" Type="http://schemas.openxmlformats.org/officeDocument/2006/relationships/image" Target="../media/image37.png"/><Relationship Id="rId46" Type="http://schemas.openxmlformats.org/officeDocument/2006/relationships/image" Target="../media/image31.wmf"/><Relationship Id="rId20" Type="http://schemas.openxmlformats.org/officeDocument/2006/relationships/image" Target="../media/image22.wmf"/><Relationship Id="rId41" Type="http://schemas.openxmlformats.org/officeDocument/2006/relationships/oleObject" Target="../embeddings/oleObject32.bin"/><Relationship Id="rId1" Type="http://schemas.openxmlformats.org/officeDocument/2006/relationships/tags" Target="../tags/tag10.xml"/><Relationship Id="rId6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  <a:endParaRPr lang="et-EE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</a:t>
            </a: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</a:t>
            </a:r>
          </a:p>
        </p:txBody>
      </p:sp>
      <p:pic>
        <p:nvPicPr>
          <p:cNvPr id="11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2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2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pic>
        <p:nvPicPr>
          <p:cNvPr id="14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5" name="Imagem 6">
            <a:extLst>
              <a:ext uri="{FF2B5EF4-FFF2-40B4-BE49-F238E27FC236}">
                <a16:creationId xmlns:a16="http://schemas.microsoft.com/office/drawing/2014/main" id="{2A174A8B-35A1-411D-9569-5B121F131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59D19372-EA71-403A-B47E-437D7BCE78E5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9F632155-DCAE-4847-901E-CF8B6B46CCB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699D459F-45F8-454A-8761-078C1EEE27E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9" action="ppaction://hlinksldjump"/>
            <a:extLst>
              <a:ext uri="{FF2B5EF4-FFF2-40B4-BE49-F238E27FC236}">
                <a16:creationId xmlns:a16="http://schemas.microsoft.com/office/drawing/2014/main" id="{1E339ACE-22FD-4CFA-B772-2F4CE1D50FCA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</p:spTree>
    <p:extLst>
      <p:ext uri="{BB962C8B-B14F-4D97-AF65-F5344CB8AC3E}">
        <p14:creationId xmlns:p14="http://schemas.microsoft.com/office/powerpoint/2010/main" val="35218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113151" y="381000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9A6FF"/>
                </a:solidFill>
              </a:rPr>
              <a:t>Näited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043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dirty="0"/>
              <a:t>K</a:t>
            </a:r>
            <a:r>
              <a:rPr lang="en-GB" sz="2200" dirty="0" err="1"/>
              <a:t>asuta</a:t>
            </a:r>
            <a:r>
              <a:rPr lang="et-EE" sz="2200" dirty="0"/>
              <a:t>me</a:t>
            </a:r>
            <a:r>
              <a:rPr lang="en-GB" sz="2200" dirty="0"/>
              <a:t> </a:t>
            </a:r>
            <a:r>
              <a:rPr lang="en-GB" sz="2200" dirty="0" err="1"/>
              <a:t>järgmiste</a:t>
            </a:r>
            <a:r>
              <a:rPr lang="en-GB" sz="2200" dirty="0"/>
              <a:t> </a:t>
            </a:r>
            <a:r>
              <a:rPr lang="en-GB" sz="2200" dirty="0" err="1"/>
              <a:t>süsteemide</a:t>
            </a:r>
            <a:r>
              <a:rPr lang="en-GB" sz="2200" dirty="0"/>
              <a:t> </a:t>
            </a:r>
            <a:r>
              <a:rPr lang="en-GB" sz="2200" dirty="0" err="1"/>
              <a:t>lahendamiseks</a:t>
            </a:r>
            <a:r>
              <a:rPr lang="en-GB" sz="2200" dirty="0"/>
              <a:t> </a:t>
            </a:r>
            <a:r>
              <a:rPr lang="en-GB" sz="2200" dirty="0" err="1"/>
              <a:t>Crameri</a:t>
            </a:r>
            <a:r>
              <a:rPr lang="en-GB" sz="2200" dirty="0"/>
              <a:t> </a:t>
            </a:r>
            <a:r>
              <a:rPr lang="en-GB" sz="2200" dirty="0" err="1"/>
              <a:t>reeglit</a:t>
            </a:r>
            <a:r>
              <a:rPr lang="et-EE" sz="2200" dirty="0"/>
              <a:t>, kui on võimalik</a:t>
            </a:r>
            <a:r>
              <a:rPr lang="et-EE" sz="2400" dirty="0"/>
              <a:t>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=−2</m:t>
                                  </m:r>
                                </m:e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blipFill>
                <a:blip r:embed="rId6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51EFE76-1AFE-490A-ABDE-DCF46DF233E4}"/>
                  </a:ext>
                </a:extLst>
              </p:cNvPr>
              <p:cNvSpPr/>
              <p:nvPr/>
            </p:nvSpPr>
            <p:spPr>
              <a:xfrm>
                <a:off x="7208437" y="2147102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51EFE76-1AFE-490A-ABDE-DCF46DF23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437" y="2147102"/>
                <a:ext cx="4042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6D963C08-3DCA-456C-BF33-95679C259E2D}"/>
              </a:ext>
            </a:extLst>
          </p:cNvPr>
          <p:cNvSpPr/>
          <p:nvPr/>
        </p:nvSpPr>
        <p:spPr>
          <a:xfrm>
            <a:off x="6948547" y="1204737"/>
            <a:ext cx="4897817" cy="1465905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just">
              <a:spcAft>
                <a:spcPts val="60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50080977-B0F4-4E6C-9CD0-5D46A02694F9}"/>
              </a:ext>
            </a:extLst>
          </p:cNvPr>
          <p:cNvSpPr/>
          <p:nvPr/>
        </p:nvSpPr>
        <p:spPr>
          <a:xfrm>
            <a:off x="7022118" y="1233441"/>
            <a:ext cx="457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 algn="just">
              <a:spcAft>
                <a:spcPts val="600"/>
              </a:spcAft>
            </a:pPr>
            <a:r>
              <a:rPr lang="et-EE" b="1" dirty="0">
                <a:solidFill>
                  <a:srgbClr val="F25E4F"/>
                </a:solidFill>
              </a:rPr>
              <a:t>Pea meeles!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54E07C8E-FCFF-4BBD-BF5B-2D783395773A}"/>
              </a:ext>
            </a:extLst>
          </p:cNvPr>
          <p:cNvSpPr/>
          <p:nvPr/>
        </p:nvSpPr>
        <p:spPr>
          <a:xfrm>
            <a:off x="6948548" y="1546291"/>
            <a:ext cx="4897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 err="1">
                <a:solidFill>
                  <a:schemeClr val="bg1"/>
                </a:solidFill>
              </a:rPr>
              <a:t>Praktikas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võime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neid</a:t>
            </a:r>
            <a:r>
              <a:rPr lang="en-GB" dirty="0">
                <a:solidFill>
                  <a:schemeClr val="bg1"/>
                </a:solidFill>
              </a:rPr>
              <a:t> "3 </a:t>
            </a:r>
            <a:r>
              <a:rPr lang="en-GB" dirty="0" err="1">
                <a:solidFill>
                  <a:schemeClr val="bg1"/>
                </a:solidFill>
              </a:rPr>
              <a:t>sammu</a:t>
            </a:r>
            <a:r>
              <a:rPr lang="en-GB" dirty="0">
                <a:solidFill>
                  <a:schemeClr val="bg1"/>
                </a:solidFill>
              </a:rPr>
              <a:t>" "</a:t>
            </a:r>
            <a:r>
              <a:rPr lang="en-GB" dirty="0" err="1">
                <a:solidFill>
                  <a:schemeClr val="bg1"/>
                </a:solidFill>
              </a:rPr>
              <a:t>lühendada</a:t>
            </a:r>
            <a:r>
              <a:rPr lang="en-GB" dirty="0">
                <a:solidFill>
                  <a:schemeClr val="bg1"/>
                </a:solidFill>
              </a:rPr>
              <a:t>":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3ED43D2-A6F1-47FA-9222-CD509E7C43BE}"/>
                  </a:ext>
                </a:extLst>
              </p:cNvPr>
              <p:cNvSpPr/>
              <p:nvPr/>
            </p:nvSpPr>
            <p:spPr>
              <a:xfrm>
                <a:off x="7163131" y="1861556"/>
                <a:ext cx="4532436" cy="723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1.</a:t>
                </a:r>
                <a:r>
                  <a:rPr lang="en-GB" dirty="0">
                    <a:solidFill>
                      <a:srgbClr val="F25E4F"/>
                    </a:solidFill>
                  </a:rPr>
                  <a:t> </a:t>
                </a:r>
                <a:r>
                  <a:rPr lang="et-EE" b="1" dirty="0">
                    <a:solidFill>
                      <a:schemeClr val="bg1"/>
                    </a:solidFill>
                  </a:rPr>
                  <a:t>Maatrikskuju</a:t>
                </a:r>
                <a:r>
                  <a:rPr lang="en-GB" dirty="0">
                    <a:solidFill>
                      <a:schemeClr val="bg1"/>
                    </a:solidFill>
                  </a:rPr>
                  <a:t>+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t-EE" b="1" dirty="0">
                    <a:solidFill>
                      <a:schemeClr val="bg1"/>
                    </a:solidFill>
                  </a:rPr>
                  <a:t>Arvuta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3ED43D2-A6F1-47FA-9222-CD509E7C4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1" y="1861556"/>
                <a:ext cx="4532436" cy="723275"/>
              </a:xfrm>
              <a:prstGeom prst="rect">
                <a:avLst/>
              </a:prstGeom>
              <a:blipFill>
                <a:blip r:embed="rId8"/>
                <a:stretch>
                  <a:fillRect l="-1075" t="-420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3C809187-69B6-4F1C-BED7-C31FB315A767}"/>
                  </a:ext>
                </a:extLst>
              </p:cNvPr>
              <p:cNvSpPr/>
              <p:nvPr/>
            </p:nvSpPr>
            <p:spPr>
              <a:xfrm>
                <a:off x="7163130" y="2207093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t-EE" b="1" dirty="0">
                    <a:solidFill>
                      <a:schemeClr val="bg1"/>
                    </a:solidFill>
                  </a:rPr>
                  <a:t>Arvuta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dirty="0">
                    <a:solidFill>
                      <a:schemeClr val="bg1"/>
                    </a:solidFill>
                  </a:rPr>
                  <a:t>ja</a:t>
                </a:r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:r>
                  <a:rPr lang="et-EE" b="1" dirty="0">
                    <a:solidFill>
                      <a:schemeClr val="bg1"/>
                    </a:solidFill>
                  </a:rPr>
                  <a:t>jaga</a:t>
                </a:r>
                <a:r>
                  <a:rPr lang="pt-PT" dirty="0">
                    <a:solidFill>
                      <a:schemeClr val="bg1"/>
                    </a:solidFill>
                  </a:rPr>
                  <a:t>:</a:t>
                </a:r>
                <a:r>
                  <a:rPr lang="pt-PT" b="1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3C809187-69B6-4F1C-BED7-C31FB315A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0" y="2207093"/>
                <a:ext cx="3820180" cy="369332"/>
              </a:xfrm>
              <a:prstGeom prst="rect">
                <a:avLst/>
              </a:prstGeom>
              <a:blipFill>
                <a:blip r:embed="rId9"/>
                <a:stretch>
                  <a:fillRect l="-1276" t="-8197" b="-2459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tângulo 74">
            <a:extLst>
              <a:ext uri="{FF2B5EF4-FFF2-40B4-BE49-F238E27FC236}">
                <a16:creationId xmlns:a16="http://schemas.microsoft.com/office/drawing/2014/main" id="{6F1368D2-3ECC-4518-93CB-6653082D9BDC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b="1" dirty="0" err="1">
                <a:solidFill>
                  <a:srgbClr val="F25E4F"/>
                </a:solidFill>
              </a:rPr>
              <a:t>Crameri</a:t>
            </a:r>
            <a:r>
              <a:rPr lang="et-EE" b="1" dirty="0">
                <a:solidFill>
                  <a:srgbClr val="F25E4F"/>
                </a:solidFill>
              </a:rPr>
              <a:t> valemid 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/>
              <p:nvPr/>
            </p:nvSpPr>
            <p:spPr>
              <a:xfrm>
                <a:off x="3839037" y="5891020"/>
                <a:ext cx="4436181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t-EE" b="1" dirty="0"/>
                  <a:t>Maatrikskuju</a:t>
                </a:r>
                <a:r>
                  <a:rPr lang="en-GB" dirty="0"/>
                  <a:t>+</a:t>
                </a:r>
                <a:r>
                  <a:rPr lang="en-GB" b="1" dirty="0"/>
                  <a:t> </a:t>
                </a:r>
                <a:r>
                  <a:rPr lang="et-EE" b="1" dirty="0"/>
                  <a:t>Arvuta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37" y="5891020"/>
                <a:ext cx="4436181" cy="408623"/>
              </a:xfrm>
              <a:prstGeom prst="roundRect">
                <a:avLst/>
              </a:prstGeom>
              <a:blipFill>
                <a:blip r:embed="rId10"/>
                <a:stretch>
                  <a:fillRect l="-688" t="-2985" b="-1940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/>
              <p:nvPr/>
            </p:nvSpPr>
            <p:spPr>
              <a:xfrm>
                <a:off x="8092974" y="5912598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t-EE" b="1" dirty="0">
                    <a:solidFill>
                      <a:schemeClr val="tx1"/>
                    </a:solidFill>
                  </a:rPr>
                  <a:t>Arvuta</a:t>
                </a:r>
                <a:r>
                  <a:rPr lang="en-GB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dirty="0">
                    <a:solidFill>
                      <a:schemeClr val="tx1"/>
                    </a:solidFill>
                  </a:rPr>
                  <a:t>ja </a:t>
                </a:r>
                <a:r>
                  <a:rPr lang="et-EE" b="1" dirty="0">
                    <a:solidFill>
                      <a:schemeClr val="tx1"/>
                    </a:solidFill>
                  </a:rPr>
                  <a:t>jaga</a:t>
                </a:r>
                <a:r>
                  <a:rPr lang="pt-PT" dirty="0">
                    <a:solidFill>
                      <a:schemeClr val="tx1"/>
                    </a:solidFill>
                  </a:rPr>
                  <a:t>:</a:t>
                </a:r>
                <a:r>
                  <a:rPr lang="pt-PT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74" y="5912598"/>
                <a:ext cx="3820180" cy="369332"/>
              </a:xfrm>
              <a:prstGeom prst="rect">
                <a:avLst/>
              </a:prstGeom>
              <a:blipFill>
                <a:blip r:embed="rId11"/>
                <a:stretch>
                  <a:fillRect l="-1438" t="-9836" b="-2459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9" name="Objeto 78">
            <a:extLst>
              <a:ext uri="{FF2B5EF4-FFF2-40B4-BE49-F238E27FC236}">
                <a16:creationId xmlns:a16="http://schemas.microsoft.com/office/drawing/2014/main" id="{02F004BD-6851-472D-BDEA-8F2F15D353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187289"/>
              </p:ext>
            </p:extLst>
          </p:nvPr>
        </p:nvGraphicFramePr>
        <p:xfrm>
          <a:off x="5558472" y="1378482"/>
          <a:ext cx="2614613" cy="123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25400" imgH="711000" progId="Equation.DSMT4">
                  <p:embed/>
                </p:oleObj>
              </mc:Choice>
              <mc:Fallback>
                <p:oleObj name="Equation" r:id="rId12" imgW="1625400" imgH="711000" progId="Equation.DSMT4">
                  <p:embed/>
                  <p:pic>
                    <p:nvPicPr>
                      <p:cNvPr id="79" name="Objeto 78">
                        <a:extLst>
                          <a:ext uri="{FF2B5EF4-FFF2-40B4-BE49-F238E27FC236}">
                            <a16:creationId xmlns:a16="http://schemas.microsoft.com/office/drawing/2014/main" id="{02F004BD-6851-472D-BDEA-8F2F15D353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472" y="1378482"/>
                        <a:ext cx="2614613" cy="1238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Seta: Para a Direita 80">
            <a:extLst>
              <a:ext uri="{FF2B5EF4-FFF2-40B4-BE49-F238E27FC236}">
                <a16:creationId xmlns:a16="http://schemas.microsoft.com/office/drawing/2014/main" id="{4CB935B2-1B62-4259-9653-B34B8CADD144}"/>
              </a:ext>
            </a:extLst>
          </p:cNvPr>
          <p:cNvSpPr/>
          <p:nvPr/>
        </p:nvSpPr>
        <p:spPr>
          <a:xfrm>
            <a:off x="4884086" y="182003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/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/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/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id="{28148BB1-07AD-4060-9EB7-308E3568D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283498"/>
              </p:ext>
            </p:extLst>
          </p:nvPr>
        </p:nvGraphicFramePr>
        <p:xfrm>
          <a:off x="2443886" y="2747963"/>
          <a:ext cx="21478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82680" imgH="711000" progId="Equation.DSMT4">
                  <p:embed/>
                </p:oleObj>
              </mc:Choice>
              <mc:Fallback>
                <p:oleObj name="Equation" r:id="rId17" imgW="1282680" imgH="711000" progId="Equation.DSMT4">
                  <p:embed/>
                  <p:pic>
                    <p:nvPicPr>
                      <p:cNvPr id="85" name="Objeto 84">
                        <a:extLst>
                          <a:ext uri="{FF2B5EF4-FFF2-40B4-BE49-F238E27FC236}">
                            <a16:creationId xmlns:a16="http://schemas.microsoft.com/office/drawing/2014/main" id="{28148BB1-07AD-4060-9EB7-308E3568D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886" y="2747963"/>
                        <a:ext cx="21478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to 96">
            <a:extLst>
              <a:ext uri="{FF2B5EF4-FFF2-40B4-BE49-F238E27FC236}">
                <a16:creationId xmlns:a16="http://schemas.microsoft.com/office/drawing/2014/main" id="{9ACAC80E-F8F2-4524-8A33-B790F6702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104849"/>
              </p:ext>
            </p:extLst>
          </p:nvPr>
        </p:nvGraphicFramePr>
        <p:xfrm>
          <a:off x="4220180" y="2763683"/>
          <a:ext cx="280193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76160" imgH="711000" progId="Equation.DSMT4">
                  <p:embed/>
                </p:oleObj>
              </mc:Choice>
              <mc:Fallback>
                <p:oleObj name="Equation" r:id="rId19" imgW="1676160" imgH="711000" progId="Equation.DSMT4">
                  <p:embed/>
                  <p:pic>
                    <p:nvPicPr>
                      <p:cNvPr id="97" name="Objeto 96">
                        <a:extLst>
                          <a:ext uri="{FF2B5EF4-FFF2-40B4-BE49-F238E27FC236}">
                            <a16:creationId xmlns:a16="http://schemas.microsoft.com/office/drawing/2014/main" id="{9ACAC80E-F8F2-4524-8A33-B790F6702A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180" y="2763683"/>
                        <a:ext cx="2801938" cy="1189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CuadroTexto 38">
            <a:extLst>
              <a:ext uri="{FF2B5EF4-FFF2-40B4-BE49-F238E27FC236}">
                <a16:creationId xmlns:a16="http://schemas.microsoft.com/office/drawing/2014/main" id="{28D9104D-983D-4274-9CF3-EE3C707CA280}"/>
              </a:ext>
            </a:extLst>
          </p:cNvPr>
          <p:cNvSpPr txBox="1"/>
          <p:nvPr/>
        </p:nvSpPr>
        <p:spPr>
          <a:xfrm>
            <a:off x="2235311" y="2539945"/>
            <a:ext cx="3673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i="1" dirty="0" err="1">
                <a:solidFill>
                  <a:srgbClr val="0C2B8E"/>
                </a:solidFill>
              </a:rPr>
              <a:t>Kui</a:t>
            </a:r>
            <a:r>
              <a:rPr lang="pt-PT" sz="1400" i="1" dirty="0">
                <a:solidFill>
                  <a:srgbClr val="0C2B8E"/>
                </a:solidFill>
              </a:rPr>
              <a:t> </a:t>
            </a:r>
            <a:r>
              <a:rPr lang="pt-PT" sz="1400" i="1" dirty="0" err="1">
                <a:solidFill>
                  <a:srgbClr val="0C2B8E"/>
                </a:solidFill>
              </a:rPr>
              <a:t>soov</a:t>
            </a:r>
            <a:r>
              <a:rPr lang="et-EE" sz="1400" i="1" dirty="0">
                <a:solidFill>
                  <a:srgbClr val="0C2B8E"/>
                </a:solidFill>
              </a:rPr>
              <a:t>id</a:t>
            </a:r>
            <a:r>
              <a:rPr lang="pt-PT" sz="1400" i="1" dirty="0">
                <a:solidFill>
                  <a:srgbClr val="0C2B8E"/>
                </a:solidFill>
              </a:rPr>
              <a:t> </a:t>
            </a:r>
            <a:r>
              <a:rPr lang="pt-PT" sz="1400" i="1" dirty="0" err="1">
                <a:solidFill>
                  <a:srgbClr val="0C2B8E"/>
                </a:solidFill>
              </a:rPr>
              <a:t>näha</a:t>
            </a:r>
            <a:r>
              <a:rPr lang="pt-PT" sz="1400" i="1" dirty="0">
                <a:solidFill>
                  <a:srgbClr val="0C2B8E"/>
                </a:solidFill>
              </a:rPr>
              <a:t>, </a:t>
            </a:r>
            <a:r>
              <a:rPr lang="pt-PT" sz="1400" i="1" dirty="0" err="1">
                <a:solidFill>
                  <a:srgbClr val="0C2B8E"/>
                </a:solidFill>
              </a:rPr>
              <a:t>kuidas</a:t>
            </a:r>
            <a:r>
              <a:rPr lang="pt-PT" sz="1400" i="1" dirty="0">
                <a:solidFill>
                  <a:srgbClr val="0C2B8E"/>
                </a:solidFill>
              </a:rPr>
              <a:t>  </a:t>
            </a:r>
            <a:r>
              <a:rPr lang="pt-PT" sz="1400" i="1" dirty="0" err="1">
                <a:solidFill>
                  <a:srgbClr val="0C2B8E"/>
                </a:solidFill>
              </a:rPr>
              <a:t>teha</a:t>
            </a:r>
            <a:r>
              <a:rPr lang="pt-PT" sz="1400" i="1" dirty="0">
                <a:solidFill>
                  <a:srgbClr val="0C2B8E"/>
                </a:solidFill>
              </a:rPr>
              <a:t>, </a:t>
            </a:r>
            <a:r>
              <a:rPr lang="pt-PT" sz="1400" i="1" dirty="0" err="1">
                <a:solidFill>
                  <a:srgbClr val="0C2B8E"/>
                </a:solidFill>
              </a:rPr>
              <a:t>klõpsake</a:t>
            </a:r>
            <a:r>
              <a:rPr lang="pt-PT" sz="1400" i="1" dirty="0">
                <a:solidFill>
                  <a:srgbClr val="0C2B8E"/>
                </a:solidFill>
              </a:rPr>
              <a:t> </a:t>
            </a:r>
            <a:r>
              <a:rPr lang="et-EE" sz="1400" i="1" dirty="0">
                <a:solidFill>
                  <a:srgbClr val="0C2B8E"/>
                </a:solidFill>
              </a:rPr>
              <a:t>siin.</a:t>
            </a:r>
            <a:endParaRPr lang="en-GB" sz="1400" i="1" dirty="0">
              <a:solidFill>
                <a:srgbClr val="0C2B8E"/>
              </a:solidFill>
            </a:endParaRPr>
          </a:p>
        </p:txBody>
      </p:sp>
      <p:sp>
        <p:nvSpPr>
          <p:cNvPr id="102" name="Retângulo: Cantos Arredondados 101">
            <a:hlinkClick r:id="rId21" action="ppaction://hlinksldjump"/>
            <a:extLst>
              <a:ext uri="{FF2B5EF4-FFF2-40B4-BE49-F238E27FC236}">
                <a16:creationId xmlns:a16="http://schemas.microsoft.com/office/drawing/2014/main" id="{08924FC3-039D-45D5-AD2A-465801F02DD2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3" name="Retângulo: Cantos Arredondados 102">
            <a:hlinkClick r:id="rId22" action="ppaction://hlinksldjump"/>
            <a:extLst>
              <a:ext uri="{FF2B5EF4-FFF2-40B4-BE49-F238E27FC236}">
                <a16:creationId xmlns:a16="http://schemas.microsoft.com/office/drawing/2014/main" id="{DD1DD650-40A4-42F6-8AD8-40CBD2816447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4" name="Retângulo: Cantos Arredondados 103">
            <a:hlinkClick r:id="rId23" action="ppaction://hlinksldjump"/>
            <a:extLst>
              <a:ext uri="{FF2B5EF4-FFF2-40B4-BE49-F238E27FC236}">
                <a16:creationId xmlns:a16="http://schemas.microsoft.com/office/drawing/2014/main" id="{B7B31371-1388-4128-A43B-19CD4FD591D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5" name="Retângulo: Cantos Arredondados 104">
            <a:hlinkClick r:id="rId24" action="ppaction://hlinksldjump"/>
            <a:extLst>
              <a:ext uri="{FF2B5EF4-FFF2-40B4-BE49-F238E27FC236}">
                <a16:creationId xmlns:a16="http://schemas.microsoft.com/office/drawing/2014/main" id="{8299C707-B091-4169-B002-FE0605C2D9C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</p:spTree>
    <p:extLst>
      <p:ext uri="{BB962C8B-B14F-4D97-AF65-F5344CB8AC3E}">
        <p14:creationId xmlns:p14="http://schemas.microsoft.com/office/powerpoint/2010/main" val="32333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-0.09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70" grpId="0" animBg="1"/>
      <p:bldP spid="71" grpId="0"/>
      <p:bldP spid="72" grpId="0"/>
      <p:bldP spid="73" grpId="0"/>
      <p:bldP spid="74" grpId="0"/>
      <p:bldP spid="75" grpId="0" animBg="1"/>
      <p:bldP spid="76" grpId="0"/>
      <p:bldP spid="76" grpId="1"/>
      <p:bldP spid="77" grpId="0"/>
      <p:bldP spid="81" grpId="0" animBg="1"/>
      <p:bldP spid="82" grpId="0"/>
      <p:bldP spid="83" grpId="0"/>
      <p:bldP spid="84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113151" y="381000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9A6FF"/>
                </a:solidFill>
              </a:rPr>
              <a:t>Näited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043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dirty="0"/>
              <a:t>K</a:t>
            </a:r>
            <a:r>
              <a:rPr lang="en-GB" sz="2200" dirty="0" err="1"/>
              <a:t>asuta</a:t>
            </a:r>
            <a:r>
              <a:rPr lang="et-EE" sz="2200" dirty="0"/>
              <a:t>me</a:t>
            </a:r>
            <a:r>
              <a:rPr lang="en-GB" sz="2200" dirty="0"/>
              <a:t> </a:t>
            </a:r>
            <a:r>
              <a:rPr lang="en-GB" sz="2200" dirty="0" err="1"/>
              <a:t>järgmiste</a:t>
            </a:r>
            <a:r>
              <a:rPr lang="en-GB" sz="2200" dirty="0"/>
              <a:t> </a:t>
            </a:r>
            <a:r>
              <a:rPr lang="en-GB" sz="2200" dirty="0" err="1"/>
              <a:t>süsteemide</a:t>
            </a:r>
            <a:r>
              <a:rPr lang="en-GB" sz="2200" dirty="0"/>
              <a:t> </a:t>
            </a:r>
            <a:r>
              <a:rPr lang="en-GB" sz="2200" dirty="0" err="1"/>
              <a:t>lahendamiseks</a:t>
            </a:r>
            <a:r>
              <a:rPr lang="en-GB" sz="2200" dirty="0"/>
              <a:t> </a:t>
            </a:r>
            <a:r>
              <a:rPr lang="en-GB" sz="2200" dirty="0" err="1"/>
              <a:t>Crameri</a:t>
            </a:r>
            <a:r>
              <a:rPr lang="en-GB" sz="2200" dirty="0"/>
              <a:t> </a:t>
            </a:r>
            <a:r>
              <a:rPr lang="en-GB" sz="2200" dirty="0" err="1"/>
              <a:t>reeglit</a:t>
            </a:r>
            <a:r>
              <a:rPr lang="et-EE" sz="2200" dirty="0"/>
              <a:t>, kui on võimalik.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=−2</m:t>
                                  </m:r>
                                </m:e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blipFill>
                <a:blip r:embed="rId6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tângulo 74">
            <a:extLst>
              <a:ext uri="{FF2B5EF4-FFF2-40B4-BE49-F238E27FC236}">
                <a16:creationId xmlns:a16="http://schemas.microsoft.com/office/drawing/2014/main" id="{6F1368D2-3ECC-4518-93CB-6653082D9BDC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b="1" dirty="0" err="1">
                <a:solidFill>
                  <a:srgbClr val="F25E4F"/>
                </a:solidFill>
              </a:rPr>
              <a:t>Crameri</a:t>
            </a:r>
            <a:r>
              <a:rPr lang="et-EE" b="1" dirty="0">
                <a:solidFill>
                  <a:srgbClr val="F25E4F"/>
                </a:solidFill>
              </a:rPr>
              <a:t> valemid 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/>
              <p:nvPr/>
            </p:nvSpPr>
            <p:spPr>
              <a:xfrm>
                <a:off x="3794125" y="5892062"/>
                <a:ext cx="4436181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t-EE" b="1" dirty="0"/>
                  <a:t>Maatrikskuju</a:t>
                </a:r>
                <a:r>
                  <a:rPr lang="en-GB" dirty="0"/>
                  <a:t>+</a:t>
                </a:r>
                <a:r>
                  <a:rPr lang="en-GB" b="1" dirty="0"/>
                  <a:t> </a:t>
                </a:r>
                <a:r>
                  <a:rPr lang="et-EE" b="1" dirty="0"/>
                  <a:t>Arvuta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25" y="5892062"/>
                <a:ext cx="4436181" cy="408623"/>
              </a:xfrm>
              <a:prstGeom prst="roundRect">
                <a:avLst/>
              </a:prstGeom>
              <a:blipFill>
                <a:blip r:embed="rId7"/>
                <a:stretch>
                  <a:fillRect l="-687" t="-4478" b="-1791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/>
              <p:nvPr/>
            </p:nvSpPr>
            <p:spPr>
              <a:xfrm>
                <a:off x="8092974" y="5912598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t-EE" b="1" dirty="0">
                    <a:solidFill>
                      <a:schemeClr val="tx1"/>
                    </a:solidFill>
                  </a:rPr>
                  <a:t>Arvuta</a:t>
                </a:r>
                <a:r>
                  <a:rPr lang="en-GB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dirty="0">
                    <a:solidFill>
                      <a:schemeClr val="tx1"/>
                    </a:solidFill>
                  </a:rPr>
                  <a:t>ja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t-EE" b="1" dirty="0">
                    <a:solidFill>
                      <a:schemeClr val="tx1"/>
                    </a:solidFill>
                  </a:rPr>
                  <a:t>jaga</a:t>
                </a:r>
                <a:r>
                  <a:rPr lang="pt-PT" dirty="0">
                    <a:solidFill>
                      <a:schemeClr val="tx1"/>
                    </a:solidFill>
                  </a:rPr>
                  <a:t>:</a:t>
                </a:r>
                <a:r>
                  <a:rPr lang="pt-PT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74" y="5912598"/>
                <a:ext cx="3820180" cy="369332"/>
              </a:xfrm>
              <a:prstGeom prst="rect">
                <a:avLst/>
              </a:prstGeom>
              <a:blipFill>
                <a:blip r:embed="rId8"/>
                <a:stretch>
                  <a:fillRect l="-1438" t="-9836" b="-2459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9" name="Objeto 78">
            <a:extLst>
              <a:ext uri="{FF2B5EF4-FFF2-40B4-BE49-F238E27FC236}">
                <a16:creationId xmlns:a16="http://schemas.microsoft.com/office/drawing/2014/main" id="{02F004BD-6851-472D-BDEA-8F2F15D353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8472" y="1378482"/>
          <a:ext cx="2614613" cy="123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25400" imgH="711000" progId="Equation.DSMT4">
                  <p:embed/>
                </p:oleObj>
              </mc:Choice>
              <mc:Fallback>
                <p:oleObj name="Equation" r:id="rId9" imgW="1625400" imgH="711000" progId="Equation.DSMT4">
                  <p:embed/>
                  <p:pic>
                    <p:nvPicPr>
                      <p:cNvPr id="79" name="Objeto 78">
                        <a:extLst>
                          <a:ext uri="{FF2B5EF4-FFF2-40B4-BE49-F238E27FC236}">
                            <a16:creationId xmlns:a16="http://schemas.microsoft.com/office/drawing/2014/main" id="{02F004BD-6851-472D-BDEA-8F2F15D353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472" y="1378482"/>
                        <a:ext cx="2614613" cy="1238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Seta: Para a Direita 80">
            <a:extLst>
              <a:ext uri="{FF2B5EF4-FFF2-40B4-BE49-F238E27FC236}">
                <a16:creationId xmlns:a16="http://schemas.microsoft.com/office/drawing/2014/main" id="{4CB935B2-1B62-4259-9653-B34B8CADD144}"/>
              </a:ext>
            </a:extLst>
          </p:cNvPr>
          <p:cNvSpPr/>
          <p:nvPr/>
        </p:nvSpPr>
        <p:spPr>
          <a:xfrm>
            <a:off x="4884086" y="182003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/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/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/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id="{28148BB1-07AD-4060-9EB7-308E3568D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3886" y="2747963"/>
          <a:ext cx="21478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82680" imgH="711000" progId="Equation.DSMT4">
                  <p:embed/>
                </p:oleObj>
              </mc:Choice>
              <mc:Fallback>
                <p:oleObj name="Equation" r:id="rId14" imgW="1282680" imgH="711000" progId="Equation.DSMT4">
                  <p:embed/>
                  <p:pic>
                    <p:nvPicPr>
                      <p:cNvPr id="85" name="Objeto 84">
                        <a:extLst>
                          <a:ext uri="{FF2B5EF4-FFF2-40B4-BE49-F238E27FC236}">
                            <a16:creationId xmlns:a16="http://schemas.microsoft.com/office/drawing/2014/main" id="{28148BB1-07AD-4060-9EB7-308E3568D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886" y="2747963"/>
                        <a:ext cx="21478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to 90">
            <a:extLst>
              <a:ext uri="{FF2B5EF4-FFF2-40B4-BE49-F238E27FC236}">
                <a16:creationId xmlns:a16="http://schemas.microsoft.com/office/drawing/2014/main" id="{73D97D79-FFDD-48E1-B077-17F1E4D88F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1263" y="4076700"/>
          <a:ext cx="2625725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49080" imgH="876240" progId="Equation.DSMT4">
                  <p:embed/>
                </p:oleObj>
              </mc:Choice>
              <mc:Fallback>
                <p:oleObj name="Equation" r:id="rId16" imgW="1549080" imgH="876240" progId="Equation.DSMT4">
                  <p:embed/>
                  <p:pic>
                    <p:nvPicPr>
                      <p:cNvPr id="91" name="Objeto 90">
                        <a:extLst>
                          <a:ext uri="{FF2B5EF4-FFF2-40B4-BE49-F238E27FC236}">
                            <a16:creationId xmlns:a16="http://schemas.microsoft.com/office/drawing/2014/main" id="{73D97D79-FFDD-48E1-B077-17F1E4D88F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4076700"/>
                        <a:ext cx="2625725" cy="1487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to 91">
            <a:extLst>
              <a:ext uri="{FF2B5EF4-FFF2-40B4-BE49-F238E27FC236}">
                <a16:creationId xmlns:a16="http://schemas.microsoft.com/office/drawing/2014/main" id="{4BEF8B59-D781-4E44-B6ED-F5CEB4627E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7086" y="4070677"/>
          <a:ext cx="2778125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76160" imgH="876240" progId="Equation.DSMT4">
                  <p:embed/>
                </p:oleObj>
              </mc:Choice>
              <mc:Fallback>
                <p:oleObj name="Equation" r:id="rId18" imgW="1676160" imgH="876240" progId="Equation.DSMT4">
                  <p:embed/>
                  <p:pic>
                    <p:nvPicPr>
                      <p:cNvPr id="92" name="Objeto 91">
                        <a:extLst>
                          <a:ext uri="{FF2B5EF4-FFF2-40B4-BE49-F238E27FC236}">
                            <a16:creationId xmlns:a16="http://schemas.microsoft.com/office/drawing/2014/main" id="{4BEF8B59-D781-4E44-B6ED-F5CEB4627E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86" y="4070677"/>
                        <a:ext cx="2778125" cy="1449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to 92">
            <a:extLst>
              <a:ext uri="{FF2B5EF4-FFF2-40B4-BE49-F238E27FC236}">
                <a16:creationId xmlns:a16="http://schemas.microsoft.com/office/drawing/2014/main" id="{736DAE13-1939-47AD-B6B7-8813B8ABF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454117"/>
              </p:ext>
            </p:extLst>
          </p:nvPr>
        </p:nvGraphicFramePr>
        <p:xfrm>
          <a:off x="9772608" y="1421994"/>
          <a:ext cx="8890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20560" imgH="711000" progId="Equation.DSMT4">
                  <p:embed/>
                </p:oleObj>
              </mc:Choice>
              <mc:Fallback>
                <p:oleObj name="Equation" r:id="rId20" imgW="520560" imgH="711000" progId="Equation.DSMT4">
                  <p:embed/>
                  <p:pic>
                    <p:nvPicPr>
                      <p:cNvPr id="93" name="Objeto 92">
                        <a:extLst>
                          <a:ext uri="{FF2B5EF4-FFF2-40B4-BE49-F238E27FC236}">
                            <a16:creationId xmlns:a16="http://schemas.microsoft.com/office/drawing/2014/main" id="{736DAE13-1939-47AD-B6B7-8813B8ABF1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2608" y="1421994"/>
                        <a:ext cx="889000" cy="1203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Rectángulo 54">
            <a:extLst>
              <a:ext uri="{FF2B5EF4-FFF2-40B4-BE49-F238E27FC236}">
                <a16:creationId xmlns:a16="http://schemas.microsoft.com/office/drawing/2014/main" id="{04E4E6F5-56DA-45C4-945A-1E051AECF47F}"/>
              </a:ext>
            </a:extLst>
          </p:cNvPr>
          <p:cNvSpPr/>
          <p:nvPr/>
        </p:nvSpPr>
        <p:spPr>
          <a:xfrm>
            <a:off x="8505471" y="1718657"/>
            <a:ext cx="668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dirty="0">
                <a:solidFill>
                  <a:srgbClr val="0C2B8E"/>
                </a:solidFill>
              </a:rPr>
              <a:t>Siis</a:t>
            </a:r>
            <a:r>
              <a:rPr lang="en-GB" sz="2400" dirty="0">
                <a:solidFill>
                  <a:srgbClr val="0C2B8E"/>
                </a:solidFill>
              </a:rPr>
              <a:t>:</a:t>
            </a:r>
            <a:endParaRPr lang="es-ES" sz="2400" dirty="0">
              <a:solidFill>
                <a:srgbClr val="0C2B8E"/>
              </a:solidFill>
            </a:endParaRPr>
          </a:p>
        </p:txBody>
      </p:sp>
      <p:graphicFrame>
        <p:nvGraphicFramePr>
          <p:cNvPr id="95" name="Objeto 94">
            <a:extLst>
              <a:ext uri="{FF2B5EF4-FFF2-40B4-BE49-F238E27FC236}">
                <a16:creationId xmlns:a16="http://schemas.microsoft.com/office/drawing/2014/main" id="{4D591798-FD61-4B70-8DF1-AE735542F1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81572" y="4049959"/>
          <a:ext cx="2789238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63560" imgH="876240" progId="Equation.DSMT4">
                  <p:embed/>
                </p:oleObj>
              </mc:Choice>
              <mc:Fallback>
                <p:oleObj name="Equation" r:id="rId22" imgW="1663560" imgH="876240" progId="Equation.DSMT4">
                  <p:embed/>
                  <p:pic>
                    <p:nvPicPr>
                      <p:cNvPr id="95" name="Objeto 94">
                        <a:extLst>
                          <a:ext uri="{FF2B5EF4-FFF2-40B4-BE49-F238E27FC236}">
                            <a16:creationId xmlns:a16="http://schemas.microsoft.com/office/drawing/2014/main" id="{4D591798-FD61-4B70-8DF1-AE735542F1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1572" y="4049959"/>
                        <a:ext cx="2789238" cy="1465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ángulo: esquinas redondeadas 42">
            <a:extLst>
              <a:ext uri="{FF2B5EF4-FFF2-40B4-BE49-F238E27FC236}">
                <a16:creationId xmlns:a16="http://schemas.microsoft.com/office/drawing/2014/main" id="{4C729AA3-24B8-40C5-BD4D-34B33D0E45B3}"/>
              </a:ext>
            </a:extLst>
          </p:cNvPr>
          <p:cNvSpPr/>
          <p:nvPr/>
        </p:nvSpPr>
        <p:spPr>
          <a:xfrm>
            <a:off x="6333752" y="4076700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7" name="Objeto 96">
            <a:extLst>
              <a:ext uri="{FF2B5EF4-FFF2-40B4-BE49-F238E27FC236}">
                <a16:creationId xmlns:a16="http://schemas.microsoft.com/office/drawing/2014/main" id="{9ACAC80E-F8F2-4524-8A33-B790F6702A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0180" y="2763683"/>
          <a:ext cx="280193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76160" imgH="711000" progId="Equation.DSMT4">
                  <p:embed/>
                </p:oleObj>
              </mc:Choice>
              <mc:Fallback>
                <p:oleObj name="Equation" r:id="rId24" imgW="1676160" imgH="711000" progId="Equation.DSMT4">
                  <p:embed/>
                  <p:pic>
                    <p:nvPicPr>
                      <p:cNvPr id="97" name="Objeto 96">
                        <a:extLst>
                          <a:ext uri="{FF2B5EF4-FFF2-40B4-BE49-F238E27FC236}">
                            <a16:creationId xmlns:a16="http://schemas.microsoft.com/office/drawing/2014/main" id="{9ACAC80E-F8F2-4524-8A33-B790F6702A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180" y="2763683"/>
                        <a:ext cx="2801938" cy="1189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ectángulo: esquinas redondeadas 2">
            <a:extLst>
              <a:ext uri="{FF2B5EF4-FFF2-40B4-BE49-F238E27FC236}">
                <a16:creationId xmlns:a16="http://schemas.microsoft.com/office/drawing/2014/main" id="{4D2B5D3E-0213-4C81-BCD1-0385EF166306}"/>
              </a:ext>
            </a:extLst>
          </p:cNvPr>
          <p:cNvSpPr/>
          <p:nvPr/>
        </p:nvSpPr>
        <p:spPr>
          <a:xfrm>
            <a:off x="2925925" y="4102583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CuadroTexto 38">
            <a:extLst>
              <a:ext uri="{FF2B5EF4-FFF2-40B4-BE49-F238E27FC236}">
                <a16:creationId xmlns:a16="http://schemas.microsoft.com/office/drawing/2014/main" id="{28D9104D-983D-4274-9CF3-EE3C707CA280}"/>
              </a:ext>
            </a:extLst>
          </p:cNvPr>
          <p:cNvSpPr txBox="1"/>
          <p:nvPr/>
        </p:nvSpPr>
        <p:spPr>
          <a:xfrm>
            <a:off x="2235310" y="2539945"/>
            <a:ext cx="392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i="1" dirty="0" err="1">
                <a:solidFill>
                  <a:srgbClr val="0C2B8E"/>
                </a:solidFill>
              </a:rPr>
              <a:t>Kui</a:t>
            </a:r>
            <a:r>
              <a:rPr lang="pt-PT" sz="1400" i="1" dirty="0">
                <a:solidFill>
                  <a:srgbClr val="0C2B8E"/>
                </a:solidFill>
              </a:rPr>
              <a:t> </a:t>
            </a:r>
            <a:r>
              <a:rPr lang="pt-PT" sz="1400" i="1" dirty="0" err="1">
                <a:solidFill>
                  <a:srgbClr val="0C2B8E"/>
                </a:solidFill>
              </a:rPr>
              <a:t>soov</a:t>
            </a:r>
            <a:r>
              <a:rPr lang="et-EE" sz="1400" i="1" dirty="0">
                <a:solidFill>
                  <a:srgbClr val="0C2B8E"/>
                </a:solidFill>
              </a:rPr>
              <a:t>id</a:t>
            </a:r>
            <a:r>
              <a:rPr lang="pt-PT" sz="1400" i="1" dirty="0">
                <a:solidFill>
                  <a:srgbClr val="0C2B8E"/>
                </a:solidFill>
              </a:rPr>
              <a:t> </a:t>
            </a:r>
            <a:r>
              <a:rPr lang="pt-PT" sz="1400" i="1" dirty="0" err="1">
                <a:solidFill>
                  <a:srgbClr val="0C2B8E"/>
                </a:solidFill>
              </a:rPr>
              <a:t>näha</a:t>
            </a:r>
            <a:r>
              <a:rPr lang="pt-PT" sz="1400" i="1" dirty="0">
                <a:solidFill>
                  <a:srgbClr val="0C2B8E"/>
                </a:solidFill>
              </a:rPr>
              <a:t>, </a:t>
            </a:r>
            <a:r>
              <a:rPr lang="pt-PT" sz="1400" i="1" dirty="0" err="1">
                <a:solidFill>
                  <a:srgbClr val="0C2B8E"/>
                </a:solidFill>
              </a:rPr>
              <a:t>kuidas</a:t>
            </a:r>
            <a:r>
              <a:rPr lang="pt-PT" sz="1400" i="1" dirty="0">
                <a:solidFill>
                  <a:srgbClr val="0C2B8E"/>
                </a:solidFill>
              </a:rPr>
              <a:t>  </a:t>
            </a:r>
            <a:r>
              <a:rPr lang="pt-PT" sz="1400" i="1" dirty="0" err="1">
                <a:solidFill>
                  <a:srgbClr val="0C2B8E"/>
                </a:solidFill>
              </a:rPr>
              <a:t>teha</a:t>
            </a:r>
            <a:r>
              <a:rPr lang="pt-PT" sz="1400" i="1" dirty="0">
                <a:solidFill>
                  <a:srgbClr val="0C2B8E"/>
                </a:solidFill>
              </a:rPr>
              <a:t>, </a:t>
            </a:r>
            <a:r>
              <a:rPr lang="pt-PT" sz="1400" i="1" dirty="0" err="1">
                <a:solidFill>
                  <a:srgbClr val="0C2B8E"/>
                </a:solidFill>
              </a:rPr>
              <a:t>klõpsake</a:t>
            </a:r>
            <a:r>
              <a:rPr lang="pt-PT" sz="1400" i="1" dirty="0">
                <a:solidFill>
                  <a:srgbClr val="0C2B8E"/>
                </a:solidFill>
              </a:rPr>
              <a:t> </a:t>
            </a:r>
            <a:r>
              <a:rPr lang="et-EE" sz="1400" i="1" dirty="0">
                <a:solidFill>
                  <a:srgbClr val="0C2B8E"/>
                </a:solidFill>
              </a:rPr>
              <a:t>siin.</a:t>
            </a:r>
            <a:endParaRPr lang="en-GB" sz="1400" i="1" dirty="0">
              <a:solidFill>
                <a:srgbClr val="0C2B8E"/>
              </a:solidFill>
            </a:endParaRPr>
          </a:p>
        </p:txBody>
      </p:sp>
      <p:sp>
        <p:nvSpPr>
          <p:cNvPr id="100" name="Rectángulo: esquinas redondeadas 43">
            <a:extLst>
              <a:ext uri="{FF2B5EF4-FFF2-40B4-BE49-F238E27FC236}">
                <a16:creationId xmlns:a16="http://schemas.microsoft.com/office/drawing/2014/main" id="{ED07EE52-C9BB-4016-AFD8-788E48C8A428}"/>
              </a:ext>
            </a:extLst>
          </p:cNvPr>
          <p:cNvSpPr/>
          <p:nvPr/>
        </p:nvSpPr>
        <p:spPr>
          <a:xfrm>
            <a:off x="7686622" y="1443704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Rectángulo: esquinas redondeadas 43">
            <a:extLst>
              <a:ext uri="{FF2B5EF4-FFF2-40B4-BE49-F238E27FC236}">
                <a16:creationId xmlns:a16="http://schemas.microsoft.com/office/drawing/2014/main" id="{F9C92D09-698B-4BE4-885E-3F633AA27B72}"/>
              </a:ext>
            </a:extLst>
          </p:cNvPr>
          <p:cNvSpPr/>
          <p:nvPr/>
        </p:nvSpPr>
        <p:spPr>
          <a:xfrm>
            <a:off x="10035863" y="4076700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tângulo: Cantos Arredondados 42">
            <a:hlinkClick r:id="rId26" action="ppaction://hlinksldjump"/>
            <a:extLst>
              <a:ext uri="{FF2B5EF4-FFF2-40B4-BE49-F238E27FC236}">
                <a16:creationId xmlns:a16="http://schemas.microsoft.com/office/drawing/2014/main" id="{1C26360C-9929-4A02-AFD9-E8F9467398F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27" action="ppaction://hlinksldjump"/>
            <a:extLst>
              <a:ext uri="{FF2B5EF4-FFF2-40B4-BE49-F238E27FC236}">
                <a16:creationId xmlns:a16="http://schemas.microsoft.com/office/drawing/2014/main" id="{1BF70B2A-ECD4-43E9-AA58-EF395B8DC63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28" action="ppaction://hlinksldjump"/>
            <a:extLst>
              <a:ext uri="{FF2B5EF4-FFF2-40B4-BE49-F238E27FC236}">
                <a16:creationId xmlns:a16="http://schemas.microsoft.com/office/drawing/2014/main" id="{3424CB6F-3CBB-44E7-A813-202BC61280B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47">
            <a:hlinkClick r:id="rId29" action="ppaction://hlinksldjump"/>
            <a:extLst>
              <a:ext uri="{FF2B5EF4-FFF2-40B4-BE49-F238E27FC236}">
                <a16:creationId xmlns:a16="http://schemas.microsoft.com/office/drawing/2014/main" id="{7734E2D4-AE79-4327-9EFF-702AF16D17E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EA9A940F-9FAE-42EE-AA06-16CAF6FDBF73}"/>
              </a:ext>
            </a:extLst>
          </p:cNvPr>
          <p:cNvSpPr/>
          <p:nvPr/>
        </p:nvSpPr>
        <p:spPr>
          <a:xfrm>
            <a:off x="9695540" y="1369594"/>
            <a:ext cx="1043135" cy="127143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/>
              <p:nvPr/>
            </p:nvSpPr>
            <p:spPr>
              <a:xfrm>
                <a:off x="8081570" y="5908023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t-EE" b="1" dirty="0">
                    <a:solidFill>
                      <a:schemeClr val="tx1"/>
                    </a:solidFill>
                  </a:rPr>
                  <a:t>Arvuta</a:t>
                </a:r>
                <a:r>
                  <a:rPr lang="en-GB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dirty="0">
                    <a:solidFill>
                      <a:schemeClr val="tx1"/>
                    </a:solidFill>
                  </a:rPr>
                  <a:t>ja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t-EE" b="1" dirty="0">
                    <a:solidFill>
                      <a:schemeClr val="tx1"/>
                    </a:solidFill>
                  </a:rPr>
                  <a:t>jaga</a:t>
                </a:r>
                <a:r>
                  <a:rPr lang="pt-PT" dirty="0">
                    <a:solidFill>
                      <a:schemeClr val="tx1"/>
                    </a:solidFill>
                  </a:rPr>
                  <a:t>:</a:t>
                </a:r>
                <a:r>
                  <a:rPr lang="pt-PT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570" y="5908023"/>
                <a:ext cx="3820180" cy="369332"/>
              </a:xfrm>
              <a:prstGeom prst="rect">
                <a:avLst/>
              </a:prstGeom>
              <a:blipFill>
                <a:blip r:embed="rId30"/>
                <a:stretch>
                  <a:fillRect l="-1438" t="-8197" b="-2459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2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-0.091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2.70833E-6 -0.3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2.70833E-6 -0.388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7" grpId="1"/>
      <p:bldP spid="94" grpId="0"/>
      <p:bldP spid="89" grpId="0" animBg="1"/>
      <p:bldP spid="98" grpId="0" animBg="1"/>
      <p:bldP spid="100" grpId="0" animBg="1"/>
      <p:bldP spid="101" grpId="0" animBg="1"/>
      <p:bldP spid="36" grpId="0" animBg="1"/>
      <p:bldP spid="37" grpId="0"/>
      <p:bldP spid="3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E0084EA7-7B8F-44C7-B4BF-0342D86A50C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1"/>
          <a:stretch/>
        </p:blipFill>
        <p:spPr>
          <a:xfrm>
            <a:off x="9954480" y="3695455"/>
            <a:ext cx="1856328" cy="21652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507FE2-F0AA-41D0-947D-0B17E3096D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35"/>
          <a:stretch/>
        </p:blipFill>
        <p:spPr>
          <a:xfrm flipH="1">
            <a:off x="9955706" y="3724714"/>
            <a:ext cx="1712869" cy="2144569"/>
          </a:xfrm>
          <a:prstGeom prst="rect">
            <a:avLst/>
          </a:prstGeom>
        </p:spPr>
      </p:pic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9A6FF"/>
                </a:solidFill>
              </a:rPr>
              <a:t>Näited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043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dirty="0"/>
              <a:t>K</a:t>
            </a:r>
            <a:r>
              <a:rPr lang="en-GB" sz="2200" dirty="0" err="1"/>
              <a:t>asuta</a:t>
            </a:r>
            <a:r>
              <a:rPr lang="et-EE" sz="2200" dirty="0"/>
              <a:t>me</a:t>
            </a:r>
            <a:r>
              <a:rPr lang="en-GB" sz="2200" dirty="0"/>
              <a:t> </a:t>
            </a:r>
            <a:r>
              <a:rPr lang="en-GB" sz="2200" dirty="0" err="1"/>
              <a:t>järgmiste</a:t>
            </a:r>
            <a:r>
              <a:rPr lang="en-GB" sz="2200" dirty="0"/>
              <a:t> </a:t>
            </a:r>
            <a:r>
              <a:rPr lang="en-GB" sz="2200" dirty="0" err="1"/>
              <a:t>süsteemide</a:t>
            </a:r>
            <a:r>
              <a:rPr lang="en-GB" sz="2200" dirty="0"/>
              <a:t> </a:t>
            </a:r>
            <a:r>
              <a:rPr lang="en-GB" sz="2200" dirty="0" err="1"/>
              <a:t>lahendamiseks</a:t>
            </a:r>
            <a:r>
              <a:rPr lang="en-GB" sz="2200" dirty="0"/>
              <a:t> </a:t>
            </a:r>
            <a:r>
              <a:rPr lang="en-GB" sz="2200" dirty="0" err="1"/>
              <a:t>Crameri</a:t>
            </a:r>
            <a:r>
              <a:rPr lang="en-GB" sz="2200" dirty="0"/>
              <a:t> </a:t>
            </a:r>
            <a:r>
              <a:rPr lang="en-GB" sz="2200" dirty="0" err="1"/>
              <a:t>reeglit</a:t>
            </a:r>
            <a:r>
              <a:rPr lang="et-EE" sz="2200" dirty="0"/>
              <a:t>, kui on võimalik.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(3)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+2−2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blipFill>
                <a:blip r:embed="rId10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862F1F0-AD25-45D6-8985-3EB996A9C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2698"/>
              </p:ext>
            </p:extLst>
          </p:nvPr>
        </p:nvGraphicFramePr>
        <p:xfrm>
          <a:off x="5756651" y="1446089"/>
          <a:ext cx="285432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49080" imgH="711000" progId="Equation.DSMT4">
                  <p:embed/>
                </p:oleObj>
              </mc:Choice>
              <mc:Fallback>
                <p:oleObj name="Equation" r:id="rId11" imgW="1549080" imgH="7110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862F1F0-AD25-45D6-8985-3EB996A9C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651" y="1446089"/>
                        <a:ext cx="2854325" cy="1308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C676C5E1-0835-45B6-AFCA-35B47AA0ED97}"/>
              </a:ext>
            </a:extLst>
          </p:cNvPr>
          <p:cNvSpPr/>
          <p:nvPr/>
        </p:nvSpPr>
        <p:spPr>
          <a:xfrm>
            <a:off x="5219251" y="182187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/>
              <p:nvPr/>
            </p:nvSpPr>
            <p:spPr>
              <a:xfrm>
                <a:off x="7454441" y="109213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441" y="1092135"/>
                <a:ext cx="40267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/>
              <p:nvPr/>
            </p:nvSpPr>
            <p:spPr>
              <a:xfrm>
                <a:off x="8194341" y="109452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341" y="1094524"/>
                <a:ext cx="40427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/>
              <p:nvPr/>
            </p:nvSpPr>
            <p:spPr>
              <a:xfrm>
                <a:off x="6312599" y="10988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599" y="1098867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3CB70087-D320-45C1-BA98-A483226DFCC3}"/>
              </a:ext>
            </a:extLst>
          </p:cNvPr>
          <p:cNvSpPr/>
          <p:nvPr/>
        </p:nvSpPr>
        <p:spPr>
          <a:xfrm rot="5400000">
            <a:off x="6343035" y="2958610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627A99CA-CC1A-4C91-B5EE-F8E5E26FF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589500"/>
              </p:ext>
            </p:extLst>
          </p:nvPr>
        </p:nvGraphicFramePr>
        <p:xfrm>
          <a:off x="5329936" y="3377062"/>
          <a:ext cx="196532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66680" imgH="698400" progId="Equation.DSMT4">
                  <p:embed/>
                </p:oleObj>
              </mc:Choice>
              <mc:Fallback>
                <p:oleObj name="Equation" r:id="rId16" imgW="1066680" imgH="69840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627A99CA-CC1A-4C91-B5EE-F8E5E26FF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936" y="3377062"/>
                        <a:ext cx="1965325" cy="1284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33A6C76A-B261-4D2A-BC2B-A21FBE663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987023"/>
              </p:ext>
            </p:extLst>
          </p:nvPr>
        </p:nvGraphicFramePr>
        <p:xfrm>
          <a:off x="7307692" y="3855693"/>
          <a:ext cx="4445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33A6C76A-B261-4D2A-BC2B-A21FBE6636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692" y="3855693"/>
                        <a:ext cx="444500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FEAFB38D-BFE4-4AAD-920B-828617D29B74}"/>
              </a:ext>
            </a:extLst>
          </p:cNvPr>
          <p:cNvSpPr/>
          <p:nvPr/>
        </p:nvSpPr>
        <p:spPr>
          <a:xfrm>
            <a:off x="7295261" y="3859130"/>
            <a:ext cx="524269" cy="3235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Bolha de Pensamento: Nuvem 42">
            <a:extLst>
              <a:ext uri="{FF2B5EF4-FFF2-40B4-BE49-F238E27FC236}">
                <a16:creationId xmlns:a16="http://schemas.microsoft.com/office/drawing/2014/main" id="{A81A4FB1-C6CE-43AD-8020-14B5443F6377}"/>
              </a:ext>
            </a:extLst>
          </p:cNvPr>
          <p:cNvSpPr/>
          <p:nvPr/>
        </p:nvSpPr>
        <p:spPr>
          <a:xfrm>
            <a:off x="8912833" y="1854667"/>
            <a:ext cx="2748291" cy="1574333"/>
          </a:xfrm>
          <a:prstGeom prst="cloudCallout">
            <a:avLst>
              <a:gd name="adj1" fmla="val 12994"/>
              <a:gd name="adj2" fmla="val 803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BE82BF7-740C-4309-9439-85FCA89C5877}"/>
              </a:ext>
            </a:extLst>
          </p:cNvPr>
          <p:cNvSpPr/>
          <p:nvPr/>
        </p:nvSpPr>
        <p:spPr>
          <a:xfrm>
            <a:off x="8903931" y="2247289"/>
            <a:ext cx="2699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Kas Sul on meeles determinandi omadused?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EFE9F98-D149-4F1D-B3A5-7FAEB6CDB8ED}"/>
              </a:ext>
            </a:extLst>
          </p:cNvPr>
          <p:cNvSpPr/>
          <p:nvPr/>
        </p:nvSpPr>
        <p:spPr>
          <a:xfrm>
            <a:off x="8826025" y="2165151"/>
            <a:ext cx="2961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Tund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t-E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Detrminandi</a:t>
            </a:r>
            <a:r>
              <a:rPr lang="et-E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omadused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</a:p>
        </p:txBody>
      </p:sp>
      <p:sp>
        <p:nvSpPr>
          <p:cNvPr id="52" name="Bolha de Discurso: Retângulo com Cantos Arredondados 51">
            <a:extLst>
              <a:ext uri="{FF2B5EF4-FFF2-40B4-BE49-F238E27FC236}">
                <a16:creationId xmlns:a16="http://schemas.microsoft.com/office/drawing/2014/main" id="{2D3AAB87-B0F2-4031-A7C8-FBBED0970ED3}"/>
              </a:ext>
            </a:extLst>
          </p:cNvPr>
          <p:cNvSpPr/>
          <p:nvPr/>
        </p:nvSpPr>
        <p:spPr>
          <a:xfrm>
            <a:off x="8633504" y="2567682"/>
            <a:ext cx="3291054" cy="1066994"/>
          </a:xfrm>
          <a:prstGeom prst="wedgeRoundRectCallout">
            <a:avLst>
              <a:gd name="adj1" fmla="val -1219"/>
              <a:gd name="adj2" fmla="val 7788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4E60A1BE-E6D5-451D-9E99-949CCBF81CB9}"/>
              </a:ext>
            </a:extLst>
          </p:cNvPr>
          <p:cNvSpPr txBox="1"/>
          <p:nvPr/>
        </p:nvSpPr>
        <p:spPr>
          <a:xfrm>
            <a:off x="8778225" y="2585084"/>
            <a:ext cx="30175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/>
              <a:t>Kaks võrdelist veergu</a:t>
            </a:r>
            <a:r>
              <a:rPr lang="en-GB" dirty="0"/>
              <a:t>: </a:t>
            </a:r>
          </a:p>
          <a:p>
            <a:pPr algn="ctr"/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baseline="-25000" dirty="0"/>
              <a:t>2</a:t>
            </a:r>
            <a:r>
              <a:rPr lang="en-GB" sz="2000" dirty="0"/>
              <a:t> = -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baseline="-25000" dirty="0"/>
              <a:t>3</a:t>
            </a:r>
            <a:r>
              <a:rPr lang="en-GB" sz="2000" dirty="0"/>
              <a:t>  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6C0CBB3A-65CC-45B6-9778-DDF9FB0E998E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b="1" dirty="0" err="1">
                <a:solidFill>
                  <a:srgbClr val="F25E4F"/>
                </a:solidFill>
              </a:rPr>
              <a:t>Crameri</a:t>
            </a:r>
            <a:r>
              <a:rPr lang="et-EE" b="1" dirty="0">
                <a:solidFill>
                  <a:srgbClr val="F25E4F"/>
                </a:solidFill>
              </a:rPr>
              <a:t> valemid 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/>
              <p:nvPr/>
            </p:nvSpPr>
            <p:spPr>
              <a:xfrm>
                <a:off x="3921655" y="5882865"/>
                <a:ext cx="4436181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t-EE" b="1" dirty="0"/>
                  <a:t>Maatrikskuju</a:t>
                </a:r>
                <a:r>
                  <a:rPr lang="en-GB" dirty="0"/>
                  <a:t>+</a:t>
                </a:r>
                <a:r>
                  <a:rPr lang="en-GB" b="1" dirty="0"/>
                  <a:t> </a:t>
                </a:r>
                <a:r>
                  <a:rPr lang="et-EE" b="1" dirty="0"/>
                  <a:t>Arvuta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655" y="5882865"/>
                <a:ext cx="4436181" cy="408623"/>
              </a:xfrm>
              <a:prstGeom prst="roundRect">
                <a:avLst/>
              </a:prstGeom>
              <a:blipFill>
                <a:blip r:embed="rId20"/>
                <a:stretch>
                  <a:fillRect l="-687" t="-2985" b="-1791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uadroTexto 6">
            <a:extLst>
              <a:ext uri="{FF2B5EF4-FFF2-40B4-BE49-F238E27FC236}">
                <a16:creationId xmlns:a16="http://schemas.microsoft.com/office/drawing/2014/main" id="{8C262D3E-84CE-4A53-BBCF-CCA0E6F1085A}"/>
              </a:ext>
            </a:extLst>
          </p:cNvPr>
          <p:cNvSpPr txBox="1"/>
          <p:nvPr/>
        </p:nvSpPr>
        <p:spPr>
          <a:xfrm>
            <a:off x="8607991" y="3228516"/>
            <a:ext cx="3291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…</a:t>
            </a:r>
            <a:r>
              <a:rPr lang="et-EE" sz="1400" dirty="0"/>
              <a:t>aga Sarruse reegel töötab</a:t>
            </a:r>
            <a:r>
              <a:rPr lang="pt-PT" sz="1400" dirty="0"/>
              <a:t>! </a:t>
            </a:r>
            <a:r>
              <a:rPr lang="et-EE" sz="1400" dirty="0"/>
              <a:t>Proovi</a:t>
            </a:r>
            <a:r>
              <a:rPr lang="pt-PT" sz="1400" dirty="0"/>
              <a:t>!</a:t>
            </a:r>
            <a:endParaRPr lang="en-GB" sz="1600" dirty="0"/>
          </a:p>
        </p:txBody>
      </p:sp>
      <p:sp>
        <p:nvSpPr>
          <p:cNvPr id="57" name="CuadroTexto 38">
            <a:extLst>
              <a:ext uri="{FF2B5EF4-FFF2-40B4-BE49-F238E27FC236}">
                <a16:creationId xmlns:a16="http://schemas.microsoft.com/office/drawing/2014/main" id="{D0CE56E6-FCD5-48C0-82AF-28A4BE115B26}"/>
              </a:ext>
            </a:extLst>
          </p:cNvPr>
          <p:cNvSpPr txBox="1"/>
          <p:nvPr/>
        </p:nvSpPr>
        <p:spPr>
          <a:xfrm>
            <a:off x="2102096" y="4879554"/>
            <a:ext cx="807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0C2B8E"/>
                </a:solidFill>
              </a:rPr>
              <a:t>Selle süsteemi lahendamiseks</a:t>
            </a:r>
            <a:r>
              <a:rPr lang="en-GB" sz="2400" b="1" dirty="0">
                <a:solidFill>
                  <a:srgbClr val="0C2B8E"/>
                </a:solidFill>
              </a:rPr>
              <a:t> </a:t>
            </a:r>
            <a:r>
              <a:rPr lang="et-EE" sz="2400" b="1" dirty="0">
                <a:solidFill>
                  <a:srgbClr val="0C2B8E"/>
                </a:solidFill>
              </a:rPr>
              <a:t>ei ole võimalik </a:t>
            </a:r>
            <a:r>
              <a:rPr lang="et-EE" sz="2400" dirty="0">
                <a:solidFill>
                  <a:srgbClr val="0C2B8E"/>
                </a:solidFill>
              </a:rPr>
              <a:t>kasutada </a:t>
            </a:r>
            <a:r>
              <a:rPr lang="et-EE" sz="2400" dirty="0" err="1">
                <a:solidFill>
                  <a:srgbClr val="0C2B8E"/>
                </a:solidFill>
              </a:rPr>
              <a:t>Crameri</a:t>
            </a:r>
            <a:r>
              <a:rPr lang="et-EE" sz="2400" dirty="0">
                <a:solidFill>
                  <a:srgbClr val="0C2B8E"/>
                </a:solidFill>
              </a:rPr>
              <a:t> valemeid. </a:t>
            </a:r>
            <a:endParaRPr lang="en-GB" sz="2400" dirty="0">
              <a:solidFill>
                <a:srgbClr val="0C2B8E"/>
              </a:solidFill>
            </a:endParaRPr>
          </a:p>
        </p:txBody>
      </p: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7028516A-B9D0-4E9C-AF7A-1441FF1EAA4D}"/>
              </a:ext>
            </a:extLst>
          </p:cNvPr>
          <p:cNvCxnSpPr>
            <a:cxnSpLocks/>
          </p:cNvCxnSpPr>
          <p:nvPr/>
        </p:nvCxnSpPr>
        <p:spPr>
          <a:xfrm>
            <a:off x="5893828" y="5295052"/>
            <a:ext cx="1858364" cy="0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5FC6B019-F09E-49FF-92B1-37836E21623B}"/>
              </a:ext>
            </a:extLst>
          </p:cNvPr>
          <p:cNvSpPr/>
          <p:nvPr/>
        </p:nvSpPr>
        <p:spPr>
          <a:xfrm>
            <a:off x="9729249" y="2908373"/>
            <a:ext cx="1138448" cy="320143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onexão reta unidirecional 59">
            <a:extLst>
              <a:ext uri="{FF2B5EF4-FFF2-40B4-BE49-F238E27FC236}">
                <a16:creationId xmlns:a16="http://schemas.microsoft.com/office/drawing/2014/main" id="{1C4A292C-FC5D-4C9E-8DA5-67213EE2252B}"/>
              </a:ext>
            </a:extLst>
          </p:cNvPr>
          <p:cNvCxnSpPr>
            <a:cxnSpLocks/>
          </p:cNvCxnSpPr>
          <p:nvPr/>
        </p:nvCxnSpPr>
        <p:spPr>
          <a:xfrm flipH="1">
            <a:off x="7945821" y="3082837"/>
            <a:ext cx="1671146" cy="772856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hlinkClick r:id="rId21" action="ppaction://hlinksldjump"/>
            <a:extLst>
              <a:ext uri="{FF2B5EF4-FFF2-40B4-BE49-F238E27FC236}">
                <a16:creationId xmlns:a16="http://schemas.microsoft.com/office/drawing/2014/main" id="{5946ADE1-9CDB-4F54-B5FD-1A6547434FE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2" name="Retângulo: Cantos Arredondados 61">
            <a:hlinkClick r:id="rId22" action="ppaction://hlinksldjump"/>
            <a:extLst>
              <a:ext uri="{FF2B5EF4-FFF2-40B4-BE49-F238E27FC236}">
                <a16:creationId xmlns:a16="http://schemas.microsoft.com/office/drawing/2014/main" id="{1FFEA1A4-B5D9-4FB2-8F6B-BED34C057C4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3" name="Retângulo: Cantos Arredondados 62">
            <a:hlinkClick r:id="rId23" action="ppaction://hlinksldjump"/>
            <a:extLst>
              <a:ext uri="{FF2B5EF4-FFF2-40B4-BE49-F238E27FC236}">
                <a16:creationId xmlns:a16="http://schemas.microsoft.com/office/drawing/2014/main" id="{3C8058F3-EE21-437F-AD70-9C6A9C1ECB7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24" action="ppaction://hlinksldjump"/>
            <a:extLst>
              <a:ext uri="{FF2B5EF4-FFF2-40B4-BE49-F238E27FC236}">
                <a16:creationId xmlns:a16="http://schemas.microsoft.com/office/drawing/2014/main" id="{598DF4F6-6CAA-4C86-9A75-FCA575C1F13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</p:spTree>
    <p:extLst>
      <p:ext uri="{BB962C8B-B14F-4D97-AF65-F5344CB8AC3E}">
        <p14:creationId xmlns:p14="http://schemas.microsoft.com/office/powerpoint/2010/main" val="32089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05443 0.22547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3" grpId="0" animBg="1"/>
      <p:bldP spid="34" grpId="0"/>
      <p:bldP spid="35" grpId="0"/>
      <p:bldP spid="38" grpId="0"/>
      <p:bldP spid="40" grpId="0" animBg="1"/>
      <p:bldP spid="42" grpId="0" animBg="1"/>
      <p:bldP spid="43" grpId="0" animBg="1"/>
      <p:bldP spid="43" grpId="1" animBg="1"/>
      <p:bldP spid="43" grpId="2" animBg="1"/>
      <p:bldP spid="8" grpId="0"/>
      <p:bldP spid="8" grpId="1"/>
      <p:bldP spid="9" grpId="0"/>
      <p:bldP spid="9" grpId="1"/>
      <p:bldP spid="52" grpId="0" animBg="1"/>
      <p:bldP spid="52" grpId="1" animBg="1"/>
      <p:bldP spid="53" grpId="0"/>
      <p:bldP spid="53" grpId="1"/>
      <p:bldP spid="48" grpId="0" animBg="1"/>
      <p:bldP spid="49" grpId="0"/>
      <p:bldP spid="55" grpId="0"/>
      <p:bldP spid="55" grpId="1"/>
      <p:bldP spid="57" grpId="0"/>
      <p:bldP spid="59" grpId="0" animBg="1"/>
      <p:bldP spid="5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 err="1">
                <a:solidFill>
                  <a:srgbClr val="F25E4F"/>
                </a:solidFill>
              </a:rPr>
              <a:t>Crameri</a:t>
            </a:r>
            <a:r>
              <a:rPr lang="et-EE" sz="2400" b="1" dirty="0">
                <a:solidFill>
                  <a:srgbClr val="F25E4F"/>
                </a:solidFill>
              </a:rPr>
              <a:t> valemid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2EEA7ECC-B782-496C-A337-174E38ED2CD9}"/>
                  </a:ext>
                </a:extLst>
              </p:cNvPr>
              <p:cNvSpPr/>
              <p:nvPr/>
            </p:nvSpPr>
            <p:spPr>
              <a:xfrm>
                <a:off x="2211314" y="2665230"/>
                <a:ext cx="42279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dirty="0"/>
                  <a:t>Olgu antud LVS (</a:t>
                </a:r>
                <a14:m>
                  <m:oMath xmlns:m="http://schemas.openxmlformats.org/officeDocument/2006/math">
                    <m:r>
                      <a:rPr lang="et-EE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t-EE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t-EE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t-EE" sz="2400" dirty="0"/>
                  <a:t>)</a:t>
                </a:r>
                <a:r>
                  <a:rPr lang="en-GB" sz="2400" dirty="0"/>
                  <a:t>: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2EEA7ECC-B782-496C-A337-174E38ED2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4" y="2665230"/>
                <a:ext cx="4227987" cy="461665"/>
              </a:xfrm>
              <a:prstGeom prst="rect">
                <a:avLst/>
              </a:prstGeom>
              <a:blipFill>
                <a:blip r:embed="rId6"/>
                <a:stretch>
                  <a:fillRect l="-2309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9301" y="2029563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24080" imgH="1358640" progId="Equation.DSMT4">
                  <p:embed/>
                </p:oleObj>
              </mc:Choice>
              <mc:Fallback>
                <p:oleObj name="Equation" r:id="rId7" imgW="312408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9301" y="2029563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80406" y="654688"/>
            <a:ext cx="4061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t-EE" sz="2400" b="1" dirty="0"/>
              <a:t>Miks need töötavad</a:t>
            </a:r>
            <a:r>
              <a:rPr lang="en-US" sz="2400" dirty="0"/>
              <a:t>? </a:t>
            </a:r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BD0B180-851D-4438-A4FB-242BB378D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0813" y="4033838"/>
          <a:ext cx="3419475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76440" imgH="1358640" progId="Equation.DSMT4">
                  <p:embed/>
                </p:oleObj>
              </mc:Choice>
              <mc:Fallback>
                <p:oleObj name="Equation" r:id="rId9" imgW="24764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00813" y="4033838"/>
                        <a:ext cx="3419475" cy="1878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56E61C-E631-4AE2-B975-2D57C53B72A1}"/>
                  </a:ext>
                </a:extLst>
              </p:cNvPr>
              <p:cNvSpPr/>
              <p:nvPr/>
            </p:nvSpPr>
            <p:spPr>
              <a:xfrm>
                <a:off x="2088682" y="1167373"/>
                <a:ext cx="9914021" cy="81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300" dirty="0" err="1"/>
                  <a:t>Nagu</a:t>
                </a:r>
                <a:r>
                  <a:rPr lang="en-US" sz="2300" dirty="0"/>
                  <a:t> </a:t>
                </a:r>
                <a:r>
                  <a:rPr lang="en-US" sz="2300" dirty="0" err="1"/>
                  <a:t>eespool</a:t>
                </a:r>
                <a:r>
                  <a:rPr lang="en-US" sz="2300" dirty="0"/>
                  <a:t> </a:t>
                </a:r>
                <a:r>
                  <a:rPr lang="en-US" sz="2300" dirty="0" err="1"/>
                  <a:t>öeldud</a:t>
                </a:r>
                <a:r>
                  <a:rPr lang="en-US" sz="2300" dirty="0"/>
                  <a:t>, </a:t>
                </a:r>
                <a:r>
                  <a:rPr lang="et-EE" sz="2300" b="1" dirty="0" err="1">
                    <a:solidFill>
                      <a:srgbClr val="F25E4F"/>
                    </a:solidFill>
                  </a:rPr>
                  <a:t>Crameri</a:t>
                </a:r>
                <a:r>
                  <a:rPr lang="et-EE" sz="2300" b="1" dirty="0">
                    <a:solidFill>
                      <a:srgbClr val="F25E4F"/>
                    </a:solidFill>
                  </a:rPr>
                  <a:t> valemeid</a:t>
                </a:r>
                <a:r>
                  <a:rPr lang="et-EE" sz="2300" dirty="0"/>
                  <a:t> </a:t>
                </a:r>
                <a:r>
                  <a:rPr lang="en-US" sz="2300" dirty="0" err="1"/>
                  <a:t>saab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kasutada</a:t>
                </a:r>
                <a:r>
                  <a:rPr lang="en-US" sz="2300" dirty="0"/>
                  <a:t>  LVS-</a:t>
                </a:r>
                <a:r>
                  <a:rPr lang="en-US" sz="2300" dirty="0" err="1"/>
                  <a:t>i</a:t>
                </a:r>
                <a:r>
                  <a:rPr lang="et-EE" sz="2300" dirty="0"/>
                  <a:t> </a:t>
                </a:r>
                <a:r>
                  <a:rPr lang="en-US" sz="2300" dirty="0" err="1"/>
                  <a:t>lahendamiseks</a:t>
                </a:r>
                <a:r>
                  <a:rPr lang="en-US" sz="2300" dirty="0"/>
                  <a:t> </a:t>
                </a:r>
                <a:r>
                  <a:rPr lang="en-US" sz="2300" dirty="0" err="1"/>
                  <a:t>ainult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siis</a:t>
                </a:r>
                <a:r>
                  <a:rPr lang="en-US" sz="2300" dirty="0"/>
                  <a:t>, </a:t>
                </a:r>
                <a:r>
                  <a:rPr lang="en-US" sz="2300" dirty="0" err="1"/>
                  <a:t>kui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süsteemi</a:t>
                </a:r>
                <a:r>
                  <a:rPr lang="en-US" sz="2300" dirty="0"/>
                  <a:t> </a:t>
                </a:r>
                <a:r>
                  <a:rPr lang="et-EE" sz="2300" b="1" dirty="0">
                    <a:solidFill>
                      <a:srgbClr val="F25E4F"/>
                    </a:solidFill>
                  </a:rPr>
                  <a:t>kordajate </a:t>
                </a:r>
                <a:r>
                  <a:rPr lang="et-EE" sz="2300" b="1" dirty="0" err="1">
                    <a:solidFill>
                      <a:srgbClr val="F25E4F"/>
                    </a:solidFill>
                  </a:rPr>
                  <a:t>maatrsiks</a:t>
                </a:r>
                <a:r>
                  <a:rPr lang="et-EE" sz="2300" b="1" dirty="0">
                    <a:solidFill>
                      <a:srgbClr val="F25E4F"/>
                    </a:solidFill>
                  </a:rPr>
                  <a:t> </a:t>
                </a:r>
                <a:r>
                  <a:rPr lang="et-EE" sz="2300" dirty="0"/>
                  <a:t>on</a:t>
                </a:r>
                <a:r>
                  <a:rPr lang="et-EE" sz="2300" b="1" dirty="0">
                    <a:solidFill>
                      <a:srgbClr val="F25E4F"/>
                    </a:solidFill>
                  </a:rPr>
                  <a:t> regulaarne</a:t>
                </a:r>
                <a:r>
                  <a:rPr lang="et-EE" sz="2300" dirty="0"/>
                  <a:t> </a:t>
                </a:r>
                <a:r>
                  <a:rPr lang="en-US" sz="2300" dirty="0"/>
                  <a:t>.</a:t>
                </a:r>
                <a:r>
                  <a:rPr lang="et-EE" sz="2300" dirty="0"/>
                  <a:t>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56E61C-E631-4AE2-B975-2D57C53B7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682" y="1167373"/>
                <a:ext cx="9914021" cy="815608"/>
              </a:xfrm>
              <a:prstGeom prst="rect">
                <a:avLst/>
              </a:prstGeom>
              <a:blipFill>
                <a:blip r:embed="rId11"/>
                <a:stretch>
                  <a:fillRect l="-923" t="-5224" r="-861" b="-1641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31">
            <a:extLst>
              <a:ext uri="{FF2B5EF4-FFF2-40B4-BE49-F238E27FC236}">
                <a16:creationId xmlns:a16="http://schemas.microsoft.com/office/drawing/2014/main" id="{8FAF7084-EEEC-49D0-B054-ECD6353DB109}"/>
              </a:ext>
            </a:extLst>
          </p:cNvPr>
          <p:cNvSpPr/>
          <p:nvPr/>
        </p:nvSpPr>
        <p:spPr>
          <a:xfrm>
            <a:off x="2211313" y="4557530"/>
            <a:ext cx="4392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sz="2400" dirty="0" err="1"/>
              <a:t>Crameri</a:t>
            </a:r>
            <a:r>
              <a:rPr lang="fi-FI" sz="2400" dirty="0"/>
              <a:t> </a:t>
            </a:r>
            <a:r>
              <a:rPr lang="et-EE" sz="2400" dirty="0"/>
              <a:t>valemeid s</a:t>
            </a:r>
            <a:r>
              <a:rPr lang="fi-FI" sz="2400" dirty="0" err="1"/>
              <a:t>aame</a:t>
            </a:r>
            <a:r>
              <a:rPr lang="fi-FI" sz="2400" dirty="0"/>
              <a:t> </a:t>
            </a:r>
            <a:r>
              <a:rPr lang="fi-FI" sz="2400" dirty="0" err="1"/>
              <a:t>rakendada</a:t>
            </a:r>
            <a:r>
              <a:rPr lang="fi-FI" sz="2400" dirty="0"/>
              <a:t> </a:t>
            </a:r>
            <a:r>
              <a:rPr lang="fi-FI" sz="2400" dirty="0" err="1"/>
              <a:t>ainult</a:t>
            </a:r>
            <a:r>
              <a:rPr lang="fi-FI" sz="2400" dirty="0"/>
              <a:t> siis, </a:t>
            </a:r>
            <a:r>
              <a:rPr lang="fi-FI" sz="2400" dirty="0" err="1"/>
              <a:t>kui</a:t>
            </a:r>
            <a:r>
              <a:rPr lang="fi-FI" sz="2400" dirty="0"/>
              <a:t> </a:t>
            </a:r>
            <a:r>
              <a:rPr lang="et-E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</a:t>
            </a:r>
            <a:r>
              <a:rPr lang="et-E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t-E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eterminant</a:t>
            </a:r>
            <a:r>
              <a:rPr lang="fi-FI" sz="2400" dirty="0"/>
              <a:t> </a:t>
            </a:r>
            <a:r>
              <a:rPr lang="et-EE" sz="2400" dirty="0"/>
              <a:t>ei ole null:</a:t>
            </a:r>
            <a:endParaRPr lang="en-GB" sz="2400" dirty="0"/>
          </a:p>
        </p:txBody>
      </p:sp>
      <p:sp>
        <p:nvSpPr>
          <p:cNvPr id="33" name="Retângulo: Cantos Arredondados 32">
            <a:hlinkClick r:id="rId12" action="ppaction://hlinksldjump"/>
            <a:extLst>
              <a:ext uri="{FF2B5EF4-FFF2-40B4-BE49-F238E27FC236}">
                <a16:creationId xmlns:a16="http://schemas.microsoft.com/office/drawing/2014/main" id="{CF4D5B1D-3305-49FA-916B-A8A1CB249FB3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34">
            <a:hlinkClick r:id="rId13" action="ppaction://hlinksldjump"/>
            <a:extLst>
              <a:ext uri="{FF2B5EF4-FFF2-40B4-BE49-F238E27FC236}">
                <a16:creationId xmlns:a16="http://schemas.microsoft.com/office/drawing/2014/main" id="{C46D345B-E3D9-4285-96AD-D1EDA190BCD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14" action="ppaction://hlinksldjump"/>
            <a:extLst>
              <a:ext uri="{FF2B5EF4-FFF2-40B4-BE49-F238E27FC236}">
                <a16:creationId xmlns:a16="http://schemas.microsoft.com/office/drawing/2014/main" id="{5E4E8FC3-9302-41CC-AF73-814710E48C33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15" action="ppaction://hlinksldjump"/>
            <a:extLst>
              <a:ext uri="{FF2B5EF4-FFF2-40B4-BE49-F238E27FC236}">
                <a16:creationId xmlns:a16="http://schemas.microsoft.com/office/drawing/2014/main" id="{1FAA2F60-41B9-413D-9445-C0EB348B25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</p:spTree>
    <p:extLst>
      <p:ext uri="{BB962C8B-B14F-4D97-AF65-F5344CB8AC3E}">
        <p14:creationId xmlns:p14="http://schemas.microsoft.com/office/powerpoint/2010/main" val="24598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/>
      <p:bldP spid="2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 err="1">
                <a:solidFill>
                  <a:srgbClr val="F25E4F"/>
                </a:solidFill>
              </a:rPr>
              <a:t>Crameri</a:t>
            </a:r>
            <a:r>
              <a:rPr lang="et-EE" sz="2400" b="1" dirty="0">
                <a:solidFill>
                  <a:srgbClr val="F25E4F"/>
                </a:solidFill>
              </a:rPr>
              <a:t> valemid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2EEA7ECC-B782-496C-A337-174E38ED2CD9}"/>
                  </a:ext>
                </a:extLst>
              </p:cNvPr>
              <p:cNvSpPr/>
              <p:nvPr/>
            </p:nvSpPr>
            <p:spPr>
              <a:xfrm>
                <a:off x="2211314" y="2665230"/>
                <a:ext cx="42279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dirty="0"/>
                  <a:t>Olgu antud LVS (</a:t>
                </a:r>
                <a14:m>
                  <m:oMath xmlns:m="http://schemas.openxmlformats.org/officeDocument/2006/math">
                    <m:r>
                      <a:rPr lang="et-EE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t-EE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t-EE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t-EE" sz="2400" dirty="0"/>
                  <a:t>)</a:t>
                </a:r>
                <a:r>
                  <a:rPr lang="en-GB" sz="2400" dirty="0"/>
                  <a:t>: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2EEA7ECC-B782-496C-A337-174E38ED2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4" y="2665230"/>
                <a:ext cx="4227987" cy="461665"/>
              </a:xfrm>
              <a:prstGeom prst="rect">
                <a:avLst/>
              </a:prstGeom>
              <a:blipFill>
                <a:blip r:embed="rId6"/>
                <a:stretch>
                  <a:fillRect l="-2309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977303"/>
              </p:ext>
            </p:extLst>
          </p:nvPr>
        </p:nvGraphicFramePr>
        <p:xfrm>
          <a:off x="6439301" y="2029563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24080" imgH="1358640" progId="Equation.DSMT4">
                  <p:embed/>
                </p:oleObj>
              </mc:Choice>
              <mc:Fallback>
                <p:oleObj name="Equation" r:id="rId7" imgW="312408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9301" y="2029563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25307" y="644892"/>
            <a:ext cx="3885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t-EE" sz="2400" b="1" dirty="0"/>
              <a:t>Miks need töötavad</a:t>
            </a:r>
            <a:r>
              <a:rPr lang="en-US" sz="2400" dirty="0"/>
              <a:t>? </a:t>
            </a:r>
          </a:p>
          <a:p>
            <a:pPr algn="just"/>
            <a:endParaRPr lang="en-US" sz="2400" dirty="0"/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BD0B180-851D-4438-A4FB-242BB378D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0813" y="4033838"/>
          <a:ext cx="3419475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76440" imgH="1358640" progId="Equation.DSMT4">
                  <p:embed/>
                </p:oleObj>
              </mc:Choice>
              <mc:Fallback>
                <p:oleObj name="Equation" r:id="rId9" imgW="24764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00813" y="4033838"/>
                        <a:ext cx="3419475" cy="1878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ângulo 20">
            <a:extLst>
              <a:ext uri="{FF2B5EF4-FFF2-40B4-BE49-F238E27FC236}">
                <a16:creationId xmlns:a16="http://schemas.microsoft.com/office/drawing/2014/main" id="{DE56E61C-E631-4AE2-B975-2D57C53B72A1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t-EE" sz="2400" dirty="0"/>
              <a:t>Kasutades maatriksvõrrandit, saame</a:t>
            </a:r>
            <a:r>
              <a:rPr lang="en-US" sz="2400" dirty="0"/>
              <a:t>: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FAF7084-EEEC-49D0-B054-ECD6353DB109}"/>
              </a:ext>
            </a:extLst>
          </p:cNvPr>
          <p:cNvSpPr/>
          <p:nvPr/>
        </p:nvSpPr>
        <p:spPr>
          <a:xfrm>
            <a:off x="2211314" y="4557530"/>
            <a:ext cx="4300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sz="2400" dirty="0" err="1"/>
              <a:t>Crameri</a:t>
            </a:r>
            <a:r>
              <a:rPr lang="fi-FI" sz="2400" dirty="0"/>
              <a:t> </a:t>
            </a:r>
            <a:r>
              <a:rPr lang="et-EE" sz="2400" dirty="0"/>
              <a:t>valemeid s</a:t>
            </a:r>
            <a:r>
              <a:rPr lang="fi-FI" sz="2400" dirty="0" err="1"/>
              <a:t>aame</a:t>
            </a:r>
            <a:r>
              <a:rPr lang="fi-FI" sz="2400" dirty="0"/>
              <a:t> </a:t>
            </a:r>
            <a:r>
              <a:rPr lang="fi-FI" sz="2400" dirty="0" err="1"/>
              <a:t>rakendada</a:t>
            </a:r>
            <a:r>
              <a:rPr lang="fi-FI" sz="2400" dirty="0"/>
              <a:t> </a:t>
            </a:r>
            <a:r>
              <a:rPr lang="fi-FI" sz="2400" dirty="0" err="1"/>
              <a:t>ainult</a:t>
            </a:r>
            <a:r>
              <a:rPr lang="fi-FI" sz="2400" dirty="0"/>
              <a:t> siis, </a:t>
            </a:r>
            <a:r>
              <a:rPr lang="fi-FI" sz="2400" dirty="0" err="1"/>
              <a:t>kui</a:t>
            </a:r>
            <a:r>
              <a:rPr lang="fi-FI" sz="2400" dirty="0"/>
              <a:t> </a:t>
            </a:r>
            <a:r>
              <a:rPr lang="et-E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</a:t>
            </a:r>
            <a:r>
              <a:rPr lang="et-E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t-E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eterminant</a:t>
            </a:r>
            <a:r>
              <a:rPr lang="fi-FI" sz="2400" dirty="0"/>
              <a:t> </a:t>
            </a:r>
            <a:r>
              <a:rPr lang="et-EE" sz="2400" dirty="0"/>
              <a:t>ei ole null:</a:t>
            </a:r>
            <a:endParaRPr lang="en-GB" sz="2400" dirty="0"/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D82A84F7-5CFE-4F9B-AC17-821403649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499221"/>
              </p:ext>
            </p:extLst>
          </p:nvPr>
        </p:nvGraphicFramePr>
        <p:xfrm>
          <a:off x="3076575" y="1800225"/>
          <a:ext cx="12398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88840" imgH="215640" progId="Equation.DSMT4">
                  <p:embed/>
                </p:oleObj>
              </mc:Choice>
              <mc:Fallback>
                <p:oleObj name="Equation" r:id="rId11" imgW="888840" imgH="2156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D82A84F7-5CFE-4F9B-AC17-821403649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76575" y="1800225"/>
                        <a:ext cx="1239838" cy="30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F0930DC-64C1-4ED2-9A29-433817541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772280"/>
              </p:ext>
            </p:extLst>
          </p:nvPr>
        </p:nvGraphicFramePr>
        <p:xfrm>
          <a:off x="5397500" y="1719263"/>
          <a:ext cx="14525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41120" imgH="266400" progId="Equation.DSMT4">
                  <p:embed/>
                </p:oleObj>
              </mc:Choice>
              <mc:Fallback>
                <p:oleObj name="Equation" r:id="rId13" imgW="1041120" imgH="26640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F0930DC-64C1-4ED2-9A29-4338175418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97500" y="1719263"/>
                        <a:ext cx="1452563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83996E29-D948-43D6-A1D5-093B69FF8AAF}"/>
              </a:ext>
            </a:extLst>
          </p:cNvPr>
          <p:cNvSpPr/>
          <p:nvPr/>
        </p:nvSpPr>
        <p:spPr>
          <a:xfrm>
            <a:off x="4760430" y="1821875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ângulo: Cantos Arredondados 37">
            <a:hlinkClick r:id="rId15" action="ppaction://hlinksldjump"/>
            <a:extLst>
              <a:ext uri="{FF2B5EF4-FFF2-40B4-BE49-F238E27FC236}">
                <a16:creationId xmlns:a16="http://schemas.microsoft.com/office/drawing/2014/main" id="{6E0BBD66-6D5B-4828-A3E1-197C452452E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16" action="ppaction://hlinksldjump"/>
            <a:extLst>
              <a:ext uri="{FF2B5EF4-FFF2-40B4-BE49-F238E27FC236}">
                <a16:creationId xmlns:a16="http://schemas.microsoft.com/office/drawing/2014/main" id="{EF9AA52C-DAFC-45D6-8F5A-E1E5D6F8C0E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17" action="ppaction://hlinksldjump"/>
            <a:extLst>
              <a:ext uri="{FF2B5EF4-FFF2-40B4-BE49-F238E27FC236}">
                <a16:creationId xmlns:a16="http://schemas.microsoft.com/office/drawing/2014/main" id="{02078613-9588-4DF1-9FCC-09A964CCCCA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18" action="ppaction://hlinksldjump"/>
            <a:extLst>
              <a:ext uri="{FF2B5EF4-FFF2-40B4-BE49-F238E27FC236}">
                <a16:creationId xmlns:a16="http://schemas.microsoft.com/office/drawing/2014/main" id="{E059015D-3B78-433D-A0CA-2384B257B5D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</p:spTree>
    <p:extLst>
      <p:ext uri="{BB962C8B-B14F-4D97-AF65-F5344CB8AC3E}">
        <p14:creationId xmlns:p14="http://schemas.microsoft.com/office/powerpoint/2010/main" val="37644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32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8678700-748F-40B3-A9CA-A287E5F818AE}"/>
              </a:ext>
            </a:extLst>
          </p:cNvPr>
          <p:cNvSpPr/>
          <p:nvPr/>
        </p:nvSpPr>
        <p:spPr>
          <a:xfrm>
            <a:off x="2363714" y="3574044"/>
            <a:ext cx="9304861" cy="1663113"/>
          </a:xfrm>
          <a:prstGeom prst="roundRect">
            <a:avLst/>
          </a:prstGeom>
          <a:noFill/>
          <a:ln w="952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 err="1">
                <a:solidFill>
                  <a:srgbClr val="F25E4F"/>
                </a:solidFill>
              </a:rPr>
              <a:t>Crameri</a:t>
            </a:r>
            <a:r>
              <a:rPr lang="et-EE" sz="2400" b="1" dirty="0">
                <a:solidFill>
                  <a:srgbClr val="F25E4F"/>
                </a:solidFill>
              </a:rPr>
              <a:t> valemid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03983" y="655886"/>
            <a:ext cx="3482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 </a:t>
            </a:r>
            <a:r>
              <a:rPr lang="et-EE" sz="2400" b="1" dirty="0"/>
              <a:t>Miks need töötavad</a:t>
            </a:r>
            <a:r>
              <a:rPr lang="en-US" sz="2400" dirty="0"/>
              <a:t>?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E56E61C-E631-4AE2-B975-2D57C53B72A1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t-EE" sz="2400" dirty="0"/>
              <a:t>Kasutades maatriksvõrrandit, saame</a:t>
            </a:r>
            <a:r>
              <a:rPr lang="en-US" sz="2400" dirty="0"/>
              <a:t>:</a:t>
            </a: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D82A84F7-5CFE-4F9B-AC17-821403649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666988"/>
              </p:ext>
            </p:extLst>
          </p:nvPr>
        </p:nvGraphicFramePr>
        <p:xfrm>
          <a:off x="3076575" y="1800225"/>
          <a:ext cx="12398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215640" progId="Equation.DSMT4">
                  <p:embed/>
                </p:oleObj>
              </mc:Choice>
              <mc:Fallback>
                <p:oleObj name="Equation" r:id="rId7" imgW="888840" imgH="2156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D82A84F7-5CFE-4F9B-AC17-821403649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76575" y="1800225"/>
                        <a:ext cx="1239838" cy="30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F0930DC-64C1-4ED2-9A29-433817541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784252"/>
              </p:ext>
            </p:extLst>
          </p:nvPr>
        </p:nvGraphicFramePr>
        <p:xfrm>
          <a:off x="5397500" y="1719263"/>
          <a:ext cx="14525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1120" imgH="266400" progId="Equation.DSMT4">
                  <p:embed/>
                </p:oleObj>
              </mc:Choice>
              <mc:Fallback>
                <p:oleObj name="Equation" r:id="rId9" imgW="1041120" imgH="26640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F0930DC-64C1-4ED2-9A29-4338175418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7500" y="1719263"/>
                        <a:ext cx="1452563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83996E29-D948-43D6-A1D5-093B69FF8AAF}"/>
              </a:ext>
            </a:extLst>
          </p:cNvPr>
          <p:cNvSpPr/>
          <p:nvPr/>
        </p:nvSpPr>
        <p:spPr>
          <a:xfrm>
            <a:off x="4760430" y="1821875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ângulo: Cantos Arredondados 37">
            <a:hlinkClick r:id="rId11" action="ppaction://hlinksldjump"/>
            <a:extLst>
              <a:ext uri="{FF2B5EF4-FFF2-40B4-BE49-F238E27FC236}">
                <a16:creationId xmlns:a16="http://schemas.microsoft.com/office/drawing/2014/main" id="{6E0BBD66-6D5B-4828-A3E1-197C452452E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12" action="ppaction://hlinksldjump"/>
            <a:extLst>
              <a:ext uri="{FF2B5EF4-FFF2-40B4-BE49-F238E27FC236}">
                <a16:creationId xmlns:a16="http://schemas.microsoft.com/office/drawing/2014/main" id="{EF9AA52C-DAFC-45D6-8F5A-E1E5D6F8C0E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13" action="ppaction://hlinksldjump"/>
            <a:extLst>
              <a:ext uri="{FF2B5EF4-FFF2-40B4-BE49-F238E27FC236}">
                <a16:creationId xmlns:a16="http://schemas.microsoft.com/office/drawing/2014/main" id="{02078613-9588-4DF1-9FCC-09A964CCCCA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14" action="ppaction://hlinksldjump"/>
            <a:extLst>
              <a:ext uri="{FF2B5EF4-FFF2-40B4-BE49-F238E27FC236}">
                <a16:creationId xmlns:a16="http://schemas.microsoft.com/office/drawing/2014/main" id="{E059015D-3B78-433D-A0CA-2384B257B5D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2EBF0BD5-78E4-489D-BA46-4207978E9A99}"/>
              </a:ext>
            </a:extLst>
          </p:cNvPr>
          <p:cNvSpPr/>
          <p:nvPr/>
        </p:nvSpPr>
        <p:spPr>
          <a:xfrm>
            <a:off x="2256424" y="2244941"/>
            <a:ext cx="957853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Kuna </a:t>
            </a:r>
            <a:r>
              <a:rPr lang="en-GB" sz="2400" dirty="0" err="1"/>
              <a:t>selle</a:t>
            </a:r>
            <a:r>
              <a:rPr lang="en-GB" sz="2400" dirty="0"/>
              <a:t> </a:t>
            </a:r>
            <a:r>
              <a:rPr lang="en-GB" sz="2400" dirty="0" err="1"/>
              <a:t>reegli</a:t>
            </a:r>
            <a:r>
              <a:rPr lang="en-GB" sz="2400" dirty="0"/>
              <a:t> </a:t>
            </a:r>
            <a:r>
              <a:rPr lang="en-GB" sz="2400" dirty="0" err="1"/>
              <a:t>mõningate</a:t>
            </a:r>
            <a:r>
              <a:rPr lang="en-GB" sz="2400" dirty="0"/>
              <a:t> </a:t>
            </a:r>
            <a:r>
              <a:rPr lang="en-GB" sz="2400" dirty="0" err="1"/>
              <a:t>teoreetiliste</a:t>
            </a:r>
            <a:r>
              <a:rPr lang="en-GB" sz="2400" dirty="0"/>
              <a:t> </a:t>
            </a:r>
            <a:r>
              <a:rPr lang="en-GB" sz="2400" dirty="0" err="1"/>
              <a:t>üksikasjade</a:t>
            </a:r>
            <a:r>
              <a:rPr lang="en-GB" sz="2400" dirty="0"/>
              <a:t> </a:t>
            </a:r>
            <a:r>
              <a:rPr lang="et-EE" sz="2400" dirty="0"/>
              <a:t>vaatlemine</a:t>
            </a:r>
            <a:r>
              <a:rPr lang="en-GB" sz="2400" dirty="0"/>
              <a:t> </a:t>
            </a:r>
            <a:r>
              <a:rPr lang="en-GB" sz="2400" dirty="0" err="1"/>
              <a:t>võib</a:t>
            </a:r>
            <a:r>
              <a:rPr lang="en-GB" sz="2400" dirty="0"/>
              <a:t> olla </a:t>
            </a:r>
            <a:r>
              <a:rPr lang="en-GB" sz="2400" dirty="0" err="1"/>
              <a:t>pisut</a:t>
            </a:r>
            <a:r>
              <a:rPr lang="en-GB" sz="2400" dirty="0"/>
              <a:t> </a:t>
            </a:r>
            <a:r>
              <a:rPr lang="et-EE" sz="2400" dirty="0"/>
              <a:t>keeruline, </a:t>
            </a:r>
            <a:r>
              <a:rPr lang="en-GB" sz="2400" b="1" dirty="0" err="1"/>
              <a:t>võite</a:t>
            </a:r>
            <a:r>
              <a:rPr lang="en-GB" sz="2400" b="1" dirty="0"/>
              <a:t> </a:t>
            </a:r>
            <a:r>
              <a:rPr lang="en-GB" sz="2400" b="1" dirty="0" err="1"/>
              <a:t>selle</a:t>
            </a:r>
            <a:r>
              <a:rPr lang="en-GB" sz="2400" b="1" dirty="0"/>
              <a:t> </a:t>
            </a:r>
            <a:r>
              <a:rPr lang="en-GB" sz="2400" b="1" dirty="0" err="1"/>
              <a:t>vahele</a:t>
            </a:r>
            <a:r>
              <a:rPr lang="en-GB" sz="2400" b="1" dirty="0"/>
              <a:t> </a:t>
            </a:r>
            <a:r>
              <a:rPr lang="en-GB" sz="2400" b="1" dirty="0" err="1"/>
              <a:t>jätta</a:t>
            </a:r>
            <a:r>
              <a:rPr lang="en-GB" sz="2400" dirty="0"/>
              <a:t>, </a:t>
            </a:r>
            <a:r>
              <a:rPr lang="en-GB" sz="2400" dirty="0" err="1"/>
              <a:t>jätkates</a:t>
            </a:r>
            <a:r>
              <a:rPr lang="en-GB" sz="2400" dirty="0"/>
              <a:t> </a:t>
            </a:r>
            <a:r>
              <a:rPr lang="en-GB" sz="2400" dirty="0" err="1"/>
              <a:t>seda</a:t>
            </a:r>
            <a:r>
              <a:rPr lang="en-GB" sz="2400" dirty="0"/>
              <a:t> </a:t>
            </a:r>
            <a:r>
              <a:rPr lang="et-EE" sz="2400" dirty="0"/>
              <a:t>tundi</a:t>
            </a:r>
            <a:r>
              <a:rPr lang="en-GB" sz="2400" dirty="0"/>
              <a:t>, </a:t>
            </a:r>
            <a:r>
              <a:rPr lang="et-EE" sz="2400" dirty="0"/>
              <a:t>teades</a:t>
            </a:r>
            <a:r>
              <a:rPr lang="en-GB" sz="2400" dirty="0"/>
              <a:t> </a:t>
            </a:r>
            <a:r>
              <a:rPr lang="en-GB" sz="2400" dirty="0" err="1"/>
              <a:t>Crameri</a:t>
            </a:r>
            <a:r>
              <a:rPr lang="en-GB" sz="2400" dirty="0"/>
              <a:t> </a:t>
            </a:r>
            <a:r>
              <a:rPr lang="et-EE" sz="2400" dirty="0"/>
              <a:t>valemite</a:t>
            </a:r>
            <a:r>
              <a:rPr lang="en-GB" sz="2400" dirty="0"/>
              <a:t> </a:t>
            </a:r>
            <a:r>
              <a:rPr lang="et-EE" sz="2400" dirty="0"/>
              <a:t>mehhanismist</a:t>
            </a:r>
            <a:r>
              <a:rPr lang="en-GB" sz="2400" dirty="0"/>
              <a:t>, </a:t>
            </a:r>
            <a:r>
              <a:rPr lang="en-GB" sz="2400" dirty="0" err="1"/>
              <a:t>kus</a:t>
            </a:r>
            <a:r>
              <a:rPr lang="en-GB" sz="2400" dirty="0"/>
              <a:t> </a:t>
            </a:r>
            <a:r>
              <a:rPr lang="en-GB" sz="2400" dirty="0" err="1"/>
              <a:t>iga</a:t>
            </a:r>
            <a:r>
              <a:rPr lang="en-GB" sz="2400" dirty="0"/>
              <a:t> 𝑖 </a:t>
            </a:r>
            <a:r>
              <a:rPr lang="et-EE" sz="2400" dirty="0"/>
              <a:t>–</a:t>
            </a:r>
            <a:r>
              <a:rPr lang="et-EE" sz="2400" dirty="0" err="1"/>
              <a:t>nes</a:t>
            </a:r>
            <a:r>
              <a:rPr lang="et-EE" sz="2400" dirty="0"/>
              <a:t> </a:t>
            </a:r>
            <a:r>
              <a:rPr lang="en-GB" sz="2400" dirty="0" err="1"/>
              <a:t>lahend</a:t>
            </a:r>
            <a:r>
              <a:rPr lang="en-GB" sz="2400" dirty="0"/>
              <a:t> </a:t>
            </a:r>
            <a:r>
              <a:rPr lang="et-EE" sz="2400" dirty="0"/>
              <a:t>on leitav</a:t>
            </a:r>
            <a:r>
              <a:rPr lang="en-GB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15">
                <a:extLst>
                  <a:ext uri="{FF2B5EF4-FFF2-40B4-BE49-F238E27FC236}">
                    <a16:creationId xmlns:a16="http://schemas.microsoft.com/office/drawing/2014/main" id="{03C34D0C-89D8-4936-8287-33118D687DC3}"/>
                  </a:ext>
                </a:extLst>
              </p:cNvPr>
              <p:cNvSpPr txBox="1"/>
              <p:nvPr/>
            </p:nvSpPr>
            <p:spPr>
              <a:xfrm>
                <a:off x="2427157" y="4040510"/>
                <a:ext cx="9304861" cy="104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⋯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s-ES" sz="24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PT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 </a:t>
                </a:r>
                <a:r>
                  <a:rPr lang="et-EE" sz="2400" dirty="0"/>
                  <a:t>, kus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t-EE" sz="2400" dirty="0"/>
                  <a:t> maatriksi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t-EE" sz="2400" dirty="0"/>
                  <a:t>veerud ja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t-EE" sz="2400" dirty="0"/>
                  <a:t> on vabaliikmete veerg</a:t>
                </a:r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28" name="CuadroTexto 15">
                <a:extLst>
                  <a:ext uri="{FF2B5EF4-FFF2-40B4-BE49-F238E27FC236}">
                    <a16:creationId xmlns:a16="http://schemas.microsoft.com/office/drawing/2014/main" id="{03C34D0C-89D8-4936-8287-33118D68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57" y="4040510"/>
                <a:ext cx="9304861" cy="1046056"/>
              </a:xfrm>
              <a:prstGeom prst="rect">
                <a:avLst/>
              </a:prstGeom>
              <a:blipFill>
                <a:blip r:embed="rId16"/>
                <a:stretch>
                  <a:fillRect l="-982" b="-1286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echa doblada 24">
            <a:extLst>
              <a:ext uri="{FF2B5EF4-FFF2-40B4-BE49-F238E27FC236}">
                <a16:creationId xmlns:a16="http://schemas.microsoft.com/office/drawing/2014/main" id="{CF3092AB-90B8-4D10-89D1-CA24CC584905}"/>
              </a:ext>
            </a:extLst>
          </p:cNvPr>
          <p:cNvSpPr/>
          <p:nvPr/>
        </p:nvSpPr>
        <p:spPr>
          <a:xfrm rot="5400000" flipV="1">
            <a:off x="4354561" y="3648221"/>
            <a:ext cx="228804" cy="5557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5">
                <a:extLst>
                  <a:ext uri="{FF2B5EF4-FFF2-40B4-BE49-F238E27FC236}">
                    <a16:creationId xmlns:a16="http://schemas.microsoft.com/office/drawing/2014/main" id="{76F513FE-6B8A-4333-845F-22DAB4260581}"/>
                  </a:ext>
                </a:extLst>
              </p:cNvPr>
              <p:cNvSpPr txBox="1"/>
              <p:nvPr/>
            </p:nvSpPr>
            <p:spPr>
              <a:xfrm>
                <a:off x="4746851" y="3627040"/>
                <a:ext cx="15933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dirty="0"/>
                  <a:t>-</a:t>
                </a:r>
                <a:r>
                  <a:rPr lang="et-EE" dirty="0" err="1"/>
                  <a:t>nes</a:t>
                </a:r>
                <a:r>
                  <a:rPr lang="en-GB" dirty="0"/>
                  <a:t> </a:t>
                </a:r>
                <a:r>
                  <a:rPr lang="et-EE" dirty="0"/>
                  <a:t>veerg</a:t>
                </a:r>
                <a:r>
                  <a:rPr lang="en-GB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CuadroTexto 25">
                <a:extLst>
                  <a:ext uri="{FF2B5EF4-FFF2-40B4-BE49-F238E27FC236}">
                    <a16:creationId xmlns:a16="http://schemas.microsoft.com/office/drawing/2014/main" id="{76F513FE-6B8A-4333-845F-22DAB4260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51" y="3627040"/>
                <a:ext cx="1593321" cy="369332"/>
              </a:xfrm>
              <a:prstGeom prst="rect">
                <a:avLst/>
              </a:prstGeom>
              <a:blipFill>
                <a:blip r:embed="rId17"/>
                <a:stretch>
                  <a:fillRect l="-3448" t="-11475" b="-2459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25">
            <a:extLst>
              <a:ext uri="{FF2B5EF4-FFF2-40B4-BE49-F238E27FC236}">
                <a16:creationId xmlns:a16="http://schemas.microsoft.com/office/drawing/2014/main" id="{33C24A48-36C9-461B-ADB3-6D31826697DF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9178538" y="721674"/>
            <a:ext cx="1346199" cy="1346199"/>
          </a:xfrm>
          <a:custGeom>
            <a:avLst/>
            <a:gdLst>
              <a:gd name="T0" fmla="*/ 56 w 192"/>
              <a:gd name="T1" fmla="*/ 0 h 192"/>
              <a:gd name="T2" fmla="*/ 0 w 192"/>
              <a:gd name="T3" fmla="*/ 136 h 192"/>
              <a:gd name="T4" fmla="*/ 136 w 192"/>
              <a:gd name="T5" fmla="*/ 192 h 192"/>
              <a:gd name="T6" fmla="*/ 192 w 192"/>
              <a:gd name="T7" fmla="*/ 56 h 192"/>
              <a:gd name="T8" fmla="*/ 184 w 192"/>
              <a:gd name="T9" fmla="*/ 132 h 192"/>
              <a:gd name="T10" fmla="*/ 59 w 192"/>
              <a:gd name="T11" fmla="*/ 184 h 192"/>
              <a:gd name="T12" fmla="*/ 8 w 192"/>
              <a:gd name="T13" fmla="*/ 59 h 192"/>
              <a:gd name="T14" fmla="*/ 132 w 192"/>
              <a:gd name="T15" fmla="*/ 8 h 192"/>
              <a:gd name="T16" fmla="*/ 184 w 192"/>
              <a:gd name="T17" fmla="*/ 132 h 192"/>
              <a:gd name="T18" fmla="*/ 107 w 192"/>
              <a:gd name="T19" fmla="*/ 89 h 192"/>
              <a:gd name="T20" fmla="*/ 111 w 192"/>
              <a:gd name="T21" fmla="*/ 117 h 192"/>
              <a:gd name="T22" fmla="*/ 115 w 192"/>
              <a:gd name="T23" fmla="*/ 89 h 192"/>
              <a:gd name="T24" fmla="*/ 150 w 192"/>
              <a:gd name="T25" fmla="*/ 83 h 192"/>
              <a:gd name="T26" fmla="*/ 143 w 192"/>
              <a:gd name="T27" fmla="*/ 76 h 192"/>
              <a:gd name="T28" fmla="*/ 146 w 192"/>
              <a:gd name="T29" fmla="*/ 91 h 192"/>
              <a:gd name="T30" fmla="*/ 63 w 192"/>
              <a:gd name="T31" fmla="*/ 16 h 192"/>
              <a:gd name="T32" fmla="*/ 16 w 192"/>
              <a:gd name="T33" fmla="*/ 129 h 192"/>
              <a:gd name="T34" fmla="*/ 129 w 192"/>
              <a:gd name="T35" fmla="*/ 176 h 192"/>
              <a:gd name="T36" fmla="*/ 176 w 192"/>
              <a:gd name="T37" fmla="*/ 63 h 192"/>
              <a:gd name="T38" fmla="*/ 63 w 192"/>
              <a:gd name="T39" fmla="*/ 16 h 192"/>
              <a:gd name="T40" fmla="*/ 37 w 192"/>
              <a:gd name="T41" fmla="*/ 126 h 192"/>
              <a:gd name="T42" fmla="*/ 42 w 192"/>
              <a:gd name="T43" fmla="*/ 108 h 192"/>
              <a:gd name="T44" fmla="*/ 49 w 192"/>
              <a:gd name="T45" fmla="*/ 108 h 192"/>
              <a:gd name="T46" fmla="*/ 32 w 192"/>
              <a:gd name="T47" fmla="*/ 90 h 192"/>
              <a:gd name="T48" fmla="*/ 52 w 192"/>
              <a:gd name="T49" fmla="*/ 64 h 192"/>
              <a:gd name="T50" fmla="*/ 49 w 192"/>
              <a:gd name="T51" fmla="*/ 82 h 192"/>
              <a:gd name="T52" fmla="*/ 46 w 192"/>
              <a:gd name="T53" fmla="*/ 87 h 192"/>
              <a:gd name="T54" fmla="*/ 58 w 192"/>
              <a:gd name="T55" fmla="*/ 122 h 192"/>
              <a:gd name="T56" fmla="*/ 84 w 192"/>
              <a:gd name="T57" fmla="*/ 78 h 192"/>
              <a:gd name="T58" fmla="*/ 72 w 192"/>
              <a:gd name="T59" fmla="*/ 128 h 192"/>
              <a:gd name="T60" fmla="*/ 63 w 192"/>
              <a:gd name="T61" fmla="*/ 78 h 192"/>
              <a:gd name="T62" fmla="*/ 93 w 192"/>
              <a:gd name="T63" fmla="*/ 64 h 192"/>
              <a:gd name="T64" fmla="*/ 111 w 192"/>
              <a:gd name="T65" fmla="*/ 128 h 192"/>
              <a:gd name="T66" fmla="*/ 100 w 192"/>
              <a:gd name="T67" fmla="*/ 68 h 192"/>
              <a:gd name="T68" fmla="*/ 126 w 192"/>
              <a:gd name="T69" fmla="*/ 78 h 192"/>
              <a:gd name="T70" fmla="*/ 111 w 192"/>
              <a:gd name="T71" fmla="*/ 128 h 192"/>
              <a:gd name="T72" fmla="*/ 148 w 192"/>
              <a:gd name="T73" fmla="*/ 64 h 192"/>
              <a:gd name="T74" fmla="*/ 148 w 192"/>
              <a:gd name="T75" fmla="*/ 103 h 192"/>
              <a:gd name="T76" fmla="*/ 143 w 192"/>
              <a:gd name="T77" fmla="*/ 128 h 192"/>
              <a:gd name="T78" fmla="*/ 132 w 192"/>
              <a:gd name="T79" fmla="*/ 6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2" h="192">
                <a:moveTo>
                  <a:pt x="136" y="0"/>
                </a:moveTo>
                <a:cubicBezTo>
                  <a:pt x="56" y="0"/>
                  <a:pt x="56" y="0"/>
                  <a:pt x="56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136"/>
                  <a:pt x="0" y="136"/>
                  <a:pt x="0" y="136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136" y="192"/>
                  <a:pt x="136" y="192"/>
                  <a:pt x="136" y="192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56"/>
                  <a:pt x="192" y="56"/>
                  <a:pt x="192" y="56"/>
                </a:cubicBezTo>
                <a:lnTo>
                  <a:pt x="136" y="0"/>
                </a:lnTo>
                <a:close/>
                <a:moveTo>
                  <a:pt x="184" y="132"/>
                </a:moveTo>
                <a:cubicBezTo>
                  <a:pt x="132" y="184"/>
                  <a:pt x="132" y="184"/>
                  <a:pt x="132" y="184"/>
                </a:cubicBezTo>
                <a:cubicBezTo>
                  <a:pt x="59" y="184"/>
                  <a:pt x="59" y="184"/>
                  <a:pt x="59" y="184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59"/>
                  <a:pt x="8" y="59"/>
                  <a:pt x="8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132" y="8"/>
                  <a:pt x="132" y="8"/>
                  <a:pt x="132" y="8"/>
                </a:cubicBezTo>
                <a:cubicBezTo>
                  <a:pt x="184" y="59"/>
                  <a:pt x="184" y="59"/>
                  <a:pt x="184" y="59"/>
                </a:cubicBezTo>
                <a:lnTo>
                  <a:pt x="184" y="132"/>
                </a:lnTo>
                <a:close/>
                <a:moveTo>
                  <a:pt x="111" y="74"/>
                </a:moveTo>
                <a:cubicBezTo>
                  <a:pt x="106" y="73"/>
                  <a:pt x="107" y="89"/>
                  <a:pt x="107" y="89"/>
                </a:cubicBezTo>
                <a:cubicBezTo>
                  <a:pt x="107" y="108"/>
                  <a:pt x="108" y="114"/>
                  <a:pt x="108" y="114"/>
                </a:cubicBezTo>
                <a:cubicBezTo>
                  <a:pt x="108" y="114"/>
                  <a:pt x="108" y="117"/>
                  <a:pt x="111" y="117"/>
                </a:cubicBezTo>
                <a:cubicBezTo>
                  <a:pt x="114" y="117"/>
                  <a:pt x="114" y="114"/>
                  <a:pt x="114" y="114"/>
                </a:cubicBezTo>
                <a:cubicBezTo>
                  <a:pt x="115" y="111"/>
                  <a:pt x="115" y="90"/>
                  <a:pt x="115" y="89"/>
                </a:cubicBezTo>
                <a:cubicBezTo>
                  <a:pt x="115" y="88"/>
                  <a:pt x="116" y="75"/>
                  <a:pt x="111" y="74"/>
                </a:cubicBezTo>
                <a:close/>
                <a:moveTo>
                  <a:pt x="150" y="83"/>
                </a:moveTo>
                <a:cubicBezTo>
                  <a:pt x="150" y="75"/>
                  <a:pt x="146" y="76"/>
                  <a:pt x="146" y="76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6" y="91"/>
                  <a:pt x="146" y="91"/>
                  <a:pt x="146" y="91"/>
                </a:cubicBezTo>
                <a:cubicBezTo>
                  <a:pt x="146" y="91"/>
                  <a:pt x="150" y="91"/>
                  <a:pt x="150" y="83"/>
                </a:cubicBezTo>
                <a:close/>
                <a:moveTo>
                  <a:pt x="63" y="16"/>
                </a:moveTo>
                <a:cubicBezTo>
                  <a:pt x="16" y="63"/>
                  <a:pt x="16" y="63"/>
                  <a:pt x="16" y="63"/>
                </a:cubicBezTo>
                <a:cubicBezTo>
                  <a:pt x="16" y="129"/>
                  <a:pt x="16" y="129"/>
                  <a:pt x="16" y="129"/>
                </a:cubicBezTo>
                <a:cubicBezTo>
                  <a:pt x="63" y="176"/>
                  <a:pt x="63" y="176"/>
                  <a:pt x="63" y="176"/>
                </a:cubicBezTo>
                <a:cubicBezTo>
                  <a:pt x="129" y="176"/>
                  <a:pt x="129" y="176"/>
                  <a:pt x="129" y="176"/>
                </a:cubicBezTo>
                <a:cubicBezTo>
                  <a:pt x="176" y="129"/>
                  <a:pt x="176" y="129"/>
                  <a:pt x="176" y="129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29" y="16"/>
                  <a:pt x="129" y="16"/>
                  <a:pt x="129" y="16"/>
                </a:cubicBezTo>
                <a:lnTo>
                  <a:pt x="63" y="16"/>
                </a:lnTo>
                <a:close/>
                <a:moveTo>
                  <a:pt x="58" y="122"/>
                </a:moveTo>
                <a:cubicBezTo>
                  <a:pt x="58" y="122"/>
                  <a:pt x="52" y="132"/>
                  <a:pt x="37" y="126"/>
                </a:cubicBezTo>
                <a:cubicBezTo>
                  <a:pt x="37" y="126"/>
                  <a:pt x="30" y="124"/>
                  <a:pt x="30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8"/>
                  <a:pt x="41" y="117"/>
                  <a:pt x="45" y="117"/>
                </a:cubicBezTo>
                <a:cubicBezTo>
                  <a:pt x="50" y="117"/>
                  <a:pt x="50" y="109"/>
                  <a:pt x="49" y="108"/>
                </a:cubicBezTo>
                <a:cubicBezTo>
                  <a:pt x="48" y="106"/>
                  <a:pt x="47" y="104"/>
                  <a:pt x="44" y="103"/>
                </a:cubicBezTo>
                <a:cubicBezTo>
                  <a:pt x="42" y="101"/>
                  <a:pt x="33" y="98"/>
                  <a:pt x="32" y="90"/>
                </a:cubicBezTo>
                <a:cubicBezTo>
                  <a:pt x="30" y="83"/>
                  <a:pt x="30" y="75"/>
                  <a:pt x="34" y="68"/>
                </a:cubicBezTo>
                <a:cubicBezTo>
                  <a:pt x="38" y="62"/>
                  <a:pt x="49" y="63"/>
                  <a:pt x="52" y="64"/>
                </a:cubicBezTo>
                <a:cubicBezTo>
                  <a:pt x="52" y="64"/>
                  <a:pt x="61" y="66"/>
                  <a:pt x="60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2"/>
                  <a:pt x="50" y="74"/>
                  <a:pt x="46" y="74"/>
                </a:cubicBezTo>
                <a:cubicBezTo>
                  <a:pt x="42" y="74"/>
                  <a:pt x="40" y="82"/>
                  <a:pt x="46" y="87"/>
                </a:cubicBezTo>
                <a:cubicBezTo>
                  <a:pt x="46" y="87"/>
                  <a:pt x="55" y="91"/>
                  <a:pt x="58" y="96"/>
                </a:cubicBezTo>
                <a:cubicBezTo>
                  <a:pt x="61" y="101"/>
                  <a:pt x="64" y="111"/>
                  <a:pt x="58" y="122"/>
                </a:cubicBezTo>
                <a:close/>
                <a:moveTo>
                  <a:pt x="93" y="78"/>
                </a:moveTo>
                <a:cubicBezTo>
                  <a:pt x="84" y="78"/>
                  <a:pt x="84" y="78"/>
                  <a:pt x="84" y="7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78"/>
                  <a:pt x="72" y="78"/>
                  <a:pt x="72" y="78"/>
                </a:cubicBezTo>
                <a:cubicBezTo>
                  <a:pt x="63" y="78"/>
                  <a:pt x="63" y="78"/>
                  <a:pt x="63" y="78"/>
                </a:cubicBezTo>
                <a:cubicBezTo>
                  <a:pt x="63" y="64"/>
                  <a:pt x="63" y="64"/>
                  <a:pt x="63" y="64"/>
                </a:cubicBezTo>
                <a:cubicBezTo>
                  <a:pt x="93" y="64"/>
                  <a:pt x="93" y="64"/>
                  <a:pt x="93" y="64"/>
                </a:cubicBezTo>
                <a:lnTo>
                  <a:pt x="93" y="78"/>
                </a:lnTo>
                <a:close/>
                <a:moveTo>
                  <a:pt x="111" y="128"/>
                </a:moveTo>
                <a:cubicBezTo>
                  <a:pt x="94" y="128"/>
                  <a:pt x="96" y="109"/>
                  <a:pt x="95" y="104"/>
                </a:cubicBezTo>
                <a:cubicBezTo>
                  <a:pt x="95" y="104"/>
                  <a:pt x="93" y="76"/>
                  <a:pt x="100" y="68"/>
                </a:cubicBezTo>
                <a:cubicBezTo>
                  <a:pt x="100" y="68"/>
                  <a:pt x="103" y="63"/>
                  <a:pt x="111" y="63"/>
                </a:cubicBezTo>
                <a:cubicBezTo>
                  <a:pt x="111" y="63"/>
                  <a:pt x="123" y="62"/>
                  <a:pt x="126" y="78"/>
                </a:cubicBezTo>
                <a:cubicBezTo>
                  <a:pt x="128" y="94"/>
                  <a:pt x="127" y="105"/>
                  <a:pt x="127" y="105"/>
                </a:cubicBezTo>
                <a:cubicBezTo>
                  <a:pt x="127" y="105"/>
                  <a:pt x="127" y="128"/>
                  <a:pt x="111" y="128"/>
                </a:cubicBezTo>
                <a:close/>
                <a:moveTo>
                  <a:pt x="132" y="64"/>
                </a:moveTo>
                <a:cubicBezTo>
                  <a:pt x="132" y="64"/>
                  <a:pt x="147" y="64"/>
                  <a:pt x="148" y="64"/>
                </a:cubicBezTo>
                <a:cubicBezTo>
                  <a:pt x="149" y="64"/>
                  <a:pt x="162" y="62"/>
                  <a:pt x="162" y="83"/>
                </a:cubicBezTo>
                <a:cubicBezTo>
                  <a:pt x="162" y="104"/>
                  <a:pt x="148" y="103"/>
                  <a:pt x="148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32" y="128"/>
                  <a:pt x="132" y="128"/>
                  <a:pt x="132" y="128"/>
                </a:cubicBezTo>
                <a:lnTo>
                  <a:pt x="132" y="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Рисунок 27">
            <a:extLst>
              <a:ext uri="{FF2B5EF4-FFF2-40B4-BE49-F238E27FC236}">
                <a16:creationId xmlns:a16="http://schemas.microsoft.com/office/drawing/2014/main" id="{80C53CC3-0E6C-4E7A-8430-83FB663C2A5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447070" y="1016011"/>
            <a:ext cx="601867" cy="757523"/>
          </a:xfrm>
          <a:custGeom>
            <a:avLst/>
            <a:gdLst>
              <a:gd name="connsiteX0" fmla="*/ 162973 w 378097"/>
              <a:gd name="connsiteY0" fmla="*/ 78227 h 475881"/>
              <a:gd name="connsiteX1" fmla="*/ 162973 w 378097"/>
              <a:gd name="connsiteY1" fmla="*/ 130378 h 475881"/>
              <a:gd name="connsiteX2" fmla="*/ 162973 w 378097"/>
              <a:gd name="connsiteY2" fmla="*/ 189944 h 475881"/>
              <a:gd name="connsiteX3" fmla="*/ 162973 w 378097"/>
              <a:gd name="connsiteY3" fmla="*/ 216216 h 475881"/>
              <a:gd name="connsiteX4" fmla="*/ 162973 w 378097"/>
              <a:gd name="connsiteY4" fmla="*/ 234681 h 475881"/>
              <a:gd name="connsiteX5" fmla="*/ 176011 w 378097"/>
              <a:gd name="connsiteY5" fmla="*/ 247719 h 475881"/>
              <a:gd name="connsiteX6" fmla="*/ 189049 w 378097"/>
              <a:gd name="connsiteY6" fmla="*/ 234681 h 475881"/>
              <a:gd name="connsiteX7" fmla="*/ 189049 w 378097"/>
              <a:gd name="connsiteY7" fmla="*/ 222778 h 475881"/>
              <a:gd name="connsiteX8" fmla="*/ 189049 w 378097"/>
              <a:gd name="connsiteY8" fmla="*/ 195262 h 475881"/>
              <a:gd name="connsiteX9" fmla="*/ 189049 w 378097"/>
              <a:gd name="connsiteY9" fmla="*/ 149935 h 475881"/>
              <a:gd name="connsiteX10" fmla="*/ 189049 w 378097"/>
              <a:gd name="connsiteY10" fmla="*/ 130378 h 475881"/>
              <a:gd name="connsiteX11" fmla="*/ 189049 w 378097"/>
              <a:gd name="connsiteY11" fmla="*/ 78227 h 475881"/>
              <a:gd name="connsiteX12" fmla="*/ 202086 w 378097"/>
              <a:gd name="connsiteY12" fmla="*/ 65189 h 475881"/>
              <a:gd name="connsiteX13" fmla="*/ 215124 w 378097"/>
              <a:gd name="connsiteY13" fmla="*/ 78227 h 475881"/>
              <a:gd name="connsiteX14" fmla="*/ 215124 w 378097"/>
              <a:gd name="connsiteY14" fmla="*/ 143416 h 475881"/>
              <a:gd name="connsiteX15" fmla="*/ 215124 w 378097"/>
              <a:gd name="connsiteY15" fmla="*/ 149935 h 475881"/>
              <a:gd name="connsiteX16" fmla="*/ 215124 w 378097"/>
              <a:gd name="connsiteY16" fmla="*/ 156454 h 475881"/>
              <a:gd name="connsiteX17" fmla="*/ 215124 w 378097"/>
              <a:gd name="connsiteY17" fmla="*/ 205966 h 475881"/>
              <a:gd name="connsiteX18" fmla="*/ 215124 w 378097"/>
              <a:gd name="connsiteY18" fmla="*/ 236418 h 475881"/>
              <a:gd name="connsiteX19" fmla="*/ 215124 w 378097"/>
              <a:gd name="connsiteY19" fmla="*/ 247719 h 475881"/>
              <a:gd name="connsiteX20" fmla="*/ 228162 w 378097"/>
              <a:gd name="connsiteY20" fmla="*/ 260757 h 475881"/>
              <a:gd name="connsiteX21" fmla="*/ 241200 w 378097"/>
              <a:gd name="connsiteY21" fmla="*/ 247719 h 475881"/>
              <a:gd name="connsiteX22" fmla="*/ 241200 w 378097"/>
              <a:gd name="connsiteY22" fmla="*/ 182530 h 475881"/>
              <a:gd name="connsiteX23" fmla="*/ 241200 w 378097"/>
              <a:gd name="connsiteY23" fmla="*/ 156454 h 475881"/>
              <a:gd name="connsiteX24" fmla="*/ 241200 w 378097"/>
              <a:gd name="connsiteY24" fmla="*/ 143416 h 475881"/>
              <a:gd name="connsiteX25" fmla="*/ 254238 w 378097"/>
              <a:gd name="connsiteY25" fmla="*/ 130378 h 475881"/>
              <a:gd name="connsiteX26" fmla="*/ 267276 w 378097"/>
              <a:gd name="connsiteY26" fmla="*/ 143416 h 475881"/>
              <a:gd name="connsiteX27" fmla="*/ 267276 w 378097"/>
              <a:gd name="connsiteY27" fmla="*/ 182530 h 475881"/>
              <a:gd name="connsiteX28" fmla="*/ 267276 w 378097"/>
              <a:gd name="connsiteY28" fmla="*/ 219083 h 475881"/>
              <a:gd name="connsiteX29" fmla="*/ 269193 w 378097"/>
              <a:gd name="connsiteY29" fmla="*/ 224109 h 475881"/>
              <a:gd name="connsiteX30" fmla="*/ 269661 w 378097"/>
              <a:gd name="connsiteY30" fmla="*/ 224903 h 475881"/>
              <a:gd name="connsiteX31" fmla="*/ 281187 w 378097"/>
              <a:gd name="connsiteY31" fmla="*/ 244865 h 475881"/>
              <a:gd name="connsiteX32" fmla="*/ 293351 w 378097"/>
              <a:gd name="connsiteY32" fmla="*/ 241605 h 475881"/>
              <a:gd name="connsiteX33" fmla="*/ 293351 w 378097"/>
              <a:gd name="connsiteY33" fmla="*/ 143416 h 475881"/>
              <a:gd name="connsiteX34" fmla="*/ 254238 w 378097"/>
              <a:gd name="connsiteY34" fmla="*/ 104303 h 475881"/>
              <a:gd name="connsiteX35" fmla="*/ 250173 w 378097"/>
              <a:gd name="connsiteY35" fmla="*/ 104511 h 475881"/>
              <a:gd name="connsiteX36" fmla="*/ 241200 w 378097"/>
              <a:gd name="connsiteY36" fmla="*/ 97310 h 475881"/>
              <a:gd name="connsiteX37" fmla="*/ 241200 w 378097"/>
              <a:gd name="connsiteY37" fmla="*/ 78227 h 475881"/>
              <a:gd name="connsiteX38" fmla="*/ 202086 w 378097"/>
              <a:gd name="connsiteY38" fmla="*/ 39114 h 475881"/>
              <a:gd name="connsiteX39" fmla="*/ 197784 w 378097"/>
              <a:gd name="connsiteY39" fmla="*/ 39347 h 475881"/>
              <a:gd name="connsiteX40" fmla="*/ 187878 w 378097"/>
              <a:gd name="connsiteY40" fmla="*/ 32441 h 475881"/>
              <a:gd name="connsiteX41" fmla="*/ 146676 w 378097"/>
              <a:gd name="connsiteY41" fmla="*/ 0 h 475881"/>
              <a:gd name="connsiteX42" fmla="*/ 104303 w 378097"/>
              <a:gd name="connsiteY42" fmla="*/ 42373 h 475881"/>
              <a:gd name="connsiteX43" fmla="*/ 99020 w 378097"/>
              <a:gd name="connsiteY43" fmla="*/ 46401 h 475881"/>
              <a:gd name="connsiteX44" fmla="*/ 91265 w 378097"/>
              <a:gd name="connsiteY44" fmla="*/ 45632 h 475881"/>
              <a:gd name="connsiteX45" fmla="*/ 52151 w 378097"/>
              <a:gd name="connsiteY45" fmla="*/ 84746 h 475881"/>
              <a:gd name="connsiteX46" fmla="*/ 52151 w 378097"/>
              <a:gd name="connsiteY46" fmla="*/ 162499 h 475881"/>
              <a:gd name="connsiteX47" fmla="*/ 43179 w 378097"/>
              <a:gd name="connsiteY47" fmla="*/ 169701 h 475881"/>
              <a:gd name="connsiteX48" fmla="*/ 39113 w 378097"/>
              <a:gd name="connsiteY48" fmla="*/ 169492 h 475881"/>
              <a:gd name="connsiteX49" fmla="*/ 0 w 378097"/>
              <a:gd name="connsiteY49" fmla="*/ 208605 h 475881"/>
              <a:gd name="connsiteX50" fmla="*/ 0 w 378097"/>
              <a:gd name="connsiteY50" fmla="*/ 325946 h 475881"/>
              <a:gd name="connsiteX51" fmla="*/ 139 w 378097"/>
              <a:gd name="connsiteY51" fmla="*/ 329272 h 475881"/>
              <a:gd name="connsiteX52" fmla="*/ 0 w 378097"/>
              <a:gd name="connsiteY52" fmla="*/ 335724 h 475881"/>
              <a:gd name="connsiteX53" fmla="*/ 109187 w 378097"/>
              <a:gd name="connsiteY53" fmla="*/ 477566 h 475881"/>
              <a:gd name="connsiteX54" fmla="*/ 114409 w 378097"/>
              <a:gd name="connsiteY54" fmla="*/ 474251 h 475881"/>
              <a:gd name="connsiteX55" fmla="*/ 121135 w 378097"/>
              <a:gd name="connsiteY55" fmla="*/ 462601 h 475881"/>
              <a:gd name="connsiteX56" fmla="*/ 116681 w 378097"/>
              <a:gd name="connsiteY56" fmla="*/ 452565 h 475881"/>
              <a:gd name="connsiteX57" fmla="*/ 29369 w 378097"/>
              <a:gd name="connsiteY57" fmla="*/ 363836 h 475881"/>
              <a:gd name="connsiteX58" fmla="*/ 26119 w 378097"/>
              <a:gd name="connsiteY58" fmla="*/ 339005 h 475881"/>
              <a:gd name="connsiteX59" fmla="*/ 26098 w 378097"/>
              <a:gd name="connsiteY59" fmla="*/ 338984 h 475881"/>
              <a:gd name="connsiteX60" fmla="*/ 26076 w 378097"/>
              <a:gd name="connsiteY60" fmla="*/ 338962 h 475881"/>
              <a:gd name="connsiteX61" fmla="*/ 26076 w 378097"/>
              <a:gd name="connsiteY61" fmla="*/ 335724 h 475881"/>
              <a:gd name="connsiteX62" fmla="*/ 26076 w 378097"/>
              <a:gd name="connsiteY62" fmla="*/ 252218 h 475881"/>
              <a:gd name="connsiteX63" fmla="*/ 26076 w 378097"/>
              <a:gd name="connsiteY63" fmla="*/ 221643 h 475881"/>
              <a:gd name="connsiteX64" fmla="*/ 26076 w 378097"/>
              <a:gd name="connsiteY64" fmla="*/ 208605 h 475881"/>
              <a:gd name="connsiteX65" fmla="*/ 39113 w 378097"/>
              <a:gd name="connsiteY65" fmla="*/ 195568 h 475881"/>
              <a:gd name="connsiteX66" fmla="*/ 52151 w 378097"/>
              <a:gd name="connsiteY66" fmla="*/ 208605 h 475881"/>
              <a:gd name="connsiteX67" fmla="*/ 52151 w 378097"/>
              <a:gd name="connsiteY67" fmla="*/ 215124 h 475881"/>
              <a:gd name="connsiteX68" fmla="*/ 52151 w 378097"/>
              <a:gd name="connsiteY68" fmla="*/ 221643 h 475881"/>
              <a:gd name="connsiteX69" fmla="*/ 52151 w 378097"/>
              <a:gd name="connsiteY69" fmla="*/ 223564 h 475881"/>
              <a:gd name="connsiteX70" fmla="*/ 52151 w 378097"/>
              <a:gd name="connsiteY70" fmla="*/ 260820 h 475881"/>
              <a:gd name="connsiteX71" fmla="*/ 52151 w 378097"/>
              <a:gd name="connsiteY71" fmla="*/ 319427 h 475881"/>
              <a:gd name="connsiteX72" fmla="*/ 65189 w 378097"/>
              <a:gd name="connsiteY72" fmla="*/ 332465 h 475881"/>
              <a:gd name="connsiteX73" fmla="*/ 78227 w 378097"/>
              <a:gd name="connsiteY73" fmla="*/ 319427 h 475881"/>
              <a:gd name="connsiteX74" fmla="*/ 78227 w 378097"/>
              <a:gd name="connsiteY74" fmla="*/ 236418 h 475881"/>
              <a:gd name="connsiteX75" fmla="*/ 78227 w 378097"/>
              <a:gd name="connsiteY75" fmla="*/ 215124 h 475881"/>
              <a:gd name="connsiteX76" fmla="*/ 78227 w 378097"/>
              <a:gd name="connsiteY76" fmla="*/ 205966 h 475881"/>
              <a:gd name="connsiteX77" fmla="*/ 78227 w 378097"/>
              <a:gd name="connsiteY77" fmla="*/ 176011 h 475881"/>
              <a:gd name="connsiteX78" fmla="*/ 78227 w 378097"/>
              <a:gd name="connsiteY78" fmla="*/ 84746 h 475881"/>
              <a:gd name="connsiteX79" fmla="*/ 91265 w 378097"/>
              <a:gd name="connsiteY79" fmla="*/ 71708 h 475881"/>
              <a:gd name="connsiteX80" fmla="*/ 104303 w 378097"/>
              <a:gd name="connsiteY80" fmla="*/ 84746 h 475881"/>
              <a:gd name="connsiteX81" fmla="*/ 104303 w 378097"/>
              <a:gd name="connsiteY81" fmla="*/ 130378 h 475881"/>
              <a:gd name="connsiteX82" fmla="*/ 104303 w 378097"/>
              <a:gd name="connsiteY82" fmla="*/ 176011 h 475881"/>
              <a:gd name="connsiteX83" fmla="*/ 104303 w 378097"/>
              <a:gd name="connsiteY83" fmla="*/ 195262 h 475881"/>
              <a:gd name="connsiteX84" fmla="*/ 104303 w 378097"/>
              <a:gd name="connsiteY84" fmla="*/ 222778 h 475881"/>
              <a:gd name="connsiteX85" fmla="*/ 104303 w 378097"/>
              <a:gd name="connsiteY85" fmla="*/ 234681 h 475881"/>
              <a:gd name="connsiteX86" fmla="*/ 117340 w 378097"/>
              <a:gd name="connsiteY86" fmla="*/ 247719 h 475881"/>
              <a:gd name="connsiteX87" fmla="*/ 130378 w 378097"/>
              <a:gd name="connsiteY87" fmla="*/ 234681 h 475881"/>
              <a:gd name="connsiteX88" fmla="*/ 130378 w 378097"/>
              <a:gd name="connsiteY88" fmla="*/ 216216 h 475881"/>
              <a:gd name="connsiteX89" fmla="*/ 130378 w 378097"/>
              <a:gd name="connsiteY89" fmla="*/ 189944 h 475881"/>
              <a:gd name="connsiteX90" fmla="*/ 130378 w 378097"/>
              <a:gd name="connsiteY90" fmla="*/ 130378 h 475881"/>
              <a:gd name="connsiteX91" fmla="*/ 130378 w 378097"/>
              <a:gd name="connsiteY91" fmla="*/ 84746 h 475881"/>
              <a:gd name="connsiteX92" fmla="*/ 130378 w 378097"/>
              <a:gd name="connsiteY92" fmla="*/ 42373 h 475881"/>
              <a:gd name="connsiteX93" fmla="*/ 146676 w 378097"/>
              <a:gd name="connsiteY93" fmla="*/ 26076 h 475881"/>
              <a:gd name="connsiteX94" fmla="*/ 162973 w 378097"/>
              <a:gd name="connsiteY94" fmla="*/ 42373 h 475881"/>
              <a:gd name="connsiteX95" fmla="*/ 162973 w 378097"/>
              <a:gd name="connsiteY95" fmla="*/ 78227 h 475881"/>
              <a:gd name="connsiteX96" fmla="*/ 264016 w 378097"/>
              <a:gd name="connsiteY96" fmla="*/ 296864 h 475881"/>
              <a:gd name="connsiteX97" fmla="*/ 180331 w 378097"/>
              <a:gd name="connsiteY97" fmla="*/ 454695 h 475881"/>
              <a:gd name="connsiteX98" fmla="*/ 347701 w 378097"/>
              <a:gd name="connsiteY98" fmla="*/ 454695 h 475881"/>
              <a:gd name="connsiteX99" fmla="*/ 264016 w 378097"/>
              <a:gd name="connsiteY99" fmla="*/ 296864 h 475881"/>
              <a:gd name="connsiteX100" fmla="*/ 281294 w 378097"/>
              <a:gd name="connsiteY100" fmla="*/ 273787 h 475881"/>
              <a:gd name="connsiteX101" fmla="*/ 246738 w 378097"/>
              <a:gd name="connsiteY101" fmla="*/ 273787 h 475881"/>
              <a:gd name="connsiteX102" fmla="*/ 152218 w 378097"/>
              <a:gd name="connsiteY102" fmla="*/ 452053 h 475881"/>
              <a:gd name="connsiteX103" fmla="*/ 169496 w 378097"/>
              <a:gd name="connsiteY103" fmla="*/ 480770 h 475881"/>
              <a:gd name="connsiteX104" fmla="*/ 358536 w 378097"/>
              <a:gd name="connsiteY104" fmla="*/ 480770 h 475881"/>
              <a:gd name="connsiteX105" fmla="*/ 375814 w 378097"/>
              <a:gd name="connsiteY105" fmla="*/ 452053 h 475881"/>
              <a:gd name="connsiteX106" fmla="*/ 281294 w 378097"/>
              <a:gd name="connsiteY106" fmla="*/ 273787 h 475881"/>
              <a:gd name="connsiteX107" fmla="*/ 262386 w 378097"/>
              <a:gd name="connsiteY107" fmla="*/ 409597 h 475881"/>
              <a:gd name="connsiteX108" fmla="*/ 265747 w 378097"/>
              <a:gd name="connsiteY108" fmla="*/ 409597 h 475881"/>
              <a:gd name="connsiteX109" fmla="*/ 268880 w 378097"/>
              <a:gd name="connsiteY109" fmla="*/ 388513 h 475881"/>
              <a:gd name="connsiteX110" fmla="*/ 272929 w 378097"/>
              <a:gd name="connsiteY110" fmla="*/ 371859 h 475881"/>
              <a:gd name="connsiteX111" fmla="*/ 276748 w 378097"/>
              <a:gd name="connsiteY111" fmla="*/ 350162 h 475881"/>
              <a:gd name="connsiteX112" fmla="*/ 273081 w 378097"/>
              <a:gd name="connsiteY112" fmla="*/ 340996 h 475881"/>
              <a:gd name="connsiteX113" fmla="*/ 263991 w 378097"/>
              <a:gd name="connsiteY113" fmla="*/ 337329 h 475881"/>
              <a:gd name="connsiteX114" fmla="*/ 254823 w 378097"/>
              <a:gd name="connsiteY114" fmla="*/ 340919 h 475881"/>
              <a:gd name="connsiteX115" fmla="*/ 251309 w 378097"/>
              <a:gd name="connsiteY115" fmla="*/ 350392 h 475881"/>
              <a:gd name="connsiteX116" fmla="*/ 254900 w 378097"/>
              <a:gd name="connsiteY116" fmla="*/ 371859 h 475881"/>
              <a:gd name="connsiteX117" fmla="*/ 258872 w 378097"/>
              <a:gd name="connsiteY117" fmla="*/ 388513 h 475881"/>
              <a:gd name="connsiteX118" fmla="*/ 262386 w 378097"/>
              <a:gd name="connsiteY118" fmla="*/ 409597 h 475881"/>
              <a:gd name="connsiteX119" fmla="*/ 276519 w 378097"/>
              <a:gd name="connsiteY119" fmla="*/ 432974 h 475881"/>
              <a:gd name="connsiteX120" fmla="*/ 272852 w 378097"/>
              <a:gd name="connsiteY120" fmla="*/ 424188 h 475881"/>
              <a:gd name="connsiteX121" fmla="*/ 264143 w 378097"/>
              <a:gd name="connsiteY121" fmla="*/ 420521 h 475881"/>
              <a:gd name="connsiteX122" fmla="*/ 255358 w 378097"/>
              <a:gd name="connsiteY122" fmla="*/ 424188 h 475881"/>
              <a:gd name="connsiteX123" fmla="*/ 251768 w 378097"/>
              <a:gd name="connsiteY123" fmla="*/ 432974 h 475881"/>
              <a:gd name="connsiteX124" fmla="*/ 255358 w 378097"/>
              <a:gd name="connsiteY124" fmla="*/ 441758 h 475881"/>
              <a:gd name="connsiteX125" fmla="*/ 264143 w 378097"/>
              <a:gd name="connsiteY125" fmla="*/ 445349 h 475881"/>
              <a:gd name="connsiteX126" fmla="*/ 272852 w 378097"/>
              <a:gd name="connsiteY126" fmla="*/ 441758 h 475881"/>
              <a:gd name="connsiteX127" fmla="*/ 276519 w 378097"/>
              <a:gd name="connsiteY127" fmla="*/ 432974 h 47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8097" h="475881">
                <a:moveTo>
                  <a:pt x="162973" y="78227"/>
                </a:moveTo>
                <a:lnTo>
                  <a:pt x="162973" y="130378"/>
                </a:lnTo>
                <a:lnTo>
                  <a:pt x="162973" y="189944"/>
                </a:lnTo>
                <a:lnTo>
                  <a:pt x="162973" y="216216"/>
                </a:lnTo>
                <a:lnTo>
                  <a:pt x="162973" y="234681"/>
                </a:lnTo>
                <a:cubicBezTo>
                  <a:pt x="162973" y="241882"/>
                  <a:pt x="168810" y="247719"/>
                  <a:pt x="176011" y="247719"/>
                </a:cubicBezTo>
                <a:cubicBezTo>
                  <a:pt x="183212" y="247719"/>
                  <a:pt x="189049" y="241882"/>
                  <a:pt x="189049" y="234681"/>
                </a:cubicBezTo>
                <a:lnTo>
                  <a:pt x="189049" y="222778"/>
                </a:lnTo>
                <a:lnTo>
                  <a:pt x="189049" y="195262"/>
                </a:lnTo>
                <a:lnTo>
                  <a:pt x="189049" y="149935"/>
                </a:lnTo>
                <a:lnTo>
                  <a:pt x="189049" y="130378"/>
                </a:lnTo>
                <a:lnTo>
                  <a:pt x="189049" y="78227"/>
                </a:lnTo>
                <a:cubicBezTo>
                  <a:pt x="189049" y="71026"/>
                  <a:pt x="194886" y="65189"/>
                  <a:pt x="202086" y="65189"/>
                </a:cubicBezTo>
                <a:cubicBezTo>
                  <a:pt x="209287" y="65189"/>
                  <a:pt x="215124" y="71026"/>
                  <a:pt x="215124" y="78227"/>
                </a:cubicBezTo>
                <a:lnTo>
                  <a:pt x="215124" y="143416"/>
                </a:lnTo>
                <a:lnTo>
                  <a:pt x="215124" y="149935"/>
                </a:lnTo>
                <a:lnTo>
                  <a:pt x="215124" y="156454"/>
                </a:lnTo>
                <a:lnTo>
                  <a:pt x="215124" y="205966"/>
                </a:lnTo>
                <a:lnTo>
                  <a:pt x="215124" y="236418"/>
                </a:lnTo>
                <a:lnTo>
                  <a:pt x="215124" y="247719"/>
                </a:lnTo>
                <a:cubicBezTo>
                  <a:pt x="215124" y="254920"/>
                  <a:pt x="220961" y="260757"/>
                  <a:pt x="228162" y="260757"/>
                </a:cubicBezTo>
                <a:cubicBezTo>
                  <a:pt x="235363" y="260757"/>
                  <a:pt x="241200" y="254920"/>
                  <a:pt x="241200" y="247719"/>
                </a:cubicBezTo>
                <a:lnTo>
                  <a:pt x="241200" y="182530"/>
                </a:lnTo>
                <a:lnTo>
                  <a:pt x="241200" y="156454"/>
                </a:lnTo>
                <a:lnTo>
                  <a:pt x="241200" y="143416"/>
                </a:lnTo>
                <a:cubicBezTo>
                  <a:pt x="241200" y="136215"/>
                  <a:pt x="247037" y="130378"/>
                  <a:pt x="254238" y="130378"/>
                </a:cubicBezTo>
                <a:cubicBezTo>
                  <a:pt x="261438" y="130378"/>
                  <a:pt x="267276" y="136215"/>
                  <a:pt x="267276" y="143416"/>
                </a:cubicBezTo>
                <a:lnTo>
                  <a:pt x="267276" y="182530"/>
                </a:lnTo>
                <a:lnTo>
                  <a:pt x="267276" y="219083"/>
                </a:lnTo>
                <a:cubicBezTo>
                  <a:pt x="267276" y="220896"/>
                  <a:pt x="268249" y="222527"/>
                  <a:pt x="269193" y="224109"/>
                </a:cubicBezTo>
                <a:cubicBezTo>
                  <a:pt x="269352" y="224375"/>
                  <a:pt x="269510" y="224639"/>
                  <a:pt x="269661" y="224903"/>
                </a:cubicBezTo>
                <a:lnTo>
                  <a:pt x="281187" y="244865"/>
                </a:lnTo>
                <a:cubicBezTo>
                  <a:pt x="284521" y="250641"/>
                  <a:pt x="293351" y="248275"/>
                  <a:pt x="293351" y="241605"/>
                </a:cubicBezTo>
                <a:lnTo>
                  <a:pt x="293351" y="143416"/>
                </a:lnTo>
                <a:cubicBezTo>
                  <a:pt x="293351" y="121814"/>
                  <a:pt x="275839" y="104303"/>
                  <a:pt x="254238" y="104303"/>
                </a:cubicBezTo>
                <a:cubicBezTo>
                  <a:pt x="252865" y="104303"/>
                  <a:pt x="251509" y="104373"/>
                  <a:pt x="250173" y="104511"/>
                </a:cubicBezTo>
                <a:cubicBezTo>
                  <a:pt x="245697" y="104974"/>
                  <a:pt x="241200" y="101809"/>
                  <a:pt x="241200" y="97310"/>
                </a:cubicBezTo>
                <a:lnTo>
                  <a:pt x="241200" y="78227"/>
                </a:lnTo>
                <a:cubicBezTo>
                  <a:pt x="241200" y="56625"/>
                  <a:pt x="223688" y="39114"/>
                  <a:pt x="202086" y="39114"/>
                </a:cubicBezTo>
                <a:cubicBezTo>
                  <a:pt x="200632" y="39114"/>
                  <a:pt x="199197" y="39193"/>
                  <a:pt x="197784" y="39347"/>
                </a:cubicBezTo>
                <a:cubicBezTo>
                  <a:pt x="193375" y="39830"/>
                  <a:pt x="188914" y="36753"/>
                  <a:pt x="187878" y="32441"/>
                </a:cubicBezTo>
                <a:cubicBezTo>
                  <a:pt x="183408" y="13831"/>
                  <a:pt x="166657" y="0"/>
                  <a:pt x="146676" y="0"/>
                </a:cubicBezTo>
                <a:cubicBezTo>
                  <a:pt x="123273" y="0"/>
                  <a:pt x="104303" y="18971"/>
                  <a:pt x="104303" y="42373"/>
                </a:cubicBezTo>
                <a:cubicBezTo>
                  <a:pt x="104303" y="45050"/>
                  <a:pt x="101644" y="46929"/>
                  <a:pt x="99020" y="46401"/>
                </a:cubicBezTo>
                <a:cubicBezTo>
                  <a:pt x="96513" y="45897"/>
                  <a:pt x="93920" y="45632"/>
                  <a:pt x="91265" y="45632"/>
                </a:cubicBezTo>
                <a:cubicBezTo>
                  <a:pt x="69663" y="45632"/>
                  <a:pt x="52151" y="63144"/>
                  <a:pt x="52151" y="84746"/>
                </a:cubicBezTo>
                <a:lnTo>
                  <a:pt x="52151" y="162499"/>
                </a:lnTo>
                <a:cubicBezTo>
                  <a:pt x="52151" y="166998"/>
                  <a:pt x="47654" y="170163"/>
                  <a:pt x="43179" y="169701"/>
                </a:cubicBezTo>
                <a:cubicBezTo>
                  <a:pt x="41842" y="169562"/>
                  <a:pt x="40486" y="169492"/>
                  <a:pt x="39113" y="169492"/>
                </a:cubicBezTo>
                <a:cubicBezTo>
                  <a:pt x="17512" y="169492"/>
                  <a:pt x="0" y="187004"/>
                  <a:pt x="0" y="208605"/>
                </a:cubicBezTo>
                <a:lnTo>
                  <a:pt x="0" y="325946"/>
                </a:lnTo>
                <a:cubicBezTo>
                  <a:pt x="0" y="327066"/>
                  <a:pt x="47" y="328175"/>
                  <a:pt x="139" y="329272"/>
                </a:cubicBezTo>
                <a:cubicBezTo>
                  <a:pt x="47" y="331411"/>
                  <a:pt x="0" y="333562"/>
                  <a:pt x="0" y="335724"/>
                </a:cubicBezTo>
                <a:cubicBezTo>
                  <a:pt x="0" y="403774"/>
                  <a:pt x="46341" y="461000"/>
                  <a:pt x="109187" y="477566"/>
                </a:cubicBezTo>
                <a:cubicBezTo>
                  <a:pt x="111279" y="478117"/>
                  <a:pt x="113328" y="476124"/>
                  <a:pt x="114409" y="474251"/>
                </a:cubicBezTo>
                <a:lnTo>
                  <a:pt x="121135" y="462601"/>
                </a:lnTo>
                <a:cubicBezTo>
                  <a:pt x="123400" y="458679"/>
                  <a:pt x="121069" y="453688"/>
                  <a:pt x="116681" y="452565"/>
                </a:cubicBezTo>
                <a:cubicBezTo>
                  <a:pt x="73550" y="441525"/>
                  <a:pt x="39731" y="407234"/>
                  <a:pt x="29369" y="363836"/>
                </a:cubicBezTo>
                <a:cubicBezTo>
                  <a:pt x="27460" y="355838"/>
                  <a:pt x="26347" y="347532"/>
                  <a:pt x="26119" y="339005"/>
                </a:cubicBezTo>
                <a:cubicBezTo>
                  <a:pt x="26119" y="338994"/>
                  <a:pt x="26109" y="338984"/>
                  <a:pt x="26098" y="338984"/>
                </a:cubicBezTo>
                <a:cubicBezTo>
                  <a:pt x="26085" y="338984"/>
                  <a:pt x="26076" y="338974"/>
                  <a:pt x="26076" y="338962"/>
                </a:cubicBezTo>
                <a:lnTo>
                  <a:pt x="26076" y="335724"/>
                </a:lnTo>
                <a:lnTo>
                  <a:pt x="26076" y="252218"/>
                </a:lnTo>
                <a:lnTo>
                  <a:pt x="26076" y="221643"/>
                </a:lnTo>
                <a:lnTo>
                  <a:pt x="26076" y="208605"/>
                </a:lnTo>
                <a:cubicBezTo>
                  <a:pt x="26076" y="201405"/>
                  <a:pt x="31913" y="195568"/>
                  <a:pt x="39113" y="195568"/>
                </a:cubicBezTo>
                <a:cubicBezTo>
                  <a:pt x="46314" y="195568"/>
                  <a:pt x="52151" y="201405"/>
                  <a:pt x="52151" y="208605"/>
                </a:cubicBezTo>
                <a:lnTo>
                  <a:pt x="52151" y="215124"/>
                </a:lnTo>
                <a:lnTo>
                  <a:pt x="52151" y="221643"/>
                </a:lnTo>
                <a:lnTo>
                  <a:pt x="52151" y="223564"/>
                </a:lnTo>
                <a:lnTo>
                  <a:pt x="52151" y="260820"/>
                </a:lnTo>
                <a:lnTo>
                  <a:pt x="52151" y="319427"/>
                </a:lnTo>
                <a:cubicBezTo>
                  <a:pt x="52151" y="326628"/>
                  <a:pt x="57989" y="332465"/>
                  <a:pt x="65189" y="332465"/>
                </a:cubicBezTo>
                <a:cubicBezTo>
                  <a:pt x="72390" y="332465"/>
                  <a:pt x="78227" y="326628"/>
                  <a:pt x="78227" y="319427"/>
                </a:cubicBezTo>
                <a:lnTo>
                  <a:pt x="78227" y="236418"/>
                </a:lnTo>
                <a:lnTo>
                  <a:pt x="78227" y="215124"/>
                </a:lnTo>
                <a:lnTo>
                  <a:pt x="78227" y="205966"/>
                </a:lnTo>
                <a:lnTo>
                  <a:pt x="78227" y="176011"/>
                </a:lnTo>
                <a:lnTo>
                  <a:pt x="78227" y="84746"/>
                </a:lnTo>
                <a:cubicBezTo>
                  <a:pt x="78227" y="77545"/>
                  <a:pt x="84064" y="71708"/>
                  <a:pt x="91265" y="71708"/>
                </a:cubicBezTo>
                <a:cubicBezTo>
                  <a:pt x="98466" y="71708"/>
                  <a:pt x="104303" y="77545"/>
                  <a:pt x="104303" y="84746"/>
                </a:cubicBezTo>
                <a:lnTo>
                  <a:pt x="104303" y="130378"/>
                </a:lnTo>
                <a:lnTo>
                  <a:pt x="104303" y="176011"/>
                </a:lnTo>
                <a:lnTo>
                  <a:pt x="104303" y="195262"/>
                </a:lnTo>
                <a:lnTo>
                  <a:pt x="104303" y="222778"/>
                </a:lnTo>
                <a:lnTo>
                  <a:pt x="104303" y="234681"/>
                </a:lnTo>
                <a:cubicBezTo>
                  <a:pt x="104303" y="241882"/>
                  <a:pt x="110140" y="247719"/>
                  <a:pt x="117340" y="247719"/>
                </a:cubicBezTo>
                <a:cubicBezTo>
                  <a:pt x="124541" y="247719"/>
                  <a:pt x="130378" y="241882"/>
                  <a:pt x="130378" y="234681"/>
                </a:cubicBezTo>
                <a:lnTo>
                  <a:pt x="130378" y="216216"/>
                </a:lnTo>
                <a:lnTo>
                  <a:pt x="130378" y="189944"/>
                </a:lnTo>
                <a:lnTo>
                  <a:pt x="130378" y="130378"/>
                </a:lnTo>
                <a:lnTo>
                  <a:pt x="130378" y="84746"/>
                </a:lnTo>
                <a:lnTo>
                  <a:pt x="130378" y="42373"/>
                </a:lnTo>
                <a:cubicBezTo>
                  <a:pt x="130378" y="33372"/>
                  <a:pt x="137675" y="26076"/>
                  <a:pt x="146676" y="26076"/>
                </a:cubicBezTo>
                <a:cubicBezTo>
                  <a:pt x="155676" y="26076"/>
                  <a:pt x="162973" y="33372"/>
                  <a:pt x="162973" y="42373"/>
                </a:cubicBezTo>
                <a:lnTo>
                  <a:pt x="162973" y="78227"/>
                </a:lnTo>
                <a:close/>
                <a:moveTo>
                  <a:pt x="264016" y="296864"/>
                </a:moveTo>
                <a:lnTo>
                  <a:pt x="180331" y="454695"/>
                </a:lnTo>
                <a:lnTo>
                  <a:pt x="347701" y="454695"/>
                </a:lnTo>
                <a:lnTo>
                  <a:pt x="264016" y="296864"/>
                </a:lnTo>
                <a:close/>
                <a:moveTo>
                  <a:pt x="281294" y="273787"/>
                </a:moveTo>
                <a:cubicBezTo>
                  <a:pt x="273945" y="259926"/>
                  <a:pt x="254087" y="259926"/>
                  <a:pt x="246738" y="273787"/>
                </a:cubicBezTo>
                <a:lnTo>
                  <a:pt x="152218" y="452053"/>
                </a:lnTo>
                <a:cubicBezTo>
                  <a:pt x="145312" y="465077"/>
                  <a:pt x="154753" y="480770"/>
                  <a:pt x="169496" y="480770"/>
                </a:cubicBezTo>
                <a:lnTo>
                  <a:pt x="358536" y="480770"/>
                </a:lnTo>
                <a:cubicBezTo>
                  <a:pt x="373279" y="480770"/>
                  <a:pt x="382720" y="465077"/>
                  <a:pt x="375814" y="452053"/>
                </a:cubicBezTo>
                <a:lnTo>
                  <a:pt x="281294" y="273787"/>
                </a:lnTo>
                <a:close/>
                <a:moveTo>
                  <a:pt x="262386" y="409597"/>
                </a:moveTo>
                <a:lnTo>
                  <a:pt x="265747" y="409597"/>
                </a:lnTo>
                <a:cubicBezTo>
                  <a:pt x="266410" y="401448"/>
                  <a:pt x="267454" y="394420"/>
                  <a:pt x="268880" y="388513"/>
                </a:cubicBezTo>
                <a:lnTo>
                  <a:pt x="272929" y="371859"/>
                </a:lnTo>
                <a:cubicBezTo>
                  <a:pt x="275475" y="361265"/>
                  <a:pt x="276748" y="354033"/>
                  <a:pt x="276748" y="350162"/>
                </a:cubicBezTo>
                <a:cubicBezTo>
                  <a:pt x="276748" y="346445"/>
                  <a:pt x="275526" y="343389"/>
                  <a:pt x="273081" y="340996"/>
                </a:cubicBezTo>
                <a:cubicBezTo>
                  <a:pt x="270688" y="338551"/>
                  <a:pt x="267658" y="337329"/>
                  <a:pt x="263991" y="337329"/>
                </a:cubicBezTo>
                <a:cubicBezTo>
                  <a:pt x="260222" y="337329"/>
                  <a:pt x="257166" y="338526"/>
                  <a:pt x="254823" y="340919"/>
                </a:cubicBezTo>
                <a:cubicBezTo>
                  <a:pt x="252481" y="343313"/>
                  <a:pt x="251309" y="346470"/>
                  <a:pt x="251309" y="350392"/>
                </a:cubicBezTo>
                <a:cubicBezTo>
                  <a:pt x="251309" y="354721"/>
                  <a:pt x="252506" y="361876"/>
                  <a:pt x="254900" y="371859"/>
                </a:cubicBezTo>
                <a:lnTo>
                  <a:pt x="258872" y="388513"/>
                </a:lnTo>
                <a:cubicBezTo>
                  <a:pt x="260858" y="396763"/>
                  <a:pt x="262030" y="403791"/>
                  <a:pt x="262386" y="409597"/>
                </a:cubicBezTo>
                <a:close/>
                <a:moveTo>
                  <a:pt x="276519" y="432974"/>
                </a:moveTo>
                <a:cubicBezTo>
                  <a:pt x="276519" y="429510"/>
                  <a:pt x="275297" y="426582"/>
                  <a:pt x="272852" y="424188"/>
                </a:cubicBezTo>
                <a:cubicBezTo>
                  <a:pt x="270459" y="421743"/>
                  <a:pt x="267556" y="420521"/>
                  <a:pt x="264143" y="420521"/>
                </a:cubicBezTo>
                <a:cubicBezTo>
                  <a:pt x="260680" y="420521"/>
                  <a:pt x="257752" y="421743"/>
                  <a:pt x="255358" y="424188"/>
                </a:cubicBezTo>
                <a:cubicBezTo>
                  <a:pt x="252965" y="426633"/>
                  <a:pt x="251768" y="429561"/>
                  <a:pt x="251768" y="432974"/>
                </a:cubicBezTo>
                <a:cubicBezTo>
                  <a:pt x="251768" y="436386"/>
                  <a:pt x="252965" y="439314"/>
                  <a:pt x="255358" y="441758"/>
                </a:cubicBezTo>
                <a:cubicBezTo>
                  <a:pt x="257803" y="444152"/>
                  <a:pt x="260731" y="445349"/>
                  <a:pt x="264143" y="445349"/>
                </a:cubicBezTo>
                <a:cubicBezTo>
                  <a:pt x="267556" y="445349"/>
                  <a:pt x="270459" y="444152"/>
                  <a:pt x="272852" y="441758"/>
                </a:cubicBezTo>
                <a:cubicBezTo>
                  <a:pt x="275297" y="439314"/>
                  <a:pt x="276519" y="436386"/>
                  <a:pt x="276519" y="43297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solidFill>
              <a:srgbClr val="F25E4F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Retângulo: Cantos Arredondados 34">
            <a:hlinkClick r:id="rId18" action="ppaction://hlinksldjump"/>
            <a:extLst>
              <a:ext uri="{FF2B5EF4-FFF2-40B4-BE49-F238E27FC236}">
                <a16:creationId xmlns:a16="http://schemas.microsoft.com/office/drawing/2014/main" id="{4638E138-1DC7-4E7E-81DD-60CEAB0A9242}"/>
              </a:ext>
            </a:extLst>
          </p:cNvPr>
          <p:cNvSpPr/>
          <p:nvPr/>
        </p:nvSpPr>
        <p:spPr>
          <a:xfrm>
            <a:off x="2827283" y="5422758"/>
            <a:ext cx="8492358" cy="713568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400" b="1" dirty="0"/>
              <a:t>KLIKI SIIA, </a:t>
            </a:r>
            <a:r>
              <a:rPr lang="fi-FI" sz="2400" b="1" dirty="0" err="1"/>
              <a:t>kui</a:t>
            </a:r>
            <a:r>
              <a:rPr lang="fi-FI" sz="2400" b="1" dirty="0"/>
              <a:t> </a:t>
            </a:r>
            <a:r>
              <a:rPr lang="fi-FI" sz="2400" b="1" dirty="0" err="1"/>
              <a:t>soovi</a:t>
            </a:r>
            <a:r>
              <a:rPr lang="et-EE" sz="2400" b="1" dirty="0"/>
              <a:t>d</a:t>
            </a:r>
            <a:r>
              <a:rPr lang="fi-FI" sz="2400" b="1" dirty="0"/>
              <a:t>  </a:t>
            </a:r>
            <a:r>
              <a:rPr lang="fi-FI" sz="2400" b="1" dirty="0" err="1"/>
              <a:t>teoreetiliste</a:t>
            </a:r>
            <a:r>
              <a:rPr lang="fi-FI" sz="2400" b="1" dirty="0"/>
              <a:t> </a:t>
            </a:r>
            <a:r>
              <a:rPr lang="fi-FI" sz="2400" b="1" dirty="0" err="1"/>
              <a:t>üksikasjade</a:t>
            </a:r>
            <a:r>
              <a:rPr lang="fi-FI" sz="2400" b="1" dirty="0"/>
              <a:t> </a:t>
            </a:r>
            <a:r>
              <a:rPr lang="fi-FI" sz="2400" b="1" dirty="0" err="1"/>
              <a:t>juurde</a:t>
            </a:r>
            <a:r>
              <a:rPr lang="fi-FI" sz="2400" b="1" dirty="0"/>
              <a:t> </a:t>
            </a:r>
            <a:r>
              <a:rPr lang="fi-FI" sz="2400" b="1" dirty="0" err="1"/>
              <a:t>minna</a:t>
            </a:r>
            <a:endParaRPr lang="et-EE" sz="2400" b="1" dirty="0"/>
          </a:p>
          <a:p>
            <a:pPr algn="ctr"/>
            <a:r>
              <a:rPr lang="fi-FI" sz="1600" dirty="0" err="1"/>
              <a:t>Selle</a:t>
            </a:r>
            <a:r>
              <a:rPr lang="fi-FI" sz="1600" dirty="0"/>
              <a:t> </a:t>
            </a:r>
            <a:r>
              <a:rPr lang="fi-FI" sz="1600" dirty="0" err="1"/>
              <a:t>vahelejätmiseks</a:t>
            </a:r>
            <a:r>
              <a:rPr lang="fi-FI" sz="1600" dirty="0"/>
              <a:t> </a:t>
            </a:r>
            <a:r>
              <a:rPr lang="fi-FI" sz="1600" dirty="0" err="1"/>
              <a:t>vajutage</a:t>
            </a:r>
            <a:r>
              <a:rPr lang="fi-FI" sz="1600" dirty="0"/>
              <a:t> </a:t>
            </a:r>
            <a:r>
              <a:rPr lang="fi-FI" sz="1600" dirty="0" err="1"/>
              <a:t>lihtsalt</a:t>
            </a:r>
            <a:r>
              <a:rPr lang="fi-FI" sz="1600" dirty="0"/>
              <a:t> </a:t>
            </a:r>
            <a:r>
              <a:rPr lang="et-EE" sz="1600" dirty="0"/>
              <a:t>ENTER</a:t>
            </a:r>
            <a:r>
              <a:rPr lang="fi-FI" sz="1600" dirty="0"/>
              <a:t>i </a:t>
            </a:r>
            <a:r>
              <a:rPr lang="fi-FI" sz="1600" dirty="0" err="1"/>
              <a:t>või</a:t>
            </a:r>
            <a:r>
              <a:rPr lang="fi-FI" sz="1600" dirty="0"/>
              <a:t> </a:t>
            </a:r>
            <a:r>
              <a:rPr lang="et-EE" sz="1600" dirty="0"/>
              <a:t>NEXT</a:t>
            </a:r>
            <a:r>
              <a:rPr lang="en-GB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270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8" grpId="0"/>
      <p:bldP spid="29" grpId="0" animBg="1"/>
      <p:bldP spid="30" grpId="0"/>
      <p:bldP spid="31" grpId="0" animBg="1"/>
      <p:bldP spid="33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 err="1">
                <a:solidFill>
                  <a:srgbClr val="F25E4F"/>
                </a:solidFill>
              </a:rPr>
              <a:t>Crameri</a:t>
            </a:r>
            <a:r>
              <a:rPr lang="et-EE" sz="2400" b="1" dirty="0">
                <a:solidFill>
                  <a:srgbClr val="F25E4F"/>
                </a:solidFill>
              </a:rPr>
              <a:t> valemid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61493" y="663664"/>
            <a:ext cx="3970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t-EE" sz="2400" b="1" dirty="0"/>
              <a:t>Miks need töötavad</a:t>
            </a:r>
            <a:r>
              <a:rPr lang="en-US" sz="2400" dirty="0"/>
              <a:t>? </a:t>
            </a:r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71096EDA-7C0C-4007-98BE-1D6FB1C48D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294325"/>
              </p:ext>
            </p:extLst>
          </p:nvPr>
        </p:nvGraphicFramePr>
        <p:xfrm>
          <a:off x="6535738" y="2424113"/>
          <a:ext cx="21955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74640" imgH="583920" progId="Equation.DSMT4">
                  <p:embed/>
                </p:oleObj>
              </mc:Choice>
              <mc:Fallback>
                <p:oleObj name="Equation" r:id="rId5" imgW="1574640" imgH="58392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71096EDA-7C0C-4007-98BE-1D6FB1C48D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5738" y="2424113"/>
                        <a:ext cx="2195512" cy="81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25E4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6F258FB4-9075-43F6-9313-99BDB030F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158199"/>
              </p:ext>
            </p:extLst>
          </p:nvPr>
        </p:nvGraphicFramePr>
        <p:xfrm>
          <a:off x="8253413" y="1555750"/>
          <a:ext cx="24066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26920" imgH="583920" progId="Equation.DSMT4">
                  <p:embed/>
                </p:oleObj>
              </mc:Choice>
              <mc:Fallback>
                <p:oleObj name="Equation" r:id="rId7" imgW="1726920" imgH="58392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6F258FB4-9075-43F6-9313-99BDB030F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53413" y="1555750"/>
                        <a:ext cx="2406650" cy="81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t-EE" sz="2400" dirty="0"/>
              <a:t>Kasutades maatriksvõrrandit, saame</a:t>
            </a:r>
            <a:r>
              <a:rPr lang="en-US" sz="2400" dirty="0"/>
              <a:t>:</a:t>
            </a:r>
          </a:p>
        </p:txBody>
      </p:sp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A8D8FB63-84E5-44C6-84BE-E5A5D3D97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999833"/>
              </p:ext>
            </p:extLst>
          </p:nvPr>
        </p:nvGraphicFramePr>
        <p:xfrm>
          <a:off x="3076575" y="1800225"/>
          <a:ext cx="12398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88840" imgH="215640" progId="Equation.DSMT4">
                  <p:embed/>
                </p:oleObj>
              </mc:Choice>
              <mc:Fallback>
                <p:oleObj name="Equation" r:id="rId9" imgW="888840" imgH="215640" progId="Equation.DSMT4">
                  <p:embed/>
                  <p:pic>
                    <p:nvPicPr>
                      <p:cNvPr id="50" name="Objeto 49">
                        <a:extLst>
                          <a:ext uri="{FF2B5EF4-FFF2-40B4-BE49-F238E27FC236}">
                            <a16:creationId xmlns:a16="http://schemas.microsoft.com/office/drawing/2014/main" id="{A8D8FB63-84E5-44C6-84BE-E5A5D3D973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76575" y="1800225"/>
                        <a:ext cx="1239838" cy="30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id="{B7638539-1BE9-40FE-82D5-FF1BF9258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452206"/>
              </p:ext>
            </p:extLst>
          </p:nvPr>
        </p:nvGraphicFramePr>
        <p:xfrm>
          <a:off x="5397500" y="1719263"/>
          <a:ext cx="14525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41120" imgH="266400" progId="Equation.DSMT4">
                  <p:embed/>
                </p:oleObj>
              </mc:Choice>
              <mc:Fallback>
                <p:oleObj name="Equation" r:id="rId11" imgW="1041120" imgH="26640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B7638539-1BE9-40FE-82D5-FF1BF9258B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97500" y="1719263"/>
                        <a:ext cx="1452563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Seta: Para a Direita 51">
            <a:extLst>
              <a:ext uri="{FF2B5EF4-FFF2-40B4-BE49-F238E27FC236}">
                <a16:creationId xmlns:a16="http://schemas.microsoft.com/office/drawing/2014/main" id="{A1510CFC-8479-46FB-AF1D-4795E6813F9A}"/>
              </a:ext>
            </a:extLst>
          </p:cNvPr>
          <p:cNvSpPr/>
          <p:nvPr/>
        </p:nvSpPr>
        <p:spPr>
          <a:xfrm>
            <a:off x="4760430" y="1821875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Seta: Para a Direita 52">
            <a:extLst>
              <a:ext uri="{FF2B5EF4-FFF2-40B4-BE49-F238E27FC236}">
                <a16:creationId xmlns:a16="http://schemas.microsoft.com/office/drawing/2014/main" id="{4431DE0F-22CD-42D1-A0A8-F20AE1CB1949}"/>
              </a:ext>
            </a:extLst>
          </p:cNvPr>
          <p:cNvSpPr/>
          <p:nvPr/>
        </p:nvSpPr>
        <p:spPr>
          <a:xfrm>
            <a:off x="7431654" y="1830529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ta: Em Ângulo 6">
            <a:extLst>
              <a:ext uri="{FF2B5EF4-FFF2-40B4-BE49-F238E27FC236}">
                <a16:creationId xmlns:a16="http://schemas.microsoft.com/office/drawing/2014/main" id="{B676C340-BA04-48DF-89A8-634E72D21C99}"/>
              </a:ext>
            </a:extLst>
          </p:cNvPr>
          <p:cNvSpPr/>
          <p:nvPr/>
        </p:nvSpPr>
        <p:spPr>
          <a:xfrm flipV="1">
            <a:off x="6118466" y="2223700"/>
            <a:ext cx="450499" cy="667694"/>
          </a:xfrm>
          <a:prstGeom prst="bent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7" name="Seta: Em Ângulo 56">
            <a:extLst>
              <a:ext uri="{FF2B5EF4-FFF2-40B4-BE49-F238E27FC236}">
                <a16:creationId xmlns:a16="http://schemas.microsoft.com/office/drawing/2014/main" id="{6F3801FE-382F-4951-9F11-A8ADCAE6D01B}"/>
              </a:ext>
            </a:extLst>
          </p:cNvPr>
          <p:cNvSpPr/>
          <p:nvPr/>
        </p:nvSpPr>
        <p:spPr>
          <a:xfrm rot="5400000" flipH="1">
            <a:off x="7247833" y="2742101"/>
            <a:ext cx="461666" cy="865949"/>
          </a:xfrm>
          <a:prstGeom prst="bent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58" name="Objeto 57">
            <a:extLst>
              <a:ext uri="{FF2B5EF4-FFF2-40B4-BE49-F238E27FC236}">
                <a16:creationId xmlns:a16="http://schemas.microsoft.com/office/drawing/2014/main" id="{7EC9106E-93F9-40D3-B4F3-7696B874B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738384"/>
              </p:ext>
            </p:extLst>
          </p:nvPr>
        </p:nvGraphicFramePr>
        <p:xfrm>
          <a:off x="3066923" y="3897635"/>
          <a:ext cx="4760912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16040" imgH="1358640" progId="Equation.DSMT4">
                  <p:embed/>
                </p:oleObj>
              </mc:Choice>
              <mc:Fallback>
                <p:oleObj name="Equation" r:id="rId13" imgW="3416040" imgH="1358640" progId="Equation.DSMT4">
                  <p:embed/>
                  <p:pic>
                    <p:nvPicPr>
                      <p:cNvPr id="58" name="Objeto 57">
                        <a:extLst>
                          <a:ext uri="{FF2B5EF4-FFF2-40B4-BE49-F238E27FC236}">
                            <a16:creationId xmlns:a16="http://schemas.microsoft.com/office/drawing/2014/main" id="{7EC9106E-93F9-40D3-B4F3-7696B874BD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66923" y="3897635"/>
                        <a:ext cx="4760912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53755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t-EE" sz="2400" dirty="0"/>
              <a:t>Võrrandile vastav </a:t>
            </a:r>
            <a:r>
              <a:rPr lang="et-EE" sz="2400" dirty="0" err="1"/>
              <a:t>matrikskuju</a:t>
            </a:r>
            <a:r>
              <a:rPr lang="et-EE" sz="2400" dirty="0"/>
              <a:t>:</a:t>
            </a:r>
            <a:endParaRPr lang="en-US" sz="2400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2150464" y="5869282"/>
            <a:ext cx="9756000" cy="48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b="1" dirty="0">
                <a:solidFill>
                  <a:srgbClr val="F25E4F"/>
                </a:solidFill>
              </a:rPr>
              <a:t>MÄRKUS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t-EE" dirty="0"/>
                  <a:t>Alamdeterminant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</a:t>
                </a:r>
                <a:r>
                  <a:rPr lang="en-GB" b="1" dirty="0" err="1"/>
                  <a:t>Tund</a:t>
                </a:r>
                <a:r>
                  <a:rPr lang="en-GB" b="1" dirty="0"/>
                  <a:t> 16  </a:t>
                </a:r>
                <a:r>
                  <a:rPr lang="et-EE" dirty="0"/>
                  <a:t>ja</a:t>
                </a:r>
                <a:r>
                  <a:rPr lang="en-GB" dirty="0"/>
                  <a:t>  </a:t>
                </a:r>
                <a:r>
                  <a:rPr lang="et-EE" dirty="0"/>
                  <a:t>Determinandi arendamine </a:t>
                </a:r>
                <a:r>
                  <a:rPr lang="en-GB" dirty="0"/>
                  <a:t>– </a:t>
                </a:r>
                <a:r>
                  <a:rPr lang="en-GB" b="1" dirty="0" err="1"/>
                  <a:t>Tund</a:t>
                </a:r>
                <a:r>
                  <a:rPr lang="en-GB" b="1" dirty="0"/>
                  <a:t> 17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  <a:blipFill>
                <a:blip r:embed="rId16"/>
                <a:stretch>
                  <a:fillRect l="-387" t="-1389" b="-1250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tângulo: Cantos Arredondados 61">
            <a:hlinkClick r:id="rId17" action="ppaction://hlinksldjump"/>
            <a:extLst>
              <a:ext uri="{FF2B5EF4-FFF2-40B4-BE49-F238E27FC236}">
                <a16:creationId xmlns:a16="http://schemas.microsoft.com/office/drawing/2014/main" id="{13B75FEF-E98C-4CA0-9462-9A8919E9747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3" name="Retângulo: Cantos Arredondados 62">
            <a:hlinkClick r:id="rId18" action="ppaction://hlinksldjump"/>
            <a:extLst>
              <a:ext uri="{FF2B5EF4-FFF2-40B4-BE49-F238E27FC236}">
                <a16:creationId xmlns:a16="http://schemas.microsoft.com/office/drawing/2014/main" id="{FE2A8F2A-717F-4087-924B-D0A7D2D8B37E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19" action="ppaction://hlinksldjump"/>
            <a:extLst>
              <a:ext uri="{FF2B5EF4-FFF2-40B4-BE49-F238E27FC236}">
                <a16:creationId xmlns:a16="http://schemas.microsoft.com/office/drawing/2014/main" id="{E8655652-EC44-4C2F-AF18-60D47590E3C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64">
            <a:hlinkClick r:id="rId20" action="ppaction://hlinksldjump"/>
            <a:extLst>
              <a:ext uri="{FF2B5EF4-FFF2-40B4-BE49-F238E27FC236}">
                <a16:creationId xmlns:a16="http://schemas.microsoft.com/office/drawing/2014/main" id="{81D16E07-ABE0-4E17-AD8D-726215E6D7A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  <p:sp>
        <p:nvSpPr>
          <p:cNvPr id="27" name="Retângulo: Cantos Arredondados 26">
            <a:hlinkClick r:id="rId21" action="ppaction://hlinksldjump"/>
            <a:extLst>
              <a:ext uri="{FF2B5EF4-FFF2-40B4-BE49-F238E27FC236}">
                <a16:creationId xmlns:a16="http://schemas.microsoft.com/office/drawing/2014/main" id="{0F85A363-426B-42C0-BF68-F6D88CDBBB00}"/>
              </a:ext>
            </a:extLst>
          </p:cNvPr>
          <p:cNvSpPr/>
          <p:nvPr/>
        </p:nvSpPr>
        <p:spPr>
          <a:xfrm>
            <a:off x="11088414" y="5209968"/>
            <a:ext cx="818049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/>
              <a:t>Jäta</a:t>
            </a:r>
            <a:r>
              <a:rPr lang="en-GB" sz="1400" dirty="0"/>
              <a:t> </a:t>
            </a:r>
            <a:r>
              <a:rPr lang="en-GB" sz="1400" dirty="0" err="1"/>
              <a:t>vahele</a:t>
            </a:r>
            <a:r>
              <a:rPr lang="en-GB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798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" grpId="0" animBg="1"/>
      <p:bldP spid="57" grpId="0" animBg="1"/>
      <p:bldP spid="59" grpId="0"/>
      <p:bldP spid="60" grpId="0" animBg="1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 err="1">
                <a:solidFill>
                  <a:srgbClr val="F25E4F"/>
                </a:solidFill>
              </a:rPr>
              <a:t>Crameri</a:t>
            </a:r>
            <a:r>
              <a:rPr lang="et-EE" sz="2400" b="1" dirty="0">
                <a:solidFill>
                  <a:srgbClr val="F25E4F"/>
                </a:solidFill>
              </a:rPr>
              <a:t> valemid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96449" y="676740"/>
            <a:ext cx="3600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t-EE" sz="2400" b="1" dirty="0"/>
              <a:t>Miks need töötavad</a:t>
            </a:r>
            <a:r>
              <a:rPr lang="en-US" sz="2400" dirty="0"/>
              <a:t>? 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t-EE" sz="2400" dirty="0"/>
              <a:t>Korrutame</a:t>
            </a:r>
            <a:r>
              <a:rPr lang="en-US" sz="2400" dirty="0"/>
              <a:t>: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53755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t-EE" sz="2400" dirty="0"/>
              <a:t>Vastav maatrikskuju</a:t>
            </a:r>
            <a:r>
              <a:rPr lang="en-US" sz="2400" dirty="0"/>
              <a:t>: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2150465" y="5869283"/>
            <a:ext cx="9756000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b="1" dirty="0">
                <a:solidFill>
                  <a:srgbClr val="F25E4F"/>
                </a:solidFill>
              </a:rPr>
              <a:t>MÄRKUS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t-EE" dirty="0"/>
                  <a:t>Alamdeterminant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</a:t>
                </a:r>
                <a:r>
                  <a:rPr lang="en-GB" b="1" dirty="0" err="1"/>
                  <a:t>Tund</a:t>
                </a:r>
                <a:r>
                  <a:rPr lang="en-GB" b="1" dirty="0"/>
                  <a:t> 16  </a:t>
                </a:r>
                <a:r>
                  <a:rPr lang="et-EE" dirty="0"/>
                  <a:t>ja</a:t>
                </a:r>
                <a:r>
                  <a:rPr lang="en-GB" dirty="0"/>
                  <a:t>  </a:t>
                </a:r>
                <a:r>
                  <a:rPr lang="et-EE" dirty="0"/>
                  <a:t>Determinandi arendamine </a:t>
                </a:r>
                <a:r>
                  <a:rPr lang="en-GB" dirty="0"/>
                  <a:t>– </a:t>
                </a:r>
                <a:r>
                  <a:rPr lang="en-GB" b="1" dirty="0" err="1"/>
                  <a:t>Tund</a:t>
                </a:r>
                <a:r>
                  <a:rPr lang="en-GB" b="1" dirty="0"/>
                  <a:t> 17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  <a:blipFill>
                <a:blip r:embed="rId6"/>
                <a:stretch>
                  <a:fillRect l="-387" t="-1389" b="-1250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8F4E8897-664B-4FCC-8C52-5AA4F2ECA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034120"/>
              </p:ext>
            </p:extLst>
          </p:nvPr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90840" imgH="1358640" progId="Equation.DSMT4">
                  <p:embed/>
                </p:oleObj>
              </mc:Choice>
              <mc:Fallback>
                <p:oleObj name="Equation" r:id="rId7" imgW="3390840" imgH="135864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8F4E8897-664B-4FCC-8C52-5AA4F2ECA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2AEEEFC7-D23A-4B7E-B52C-C1C2520A3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3897635"/>
          <a:ext cx="4760912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16040" imgH="1358640" progId="Equation.DSMT4">
                  <p:embed/>
                </p:oleObj>
              </mc:Choice>
              <mc:Fallback>
                <p:oleObj name="Equation" r:id="rId9" imgW="3416040" imgH="13586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2AEEEFC7-D23A-4B7E-B52C-C1C2520A39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66923" y="3897635"/>
                        <a:ext cx="4760912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tângulo: Cantos Arredondados 25">
            <a:hlinkClick r:id="rId11" action="ppaction://hlinksldjump"/>
            <a:extLst>
              <a:ext uri="{FF2B5EF4-FFF2-40B4-BE49-F238E27FC236}">
                <a16:creationId xmlns:a16="http://schemas.microsoft.com/office/drawing/2014/main" id="{A52304B7-58B7-40D1-ACCF-C732AE90CCC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2" action="ppaction://hlinksldjump"/>
            <a:extLst>
              <a:ext uri="{FF2B5EF4-FFF2-40B4-BE49-F238E27FC236}">
                <a16:creationId xmlns:a16="http://schemas.microsoft.com/office/drawing/2014/main" id="{472360E5-FD32-4CC1-AAFA-79D655E4D8AB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13" action="ppaction://hlinksldjump"/>
            <a:extLst>
              <a:ext uri="{FF2B5EF4-FFF2-40B4-BE49-F238E27FC236}">
                <a16:creationId xmlns:a16="http://schemas.microsoft.com/office/drawing/2014/main" id="{68DB11FE-BDD1-4C9F-B24E-DA21FE04EA34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14" action="ppaction://hlinksldjump"/>
            <a:extLst>
              <a:ext uri="{FF2B5EF4-FFF2-40B4-BE49-F238E27FC236}">
                <a16:creationId xmlns:a16="http://schemas.microsoft.com/office/drawing/2014/main" id="{5143CAA4-FE36-4B93-9590-472ABF3E583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  <p:sp>
        <p:nvSpPr>
          <p:cNvPr id="20" name="Retângulo: Cantos Arredondados 19">
            <a:hlinkClick r:id="rId15" action="ppaction://hlinksldjump"/>
            <a:extLst>
              <a:ext uri="{FF2B5EF4-FFF2-40B4-BE49-F238E27FC236}">
                <a16:creationId xmlns:a16="http://schemas.microsoft.com/office/drawing/2014/main" id="{7872D487-C59B-42EF-AB1A-1B3F89391AA8}"/>
              </a:ext>
            </a:extLst>
          </p:cNvPr>
          <p:cNvSpPr/>
          <p:nvPr/>
        </p:nvSpPr>
        <p:spPr>
          <a:xfrm>
            <a:off x="11088414" y="5209968"/>
            <a:ext cx="818049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/>
              <a:t>Jäta</a:t>
            </a:r>
            <a:r>
              <a:rPr lang="en-GB" sz="1600" dirty="0"/>
              <a:t> </a:t>
            </a:r>
            <a:r>
              <a:rPr lang="en-GB" sz="1600" dirty="0" err="1"/>
              <a:t>vahele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222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71452" y="492618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 err="1">
                <a:solidFill>
                  <a:srgbClr val="F25E4F"/>
                </a:solidFill>
              </a:rPr>
              <a:t>Crameri</a:t>
            </a:r>
            <a:r>
              <a:rPr lang="et-EE" sz="2400" b="1" dirty="0">
                <a:solidFill>
                  <a:srgbClr val="F25E4F"/>
                </a:solidFill>
              </a:rPr>
              <a:t> valemid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405905" y="660401"/>
            <a:ext cx="3642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t-EE" sz="2400" b="1" dirty="0"/>
              <a:t>Miks need töötavad</a:t>
            </a:r>
            <a:r>
              <a:rPr lang="en-US" sz="2400" dirty="0"/>
              <a:t>?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t-EE" sz="2400" dirty="0"/>
              <a:t>Korrutame</a:t>
            </a:r>
            <a:r>
              <a:rPr lang="en-US" sz="2400" dirty="0"/>
              <a:t>: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53755"/>
            <a:ext cx="95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t-EE" sz="2400" dirty="0"/>
              <a:t>Determinandi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t-EE" sz="2400" dirty="0">
                <a:sym typeface="Symbol" panose="05050102010706020507" pitchFamily="18" charset="2"/>
              </a:rPr>
              <a:t>arendamine veeru järgi</a:t>
            </a:r>
            <a:r>
              <a:rPr lang="en-US" sz="2400" dirty="0"/>
              <a:t>: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2150463" y="5847796"/>
            <a:ext cx="9756000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b="1" dirty="0">
                <a:solidFill>
                  <a:srgbClr val="F25E4F"/>
                </a:solidFill>
              </a:rPr>
              <a:t>MÄRKUS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t-EE" dirty="0"/>
                  <a:t>Alamdeterminant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</a:t>
                </a:r>
                <a:r>
                  <a:rPr lang="en-GB" b="1" dirty="0" err="1"/>
                  <a:t>Tund</a:t>
                </a:r>
                <a:r>
                  <a:rPr lang="en-GB" b="1" dirty="0"/>
                  <a:t> 16  </a:t>
                </a:r>
                <a:r>
                  <a:rPr lang="et-EE" dirty="0"/>
                  <a:t>ja</a:t>
                </a:r>
                <a:r>
                  <a:rPr lang="en-GB" dirty="0"/>
                  <a:t>  </a:t>
                </a:r>
                <a:r>
                  <a:rPr lang="et-EE" dirty="0"/>
                  <a:t>Determinandi arendamine </a:t>
                </a:r>
                <a:r>
                  <a:rPr lang="en-GB" dirty="0"/>
                  <a:t>– </a:t>
                </a:r>
                <a:r>
                  <a:rPr lang="en-GB" b="1" dirty="0" err="1"/>
                  <a:t>Tund</a:t>
                </a:r>
                <a:r>
                  <a:rPr lang="en-GB" b="1" dirty="0"/>
                  <a:t> 17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  <a:blipFill>
                <a:blip r:embed="rId6"/>
                <a:stretch>
                  <a:fillRect l="-387" t="-1389" b="-1250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4612D1C8-9C9F-4551-AD04-DC8EF43B053E}"/>
              </a:ext>
            </a:extLst>
          </p:cNvPr>
          <p:cNvCxnSpPr>
            <a:cxnSpLocks/>
          </p:cNvCxnSpPr>
          <p:nvPr/>
        </p:nvCxnSpPr>
        <p:spPr>
          <a:xfrm>
            <a:off x="7792911" y="1760659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/>
              <p:nvPr/>
            </p:nvSpPr>
            <p:spPr>
              <a:xfrm>
                <a:off x="8416413" y="1358764"/>
                <a:ext cx="3373821" cy="1191816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t-EE" sz="1600" dirty="0"/>
                  <a:t>Determinandi </a:t>
                </a:r>
                <a:r>
                  <a:rPr lang="en-US" sz="1600" dirty="0">
                    <a:sym typeface="Symbol" panose="05050102010706020507" pitchFamily="18" charset="2"/>
                  </a:rPr>
                  <a:t></a:t>
                </a:r>
                <a:r>
                  <a:rPr lang="en-US" sz="1600" dirty="0"/>
                  <a:t> </a:t>
                </a:r>
                <a:r>
                  <a:rPr lang="et-EE" sz="1600" b="1" dirty="0"/>
                  <a:t>arendamine 1.veeru järgi </a:t>
                </a:r>
                <a:r>
                  <a:rPr lang="et-EE" sz="1600" dirty="0"/>
                  <a:t>kus elemendid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t-EE" sz="1600" dirty="0"/>
                  <a:t> on korrutatud vastavate vabaliikmetega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:r>
                  <a:rPr lang="et-EE" sz="1600" dirty="0"/>
                  <a:t>.</a:t>
                </a:r>
                <a:endParaRPr lang="en-US" sz="1600" dirty="0"/>
              </a:p>
            </p:txBody>
          </p:sp>
        </mc:Choice>
        <mc:Fallback xmlns="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3" y="1358764"/>
                <a:ext cx="3373821" cy="1191816"/>
              </a:xfrm>
              <a:prstGeom prst="roundRect">
                <a:avLst/>
              </a:prstGeom>
              <a:blipFill>
                <a:blip r:embed="rId7"/>
                <a:stretch>
                  <a:fillRect b="-5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DCAA27E6-70F6-4D09-A865-56286CB3A4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7315" y="3812614"/>
          <a:ext cx="654050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736880" imgH="1358640" progId="Equation.DSMT4">
                  <p:embed/>
                </p:oleObj>
              </mc:Choice>
              <mc:Fallback>
                <p:oleObj name="Equation" r:id="rId8" imgW="473688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DCAA27E6-70F6-4D09-A865-56286CB3A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7315" y="3812614"/>
                        <a:ext cx="6540500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D30640D-ED32-42D6-8709-01402CE63303}"/>
              </a:ext>
            </a:extLst>
          </p:cNvPr>
          <p:cNvSpPr/>
          <p:nvPr/>
        </p:nvSpPr>
        <p:spPr>
          <a:xfrm rot="5400000">
            <a:off x="2376148" y="4541279"/>
            <a:ext cx="1922221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E4F752F3-129C-41B0-9192-2143AAC3FB53}"/>
              </a:ext>
            </a:extLst>
          </p:cNvPr>
          <p:cNvSpPr/>
          <p:nvPr/>
        </p:nvSpPr>
        <p:spPr>
          <a:xfrm>
            <a:off x="5772249" y="4585159"/>
            <a:ext cx="3466343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5C165CAC-CF43-4316-AB6F-A4EBDC7C9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90840" imgH="1358640" progId="Equation.DSMT4">
                  <p:embed/>
                </p:oleObj>
              </mc:Choice>
              <mc:Fallback>
                <p:oleObj name="Equation" r:id="rId10" imgW="339084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BB164EA3-0EA9-4E28-A48D-6A06D622CA49}"/>
              </a:ext>
            </a:extLst>
          </p:cNvPr>
          <p:cNvSpPr/>
          <p:nvPr/>
        </p:nvSpPr>
        <p:spPr>
          <a:xfrm>
            <a:off x="4487917" y="1546225"/>
            <a:ext cx="3174124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D7E860A0-1F18-472C-9DED-17FF4372F6F6}"/>
              </a:ext>
            </a:extLst>
          </p:cNvPr>
          <p:cNvCxnSpPr>
            <a:cxnSpLocks/>
          </p:cNvCxnSpPr>
          <p:nvPr/>
        </p:nvCxnSpPr>
        <p:spPr>
          <a:xfrm flipH="1" flipV="1">
            <a:off x="6074979" y="1985764"/>
            <a:ext cx="1439918" cy="2577269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5D68DA37-DDDF-40A4-90B2-399F1111B9E5}"/>
              </a:ext>
            </a:extLst>
          </p:cNvPr>
          <p:cNvSpPr/>
          <p:nvPr/>
        </p:nvSpPr>
        <p:spPr>
          <a:xfrm>
            <a:off x="5630641" y="5004247"/>
            <a:ext cx="4448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t-EE" sz="1600" b="1" dirty="0">
                <a:solidFill>
                  <a:srgbClr val="F25E4F"/>
                </a:solidFill>
              </a:rPr>
              <a:t>determinandi 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 </a:t>
            </a:r>
            <a:r>
              <a:rPr lang="et-EE" sz="1600" b="1" dirty="0">
                <a:solidFill>
                  <a:srgbClr val="F25E4F"/>
                </a:solidFill>
                <a:sym typeface="Symbol" panose="05050102010706020507" pitchFamily="18" charset="2"/>
              </a:rPr>
              <a:t>arendamine 1.veeru järgi</a:t>
            </a:r>
            <a:endParaRPr lang="en-US" sz="1600" b="1" dirty="0">
              <a:solidFill>
                <a:srgbClr val="F25E4F"/>
              </a:solidFill>
            </a:endParaRPr>
          </a:p>
        </p:txBody>
      </p: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BA32D672-D27E-44F8-8A72-564BC741C9BD}"/>
              </a:ext>
            </a:extLst>
          </p:cNvPr>
          <p:cNvCxnSpPr>
            <a:cxnSpLocks/>
          </p:cNvCxnSpPr>
          <p:nvPr/>
        </p:nvCxnSpPr>
        <p:spPr>
          <a:xfrm rot="5400000">
            <a:off x="9642675" y="2566641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/>
              <p:nvPr/>
            </p:nvSpPr>
            <p:spPr>
              <a:xfrm>
                <a:off x="9652705" y="2897984"/>
                <a:ext cx="480650" cy="506313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705" y="2897984"/>
                <a:ext cx="480650" cy="506313"/>
              </a:xfrm>
              <a:prstGeom prst="roundRect">
                <a:avLst/>
              </a:prstGeom>
              <a:blipFill>
                <a:blip r:embed="rId12"/>
                <a:stretch>
                  <a:fillRect r="-493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: Cantos Arredondados 32">
            <a:hlinkClick r:id="rId14" action="ppaction://hlinksldjump"/>
            <a:extLst>
              <a:ext uri="{FF2B5EF4-FFF2-40B4-BE49-F238E27FC236}">
                <a16:creationId xmlns:a16="http://schemas.microsoft.com/office/drawing/2014/main" id="{B2AC6410-580B-45E2-916D-1ABE5B5ABE1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37">
            <a:hlinkClick r:id="rId15" action="ppaction://hlinksldjump"/>
            <a:extLst>
              <a:ext uri="{FF2B5EF4-FFF2-40B4-BE49-F238E27FC236}">
                <a16:creationId xmlns:a16="http://schemas.microsoft.com/office/drawing/2014/main" id="{7BBED992-193A-41F1-90D6-AA88F1C6968E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43" name="Retângulo: Cantos Arredondados 42">
            <a:hlinkClick r:id="rId16" action="ppaction://hlinksldjump"/>
            <a:extLst>
              <a:ext uri="{FF2B5EF4-FFF2-40B4-BE49-F238E27FC236}">
                <a16:creationId xmlns:a16="http://schemas.microsoft.com/office/drawing/2014/main" id="{957109EC-676F-4531-82DC-CF403AB6C40F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17" action="ppaction://hlinksldjump"/>
            <a:extLst>
              <a:ext uri="{FF2B5EF4-FFF2-40B4-BE49-F238E27FC236}">
                <a16:creationId xmlns:a16="http://schemas.microsoft.com/office/drawing/2014/main" id="{F2C07A9E-363C-4991-8D7E-BDBA31A343D5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  <p:sp>
        <p:nvSpPr>
          <p:cNvPr id="30" name="Retângulo: Cantos Arredondados 29">
            <a:hlinkClick r:id="rId18" action="ppaction://hlinksldjump"/>
            <a:extLst>
              <a:ext uri="{FF2B5EF4-FFF2-40B4-BE49-F238E27FC236}">
                <a16:creationId xmlns:a16="http://schemas.microsoft.com/office/drawing/2014/main" id="{FF0F23A7-AD33-4068-8842-F1070F85225D}"/>
              </a:ext>
            </a:extLst>
          </p:cNvPr>
          <p:cNvSpPr/>
          <p:nvPr/>
        </p:nvSpPr>
        <p:spPr>
          <a:xfrm>
            <a:off x="11088414" y="5209968"/>
            <a:ext cx="818049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/>
              <a:t>Jäta</a:t>
            </a:r>
            <a:r>
              <a:rPr lang="en-GB" sz="1600" dirty="0"/>
              <a:t> </a:t>
            </a:r>
            <a:r>
              <a:rPr lang="en-GB" sz="1600" dirty="0" err="1"/>
              <a:t>vahele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636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4" grpId="0"/>
      <p:bldP spid="44" grpId="1"/>
      <p:bldP spid="46" grpId="0" animBg="1"/>
      <p:bldP spid="46" grpId="1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 err="1">
                <a:solidFill>
                  <a:srgbClr val="F25E4F"/>
                </a:solidFill>
              </a:rPr>
              <a:t>Crameri</a:t>
            </a:r>
            <a:r>
              <a:rPr lang="et-EE" sz="2400" b="1" dirty="0">
                <a:solidFill>
                  <a:srgbClr val="F25E4F"/>
                </a:solidFill>
              </a:rPr>
              <a:t> valemid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96448" y="652920"/>
            <a:ext cx="3731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t-EE" sz="2400" b="1" dirty="0"/>
              <a:t>Miks need töötavad</a:t>
            </a:r>
            <a:r>
              <a:rPr lang="en-US" sz="2400" dirty="0"/>
              <a:t>?</a:t>
            </a:r>
          </a:p>
          <a:p>
            <a:pPr algn="just"/>
            <a:endParaRPr lang="en-US" sz="2400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t-EE" sz="2400" dirty="0"/>
              <a:t>Korrutame:</a:t>
            </a:r>
            <a:endParaRPr lang="en-US" sz="2400" dirty="0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53755"/>
            <a:ext cx="95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t-EE" sz="2400" dirty="0"/>
              <a:t>Determinandi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t-EE" sz="2400" dirty="0">
                <a:sym typeface="Symbol" panose="05050102010706020507" pitchFamily="18" charset="2"/>
              </a:rPr>
              <a:t>arendamine veeru järgi</a:t>
            </a:r>
            <a:r>
              <a:rPr lang="en-US" sz="2400" dirty="0"/>
              <a:t>: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2150465" y="5869283"/>
            <a:ext cx="9756000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Remember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t-EE" dirty="0"/>
                  <a:t>Alamdeterminant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</a:t>
                </a:r>
                <a:r>
                  <a:rPr lang="en-GB" b="1" dirty="0" err="1"/>
                  <a:t>Tund</a:t>
                </a:r>
                <a:r>
                  <a:rPr lang="en-GB" b="1" dirty="0"/>
                  <a:t> 16  </a:t>
                </a:r>
                <a:r>
                  <a:rPr lang="et-EE" dirty="0"/>
                  <a:t>ja</a:t>
                </a:r>
                <a:r>
                  <a:rPr lang="en-GB" dirty="0"/>
                  <a:t>  </a:t>
                </a:r>
                <a:r>
                  <a:rPr lang="et-EE" dirty="0"/>
                  <a:t>Determinandi arendamine </a:t>
                </a:r>
                <a:r>
                  <a:rPr lang="en-GB" dirty="0"/>
                  <a:t>– </a:t>
                </a:r>
                <a:r>
                  <a:rPr lang="en-GB" b="1" dirty="0" err="1"/>
                  <a:t>Tund</a:t>
                </a:r>
                <a:r>
                  <a:rPr lang="en-GB" b="1" dirty="0"/>
                  <a:t> 17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  <a:blipFill>
                <a:blip r:embed="rId6"/>
                <a:stretch>
                  <a:fillRect l="-387" t="-1389" b="-1250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4612D1C8-9C9F-4551-AD04-DC8EF43B053E}"/>
              </a:ext>
            </a:extLst>
          </p:cNvPr>
          <p:cNvCxnSpPr>
            <a:cxnSpLocks/>
          </p:cNvCxnSpPr>
          <p:nvPr/>
        </p:nvCxnSpPr>
        <p:spPr>
          <a:xfrm>
            <a:off x="7792911" y="2208910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/>
              <p:nvPr/>
            </p:nvSpPr>
            <p:spPr>
              <a:xfrm>
                <a:off x="8416413" y="1866842"/>
                <a:ext cx="3373821" cy="1464231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t-EE" sz="1600" dirty="0"/>
                  <a:t>Determinandi </a:t>
                </a:r>
                <a:r>
                  <a:rPr lang="en-US" sz="1600" dirty="0">
                    <a:sym typeface="Symbol" panose="05050102010706020507" pitchFamily="18" charset="2"/>
                  </a:rPr>
                  <a:t></a:t>
                </a:r>
                <a:r>
                  <a:rPr lang="en-US" sz="1600" dirty="0"/>
                  <a:t> </a:t>
                </a:r>
                <a:r>
                  <a:rPr lang="et-EE" sz="1600" b="1" dirty="0"/>
                  <a:t>arendamine 2.veeru järgi </a:t>
                </a:r>
                <a:r>
                  <a:rPr lang="et-EE" sz="1600" dirty="0"/>
                  <a:t>kus elemendid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t-EE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t-EE" sz="1600" dirty="0"/>
                  <a:t> on korrutatud vastavate vabaliikmetega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:r>
                  <a:rPr lang="et-EE" sz="1600" dirty="0"/>
                  <a:t>.</a:t>
                </a:r>
                <a:endParaRPr lang="en-US" sz="1600" dirty="0"/>
              </a:p>
              <a:p>
                <a:pPr algn="just">
                  <a:buClr>
                    <a:srgbClr val="F25E4F"/>
                  </a:buClr>
                </a:pPr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3" y="1866842"/>
                <a:ext cx="3373821" cy="146423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DCAA27E6-70F6-4D09-A865-56286CB3A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03812"/>
              </p:ext>
            </p:extLst>
          </p:nvPr>
        </p:nvGraphicFramePr>
        <p:xfrm>
          <a:off x="2593755" y="3813175"/>
          <a:ext cx="661035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787640" imgH="1358640" progId="Equation.DSMT4">
                  <p:embed/>
                </p:oleObj>
              </mc:Choice>
              <mc:Fallback>
                <p:oleObj name="Equation" r:id="rId8" imgW="47876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DCAA27E6-70F6-4D09-A865-56286CB3A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3755" y="3813175"/>
                        <a:ext cx="6610350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D30640D-ED32-42D6-8709-01402CE63303}"/>
              </a:ext>
            </a:extLst>
          </p:cNvPr>
          <p:cNvSpPr/>
          <p:nvPr/>
        </p:nvSpPr>
        <p:spPr>
          <a:xfrm rot="5400000">
            <a:off x="3050744" y="4541279"/>
            <a:ext cx="1922221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E4F752F3-129C-41B0-9192-2143AAC3FB53}"/>
              </a:ext>
            </a:extLst>
          </p:cNvPr>
          <p:cNvSpPr/>
          <p:nvPr/>
        </p:nvSpPr>
        <p:spPr>
          <a:xfrm>
            <a:off x="5772249" y="4585159"/>
            <a:ext cx="3466343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5C165CAC-CF43-4316-AB6F-A4EBDC7C9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90840" imgH="1358640" progId="Equation.DSMT4">
                  <p:embed/>
                </p:oleObj>
              </mc:Choice>
              <mc:Fallback>
                <p:oleObj name="Equation" r:id="rId10" imgW="339084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BB164EA3-0EA9-4E28-A48D-6A06D622CA49}"/>
              </a:ext>
            </a:extLst>
          </p:cNvPr>
          <p:cNvSpPr/>
          <p:nvPr/>
        </p:nvSpPr>
        <p:spPr>
          <a:xfrm>
            <a:off x="4487917" y="2029706"/>
            <a:ext cx="3174124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D7E860A0-1F18-472C-9DED-17FF4372F6F6}"/>
              </a:ext>
            </a:extLst>
          </p:cNvPr>
          <p:cNvCxnSpPr>
            <a:cxnSpLocks/>
          </p:cNvCxnSpPr>
          <p:nvPr/>
        </p:nvCxnSpPr>
        <p:spPr>
          <a:xfrm flipH="1" flipV="1">
            <a:off x="6366978" y="2508405"/>
            <a:ext cx="1147919" cy="2054629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5D68DA37-DDDF-40A4-90B2-399F1111B9E5}"/>
              </a:ext>
            </a:extLst>
          </p:cNvPr>
          <p:cNvSpPr/>
          <p:nvPr/>
        </p:nvSpPr>
        <p:spPr>
          <a:xfrm>
            <a:off x="5568700" y="5027020"/>
            <a:ext cx="4448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t-EE" sz="1600" b="1" dirty="0">
                <a:solidFill>
                  <a:srgbClr val="F25E4F"/>
                </a:solidFill>
              </a:rPr>
              <a:t>determinandi 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 </a:t>
            </a:r>
            <a:r>
              <a:rPr lang="et-EE" sz="1600" b="1" dirty="0">
                <a:solidFill>
                  <a:srgbClr val="F25E4F"/>
                </a:solidFill>
                <a:sym typeface="Symbol" panose="05050102010706020507" pitchFamily="18" charset="2"/>
              </a:rPr>
              <a:t>arendamine 2.veeru järgi</a:t>
            </a:r>
            <a:endParaRPr lang="en-US" sz="1600" b="1" dirty="0">
              <a:solidFill>
                <a:srgbClr val="F25E4F"/>
              </a:solidFill>
            </a:endParaRPr>
          </a:p>
        </p:txBody>
      </p: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BA32D672-D27E-44F8-8A72-564BC741C9BD}"/>
              </a:ext>
            </a:extLst>
          </p:cNvPr>
          <p:cNvCxnSpPr>
            <a:cxnSpLocks/>
          </p:cNvCxnSpPr>
          <p:nvPr/>
        </p:nvCxnSpPr>
        <p:spPr>
          <a:xfrm rot="16200000" flipV="1">
            <a:off x="9654168" y="1593151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/>
              <p:nvPr/>
            </p:nvSpPr>
            <p:spPr>
              <a:xfrm>
                <a:off x="9668973" y="777546"/>
                <a:ext cx="480650" cy="506313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973" y="777546"/>
                <a:ext cx="480650" cy="506313"/>
              </a:xfrm>
              <a:prstGeom prst="roundRect">
                <a:avLst/>
              </a:prstGeom>
              <a:blipFill>
                <a:blip r:embed="rId12"/>
                <a:stretch>
                  <a:fillRect r="-493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/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hlinkClick r:id="rId15" action="ppaction://hlinksldjump"/>
            <a:extLst>
              <a:ext uri="{FF2B5EF4-FFF2-40B4-BE49-F238E27FC236}">
                <a16:creationId xmlns:a16="http://schemas.microsoft.com/office/drawing/2014/main" id="{B96DD467-145E-4812-8A3B-F4D479242CA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42">
            <a:hlinkClick r:id="rId16" action="ppaction://hlinksldjump"/>
            <a:extLst>
              <a:ext uri="{FF2B5EF4-FFF2-40B4-BE49-F238E27FC236}">
                <a16:creationId xmlns:a16="http://schemas.microsoft.com/office/drawing/2014/main" id="{76238463-3BAB-4534-A446-7388D32A697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17" action="ppaction://hlinksldjump"/>
            <a:extLst>
              <a:ext uri="{FF2B5EF4-FFF2-40B4-BE49-F238E27FC236}">
                <a16:creationId xmlns:a16="http://schemas.microsoft.com/office/drawing/2014/main" id="{D07BCB06-32E1-4F17-8EB8-93B1A9C08DA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47">
            <a:hlinkClick r:id="rId18" action="ppaction://hlinksldjump"/>
            <a:extLst>
              <a:ext uri="{FF2B5EF4-FFF2-40B4-BE49-F238E27FC236}">
                <a16:creationId xmlns:a16="http://schemas.microsoft.com/office/drawing/2014/main" id="{2BCDD835-F6D5-4C6A-A40A-1F59BD074C2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  <p:sp>
        <p:nvSpPr>
          <p:cNvPr id="31" name="Retângulo: Cantos Arredondados 30">
            <a:hlinkClick r:id="rId19" action="ppaction://hlinksldjump"/>
            <a:extLst>
              <a:ext uri="{FF2B5EF4-FFF2-40B4-BE49-F238E27FC236}">
                <a16:creationId xmlns:a16="http://schemas.microsoft.com/office/drawing/2014/main" id="{33A23E05-8313-40D9-928F-57E9EEB0BD6E}"/>
              </a:ext>
            </a:extLst>
          </p:cNvPr>
          <p:cNvSpPr/>
          <p:nvPr/>
        </p:nvSpPr>
        <p:spPr>
          <a:xfrm>
            <a:off x="11088414" y="5209968"/>
            <a:ext cx="818049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/>
              <a:t>Jäta</a:t>
            </a:r>
            <a:r>
              <a:rPr lang="en-GB" sz="1600" dirty="0"/>
              <a:t> </a:t>
            </a:r>
            <a:r>
              <a:rPr lang="en-GB" sz="1600" dirty="0" err="1"/>
              <a:t>vahele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108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4" grpId="0"/>
      <p:bldP spid="44" grpId="1"/>
      <p:bldP spid="46" grpId="0" animBg="1"/>
      <p:bldP spid="46" grpId="1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redondeado 11">
            <a:extLst>
              <a:ext uri="{FF2B5EF4-FFF2-40B4-BE49-F238E27FC236}">
                <a16:creationId xmlns:a16="http://schemas.microsoft.com/office/drawing/2014/main" id="{8332FC80-D553-4794-9EE7-3597BDFFB816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9657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/>
              <a:t>Gabriel Cramer, 18. </a:t>
            </a:r>
            <a:r>
              <a:rPr lang="en-US" sz="2400" i="1" dirty="0" err="1"/>
              <a:t>sajandi</a:t>
            </a:r>
            <a:r>
              <a:rPr lang="et-EE" sz="2400" i="1" dirty="0"/>
              <a:t>l elava</a:t>
            </a:r>
            <a:r>
              <a:rPr lang="en-US" sz="2400" i="1" dirty="0"/>
              <a:t> </a:t>
            </a:r>
            <a:r>
              <a:rPr lang="en-US" sz="2400" i="1" dirty="0" err="1"/>
              <a:t>matemaatik</a:t>
            </a:r>
            <a:r>
              <a:rPr lang="en-US" sz="2400" i="1" dirty="0"/>
              <a:t>, </a:t>
            </a:r>
            <a:r>
              <a:rPr lang="en-US" sz="2400" i="1" dirty="0" err="1"/>
              <a:t>annab</a:t>
            </a:r>
            <a:r>
              <a:rPr lang="en-US" sz="2400" i="1" dirty="0"/>
              <a:t> </a:t>
            </a:r>
            <a:r>
              <a:rPr lang="en-US" sz="2400" i="1" dirty="0" err="1"/>
              <a:t>nime</a:t>
            </a:r>
            <a:r>
              <a:rPr lang="en-US" sz="2400" i="1" dirty="0"/>
              <a:t> </a:t>
            </a:r>
            <a:r>
              <a:rPr lang="en-US" sz="2400" i="1" dirty="0" err="1"/>
              <a:t>ühele</a:t>
            </a:r>
            <a:r>
              <a:rPr lang="en-US" sz="2400" i="1" dirty="0"/>
              <a:t> </a:t>
            </a:r>
            <a:r>
              <a:rPr lang="en-US" sz="2400" i="1" dirty="0" err="1"/>
              <a:t>lineaar</a:t>
            </a:r>
            <a:r>
              <a:rPr lang="et-EE" sz="2400" i="1" dirty="0"/>
              <a:t>võrrandi</a:t>
            </a:r>
            <a:r>
              <a:rPr lang="en-US" sz="2400" i="1" dirty="0" err="1"/>
              <a:t>süsteemide</a:t>
            </a:r>
            <a:r>
              <a:rPr lang="en-US" sz="2400" i="1" dirty="0"/>
              <a:t> </a:t>
            </a:r>
            <a:r>
              <a:rPr lang="et-EE" sz="2400" i="1" dirty="0"/>
              <a:t>(LVS) </a:t>
            </a:r>
            <a:r>
              <a:rPr lang="en-US" sz="2400" i="1" dirty="0" err="1"/>
              <a:t>lahendamise</a:t>
            </a:r>
            <a:r>
              <a:rPr lang="en-US" sz="2400" i="1" dirty="0"/>
              <a:t> </a:t>
            </a:r>
            <a:r>
              <a:rPr lang="en-US" sz="2400" i="1" dirty="0" err="1"/>
              <a:t>meetodile</a:t>
            </a:r>
            <a:r>
              <a:rPr lang="en-US" sz="2400" i="1" dirty="0"/>
              <a:t> – </a:t>
            </a:r>
            <a:r>
              <a:rPr lang="en-US" sz="2400" b="1" dirty="0">
                <a:solidFill>
                  <a:srgbClr val="F25E4F"/>
                </a:solidFill>
              </a:rPr>
              <a:t>C</a:t>
            </a:r>
            <a:r>
              <a:rPr lang="et-EE" sz="2400" b="1" dirty="0" err="1">
                <a:solidFill>
                  <a:srgbClr val="F25E4F"/>
                </a:solidFill>
              </a:rPr>
              <a:t>rameri</a:t>
            </a:r>
            <a:r>
              <a:rPr lang="et-EE" sz="2400" b="1" dirty="0">
                <a:solidFill>
                  <a:srgbClr val="F25E4F"/>
                </a:solidFill>
              </a:rPr>
              <a:t> reeglile</a:t>
            </a:r>
            <a:r>
              <a:rPr lang="en-US" sz="2400" i="1" dirty="0"/>
              <a:t>.</a:t>
            </a:r>
            <a:endParaRPr lang="en-US" sz="2400" b="1" dirty="0">
              <a:solidFill>
                <a:srgbClr val="F25E4F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EA7ECC-B782-496C-A337-174E38ED2CD9}"/>
              </a:ext>
            </a:extLst>
          </p:cNvPr>
          <p:cNvSpPr/>
          <p:nvPr/>
        </p:nvSpPr>
        <p:spPr>
          <a:xfrm>
            <a:off x="2211314" y="1632470"/>
            <a:ext cx="9657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dirty="0"/>
              <a:t>Nii nagu maatriksmeetod </a:t>
            </a:r>
            <a:r>
              <a:rPr lang="en-US" sz="2400" dirty="0"/>
              <a:t>(</a:t>
            </a:r>
            <a:r>
              <a:rPr lang="en-US" sz="2400" dirty="0" err="1"/>
              <a:t>Tund</a:t>
            </a:r>
            <a:r>
              <a:rPr lang="en-US" sz="2400" dirty="0"/>
              <a:t> 24), </a:t>
            </a:r>
            <a:r>
              <a:rPr lang="en-GB" sz="2400" dirty="0" err="1"/>
              <a:t>seda</a:t>
            </a:r>
            <a:r>
              <a:rPr lang="en-GB" sz="2400" dirty="0"/>
              <a:t> </a:t>
            </a:r>
            <a:r>
              <a:rPr lang="en-GB" sz="2400" dirty="0" err="1"/>
              <a:t>reeglit</a:t>
            </a:r>
            <a:r>
              <a:rPr lang="en-GB" sz="2400" dirty="0"/>
              <a:t> </a:t>
            </a:r>
            <a:r>
              <a:rPr lang="en-GB" sz="2400" dirty="0" err="1"/>
              <a:t>saab</a:t>
            </a:r>
            <a:r>
              <a:rPr lang="en-GB" sz="2400" dirty="0"/>
              <a:t> </a:t>
            </a:r>
            <a:r>
              <a:rPr lang="et-EE" sz="2400" dirty="0"/>
              <a:t>LVS-i </a:t>
            </a:r>
            <a:r>
              <a:rPr lang="en-GB" sz="2400" dirty="0" err="1"/>
              <a:t>lahendamiseks</a:t>
            </a:r>
            <a:r>
              <a:rPr lang="en-GB" sz="2400" dirty="0"/>
              <a:t> </a:t>
            </a:r>
            <a:r>
              <a:rPr lang="en-GB" sz="2400" dirty="0" err="1"/>
              <a:t>rakendada</a:t>
            </a:r>
            <a:r>
              <a:rPr lang="en-GB" sz="2400" dirty="0"/>
              <a:t> </a:t>
            </a:r>
            <a:r>
              <a:rPr lang="en-GB" sz="2400" dirty="0" err="1"/>
              <a:t>ainult</a:t>
            </a:r>
            <a:r>
              <a:rPr lang="en-GB" sz="2400" dirty="0"/>
              <a:t> </a:t>
            </a:r>
            <a:r>
              <a:rPr lang="en-GB" sz="2400" dirty="0" err="1"/>
              <a:t>siis</a:t>
            </a:r>
            <a:r>
              <a:rPr lang="en-GB" sz="2400" dirty="0"/>
              <a:t>, </a:t>
            </a:r>
            <a:r>
              <a:rPr lang="en-GB" sz="2400" dirty="0" err="1"/>
              <a:t>kui</a:t>
            </a:r>
            <a:r>
              <a:rPr lang="en-GB" sz="2400" dirty="0"/>
              <a:t> </a:t>
            </a:r>
            <a:r>
              <a:rPr lang="en-GB" sz="2400" dirty="0" err="1"/>
              <a:t>selle</a:t>
            </a:r>
            <a:r>
              <a:rPr lang="en-GB" sz="2400" dirty="0"/>
              <a:t> </a:t>
            </a:r>
            <a:r>
              <a:rPr lang="et-EE" sz="2400" b="1" dirty="0">
                <a:solidFill>
                  <a:srgbClr val="F25E4F"/>
                </a:solidFill>
              </a:rPr>
              <a:t>kordajate maatriks</a:t>
            </a:r>
            <a:r>
              <a:rPr lang="en-GB" sz="2400" dirty="0"/>
              <a:t> on </a:t>
            </a:r>
            <a:r>
              <a:rPr lang="et-EE" sz="2400" b="1" dirty="0">
                <a:solidFill>
                  <a:srgbClr val="F25E4F"/>
                </a:solidFill>
              </a:rPr>
              <a:t>regulaarne</a:t>
            </a:r>
            <a:r>
              <a:rPr lang="en-GB" sz="2400" dirty="0"/>
              <a:t>, </a:t>
            </a:r>
            <a:r>
              <a:rPr lang="en-GB" sz="2400" dirty="0" err="1"/>
              <a:t>st</a:t>
            </a:r>
            <a:r>
              <a:rPr lang="en-GB" sz="2400" dirty="0"/>
              <a:t>:</a:t>
            </a:r>
            <a:endParaRPr lang="en-US" sz="24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075F7A3-1577-4380-8E9B-B20E1E7E3588}"/>
              </a:ext>
            </a:extLst>
          </p:cNvPr>
          <p:cNvSpPr/>
          <p:nvPr/>
        </p:nvSpPr>
        <p:spPr>
          <a:xfrm>
            <a:off x="2273104" y="2632309"/>
            <a:ext cx="9657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/>
              <a:t>Kordajate maatriks on </a:t>
            </a:r>
            <a:r>
              <a:rPr lang="en-US" sz="2400" dirty="0"/>
              <a:t>is </a:t>
            </a:r>
            <a:r>
              <a:rPr lang="et-EE" sz="2400" b="1" dirty="0"/>
              <a:t>ruutmaatriks</a:t>
            </a:r>
            <a:r>
              <a:rPr lang="en-US" sz="2400" dirty="0"/>
              <a:t> – </a:t>
            </a:r>
            <a:r>
              <a:rPr lang="sv-SE" sz="2400" dirty="0" err="1"/>
              <a:t>võrrandite</a:t>
            </a:r>
            <a:r>
              <a:rPr lang="sv-SE" sz="2400" dirty="0"/>
              <a:t> arv </a:t>
            </a:r>
            <a:r>
              <a:rPr lang="sv-SE" sz="2400" dirty="0" err="1"/>
              <a:t>võrdub</a:t>
            </a:r>
            <a:r>
              <a:rPr lang="sv-SE" sz="2400" dirty="0"/>
              <a:t> </a:t>
            </a:r>
            <a:r>
              <a:rPr lang="sv-SE" sz="2400" dirty="0" err="1"/>
              <a:t>tundmatute</a:t>
            </a:r>
            <a:r>
              <a:rPr lang="sv-SE" sz="2400" dirty="0"/>
              <a:t> </a:t>
            </a:r>
            <a:r>
              <a:rPr lang="sv-SE" sz="2400" dirty="0" err="1"/>
              <a:t>arvuga</a:t>
            </a:r>
            <a:endParaRPr lang="en-US" sz="240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2CB7922-E721-4952-95B6-DA522620CE1C}"/>
              </a:ext>
            </a:extLst>
          </p:cNvPr>
          <p:cNvSpPr/>
          <p:nvPr/>
        </p:nvSpPr>
        <p:spPr>
          <a:xfrm>
            <a:off x="2273104" y="3732719"/>
            <a:ext cx="6516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b="1" dirty="0"/>
              <a:t>Kordajate maatriksi d</a:t>
            </a:r>
            <a:r>
              <a:rPr lang="en-US" sz="2400" b="1" dirty="0" err="1"/>
              <a:t>eterminant</a:t>
            </a:r>
            <a:r>
              <a:rPr lang="en-US" sz="2400" dirty="0"/>
              <a:t> </a:t>
            </a:r>
            <a:r>
              <a:rPr lang="et-EE" sz="2400" dirty="0"/>
              <a:t>ei ole </a:t>
            </a:r>
            <a:r>
              <a:rPr lang="en-US" sz="2400" b="1" dirty="0"/>
              <a:t>null</a:t>
            </a:r>
            <a:r>
              <a:rPr lang="en-US" sz="2400" dirty="0"/>
              <a:t>.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CC02DCE2-9CAE-4959-A4C4-F04125039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170045"/>
              </p:ext>
            </p:extLst>
          </p:nvPr>
        </p:nvGraphicFramePr>
        <p:xfrm>
          <a:off x="4783274" y="4247851"/>
          <a:ext cx="4513262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38200" imgH="1358640" progId="Equation.DSMT4">
                  <p:embed/>
                </p:oleObj>
              </mc:Choice>
              <mc:Fallback>
                <p:oleObj name="Equation" r:id="rId6" imgW="3238200" imgH="135864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CC02DCE2-9CAE-4959-A4C4-F041250399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3274" y="4247851"/>
                        <a:ext cx="4513262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18">
            <a:extLst>
              <a:ext uri="{FF2B5EF4-FFF2-40B4-BE49-F238E27FC236}">
                <a16:creationId xmlns:a16="http://schemas.microsoft.com/office/drawing/2014/main" id="{FBA95A75-C96D-4AD8-8C9F-D1D9AA0CFD9C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6467292" y="4621974"/>
            <a:ext cx="923867" cy="926195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EE4630-4DAF-434A-8FA1-1EFBB5670A1E}"/>
              </a:ext>
            </a:extLst>
          </p:cNvPr>
          <p:cNvSpPr/>
          <p:nvPr/>
        </p:nvSpPr>
        <p:spPr>
          <a:xfrm>
            <a:off x="7830208" y="5839404"/>
            <a:ext cx="441434" cy="4352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47CA70CC-1220-41E5-A60C-7CFE8D8A8CB0}"/>
              </a:ext>
            </a:extLst>
          </p:cNvPr>
          <p:cNvCxnSpPr>
            <a:cxnSpLocks/>
          </p:cNvCxnSpPr>
          <p:nvPr/>
        </p:nvCxnSpPr>
        <p:spPr>
          <a:xfrm>
            <a:off x="6096000" y="3398541"/>
            <a:ext cx="1734207" cy="222449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73FCAA10-50BA-444F-8AFD-7783730EA21E}"/>
              </a:ext>
            </a:extLst>
          </p:cNvPr>
          <p:cNvCxnSpPr/>
          <p:nvPr/>
        </p:nvCxnSpPr>
        <p:spPr>
          <a:xfrm flipV="1">
            <a:off x="7841698" y="3029527"/>
            <a:ext cx="2549211" cy="18473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FAFD1ACF-7324-4021-912C-23E6F0E92728}"/>
              </a:ext>
            </a:extLst>
          </p:cNvPr>
          <p:cNvCxnSpPr>
            <a:cxnSpLocks/>
          </p:cNvCxnSpPr>
          <p:nvPr/>
        </p:nvCxnSpPr>
        <p:spPr>
          <a:xfrm>
            <a:off x="2763976" y="3398541"/>
            <a:ext cx="2362206" cy="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5CCD2616-26B8-4832-8B82-58263E4CD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057120"/>
              </p:ext>
            </p:extLst>
          </p:nvPr>
        </p:nvGraphicFramePr>
        <p:xfrm>
          <a:off x="2572242" y="4245290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24080" imgH="1358640" progId="Equation.DSMT4">
                  <p:embed/>
                </p:oleObj>
              </mc:Choice>
              <mc:Fallback>
                <p:oleObj name="Equation" r:id="rId8" imgW="3124080" imgH="135864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5CCD2616-26B8-4832-8B82-58263E4CD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72242" y="4245290"/>
                        <a:ext cx="4352925" cy="18923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Oval 44">
            <a:extLst>
              <a:ext uri="{FF2B5EF4-FFF2-40B4-BE49-F238E27FC236}">
                <a16:creationId xmlns:a16="http://schemas.microsoft.com/office/drawing/2014/main" id="{8F16FE3B-D53C-4A2C-A267-AC7723D6D6AA}"/>
              </a:ext>
            </a:extLst>
          </p:cNvPr>
          <p:cNvSpPr/>
          <p:nvPr/>
        </p:nvSpPr>
        <p:spPr>
          <a:xfrm>
            <a:off x="5531271" y="5813233"/>
            <a:ext cx="441434" cy="43526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CA467243-B32E-44D5-A5BC-DB23B4DF81E4}"/>
              </a:ext>
            </a:extLst>
          </p:cNvPr>
          <p:cNvSpPr/>
          <p:nvPr/>
        </p:nvSpPr>
        <p:spPr>
          <a:xfrm>
            <a:off x="7159848" y="4811677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76B41783-63BF-4F85-BB50-FAE74ECCD7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287538"/>
              </p:ext>
            </p:extLst>
          </p:nvPr>
        </p:nvGraphicFramePr>
        <p:xfrm>
          <a:off x="7841698" y="4811677"/>
          <a:ext cx="3512267" cy="56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33360" imgH="342720" progId="Equation.DSMT4">
                  <p:embed/>
                </p:oleObj>
              </mc:Choice>
              <mc:Fallback>
                <p:oleObj name="Equation" r:id="rId10" imgW="2133360" imgH="34272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76B41783-63BF-4F85-BB50-FAE74ECCD7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41698" y="4811677"/>
                        <a:ext cx="3512267" cy="56551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F25E4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003022"/>
              </p:ext>
            </p:extLst>
          </p:nvPr>
        </p:nvGraphicFramePr>
        <p:xfrm>
          <a:off x="2574000" y="4246380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24080" imgH="1358640" progId="Equation.DSMT4">
                  <p:embed/>
                </p:oleObj>
              </mc:Choice>
              <mc:Fallback>
                <p:oleObj name="Equation" r:id="rId8" imgW="312408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74000" y="4246380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tângulo: Cantos Arredondados 49">
            <a:hlinkClick r:id="rId12" action="ppaction://hlinksldjump"/>
            <a:extLst>
              <a:ext uri="{FF2B5EF4-FFF2-40B4-BE49-F238E27FC236}">
                <a16:creationId xmlns:a16="http://schemas.microsoft.com/office/drawing/2014/main" id="{17356640-820C-47A5-83D6-BD04BC01864D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13" action="ppaction://hlinksldjump"/>
            <a:extLst>
              <a:ext uri="{FF2B5EF4-FFF2-40B4-BE49-F238E27FC236}">
                <a16:creationId xmlns:a16="http://schemas.microsoft.com/office/drawing/2014/main" id="{7AD84099-F17A-46ED-892F-453C907BB119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 err="1">
                <a:solidFill>
                  <a:schemeClr val="tx1"/>
                </a:solidFill>
              </a:rPr>
              <a:t>Crameri</a:t>
            </a:r>
            <a:r>
              <a:rPr lang="et-EE" b="1" dirty="0">
                <a:solidFill>
                  <a:schemeClr val="tx1"/>
                </a:solidFill>
              </a:rPr>
              <a:t> valemid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2" name="Retângulo: Cantos Arredondados 51">
            <a:hlinkClick r:id="rId14" action="ppaction://hlinksldjump"/>
            <a:extLst>
              <a:ext uri="{FF2B5EF4-FFF2-40B4-BE49-F238E27FC236}">
                <a16:creationId xmlns:a16="http://schemas.microsoft.com/office/drawing/2014/main" id="{9A4BFD5C-43DF-48AA-8856-B0D91BDCC2EB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52">
            <a:hlinkClick r:id="rId15" action="ppaction://hlinksldjump"/>
            <a:extLst>
              <a:ext uri="{FF2B5EF4-FFF2-40B4-BE49-F238E27FC236}">
                <a16:creationId xmlns:a16="http://schemas.microsoft.com/office/drawing/2014/main" id="{D7B9D7E0-EE72-4B74-9518-5C774801BD0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</p:spTree>
    <p:extLst>
      <p:ext uri="{BB962C8B-B14F-4D97-AF65-F5344CB8AC3E}">
        <p14:creationId xmlns:p14="http://schemas.microsoft.com/office/powerpoint/2010/main" val="9881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3" grpId="0" animBg="1"/>
      <p:bldP spid="33" grpId="1" animBg="1"/>
      <p:bldP spid="13" grpId="0" animBg="1"/>
      <p:bldP spid="13" grpId="1" animBg="1"/>
      <p:bldP spid="45" grpId="0" animBg="1"/>
      <p:bldP spid="45" grpId="1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 err="1">
                <a:solidFill>
                  <a:srgbClr val="F25E4F"/>
                </a:solidFill>
              </a:rPr>
              <a:t>Crameri</a:t>
            </a:r>
            <a:r>
              <a:rPr lang="et-EE" sz="2400" b="1" dirty="0">
                <a:solidFill>
                  <a:srgbClr val="F25E4F"/>
                </a:solidFill>
              </a:rPr>
              <a:t> valemid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96448" y="674964"/>
            <a:ext cx="3832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t-EE" sz="2400" b="1" dirty="0"/>
              <a:t>Miks need töötavad</a:t>
            </a:r>
            <a:r>
              <a:rPr lang="en-US" sz="2400" dirty="0"/>
              <a:t>?</a:t>
            </a:r>
          </a:p>
          <a:p>
            <a:pPr algn="just"/>
            <a:endParaRPr lang="en-US" sz="2400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t-EE" sz="2400" dirty="0"/>
              <a:t>Korrutame:</a:t>
            </a:r>
            <a:endParaRPr lang="en-US" sz="2400" dirty="0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53755"/>
            <a:ext cx="95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t-EE" sz="2400" dirty="0"/>
              <a:t>Determinandi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t-EE" sz="2400" dirty="0">
                <a:sym typeface="Symbol" panose="05050102010706020507" pitchFamily="18" charset="2"/>
              </a:rPr>
              <a:t>arendamine veeru järgi</a:t>
            </a:r>
            <a:r>
              <a:rPr lang="en-US" sz="2400" dirty="0"/>
              <a:t>: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2150465" y="5869283"/>
            <a:ext cx="9756000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b="1" dirty="0">
                <a:solidFill>
                  <a:srgbClr val="F25E4F"/>
                </a:solidFill>
              </a:rPr>
              <a:t>MÄRKUS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t-EE" dirty="0"/>
                  <a:t>Alamdeterminant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</a:t>
                </a:r>
                <a:r>
                  <a:rPr lang="en-GB" b="1" dirty="0" err="1"/>
                  <a:t>Tund</a:t>
                </a:r>
                <a:r>
                  <a:rPr lang="en-GB" b="1" dirty="0"/>
                  <a:t> 16  </a:t>
                </a:r>
                <a:r>
                  <a:rPr lang="et-EE" dirty="0"/>
                  <a:t>ja</a:t>
                </a:r>
                <a:r>
                  <a:rPr lang="en-GB" dirty="0"/>
                  <a:t>  </a:t>
                </a:r>
                <a:r>
                  <a:rPr lang="et-EE" dirty="0"/>
                  <a:t>Determinandi arendamine </a:t>
                </a:r>
                <a:r>
                  <a:rPr lang="en-GB" dirty="0"/>
                  <a:t>– </a:t>
                </a:r>
                <a:r>
                  <a:rPr lang="en-GB" b="1" dirty="0" err="1"/>
                  <a:t>Tund</a:t>
                </a:r>
                <a:r>
                  <a:rPr lang="en-GB" b="1" dirty="0"/>
                  <a:t> 17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  <a:blipFill>
                <a:blip r:embed="rId6"/>
                <a:stretch>
                  <a:fillRect l="-387" t="-1389" b="-1250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4612D1C8-9C9F-4551-AD04-DC8EF43B053E}"/>
              </a:ext>
            </a:extLst>
          </p:cNvPr>
          <p:cNvCxnSpPr>
            <a:cxnSpLocks/>
          </p:cNvCxnSpPr>
          <p:nvPr/>
        </p:nvCxnSpPr>
        <p:spPr>
          <a:xfrm>
            <a:off x="7792911" y="3201964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/>
              <p:nvPr/>
            </p:nvSpPr>
            <p:spPr>
              <a:xfrm>
                <a:off x="8416413" y="2439482"/>
                <a:ext cx="3373821" cy="1464231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t-EE" sz="1600" dirty="0"/>
                  <a:t>Determinandi </a:t>
                </a:r>
                <a:r>
                  <a:rPr lang="en-US" sz="1600" dirty="0">
                    <a:sym typeface="Symbol" panose="05050102010706020507" pitchFamily="18" charset="2"/>
                  </a:rPr>
                  <a:t></a:t>
                </a:r>
                <a:r>
                  <a:rPr lang="en-US" sz="1600" dirty="0"/>
                  <a:t> </a:t>
                </a:r>
                <a:r>
                  <a:rPr lang="et-EE" sz="1600" b="1" dirty="0"/>
                  <a:t>arendamine n-nda veeru järgi </a:t>
                </a:r>
                <a:r>
                  <a:rPr lang="et-EE" sz="1600" dirty="0"/>
                  <a:t>kus elemendid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t-EE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t-EE" sz="1600" dirty="0"/>
                  <a:t> on korrutatud vastavate vabaliikmetega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:r>
                  <a:rPr lang="et-EE" sz="1600" dirty="0"/>
                  <a:t>.</a:t>
                </a:r>
                <a:endParaRPr lang="en-US" sz="1600" dirty="0"/>
              </a:p>
              <a:p>
                <a:pPr algn="just">
                  <a:buClr>
                    <a:srgbClr val="F25E4F"/>
                  </a:buClr>
                </a:pPr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3" y="2439482"/>
                <a:ext cx="3373821" cy="146423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DCAA27E6-70F6-4D09-A865-56286CB3A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62202"/>
              </p:ext>
            </p:extLst>
          </p:nvPr>
        </p:nvGraphicFramePr>
        <p:xfrm>
          <a:off x="2593755" y="3813175"/>
          <a:ext cx="661035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787640" imgH="1358640" progId="Equation.DSMT4">
                  <p:embed/>
                </p:oleObj>
              </mc:Choice>
              <mc:Fallback>
                <p:oleObj name="Equation" r:id="rId8" imgW="47876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DCAA27E6-70F6-4D09-A865-56286CB3A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3755" y="3813175"/>
                        <a:ext cx="6610350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D30640D-ED32-42D6-8709-01402CE63303}"/>
              </a:ext>
            </a:extLst>
          </p:cNvPr>
          <p:cNvSpPr/>
          <p:nvPr/>
        </p:nvSpPr>
        <p:spPr>
          <a:xfrm rot="5400000">
            <a:off x="4291154" y="4541279"/>
            <a:ext cx="1922221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E4F752F3-129C-41B0-9192-2143AAC3FB53}"/>
              </a:ext>
            </a:extLst>
          </p:cNvPr>
          <p:cNvSpPr/>
          <p:nvPr/>
        </p:nvSpPr>
        <p:spPr>
          <a:xfrm>
            <a:off x="5772249" y="4585159"/>
            <a:ext cx="3466343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5C165CAC-CF43-4316-AB6F-A4EBDC7C9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90840" imgH="1358640" progId="Equation.DSMT4">
                  <p:embed/>
                </p:oleObj>
              </mc:Choice>
              <mc:Fallback>
                <p:oleObj name="Equation" r:id="rId10" imgW="339084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BB164EA3-0EA9-4E28-A48D-6A06D622CA49}"/>
              </a:ext>
            </a:extLst>
          </p:cNvPr>
          <p:cNvSpPr/>
          <p:nvPr/>
        </p:nvSpPr>
        <p:spPr>
          <a:xfrm>
            <a:off x="4487917" y="3017671"/>
            <a:ext cx="3174124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D7E860A0-1F18-472C-9DED-17FF4372F6F6}"/>
              </a:ext>
            </a:extLst>
          </p:cNvPr>
          <p:cNvCxnSpPr>
            <a:cxnSpLocks/>
          </p:cNvCxnSpPr>
          <p:nvPr/>
        </p:nvCxnSpPr>
        <p:spPr>
          <a:xfrm flipH="1" flipV="1">
            <a:off x="6949601" y="3551226"/>
            <a:ext cx="565297" cy="1011809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5D68DA37-DDDF-40A4-90B2-399F1111B9E5}"/>
              </a:ext>
            </a:extLst>
          </p:cNvPr>
          <p:cNvSpPr/>
          <p:nvPr/>
        </p:nvSpPr>
        <p:spPr>
          <a:xfrm>
            <a:off x="5568700" y="5027020"/>
            <a:ext cx="4448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t-EE" sz="1600" b="1" dirty="0">
                <a:solidFill>
                  <a:srgbClr val="F25E4F"/>
                </a:solidFill>
              </a:rPr>
              <a:t>determinandi 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 </a:t>
            </a:r>
            <a:r>
              <a:rPr lang="et-EE" sz="1600" b="1" dirty="0">
                <a:solidFill>
                  <a:srgbClr val="F25E4F"/>
                </a:solidFill>
                <a:sym typeface="Symbol" panose="05050102010706020507" pitchFamily="18" charset="2"/>
              </a:rPr>
              <a:t>arendamine n-nda veeru järgi</a:t>
            </a:r>
            <a:endParaRPr lang="en-US" sz="1600" b="1" dirty="0">
              <a:solidFill>
                <a:srgbClr val="F25E4F"/>
              </a:solidFill>
            </a:endParaRPr>
          </a:p>
        </p:txBody>
      </p: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BA32D672-D27E-44F8-8A72-564BC741C9BD}"/>
              </a:ext>
            </a:extLst>
          </p:cNvPr>
          <p:cNvCxnSpPr>
            <a:cxnSpLocks/>
          </p:cNvCxnSpPr>
          <p:nvPr/>
        </p:nvCxnSpPr>
        <p:spPr>
          <a:xfrm rot="16200000" flipV="1">
            <a:off x="9654168" y="2165791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/>
              <p:nvPr/>
            </p:nvSpPr>
            <p:spPr>
              <a:xfrm>
                <a:off x="9668973" y="1350186"/>
                <a:ext cx="480650" cy="506313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973" y="1350186"/>
                <a:ext cx="480650" cy="506313"/>
              </a:xfrm>
              <a:prstGeom prst="roundRect">
                <a:avLst/>
              </a:prstGeom>
              <a:blipFill>
                <a:blip r:embed="rId12"/>
                <a:stretch>
                  <a:fillRect r="-2469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/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/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tângulo: Cantos Arredondados 42">
            <a:hlinkClick r:id="rId16" action="ppaction://hlinksldjump"/>
            <a:extLst>
              <a:ext uri="{FF2B5EF4-FFF2-40B4-BE49-F238E27FC236}">
                <a16:creationId xmlns:a16="http://schemas.microsoft.com/office/drawing/2014/main" id="{0BBFC1A9-8262-4863-AA47-D9DB17DC149D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17" action="ppaction://hlinksldjump"/>
            <a:extLst>
              <a:ext uri="{FF2B5EF4-FFF2-40B4-BE49-F238E27FC236}">
                <a16:creationId xmlns:a16="http://schemas.microsoft.com/office/drawing/2014/main" id="{41A725E1-3882-48BE-AF75-CC38D40574C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47">
            <a:hlinkClick r:id="rId18" action="ppaction://hlinksldjump"/>
            <a:extLst>
              <a:ext uri="{FF2B5EF4-FFF2-40B4-BE49-F238E27FC236}">
                <a16:creationId xmlns:a16="http://schemas.microsoft.com/office/drawing/2014/main" id="{21947D08-B9FC-4056-9808-5E451AF9147A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19" action="ppaction://hlinksldjump"/>
            <a:extLst>
              <a:ext uri="{FF2B5EF4-FFF2-40B4-BE49-F238E27FC236}">
                <a16:creationId xmlns:a16="http://schemas.microsoft.com/office/drawing/2014/main" id="{F1B0C283-59B8-4281-B5A7-E86881462B8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  <p:sp>
        <p:nvSpPr>
          <p:cNvPr id="51" name="Retângulo: Cantos Arredondados 50">
            <a:hlinkClick r:id="rId20" action="ppaction://hlinksldjump"/>
            <a:extLst>
              <a:ext uri="{FF2B5EF4-FFF2-40B4-BE49-F238E27FC236}">
                <a16:creationId xmlns:a16="http://schemas.microsoft.com/office/drawing/2014/main" id="{DFDCE944-6AFF-404B-9804-3EDCB4355691}"/>
              </a:ext>
            </a:extLst>
          </p:cNvPr>
          <p:cNvSpPr/>
          <p:nvPr/>
        </p:nvSpPr>
        <p:spPr>
          <a:xfrm>
            <a:off x="11088414" y="5209968"/>
            <a:ext cx="818049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/>
              <a:t>Jäta</a:t>
            </a:r>
            <a:r>
              <a:rPr lang="en-GB" sz="1600" dirty="0"/>
              <a:t> </a:t>
            </a:r>
            <a:r>
              <a:rPr lang="en-GB" sz="1600" dirty="0" err="1"/>
              <a:t>vahele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1252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4" grpId="0"/>
      <p:bldP spid="44" grpId="1"/>
      <p:bldP spid="46" grpId="0" animBg="1"/>
      <p:bldP spid="46" grpId="1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 err="1">
                <a:solidFill>
                  <a:srgbClr val="F25E4F"/>
                </a:solidFill>
              </a:rPr>
              <a:t>Crameri</a:t>
            </a:r>
            <a:r>
              <a:rPr lang="et-EE" sz="2400" b="1" dirty="0">
                <a:solidFill>
                  <a:srgbClr val="F25E4F"/>
                </a:solidFill>
              </a:rPr>
              <a:t> valemid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440793" y="663664"/>
            <a:ext cx="4084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 – </a:t>
            </a:r>
            <a:r>
              <a:rPr lang="et-EE" sz="2400" b="1" dirty="0"/>
              <a:t>Miks need töötavad</a:t>
            </a:r>
            <a:r>
              <a:rPr lang="en-US" sz="2400" dirty="0"/>
              <a:t>?</a:t>
            </a:r>
          </a:p>
          <a:p>
            <a:pPr algn="just"/>
            <a:endParaRPr lang="en-US" sz="2400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t-EE" sz="2400" dirty="0"/>
              <a:t>Korrutame:</a:t>
            </a:r>
            <a:endParaRPr lang="en-US" sz="2400" dirty="0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53755"/>
            <a:ext cx="95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Lõpuks</a:t>
            </a:r>
            <a:r>
              <a:rPr lang="en-US" sz="2400" dirty="0"/>
              <a:t> </a:t>
            </a:r>
            <a:r>
              <a:rPr lang="en-US" sz="2400" dirty="0" err="1"/>
              <a:t>näeme</a:t>
            </a:r>
            <a:r>
              <a:rPr lang="en-US" sz="2400" dirty="0"/>
              <a:t> </a:t>
            </a:r>
            <a:r>
              <a:rPr lang="en-US" sz="2400" dirty="0" err="1"/>
              <a:t>Crameri</a:t>
            </a:r>
            <a:r>
              <a:rPr lang="en-US" sz="2400" dirty="0"/>
              <a:t> </a:t>
            </a:r>
            <a:r>
              <a:rPr lang="en-US" sz="2400" dirty="0" err="1"/>
              <a:t>reeglit</a:t>
            </a:r>
            <a:r>
              <a:rPr lang="en-US" sz="2400" dirty="0"/>
              <a:t>, mille </a:t>
            </a:r>
            <a:r>
              <a:rPr lang="en-US" sz="2400" dirty="0" err="1"/>
              <a:t>oleme</a:t>
            </a:r>
            <a:r>
              <a:rPr lang="en-US" sz="2400" dirty="0"/>
              <a:t> juba </a:t>
            </a:r>
            <a:r>
              <a:rPr lang="et-EE" sz="2400" dirty="0"/>
              <a:t>töösse rakendanud</a:t>
            </a:r>
            <a:r>
              <a:rPr lang="en-US" sz="2400" dirty="0"/>
              <a:t>: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2150465" y="5869283"/>
            <a:ext cx="9756000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b="1" dirty="0">
                <a:solidFill>
                  <a:srgbClr val="F25E4F"/>
                </a:solidFill>
              </a:rPr>
              <a:t>MÄRKUS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t-EE" dirty="0"/>
                  <a:t>Alamdeterminant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</a:t>
                </a:r>
                <a:r>
                  <a:rPr lang="en-GB" b="1" dirty="0" err="1"/>
                  <a:t>Tund</a:t>
                </a:r>
                <a:r>
                  <a:rPr lang="en-GB" b="1" dirty="0"/>
                  <a:t> 16  </a:t>
                </a:r>
                <a:r>
                  <a:rPr lang="et-EE" dirty="0"/>
                  <a:t>ja</a:t>
                </a:r>
                <a:r>
                  <a:rPr lang="en-GB" dirty="0"/>
                  <a:t>  </a:t>
                </a:r>
                <a:r>
                  <a:rPr lang="et-EE" dirty="0"/>
                  <a:t>Determinandi arendamine </a:t>
                </a:r>
                <a:r>
                  <a:rPr lang="en-GB" dirty="0"/>
                  <a:t>– </a:t>
                </a:r>
                <a:r>
                  <a:rPr lang="en-GB" b="1" dirty="0" err="1"/>
                  <a:t>Tund</a:t>
                </a:r>
                <a:r>
                  <a:rPr lang="en-GB" b="1" dirty="0"/>
                  <a:t> 17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  <a:blipFill>
                <a:blip r:embed="rId6"/>
                <a:stretch>
                  <a:fillRect l="-387" t="-1389" b="-1250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5C165CAC-CF43-4316-AB6F-A4EBDC7C9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90840" imgH="1358640" progId="Equation.DSMT4">
                  <p:embed/>
                </p:oleObj>
              </mc:Choice>
              <mc:Fallback>
                <p:oleObj name="Equation" r:id="rId7" imgW="339084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/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/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BE9E9FE3-5FF1-40BC-BE5E-EC120808E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071304"/>
              </p:ext>
            </p:extLst>
          </p:nvPr>
        </p:nvGraphicFramePr>
        <p:xfrm>
          <a:off x="3066923" y="3708400"/>
          <a:ext cx="1663700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93760" imgH="1384200" progId="Equation.DSMT4">
                  <p:embed/>
                </p:oleObj>
              </mc:Choice>
              <mc:Fallback>
                <p:oleObj name="Equation" r:id="rId12" imgW="1193760" imgH="138420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BE9E9FE3-5FF1-40BC-BE5E-EC120808E7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66923" y="3708400"/>
                        <a:ext cx="1663700" cy="1925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45819B99-293A-4836-B5B8-9450D1B89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817088"/>
              </p:ext>
            </p:extLst>
          </p:nvPr>
        </p:nvGraphicFramePr>
        <p:xfrm>
          <a:off x="5916594" y="4079807"/>
          <a:ext cx="13827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9160" imgH="571320" progId="Equation.DSMT4">
                  <p:embed/>
                </p:oleObj>
              </mc:Choice>
              <mc:Fallback>
                <p:oleObj name="Equation" r:id="rId14" imgW="749160" imgH="57132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45819B99-293A-4836-B5B8-9450D1B89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16594" y="4079807"/>
                        <a:ext cx="1382713" cy="1055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Seta: Para a Direita 47">
            <a:extLst>
              <a:ext uri="{FF2B5EF4-FFF2-40B4-BE49-F238E27FC236}">
                <a16:creationId xmlns:a16="http://schemas.microsoft.com/office/drawing/2014/main" id="{8293B616-B7DA-468C-97DB-4B4EA04BE69C}"/>
              </a:ext>
            </a:extLst>
          </p:cNvPr>
          <p:cNvSpPr/>
          <p:nvPr/>
        </p:nvSpPr>
        <p:spPr>
          <a:xfrm>
            <a:off x="5228606" y="4531712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6E575491-2CAF-4BAC-AC16-B48E22E1B64C}"/>
              </a:ext>
            </a:extLst>
          </p:cNvPr>
          <p:cNvSpPr/>
          <p:nvPr/>
        </p:nvSpPr>
        <p:spPr>
          <a:xfrm rot="5400000">
            <a:off x="6091564" y="3848526"/>
            <a:ext cx="1133457" cy="1606170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tângulo: Cantos Arredondados 50">
            <a:hlinkClick r:id="rId16" action="ppaction://hlinksldjump"/>
            <a:extLst>
              <a:ext uri="{FF2B5EF4-FFF2-40B4-BE49-F238E27FC236}">
                <a16:creationId xmlns:a16="http://schemas.microsoft.com/office/drawing/2014/main" id="{4F605D33-8C11-444A-80AB-7DC3BFEDFF2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2" name="Retângulo: Cantos Arredondados 51">
            <a:hlinkClick r:id="rId17" action="ppaction://hlinksldjump"/>
            <a:extLst>
              <a:ext uri="{FF2B5EF4-FFF2-40B4-BE49-F238E27FC236}">
                <a16:creationId xmlns:a16="http://schemas.microsoft.com/office/drawing/2014/main" id="{EAFC76C4-89CF-485D-A657-F132796006C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52">
            <a:hlinkClick r:id="rId18" action="ppaction://hlinksldjump"/>
            <a:extLst>
              <a:ext uri="{FF2B5EF4-FFF2-40B4-BE49-F238E27FC236}">
                <a16:creationId xmlns:a16="http://schemas.microsoft.com/office/drawing/2014/main" id="{F212870F-5C7B-46B0-86B4-525692BD1C4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4" name="Retângulo: Cantos Arredondados 53">
            <a:hlinkClick r:id="rId19" action="ppaction://hlinksldjump"/>
            <a:extLst>
              <a:ext uri="{FF2B5EF4-FFF2-40B4-BE49-F238E27FC236}">
                <a16:creationId xmlns:a16="http://schemas.microsoft.com/office/drawing/2014/main" id="{21D01052-0059-4144-ACD3-F7161FCA557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  <p:sp>
        <p:nvSpPr>
          <p:cNvPr id="26" name="Retângulo: Cantos Arredondados 25">
            <a:hlinkClick r:id="rId20" action="ppaction://hlinksldjump"/>
            <a:extLst>
              <a:ext uri="{FF2B5EF4-FFF2-40B4-BE49-F238E27FC236}">
                <a16:creationId xmlns:a16="http://schemas.microsoft.com/office/drawing/2014/main" id="{E6B223BD-9BE0-41B1-B029-9369E0AFB1DB}"/>
              </a:ext>
            </a:extLst>
          </p:cNvPr>
          <p:cNvSpPr/>
          <p:nvPr/>
        </p:nvSpPr>
        <p:spPr>
          <a:xfrm>
            <a:off x="11088414" y="5209968"/>
            <a:ext cx="818049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/>
              <a:t>Jäta</a:t>
            </a:r>
            <a:r>
              <a:rPr lang="en-GB" sz="1600" dirty="0"/>
              <a:t> </a:t>
            </a:r>
            <a:r>
              <a:rPr lang="en-GB" sz="1600" dirty="0" err="1"/>
              <a:t>vahele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675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  <p:bldP spid="61" grpId="0"/>
      <p:bldP spid="48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16266" y="500513"/>
            <a:ext cx="9914021" cy="5940849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 err="1">
                <a:solidFill>
                  <a:srgbClr val="F25E4F"/>
                </a:solidFill>
              </a:rPr>
              <a:t>Crameri</a:t>
            </a:r>
            <a:r>
              <a:rPr lang="et-EE" sz="2400" b="1" dirty="0">
                <a:solidFill>
                  <a:srgbClr val="F25E4F"/>
                </a:solidFill>
              </a:rPr>
              <a:t> valemid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14042" y="653201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t-EE" sz="2400" b="1" dirty="0"/>
              <a:t>Juhtumid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/>
              <p:nvPr/>
            </p:nvSpPr>
            <p:spPr>
              <a:xfrm>
                <a:off x="2211313" y="1167373"/>
                <a:ext cx="94572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t-EE" sz="2400" dirty="0"/>
                  <a:t>Kui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</a:t>
                </a:r>
                <a:r>
                  <a:rPr lang="et-EE" sz="2400" dirty="0"/>
                  <a:t>süsteem on </a:t>
                </a:r>
                <a:r>
                  <a:rPr lang="et-EE" sz="2400" b="1" dirty="0"/>
                  <a:t>kooskõlaline</a:t>
                </a:r>
                <a:r>
                  <a:rPr lang="et-EE" sz="2400" dirty="0"/>
                  <a:t>, ainult üks lahend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3" y="1167373"/>
                <a:ext cx="9457261" cy="461665"/>
              </a:xfrm>
              <a:prstGeom prst="rect">
                <a:avLst/>
              </a:prstGeom>
              <a:blipFill>
                <a:blip r:embed="rId5"/>
                <a:stretch>
                  <a:fillRect l="-903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/>
              <p:nvPr/>
            </p:nvSpPr>
            <p:spPr>
              <a:xfrm>
                <a:off x="2211312" y="1792189"/>
                <a:ext cx="94572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t-EE" sz="2400" dirty="0"/>
                  <a:t>Kui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</a:t>
                </a:r>
                <a:r>
                  <a:rPr lang="et-EE" sz="2400" dirty="0"/>
                  <a:t>süsteemil võib olla </a:t>
                </a:r>
                <a:r>
                  <a:rPr lang="et-EE" sz="2400" b="1" dirty="0"/>
                  <a:t>lõpmata palju lahendeid </a:t>
                </a:r>
                <a:r>
                  <a:rPr lang="et-EE" sz="2400" dirty="0"/>
                  <a:t>või </a:t>
                </a:r>
                <a:r>
                  <a:rPr lang="et-EE" sz="2400" b="1" dirty="0"/>
                  <a:t>mitte ühtegi</a:t>
                </a:r>
                <a:r>
                  <a:rPr lang="et-EE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2" y="1792189"/>
                <a:ext cx="9457261" cy="461665"/>
              </a:xfrm>
              <a:prstGeom prst="rect">
                <a:avLst/>
              </a:prstGeom>
              <a:blipFill>
                <a:blip r:embed="rId6"/>
                <a:stretch>
                  <a:fillRect l="-903" t="-10526" r="-51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>
            <a:extLst>
              <a:ext uri="{FF2B5EF4-FFF2-40B4-BE49-F238E27FC236}">
                <a16:creationId xmlns:a16="http://schemas.microsoft.com/office/drawing/2014/main" id="{2240CF0D-4C48-4EF3-9237-C64A4C764EEB}"/>
              </a:ext>
            </a:extLst>
          </p:cNvPr>
          <p:cNvSpPr/>
          <p:nvPr/>
        </p:nvSpPr>
        <p:spPr>
          <a:xfrm>
            <a:off x="2362356" y="2860994"/>
            <a:ext cx="9472288" cy="14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b="1" dirty="0">
                <a:solidFill>
                  <a:srgbClr val="F25E4F"/>
                </a:solidFill>
              </a:rPr>
              <a:t>MÄRKUS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7953CA12-1AAF-4C1B-BF94-530B9C445E4B}"/>
                  </a:ext>
                </a:extLst>
              </p:cNvPr>
              <p:cNvSpPr/>
              <p:nvPr/>
            </p:nvSpPr>
            <p:spPr>
              <a:xfrm>
                <a:off x="2362356" y="3176925"/>
                <a:ext cx="945726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t-EE" dirty="0"/>
                  <a:t>Kui süsteem </a:t>
                </a:r>
                <a:r>
                  <a:rPr lang="et-EE" b="1" dirty="0"/>
                  <a:t>ei ole „ruutsüsteem“ </a:t>
                </a:r>
                <a:r>
                  <a:rPr lang="et-EE" dirty="0"/>
                  <a:t>(või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t-EE" dirty="0"/>
                  <a:t>), siis võime kasutada determinante (ja rakendada </a:t>
                </a:r>
                <a:r>
                  <a:rPr lang="et-EE" dirty="0" err="1"/>
                  <a:t>Crameri</a:t>
                </a:r>
                <a:r>
                  <a:rPr lang="et-EE" dirty="0"/>
                  <a:t> valemeid).</a:t>
                </a:r>
                <a:endParaRPr lang="en-US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7953CA12-1AAF-4C1B-BF94-530B9C445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56" y="3176925"/>
                <a:ext cx="9457261" cy="646331"/>
              </a:xfrm>
              <a:prstGeom prst="rect">
                <a:avLst/>
              </a:prstGeom>
              <a:blipFill>
                <a:blip r:embed="rId7"/>
                <a:stretch>
                  <a:fillRect l="-451" t="-4717" r="-516" b="-1415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ângulo 40">
            <a:extLst>
              <a:ext uri="{FF2B5EF4-FFF2-40B4-BE49-F238E27FC236}">
                <a16:creationId xmlns:a16="http://schemas.microsoft.com/office/drawing/2014/main" id="{E784A6BC-8B45-4CE8-B29E-604370CB3389}"/>
              </a:ext>
            </a:extLst>
          </p:cNvPr>
          <p:cNvSpPr/>
          <p:nvPr/>
        </p:nvSpPr>
        <p:spPr>
          <a:xfrm>
            <a:off x="2362356" y="3793489"/>
            <a:ext cx="9457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t-EE" dirty="0"/>
              <a:t>Seda saab teha kasutades </a:t>
            </a:r>
            <a:r>
              <a:rPr lang="et-EE" dirty="0" err="1"/>
              <a:t>Rouché</a:t>
            </a:r>
            <a:r>
              <a:rPr lang="et-EE" dirty="0"/>
              <a:t> teoreemi (soovi korral võid uurida iseseisvalt).</a:t>
            </a:r>
            <a:endParaRPr lang="en-US" dirty="0"/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9109DD0F-D046-4B39-B45C-08AE008E4D4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9" action="ppaction://hlinksldjump"/>
            <a:extLst>
              <a:ext uri="{FF2B5EF4-FFF2-40B4-BE49-F238E27FC236}">
                <a16:creationId xmlns:a16="http://schemas.microsoft.com/office/drawing/2014/main" id="{7A360849-E320-497C-9837-50CFCB2D6FB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10" action="ppaction://hlinksldjump"/>
            <a:extLst>
              <a:ext uri="{FF2B5EF4-FFF2-40B4-BE49-F238E27FC236}">
                <a16:creationId xmlns:a16="http://schemas.microsoft.com/office/drawing/2014/main" id="{35E4CB6A-6481-4E85-A0C0-FEB7A611C5C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11" action="ppaction://hlinksldjump"/>
            <a:extLst>
              <a:ext uri="{FF2B5EF4-FFF2-40B4-BE49-F238E27FC236}">
                <a16:creationId xmlns:a16="http://schemas.microsoft.com/office/drawing/2014/main" id="{3BCD2165-90C8-4383-B39A-C3235ADE2F6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</p:spTree>
    <p:extLst>
      <p:ext uri="{BB962C8B-B14F-4D97-AF65-F5344CB8AC3E}">
        <p14:creationId xmlns:p14="http://schemas.microsoft.com/office/powerpoint/2010/main" val="3391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/>
      <p:bldP spid="27" grpId="0"/>
      <p:bldP spid="36" grpId="0" animBg="1"/>
      <p:bldP spid="39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 err="1">
                <a:solidFill>
                  <a:srgbClr val="F25E4F"/>
                </a:solidFill>
              </a:rPr>
              <a:t>Crameri</a:t>
            </a:r>
            <a:r>
              <a:rPr lang="et-EE" sz="2400" b="1" dirty="0">
                <a:solidFill>
                  <a:srgbClr val="F25E4F"/>
                </a:solidFill>
              </a:rPr>
              <a:t> valemid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15312" y="64368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t-EE" sz="2400" b="1" dirty="0"/>
              <a:t>Juhtumid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/>
              <p:nvPr/>
            </p:nvSpPr>
            <p:spPr>
              <a:xfrm>
                <a:off x="2211313" y="1167373"/>
                <a:ext cx="94572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t-EE" sz="2400" dirty="0"/>
                  <a:t>Kui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</a:t>
                </a:r>
                <a:r>
                  <a:rPr lang="et-EE" sz="2400" dirty="0"/>
                  <a:t>süsteem on </a:t>
                </a:r>
                <a:r>
                  <a:rPr lang="et-EE" sz="2400" b="1" dirty="0"/>
                  <a:t>kooskõlaline</a:t>
                </a:r>
                <a:r>
                  <a:rPr lang="et-EE" sz="2400" dirty="0"/>
                  <a:t>, ainult üks lahend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3" y="1167373"/>
                <a:ext cx="9457261" cy="461665"/>
              </a:xfrm>
              <a:prstGeom prst="rect">
                <a:avLst/>
              </a:prstGeom>
              <a:blipFill>
                <a:blip r:embed="rId6"/>
                <a:stretch>
                  <a:fillRect l="-903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/>
              <p:nvPr/>
            </p:nvSpPr>
            <p:spPr>
              <a:xfrm>
                <a:off x="2211312" y="1792189"/>
                <a:ext cx="94572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t-EE" sz="2400" dirty="0"/>
                  <a:t>Kui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</a:t>
                </a:r>
                <a:r>
                  <a:rPr lang="et-EE" sz="2400" dirty="0"/>
                  <a:t>süsteemil võib olla </a:t>
                </a:r>
                <a:r>
                  <a:rPr lang="et-EE" sz="2400" b="1" dirty="0"/>
                  <a:t>lõpmata palju lahendeid </a:t>
                </a:r>
                <a:r>
                  <a:rPr lang="et-EE" sz="2400" dirty="0"/>
                  <a:t>või </a:t>
                </a:r>
                <a:r>
                  <a:rPr lang="et-EE" sz="2400" b="1" dirty="0"/>
                  <a:t>mitte ühtegi.</a:t>
                </a:r>
                <a:endParaRPr lang="en-US" sz="2400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2" y="1792189"/>
                <a:ext cx="9457261" cy="461665"/>
              </a:xfrm>
              <a:prstGeom prst="rect">
                <a:avLst/>
              </a:prstGeom>
              <a:blipFill>
                <a:blip r:embed="rId7"/>
                <a:stretch>
                  <a:fillRect l="-903" t="-10526" r="-51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>
            <a:extLst>
              <a:ext uri="{FF2B5EF4-FFF2-40B4-BE49-F238E27FC236}">
                <a16:creationId xmlns:a16="http://schemas.microsoft.com/office/drawing/2014/main" id="{3ECD73E8-C64C-4D0E-855A-F5ECE037085E}"/>
              </a:ext>
            </a:extLst>
          </p:cNvPr>
          <p:cNvSpPr/>
          <p:nvPr/>
        </p:nvSpPr>
        <p:spPr>
          <a:xfrm>
            <a:off x="2211312" y="2786337"/>
            <a:ext cx="94572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Vaatamata</a:t>
            </a:r>
            <a:r>
              <a:rPr lang="en-US" sz="2400" dirty="0"/>
              <a:t> </a:t>
            </a:r>
            <a:r>
              <a:rPr lang="en-US" sz="2400" dirty="0" err="1"/>
              <a:t>kõigile</a:t>
            </a:r>
            <a:r>
              <a:rPr lang="en-US" sz="2400" dirty="0"/>
              <a:t> </a:t>
            </a:r>
            <a:r>
              <a:rPr lang="en-US" sz="2400" dirty="0" err="1"/>
              <a:t>asjakohastele</a:t>
            </a:r>
            <a:r>
              <a:rPr lang="en-US" sz="2400" dirty="0"/>
              <a:t> </a:t>
            </a:r>
            <a:r>
              <a:rPr lang="en-US" sz="2400" dirty="0" err="1"/>
              <a:t>kaalutlustele</a:t>
            </a:r>
            <a:r>
              <a:rPr lang="en-US" sz="2400" dirty="0"/>
              <a:t> </a:t>
            </a:r>
            <a:r>
              <a:rPr lang="en-US" sz="2400" dirty="0" err="1"/>
              <a:t>kasutame</a:t>
            </a:r>
            <a:r>
              <a:rPr lang="en-US" sz="2400" dirty="0"/>
              <a:t> </a:t>
            </a:r>
            <a:r>
              <a:rPr lang="en-US" sz="2400" dirty="0" err="1"/>
              <a:t>Cramerit</a:t>
            </a:r>
            <a:r>
              <a:rPr lang="en-US" sz="2400" dirty="0"/>
              <a:t> </a:t>
            </a:r>
            <a:r>
              <a:rPr lang="en-US" sz="2400" dirty="0" err="1"/>
              <a:t>ainult</a:t>
            </a:r>
            <a:r>
              <a:rPr lang="en-US" sz="2400" dirty="0"/>
              <a:t> </a:t>
            </a:r>
            <a:r>
              <a:rPr lang="en-US" sz="2400" dirty="0" err="1"/>
              <a:t>siis</a:t>
            </a:r>
            <a:r>
              <a:rPr lang="en-US" sz="2400" dirty="0"/>
              <a:t>, </a:t>
            </a:r>
            <a:r>
              <a:rPr lang="en-US" sz="2400" dirty="0" err="1"/>
              <a:t>kui</a:t>
            </a:r>
            <a:r>
              <a:rPr lang="en-US" sz="2400" dirty="0"/>
              <a:t> </a:t>
            </a:r>
            <a:r>
              <a:rPr lang="et-EE" sz="2400" b="1" dirty="0">
                <a:solidFill>
                  <a:srgbClr val="F25E4F"/>
                </a:solidFill>
              </a:rPr>
              <a:t>süsteem on kooskõlaline</a:t>
            </a:r>
            <a:r>
              <a:rPr lang="en-GB" sz="2400" dirty="0">
                <a:solidFill>
                  <a:srgbClr val="F25E4F"/>
                </a:solidFill>
              </a:rPr>
              <a:t> </a:t>
            </a:r>
            <a:r>
              <a:rPr lang="en-US" sz="2400" dirty="0"/>
              <a:t>(∆ "= | 𝐴 | ≠ 0").</a:t>
            </a:r>
            <a:r>
              <a:rPr lang="et-EE" sz="2400" dirty="0"/>
              <a:t> Olemas teised matemaatikakursused kus lähemalt vaadatakse süsteemide lahendamist </a:t>
            </a:r>
            <a:r>
              <a:rPr lang="et-EE" sz="2400" dirty="0" err="1"/>
              <a:t>deteminatide</a:t>
            </a:r>
            <a:r>
              <a:rPr lang="et-EE" sz="2400" dirty="0"/>
              <a:t> abil. Võid neid uurida!</a:t>
            </a:r>
            <a:endParaRPr lang="en-US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DC63726-CD4E-43F9-BBC9-085540EE6F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3"/>
          <a:stretch/>
        </p:blipFill>
        <p:spPr>
          <a:xfrm>
            <a:off x="8944304" y="3997826"/>
            <a:ext cx="1991976" cy="2277845"/>
          </a:xfrm>
          <a:prstGeom prst="rect">
            <a:avLst/>
          </a:prstGeom>
        </p:spPr>
      </p:pic>
      <p:sp>
        <p:nvSpPr>
          <p:cNvPr id="25" name="Retângulo: Cantos Arredondados 24">
            <a:hlinkClick r:id="rId9" action="ppaction://hlinksldjump"/>
            <a:extLst>
              <a:ext uri="{FF2B5EF4-FFF2-40B4-BE49-F238E27FC236}">
                <a16:creationId xmlns:a16="http://schemas.microsoft.com/office/drawing/2014/main" id="{5DFF6E5C-BBD3-476E-A51A-1ECB52CB9E5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10" action="ppaction://hlinksldjump"/>
            <a:extLst>
              <a:ext uri="{FF2B5EF4-FFF2-40B4-BE49-F238E27FC236}">
                <a16:creationId xmlns:a16="http://schemas.microsoft.com/office/drawing/2014/main" id="{2B63917C-F502-4509-8B5A-A3D8D69FC4B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31">
            <a:hlinkClick r:id="rId11" action="ppaction://hlinksldjump"/>
            <a:extLst>
              <a:ext uri="{FF2B5EF4-FFF2-40B4-BE49-F238E27FC236}">
                <a16:creationId xmlns:a16="http://schemas.microsoft.com/office/drawing/2014/main" id="{540097FB-3575-49F1-88F0-0B827E75B7D7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32">
            <a:hlinkClick r:id="rId12" action="ppaction://hlinksldjump"/>
            <a:extLst>
              <a:ext uri="{FF2B5EF4-FFF2-40B4-BE49-F238E27FC236}">
                <a16:creationId xmlns:a16="http://schemas.microsoft.com/office/drawing/2014/main" id="{735464AB-CFDA-4DAF-B302-A19DCF50E9F5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</p:spTree>
    <p:extLst>
      <p:ext uri="{BB962C8B-B14F-4D97-AF65-F5344CB8AC3E}">
        <p14:creationId xmlns:p14="http://schemas.microsoft.com/office/powerpoint/2010/main" val="8862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redondeado 11">
            <a:extLst>
              <a:ext uri="{FF2B5EF4-FFF2-40B4-BE49-F238E27FC236}">
                <a16:creationId xmlns:a16="http://schemas.microsoft.com/office/drawing/2014/main" id="{69AFAE46-8FFA-4A46-8CF1-D76C7E7C09AC}"/>
              </a:ext>
            </a:extLst>
          </p:cNvPr>
          <p:cNvSpPr/>
          <p:nvPr/>
        </p:nvSpPr>
        <p:spPr>
          <a:xfrm>
            <a:off x="2088682" y="500513"/>
            <a:ext cx="9914021" cy="2726163"/>
          </a:xfrm>
          <a:prstGeom prst="roundRect">
            <a:avLst>
              <a:gd name="adj" fmla="val 6875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8" name="Rectángulo redondeado 11">
            <a:extLst>
              <a:ext uri="{FF2B5EF4-FFF2-40B4-BE49-F238E27FC236}">
                <a16:creationId xmlns:a16="http://schemas.microsoft.com/office/drawing/2014/main" id="{1FA965C7-0742-46F3-89EE-6D6521919827}"/>
              </a:ext>
            </a:extLst>
          </p:cNvPr>
          <p:cNvSpPr/>
          <p:nvPr/>
        </p:nvSpPr>
        <p:spPr>
          <a:xfrm>
            <a:off x="2088682" y="3429000"/>
            <a:ext cx="9914021" cy="3012362"/>
          </a:xfrm>
          <a:prstGeom prst="roundRect">
            <a:avLst>
              <a:gd name="adj" fmla="val 6875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12C9E4E5-6741-43FA-A2FF-C5EC16E51726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 err="1">
                <a:solidFill>
                  <a:srgbClr val="F25E4F"/>
                </a:solidFill>
              </a:rPr>
              <a:t>Crameri</a:t>
            </a:r>
            <a:r>
              <a:rPr lang="et-EE" sz="2400" b="1" dirty="0">
                <a:solidFill>
                  <a:srgbClr val="F25E4F"/>
                </a:solidFill>
              </a:rPr>
              <a:t> valemid</a:t>
            </a:r>
            <a:endParaRPr lang="en-US" sz="2400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212FC4C-B613-4E0E-B4AC-E42AAC4890D6}"/>
              </a:ext>
            </a:extLst>
          </p:cNvPr>
          <p:cNvSpPr/>
          <p:nvPr/>
        </p:nvSpPr>
        <p:spPr>
          <a:xfrm>
            <a:off x="4357323" y="654543"/>
            <a:ext cx="5149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- </a:t>
            </a:r>
            <a:r>
              <a:rPr lang="en-US" sz="2400" b="1" dirty="0" err="1"/>
              <a:t>Olulised</a:t>
            </a:r>
            <a:r>
              <a:rPr lang="en-US" sz="2400" b="1" dirty="0"/>
              <a:t> </a:t>
            </a:r>
            <a:r>
              <a:rPr lang="en-US" sz="2400" b="1" dirty="0" err="1"/>
              <a:t>omadused</a:t>
            </a:r>
            <a:endParaRPr lang="en-US" sz="2400" b="1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DEB696E7-B27F-4D71-9FB8-F1EEEA0212B8}"/>
              </a:ext>
            </a:extLst>
          </p:cNvPr>
          <p:cNvSpPr/>
          <p:nvPr/>
        </p:nvSpPr>
        <p:spPr>
          <a:xfrm>
            <a:off x="2266619" y="1903825"/>
            <a:ext cx="9654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Clr>
                <a:srgbClr val="F25E4F"/>
              </a:buClr>
              <a:tabLst>
                <a:tab pos="273050" algn="l"/>
              </a:tabLst>
            </a:pPr>
            <a:r>
              <a:rPr lang="en-GB" sz="2400" dirty="0"/>
              <a:t>	 See on </a:t>
            </a:r>
            <a:r>
              <a:rPr lang="en-GB" sz="2400" dirty="0" err="1"/>
              <a:t>selle</a:t>
            </a:r>
            <a:r>
              <a:rPr lang="en-GB" sz="2400" dirty="0"/>
              <a:t> </a:t>
            </a:r>
            <a:r>
              <a:rPr lang="en-GB" sz="2400" dirty="0" err="1"/>
              <a:t>meetodi</a:t>
            </a:r>
            <a:r>
              <a:rPr lang="en-GB" sz="2400" dirty="0"/>
              <a:t> </a:t>
            </a:r>
            <a:r>
              <a:rPr lang="en-GB" sz="2400" dirty="0" err="1"/>
              <a:t>üks</a:t>
            </a:r>
            <a:r>
              <a:rPr lang="en-GB" sz="2400" dirty="0"/>
              <a:t> </a:t>
            </a:r>
            <a:r>
              <a:rPr lang="en-GB" sz="2400" dirty="0" err="1"/>
              <a:t>tugev</a:t>
            </a:r>
            <a:r>
              <a:rPr lang="en-GB" sz="2400" dirty="0"/>
              <a:t> </a:t>
            </a:r>
            <a:r>
              <a:rPr lang="en-GB" sz="2400" dirty="0" err="1"/>
              <a:t>külg</a:t>
            </a:r>
            <a:r>
              <a:rPr lang="en-GB" sz="2400" dirty="0"/>
              <a:t>: </a:t>
            </a:r>
            <a:r>
              <a:rPr lang="en-GB" sz="2400" dirty="0" err="1"/>
              <a:t>kogu</a:t>
            </a:r>
            <a:r>
              <a:rPr lang="en-GB" sz="2400" dirty="0"/>
              <a:t> </a:t>
            </a:r>
            <a:r>
              <a:rPr lang="en-GB" sz="2400" dirty="0" err="1"/>
              <a:t>võrrandisüsteemi</a:t>
            </a:r>
            <a:r>
              <a:rPr lang="en-GB" sz="2400" dirty="0"/>
              <a:t> </a:t>
            </a:r>
            <a:r>
              <a:rPr lang="en-GB" sz="2400" dirty="0" err="1"/>
              <a:t>lahendamise</a:t>
            </a:r>
            <a:r>
              <a:rPr lang="en-GB" sz="2400" dirty="0"/>
              <a:t> </a:t>
            </a:r>
            <a:r>
              <a:rPr lang="en-GB" sz="2400" dirty="0" err="1"/>
              <a:t>asemel</a:t>
            </a:r>
            <a:r>
              <a:rPr lang="en-GB" sz="2400" dirty="0"/>
              <a:t> </a:t>
            </a:r>
            <a:r>
              <a:rPr lang="en-GB" sz="2400" dirty="0" err="1"/>
              <a:t>saame</a:t>
            </a:r>
            <a:r>
              <a:rPr lang="en-GB" sz="2400" dirty="0"/>
              <a:t> </a:t>
            </a:r>
            <a:r>
              <a:rPr lang="en-GB" sz="2400" dirty="0" err="1"/>
              <a:t>Crameri</a:t>
            </a:r>
            <a:r>
              <a:rPr lang="en-GB" sz="2400" dirty="0"/>
              <a:t> </a:t>
            </a:r>
            <a:r>
              <a:rPr lang="en-GB" sz="2400" dirty="0" err="1"/>
              <a:t>reegli</a:t>
            </a:r>
            <a:r>
              <a:rPr lang="en-GB" sz="2400" dirty="0"/>
              <a:t> </a:t>
            </a:r>
            <a:r>
              <a:rPr lang="en-GB" sz="2400" dirty="0" err="1"/>
              <a:t>abil</a:t>
            </a:r>
            <a:r>
              <a:rPr lang="en-GB" sz="2400" dirty="0"/>
              <a:t> </a:t>
            </a:r>
            <a:r>
              <a:rPr lang="en-GB" sz="2400" dirty="0" err="1"/>
              <a:t>lahendada</a:t>
            </a:r>
            <a:r>
              <a:rPr lang="en-GB" sz="2400" dirty="0"/>
              <a:t> </a:t>
            </a:r>
            <a:r>
              <a:rPr lang="en-GB" sz="2400" dirty="0" err="1"/>
              <a:t>ainult</a:t>
            </a:r>
            <a:r>
              <a:rPr lang="en-GB" sz="2400" dirty="0"/>
              <a:t> </a:t>
            </a:r>
            <a:r>
              <a:rPr lang="en-GB" sz="2400" dirty="0" err="1"/>
              <a:t>ühe</a:t>
            </a:r>
            <a:r>
              <a:rPr lang="en-GB" sz="2400" dirty="0"/>
              <a:t> </a:t>
            </a:r>
            <a:r>
              <a:rPr lang="en-GB" sz="2400" dirty="0" err="1"/>
              <a:t>muutuja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B0CE5CB6-EEDA-406B-B76D-FA14AD1CD653}"/>
              </a:ext>
            </a:extLst>
          </p:cNvPr>
          <p:cNvSpPr/>
          <p:nvPr/>
        </p:nvSpPr>
        <p:spPr>
          <a:xfrm>
            <a:off x="2218486" y="1141340"/>
            <a:ext cx="9654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GB" sz="2400" dirty="0" err="1"/>
              <a:t>Selle</a:t>
            </a:r>
            <a:r>
              <a:rPr lang="en-GB" sz="2400" dirty="0"/>
              <a:t> </a:t>
            </a:r>
            <a:r>
              <a:rPr lang="en-GB" sz="2400" dirty="0" err="1"/>
              <a:t>meetodi</a:t>
            </a:r>
            <a:r>
              <a:rPr lang="en-GB" sz="2400" dirty="0"/>
              <a:t> </a:t>
            </a:r>
            <a:r>
              <a:rPr lang="en-GB" sz="2400" dirty="0" err="1"/>
              <a:t>abil</a:t>
            </a:r>
            <a:r>
              <a:rPr lang="en-GB" sz="2400" dirty="0"/>
              <a:t> </a:t>
            </a:r>
            <a:r>
              <a:rPr lang="en-GB" sz="2400" dirty="0" err="1"/>
              <a:t>saame</a:t>
            </a:r>
            <a:r>
              <a:rPr lang="en-GB" sz="2400" dirty="0"/>
              <a:t> </a:t>
            </a:r>
            <a:r>
              <a:rPr lang="en-GB" sz="2400" dirty="0" err="1"/>
              <a:t>leida</a:t>
            </a:r>
            <a:r>
              <a:rPr lang="en-GB" sz="2400" dirty="0"/>
              <a:t> </a:t>
            </a:r>
            <a:r>
              <a:rPr lang="en-GB" sz="2400" dirty="0" err="1"/>
              <a:t>ainult</a:t>
            </a:r>
            <a:r>
              <a:rPr lang="en-GB" sz="2400" dirty="0"/>
              <a:t> </a:t>
            </a:r>
            <a:r>
              <a:rPr lang="en-GB" sz="2400" b="1" dirty="0" err="1"/>
              <a:t>ühe</a:t>
            </a:r>
            <a:r>
              <a:rPr lang="en-GB" sz="2400" b="1" dirty="0"/>
              <a:t> </a:t>
            </a:r>
            <a:r>
              <a:rPr lang="en-GB" sz="2400" b="1" dirty="0" err="1"/>
              <a:t>muutuja</a:t>
            </a:r>
            <a:r>
              <a:rPr lang="en-GB" sz="2400" b="1" dirty="0"/>
              <a:t> </a:t>
            </a:r>
            <a:r>
              <a:rPr lang="en-GB" sz="2400" dirty="0"/>
              <a:t>/ </a:t>
            </a:r>
            <a:r>
              <a:rPr lang="en-GB" sz="2400" b="1" dirty="0" err="1"/>
              <a:t>tundmatu</a:t>
            </a:r>
            <a:r>
              <a:rPr lang="en-GB" sz="2400" dirty="0"/>
              <a:t> </a:t>
            </a:r>
            <a:r>
              <a:rPr lang="en-GB" sz="2400" dirty="0" err="1"/>
              <a:t>lahenduse</a:t>
            </a:r>
            <a:r>
              <a:rPr lang="en-GB" sz="2400" dirty="0"/>
              <a:t> </a:t>
            </a:r>
            <a:r>
              <a:rPr lang="en-GB" sz="2400" b="1" dirty="0" err="1"/>
              <a:t>ilma</a:t>
            </a:r>
            <a:r>
              <a:rPr lang="en-GB" sz="2400" b="1" dirty="0"/>
              <a:t> </a:t>
            </a:r>
            <a:r>
              <a:rPr lang="en-GB" sz="2400" b="1" dirty="0" err="1"/>
              <a:t>kogu</a:t>
            </a:r>
            <a:r>
              <a:rPr lang="en-GB" sz="2400" b="1" dirty="0"/>
              <a:t> </a:t>
            </a:r>
            <a:r>
              <a:rPr lang="en-GB" sz="2400" b="1" dirty="0" err="1"/>
              <a:t>süsteemi</a:t>
            </a:r>
            <a:r>
              <a:rPr lang="en-GB" sz="2400" b="1" dirty="0"/>
              <a:t> </a:t>
            </a:r>
            <a:r>
              <a:rPr lang="en-GB" sz="2400" b="1" dirty="0" err="1"/>
              <a:t>lahendamata</a:t>
            </a:r>
            <a:r>
              <a:rPr lang="en-GB" sz="2400" dirty="0"/>
              <a:t>.</a:t>
            </a:r>
            <a:endParaRPr lang="et-EE" sz="2400" dirty="0"/>
          </a:p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et-EE" sz="2400" dirty="0"/>
          </a:p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et-EE" sz="2400" dirty="0"/>
          </a:p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8D736C2C-4DCE-4BE3-9E14-04C233528F6A}"/>
              </a:ext>
            </a:extLst>
          </p:cNvPr>
          <p:cNvSpPr/>
          <p:nvPr/>
        </p:nvSpPr>
        <p:spPr>
          <a:xfrm>
            <a:off x="2266619" y="3563128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>
                <a:solidFill>
                  <a:srgbClr val="29A6FF"/>
                </a:solidFill>
              </a:rPr>
              <a:t>Näide</a:t>
            </a:r>
            <a:endParaRPr lang="en-US" sz="2400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EFCB7674-AD87-489D-82FC-8ACF4BB3C2A6}"/>
                  </a:ext>
                </a:extLst>
              </p:cNvPr>
              <p:cNvSpPr txBox="1"/>
              <p:nvPr/>
            </p:nvSpPr>
            <p:spPr>
              <a:xfrm>
                <a:off x="3525693" y="3592529"/>
                <a:ext cx="84770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000" dirty="0"/>
                  <a:t>Kasutame </a:t>
                </a:r>
                <a:r>
                  <a:rPr lang="et-EE" sz="2000" dirty="0" err="1"/>
                  <a:t>Crameri</a:t>
                </a:r>
                <a:r>
                  <a:rPr lang="et-EE" sz="2000" dirty="0"/>
                  <a:t> valemeid, et </a:t>
                </a:r>
                <a:r>
                  <a:rPr lang="et-EE" sz="2000" b="1" dirty="0"/>
                  <a:t>leida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sz="2000" b="1" dirty="0"/>
                  <a:t> </a:t>
                </a:r>
                <a:r>
                  <a:rPr lang="et-EE" sz="2000" dirty="0"/>
                  <a:t>teades, et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EFCB7674-AD87-489D-82FC-8ACF4BB3C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693" y="3592529"/>
                <a:ext cx="8477010" cy="400110"/>
              </a:xfrm>
              <a:prstGeom prst="rect">
                <a:avLst/>
              </a:prstGeom>
              <a:blipFill>
                <a:blip r:embed="rId6"/>
                <a:stretch>
                  <a:fillRect l="-719" t="-7576" b="-2575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8">
                <a:extLst>
                  <a:ext uri="{FF2B5EF4-FFF2-40B4-BE49-F238E27FC236}">
                    <a16:creationId xmlns:a16="http://schemas.microsoft.com/office/drawing/2014/main" id="{D59E0733-F338-4722-9705-F3D277EC5772}"/>
                  </a:ext>
                </a:extLst>
              </p:cNvPr>
              <p:cNvSpPr txBox="1"/>
              <p:nvPr/>
            </p:nvSpPr>
            <p:spPr>
              <a:xfrm>
                <a:off x="2218486" y="4227117"/>
                <a:ext cx="3720297" cy="1757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(4)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=4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CuadroTexto 38">
                <a:extLst>
                  <a:ext uri="{FF2B5EF4-FFF2-40B4-BE49-F238E27FC236}">
                    <a16:creationId xmlns:a16="http://schemas.microsoft.com/office/drawing/2014/main" id="{D59E0733-F338-4722-9705-F3D277EC5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486" y="4227117"/>
                <a:ext cx="3720297" cy="1757148"/>
              </a:xfrm>
              <a:prstGeom prst="rect">
                <a:avLst/>
              </a:prstGeom>
              <a:blipFill>
                <a:blip r:embed="rId7"/>
                <a:stretch>
                  <a:fillRect l="-2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2D0D853B-3A42-4DB5-A5EC-95C52D179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352840"/>
              </p:ext>
            </p:extLst>
          </p:nvPr>
        </p:nvGraphicFramePr>
        <p:xfrm>
          <a:off x="7755384" y="4752503"/>
          <a:ext cx="698400" cy="533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533160" progId="Equation.DSMT4">
                  <p:embed/>
                </p:oleObj>
              </mc:Choice>
              <mc:Fallback>
                <p:oleObj name="Equation" r:id="rId8" imgW="698400" imgH="533160" progId="Equation.DSMT4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2D0D853B-3A42-4DB5-A5EC-95C52D1791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55384" y="4752503"/>
                        <a:ext cx="698400" cy="533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0F548A6F-EC42-4468-9C48-B174F1E9F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616245"/>
              </p:ext>
            </p:extLst>
          </p:nvPr>
        </p:nvGraphicFramePr>
        <p:xfrm>
          <a:off x="8417423" y="4244414"/>
          <a:ext cx="1320480" cy="135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20480" imgH="1358640" progId="Equation.DSMT4">
                  <p:embed/>
                </p:oleObj>
              </mc:Choice>
              <mc:Fallback>
                <p:oleObj name="Equation" r:id="rId10" imgW="1320480" imgH="135864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0F548A6F-EC42-4468-9C48-B174F1E9F3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17423" y="4244414"/>
                        <a:ext cx="1320480" cy="135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729638E3-7BAA-4081-835F-90ED55247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48968"/>
              </p:ext>
            </p:extLst>
          </p:nvPr>
        </p:nvGraphicFramePr>
        <p:xfrm>
          <a:off x="9744410" y="4410024"/>
          <a:ext cx="20923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95200" imgH="1015920" progId="Equation.DSMT4">
                  <p:embed/>
                </p:oleObj>
              </mc:Choice>
              <mc:Fallback>
                <p:oleObj name="Equation" r:id="rId12" imgW="2095200" imgH="101592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729638E3-7BAA-4081-835F-90ED55247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44410" y="4410024"/>
                        <a:ext cx="2092325" cy="101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70EED009-35B4-4287-A650-8EA6FA2EC7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795154"/>
              </p:ext>
            </p:extLst>
          </p:nvPr>
        </p:nvGraphicFramePr>
        <p:xfrm>
          <a:off x="6235317" y="5880039"/>
          <a:ext cx="31448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49280" imgH="279360" progId="Equation.DSMT4">
                  <p:embed/>
                </p:oleObj>
              </mc:Choice>
              <mc:Fallback>
                <p:oleObj name="Equation" r:id="rId14" imgW="3149280" imgH="27936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70EED009-35B4-4287-A650-8EA6FA2EC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35317" y="5880039"/>
                        <a:ext cx="3144838" cy="27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CC006026-FEF3-4106-95A4-7510E9B3AA22}"/>
              </a:ext>
            </a:extLst>
          </p:cNvPr>
          <p:cNvSpPr/>
          <p:nvPr/>
        </p:nvSpPr>
        <p:spPr>
          <a:xfrm>
            <a:off x="9614836" y="5889401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9243D5E7-9B4F-453A-B810-57CF2345A5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857632"/>
              </p:ext>
            </p:extLst>
          </p:nvPr>
        </p:nvGraphicFramePr>
        <p:xfrm>
          <a:off x="10171121" y="5719928"/>
          <a:ext cx="11033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04840" imgH="571320" progId="Equation.DSMT4">
                  <p:embed/>
                </p:oleObj>
              </mc:Choice>
              <mc:Fallback>
                <p:oleObj name="Equation" r:id="rId16" imgW="1104840" imgH="57132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9243D5E7-9B4F-453A-B810-57CF2345A5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171121" y="5719928"/>
                        <a:ext cx="1103313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A7E52BC1-81FA-469B-BE3A-95729A8D7548}"/>
              </a:ext>
            </a:extLst>
          </p:cNvPr>
          <p:cNvSpPr/>
          <p:nvPr/>
        </p:nvSpPr>
        <p:spPr>
          <a:xfrm>
            <a:off x="10120622" y="5628348"/>
            <a:ext cx="1225610" cy="726612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BEF73D7-CBBA-4B84-A37F-7E5ADB20D5F0}"/>
              </a:ext>
            </a:extLst>
          </p:cNvPr>
          <p:cNvCxnSpPr/>
          <p:nvPr/>
        </p:nvCxnSpPr>
        <p:spPr>
          <a:xfrm>
            <a:off x="7370703" y="2286000"/>
            <a:ext cx="4297872" cy="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ta 50">
            <a:extLst>
              <a:ext uri="{FF2B5EF4-FFF2-40B4-BE49-F238E27FC236}">
                <a16:creationId xmlns:a16="http://schemas.microsoft.com/office/drawing/2014/main" id="{E91E6B4A-3A49-41CF-82FC-CE25D730710D}"/>
              </a:ext>
            </a:extLst>
          </p:cNvPr>
          <p:cNvCxnSpPr>
            <a:cxnSpLocks/>
          </p:cNvCxnSpPr>
          <p:nvPr/>
        </p:nvCxnSpPr>
        <p:spPr>
          <a:xfrm>
            <a:off x="2598606" y="2639657"/>
            <a:ext cx="7986267" cy="1943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eta: Para a Direita 52">
            <a:extLst>
              <a:ext uri="{FF2B5EF4-FFF2-40B4-BE49-F238E27FC236}">
                <a16:creationId xmlns:a16="http://schemas.microsoft.com/office/drawing/2014/main" id="{6B65FDC0-5F68-46C1-AD75-04FE832C59D5}"/>
              </a:ext>
            </a:extLst>
          </p:cNvPr>
          <p:cNvSpPr/>
          <p:nvPr/>
        </p:nvSpPr>
        <p:spPr>
          <a:xfrm>
            <a:off x="5570091" y="4795496"/>
            <a:ext cx="231632" cy="303036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409C05BE-5F29-49BD-9A5E-491CF1F156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30345"/>
              </p:ext>
            </p:extLst>
          </p:nvPr>
        </p:nvGraphicFramePr>
        <p:xfrm>
          <a:off x="5843877" y="4255553"/>
          <a:ext cx="19050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4760" imgH="1358640" progId="Equation.DSMT4">
                  <p:embed/>
                </p:oleObj>
              </mc:Choice>
              <mc:Fallback>
                <p:oleObj name="Equation" r:id="rId18" imgW="1904760" imgH="1358640" progId="Equation.DSMT4">
                  <p:embed/>
                  <p:pic>
                    <p:nvPicPr>
                      <p:cNvPr id="54" name="Objeto 53">
                        <a:extLst>
                          <a:ext uri="{FF2B5EF4-FFF2-40B4-BE49-F238E27FC236}">
                            <a16:creationId xmlns:a16="http://schemas.microsoft.com/office/drawing/2014/main" id="{409C05BE-5F29-49BD-9A5E-491CF1F156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43877" y="4255553"/>
                        <a:ext cx="1905000" cy="1358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751B3101-73AC-4348-8267-E31C329BF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12755"/>
              </p:ext>
            </p:extLst>
          </p:nvPr>
        </p:nvGraphicFramePr>
        <p:xfrm>
          <a:off x="5866625" y="4238704"/>
          <a:ext cx="1892160" cy="135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892160" imgH="1358640" progId="Equation.DSMT4">
                  <p:embed/>
                </p:oleObj>
              </mc:Choice>
              <mc:Fallback>
                <p:oleObj name="Equation" r:id="rId20" imgW="1892160" imgH="1358640" progId="Equation.DSMT4">
                  <p:embed/>
                  <p:pic>
                    <p:nvPicPr>
                      <p:cNvPr id="55" name="Objeto 54">
                        <a:extLst>
                          <a:ext uri="{FF2B5EF4-FFF2-40B4-BE49-F238E27FC236}">
                            <a16:creationId xmlns:a16="http://schemas.microsoft.com/office/drawing/2014/main" id="{751B3101-73AC-4348-8267-E31C329BFA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866625" y="4238704"/>
                        <a:ext cx="1892160" cy="13586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eta: Curvada Para a Esquerda 15">
            <a:extLst>
              <a:ext uri="{FF2B5EF4-FFF2-40B4-BE49-F238E27FC236}">
                <a16:creationId xmlns:a16="http://schemas.microsoft.com/office/drawing/2014/main" id="{BFE5A228-51E1-4884-9745-6B65C041E46E}"/>
              </a:ext>
            </a:extLst>
          </p:cNvPr>
          <p:cNvSpPr/>
          <p:nvPr/>
        </p:nvSpPr>
        <p:spPr>
          <a:xfrm flipH="1">
            <a:off x="6136896" y="4752503"/>
            <a:ext cx="175822" cy="346029"/>
          </a:xfrm>
          <a:prstGeom prst="curvedLef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Seta: Curvada Para a Esquerda 55">
            <a:extLst>
              <a:ext uri="{FF2B5EF4-FFF2-40B4-BE49-F238E27FC236}">
                <a16:creationId xmlns:a16="http://schemas.microsoft.com/office/drawing/2014/main" id="{47F47FDE-E8A8-4E28-9410-63B013B583C4}"/>
              </a:ext>
            </a:extLst>
          </p:cNvPr>
          <p:cNvSpPr/>
          <p:nvPr/>
        </p:nvSpPr>
        <p:spPr>
          <a:xfrm flipH="1" flipV="1">
            <a:off x="6136896" y="4389365"/>
            <a:ext cx="175822" cy="346029"/>
          </a:xfrm>
          <a:prstGeom prst="curvedLef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BA71BBE-F86A-40BC-9EA8-7E1EA8CC6CAD}"/>
              </a:ext>
            </a:extLst>
          </p:cNvPr>
          <p:cNvSpPr/>
          <p:nvPr/>
        </p:nvSpPr>
        <p:spPr>
          <a:xfrm>
            <a:off x="8795077" y="4219282"/>
            <a:ext cx="358251" cy="1358640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E2D9A08D-6CB4-4AE3-B13E-7732817E4A5F}"/>
              </a:ext>
            </a:extLst>
          </p:cNvPr>
          <p:cNvCxnSpPr/>
          <p:nvPr/>
        </p:nvCxnSpPr>
        <p:spPr>
          <a:xfrm>
            <a:off x="8470801" y="4735394"/>
            <a:ext cx="324878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5183169F-C9A3-4CB1-9744-515A824001C4}"/>
              </a:ext>
            </a:extLst>
          </p:cNvPr>
          <p:cNvCxnSpPr>
            <a:cxnSpLocks/>
          </p:cNvCxnSpPr>
          <p:nvPr/>
        </p:nvCxnSpPr>
        <p:spPr>
          <a:xfrm>
            <a:off x="9174348" y="4735394"/>
            <a:ext cx="461508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520D6CF0-E837-4EFB-82C7-7838AC5A76FC}"/>
              </a:ext>
            </a:extLst>
          </p:cNvPr>
          <p:cNvSpPr/>
          <p:nvPr/>
        </p:nvSpPr>
        <p:spPr>
          <a:xfrm>
            <a:off x="2995137" y="4230081"/>
            <a:ext cx="7966842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Pane tähele!</a:t>
            </a:r>
            <a:endParaRPr lang="en-GB" sz="2000" dirty="0"/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F6391EC7-2385-4775-9B05-5F17C1F45EDC}"/>
              </a:ext>
            </a:extLst>
          </p:cNvPr>
          <p:cNvSpPr/>
          <p:nvPr/>
        </p:nvSpPr>
        <p:spPr>
          <a:xfrm>
            <a:off x="4337564" y="4239180"/>
            <a:ext cx="6683924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t-E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LVS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lahendamiseks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t-E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tõhusamaid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meetodeid</a:t>
            </a:r>
            <a:r>
              <a:rPr lang="et-E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22" action="ppaction://hlinksldjump"/>
            <a:extLst>
              <a:ext uri="{FF2B5EF4-FFF2-40B4-BE49-F238E27FC236}">
                <a16:creationId xmlns:a16="http://schemas.microsoft.com/office/drawing/2014/main" id="{C3720681-F7EC-4963-9A7E-EB80883AB41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64">
            <a:hlinkClick r:id="rId23" action="ppaction://hlinksldjump"/>
            <a:extLst>
              <a:ext uri="{FF2B5EF4-FFF2-40B4-BE49-F238E27FC236}">
                <a16:creationId xmlns:a16="http://schemas.microsoft.com/office/drawing/2014/main" id="{B17D54B2-EED3-4D81-9216-A07BEA97456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6" name="Retângulo: Cantos Arredondados 65">
            <a:hlinkClick r:id="rId24" action="ppaction://hlinksldjump"/>
            <a:extLst>
              <a:ext uri="{FF2B5EF4-FFF2-40B4-BE49-F238E27FC236}">
                <a16:creationId xmlns:a16="http://schemas.microsoft.com/office/drawing/2014/main" id="{DBB690B9-0040-43F2-BB8B-7B88F323BBC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25" action="ppaction://hlinksldjump"/>
            <a:extLst>
              <a:ext uri="{FF2B5EF4-FFF2-40B4-BE49-F238E27FC236}">
                <a16:creationId xmlns:a16="http://schemas.microsoft.com/office/drawing/2014/main" id="{61A34CDC-1540-4AD8-BD49-B813F5D67B5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</p:spTree>
    <p:extLst>
      <p:ext uri="{BB962C8B-B14F-4D97-AF65-F5344CB8AC3E}">
        <p14:creationId xmlns:p14="http://schemas.microsoft.com/office/powerpoint/2010/main" val="24138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3" grpId="0"/>
      <p:bldP spid="35" grpId="0"/>
      <p:bldP spid="36" grpId="0"/>
      <p:bldP spid="38" grpId="0"/>
      <p:bldP spid="38" grpId="1"/>
      <p:bldP spid="39" grpId="0"/>
      <p:bldP spid="39" grpId="1"/>
      <p:bldP spid="40" grpId="0"/>
      <p:bldP spid="40" grpId="1"/>
      <p:bldP spid="46" grpId="0" animBg="1"/>
      <p:bldP spid="46" grpId="1" animBg="1"/>
      <p:bldP spid="50" grpId="0" animBg="1"/>
      <p:bldP spid="50" grpId="1" animBg="1"/>
      <p:bldP spid="53" grpId="0" animBg="1"/>
      <p:bldP spid="53" grpId="1" animBg="1"/>
      <p:bldP spid="16" grpId="0" animBg="1"/>
      <p:bldP spid="16" grpId="1" animBg="1"/>
      <p:bldP spid="56" grpId="0" animBg="1"/>
      <p:bldP spid="56" grpId="1" animBg="1"/>
      <p:bldP spid="17" grpId="0" animBg="1"/>
      <p:bldP spid="17" grpId="1" animBg="1"/>
      <p:bldP spid="62" grpId="0" animBg="1"/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4" name="Imagem 15" descr="Uma imagem com edifício&#10;&#10;Descrição gerada automaticamente">
            <a:extLst>
              <a:ext uri="{FF2B5EF4-FFF2-40B4-BE49-F238E27FC236}">
                <a16:creationId xmlns:a16="http://schemas.microsoft.com/office/drawing/2014/main" id="{987B432D-FF51-41D2-95FB-6FB399108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2" y="936000"/>
            <a:ext cx="5402428" cy="5117340"/>
          </a:xfrm>
          <a:prstGeom prst="rect">
            <a:avLst/>
          </a:prstGeom>
        </p:spPr>
      </p:pic>
      <p:sp>
        <p:nvSpPr>
          <p:cNvPr id="19" name="Bolha de Pensamento: Nuvem 23">
            <a:extLst>
              <a:ext uri="{FF2B5EF4-FFF2-40B4-BE49-F238E27FC236}">
                <a16:creationId xmlns:a16="http://schemas.microsoft.com/office/drawing/2014/main" id="{5D08B2FF-6BDD-462A-ABB7-EC0F03041FAA}"/>
              </a:ext>
            </a:extLst>
          </p:cNvPr>
          <p:cNvSpPr/>
          <p:nvPr/>
        </p:nvSpPr>
        <p:spPr>
          <a:xfrm>
            <a:off x="8355727" y="336331"/>
            <a:ext cx="2711659" cy="1679281"/>
          </a:xfrm>
          <a:prstGeom prst="cloudCallout">
            <a:avLst>
              <a:gd name="adj1" fmla="val 39312"/>
              <a:gd name="adj2" fmla="val 46314"/>
            </a:avLst>
          </a:prstGeom>
          <a:solidFill>
            <a:srgbClr val="F6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rgbClr val="0C2B8E"/>
                </a:solidFill>
              </a:rPr>
              <a:t>Võta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pliiats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ja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paber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ning</a:t>
            </a:r>
            <a:r>
              <a:rPr lang="en-GB" sz="2000" b="1" dirty="0">
                <a:solidFill>
                  <a:srgbClr val="0C2B8E"/>
                </a:solidFill>
              </a:rPr>
              <a:t> ... </a:t>
            </a:r>
            <a:r>
              <a:rPr lang="en-GB" sz="2000" b="1" dirty="0" err="1">
                <a:solidFill>
                  <a:srgbClr val="0C2B8E"/>
                </a:solidFill>
              </a:rPr>
              <a:t>Harjuta</a:t>
            </a:r>
            <a:r>
              <a:rPr lang="en-GB" sz="2000" b="1" dirty="0">
                <a:solidFill>
                  <a:srgbClr val="0C2B8E"/>
                </a:solidFill>
              </a:rPr>
              <a:t>!...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B0B35FE-03FF-4243-A9FA-B0CC6A2D31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76" y="1749795"/>
            <a:ext cx="1354455" cy="4572000"/>
          </a:xfrm>
          <a:prstGeom prst="rect">
            <a:avLst/>
          </a:prstGeom>
        </p:spPr>
      </p:pic>
      <p:sp>
        <p:nvSpPr>
          <p:cNvPr id="27" name="Retângulo: Cantos Arredondados 26">
            <a:hlinkClick r:id="rId8" action="ppaction://hlinksldjump"/>
            <a:extLst>
              <a:ext uri="{FF2B5EF4-FFF2-40B4-BE49-F238E27FC236}">
                <a16:creationId xmlns:a16="http://schemas.microsoft.com/office/drawing/2014/main" id="{BF175896-34A6-47F9-9021-4F1E7106B04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9" action="ppaction://hlinksldjump"/>
            <a:extLst>
              <a:ext uri="{FF2B5EF4-FFF2-40B4-BE49-F238E27FC236}">
                <a16:creationId xmlns:a16="http://schemas.microsoft.com/office/drawing/2014/main" id="{C8756AF1-6AFB-4D85-9268-1C6A66EDB86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10" action="ppaction://hlinksldjump"/>
            <a:extLst>
              <a:ext uri="{FF2B5EF4-FFF2-40B4-BE49-F238E27FC236}">
                <a16:creationId xmlns:a16="http://schemas.microsoft.com/office/drawing/2014/main" id="{643E022D-A825-46A0-B9D5-BC22670184DA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1" action="ppaction://hlinksldjump"/>
            <a:extLst>
              <a:ext uri="{FF2B5EF4-FFF2-40B4-BE49-F238E27FC236}">
                <a16:creationId xmlns:a16="http://schemas.microsoft.com/office/drawing/2014/main" id="{CF5D8E79-59C3-421A-8925-1825D4F736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39816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F175896-34A6-47F9-9021-4F1E7106B04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C8756AF1-6AFB-4D85-9268-1C6A66EDB86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643E022D-A825-46A0-B9D5-BC22670184DA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CF5D8E79-59C3-421A-8925-1825D4F736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  <p:sp>
        <p:nvSpPr>
          <p:cNvPr id="6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7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8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9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0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298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7966" y="123286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  <a:endParaRPr lang="et-EE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on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0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1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12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336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pic>
        <p:nvPicPr>
          <p:cNvPr id="13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14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374689" y="431062"/>
            <a:ext cx="524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600" dirty="0"/>
              <a:t>Loodame, et Sulle meeldis</a:t>
            </a:r>
            <a:r>
              <a:rPr lang="en-GB" sz="3600" dirty="0"/>
              <a:t>!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EB9C809-D1DD-4310-9089-0F818EAB61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1160192"/>
            <a:ext cx="1320165" cy="4572000"/>
          </a:xfrm>
          <a:prstGeom prst="rect">
            <a:avLst/>
          </a:prstGeom>
        </p:spPr>
      </p:pic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0B7897F5-EE27-47A8-8964-C5B4C898467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10" action="ppaction://hlinksldjump"/>
            <a:extLst>
              <a:ext uri="{FF2B5EF4-FFF2-40B4-BE49-F238E27FC236}">
                <a16:creationId xmlns:a16="http://schemas.microsoft.com/office/drawing/2014/main" id="{94CBDCB9-A9B2-42D2-AF53-2FFB63C1D33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FD7C6A09-774C-4AEA-8A12-8F722158607F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2" action="ppaction://hlinksldjump"/>
            <a:extLst>
              <a:ext uri="{FF2B5EF4-FFF2-40B4-BE49-F238E27FC236}">
                <a16:creationId xmlns:a16="http://schemas.microsoft.com/office/drawing/2014/main" id="{0C12FC31-34EB-4043-851B-2EF4AC3FBEE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</p:spTree>
    <p:extLst>
      <p:ext uri="{BB962C8B-B14F-4D97-AF65-F5344CB8AC3E}">
        <p14:creationId xmlns:p14="http://schemas.microsoft.com/office/powerpoint/2010/main" val="729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183634" y="662103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 err="1">
                <a:solidFill>
                  <a:srgbClr val="F25E4F"/>
                </a:solidFill>
              </a:rPr>
              <a:t>Crameri</a:t>
            </a:r>
            <a:r>
              <a:rPr lang="et-EE" sz="2400" b="1" dirty="0">
                <a:solidFill>
                  <a:srgbClr val="F25E4F"/>
                </a:solidFill>
              </a:rPr>
              <a:t> valemid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2EEA7ECC-B782-496C-A337-174E38ED2CD9}"/>
                  </a:ext>
                </a:extLst>
              </p:cNvPr>
              <p:cNvSpPr/>
              <p:nvPr/>
            </p:nvSpPr>
            <p:spPr>
              <a:xfrm>
                <a:off x="2666408" y="1335326"/>
                <a:ext cx="42279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dirty="0"/>
                  <a:t>Olgu antud LVS (</a:t>
                </a:r>
                <a14:m>
                  <m:oMath xmlns:m="http://schemas.openxmlformats.org/officeDocument/2006/math">
                    <m:r>
                      <a:rPr lang="et-EE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t-EE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t-EE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t-EE" sz="2400" dirty="0"/>
                  <a:t>)</a:t>
                </a:r>
                <a:r>
                  <a:rPr lang="en-GB" sz="2400" dirty="0"/>
                  <a:t>: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2EEA7ECC-B782-496C-A337-174E38ED2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408" y="1335326"/>
                <a:ext cx="4227987" cy="461665"/>
              </a:xfrm>
              <a:prstGeom prst="rect">
                <a:avLst/>
              </a:prstGeom>
              <a:blipFill>
                <a:blip r:embed="rId6"/>
                <a:stretch>
                  <a:fillRect l="-2161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803330"/>
              </p:ext>
            </p:extLst>
          </p:nvPr>
        </p:nvGraphicFramePr>
        <p:xfrm>
          <a:off x="7577931" y="635821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24080" imgH="1358640" progId="Equation.DSMT4">
                  <p:embed/>
                </p:oleObj>
              </mc:Choice>
              <mc:Fallback>
                <p:oleObj name="Equation" r:id="rId7" imgW="312408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77931" y="635821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49547" y="659188"/>
            <a:ext cx="3841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– </a:t>
            </a:r>
            <a:r>
              <a:rPr lang="et-EE" sz="2400" b="1" dirty="0"/>
              <a:t>Kuidas need  töötavad</a:t>
            </a:r>
            <a:r>
              <a:rPr lang="en-US" sz="2400" b="1" dirty="0"/>
              <a:t>? 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075F7A3-1577-4380-8E9B-B20E1E7E3588}"/>
              </a:ext>
            </a:extLst>
          </p:cNvPr>
          <p:cNvSpPr/>
          <p:nvPr/>
        </p:nvSpPr>
        <p:spPr>
          <a:xfrm>
            <a:off x="2623289" y="2671469"/>
            <a:ext cx="9045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en-US" sz="2400" b="1" dirty="0">
                <a:solidFill>
                  <a:srgbClr val="F25E4F"/>
                </a:solidFill>
              </a:rPr>
              <a:t>(1) </a:t>
            </a:r>
            <a:r>
              <a:rPr lang="et-EE" sz="2400" b="1" dirty="0">
                <a:solidFill>
                  <a:srgbClr val="F25E4F"/>
                </a:solidFill>
              </a:rPr>
              <a:t>Arvutatakse </a:t>
            </a:r>
            <a:r>
              <a:rPr lang="et-E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kordajate </a:t>
            </a:r>
            <a:r>
              <a:rPr lang="et-E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maatrsiksi</a:t>
            </a:r>
            <a:r>
              <a:rPr lang="et-E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determinant </a:t>
            </a:r>
            <a:r>
              <a:rPr lang="en-US" sz="2400" dirty="0"/>
              <a:t>– </a:t>
            </a:r>
            <a:r>
              <a:rPr lang="et-EE" sz="2400" dirty="0"/>
              <a:t>tihti tähistatakse </a:t>
            </a:r>
            <a:r>
              <a:rPr lang="en-US" sz="24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t-EE" sz="2400" dirty="0">
                <a:sym typeface="Symbol" panose="05050102010706020507" pitchFamily="18" charset="2"/>
              </a:rPr>
              <a:t>ja nimetatakse </a:t>
            </a:r>
            <a:r>
              <a:rPr lang="et-EE" sz="2400" b="1" dirty="0">
                <a:sym typeface="Symbol" panose="05050102010706020507" pitchFamily="18" charset="2"/>
              </a:rPr>
              <a:t>süsteemi determinandiks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r>
              <a:rPr lang="en-US" sz="2400" dirty="0"/>
              <a:t> </a:t>
            </a:r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BD0B180-851D-4438-A4FB-242BB378D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24942"/>
              </p:ext>
            </p:extLst>
          </p:nvPr>
        </p:nvGraphicFramePr>
        <p:xfrm>
          <a:off x="6096000" y="3466252"/>
          <a:ext cx="2963863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45960" imgH="1358640" progId="Equation.DSMT4">
                  <p:embed/>
                </p:oleObj>
              </mc:Choice>
              <mc:Fallback>
                <p:oleObj name="Equation" r:id="rId9" imgW="214596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0" y="3466252"/>
                        <a:ext cx="2963863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tângulo 41">
            <a:extLst>
              <a:ext uri="{FF2B5EF4-FFF2-40B4-BE49-F238E27FC236}">
                <a16:creationId xmlns:a16="http://schemas.microsoft.com/office/drawing/2014/main" id="{634089E5-B495-43E6-89E8-AB7EB14D8EF7}"/>
              </a:ext>
            </a:extLst>
          </p:cNvPr>
          <p:cNvSpPr/>
          <p:nvPr/>
        </p:nvSpPr>
        <p:spPr>
          <a:xfrm>
            <a:off x="2340765" y="5472970"/>
            <a:ext cx="9409853" cy="9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MÄRKUS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08874D42-6BC9-4CBF-BA91-5ED65A4CD1CB}"/>
              </a:ext>
            </a:extLst>
          </p:cNvPr>
          <p:cNvSpPr/>
          <p:nvPr/>
        </p:nvSpPr>
        <p:spPr>
          <a:xfrm>
            <a:off x="2340765" y="5866344"/>
            <a:ext cx="9661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ctr"/>
            <a:r>
              <a:rPr lang="et-EE" sz="2400" dirty="0"/>
              <a:t>Kui </a:t>
            </a:r>
            <a:r>
              <a:rPr lang="et-EE" sz="2400" b="1" dirty="0"/>
              <a:t>süsteemi determinant </a:t>
            </a:r>
            <a:r>
              <a:rPr lang="en-US" sz="2400" dirty="0"/>
              <a:t>(</a:t>
            </a:r>
            <a:r>
              <a:rPr lang="en-US" sz="24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r>
              <a:rPr lang="en-US" sz="2400" dirty="0"/>
              <a:t> </a:t>
            </a:r>
            <a:r>
              <a:rPr lang="et-EE" sz="2400" dirty="0"/>
              <a:t>on</a:t>
            </a:r>
            <a:r>
              <a:rPr lang="en-US" sz="2400" dirty="0"/>
              <a:t> </a:t>
            </a:r>
            <a:r>
              <a:rPr lang="en-US" sz="2400" b="1" dirty="0"/>
              <a:t>null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t-EE" sz="2400" dirty="0" err="1"/>
              <a:t>Crameri</a:t>
            </a:r>
            <a:r>
              <a:rPr lang="et-EE" sz="2400" dirty="0"/>
              <a:t> valemeid rakendada ei saa</a:t>
            </a:r>
            <a:r>
              <a:rPr lang="en-US" sz="2400" dirty="0"/>
              <a:t>!…</a:t>
            </a:r>
          </a:p>
        </p:txBody>
      </p: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67A86F72-2A32-43F9-864A-B55CF66083DA}"/>
              </a:ext>
            </a:extLst>
          </p:cNvPr>
          <p:cNvCxnSpPr>
            <a:cxnSpLocks/>
          </p:cNvCxnSpPr>
          <p:nvPr/>
        </p:nvCxnSpPr>
        <p:spPr>
          <a:xfrm>
            <a:off x="4999260" y="3391202"/>
            <a:ext cx="3174922" cy="2251"/>
          </a:xfrm>
          <a:prstGeom prst="line">
            <a:avLst/>
          </a:prstGeom>
          <a:ln w="38100">
            <a:solidFill>
              <a:srgbClr val="F25E4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: Cantos Arredondados 49">
            <a:hlinkClick r:id="rId11" action="ppaction://hlinksldjump"/>
            <a:extLst>
              <a:ext uri="{FF2B5EF4-FFF2-40B4-BE49-F238E27FC236}">
                <a16:creationId xmlns:a16="http://schemas.microsoft.com/office/drawing/2014/main" id="{07D9FB4B-DAA4-45CB-87C3-6D628C4EBC8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12" action="ppaction://hlinksldjump"/>
            <a:extLst>
              <a:ext uri="{FF2B5EF4-FFF2-40B4-BE49-F238E27FC236}">
                <a16:creationId xmlns:a16="http://schemas.microsoft.com/office/drawing/2014/main" id="{3E2BEA59-8AB0-4368-AE4C-ADCDD160B59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2" name="Retângulo: Cantos Arredondados 51">
            <a:hlinkClick r:id="rId13" action="ppaction://hlinksldjump"/>
            <a:extLst>
              <a:ext uri="{FF2B5EF4-FFF2-40B4-BE49-F238E27FC236}">
                <a16:creationId xmlns:a16="http://schemas.microsoft.com/office/drawing/2014/main" id="{86C83F13-FE0F-4B57-A359-AF826B883839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52">
            <a:hlinkClick r:id="rId14" action="ppaction://hlinksldjump"/>
            <a:extLst>
              <a:ext uri="{FF2B5EF4-FFF2-40B4-BE49-F238E27FC236}">
                <a16:creationId xmlns:a16="http://schemas.microsoft.com/office/drawing/2014/main" id="{07CFF2B4-806E-4551-9186-EC2017F8B0D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</p:spTree>
    <p:extLst>
      <p:ext uri="{BB962C8B-B14F-4D97-AF65-F5344CB8AC3E}">
        <p14:creationId xmlns:p14="http://schemas.microsoft.com/office/powerpoint/2010/main" val="32769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/>
      <p:bldP spid="26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 err="1">
                <a:solidFill>
                  <a:srgbClr val="F25E4F"/>
                </a:solidFill>
              </a:rPr>
              <a:t>Crameri</a:t>
            </a:r>
            <a:r>
              <a:rPr lang="et-EE" sz="2400" b="1" dirty="0">
                <a:solidFill>
                  <a:srgbClr val="F25E4F"/>
                </a:solidFill>
              </a:rPr>
              <a:t> valemid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278250" y="663664"/>
            <a:ext cx="4163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t-EE" sz="2400" b="1" dirty="0"/>
              <a:t>Kuidas need  töötavad</a:t>
            </a:r>
            <a:r>
              <a:rPr lang="en-US" sz="2400" b="1" dirty="0"/>
              <a:t>?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634089E5-B495-43E6-89E8-AB7EB14D8EF7}"/>
              </a:ext>
            </a:extLst>
          </p:cNvPr>
          <p:cNvSpPr/>
          <p:nvPr/>
        </p:nvSpPr>
        <p:spPr>
          <a:xfrm>
            <a:off x="2340765" y="5472970"/>
            <a:ext cx="9409853" cy="9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MÄRKUS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08874D42-6BC9-4CBF-BA91-5ED65A4CD1CB}"/>
              </a:ext>
            </a:extLst>
          </p:cNvPr>
          <p:cNvSpPr/>
          <p:nvPr/>
        </p:nvSpPr>
        <p:spPr>
          <a:xfrm>
            <a:off x="2340765" y="5866344"/>
            <a:ext cx="9786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ctr"/>
            <a:r>
              <a:rPr lang="et-EE" sz="2400" dirty="0"/>
              <a:t>Kui </a:t>
            </a:r>
            <a:r>
              <a:rPr lang="et-EE" sz="2400" b="1" dirty="0"/>
              <a:t>süsteemi determinant </a:t>
            </a:r>
            <a:r>
              <a:rPr lang="en-US" sz="2400" dirty="0"/>
              <a:t>(</a:t>
            </a:r>
            <a:r>
              <a:rPr lang="en-US" sz="24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r>
              <a:rPr lang="en-US" sz="2400" dirty="0"/>
              <a:t> </a:t>
            </a:r>
            <a:r>
              <a:rPr lang="et-EE" sz="2400" dirty="0"/>
              <a:t>on</a:t>
            </a:r>
            <a:r>
              <a:rPr lang="en-US" sz="2400" dirty="0"/>
              <a:t> </a:t>
            </a:r>
            <a:r>
              <a:rPr lang="en-US" sz="2400" b="1" dirty="0"/>
              <a:t>null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t-EE" sz="2400" dirty="0" err="1"/>
              <a:t>Crameri</a:t>
            </a:r>
            <a:r>
              <a:rPr lang="et-EE" sz="2400" dirty="0"/>
              <a:t> valemeid rakendada ei saa</a:t>
            </a:r>
            <a:r>
              <a:rPr lang="en-US" sz="2400" dirty="0"/>
              <a:t>!…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87DFB5C-DA7A-48AB-9CC5-CF93CF24C3F7}"/>
              </a:ext>
            </a:extLst>
          </p:cNvPr>
          <p:cNvSpPr/>
          <p:nvPr/>
        </p:nvSpPr>
        <p:spPr>
          <a:xfrm>
            <a:off x="2644965" y="942901"/>
            <a:ext cx="91056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200000"/>
              </a:lnSpc>
            </a:pPr>
            <a:r>
              <a:rPr lang="en-US" sz="2400" b="1" dirty="0">
                <a:solidFill>
                  <a:srgbClr val="F25E4F"/>
                </a:solidFill>
              </a:rPr>
              <a:t>(2) </a:t>
            </a:r>
            <a:r>
              <a:rPr lang="et-EE" sz="2400" dirty="0"/>
              <a:t>Kui </a:t>
            </a:r>
            <a:r>
              <a:rPr lang="et-EE" sz="2400" b="1" dirty="0"/>
              <a:t>süsteemi </a:t>
            </a:r>
            <a:r>
              <a:rPr lang="et-EE" sz="2400" b="1" dirty="0" err="1"/>
              <a:t>determinat</a:t>
            </a:r>
            <a:r>
              <a:rPr lang="et-EE" sz="2400" dirty="0"/>
              <a:t> 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t-EE" sz="2400" dirty="0">
                <a:sym typeface="Symbol" panose="05050102010706020507" pitchFamily="18" charset="2"/>
              </a:rPr>
              <a:t> </a:t>
            </a:r>
            <a:r>
              <a:rPr lang="en-US" sz="2400" dirty="0"/>
              <a:t> </a:t>
            </a:r>
            <a:r>
              <a:rPr lang="et-EE" sz="2400" dirty="0"/>
              <a:t>ei</a:t>
            </a:r>
            <a:r>
              <a:rPr lang="en-US" sz="2400" dirty="0"/>
              <a:t> </a:t>
            </a:r>
            <a:r>
              <a:rPr lang="et-EE" sz="2400" b="1" dirty="0"/>
              <a:t>ole null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t-EE" sz="2400" dirty="0"/>
              <a:t>iga lahend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/>
              <a:t>, </a:t>
            </a:r>
            <a:r>
              <a:rPr lang="et-EE" sz="2400" dirty="0"/>
              <a:t>avaldub </a:t>
            </a:r>
            <a:r>
              <a:rPr lang="it-IT" sz="2400" dirty="0" err="1"/>
              <a:t>kahe</a:t>
            </a:r>
            <a:r>
              <a:rPr lang="it-IT" sz="2400" dirty="0"/>
              <a:t> </a:t>
            </a:r>
            <a:r>
              <a:rPr lang="it-IT" sz="2400" dirty="0" err="1"/>
              <a:t>determinandi</a:t>
            </a:r>
            <a:r>
              <a:rPr lang="it-IT" sz="2400" dirty="0"/>
              <a:t> </a:t>
            </a:r>
            <a:r>
              <a:rPr lang="it-IT" sz="2400" dirty="0" err="1"/>
              <a:t>jagatisega</a:t>
            </a:r>
            <a:r>
              <a:rPr lang="it-IT" sz="2400" dirty="0"/>
              <a:t> </a:t>
            </a:r>
            <a:r>
              <a:rPr lang="en-US" sz="2400" dirty="0"/>
              <a:t>: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673E6F94-7FCD-4DB9-9A51-D51E0DA64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333168"/>
              </p:ext>
            </p:extLst>
          </p:nvPr>
        </p:nvGraphicFramePr>
        <p:xfrm>
          <a:off x="7848600" y="1852613"/>
          <a:ext cx="13827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160" imgH="571320" progId="Equation.DSMT4">
                  <p:embed/>
                </p:oleObj>
              </mc:Choice>
              <mc:Fallback>
                <p:oleObj name="Equation" r:id="rId5" imgW="749160" imgH="57132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673E6F94-7FCD-4DB9-9A51-D51E0DA64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48600" y="1852613"/>
                        <a:ext cx="1382713" cy="1055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>
            <a:extLst>
              <a:ext uri="{FF2B5EF4-FFF2-40B4-BE49-F238E27FC236}">
                <a16:creationId xmlns:a16="http://schemas.microsoft.com/office/drawing/2014/main" id="{321995CB-7F42-4B17-BBCB-70F20D5C6DFD}"/>
              </a:ext>
            </a:extLst>
          </p:cNvPr>
          <p:cNvSpPr/>
          <p:nvPr/>
        </p:nvSpPr>
        <p:spPr>
          <a:xfrm>
            <a:off x="8618481" y="2473434"/>
            <a:ext cx="622421" cy="4611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64A1E83D-00AB-426A-9E05-EA9F401D01C8}"/>
              </a:ext>
            </a:extLst>
          </p:cNvPr>
          <p:cNvCxnSpPr>
            <a:cxnSpLocks/>
          </p:cNvCxnSpPr>
          <p:nvPr/>
        </p:nvCxnSpPr>
        <p:spPr>
          <a:xfrm flipV="1">
            <a:off x="8929691" y="3082837"/>
            <a:ext cx="0" cy="260645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954DA217-F745-4F45-AD2A-D26C20F12F97}"/>
              </a:ext>
            </a:extLst>
          </p:cNvPr>
          <p:cNvSpPr/>
          <p:nvPr/>
        </p:nvSpPr>
        <p:spPr>
          <a:xfrm>
            <a:off x="7296727" y="5862535"/>
            <a:ext cx="4618182" cy="46115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1481C4DB-9F63-4E34-9434-A652915EE084}"/>
              </a:ext>
            </a:extLst>
          </p:cNvPr>
          <p:cNvSpPr/>
          <p:nvPr/>
        </p:nvSpPr>
        <p:spPr>
          <a:xfrm>
            <a:off x="8034232" y="4019115"/>
            <a:ext cx="2434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b="1" i="1" dirty="0">
                <a:solidFill>
                  <a:srgbClr val="C00000"/>
                </a:solidFill>
              </a:rPr>
              <a:t>Nulliga jagamine</a:t>
            </a:r>
            <a:r>
              <a:rPr lang="en-US" b="1" i="1" dirty="0">
                <a:solidFill>
                  <a:srgbClr val="C00000"/>
                </a:solidFill>
              </a:rPr>
              <a:t>!...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B990FCB7-D8E3-44D7-BEA2-B3616E32C9F7}"/>
              </a:ext>
            </a:extLst>
          </p:cNvPr>
          <p:cNvSpPr/>
          <p:nvPr/>
        </p:nvSpPr>
        <p:spPr>
          <a:xfrm>
            <a:off x="9397246" y="2181576"/>
            <a:ext cx="1412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dirty="0"/>
              <a:t>kus</a:t>
            </a:r>
            <a:r>
              <a:rPr lang="en-GB" sz="2400" dirty="0"/>
              <a:t>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B27E765-D9FE-4D33-BCCF-CF9108DD173B}"/>
              </a:ext>
            </a:extLst>
          </p:cNvPr>
          <p:cNvSpPr/>
          <p:nvPr/>
        </p:nvSpPr>
        <p:spPr>
          <a:xfrm>
            <a:off x="3051976" y="2852004"/>
            <a:ext cx="4028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t-EE" sz="2400" dirty="0">
                <a:sym typeface="Symbol" panose="05050102010706020507" pitchFamily="18" charset="2"/>
              </a:rPr>
              <a:t>on </a:t>
            </a:r>
            <a:r>
              <a:rPr lang="et-EE" sz="2400" b="1" dirty="0"/>
              <a:t>süsteemi </a:t>
            </a:r>
            <a:r>
              <a:rPr lang="et-EE" sz="2400" b="1" dirty="0" err="1"/>
              <a:t>determi</a:t>
            </a:r>
            <a:r>
              <a:rPr lang="en-US" sz="2400" b="1" dirty="0" err="1"/>
              <a:t>nant</a:t>
            </a:r>
            <a:endParaRPr lang="en-GB" sz="2400" dirty="0"/>
          </a:p>
        </p:txBody>
      </p:sp>
      <p:sp>
        <p:nvSpPr>
          <p:cNvPr id="44" name="Retângulo: Cantos Arredondados 43">
            <a:hlinkClick r:id="rId7" action="ppaction://hlinksldjump"/>
            <a:extLst>
              <a:ext uri="{FF2B5EF4-FFF2-40B4-BE49-F238E27FC236}">
                <a16:creationId xmlns:a16="http://schemas.microsoft.com/office/drawing/2014/main" id="{C2EF1F32-9D6B-482B-8214-2792F7EEDE35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8" action="ppaction://hlinksldjump"/>
            <a:extLst>
              <a:ext uri="{FF2B5EF4-FFF2-40B4-BE49-F238E27FC236}">
                <a16:creationId xmlns:a16="http://schemas.microsoft.com/office/drawing/2014/main" id="{78DB7C35-584F-4FD2-8118-3FFC06523E6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9" action="ppaction://hlinksldjump"/>
            <a:extLst>
              <a:ext uri="{FF2B5EF4-FFF2-40B4-BE49-F238E27FC236}">
                <a16:creationId xmlns:a16="http://schemas.microsoft.com/office/drawing/2014/main" id="{5FA47760-5DD9-4295-812F-2895F30DFD5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10" action="ppaction://hlinksldjump"/>
            <a:extLst>
              <a:ext uri="{FF2B5EF4-FFF2-40B4-BE49-F238E27FC236}">
                <a16:creationId xmlns:a16="http://schemas.microsoft.com/office/drawing/2014/main" id="{254B2368-5FA6-448D-AB5B-00073114195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</p:spTree>
    <p:extLst>
      <p:ext uri="{BB962C8B-B14F-4D97-AF65-F5344CB8AC3E}">
        <p14:creationId xmlns:p14="http://schemas.microsoft.com/office/powerpoint/2010/main" val="34417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27" grpId="0"/>
      <p:bldP spid="33" grpId="0" animBg="1"/>
      <p:bldP spid="33" grpId="1" animBg="1"/>
      <p:bldP spid="38" grpId="0" animBg="1"/>
      <p:bldP spid="38" grpId="1" animBg="1"/>
      <p:bldP spid="39" grpId="0"/>
      <p:bldP spid="39" grpId="1"/>
      <p:bldP spid="4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 err="1">
                <a:solidFill>
                  <a:srgbClr val="F25E4F"/>
                </a:solidFill>
              </a:rPr>
              <a:t>Crameri</a:t>
            </a:r>
            <a:r>
              <a:rPr lang="et-EE" sz="2400" b="1" dirty="0">
                <a:solidFill>
                  <a:srgbClr val="F25E4F"/>
                </a:solidFill>
              </a:rPr>
              <a:t> valemid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52257" y="674173"/>
            <a:ext cx="3664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t-EE" sz="2400" b="1" dirty="0"/>
              <a:t>Kuidas need  töötavad</a:t>
            </a:r>
            <a:r>
              <a:rPr lang="en-US" sz="2400" b="1" dirty="0"/>
              <a:t>?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87DFB5C-DA7A-48AB-9CC5-CF93CF24C3F7}"/>
              </a:ext>
            </a:extLst>
          </p:cNvPr>
          <p:cNvSpPr/>
          <p:nvPr/>
        </p:nvSpPr>
        <p:spPr>
          <a:xfrm>
            <a:off x="2644965" y="942901"/>
            <a:ext cx="9105653" cy="171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200000"/>
              </a:lnSpc>
            </a:pPr>
            <a:r>
              <a:rPr lang="en-US" sz="2400" b="1" dirty="0">
                <a:solidFill>
                  <a:srgbClr val="F25E4F"/>
                </a:solidFill>
              </a:rPr>
              <a:t>(2) </a:t>
            </a:r>
            <a:r>
              <a:rPr lang="et-EE" sz="2400" dirty="0"/>
              <a:t>Kui </a:t>
            </a:r>
            <a:r>
              <a:rPr lang="et-EE" sz="2400" b="1" dirty="0"/>
              <a:t>süsteemi </a:t>
            </a:r>
            <a:r>
              <a:rPr lang="et-EE" sz="2400" b="1" dirty="0" err="1"/>
              <a:t>determinat</a:t>
            </a:r>
            <a:r>
              <a:rPr lang="et-EE" sz="2400" dirty="0"/>
              <a:t> 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t-EE" sz="2400" dirty="0">
                <a:sym typeface="Symbol" panose="05050102010706020507" pitchFamily="18" charset="2"/>
              </a:rPr>
              <a:t> </a:t>
            </a:r>
            <a:r>
              <a:rPr lang="en-US" sz="2400" dirty="0"/>
              <a:t> </a:t>
            </a:r>
            <a:r>
              <a:rPr lang="et-EE" sz="2400" dirty="0"/>
              <a:t>ei</a:t>
            </a:r>
            <a:r>
              <a:rPr lang="en-US" sz="2400" dirty="0"/>
              <a:t> </a:t>
            </a:r>
            <a:r>
              <a:rPr lang="et-EE" sz="2400" b="1" dirty="0"/>
              <a:t>ole null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t-EE" sz="2400" dirty="0"/>
              <a:t>iga lahend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/>
              <a:t>, </a:t>
            </a:r>
            <a:r>
              <a:rPr lang="et-EE" sz="2400" dirty="0"/>
              <a:t>avaldub </a:t>
            </a:r>
            <a:r>
              <a:rPr lang="it-IT" sz="2400" dirty="0" err="1"/>
              <a:t>kahe</a:t>
            </a:r>
            <a:r>
              <a:rPr lang="it-IT" sz="2400" dirty="0"/>
              <a:t> </a:t>
            </a:r>
            <a:r>
              <a:rPr lang="it-IT" sz="2400" dirty="0" err="1"/>
              <a:t>determinandi</a:t>
            </a:r>
            <a:r>
              <a:rPr lang="it-IT" sz="2400" dirty="0"/>
              <a:t> </a:t>
            </a:r>
            <a:r>
              <a:rPr lang="it-IT" sz="2400" dirty="0" err="1"/>
              <a:t>jagatisega</a:t>
            </a:r>
            <a:r>
              <a:rPr lang="it-IT" sz="2400" dirty="0"/>
              <a:t> </a:t>
            </a:r>
            <a:r>
              <a:rPr lang="en-US" sz="2400" dirty="0"/>
              <a:t>: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673E6F94-7FCD-4DB9-9A51-D51E0DA64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286707"/>
              </p:ext>
            </p:extLst>
          </p:nvPr>
        </p:nvGraphicFramePr>
        <p:xfrm>
          <a:off x="7848600" y="1852613"/>
          <a:ext cx="13827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9160" imgH="571320" progId="Equation.DSMT4">
                  <p:embed/>
                </p:oleObj>
              </mc:Choice>
              <mc:Fallback>
                <p:oleObj name="Equation" r:id="rId8" imgW="749160" imgH="57132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673E6F94-7FCD-4DB9-9A51-D51E0DA64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48600" y="1852613"/>
                        <a:ext cx="1382713" cy="1055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tângulo 39">
            <a:extLst>
              <a:ext uri="{FF2B5EF4-FFF2-40B4-BE49-F238E27FC236}">
                <a16:creationId xmlns:a16="http://schemas.microsoft.com/office/drawing/2014/main" id="{B990FCB7-D8E3-44D7-BEA2-B3616E32C9F7}"/>
              </a:ext>
            </a:extLst>
          </p:cNvPr>
          <p:cNvSpPr/>
          <p:nvPr/>
        </p:nvSpPr>
        <p:spPr>
          <a:xfrm>
            <a:off x="9397246" y="2181576"/>
            <a:ext cx="1412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dirty="0"/>
              <a:t>kus</a:t>
            </a:r>
            <a:r>
              <a:rPr lang="en-GB" sz="2400" dirty="0"/>
              <a:t>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B27E765-D9FE-4D33-BCCF-CF9108DD173B}"/>
              </a:ext>
            </a:extLst>
          </p:cNvPr>
          <p:cNvSpPr/>
          <p:nvPr/>
        </p:nvSpPr>
        <p:spPr>
          <a:xfrm>
            <a:off x="3051976" y="2852004"/>
            <a:ext cx="3998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t-EE" sz="2400" dirty="0">
                <a:sym typeface="Symbol" panose="05050102010706020507" pitchFamily="18" charset="2"/>
              </a:rPr>
              <a:t>on </a:t>
            </a:r>
            <a:r>
              <a:rPr lang="et-EE" sz="2400" b="1" dirty="0"/>
              <a:t>süsteemi </a:t>
            </a:r>
            <a:r>
              <a:rPr lang="et-EE" sz="2400" b="1" dirty="0" err="1"/>
              <a:t>determi</a:t>
            </a:r>
            <a:r>
              <a:rPr lang="en-US" sz="2400" b="1" dirty="0" err="1"/>
              <a:t>nant</a:t>
            </a:r>
            <a:endParaRPr lang="en-GB" sz="2400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B23DECDF-6DF4-4D1C-A379-262418FE569B}"/>
              </a:ext>
            </a:extLst>
          </p:cNvPr>
          <p:cNvSpPr/>
          <p:nvPr/>
        </p:nvSpPr>
        <p:spPr>
          <a:xfrm>
            <a:off x="3051976" y="3495400"/>
            <a:ext cx="86986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</a:t>
            </a:r>
            <a:r>
              <a:rPr lang="en-US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t-EE" sz="2400" dirty="0">
                <a:sym typeface="Symbol" panose="05050102010706020507" pitchFamily="18" charset="2"/>
              </a:rPr>
              <a:t>on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t-EE" sz="2400" b="1" dirty="0">
                <a:sym typeface="Symbol" panose="05050102010706020507" pitchFamily="18" charset="2"/>
              </a:rPr>
              <a:t>d</a:t>
            </a:r>
            <a:r>
              <a:rPr lang="en-US" sz="2400" b="1" dirty="0" err="1"/>
              <a:t>eterminant</a:t>
            </a:r>
            <a:r>
              <a:rPr lang="en-US" sz="2400" b="1" dirty="0"/>
              <a:t> </a:t>
            </a:r>
            <a:r>
              <a:rPr lang="et-EE" sz="2400" b="1" dirty="0"/>
              <a:t>, </a:t>
            </a:r>
            <a:r>
              <a:rPr lang="et-EE" sz="2400" dirty="0"/>
              <a:t>mis on saadud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t-EE" sz="2400" dirty="0">
                <a:sym typeface="Symbol" panose="05050102010706020507" pitchFamily="18" charset="2"/>
              </a:rPr>
              <a:t>-st 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t-EE" sz="2400" dirty="0"/>
              <a:t>asendades selles</a:t>
            </a:r>
            <a:r>
              <a:rPr lang="en-GB" sz="2400" dirty="0"/>
              <a:t> </a:t>
            </a:r>
            <a:r>
              <a:rPr lang="et-EE" sz="2400" dirty="0"/>
              <a:t>tundmatu</a:t>
            </a:r>
            <a:r>
              <a:rPr lang="en-GB" sz="2400" dirty="0"/>
              <a:t> “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sz="2400" dirty="0"/>
              <a:t>” </a:t>
            </a:r>
            <a:r>
              <a:rPr lang="et-EE" sz="2400" dirty="0"/>
              <a:t>kordajate veergu</a:t>
            </a:r>
            <a:r>
              <a:rPr lang="en-GB" sz="2400" dirty="0"/>
              <a:t> </a:t>
            </a:r>
            <a:r>
              <a:rPr lang="et-EE" sz="2400" dirty="0"/>
              <a:t>vabaliikmete veeruga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dirty="0"/>
              <a:t>.</a:t>
            </a:r>
            <a:endParaRPr lang="et-EE" sz="2400" dirty="0"/>
          </a:p>
        </p:txBody>
      </p:sp>
      <p:sp>
        <p:nvSpPr>
          <p:cNvPr id="9" name="Bolha de Pensamento: Nuvem 8">
            <a:extLst>
              <a:ext uri="{FF2B5EF4-FFF2-40B4-BE49-F238E27FC236}">
                <a16:creationId xmlns:a16="http://schemas.microsoft.com/office/drawing/2014/main" id="{225413CB-9EE1-47B9-AB40-CBDCE096301B}"/>
              </a:ext>
            </a:extLst>
          </p:cNvPr>
          <p:cNvSpPr/>
          <p:nvPr/>
        </p:nvSpPr>
        <p:spPr>
          <a:xfrm>
            <a:off x="7501234" y="4695522"/>
            <a:ext cx="1744717" cy="1284363"/>
          </a:xfrm>
          <a:prstGeom prst="cloudCallout">
            <a:avLst>
              <a:gd name="adj1" fmla="val 102236"/>
              <a:gd name="adj2" fmla="val -3364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GB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E388E47A-F4A8-4413-AF66-B8C401F309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81"/>
          <a:stretch/>
        </p:blipFill>
        <p:spPr>
          <a:xfrm>
            <a:off x="9980089" y="4437272"/>
            <a:ext cx="1571145" cy="2043160"/>
          </a:xfrm>
          <a:prstGeom prst="rect">
            <a:avLst/>
          </a:prstGeom>
        </p:spPr>
      </p:pic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4CCB7717-50FE-4E86-BA12-BEA33AE8276E}"/>
              </a:ext>
            </a:extLst>
          </p:cNvPr>
          <p:cNvCxnSpPr>
            <a:cxnSpLocks/>
          </p:cNvCxnSpPr>
          <p:nvPr/>
        </p:nvCxnSpPr>
        <p:spPr>
          <a:xfrm>
            <a:off x="8759759" y="3988043"/>
            <a:ext cx="2656731" cy="0"/>
          </a:xfrm>
          <a:prstGeom prst="line">
            <a:avLst/>
          </a:prstGeom>
          <a:ln w="38100">
            <a:solidFill>
              <a:srgbClr val="F25E4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9394FAF4-8BB5-40DD-B108-A832843F5362}"/>
              </a:ext>
            </a:extLst>
          </p:cNvPr>
          <p:cNvCxnSpPr>
            <a:cxnSpLocks/>
          </p:cNvCxnSpPr>
          <p:nvPr/>
        </p:nvCxnSpPr>
        <p:spPr>
          <a:xfrm flipV="1">
            <a:off x="3471100" y="4322318"/>
            <a:ext cx="6929045" cy="1659"/>
          </a:xfrm>
          <a:prstGeom prst="line">
            <a:avLst/>
          </a:prstGeom>
          <a:ln w="38100">
            <a:solidFill>
              <a:srgbClr val="F25E4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0EF535D-C74C-48E6-9D89-C9F3F617C9BD}"/>
              </a:ext>
            </a:extLst>
          </p:cNvPr>
          <p:cNvGrpSpPr/>
          <p:nvPr/>
        </p:nvGrpSpPr>
        <p:grpSpPr>
          <a:xfrm>
            <a:off x="8392661" y="4202263"/>
            <a:ext cx="3118478" cy="2288680"/>
            <a:chOff x="8392661" y="4202263"/>
            <a:chExt cx="3118478" cy="228868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B4BA1CF-6AB1-4442-A546-5A313043E21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702"/>
            <a:stretch/>
          </p:blipFill>
          <p:spPr>
            <a:xfrm>
              <a:off x="8392661" y="4255991"/>
              <a:ext cx="3023829" cy="2234952"/>
            </a:xfrm>
            <a:prstGeom prst="rect">
              <a:avLst/>
            </a:prstGeom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6E08E43B-6A37-4F72-9489-AD69854A1C1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" t="-3393" r="-2742" b="83867"/>
            <a:stretch/>
          </p:blipFill>
          <p:spPr>
            <a:xfrm>
              <a:off x="9890025" y="4202263"/>
              <a:ext cx="1621114" cy="1068465"/>
            </a:xfrm>
            <a:prstGeom prst="ellipse">
              <a:avLst/>
            </a:prstGeom>
          </p:spPr>
        </p:pic>
      </p:grpSp>
      <p:sp>
        <p:nvSpPr>
          <p:cNvPr id="46" name="Bolha de Discurso: Retângulo com Cantos Arredondados 45">
            <a:extLst>
              <a:ext uri="{FF2B5EF4-FFF2-40B4-BE49-F238E27FC236}">
                <a16:creationId xmlns:a16="http://schemas.microsoft.com/office/drawing/2014/main" id="{D668F6D0-4A97-4981-B975-348B6027EA54}"/>
              </a:ext>
            </a:extLst>
          </p:cNvPr>
          <p:cNvSpPr/>
          <p:nvPr/>
        </p:nvSpPr>
        <p:spPr>
          <a:xfrm>
            <a:off x="9106879" y="2927123"/>
            <a:ext cx="2736000" cy="1066994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uadroTexto 6">
            <a:extLst>
              <a:ext uri="{FF2B5EF4-FFF2-40B4-BE49-F238E27FC236}">
                <a16:creationId xmlns:a16="http://schemas.microsoft.com/office/drawing/2014/main" id="{368AAFDD-FAA3-4313-B9A7-298F09419648}"/>
              </a:ext>
            </a:extLst>
          </p:cNvPr>
          <p:cNvSpPr txBox="1"/>
          <p:nvPr/>
        </p:nvSpPr>
        <p:spPr>
          <a:xfrm>
            <a:off x="9102104" y="3071646"/>
            <a:ext cx="2969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i="1" dirty="0" err="1"/>
              <a:t>Vaatame</a:t>
            </a:r>
            <a:r>
              <a:rPr lang="fi-FI" sz="2000" i="1" dirty="0"/>
              <a:t>, </a:t>
            </a:r>
            <a:r>
              <a:rPr lang="fi-FI" sz="2000" i="1" dirty="0" err="1"/>
              <a:t>kuidas</a:t>
            </a:r>
            <a:r>
              <a:rPr lang="fi-FI" sz="2000" i="1" dirty="0"/>
              <a:t> </a:t>
            </a:r>
            <a:r>
              <a:rPr lang="fi-FI" sz="2000" i="1" dirty="0" err="1"/>
              <a:t>see</a:t>
            </a:r>
            <a:r>
              <a:rPr lang="fi-FI" sz="2000" i="1" dirty="0"/>
              <a:t> </a:t>
            </a:r>
            <a:r>
              <a:rPr lang="fi-FI" sz="2000" i="1" dirty="0" err="1"/>
              <a:t>toimib</a:t>
            </a:r>
            <a:r>
              <a:rPr lang="fi-FI" sz="2000" i="1" dirty="0"/>
              <a:t>! ... </a:t>
            </a:r>
            <a:r>
              <a:rPr lang="fi-FI" sz="2000" i="1" dirty="0" err="1"/>
              <a:t>Ikka</a:t>
            </a:r>
            <a:r>
              <a:rPr lang="et-EE" sz="2000" i="1" dirty="0"/>
              <a:t> veel </a:t>
            </a:r>
            <a:r>
              <a:rPr lang="fi-FI" sz="2000" i="1" dirty="0"/>
              <a:t> "</a:t>
            </a:r>
            <a:r>
              <a:rPr lang="fi-FI" sz="2000" i="1" dirty="0" err="1"/>
              <a:t>teoorias</a:t>
            </a:r>
            <a:r>
              <a:rPr lang="fi-FI" sz="2000" i="1" dirty="0"/>
              <a:t>"! ...</a:t>
            </a:r>
            <a:endParaRPr lang="en-GB" sz="2000" i="1" u="sng" dirty="0"/>
          </a:p>
        </p:txBody>
      </p:sp>
      <p:sp>
        <p:nvSpPr>
          <p:cNvPr id="48" name="Retângulo: Cantos Arredondados 47">
            <a:hlinkClick r:id="rId13" action="ppaction://hlinksldjump"/>
            <a:extLst>
              <a:ext uri="{FF2B5EF4-FFF2-40B4-BE49-F238E27FC236}">
                <a16:creationId xmlns:a16="http://schemas.microsoft.com/office/drawing/2014/main" id="{8700AD69-C3F9-47CE-9339-77A2CCE6C5A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14" action="ppaction://hlinksldjump"/>
            <a:extLst>
              <a:ext uri="{FF2B5EF4-FFF2-40B4-BE49-F238E27FC236}">
                <a16:creationId xmlns:a16="http://schemas.microsoft.com/office/drawing/2014/main" id="{BE1B793E-52F2-4C3D-8483-A794DF35A17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15" action="ppaction://hlinksldjump"/>
            <a:extLst>
              <a:ext uri="{FF2B5EF4-FFF2-40B4-BE49-F238E27FC236}">
                <a16:creationId xmlns:a16="http://schemas.microsoft.com/office/drawing/2014/main" id="{4B28A470-2B9F-456D-B4D9-6D5E8DA9D2C9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16" action="ppaction://hlinksldjump"/>
            <a:extLst>
              <a:ext uri="{FF2B5EF4-FFF2-40B4-BE49-F238E27FC236}">
                <a16:creationId xmlns:a16="http://schemas.microsoft.com/office/drawing/2014/main" id="{85010C82-4C7E-4459-9BE7-57D731F5489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</p:spTree>
    <p:extLst>
      <p:ext uri="{BB962C8B-B14F-4D97-AF65-F5344CB8AC3E}">
        <p14:creationId xmlns:p14="http://schemas.microsoft.com/office/powerpoint/2010/main" val="21233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18047 -0.07778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-1.25E-6 -0.35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68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13" grpId="0"/>
      <p:bldP spid="41" grpId="0"/>
      <p:bldP spid="41" grpId="1"/>
      <p:bldP spid="9" grpId="0" animBg="1"/>
      <p:bldP spid="9" grpId="1" animBg="1"/>
      <p:bldP spid="9" grpId="2" animBg="1"/>
      <p:bldP spid="46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 err="1">
                <a:solidFill>
                  <a:srgbClr val="F25E4F"/>
                </a:solidFill>
              </a:rPr>
              <a:t>Crameri</a:t>
            </a:r>
            <a:r>
              <a:rPr lang="et-EE" sz="2400" b="1" dirty="0">
                <a:solidFill>
                  <a:srgbClr val="F25E4F"/>
                </a:solidFill>
              </a:rPr>
              <a:t> valemid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78461" y="655417"/>
            <a:ext cx="4134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t-EE" sz="2400" b="1" dirty="0"/>
              <a:t>Kuidas need  töötavad</a:t>
            </a:r>
            <a:r>
              <a:rPr lang="en-US" sz="2400" b="1" dirty="0"/>
              <a:t>?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0EF535D-C74C-48E6-9D89-C9F3F617C9BD}"/>
              </a:ext>
            </a:extLst>
          </p:cNvPr>
          <p:cNvGrpSpPr/>
          <p:nvPr/>
        </p:nvGrpSpPr>
        <p:grpSpPr>
          <a:xfrm>
            <a:off x="8392661" y="4202263"/>
            <a:ext cx="3118478" cy="2288680"/>
            <a:chOff x="8392661" y="4202263"/>
            <a:chExt cx="3118478" cy="228868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B4BA1CF-6AB1-4442-A546-5A313043E21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702"/>
            <a:stretch/>
          </p:blipFill>
          <p:spPr>
            <a:xfrm>
              <a:off x="8392661" y="4255991"/>
              <a:ext cx="3023829" cy="2234952"/>
            </a:xfrm>
            <a:prstGeom prst="rect">
              <a:avLst/>
            </a:prstGeom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6E08E43B-6A37-4F72-9489-AD69854A1C1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" t="-3393" r="-2742" b="83867"/>
            <a:stretch/>
          </p:blipFill>
          <p:spPr>
            <a:xfrm>
              <a:off x="9890025" y="4202263"/>
              <a:ext cx="1621114" cy="1068465"/>
            </a:xfrm>
            <a:prstGeom prst="ellipse">
              <a:avLst/>
            </a:prstGeom>
          </p:spPr>
        </p:pic>
      </p:grpSp>
      <p:sp>
        <p:nvSpPr>
          <p:cNvPr id="46" name="Bolha de Discurso: Retângulo com Cantos Arredondados 45">
            <a:extLst>
              <a:ext uri="{FF2B5EF4-FFF2-40B4-BE49-F238E27FC236}">
                <a16:creationId xmlns:a16="http://schemas.microsoft.com/office/drawing/2014/main" id="{D668F6D0-4A97-4981-B975-348B6027EA54}"/>
              </a:ext>
            </a:extLst>
          </p:cNvPr>
          <p:cNvSpPr/>
          <p:nvPr/>
        </p:nvSpPr>
        <p:spPr>
          <a:xfrm>
            <a:off x="9106879" y="2927123"/>
            <a:ext cx="2736000" cy="1066994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uadroTexto 6">
            <a:extLst>
              <a:ext uri="{FF2B5EF4-FFF2-40B4-BE49-F238E27FC236}">
                <a16:creationId xmlns:a16="http://schemas.microsoft.com/office/drawing/2014/main" id="{368AAFDD-FAA3-4313-B9A7-298F09419648}"/>
              </a:ext>
            </a:extLst>
          </p:cNvPr>
          <p:cNvSpPr txBox="1"/>
          <p:nvPr/>
        </p:nvSpPr>
        <p:spPr>
          <a:xfrm>
            <a:off x="8907964" y="2980679"/>
            <a:ext cx="2900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i="1" dirty="0" err="1"/>
              <a:t>Vaatame</a:t>
            </a:r>
            <a:r>
              <a:rPr lang="fi-FI" sz="2000" i="1" dirty="0"/>
              <a:t>, </a:t>
            </a:r>
            <a:r>
              <a:rPr lang="fi-FI" sz="2000" i="1" dirty="0" err="1"/>
              <a:t>kuidas</a:t>
            </a:r>
            <a:r>
              <a:rPr lang="fi-FI" sz="2000" i="1" dirty="0"/>
              <a:t> </a:t>
            </a:r>
            <a:r>
              <a:rPr lang="fi-FI" sz="2000" i="1" dirty="0" err="1"/>
              <a:t>see</a:t>
            </a:r>
            <a:r>
              <a:rPr lang="fi-FI" sz="2000" i="1" dirty="0"/>
              <a:t> </a:t>
            </a:r>
            <a:r>
              <a:rPr lang="fi-FI" sz="2000" i="1" dirty="0" err="1"/>
              <a:t>toimib</a:t>
            </a:r>
            <a:r>
              <a:rPr lang="fi-FI" sz="2000" i="1" dirty="0"/>
              <a:t>! ... </a:t>
            </a:r>
            <a:r>
              <a:rPr lang="fi-FI" sz="2000" i="1" dirty="0" err="1"/>
              <a:t>Ikka</a:t>
            </a:r>
            <a:r>
              <a:rPr lang="et-EE" sz="2000" i="1" dirty="0"/>
              <a:t> veel </a:t>
            </a:r>
            <a:r>
              <a:rPr lang="fi-FI" sz="2000" i="1" dirty="0"/>
              <a:t> "</a:t>
            </a:r>
            <a:r>
              <a:rPr lang="fi-FI" sz="2000" i="1" dirty="0" err="1"/>
              <a:t>teoorias</a:t>
            </a:r>
            <a:r>
              <a:rPr lang="fi-FI" sz="2000" i="1" dirty="0"/>
              <a:t>"! ...</a:t>
            </a:r>
            <a:endParaRPr lang="en-GB" sz="2000" i="1" u="sng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A08BBD5-1E8E-4D79-BC7F-8728E35811CA}"/>
              </a:ext>
            </a:extLst>
          </p:cNvPr>
          <p:cNvSpPr/>
          <p:nvPr/>
        </p:nvSpPr>
        <p:spPr>
          <a:xfrm>
            <a:off x="3051976" y="1146904"/>
            <a:ext cx="8698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t-EE" sz="2400" dirty="0">
                <a:sym typeface="Symbol" panose="05050102010706020507" pitchFamily="18" charset="2"/>
              </a:rPr>
              <a:t>on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t-EE" sz="2400" b="1" dirty="0">
                <a:sym typeface="Symbol" panose="05050102010706020507" pitchFamily="18" charset="2"/>
              </a:rPr>
              <a:t>d</a:t>
            </a:r>
            <a:r>
              <a:rPr lang="en-US" sz="2400" b="1" dirty="0" err="1"/>
              <a:t>eterminant</a:t>
            </a:r>
            <a:r>
              <a:rPr lang="en-US" sz="2400" b="1" dirty="0"/>
              <a:t> </a:t>
            </a:r>
            <a:r>
              <a:rPr lang="et-EE" sz="2400" b="1" dirty="0"/>
              <a:t>, </a:t>
            </a:r>
            <a:r>
              <a:rPr lang="et-EE" sz="2400" dirty="0"/>
              <a:t>mis on saadud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t-EE" sz="2400" dirty="0">
                <a:sym typeface="Symbol" panose="05050102010706020507" pitchFamily="18" charset="2"/>
              </a:rPr>
              <a:t>-st 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t-EE" sz="2400" dirty="0"/>
              <a:t>asendades selles</a:t>
            </a:r>
            <a:r>
              <a:rPr lang="en-GB" sz="2400" dirty="0"/>
              <a:t> </a:t>
            </a:r>
            <a:r>
              <a:rPr lang="et-EE" sz="2400" dirty="0"/>
              <a:t>tundmatu</a:t>
            </a:r>
            <a:r>
              <a:rPr lang="en-GB" sz="2400" dirty="0"/>
              <a:t> “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sz="2400" dirty="0"/>
              <a:t>” </a:t>
            </a:r>
            <a:r>
              <a:rPr lang="et-EE" sz="2400" dirty="0"/>
              <a:t>kordajate veergu</a:t>
            </a:r>
            <a:r>
              <a:rPr lang="en-GB" sz="2400" dirty="0"/>
              <a:t> </a:t>
            </a:r>
            <a:r>
              <a:rPr lang="et-EE" sz="2400" dirty="0"/>
              <a:t>vabaliikmete veeruga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t-E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/>
          </a:p>
        </p:txBody>
      </p:sp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C2D4B86B-2164-4A10-BDEE-1F24050FA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268613"/>
              </p:ext>
            </p:extLst>
          </p:nvPr>
        </p:nvGraphicFramePr>
        <p:xfrm>
          <a:off x="3748651" y="2385172"/>
          <a:ext cx="4891968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076640" imgH="1358640" progId="Equation.DSMT4">
                  <p:embed/>
                </p:oleObj>
              </mc:Choice>
              <mc:Fallback>
                <p:oleObj name="Equation" r:id="rId9" imgW="4076640" imgH="13586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C2D4B86B-2164-4A10-BDEE-1F24050FA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48651" y="2385172"/>
                        <a:ext cx="4891968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EDD4A452-BCBD-4358-B3C7-40D601FCF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742887"/>
              </p:ext>
            </p:extLst>
          </p:nvPr>
        </p:nvGraphicFramePr>
        <p:xfrm>
          <a:off x="4119048" y="4560682"/>
          <a:ext cx="3596400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97000" imgH="1358640" progId="Equation.DSMT4">
                  <p:embed/>
                </p:oleObj>
              </mc:Choice>
              <mc:Fallback>
                <p:oleObj name="Equation" r:id="rId11" imgW="2997000" imgH="13586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EDD4A452-BCBD-4358-B3C7-40D601FCF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9048" y="4560682"/>
                        <a:ext cx="3596400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EB220F3-D55A-4145-8540-94ECCDA08081}"/>
              </a:ext>
            </a:extLst>
          </p:cNvPr>
          <p:cNvSpPr/>
          <p:nvPr/>
        </p:nvSpPr>
        <p:spPr>
          <a:xfrm>
            <a:off x="2256512" y="4956072"/>
            <a:ext cx="1547566" cy="715089"/>
          </a:xfrm>
          <a:prstGeom prst="roundRect">
            <a:avLst/>
          </a:prstGeom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t-EE" b="1" dirty="0"/>
              <a:t>süsteemi determinant</a:t>
            </a:r>
            <a:endParaRPr lang="en-GB" b="1" dirty="0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479A651F-776A-4A8B-8395-1D34E9112F37}"/>
              </a:ext>
            </a:extLst>
          </p:cNvPr>
          <p:cNvSpPr/>
          <p:nvPr/>
        </p:nvSpPr>
        <p:spPr>
          <a:xfrm>
            <a:off x="2257331" y="2842811"/>
            <a:ext cx="1138694" cy="408623"/>
          </a:xfrm>
          <a:prstGeom prst="roundRect">
            <a:avLst/>
          </a:prstGeom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t-EE" b="1" dirty="0"/>
              <a:t>Süsteem</a:t>
            </a:r>
            <a:endParaRPr lang="en-GB" dirty="0"/>
          </a:p>
        </p:txBody>
      </p: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275744F3-ABB5-44FB-86B2-3B744571F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858764"/>
              </p:ext>
            </p:extLst>
          </p:nvPr>
        </p:nvGraphicFramePr>
        <p:xfrm>
          <a:off x="4024399" y="4562475"/>
          <a:ext cx="3673475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060360" imgH="1358640" progId="Equation.DSMT4">
                  <p:embed/>
                </p:oleObj>
              </mc:Choice>
              <mc:Fallback>
                <p:oleObj name="Equation" r:id="rId13" imgW="3060360" imgH="135864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275744F3-ABB5-44FB-86B2-3B744571F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24399" y="4562475"/>
                        <a:ext cx="3673475" cy="163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2921E8A6-D296-49FD-BA38-D0AF2ADAE004}"/>
              </a:ext>
            </a:extLst>
          </p:cNvPr>
          <p:cNvSpPr/>
          <p:nvPr/>
        </p:nvSpPr>
        <p:spPr>
          <a:xfrm>
            <a:off x="4531877" y="1145829"/>
            <a:ext cx="1637540" cy="370914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E7EC424-8B8C-470B-B09D-B0A428983E8B}"/>
              </a:ext>
            </a:extLst>
          </p:cNvPr>
          <p:cNvSpPr/>
          <p:nvPr/>
        </p:nvSpPr>
        <p:spPr>
          <a:xfrm>
            <a:off x="9476508" y="1223650"/>
            <a:ext cx="2229491" cy="290830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75023FF-8136-4BEE-ABDF-D8396815CB01}"/>
              </a:ext>
            </a:extLst>
          </p:cNvPr>
          <p:cNvSpPr/>
          <p:nvPr/>
        </p:nvSpPr>
        <p:spPr>
          <a:xfrm>
            <a:off x="3410555" y="1610383"/>
            <a:ext cx="3128790" cy="313632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7EB048C4-B0AD-4D01-997F-9826CCB79EBD}"/>
              </a:ext>
            </a:extLst>
          </p:cNvPr>
          <p:cNvSpPr/>
          <p:nvPr/>
        </p:nvSpPr>
        <p:spPr>
          <a:xfrm rot="5400000">
            <a:off x="6187215" y="4101858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7B626851-A44F-4FE5-8441-418A5641423D}"/>
              </a:ext>
            </a:extLst>
          </p:cNvPr>
          <p:cNvSpPr/>
          <p:nvPr/>
        </p:nvSpPr>
        <p:spPr>
          <a:xfrm rot="5400000">
            <a:off x="5637767" y="5177223"/>
            <a:ext cx="1524459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14D5EEC6-D243-49E1-9933-9B22592BC5A6}"/>
              </a:ext>
            </a:extLst>
          </p:cNvPr>
          <p:cNvSpPr/>
          <p:nvPr/>
        </p:nvSpPr>
        <p:spPr>
          <a:xfrm>
            <a:off x="6580274" y="1592322"/>
            <a:ext cx="3949181" cy="350450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F857FA0C-9034-494A-8C03-AE2260FEB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694727"/>
              </p:ext>
            </p:extLst>
          </p:nvPr>
        </p:nvGraphicFramePr>
        <p:xfrm>
          <a:off x="8346875" y="2391231"/>
          <a:ext cx="2746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8600" imgH="1333440" progId="Equation.DSMT4">
                  <p:embed/>
                </p:oleObj>
              </mc:Choice>
              <mc:Fallback>
                <p:oleObj name="Equation" r:id="rId15" imgW="228600" imgH="1333440" progId="Equation.DSMT4">
                  <p:embed/>
                  <p:pic>
                    <p:nvPicPr>
                      <p:cNvPr id="54" name="Objeto 53">
                        <a:extLst>
                          <a:ext uri="{FF2B5EF4-FFF2-40B4-BE49-F238E27FC236}">
                            <a16:creationId xmlns:a16="http://schemas.microsoft.com/office/drawing/2014/main" id="{F857FA0C-9034-494A-8C03-AE2260FEB9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46875" y="2391231"/>
                        <a:ext cx="274638" cy="160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Seta: Para a Direita 54">
            <a:extLst>
              <a:ext uri="{FF2B5EF4-FFF2-40B4-BE49-F238E27FC236}">
                <a16:creationId xmlns:a16="http://schemas.microsoft.com/office/drawing/2014/main" id="{9D980210-CB42-45CA-99D4-269C03E0C551}"/>
              </a:ext>
            </a:extLst>
          </p:cNvPr>
          <p:cNvSpPr/>
          <p:nvPr/>
        </p:nvSpPr>
        <p:spPr>
          <a:xfrm rot="16200000" flipV="1">
            <a:off x="8239429" y="4134074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33CD870F-4D8C-43AB-ABAA-7D04622796AD}"/>
              </a:ext>
            </a:extLst>
          </p:cNvPr>
          <p:cNvSpPr/>
          <p:nvPr/>
        </p:nvSpPr>
        <p:spPr>
          <a:xfrm rot="5400000">
            <a:off x="7649934" y="2966418"/>
            <a:ext cx="1581610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5BC20AED-73EB-4C94-9152-C4736750ABEC}"/>
              </a:ext>
            </a:extLst>
          </p:cNvPr>
          <p:cNvSpPr/>
          <p:nvPr/>
        </p:nvSpPr>
        <p:spPr>
          <a:xfrm>
            <a:off x="2249059" y="4972911"/>
            <a:ext cx="1547566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t-EE" b="1" dirty="0"/>
              <a:t>determinant</a:t>
            </a:r>
            <a:endParaRPr lang="en-GB" b="1" dirty="0"/>
          </a:p>
        </p:txBody>
      </p:sp>
      <p:sp>
        <p:nvSpPr>
          <p:cNvPr id="57" name="Retângulo: Cantos Arredondados 56">
            <a:hlinkClick r:id="rId17" action="ppaction://hlinksldjump"/>
            <a:extLst>
              <a:ext uri="{FF2B5EF4-FFF2-40B4-BE49-F238E27FC236}">
                <a16:creationId xmlns:a16="http://schemas.microsoft.com/office/drawing/2014/main" id="{CFC15774-2AFC-4B1B-ADF3-484E295F81C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8" name="Retângulo: Cantos Arredondados 57">
            <a:hlinkClick r:id="rId18" action="ppaction://hlinksldjump"/>
            <a:extLst>
              <a:ext uri="{FF2B5EF4-FFF2-40B4-BE49-F238E27FC236}">
                <a16:creationId xmlns:a16="http://schemas.microsoft.com/office/drawing/2014/main" id="{A61DCFC0-25AE-4EE9-8F69-F12BA80FA22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58">
            <a:hlinkClick r:id="rId19" action="ppaction://hlinksldjump"/>
            <a:extLst>
              <a:ext uri="{FF2B5EF4-FFF2-40B4-BE49-F238E27FC236}">
                <a16:creationId xmlns:a16="http://schemas.microsoft.com/office/drawing/2014/main" id="{A3C18298-826A-407A-A8A4-450E7BA82B1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etângulo: Cantos Arredondados 59">
            <a:hlinkClick r:id="rId20" action="ppaction://hlinksldjump"/>
            <a:extLst>
              <a:ext uri="{FF2B5EF4-FFF2-40B4-BE49-F238E27FC236}">
                <a16:creationId xmlns:a16="http://schemas.microsoft.com/office/drawing/2014/main" id="{9EDC6627-20E3-4143-B373-55D036C23D2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</p:spTree>
    <p:extLst>
      <p:ext uri="{BB962C8B-B14F-4D97-AF65-F5344CB8AC3E}">
        <p14:creationId xmlns:p14="http://schemas.microsoft.com/office/powerpoint/2010/main" val="426990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7" grpId="0" animBg="1"/>
      <p:bldP spid="7" grpId="1" animBg="1"/>
      <p:bldP spid="39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3" grpId="0" animBg="1"/>
      <p:bldP spid="55" grpId="0" animBg="1"/>
      <p:bldP spid="56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5BC20AED-73EB-4C94-9152-C4736750ABEC}"/>
              </a:ext>
            </a:extLst>
          </p:cNvPr>
          <p:cNvSpPr/>
          <p:nvPr/>
        </p:nvSpPr>
        <p:spPr>
          <a:xfrm>
            <a:off x="2251774" y="4956072"/>
            <a:ext cx="1547566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b="1" dirty="0"/>
              <a:t>Determinant</a:t>
            </a:r>
            <a:endParaRPr lang="en-GB" b="1" dirty="0"/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 err="1">
                <a:solidFill>
                  <a:srgbClr val="F25E4F"/>
                </a:solidFill>
              </a:rPr>
              <a:t>Crameri</a:t>
            </a:r>
            <a:r>
              <a:rPr lang="et-EE" sz="2400" b="1" dirty="0">
                <a:solidFill>
                  <a:srgbClr val="F25E4F"/>
                </a:solidFill>
              </a:rPr>
              <a:t> valemid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52511" y="654901"/>
            <a:ext cx="3857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t-EE" sz="2400" b="1" dirty="0"/>
              <a:t>Kuidas need  töötavad</a:t>
            </a:r>
            <a:r>
              <a:rPr lang="en-US" sz="2400" b="1" dirty="0"/>
              <a:t>?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A08BBD5-1E8E-4D79-BC7F-8728E35811CA}"/>
              </a:ext>
            </a:extLst>
          </p:cNvPr>
          <p:cNvSpPr/>
          <p:nvPr/>
        </p:nvSpPr>
        <p:spPr>
          <a:xfrm>
            <a:off x="3051976" y="1146904"/>
            <a:ext cx="8698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t-EE" sz="2400" dirty="0">
                <a:sym typeface="Symbol" panose="05050102010706020507" pitchFamily="18" charset="2"/>
              </a:rPr>
              <a:t>on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t-EE" sz="2400" b="1" dirty="0">
                <a:sym typeface="Symbol" panose="05050102010706020507" pitchFamily="18" charset="2"/>
              </a:rPr>
              <a:t>d</a:t>
            </a:r>
            <a:r>
              <a:rPr lang="en-US" sz="2400" b="1" dirty="0" err="1"/>
              <a:t>eterminant</a:t>
            </a:r>
            <a:r>
              <a:rPr lang="en-US" sz="2400" b="1" dirty="0"/>
              <a:t> </a:t>
            </a:r>
            <a:r>
              <a:rPr lang="et-EE" sz="2400" b="1" dirty="0"/>
              <a:t>, </a:t>
            </a:r>
            <a:r>
              <a:rPr lang="et-EE" sz="2400" dirty="0"/>
              <a:t>mis on saadud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t-EE" sz="2400" dirty="0">
                <a:sym typeface="Symbol" panose="05050102010706020507" pitchFamily="18" charset="2"/>
              </a:rPr>
              <a:t>-st 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t-EE" sz="2400" dirty="0"/>
              <a:t>asendades selles</a:t>
            </a:r>
            <a:r>
              <a:rPr lang="en-GB" sz="2400" dirty="0"/>
              <a:t> </a:t>
            </a:r>
            <a:r>
              <a:rPr lang="et-EE" sz="2400" dirty="0"/>
              <a:t>tundmatu</a:t>
            </a:r>
            <a:r>
              <a:rPr lang="en-GB" sz="2400" dirty="0"/>
              <a:t> “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sz="2400" dirty="0"/>
              <a:t>” </a:t>
            </a:r>
            <a:r>
              <a:rPr lang="et-EE" sz="2400" dirty="0"/>
              <a:t>kordajate veergu</a:t>
            </a:r>
            <a:r>
              <a:rPr lang="en-GB" sz="2400" dirty="0"/>
              <a:t> </a:t>
            </a:r>
            <a:r>
              <a:rPr lang="et-EE" sz="2400" dirty="0"/>
              <a:t>vabaliikmete veeruga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t-E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/>
          </a:p>
        </p:txBody>
      </p:sp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C2D4B86B-2164-4A10-BDEE-1F24050FAC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8651" y="2385172"/>
          <a:ext cx="4891968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76640" imgH="1358640" progId="Equation.DSMT4">
                  <p:embed/>
                </p:oleObj>
              </mc:Choice>
              <mc:Fallback>
                <p:oleObj name="Equation" r:id="rId6" imgW="4076640" imgH="13586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C2D4B86B-2164-4A10-BDEE-1F24050FA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48651" y="2385172"/>
                        <a:ext cx="4891968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EDD4A452-BCBD-4358-B3C7-40D601FCF5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9048" y="4560682"/>
          <a:ext cx="3596400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97000" imgH="1358640" progId="Equation.DSMT4">
                  <p:embed/>
                </p:oleObj>
              </mc:Choice>
              <mc:Fallback>
                <p:oleObj name="Equation" r:id="rId8" imgW="2997000" imgH="13586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EDD4A452-BCBD-4358-B3C7-40D601FCF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19048" y="4560682"/>
                        <a:ext cx="3596400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479A651F-776A-4A8B-8395-1D34E9112F37}"/>
              </a:ext>
            </a:extLst>
          </p:cNvPr>
          <p:cNvSpPr/>
          <p:nvPr/>
        </p:nvSpPr>
        <p:spPr>
          <a:xfrm>
            <a:off x="2257331" y="2842811"/>
            <a:ext cx="1138694" cy="715089"/>
          </a:xfrm>
          <a:prstGeom prst="roundRect">
            <a:avLst/>
          </a:prstGeom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</a:t>
            </a:r>
          </a:p>
          <a:p>
            <a:pPr algn="ctr"/>
            <a:r>
              <a:rPr lang="en-US" b="1" dirty="0"/>
              <a:t>System</a:t>
            </a:r>
            <a:endParaRPr lang="en-GB" dirty="0"/>
          </a:p>
        </p:txBody>
      </p: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275744F3-ABB5-44FB-86B2-3B744571F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577377"/>
              </p:ext>
            </p:extLst>
          </p:nvPr>
        </p:nvGraphicFramePr>
        <p:xfrm>
          <a:off x="4024299" y="4564909"/>
          <a:ext cx="3673475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60360" imgH="1358640" progId="Equation.DSMT4">
                  <p:embed/>
                </p:oleObj>
              </mc:Choice>
              <mc:Fallback>
                <p:oleObj name="Equation" r:id="rId10" imgW="3060360" imgH="135864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275744F3-ABB5-44FB-86B2-3B744571F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24299" y="4564909"/>
                        <a:ext cx="3673475" cy="163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7EB048C4-B0AD-4D01-997F-9826CCB79EBD}"/>
              </a:ext>
            </a:extLst>
          </p:cNvPr>
          <p:cNvSpPr/>
          <p:nvPr/>
        </p:nvSpPr>
        <p:spPr>
          <a:xfrm rot="5400000">
            <a:off x="6187215" y="4101858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7B626851-A44F-4FE5-8441-418A5641423D}"/>
              </a:ext>
            </a:extLst>
          </p:cNvPr>
          <p:cNvSpPr/>
          <p:nvPr/>
        </p:nvSpPr>
        <p:spPr>
          <a:xfrm rot="5400000">
            <a:off x="5637767" y="5177223"/>
            <a:ext cx="1524459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Seta: Para a Direita 54">
            <a:extLst>
              <a:ext uri="{FF2B5EF4-FFF2-40B4-BE49-F238E27FC236}">
                <a16:creationId xmlns:a16="http://schemas.microsoft.com/office/drawing/2014/main" id="{9D980210-CB42-45CA-99D4-269C03E0C551}"/>
              </a:ext>
            </a:extLst>
          </p:cNvPr>
          <p:cNvSpPr/>
          <p:nvPr/>
        </p:nvSpPr>
        <p:spPr>
          <a:xfrm rot="16200000" flipV="1">
            <a:off x="8239429" y="4134074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92C1EF9-F77A-4575-AADA-D20FBB3A5B24}"/>
              </a:ext>
            </a:extLst>
          </p:cNvPr>
          <p:cNvCxnSpPr/>
          <p:nvPr/>
        </p:nvCxnSpPr>
        <p:spPr>
          <a:xfrm flipH="1">
            <a:off x="6776775" y="4136115"/>
            <a:ext cx="1388945" cy="1018915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8C762-0EAC-4FEA-ABCD-A71122D2822D}"/>
              </a:ext>
            </a:extLst>
          </p:cNvPr>
          <p:cNvSpPr/>
          <p:nvPr/>
        </p:nvSpPr>
        <p:spPr>
          <a:xfrm>
            <a:off x="6205145" y="4644104"/>
            <a:ext cx="392843" cy="151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DB23A0E7-C913-434C-94D0-5238C9C03E50}"/>
              </a:ext>
            </a:extLst>
          </p:cNvPr>
          <p:cNvGrpSpPr/>
          <p:nvPr/>
        </p:nvGrpSpPr>
        <p:grpSpPr>
          <a:xfrm>
            <a:off x="8210159" y="2391231"/>
            <a:ext cx="461159" cy="1600200"/>
            <a:chOff x="8210159" y="2391231"/>
            <a:chExt cx="461159" cy="1600200"/>
          </a:xfrm>
        </p:grpSpPr>
        <p:graphicFrame>
          <p:nvGraphicFramePr>
            <p:cNvPr id="41" name="Objeto 40">
              <a:extLst>
                <a:ext uri="{FF2B5EF4-FFF2-40B4-BE49-F238E27FC236}">
                  <a16:creationId xmlns:a16="http://schemas.microsoft.com/office/drawing/2014/main" id="{5F502FDC-F46E-49B6-A954-AC29ED7766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3129842"/>
                </p:ext>
              </p:extLst>
            </p:nvPr>
          </p:nvGraphicFramePr>
          <p:xfrm>
            <a:off x="8346875" y="2391231"/>
            <a:ext cx="274638" cy="16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28600" imgH="1333440" progId="Equation.DSMT4">
                    <p:embed/>
                  </p:oleObj>
                </mc:Choice>
                <mc:Fallback>
                  <p:oleObj name="Equation" r:id="rId12" imgW="228600" imgH="1333440" progId="Equation.DSMT4">
                    <p:embed/>
                    <p:pic>
                      <p:nvPicPr>
                        <p:cNvPr id="41" name="Objeto 40">
                          <a:extLst>
                            <a:ext uri="{FF2B5EF4-FFF2-40B4-BE49-F238E27FC236}">
                              <a16:creationId xmlns:a16="http://schemas.microsoft.com/office/drawing/2014/main" id="{5F502FDC-F46E-49B6-A954-AC29ED77667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346875" y="2391231"/>
                          <a:ext cx="274638" cy="16002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Retângulo: Cantos Arredondados 43">
              <a:extLst>
                <a:ext uri="{FF2B5EF4-FFF2-40B4-BE49-F238E27FC236}">
                  <a16:creationId xmlns:a16="http://schemas.microsoft.com/office/drawing/2014/main" id="{47EC6029-D23D-4E0E-AB61-D1A8458E693E}"/>
                </a:ext>
              </a:extLst>
            </p:cNvPr>
            <p:cNvSpPr/>
            <p:nvPr/>
          </p:nvSpPr>
          <p:spPr>
            <a:xfrm rot="5400000">
              <a:off x="7649934" y="2966418"/>
              <a:ext cx="1581610" cy="461159"/>
            </a:xfrm>
            <a:prstGeom prst="roundRect">
              <a:avLst/>
            </a:prstGeom>
            <a:noFill/>
            <a:ln w="28575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74A1AB08-B7C8-4D3D-A069-CAEC5BB5E9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1"/>
          <a:stretch/>
        </p:blipFill>
        <p:spPr>
          <a:xfrm>
            <a:off x="9546925" y="4331038"/>
            <a:ext cx="1856328" cy="2165205"/>
          </a:xfrm>
          <a:prstGeom prst="rect">
            <a:avLst/>
          </a:prstGeom>
        </p:spPr>
      </p:pic>
      <p:sp>
        <p:nvSpPr>
          <p:cNvPr id="63" name="Bolha de Discurso: Retângulo com Cantos Arredondados 62">
            <a:extLst>
              <a:ext uri="{FF2B5EF4-FFF2-40B4-BE49-F238E27FC236}">
                <a16:creationId xmlns:a16="http://schemas.microsoft.com/office/drawing/2014/main" id="{6D01E1F5-1562-423F-B35E-65961B337223}"/>
              </a:ext>
            </a:extLst>
          </p:cNvPr>
          <p:cNvSpPr/>
          <p:nvPr/>
        </p:nvSpPr>
        <p:spPr>
          <a:xfrm>
            <a:off x="9106879" y="3101565"/>
            <a:ext cx="2736000" cy="892552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CuadroTexto 6">
            <a:extLst>
              <a:ext uri="{FF2B5EF4-FFF2-40B4-BE49-F238E27FC236}">
                <a16:creationId xmlns:a16="http://schemas.microsoft.com/office/drawing/2014/main" id="{E287DB9E-7F17-45CF-AEBF-A5947F750211}"/>
              </a:ext>
            </a:extLst>
          </p:cNvPr>
          <p:cNvSpPr txBox="1"/>
          <p:nvPr/>
        </p:nvSpPr>
        <p:spPr>
          <a:xfrm>
            <a:off x="9186790" y="3347786"/>
            <a:ext cx="273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Loodan</a:t>
            </a:r>
            <a:r>
              <a:rPr lang="en-GB" sz="2000" i="1" dirty="0"/>
              <a:t>, et </a:t>
            </a:r>
            <a:r>
              <a:rPr lang="et-EE" sz="2000" i="1" dirty="0"/>
              <a:t>see oli arusaadav</a:t>
            </a:r>
            <a:r>
              <a:rPr lang="en-GB" sz="2000" i="1" dirty="0"/>
              <a:t>! ...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4B2D0235-9335-47AD-BA76-FE2C5E01E0EB}"/>
              </a:ext>
            </a:extLst>
          </p:cNvPr>
          <p:cNvSpPr/>
          <p:nvPr/>
        </p:nvSpPr>
        <p:spPr>
          <a:xfrm>
            <a:off x="3082768" y="2355277"/>
            <a:ext cx="5834814" cy="1794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MÄRKUS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C2DF1089-F324-42D9-9C0F-CF1F1D505131}"/>
              </a:ext>
            </a:extLst>
          </p:cNvPr>
          <p:cNvSpPr/>
          <p:nvPr/>
        </p:nvSpPr>
        <p:spPr>
          <a:xfrm>
            <a:off x="2910905" y="2617733"/>
            <a:ext cx="5834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t-EE" sz="2000" dirty="0"/>
              <a:t>Kokku peame arvutama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/>
              <a:t> determinant</a:t>
            </a:r>
            <a:r>
              <a:rPr lang="en-US" sz="2000" dirty="0"/>
              <a:t> </a:t>
            </a:r>
            <a:r>
              <a:rPr lang="en-US" sz="2000" b="1" dirty="0">
                <a:sym typeface="Symbol" panose="05050102010706020507" pitchFamily="18" charset="2"/>
              </a:rPr>
              <a:t></a:t>
            </a:r>
            <a:r>
              <a:rPr lang="en-US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2000" dirty="0"/>
              <a:t> -  </a:t>
            </a:r>
            <a:r>
              <a:rPr lang="et-EE" sz="2000" b="1" dirty="0"/>
              <a:t>üks iga muutuja jaoks.</a:t>
            </a:r>
            <a:endParaRPr lang="en-US" sz="2000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0730D8AA-3D7A-41AD-9D19-A98536F4B516}"/>
              </a:ext>
            </a:extLst>
          </p:cNvPr>
          <p:cNvSpPr/>
          <p:nvPr/>
        </p:nvSpPr>
        <p:spPr>
          <a:xfrm>
            <a:off x="2910905" y="3305807"/>
            <a:ext cx="5834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t-EE" sz="2000" dirty="0"/>
              <a:t>Tähistust </a:t>
            </a:r>
            <a:r>
              <a:rPr lang="en-US" sz="2000" dirty="0"/>
              <a:t>“</a:t>
            </a:r>
            <a:r>
              <a:rPr lang="en-US" sz="2000" b="1" dirty="0">
                <a:sym typeface="Symbol" panose="05050102010706020507" pitchFamily="18" charset="2"/>
              </a:rPr>
              <a:t>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000" dirty="0"/>
              <a:t>” </a:t>
            </a:r>
            <a:r>
              <a:rPr lang="et-EE" sz="2000" dirty="0"/>
              <a:t>saame </a:t>
            </a:r>
            <a:r>
              <a:rPr lang="et-E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kohandada</a:t>
            </a:r>
            <a:r>
              <a:rPr lang="en-US" sz="2000" dirty="0"/>
              <a:t> </a:t>
            </a:r>
            <a:r>
              <a:rPr lang="et-EE" sz="2000" dirty="0"/>
              <a:t>vastavalt </a:t>
            </a:r>
            <a:r>
              <a:rPr lang="et-E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muutujate nimedele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– </a:t>
            </a:r>
            <a:r>
              <a:rPr lang="et-EE" sz="2000" dirty="0"/>
              <a:t>vaata </a:t>
            </a:r>
            <a:r>
              <a:rPr lang="en-US" sz="2000" dirty="0" err="1"/>
              <a:t>Näited</a:t>
            </a:r>
            <a:r>
              <a:rPr lang="et-EE" sz="2000" dirty="0"/>
              <a:t> (tulemas . . .)</a:t>
            </a:r>
            <a:endParaRPr lang="en-US" sz="2000" dirty="0"/>
          </a:p>
        </p:txBody>
      </p:sp>
      <p:sp>
        <p:nvSpPr>
          <p:cNvPr id="69" name="Retângulo: Cantos Arredondados 68">
            <a:hlinkClick r:id="rId15" action="ppaction://hlinksldjump"/>
            <a:extLst>
              <a:ext uri="{FF2B5EF4-FFF2-40B4-BE49-F238E27FC236}">
                <a16:creationId xmlns:a16="http://schemas.microsoft.com/office/drawing/2014/main" id="{F6E49CB7-5DA0-4497-A088-BF2D2A567CBE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rId16" action="ppaction://hlinksldjump"/>
            <a:extLst>
              <a:ext uri="{FF2B5EF4-FFF2-40B4-BE49-F238E27FC236}">
                <a16:creationId xmlns:a16="http://schemas.microsoft.com/office/drawing/2014/main" id="{6F91862A-A891-4750-AD73-64D1D959541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1" name="Retângulo: Cantos Arredondados 70">
            <a:hlinkClick r:id="rId17" action="ppaction://hlinksldjump"/>
            <a:extLst>
              <a:ext uri="{FF2B5EF4-FFF2-40B4-BE49-F238E27FC236}">
                <a16:creationId xmlns:a16="http://schemas.microsoft.com/office/drawing/2014/main" id="{0F8E8D19-991A-46B5-A2AB-959DE2BAF4A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2" name="Retângulo: Cantos Arredondados 71">
            <a:hlinkClick r:id="rId18" action="ppaction://hlinksldjump"/>
            <a:extLst>
              <a:ext uri="{FF2B5EF4-FFF2-40B4-BE49-F238E27FC236}">
                <a16:creationId xmlns:a16="http://schemas.microsoft.com/office/drawing/2014/main" id="{77552EA6-9932-4B39-81C0-849E0388E67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</p:spTree>
    <p:extLst>
      <p:ext uri="{BB962C8B-B14F-4D97-AF65-F5344CB8AC3E}">
        <p14:creationId xmlns:p14="http://schemas.microsoft.com/office/powerpoint/2010/main" val="356968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16511 0.324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620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5" grpId="0" animBg="1"/>
      <p:bldP spid="11" grpId="0" animBg="1"/>
      <p:bldP spid="63" grpId="0" animBg="1"/>
      <p:bldP spid="64" grpId="0"/>
      <p:bldP spid="66" grpId="0" animBg="1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9A6FF"/>
                </a:solidFill>
              </a:rPr>
              <a:t>Näited</a:t>
            </a:r>
            <a:endParaRPr lang="en-US" sz="2400" dirty="0">
              <a:solidFill>
                <a:srgbClr val="29A6FF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4A1AB08-B7C8-4D3D-A069-CAEC5BB5E9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1"/>
          <a:stretch/>
        </p:blipFill>
        <p:spPr>
          <a:xfrm>
            <a:off x="9546925" y="4331038"/>
            <a:ext cx="1856328" cy="2165205"/>
          </a:xfrm>
          <a:prstGeom prst="rect">
            <a:avLst/>
          </a:prstGeom>
        </p:spPr>
      </p:pic>
      <p:sp>
        <p:nvSpPr>
          <p:cNvPr id="36" name="Bolha de Discurso: Retângulo com Cantos Arredondados 35">
            <a:extLst>
              <a:ext uri="{FF2B5EF4-FFF2-40B4-BE49-F238E27FC236}">
                <a16:creationId xmlns:a16="http://schemas.microsoft.com/office/drawing/2014/main" id="{AE14206A-5525-452E-820B-7727FD7C6307}"/>
              </a:ext>
            </a:extLst>
          </p:cNvPr>
          <p:cNvSpPr/>
          <p:nvPr/>
        </p:nvSpPr>
        <p:spPr>
          <a:xfrm>
            <a:off x="9106879" y="3101565"/>
            <a:ext cx="2736000" cy="892552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uadroTexto 6">
            <a:extLst>
              <a:ext uri="{FF2B5EF4-FFF2-40B4-BE49-F238E27FC236}">
                <a16:creationId xmlns:a16="http://schemas.microsoft.com/office/drawing/2014/main" id="{59793CC0-9143-4809-ADC7-C2CDBA078EB7}"/>
              </a:ext>
            </a:extLst>
          </p:cNvPr>
          <p:cNvSpPr txBox="1"/>
          <p:nvPr/>
        </p:nvSpPr>
        <p:spPr>
          <a:xfrm>
            <a:off x="9186790" y="3347786"/>
            <a:ext cx="273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Loodan</a:t>
            </a:r>
            <a:r>
              <a:rPr lang="en-GB" sz="2000" i="1" dirty="0"/>
              <a:t>, et </a:t>
            </a:r>
            <a:r>
              <a:rPr lang="et-EE" sz="2000" i="1" dirty="0"/>
              <a:t>see oli arusaadav</a:t>
            </a:r>
            <a:r>
              <a:rPr lang="en-GB" sz="2000" i="1" dirty="0"/>
              <a:t>! ...</a:t>
            </a:r>
          </a:p>
        </p:txBody>
      </p:sp>
      <p:sp>
        <p:nvSpPr>
          <p:cNvPr id="45" name="CuadroTexto 6">
            <a:extLst>
              <a:ext uri="{FF2B5EF4-FFF2-40B4-BE49-F238E27FC236}">
                <a16:creationId xmlns:a16="http://schemas.microsoft.com/office/drawing/2014/main" id="{4BD46566-06B8-4018-868C-AF0DD4E6E6DC}"/>
              </a:ext>
            </a:extLst>
          </p:cNvPr>
          <p:cNvSpPr txBox="1"/>
          <p:nvPr/>
        </p:nvSpPr>
        <p:spPr>
          <a:xfrm>
            <a:off x="9106878" y="3098495"/>
            <a:ext cx="2736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i="1" dirty="0" err="1"/>
              <a:t>Vaateme</a:t>
            </a:r>
            <a:r>
              <a:rPr lang="et-EE" sz="2000" i="1" dirty="0"/>
              <a:t> nüüd kuidas see </a:t>
            </a:r>
            <a:r>
              <a:rPr lang="en-GB" sz="2000" i="1" dirty="0"/>
              <a:t> </a:t>
            </a:r>
            <a:r>
              <a:rPr lang="et-EE" sz="2000" b="1" i="1" dirty="0">
                <a:solidFill>
                  <a:srgbClr val="29A6FF"/>
                </a:solidFill>
              </a:rPr>
              <a:t>PRAKTIKAS </a:t>
            </a:r>
            <a:r>
              <a:rPr lang="et-EE" sz="2000" i="1" dirty="0"/>
              <a:t>töötab</a:t>
            </a:r>
            <a:r>
              <a:rPr lang="en-GB" sz="2000" i="1" dirty="0"/>
              <a:t>...</a:t>
            </a:r>
            <a:endParaRPr lang="en-GB" sz="2000" i="1" u="sng" dirty="0"/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043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dirty="0"/>
              <a:t>K</a:t>
            </a:r>
            <a:r>
              <a:rPr lang="en-GB" sz="2200" dirty="0" err="1"/>
              <a:t>asuta</a:t>
            </a:r>
            <a:r>
              <a:rPr lang="et-EE" sz="2200" dirty="0"/>
              <a:t>me</a:t>
            </a:r>
            <a:r>
              <a:rPr lang="en-GB" sz="2200" dirty="0"/>
              <a:t> </a:t>
            </a:r>
            <a:r>
              <a:rPr lang="en-GB" sz="2200" dirty="0" err="1"/>
              <a:t>järgmiste</a:t>
            </a:r>
            <a:r>
              <a:rPr lang="en-GB" sz="2200" dirty="0"/>
              <a:t> </a:t>
            </a:r>
            <a:r>
              <a:rPr lang="en-GB" sz="2200" dirty="0" err="1"/>
              <a:t>süsteemide</a:t>
            </a:r>
            <a:r>
              <a:rPr lang="en-GB" sz="2200" dirty="0"/>
              <a:t> </a:t>
            </a:r>
            <a:r>
              <a:rPr lang="en-GB" sz="2200" dirty="0" err="1"/>
              <a:t>lahendamiseks</a:t>
            </a:r>
            <a:r>
              <a:rPr lang="en-GB" sz="2200" dirty="0"/>
              <a:t> </a:t>
            </a:r>
            <a:r>
              <a:rPr lang="en-GB" sz="2200" dirty="0" err="1"/>
              <a:t>Crameri</a:t>
            </a:r>
            <a:r>
              <a:rPr lang="en-GB" sz="2200" dirty="0"/>
              <a:t> </a:t>
            </a:r>
            <a:r>
              <a:rPr lang="en-GB" sz="2200" dirty="0" err="1"/>
              <a:t>reeglit</a:t>
            </a:r>
            <a:r>
              <a:rPr lang="et-EE" sz="2200" dirty="0"/>
              <a:t>, kui on võimalik.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blipFill>
                <a:blip r:embed="rId8"/>
                <a:stretch>
                  <a:fillRect l="-4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6C0CBB3A-65CC-45B6-9778-DDF9FB0E998E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b="1" dirty="0" err="1">
                <a:solidFill>
                  <a:srgbClr val="F25E4F"/>
                </a:solidFill>
              </a:rPr>
              <a:t>Crameri</a:t>
            </a:r>
            <a:r>
              <a:rPr lang="et-EE" b="1" dirty="0">
                <a:solidFill>
                  <a:srgbClr val="F25E4F"/>
                </a:solidFill>
              </a:rPr>
              <a:t> valemid 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/>
              <p:nvPr/>
            </p:nvSpPr>
            <p:spPr>
              <a:xfrm>
                <a:off x="3888067" y="5868434"/>
                <a:ext cx="4436181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t-EE" b="1" dirty="0"/>
                  <a:t>Maatrikskuju</a:t>
                </a:r>
                <a:r>
                  <a:rPr lang="en-GB" dirty="0"/>
                  <a:t>+</a:t>
                </a:r>
                <a:r>
                  <a:rPr lang="en-GB" b="1" dirty="0"/>
                  <a:t> </a:t>
                </a:r>
                <a:r>
                  <a:rPr lang="et-EE" b="1" dirty="0"/>
                  <a:t>Arvuta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067" y="5868434"/>
                <a:ext cx="4436181" cy="408623"/>
              </a:xfrm>
              <a:prstGeom prst="roundRect">
                <a:avLst/>
              </a:prstGeom>
              <a:blipFill>
                <a:blip r:embed="rId9"/>
                <a:stretch>
                  <a:fillRect l="-687" t="-4478" b="-1791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862F1F0-AD25-45D6-8985-3EB996A9C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025260"/>
              </p:ext>
            </p:extLst>
          </p:nvPr>
        </p:nvGraphicFramePr>
        <p:xfrm>
          <a:off x="5501864" y="1408797"/>
          <a:ext cx="23161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57120" imgH="457200" progId="Equation.DSMT4">
                  <p:embed/>
                </p:oleObj>
              </mc:Choice>
              <mc:Fallback>
                <p:oleObj name="Equation" r:id="rId10" imgW="1257120" imgH="4572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862F1F0-AD25-45D6-8985-3EB996A9C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864" y="1408797"/>
                        <a:ext cx="2316162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C676C5E1-0835-45B6-AFCA-35B47AA0ED97}"/>
              </a:ext>
            </a:extLst>
          </p:cNvPr>
          <p:cNvSpPr/>
          <p:nvPr/>
        </p:nvSpPr>
        <p:spPr>
          <a:xfrm>
            <a:off x="4593020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/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/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/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3CB70087-D320-45C1-BA98-A483226DFCC3}"/>
              </a:ext>
            </a:extLst>
          </p:cNvPr>
          <p:cNvSpPr/>
          <p:nvPr/>
        </p:nvSpPr>
        <p:spPr>
          <a:xfrm>
            <a:off x="7921626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627A99CA-CC1A-4C91-B5EE-F8E5E26FF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871229"/>
              </p:ext>
            </p:extLst>
          </p:nvPr>
        </p:nvGraphicFramePr>
        <p:xfrm>
          <a:off x="8571231" y="1362075"/>
          <a:ext cx="29241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87240" imgH="457200" progId="Equation.DSMT4">
                  <p:embed/>
                </p:oleObj>
              </mc:Choice>
              <mc:Fallback>
                <p:oleObj name="Equation" r:id="rId15" imgW="1587240" imgH="45720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627A99CA-CC1A-4C91-B5EE-F8E5E26FF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231" y="1362075"/>
                        <a:ext cx="2924175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tângulo: Cantos Arredondados 92">
            <a:hlinkClick r:id="rId17" action="ppaction://hlinksldjump"/>
            <a:extLst>
              <a:ext uri="{FF2B5EF4-FFF2-40B4-BE49-F238E27FC236}">
                <a16:creationId xmlns:a16="http://schemas.microsoft.com/office/drawing/2014/main" id="{20E35D94-D236-464C-97B6-95CE45FED09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4" name="Retângulo: Cantos Arredondados 93">
            <a:hlinkClick r:id="rId18" action="ppaction://hlinksldjump"/>
            <a:extLst>
              <a:ext uri="{FF2B5EF4-FFF2-40B4-BE49-F238E27FC236}">
                <a16:creationId xmlns:a16="http://schemas.microsoft.com/office/drawing/2014/main" id="{76519CBE-816C-4526-8B3A-7C9B4082B7F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5" name="Retângulo: Cantos Arredondados 94">
            <a:hlinkClick r:id="rId19" action="ppaction://hlinksldjump"/>
            <a:extLst>
              <a:ext uri="{FF2B5EF4-FFF2-40B4-BE49-F238E27FC236}">
                <a16:creationId xmlns:a16="http://schemas.microsoft.com/office/drawing/2014/main" id="{123F6F86-46A5-4150-AB21-1E59192C4E4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6" name="Retângulo: Cantos Arredondados 95">
            <a:hlinkClick r:id="rId20" action="ppaction://hlinksldjump"/>
            <a:extLst>
              <a:ext uri="{FF2B5EF4-FFF2-40B4-BE49-F238E27FC236}">
                <a16:creationId xmlns:a16="http://schemas.microsoft.com/office/drawing/2014/main" id="{99BE2426-8B29-4871-AB3E-6CCD37EE1E5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</p:spTree>
    <p:extLst>
      <p:ext uri="{BB962C8B-B14F-4D97-AF65-F5344CB8AC3E}">
        <p14:creationId xmlns:p14="http://schemas.microsoft.com/office/powerpoint/2010/main" val="16430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 animBg="1"/>
      <p:bldP spid="37" grpId="0"/>
      <p:bldP spid="45" grpId="0"/>
      <p:bldP spid="45" grpId="1"/>
      <p:bldP spid="46" grpId="0"/>
      <p:bldP spid="47" grpId="0"/>
      <p:bldP spid="48" grpId="0" animBg="1"/>
      <p:bldP spid="49" grpId="0"/>
      <p:bldP spid="33" grpId="0" animBg="1"/>
      <p:bldP spid="34" grpId="0"/>
      <p:bldP spid="35" grpId="0"/>
      <p:bldP spid="38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C7598061-C19B-44E6-A865-873CFFF0016D}"/>
                  </a:ext>
                </a:extLst>
              </p:cNvPr>
              <p:cNvSpPr/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C7598061-C19B-44E6-A865-873CFFF00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uadroTexto 38">
            <a:extLst>
              <a:ext uri="{FF2B5EF4-FFF2-40B4-BE49-F238E27FC236}">
                <a16:creationId xmlns:a16="http://schemas.microsoft.com/office/drawing/2014/main" id="{A5F53C73-5B4C-42D7-9688-2E1537BFDEBC}"/>
              </a:ext>
            </a:extLst>
          </p:cNvPr>
          <p:cNvSpPr txBox="1"/>
          <p:nvPr/>
        </p:nvSpPr>
        <p:spPr>
          <a:xfrm>
            <a:off x="3227266" y="4974293"/>
            <a:ext cx="4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C00000"/>
                </a:solidFill>
              </a:rPr>
              <a:t>?</a:t>
            </a:r>
            <a:endParaRPr lang="en-GB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5" name="Objeto 64">
            <a:extLst>
              <a:ext uri="{FF2B5EF4-FFF2-40B4-BE49-F238E27FC236}">
                <a16:creationId xmlns:a16="http://schemas.microsoft.com/office/drawing/2014/main" id="{10C1107B-A2F4-45DD-B457-26E7437FA6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1465" y="4853956"/>
          <a:ext cx="841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457200" progId="Equation.DSMT4">
                  <p:embed/>
                </p:oleObj>
              </mc:Choice>
              <mc:Fallback>
                <p:oleObj name="Equation" r:id="rId6" imgW="457200" imgH="457200" progId="Equation.DSMT4">
                  <p:embed/>
                  <p:pic>
                    <p:nvPicPr>
                      <p:cNvPr id="65" name="Objeto 64">
                        <a:extLst>
                          <a:ext uri="{FF2B5EF4-FFF2-40B4-BE49-F238E27FC236}">
                            <a16:creationId xmlns:a16="http://schemas.microsoft.com/office/drawing/2014/main" id="{10C1107B-A2F4-45DD-B457-26E7437FA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1465" y="4853956"/>
                        <a:ext cx="84137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97FDF964-299B-427D-8AA8-6CB78F49E71C}"/>
              </a:ext>
            </a:extLst>
          </p:cNvPr>
          <p:cNvSpPr/>
          <p:nvPr/>
        </p:nvSpPr>
        <p:spPr>
          <a:xfrm>
            <a:off x="3716945" y="5439600"/>
            <a:ext cx="158118" cy="99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9A6FF"/>
                </a:solidFill>
              </a:rPr>
              <a:t>Näited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043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200" dirty="0"/>
              <a:t>K</a:t>
            </a:r>
            <a:r>
              <a:rPr lang="en-GB" sz="2200" dirty="0" err="1"/>
              <a:t>asuta</a:t>
            </a:r>
            <a:r>
              <a:rPr lang="et-EE" sz="2200" dirty="0"/>
              <a:t>me</a:t>
            </a:r>
            <a:r>
              <a:rPr lang="en-GB" sz="2200" dirty="0"/>
              <a:t> </a:t>
            </a:r>
            <a:r>
              <a:rPr lang="en-GB" sz="2200" dirty="0" err="1"/>
              <a:t>järgmiste</a:t>
            </a:r>
            <a:r>
              <a:rPr lang="en-GB" sz="2200" dirty="0"/>
              <a:t> </a:t>
            </a:r>
            <a:r>
              <a:rPr lang="en-GB" sz="2200" dirty="0" err="1"/>
              <a:t>süsteemide</a:t>
            </a:r>
            <a:r>
              <a:rPr lang="en-GB" sz="2200" dirty="0"/>
              <a:t> </a:t>
            </a:r>
            <a:r>
              <a:rPr lang="en-GB" sz="2200" dirty="0" err="1"/>
              <a:t>lahendamiseks</a:t>
            </a:r>
            <a:r>
              <a:rPr lang="en-GB" sz="2200" dirty="0"/>
              <a:t> </a:t>
            </a:r>
            <a:r>
              <a:rPr lang="en-GB" sz="2200" dirty="0" err="1"/>
              <a:t>Crameri</a:t>
            </a:r>
            <a:r>
              <a:rPr lang="en-GB" sz="2200" dirty="0"/>
              <a:t> </a:t>
            </a:r>
            <a:r>
              <a:rPr lang="en-GB" sz="2200" dirty="0" err="1"/>
              <a:t>reeglit</a:t>
            </a:r>
            <a:r>
              <a:rPr lang="et-EE" sz="2200" dirty="0"/>
              <a:t>, kui on võimalik</a:t>
            </a:r>
            <a:r>
              <a:rPr lang="et-EE" sz="2400" dirty="0"/>
              <a:t>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blipFill>
                <a:blip r:embed="rId10"/>
                <a:stretch>
                  <a:fillRect l="-4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6C0CBB3A-65CC-45B6-9778-DDF9FB0E998E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b="1" dirty="0" err="1">
                <a:solidFill>
                  <a:srgbClr val="F25E4F"/>
                </a:solidFill>
              </a:rPr>
              <a:t>Crameri</a:t>
            </a:r>
            <a:r>
              <a:rPr lang="et-EE" b="1" dirty="0">
                <a:solidFill>
                  <a:srgbClr val="F25E4F"/>
                </a:solidFill>
              </a:rPr>
              <a:t> valemid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/>
              <p:nvPr/>
            </p:nvSpPr>
            <p:spPr>
              <a:xfrm>
                <a:off x="3795320" y="5901834"/>
                <a:ext cx="4436181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t-EE" b="1" dirty="0"/>
                  <a:t>Maatrikskuju</a:t>
                </a:r>
                <a:r>
                  <a:rPr lang="en-GB" dirty="0"/>
                  <a:t>+</a:t>
                </a:r>
                <a:r>
                  <a:rPr lang="en-GB" b="1" dirty="0"/>
                  <a:t> </a:t>
                </a:r>
                <a:r>
                  <a:rPr lang="et-EE" b="1" dirty="0"/>
                  <a:t>Arvuta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320" y="5901834"/>
                <a:ext cx="4436181" cy="408623"/>
              </a:xfrm>
              <a:prstGeom prst="roundRect">
                <a:avLst/>
              </a:prstGeom>
              <a:blipFill>
                <a:blip r:embed="rId11"/>
                <a:stretch>
                  <a:fillRect l="-825" t="-2985" b="-1791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862F1F0-AD25-45D6-8985-3EB996A9CD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1864" y="1408797"/>
          <a:ext cx="23161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57120" imgH="457200" progId="Equation.DSMT4">
                  <p:embed/>
                </p:oleObj>
              </mc:Choice>
              <mc:Fallback>
                <p:oleObj name="Equation" r:id="rId12" imgW="1257120" imgH="4572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862F1F0-AD25-45D6-8985-3EB996A9C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864" y="1408797"/>
                        <a:ext cx="2316162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C676C5E1-0835-45B6-AFCA-35B47AA0ED97}"/>
              </a:ext>
            </a:extLst>
          </p:cNvPr>
          <p:cNvSpPr/>
          <p:nvPr/>
        </p:nvSpPr>
        <p:spPr>
          <a:xfrm>
            <a:off x="4593020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/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/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3CB70087-D320-45C1-BA98-A483226DFCC3}"/>
              </a:ext>
            </a:extLst>
          </p:cNvPr>
          <p:cNvSpPr/>
          <p:nvPr/>
        </p:nvSpPr>
        <p:spPr>
          <a:xfrm>
            <a:off x="7921626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627A99CA-CC1A-4C91-B5EE-F8E5E26FF2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71231" y="1362075"/>
          <a:ext cx="29241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87240" imgH="457200" progId="Equation.DSMT4">
                  <p:embed/>
                </p:oleObj>
              </mc:Choice>
              <mc:Fallback>
                <p:oleObj name="Equation" r:id="rId16" imgW="1587240" imgH="45720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627A99CA-CC1A-4C91-B5EE-F8E5E26FF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231" y="1362075"/>
                        <a:ext cx="2924175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38">
                <a:extLst>
                  <a:ext uri="{FF2B5EF4-FFF2-40B4-BE49-F238E27FC236}">
                    <a16:creationId xmlns:a16="http://schemas.microsoft.com/office/drawing/2014/main" id="{3944373D-7B08-4FFC-9129-751EDB844289}"/>
                  </a:ext>
                </a:extLst>
              </p:cNvPr>
              <p:cNvSpPr txBox="1"/>
              <p:nvPr/>
            </p:nvSpPr>
            <p:spPr>
              <a:xfrm>
                <a:off x="2241954" y="2407692"/>
                <a:ext cx="92534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000" dirty="0">
                    <a:solidFill>
                      <a:srgbClr val="0C2B8E"/>
                    </a:solidFill>
                  </a:rPr>
                  <a:t>Kuna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, </a:t>
                </a:r>
                <a:r>
                  <a:rPr lang="et-EE" sz="2000" dirty="0">
                    <a:solidFill>
                      <a:srgbClr val="0C2B8E"/>
                    </a:solidFill>
                  </a:rPr>
                  <a:t> võime kasutada </a:t>
                </a:r>
                <a:r>
                  <a:rPr lang="et-EE" sz="2000" dirty="0" err="1">
                    <a:solidFill>
                      <a:srgbClr val="0C2B8E"/>
                    </a:solidFill>
                  </a:rPr>
                  <a:t>Crameri</a:t>
                </a:r>
                <a:r>
                  <a:rPr lang="et-EE" sz="2000" dirty="0">
                    <a:solidFill>
                      <a:srgbClr val="0C2B8E"/>
                    </a:solidFill>
                  </a:rPr>
                  <a:t> valemeid </a:t>
                </a:r>
                <a:r>
                  <a:rPr lang="en-GB" sz="20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2" name="CuadroTexto 38">
                <a:extLst>
                  <a:ext uri="{FF2B5EF4-FFF2-40B4-BE49-F238E27FC236}">
                    <a16:creationId xmlns:a16="http://schemas.microsoft.com/office/drawing/2014/main" id="{3944373D-7B08-4FFC-9129-751EDB844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954" y="2407692"/>
                <a:ext cx="9253452" cy="400110"/>
              </a:xfrm>
              <a:prstGeom prst="rect">
                <a:avLst/>
              </a:prstGeom>
              <a:blipFill>
                <a:blip r:embed="rId18"/>
                <a:stretch>
                  <a:fillRect l="-725" t="-9091" b="-2575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AAD909E4-5553-4D7D-8DDA-B969D48635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47474" y="2443441"/>
          <a:ext cx="8429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57200" imgH="177480" progId="Equation.DSMT4">
                  <p:embed/>
                </p:oleObj>
              </mc:Choice>
              <mc:Fallback>
                <p:oleObj name="Equation" r:id="rId19" imgW="457200" imgH="17748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AAD909E4-5553-4D7D-8DDA-B969D48635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7474" y="2443441"/>
                        <a:ext cx="842963" cy="328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id="{C77ADD48-3C96-49EF-98E6-3EA8E18F44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5827" y="3483637"/>
          <a:ext cx="6318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42720" imgH="228600" progId="Equation.DSMT4">
                  <p:embed/>
                </p:oleObj>
              </mc:Choice>
              <mc:Fallback>
                <p:oleObj name="Equation" r:id="rId21" imgW="342720" imgH="22860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C77ADD48-3C96-49EF-98E6-3EA8E18F44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27" y="3483637"/>
                        <a:ext cx="631825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FAF777CE-BDA0-4BD8-A7A2-8D90C68CDD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5827" y="5030788"/>
          <a:ext cx="6556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55320" imgH="253800" progId="Equation.DSMT4">
                  <p:embed/>
                </p:oleObj>
              </mc:Choice>
              <mc:Fallback>
                <p:oleObj name="Equation" r:id="rId23" imgW="355320" imgH="253800" progId="Equation.DSMT4">
                  <p:embed/>
                  <p:pic>
                    <p:nvPicPr>
                      <p:cNvPr id="52" name="Objeto 51">
                        <a:extLst>
                          <a:ext uri="{FF2B5EF4-FFF2-40B4-BE49-F238E27FC236}">
                            <a16:creationId xmlns:a16="http://schemas.microsoft.com/office/drawing/2014/main" id="{FAF777CE-BDA0-4BD8-A7A2-8D90C68CDD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27" y="5030788"/>
                        <a:ext cx="655638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CuadroTexto 38">
            <a:extLst>
              <a:ext uri="{FF2B5EF4-FFF2-40B4-BE49-F238E27FC236}">
                <a16:creationId xmlns:a16="http://schemas.microsoft.com/office/drawing/2014/main" id="{1EEE5544-77F8-458A-BDC1-5CDCB6CE9936}"/>
              </a:ext>
            </a:extLst>
          </p:cNvPr>
          <p:cNvSpPr txBox="1"/>
          <p:nvPr/>
        </p:nvSpPr>
        <p:spPr>
          <a:xfrm>
            <a:off x="3223879" y="3431497"/>
            <a:ext cx="4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C00000"/>
                </a:solidFill>
              </a:rPr>
              <a:t>?</a:t>
            </a:r>
            <a:endParaRPr lang="en-GB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F5BCB651-82DC-4B89-A75B-79744053C5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720" y="3313577"/>
          <a:ext cx="841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57200" imgH="457200" progId="Equation.DSMT4">
                  <p:embed/>
                </p:oleObj>
              </mc:Choice>
              <mc:Fallback>
                <p:oleObj name="Equation" r:id="rId25" imgW="457200" imgH="457200" progId="Equation.DSMT4">
                  <p:embed/>
                  <p:pic>
                    <p:nvPicPr>
                      <p:cNvPr id="60" name="Objeto 59">
                        <a:extLst>
                          <a:ext uri="{FF2B5EF4-FFF2-40B4-BE49-F238E27FC236}">
                            <a16:creationId xmlns:a16="http://schemas.microsoft.com/office/drawing/2014/main" id="{F5BCB651-82DC-4B89-A75B-79744053C5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720" y="3313577"/>
                        <a:ext cx="84137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2CC96FF1-32F8-468E-8F1C-F01F6ED4BAAF}"/>
                  </a:ext>
                </a:extLst>
              </p:cNvPr>
              <p:cNvSpPr/>
              <p:nvPr/>
            </p:nvSpPr>
            <p:spPr>
              <a:xfrm>
                <a:off x="7966526" y="5897237"/>
                <a:ext cx="1961897" cy="408623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t-EE" b="1" dirty="0"/>
                  <a:t>Arvuta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2CC96FF1-32F8-468E-8F1C-F01F6ED4B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526" y="5897237"/>
                <a:ext cx="1961897" cy="408623"/>
              </a:xfrm>
              <a:prstGeom prst="roundRect">
                <a:avLst/>
              </a:prstGeom>
              <a:blipFill>
                <a:blip r:embed="rId26"/>
                <a:stretch>
                  <a:fillRect l="-1553" t="-2985" b="-1940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A55D0186-F35A-4D42-8FCD-8016E178EC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1967" y="1418231"/>
          <a:ext cx="2333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6720" imgH="431640" progId="Equation.DSMT4">
                  <p:embed/>
                </p:oleObj>
              </mc:Choice>
              <mc:Fallback>
                <p:oleObj name="Equation" r:id="rId27" imgW="126720" imgH="431640" progId="Equation.DSMT4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A55D0186-F35A-4D42-8FCD-8016E178EC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967" y="1418231"/>
                        <a:ext cx="233362" cy="793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o 65">
            <a:extLst>
              <a:ext uri="{FF2B5EF4-FFF2-40B4-BE49-F238E27FC236}">
                <a16:creationId xmlns:a16="http://schemas.microsoft.com/office/drawing/2014/main" id="{CA6E432F-A6FB-416C-A837-3B4BBD4E4D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1200" y="1418400"/>
          <a:ext cx="2333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6720" imgH="431640" progId="Equation.DSMT4">
                  <p:embed/>
                </p:oleObj>
              </mc:Choice>
              <mc:Fallback>
                <p:oleObj name="Equation" r:id="rId29" imgW="126720" imgH="431640" progId="Equation.DSMT4">
                  <p:embed/>
                  <p:pic>
                    <p:nvPicPr>
                      <p:cNvPr id="66" name="Objeto 65">
                        <a:extLst>
                          <a:ext uri="{FF2B5EF4-FFF2-40B4-BE49-F238E27FC236}">
                            <a16:creationId xmlns:a16="http://schemas.microsoft.com/office/drawing/2014/main" id="{CA6E432F-A6FB-416C-A837-3B4BBD4E4D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200" y="1418400"/>
                        <a:ext cx="233362" cy="793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o 66">
            <a:extLst>
              <a:ext uri="{FF2B5EF4-FFF2-40B4-BE49-F238E27FC236}">
                <a16:creationId xmlns:a16="http://schemas.microsoft.com/office/drawing/2014/main" id="{B03F660D-4CAE-4CAC-9CB7-D09131975E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1200" y="1418400"/>
          <a:ext cx="2333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26720" imgH="431640" progId="Equation.DSMT4">
                  <p:embed/>
                </p:oleObj>
              </mc:Choice>
              <mc:Fallback>
                <p:oleObj name="Equation" r:id="rId30" imgW="126720" imgH="431640" progId="Equation.DSMT4">
                  <p:embed/>
                  <p:pic>
                    <p:nvPicPr>
                      <p:cNvPr id="67" name="Objeto 66">
                        <a:extLst>
                          <a:ext uri="{FF2B5EF4-FFF2-40B4-BE49-F238E27FC236}">
                            <a16:creationId xmlns:a16="http://schemas.microsoft.com/office/drawing/2014/main" id="{B03F660D-4CAE-4CAC-9CB7-D09131975E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200" y="1418400"/>
                        <a:ext cx="233362" cy="793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o 67">
            <a:extLst>
              <a:ext uri="{FF2B5EF4-FFF2-40B4-BE49-F238E27FC236}">
                <a16:creationId xmlns:a16="http://schemas.microsoft.com/office/drawing/2014/main" id="{4F052A56-526B-4DA3-9D4D-E60C48A0A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5438" y="3456649"/>
          <a:ext cx="184626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002960" imgH="203040" progId="Equation.DSMT4">
                  <p:embed/>
                </p:oleObj>
              </mc:Choice>
              <mc:Fallback>
                <p:oleObj name="Equation" r:id="rId31" imgW="1002960" imgH="203040" progId="Equation.DSMT4">
                  <p:embed/>
                  <p:pic>
                    <p:nvPicPr>
                      <p:cNvPr id="68" name="Objeto 67">
                        <a:extLst>
                          <a:ext uri="{FF2B5EF4-FFF2-40B4-BE49-F238E27FC236}">
                            <a16:creationId xmlns:a16="http://schemas.microsoft.com/office/drawing/2014/main" id="{4F052A56-526B-4DA3-9D4D-E60C48A0A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3456649"/>
                        <a:ext cx="1846262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o 68">
            <a:extLst>
              <a:ext uri="{FF2B5EF4-FFF2-40B4-BE49-F238E27FC236}">
                <a16:creationId xmlns:a16="http://schemas.microsoft.com/office/drawing/2014/main" id="{5994CC82-91BC-471A-B274-C60C8E13C5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3484" y="3498253"/>
          <a:ext cx="6080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30120" imgH="177480" progId="Equation.DSMT4">
                  <p:embed/>
                </p:oleObj>
              </mc:Choice>
              <mc:Fallback>
                <p:oleObj name="Equation" r:id="rId33" imgW="330120" imgH="177480" progId="Equation.DSMT4">
                  <p:embed/>
                  <p:pic>
                    <p:nvPicPr>
                      <p:cNvPr id="69" name="Objeto 68">
                        <a:extLst>
                          <a:ext uri="{FF2B5EF4-FFF2-40B4-BE49-F238E27FC236}">
                            <a16:creationId xmlns:a16="http://schemas.microsoft.com/office/drawing/2014/main" id="{5994CC82-91BC-471A-B274-C60C8E13C5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484" y="3498253"/>
                        <a:ext cx="608013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id="{1F3179B4-615D-4EE3-B5BF-FD86B4E312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5438" y="5046663"/>
          <a:ext cx="1497012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812520" imgH="164880" progId="Equation.DSMT4">
                  <p:embed/>
                </p:oleObj>
              </mc:Choice>
              <mc:Fallback>
                <p:oleObj name="Equation" r:id="rId35" imgW="812520" imgH="164880" progId="Equation.DSMT4">
                  <p:embed/>
                  <p:pic>
                    <p:nvPicPr>
                      <p:cNvPr id="70" name="Objeto 69">
                        <a:extLst>
                          <a:ext uri="{FF2B5EF4-FFF2-40B4-BE49-F238E27FC236}">
                            <a16:creationId xmlns:a16="http://schemas.microsoft.com/office/drawing/2014/main" id="{1F3179B4-615D-4EE3-B5BF-FD86B4E312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5046663"/>
                        <a:ext cx="1497012" cy="303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to 70">
            <a:extLst>
              <a:ext uri="{FF2B5EF4-FFF2-40B4-BE49-F238E27FC236}">
                <a16:creationId xmlns:a16="http://schemas.microsoft.com/office/drawing/2014/main" id="{81D0AB13-24C9-4C64-B5E1-307F1B7555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5048" y="5053029"/>
          <a:ext cx="6080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30120" imgH="177480" progId="Equation.DSMT4">
                  <p:embed/>
                </p:oleObj>
              </mc:Choice>
              <mc:Fallback>
                <p:oleObj name="Equation" r:id="rId37" imgW="330120" imgH="177480" progId="Equation.DSMT4">
                  <p:embed/>
                  <p:pic>
                    <p:nvPicPr>
                      <p:cNvPr id="71" name="Objeto 70">
                        <a:extLst>
                          <a:ext uri="{FF2B5EF4-FFF2-40B4-BE49-F238E27FC236}">
                            <a16:creationId xmlns:a16="http://schemas.microsoft.com/office/drawing/2014/main" id="{81D0AB13-24C9-4C64-B5E1-307F1B7555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048" y="5053029"/>
                        <a:ext cx="608013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38">
                <a:extLst>
                  <a:ext uri="{FF2B5EF4-FFF2-40B4-BE49-F238E27FC236}">
                    <a16:creationId xmlns:a16="http://schemas.microsoft.com/office/drawing/2014/main" id="{FF8BA086-D47E-415E-B447-CFE1B2B0FCA4}"/>
                  </a:ext>
                </a:extLst>
              </p:cNvPr>
              <p:cNvSpPr txBox="1"/>
              <p:nvPr/>
            </p:nvSpPr>
            <p:spPr>
              <a:xfrm>
                <a:off x="2605827" y="2750152"/>
                <a:ext cx="1739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t-EE" sz="1600" b="1" dirty="0">
                    <a:solidFill>
                      <a:srgbClr val="C00000"/>
                    </a:solidFill>
                  </a:rPr>
                  <a:t>veerg</a:t>
                </a:r>
                <a:endParaRPr lang="en-GB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2" name="CuadroTexto 38">
                <a:extLst>
                  <a:ext uri="{FF2B5EF4-FFF2-40B4-BE49-F238E27FC236}">
                    <a16:creationId xmlns:a16="http://schemas.microsoft.com/office/drawing/2014/main" id="{FF8BA086-D47E-415E-B447-CFE1B2B0F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827" y="2750152"/>
                <a:ext cx="1739288" cy="400110"/>
              </a:xfrm>
              <a:prstGeom prst="rect">
                <a:avLst/>
              </a:prstGeom>
              <a:blipFill>
                <a:blip r:embed="rId3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eta: Para a Direita 72">
            <a:extLst>
              <a:ext uri="{FF2B5EF4-FFF2-40B4-BE49-F238E27FC236}">
                <a16:creationId xmlns:a16="http://schemas.microsoft.com/office/drawing/2014/main" id="{DD9BB96F-C44C-4086-963E-2AA3174BB91A}"/>
              </a:ext>
            </a:extLst>
          </p:cNvPr>
          <p:cNvSpPr/>
          <p:nvPr/>
        </p:nvSpPr>
        <p:spPr>
          <a:xfrm rot="5400000">
            <a:off x="3338443" y="3118016"/>
            <a:ext cx="180000" cy="18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38">
                <a:extLst>
                  <a:ext uri="{FF2B5EF4-FFF2-40B4-BE49-F238E27FC236}">
                    <a16:creationId xmlns:a16="http://schemas.microsoft.com/office/drawing/2014/main" id="{E83338CE-CBC9-4030-B15C-1CE0A13DC27F}"/>
                  </a:ext>
                </a:extLst>
              </p:cNvPr>
              <p:cNvSpPr txBox="1"/>
              <p:nvPr/>
            </p:nvSpPr>
            <p:spPr>
              <a:xfrm>
                <a:off x="3062704" y="4236132"/>
                <a:ext cx="1739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t-EE" sz="1600" b="1" dirty="0">
                    <a:solidFill>
                      <a:srgbClr val="C00000"/>
                    </a:solidFill>
                  </a:rPr>
                  <a:t>veerg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4" name="CuadroTexto 38">
                <a:extLst>
                  <a:ext uri="{FF2B5EF4-FFF2-40B4-BE49-F238E27FC236}">
                    <a16:creationId xmlns:a16="http://schemas.microsoft.com/office/drawing/2014/main" id="{E83338CE-CBC9-4030-B15C-1CE0A13DC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704" y="4236132"/>
                <a:ext cx="1739288" cy="400110"/>
              </a:xfrm>
              <a:prstGeom prst="rect">
                <a:avLst/>
              </a:prstGeom>
              <a:blipFill>
                <a:blip r:embed="rId3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: Para a Direita 74">
            <a:extLst>
              <a:ext uri="{FF2B5EF4-FFF2-40B4-BE49-F238E27FC236}">
                <a16:creationId xmlns:a16="http://schemas.microsoft.com/office/drawing/2014/main" id="{29A338C5-2632-4616-AD0D-F762079FD739}"/>
              </a:ext>
            </a:extLst>
          </p:cNvPr>
          <p:cNvSpPr/>
          <p:nvPr/>
        </p:nvSpPr>
        <p:spPr>
          <a:xfrm rot="5400000">
            <a:off x="3795320" y="4603996"/>
            <a:ext cx="180000" cy="18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E428A2F0-37B4-48F0-A0F3-0DE59C174348}"/>
                  </a:ext>
                </a:extLst>
              </p:cNvPr>
              <p:cNvSpPr/>
              <p:nvPr/>
            </p:nvSpPr>
            <p:spPr>
              <a:xfrm>
                <a:off x="9410767" y="5905873"/>
                <a:ext cx="2591936" cy="40862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3.</a:t>
                </a:r>
                <a:r>
                  <a:rPr lang="en-GB" b="1" dirty="0"/>
                  <a:t> </a:t>
                </a:r>
                <a:r>
                  <a:rPr lang="et-EE" b="1" dirty="0"/>
                  <a:t>Jaga</a:t>
                </a:r>
                <a:r>
                  <a:rPr lang="pt-PT" b="1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E428A2F0-37B4-48F0-A0F3-0DE59C1743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7" y="5905873"/>
                <a:ext cx="2591936" cy="408623"/>
              </a:xfrm>
              <a:prstGeom prst="roundRect">
                <a:avLst/>
              </a:prstGeom>
              <a:blipFill>
                <a:blip r:embed="rId40"/>
                <a:stretch>
                  <a:fillRect t="-2985" b="-1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7" name="Objeto 76">
            <a:extLst>
              <a:ext uri="{FF2B5EF4-FFF2-40B4-BE49-F238E27FC236}">
                <a16:creationId xmlns:a16="http://schemas.microsoft.com/office/drawing/2014/main" id="{DAAD45A7-CBA3-4B01-96BA-807B1B67C2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0010" y="3518362"/>
          <a:ext cx="1076325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583920" imgH="863280" progId="Equation.DSMT4">
                  <p:embed/>
                </p:oleObj>
              </mc:Choice>
              <mc:Fallback>
                <p:oleObj name="Equation" r:id="rId41" imgW="583920" imgH="863280" progId="Equation.DSMT4">
                  <p:embed/>
                  <p:pic>
                    <p:nvPicPr>
                      <p:cNvPr id="77" name="Objeto 76">
                        <a:extLst>
                          <a:ext uri="{FF2B5EF4-FFF2-40B4-BE49-F238E27FC236}">
                            <a16:creationId xmlns:a16="http://schemas.microsoft.com/office/drawing/2014/main" id="{DAAD45A7-CBA3-4B01-96BA-807B1B67C2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0010" y="3518362"/>
                        <a:ext cx="1076325" cy="159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to 77">
            <a:extLst>
              <a:ext uri="{FF2B5EF4-FFF2-40B4-BE49-F238E27FC236}">
                <a16:creationId xmlns:a16="http://schemas.microsoft.com/office/drawing/2014/main" id="{8CC0BB68-15DD-4B9D-A1FC-627DE3287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1680" y="3545084"/>
          <a:ext cx="13811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49160" imgH="838080" progId="Equation.DSMT4">
                  <p:embed/>
                </p:oleObj>
              </mc:Choice>
              <mc:Fallback>
                <p:oleObj name="Equation" r:id="rId43" imgW="749160" imgH="838080" progId="Equation.DSMT4">
                  <p:embed/>
                  <p:pic>
                    <p:nvPicPr>
                      <p:cNvPr id="78" name="Objeto 77">
                        <a:extLst>
                          <a:ext uri="{FF2B5EF4-FFF2-40B4-BE49-F238E27FC236}">
                            <a16:creationId xmlns:a16="http://schemas.microsoft.com/office/drawing/2014/main" id="{8CC0BB68-15DD-4B9D-A1FC-627DE3287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680" y="3545084"/>
                        <a:ext cx="1381125" cy="154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to 78">
            <a:extLst>
              <a:ext uri="{FF2B5EF4-FFF2-40B4-BE49-F238E27FC236}">
                <a16:creationId xmlns:a16="http://schemas.microsoft.com/office/drawing/2014/main" id="{78427861-F598-4ED0-8501-83BC685DF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46812" y="3911801"/>
          <a:ext cx="11715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634680" imgH="457200" progId="Equation.DSMT4">
                  <p:embed/>
                </p:oleObj>
              </mc:Choice>
              <mc:Fallback>
                <p:oleObj name="Equation" r:id="rId45" imgW="634680" imgH="457200" progId="Equation.DSMT4">
                  <p:embed/>
                  <p:pic>
                    <p:nvPicPr>
                      <p:cNvPr id="79" name="Objeto 78">
                        <a:extLst>
                          <a:ext uri="{FF2B5EF4-FFF2-40B4-BE49-F238E27FC236}">
                            <a16:creationId xmlns:a16="http://schemas.microsoft.com/office/drawing/2014/main" id="{78427861-F598-4ED0-8501-83BC685DF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6812" y="3911801"/>
                        <a:ext cx="1171575" cy="844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Рисунок 16">
            <a:extLst>
              <a:ext uri="{FF2B5EF4-FFF2-40B4-BE49-F238E27FC236}">
                <a16:creationId xmlns:a16="http://schemas.microsoft.com/office/drawing/2014/main" id="{B6C19816-5D7D-4B94-B157-B50F3B22CF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10575303" y="3127206"/>
            <a:ext cx="743931" cy="743931"/>
          </a:xfrm>
          <a:custGeom>
            <a:avLst/>
            <a:gdLst>
              <a:gd name="connsiteX0" fmla="*/ 162230 w 475792"/>
              <a:gd name="connsiteY0" fmla="*/ 133 h 475791"/>
              <a:gd name="connsiteX1" fmla="*/ 156286 w 475792"/>
              <a:gd name="connsiteY1" fmla="*/ 12429 h 475791"/>
              <a:gd name="connsiteX2" fmla="*/ 234436 w 475792"/>
              <a:gd name="connsiteY2" fmla="*/ 81082 h 475791"/>
              <a:gd name="connsiteX3" fmla="*/ 208069 w 475792"/>
              <a:gd name="connsiteY3" fmla="*/ 129804 h 475791"/>
              <a:gd name="connsiteX4" fmla="*/ 201551 w 475792"/>
              <a:gd name="connsiteY4" fmla="*/ 128993 h 475791"/>
              <a:gd name="connsiteX5" fmla="*/ 175118 w 475792"/>
              <a:gd name="connsiteY5" fmla="*/ 155426 h 475791"/>
              <a:gd name="connsiteX6" fmla="*/ 175118 w 475792"/>
              <a:gd name="connsiteY6" fmla="*/ 195087 h 475791"/>
              <a:gd name="connsiteX7" fmla="*/ 175117 w 475792"/>
              <a:gd name="connsiteY7" fmla="*/ 194799 h 475791"/>
              <a:gd name="connsiteX8" fmla="*/ 175117 w 475792"/>
              <a:gd name="connsiteY8" fmla="*/ 190694 h 475791"/>
              <a:gd name="connsiteX9" fmla="*/ 116837 w 475792"/>
              <a:gd name="connsiteY9" fmla="*/ 298384 h 475791"/>
              <a:gd name="connsiteX10" fmla="*/ 120837 w 475792"/>
              <a:gd name="connsiteY10" fmla="*/ 311819 h 475791"/>
              <a:gd name="connsiteX11" fmla="*/ 134272 w 475792"/>
              <a:gd name="connsiteY11" fmla="*/ 307819 h 475791"/>
              <a:gd name="connsiteX12" fmla="*/ 181287 w 475792"/>
              <a:gd name="connsiteY12" fmla="*/ 220944 h 475791"/>
              <a:gd name="connsiteX13" fmla="*/ 191790 w 475792"/>
              <a:gd name="connsiteY13" fmla="*/ 236912 h 475791"/>
              <a:gd name="connsiteX14" fmla="*/ 195749 w 475792"/>
              <a:gd name="connsiteY14" fmla="*/ 265707 h 475791"/>
              <a:gd name="connsiteX15" fmla="*/ 172870 w 475792"/>
              <a:gd name="connsiteY15" fmla="*/ 326717 h 475791"/>
              <a:gd name="connsiteX16" fmla="*/ 170265 w 475792"/>
              <a:gd name="connsiteY16" fmla="*/ 332115 h 475791"/>
              <a:gd name="connsiteX17" fmla="*/ 142077 w 475792"/>
              <a:gd name="connsiteY17" fmla="*/ 379096 h 475791"/>
              <a:gd name="connsiteX18" fmla="*/ 118974 w 475792"/>
              <a:gd name="connsiteY18" fmla="*/ 419000 h 475791"/>
              <a:gd name="connsiteX19" fmla="*/ 127965 w 475792"/>
              <a:gd name="connsiteY19" fmla="*/ 456167 h 475791"/>
              <a:gd name="connsiteX20" fmla="*/ 134980 w 475792"/>
              <a:gd name="connsiteY20" fmla="*/ 459404 h 475791"/>
              <a:gd name="connsiteX21" fmla="*/ 9912 w 475792"/>
              <a:gd name="connsiteY21" fmla="*/ 459404 h 475791"/>
              <a:gd name="connsiteX22" fmla="*/ 0 w 475792"/>
              <a:gd name="connsiteY22" fmla="*/ 469317 h 475791"/>
              <a:gd name="connsiteX23" fmla="*/ 9912 w 475792"/>
              <a:gd name="connsiteY23" fmla="*/ 479229 h 475791"/>
              <a:gd name="connsiteX24" fmla="*/ 465880 w 475792"/>
              <a:gd name="connsiteY24" fmla="*/ 479229 h 475791"/>
              <a:gd name="connsiteX25" fmla="*/ 475792 w 475792"/>
              <a:gd name="connsiteY25" fmla="*/ 469317 h 475791"/>
              <a:gd name="connsiteX26" fmla="*/ 465880 w 475792"/>
              <a:gd name="connsiteY26" fmla="*/ 459404 h 475791"/>
              <a:gd name="connsiteX27" fmla="*/ 291955 w 475792"/>
              <a:gd name="connsiteY27" fmla="*/ 459404 h 475791"/>
              <a:gd name="connsiteX28" fmla="*/ 317195 w 475792"/>
              <a:gd name="connsiteY28" fmla="*/ 434114 h 475791"/>
              <a:gd name="connsiteX29" fmla="*/ 317195 w 475792"/>
              <a:gd name="connsiteY29" fmla="*/ 409843 h 475791"/>
              <a:gd name="connsiteX30" fmla="*/ 317195 w 475792"/>
              <a:gd name="connsiteY30" fmla="*/ 387124 h 475791"/>
              <a:gd name="connsiteX31" fmla="*/ 298476 w 475792"/>
              <a:gd name="connsiteY31" fmla="*/ 341042 h 475791"/>
              <a:gd name="connsiteX32" fmla="*/ 286465 w 475792"/>
              <a:gd name="connsiteY32" fmla="*/ 328698 h 475791"/>
              <a:gd name="connsiteX33" fmla="*/ 280849 w 475792"/>
              <a:gd name="connsiteY33" fmla="*/ 314873 h 475791"/>
              <a:gd name="connsiteX34" fmla="*/ 280849 w 475792"/>
              <a:gd name="connsiteY34" fmla="*/ 296493 h 475791"/>
              <a:gd name="connsiteX35" fmla="*/ 294066 w 475792"/>
              <a:gd name="connsiteY35" fmla="*/ 283277 h 475791"/>
              <a:gd name="connsiteX36" fmla="*/ 389885 w 475792"/>
              <a:gd name="connsiteY36" fmla="*/ 283277 h 475791"/>
              <a:gd name="connsiteX37" fmla="*/ 400100 w 475792"/>
              <a:gd name="connsiteY37" fmla="*/ 283277 h 475791"/>
              <a:gd name="connsiteX38" fmla="*/ 423759 w 475792"/>
              <a:gd name="connsiteY38" fmla="*/ 276113 h 475791"/>
              <a:gd name="connsiteX39" fmla="*/ 434125 w 475792"/>
              <a:gd name="connsiteY39" fmla="*/ 269203 h 475791"/>
              <a:gd name="connsiteX40" fmla="*/ 442751 w 475792"/>
              <a:gd name="connsiteY40" fmla="*/ 253085 h 475791"/>
              <a:gd name="connsiteX41" fmla="*/ 423381 w 475792"/>
              <a:gd name="connsiteY41" fmla="*/ 233715 h 475791"/>
              <a:gd name="connsiteX42" fmla="*/ 290471 w 475792"/>
              <a:gd name="connsiteY42" fmla="*/ 233715 h 475791"/>
              <a:gd name="connsiteX43" fmla="*/ 272732 w 475792"/>
              <a:gd name="connsiteY43" fmla="*/ 228549 h 475791"/>
              <a:gd name="connsiteX44" fmla="*/ 247565 w 475792"/>
              <a:gd name="connsiteY44" fmla="*/ 212534 h 475791"/>
              <a:gd name="connsiteX45" fmla="*/ 241940 w 475792"/>
              <a:gd name="connsiteY45" fmla="*/ 208022 h 475791"/>
              <a:gd name="connsiteX46" fmla="*/ 235879 w 475792"/>
              <a:gd name="connsiteY46" fmla="*/ 201961 h 475791"/>
              <a:gd name="connsiteX47" fmla="*/ 227984 w 475792"/>
              <a:gd name="connsiteY47" fmla="*/ 182901 h 475791"/>
              <a:gd name="connsiteX48" fmla="*/ 227984 w 475792"/>
              <a:gd name="connsiteY48" fmla="*/ 155426 h 475791"/>
              <a:gd name="connsiteX49" fmla="*/ 224159 w 475792"/>
              <a:gd name="connsiteY49" fmla="*/ 141724 h 475791"/>
              <a:gd name="connsiteX50" fmla="*/ 251467 w 475792"/>
              <a:gd name="connsiteY50" fmla="*/ 91265 h 475791"/>
              <a:gd name="connsiteX51" fmla="*/ 251880 w 475792"/>
              <a:gd name="connsiteY51" fmla="*/ 90655 h 475791"/>
              <a:gd name="connsiteX52" fmla="*/ 260095 w 475792"/>
              <a:gd name="connsiteY52" fmla="*/ 75382 h 475791"/>
              <a:gd name="connsiteX53" fmla="*/ 265374 w 475792"/>
              <a:gd name="connsiteY53" fmla="*/ 65566 h 475791"/>
              <a:gd name="connsiteX54" fmla="*/ 286262 w 475792"/>
              <a:gd name="connsiteY54" fmla="*/ 26970 h 475791"/>
              <a:gd name="connsiteX55" fmla="*/ 282262 w 475792"/>
              <a:gd name="connsiteY55" fmla="*/ 13535 h 475791"/>
              <a:gd name="connsiteX56" fmla="*/ 268826 w 475792"/>
              <a:gd name="connsiteY56" fmla="*/ 17534 h 475791"/>
              <a:gd name="connsiteX57" fmla="*/ 267548 w 475792"/>
              <a:gd name="connsiteY57" fmla="*/ 19897 h 475791"/>
              <a:gd name="connsiteX58" fmla="*/ 162230 w 475792"/>
              <a:gd name="connsiteY58" fmla="*/ 133 h 475791"/>
              <a:gd name="connsiteX59" fmla="*/ 291853 w 475792"/>
              <a:gd name="connsiteY59" fmla="*/ 459404 h 475791"/>
              <a:gd name="connsiteX60" fmla="*/ 266635 w 475792"/>
              <a:gd name="connsiteY60" fmla="*/ 435154 h 475791"/>
              <a:gd name="connsiteX61" fmla="*/ 264901 w 475792"/>
              <a:gd name="connsiteY61" fmla="*/ 392992 h 475791"/>
              <a:gd name="connsiteX62" fmla="*/ 253991 w 475792"/>
              <a:gd name="connsiteY62" fmla="*/ 369792 h 475791"/>
              <a:gd name="connsiteX63" fmla="*/ 233260 w 475792"/>
              <a:gd name="connsiteY63" fmla="*/ 351134 h 475791"/>
              <a:gd name="connsiteX64" fmla="*/ 228635 w 475792"/>
              <a:gd name="connsiteY64" fmla="*/ 349359 h 475791"/>
              <a:gd name="connsiteX65" fmla="*/ 222675 w 475792"/>
              <a:gd name="connsiteY65" fmla="*/ 352768 h 475791"/>
              <a:gd name="connsiteX66" fmla="*/ 191638 w 475792"/>
              <a:gd name="connsiteY66" fmla="*/ 405529 h 475791"/>
              <a:gd name="connsiteX67" fmla="*/ 166683 w 475792"/>
              <a:gd name="connsiteY67" fmla="*/ 447121 h 475791"/>
              <a:gd name="connsiteX68" fmla="*/ 150871 w 475792"/>
              <a:gd name="connsiteY68" fmla="*/ 459404 h 475791"/>
              <a:gd name="connsiteX69" fmla="*/ 291853 w 475792"/>
              <a:gd name="connsiteY69" fmla="*/ 459404 h 475791"/>
              <a:gd name="connsiteX70" fmla="*/ 138685 w 475792"/>
              <a:gd name="connsiteY70" fmla="*/ 439491 h 475791"/>
              <a:gd name="connsiteX71" fmla="*/ 136131 w 475792"/>
              <a:gd name="connsiteY71" fmla="*/ 428933 h 475791"/>
              <a:gd name="connsiteX72" fmla="*/ 159156 w 475792"/>
              <a:gd name="connsiteY72" fmla="*/ 389163 h 475791"/>
              <a:gd name="connsiteX73" fmla="*/ 187265 w 475792"/>
              <a:gd name="connsiteY73" fmla="*/ 342315 h 475791"/>
              <a:gd name="connsiteX74" fmla="*/ 191433 w 475792"/>
              <a:gd name="connsiteY74" fmla="*/ 333678 h 475791"/>
              <a:gd name="connsiteX75" fmla="*/ 172870 w 475792"/>
              <a:gd name="connsiteY75" fmla="*/ 326717 h 475791"/>
              <a:gd name="connsiteX76" fmla="*/ 191433 w 475792"/>
              <a:gd name="connsiteY76" fmla="*/ 333678 h 475791"/>
              <a:gd name="connsiteX77" fmla="*/ 214311 w 475792"/>
              <a:gd name="connsiteY77" fmla="*/ 272668 h 475791"/>
              <a:gd name="connsiteX78" fmla="*/ 207434 w 475792"/>
              <a:gd name="connsiteY78" fmla="*/ 224735 h 475791"/>
              <a:gd name="connsiteX79" fmla="*/ 195232 w 475792"/>
              <a:gd name="connsiteY79" fmla="*/ 202323 h 475791"/>
              <a:gd name="connsiteX80" fmla="*/ 194943 w 475792"/>
              <a:gd name="connsiteY80" fmla="*/ 199783 h 475791"/>
              <a:gd name="connsiteX81" fmla="*/ 194943 w 475792"/>
              <a:gd name="connsiteY81" fmla="*/ 155426 h 475791"/>
              <a:gd name="connsiteX82" fmla="*/ 201551 w 475792"/>
              <a:gd name="connsiteY82" fmla="*/ 148818 h 475791"/>
              <a:gd name="connsiteX83" fmla="*/ 208159 w 475792"/>
              <a:gd name="connsiteY83" fmla="*/ 155426 h 475791"/>
              <a:gd name="connsiteX84" fmla="*/ 208159 w 475792"/>
              <a:gd name="connsiteY84" fmla="*/ 182901 h 475791"/>
              <a:gd name="connsiteX85" fmla="*/ 221860 w 475792"/>
              <a:gd name="connsiteY85" fmla="*/ 215979 h 475791"/>
              <a:gd name="connsiteX86" fmla="*/ 227922 w 475792"/>
              <a:gd name="connsiteY86" fmla="*/ 222040 h 475791"/>
              <a:gd name="connsiteX87" fmla="*/ 236921 w 475792"/>
              <a:gd name="connsiteY87" fmla="*/ 229259 h 475791"/>
              <a:gd name="connsiteX88" fmla="*/ 262089 w 475792"/>
              <a:gd name="connsiteY88" fmla="*/ 245275 h 475791"/>
              <a:gd name="connsiteX89" fmla="*/ 290471 w 475792"/>
              <a:gd name="connsiteY89" fmla="*/ 253540 h 475791"/>
              <a:gd name="connsiteX90" fmla="*/ 421880 w 475792"/>
              <a:gd name="connsiteY90" fmla="*/ 253540 h 475791"/>
              <a:gd name="connsiteX91" fmla="*/ 412762 w 475792"/>
              <a:gd name="connsiteY91" fmla="*/ 259619 h 475791"/>
              <a:gd name="connsiteX92" fmla="*/ 400100 w 475792"/>
              <a:gd name="connsiteY92" fmla="*/ 263452 h 475791"/>
              <a:gd name="connsiteX93" fmla="*/ 389885 w 475792"/>
              <a:gd name="connsiteY93" fmla="*/ 263452 h 475791"/>
              <a:gd name="connsiteX94" fmla="*/ 294066 w 475792"/>
              <a:gd name="connsiteY94" fmla="*/ 263452 h 475791"/>
              <a:gd name="connsiteX95" fmla="*/ 261025 w 475792"/>
              <a:gd name="connsiteY95" fmla="*/ 296493 h 475791"/>
              <a:gd name="connsiteX96" fmla="*/ 261025 w 475792"/>
              <a:gd name="connsiteY96" fmla="*/ 314873 h 475791"/>
              <a:gd name="connsiteX97" fmla="*/ 272256 w 475792"/>
              <a:gd name="connsiteY97" fmla="*/ 342523 h 475791"/>
              <a:gd name="connsiteX98" fmla="*/ 284267 w 475792"/>
              <a:gd name="connsiteY98" fmla="*/ 354867 h 475791"/>
              <a:gd name="connsiteX99" fmla="*/ 297370 w 475792"/>
              <a:gd name="connsiteY99" fmla="*/ 387124 h 475791"/>
              <a:gd name="connsiteX100" fmla="*/ 297370 w 475792"/>
              <a:gd name="connsiteY100" fmla="*/ 409843 h 475791"/>
              <a:gd name="connsiteX101" fmla="*/ 297370 w 475792"/>
              <a:gd name="connsiteY101" fmla="*/ 434114 h 475791"/>
              <a:gd name="connsiteX102" fmla="*/ 291904 w 475792"/>
              <a:gd name="connsiteY102" fmla="*/ 439580 h 475791"/>
              <a:gd name="connsiteX103" fmla="*/ 286443 w 475792"/>
              <a:gd name="connsiteY103" fmla="*/ 434339 h 475791"/>
              <a:gd name="connsiteX104" fmla="*/ 284709 w 475792"/>
              <a:gd name="connsiteY104" fmla="*/ 392178 h 475791"/>
              <a:gd name="connsiteX105" fmla="*/ 267253 w 475792"/>
              <a:gd name="connsiteY105" fmla="*/ 355056 h 475791"/>
              <a:gd name="connsiteX106" fmla="*/ 246522 w 475792"/>
              <a:gd name="connsiteY106" fmla="*/ 336398 h 475791"/>
              <a:gd name="connsiteX107" fmla="*/ 228635 w 475792"/>
              <a:gd name="connsiteY107" fmla="*/ 329534 h 475791"/>
              <a:gd name="connsiteX108" fmla="*/ 205587 w 475792"/>
              <a:gd name="connsiteY108" fmla="*/ 342716 h 475791"/>
              <a:gd name="connsiteX109" fmla="*/ 174595 w 475792"/>
              <a:gd name="connsiteY109" fmla="*/ 395403 h 475791"/>
              <a:gd name="connsiteX110" fmla="*/ 149684 w 475792"/>
              <a:gd name="connsiteY110" fmla="*/ 436921 h 475791"/>
              <a:gd name="connsiteX111" fmla="*/ 138685 w 475792"/>
              <a:gd name="connsiteY111" fmla="*/ 439491 h 475791"/>
              <a:gd name="connsiteX112" fmla="*/ 257234 w 475792"/>
              <a:gd name="connsiteY112" fmla="*/ 38954 h 475791"/>
              <a:gd name="connsiteX113" fmla="*/ 197485 w 475792"/>
              <a:gd name="connsiteY113" fmla="*/ 21651 h 475791"/>
              <a:gd name="connsiteX114" fmla="*/ 196256 w 475792"/>
              <a:gd name="connsiteY114" fmla="*/ 23923 h 475791"/>
              <a:gd name="connsiteX115" fmla="*/ 243439 w 475792"/>
              <a:gd name="connsiteY115" fmla="*/ 64446 h 475791"/>
              <a:gd name="connsiteX116" fmla="*/ 257234 w 475792"/>
              <a:gd name="connsiteY116" fmla="*/ 38954 h 475791"/>
              <a:gd name="connsiteX117" fmla="*/ 330411 w 475792"/>
              <a:gd name="connsiteY117" fmla="*/ 177545 h 475791"/>
              <a:gd name="connsiteX118" fmla="*/ 303978 w 475792"/>
              <a:gd name="connsiteY118" fmla="*/ 203978 h 475791"/>
              <a:gd name="connsiteX119" fmla="*/ 277545 w 475792"/>
              <a:gd name="connsiteY119" fmla="*/ 177545 h 475791"/>
              <a:gd name="connsiteX120" fmla="*/ 303978 w 475792"/>
              <a:gd name="connsiteY120" fmla="*/ 151112 h 475791"/>
              <a:gd name="connsiteX121" fmla="*/ 330411 w 475792"/>
              <a:gd name="connsiteY121" fmla="*/ 177545 h 475791"/>
              <a:gd name="connsiteX122" fmla="*/ 350236 w 475792"/>
              <a:gd name="connsiteY122" fmla="*/ 177545 h 475791"/>
              <a:gd name="connsiteX123" fmla="*/ 303978 w 475792"/>
              <a:gd name="connsiteY123" fmla="*/ 223803 h 475791"/>
              <a:gd name="connsiteX124" fmla="*/ 257721 w 475792"/>
              <a:gd name="connsiteY124" fmla="*/ 177545 h 475791"/>
              <a:gd name="connsiteX125" fmla="*/ 303978 w 475792"/>
              <a:gd name="connsiteY125" fmla="*/ 131288 h 475791"/>
              <a:gd name="connsiteX126" fmla="*/ 350236 w 475792"/>
              <a:gd name="connsiteY126" fmla="*/ 177545 h 47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75792" h="475791">
                <a:moveTo>
                  <a:pt x="162230" y="133"/>
                </a:moveTo>
                <a:cubicBezTo>
                  <a:pt x="155172" y="-1191"/>
                  <a:pt x="150882" y="7682"/>
                  <a:pt x="156286" y="12429"/>
                </a:cubicBezTo>
                <a:lnTo>
                  <a:pt x="234436" y="81082"/>
                </a:lnTo>
                <a:lnTo>
                  <a:pt x="208069" y="129804"/>
                </a:lnTo>
                <a:cubicBezTo>
                  <a:pt x="205984" y="129274"/>
                  <a:pt x="203800" y="128993"/>
                  <a:pt x="201551" y="128993"/>
                </a:cubicBezTo>
                <a:cubicBezTo>
                  <a:pt x="186953" y="128993"/>
                  <a:pt x="175118" y="140828"/>
                  <a:pt x="175118" y="155426"/>
                </a:cubicBezTo>
                <a:lnTo>
                  <a:pt x="175118" y="195087"/>
                </a:lnTo>
                <a:lnTo>
                  <a:pt x="175117" y="194799"/>
                </a:lnTo>
                <a:lnTo>
                  <a:pt x="175117" y="190694"/>
                </a:lnTo>
                <a:lnTo>
                  <a:pt x="116837" y="298384"/>
                </a:lnTo>
                <a:cubicBezTo>
                  <a:pt x="114232" y="303199"/>
                  <a:pt x="116023" y="309213"/>
                  <a:pt x="120837" y="311819"/>
                </a:cubicBezTo>
                <a:cubicBezTo>
                  <a:pt x="125652" y="314425"/>
                  <a:pt x="131667" y="312634"/>
                  <a:pt x="134272" y="307819"/>
                </a:cubicBezTo>
                <a:lnTo>
                  <a:pt x="181287" y="220944"/>
                </a:lnTo>
                <a:cubicBezTo>
                  <a:pt x="184462" y="227313"/>
                  <a:pt x="188044" y="232099"/>
                  <a:pt x="191790" y="236912"/>
                </a:cubicBezTo>
                <a:cubicBezTo>
                  <a:pt x="198179" y="245120"/>
                  <a:pt x="199401" y="255968"/>
                  <a:pt x="195749" y="265707"/>
                </a:cubicBezTo>
                <a:lnTo>
                  <a:pt x="172870" y="326717"/>
                </a:lnTo>
                <a:cubicBezTo>
                  <a:pt x="172167" y="328591"/>
                  <a:pt x="171296" y="330398"/>
                  <a:pt x="170265" y="332115"/>
                </a:cubicBezTo>
                <a:lnTo>
                  <a:pt x="142077" y="379096"/>
                </a:lnTo>
                <a:lnTo>
                  <a:pt x="118974" y="419000"/>
                </a:lnTo>
                <a:cubicBezTo>
                  <a:pt x="111563" y="431802"/>
                  <a:pt x="115522" y="448168"/>
                  <a:pt x="127965" y="456167"/>
                </a:cubicBezTo>
                <a:cubicBezTo>
                  <a:pt x="130199" y="457603"/>
                  <a:pt x="132560" y="458677"/>
                  <a:pt x="134980" y="459404"/>
                </a:cubicBezTo>
                <a:lnTo>
                  <a:pt x="9912" y="459404"/>
                </a:lnTo>
                <a:cubicBezTo>
                  <a:pt x="4438" y="459404"/>
                  <a:pt x="0" y="463842"/>
                  <a:pt x="0" y="469317"/>
                </a:cubicBezTo>
                <a:cubicBezTo>
                  <a:pt x="0" y="474792"/>
                  <a:pt x="4438" y="479229"/>
                  <a:pt x="9912" y="479229"/>
                </a:cubicBezTo>
                <a:lnTo>
                  <a:pt x="465880" y="479229"/>
                </a:lnTo>
                <a:cubicBezTo>
                  <a:pt x="471354" y="479229"/>
                  <a:pt x="475792" y="474792"/>
                  <a:pt x="475792" y="469317"/>
                </a:cubicBezTo>
                <a:cubicBezTo>
                  <a:pt x="475792" y="463842"/>
                  <a:pt x="471354" y="459404"/>
                  <a:pt x="465880" y="459404"/>
                </a:cubicBezTo>
                <a:lnTo>
                  <a:pt x="291955" y="459404"/>
                </a:lnTo>
                <a:cubicBezTo>
                  <a:pt x="305899" y="459377"/>
                  <a:pt x="317195" y="448065"/>
                  <a:pt x="317195" y="434114"/>
                </a:cubicBezTo>
                <a:lnTo>
                  <a:pt x="317195" y="409843"/>
                </a:lnTo>
                <a:lnTo>
                  <a:pt x="317195" y="387124"/>
                </a:lnTo>
                <a:cubicBezTo>
                  <a:pt x="317195" y="369912"/>
                  <a:pt x="310479" y="353379"/>
                  <a:pt x="298476" y="341042"/>
                </a:cubicBezTo>
                <a:lnTo>
                  <a:pt x="286465" y="328698"/>
                </a:lnTo>
                <a:cubicBezTo>
                  <a:pt x="282864" y="324997"/>
                  <a:pt x="280849" y="320037"/>
                  <a:pt x="280849" y="314873"/>
                </a:cubicBezTo>
                <a:lnTo>
                  <a:pt x="280849" y="296493"/>
                </a:lnTo>
                <a:cubicBezTo>
                  <a:pt x="280849" y="289194"/>
                  <a:pt x="286766" y="283277"/>
                  <a:pt x="294066" y="283277"/>
                </a:cubicBezTo>
                <a:lnTo>
                  <a:pt x="389885" y="283277"/>
                </a:lnTo>
                <a:lnTo>
                  <a:pt x="400100" y="283277"/>
                </a:lnTo>
                <a:cubicBezTo>
                  <a:pt x="408520" y="283277"/>
                  <a:pt x="416753" y="280784"/>
                  <a:pt x="423759" y="276113"/>
                </a:cubicBezTo>
                <a:lnTo>
                  <a:pt x="434125" y="269203"/>
                </a:lnTo>
                <a:cubicBezTo>
                  <a:pt x="439514" y="265610"/>
                  <a:pt x="442751" y="259562"/>
                  <a:pt x="442751" y="253085"/>
                </a:cubicBezTo>
                <a:cubicBezTo>
                  <a:pt x="442751" y="242388"/>
                  <a:pt x="434078" y="233715"/>
                  <a:pt x="423381" y="233715"/>
                </a:cubicBezTo>
                <a:lnTo>
                  <a:pt x="290471" y="233715"/>
                </a:lnTo>
                <a:cubicBezTo>
                  <a:pt x="284187" y="233715"/>
                  <a:pt x="278034" y="231923"/>
                  <a:pt x="272732" y="228549"/>
                </a:cubicBezTo>
                <a:lnTo>
                  <a:pt x="247565" y="212534"/>
                </a:lnTo>
                <a:cubicBezTo>
                  <a:pt x="245530" y="211239"/>
                  <a:pt x="243644" y="209727"/>
                  <a:pt x="241940" y="208022"/>
                </a:cubicBezTo>
                <a:lnTo>
                  <a:pt x="235879" y="201961"/>
                </a:lnTo>
                <a:cubicBezTo>
                  <a:pt x="230823" y="196905"/>
                  <a:pt x="227984" y="190050"/>
                  <a:pt x="227984" y="182901"/>
                </a:cubicBezTo>
                <a:lnTo>
                  <a:pt x="227984" y="155426"/>
                </a:lnTo>
                <a:cubicBezTo>
                  <a:pt x="227984" y="150410"/>
                  <a:pt x="226586" y="145719"/>
                  <a:pt x="224159" y="141724"/>
                </a:cubicBezTo>
                <a:lnTo>
                  <a:pt x="251467" y="91265"/>
                </a:lnTo>
                <a:cubicBezTo>
                  <a:pt x="251621" y="91081"/>
                  <a:pt x="251760" y="90877"/>
                  <a:pt x="251880" y="90655"/>
                </a:cubicBezTo>
                <a:lnTo>
                  <a:pt x="260095" y="75382"/>
                </a:lnTo>
                <a:lnTo>
                  <a:pt x="265374" y="65566"/>
                </a:lnTo>
                <a:lnTo>
                  <a:pt x="286262" y="26970"/>
                </a:lnTo>
                <a:cubicBezTo>
                  <a:pt x="288867" y="22155"/>
                  <a:pt x="287076" y="16140"/>
                  <a:pt x="282262" y="13535"/>
                </a:cubicBezTo>
                <a:cubicBezTo>
                  <a:pt x="277447" y="10929"/>
                  <a:pt x="271432" y="12720"/>
                  <a:pt x="268826" y="17534"/>
                </a:cubicBezTo>
                <a:lnTo>
                  <a:pt x="267548" y="19897"/>
                </a:lnTo>
                <a:lnTo>
                  <a:pt x="162230" y="133"/>
                </a:lnTo>
                <a:close/>
                <a:moveTo>
                  <a:pt x="291853" y="459404"/>
                </a:moveTo>
                <a:cubicBezTo>
                  <a:pt x="278313" y="459378"/>
                  <a:pt x="267192" y="448688"/>
                  <a:pt x="266635" y="435154"/>
                </a:cubicBezTo>
                <a:lnTo>
                  <a:pt x="264901" y="392992"/>
                </a:lnTo>
                <a:cubicBezTo>
                  <a:pt x="264535" y="384106"/>
                  <a:pt x="260602" y="375742"/>
                  <a:pt x="253991" y="369792"/>
                </a:cubicBezTo>
                <a:lnTo>
                  <a:pt x="233260" y="351134"/>
                </a:lnTo>
                <a:cubicBezTo>
                  <a:pt x="231990" y="349991"/>
                  <a:pt x="230343" y="349359"/>
                  <a:pt x="228635" y="349359"/>
                </a:cubicBezTo>
                <a:cubicBezTo>
                  <a:pt x="226184" y="349359"/>
                  <a:pt x="223917" y="350656"/>
                  <a:pt x="222675" y="352768"/>
                </a:cubicBezTo>
                <a:lnTo>
                  <a:pt x="191638" y="405529"/>
                </a:lnTo>
                <a:lnTo>
                  <a:pt x="166683" y="447121"/>
                </a:lnTo>
                <a:cubicBezTo>
                  <a:pt x="162977" y="453299"/>
                  <a:pt x="157253" y="457499"/>
                  <a:pt x="150871" y="459404"/>
                </a:cubicBezTo>
                <a:lnTo>
                  <a:pt x="291853" y="459404"/>
                </a:lnTo>
                <a:close/>
                <a:moveTo>
                  <a:pt x="138685" y="439491"/>
                </a:moveTo>
                <a:cubicBezTo>
                  <a:pt x="135151" y="437219"/>
                  <a:pt x="134026" y="432569"/>
                  <a:pt x="136131" y="428933"/>
                </a:cubicBezTo>
                <a:lnTo>
                  <a:pt x="159156" y="389163"/>
                </a:lnTo>
                <a:lnTo>
                  <a:pt x="187265" y="342315"/>
                </a:lnTo>
                <a:cubicBezTo>
                  <a:pt x="188913" y="339568"/>
                  <a:pt x="190308" y="336677"/>
                  <a:pt x="191433" y="333678"/>
                </a:cubicBezTo>
                <a:lnTo>
                  <a:pt x="172870" y="326717"/>
                </a:lnTo>
                <a:lnTo>
                  <a:pt x="191433" y="333678"/>
                </a:lnTo>
                <a:lnTo>
                  <a:pt x="214311" y="272668"/>
                </a:lnTo>
                <a:cubicBezTo>
                  <a:pt x="220152" y="257092"/>
                  <a:pt x="218445" y="238881"/>
                  <a:pt x="207434" y="224735"/>
                </a:cubicBezTo>
                <a:cubicBezTo>
                  <a:pt x="202147" y="217942"/>
                  <a:pt x="198343" y="212683"/>
                  <a:pt x="195232" y="202323"/>
                </a:cubicBezTo>
                <a:cubicBezTo>
                  <a:pt x="195095" y="201866"/>
                  <a:pt x="194943" y="201054"/>
                  <a:pt x="194943" y="199783"/>
                </a:cubicBezTo>
                <a:lnTo>
                  <a:pt x="194943" y="155426"/>
                </a:lnTo>
                <a:cubicBezTo>
                  <a:pt x="194943" y="151777"/>
                  <a:pt x="197901" y="148818"/>
                  <a:pt x="201551" y="148818"/>
                </a:cubicBezTo>
                <a:cubicBezTo>
                  <a:pt x="205201" y="148818"/>
                  <a:pt x="208159" y="151777"/>
                  <a:pt x="208159" y="155426"/>
                </a:cubicBezTo>
                <a:lnTo>
                  <a:pt x="208159" y="182901"/>
                </a:lnTo>
                <a:cubicBezTo>
                  <a:pt x="208159" y="195308"/>
                  <a:pt x="213087" y="207206"/>
                  <a:pt x="221860" y="215979"/>
                </a:cubicBezTo>
                <a:lnTo>
                  <a:pt x="227922" y="222040"/>
                </a:lnTo>
                <a:cubicBezTo>
                  <a:pt x="230649" y="224767"/>
                  <a:pt x="233667" y="227188"/>
                  <a:pt x="236921" y="229259"/>
                </a:cubicBezTo>
                <a:lnTo>
                  <a:pt x="262089" y="245275"/>
                </a:lnTo>
                <a:cubicBezTo>
                  <a:pt x="270571" y="250673"/>
                  <a:pt x="280417" y="253540"/>
                  <a:pt x="290471" y="253540"/>
                </a:cubicBezTo>
                <a:lnTo>
                  <a:pt x="421880" y="253540"/>
                </a:lnTo>
                <a:lnTo>
                  <a:pt x="412762" y="259619"/>
                </a:lnTo>
                <a:cubicBezTo>
                  <a:pt x="409013" y="262118"/>
                  <a:pt x="404607" y="263452"/>
                  <a:pt x="400100" y="263452"/>
                </a:cubicBezTo>
                <a:lnTo>
                  <a:pt x="389885" y="263452"/>
                </a:lnTo>
                <a:lnTo>
                  <a:pt x="294066" y="263452"/>
                </a:lnTo>
                <a:cubicBezTo>
                  <a:pt x="275818" y="263452"/>
                  <a:pt x="261025" y="278245"/>
                  <a:pt x="261025" y="296493"/>
                </a:cubicBezTo>
                <a:lnTo>
                  <a:pt x="261025" y="314873"/>
                </a:lnTo>
                <a:cubicBezTo>
                  <a:pt x="261025" y="325201"/>
                  <a:pt x="265054" y="335121"/>
                  <a:pt x="272256" y="342523"/>
                </a:cubicBezTo>
                <a:lnTo>
                  <a:pt x="284267" y="354867"/>
                </a:lnTo>
                <a:cubicBezTo>
                  <a:pt x="292669" y="363503"/>
                  <a:pt x="297370" y="375076"/>
                  <a:pt x="297370" y="387124"/>
                </a:cubicBezTo>
                <a:lnTo>
                  <a:pt x="297370" y="409843"/>
                </a:lnTo>
                <a:lnTo>
                  <a:pt x="297370" y="434114"/>
                </a:lnTo>
                <a:cubicBezTo>
                  <a:pt x="297370" y="437133"/>
                  <a:pt x="294923" y="439580"/>
                  <a:pt x="291904" y="439580"/>
                </a:cubicBezTo>
                <a:cubicBezTo>
                  <a:pt x="288973" y="439580"/>
                  <a:pt x="286564" y="437267"/>
                  <a:pt x="286443" y="434339"/>
                </a:cubicBezTo>
                <a:lnTo>
                  <a:pt x="284709" y="392178"/>
                </a:lnTo>
                <a:cubicBezTo>
                  <a:pt x="284124" y="377959"/>
                  <a:pt x="277831" y="364576"/>
                  <a:pt x="267253" y="355056"/>
                </a:cubicBezTo>
                <a:lnTo>
                  <a:pt x="246522" y="336398"/>
                </a:lnTo>
                <a:cubicBezTo>
                  <a:pt x="241612" y="331979"/>
                  <a:pt x="235240" y="329534"/>
                  <a:pt x="228635" y="329534"/>
                </a:cubicBezTo>
                <a:cubicBezTo>
                  <a:pt x="219159" y="329534"/>
                  <a:pt x="210391" y="334549"/>
                  <a:pt x="205587" y="342716"/>
                </a:cubicBezTo>
                <a:lnTo>
                  <a:pt x="174595" y="395403"/>
                </a:lnTo>
                <a:lnTo>
                  <a:pt x="149684" y="436921"/>
                </a:lnTo>
                <a:cubicBezTo>
                  <a:pt x="147400" y="440728"/>
                  <a:pt x="142420" y="441891"/>
                  <a:pt x="138685" y="439491"/>
                </a:cubicBezTo>
                <a:close/>
                <a:moveTo>
                  <a:pt x="257234" y="38954"/>
                </a:moveTo>
                <a:lnTo>
                  <a:pt x="197485" y="21651"/>
                </a:lnTo>
                <a:cubicBezTo>
                  <a:pt x="196120" y="21255"/>
                  <a:pt x="195178" y="22997"/>
                  <a:pt x="196256" y="23923"/>
                </a:cubicBezTo>
                <a:lnTo>
                  <a:pt x="243439" y="64446"/>
                </a:lnTo>
                <a:lnTo>
                  <a:pt x="257234" y="38954"/>
                </a:lnTo>
                <a:close/>
                <a:moveTo>
                  <a:pt x="330411" y="177545"/>
                </a:moveTo>
                <a:cubicBezTo>
                  <a:pt x="330411" y="192144"/>
                  <a:pt x="318576" y="203978"/>
                  <a:pt x="303978" y="203978"/>
                </a:cubicBezTo>
                <a:cubicBezTo>
                  <a:pt x="289380" y="203978"/>
                  <a:pt x="277545" y="192144"/>
                  <a:pt x="277545" y="177545"/>
                </a:cubicBezTo>
                <a:cubicBezTo>
                  <a:pt x="277545" y="162947"/>
                  <a:pt x="289380" y="151112"/>
                  <a:pt x="303978" y="151112"/>
                </a:cubicBezTo>
                <a:cubicBezTo>
                  <a:pt x="318576" y="151112"/>
                  <a:pt x="330411" y="162947"/>
                  <a:pt x="330411" y="177545"/>
                </a:cubicBezTo>
                <a:close/>
                <a:moveTo>
                  <a:pt x="350236" y="177545"/>
                </a:moveTo>
                <a:cubicBezTo>
                  <a:pt x="350236" y="203093"/>
                  <a:pt x="329526" y="223803"/>
                  <a:pt x="303978" y="223803"/>
                </a:cubicBezTo>
                <a:cubicBezTo>
                  <a:pt x="278431" y="223803"/>
                  <a:pt x="257721" y="203093"/>
                  <a:pt x="257721" y="177545"/>
                </a:cubicBezTo>
                <a:cubicBezTo>
                  <a:pt x="257721" y="151998"/>
                  <a:pt x="278431" y="131288"/>
                  <a:pt x="303978" y="131288"/>
                </a:cubicBezTo>
                <a:cubicBezTo>
                  <a:pt x="329526" y="131288"/>
                  <a:pt x="350236" y="151998"/>
                  <a:pt x="350236" y="177545"/>
                </a:cubicBezTo>
                <a:close/>
              </a:path>
            </a:pathLst>
          </a:custGeom>
          <a:solidFill>
            <a:srgbClr val="29A6FF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1" name="Retângulo: Cantos Arredondados 80">
            <a:extLst>
              <a:ext uri="{FF2B5EF4-FFF2-40B4-BE49-F238E27FC236}">
                <a16:creationId xmlns:a16="http://schemas.microsoft.com/office/drawing/2014/main" id="{0D6C0AC3-4587-419B-8A33-D6525F09D9A5}"/>
              </a:ext>
            </a:extLst>
          </p:cNvPr>
          <p:cNvSpPr/>
          <p:nvPr/>
        </p:nvSpPr>
        <p:spPr>
          <a:xfrm>
            <a:off x="10390428" y="3855173"/>
            <a:ext cx="1043135" cy="949843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D6D833-4747-49F1-A31F-2889FE6136FA}"/>
              </a:ext>
            </a:extLst>
          </p:cNvPr>
          <p:cNvSpPr/>
          <p:nvPr/>
        </p:nvSpPr>
        <p:spPr>
          <a:xfrm>
            <a:off x="2744994" y="3639491"/>
            <a:ext cx="289588" cy="3235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C6F08A3-3691-40F5-AF68-6722DC842A0E}"/>
              </a:ext>
            </a:extLst>
          </p:cNvPr>
          <p:cNvSpPr/>
          <p:nvPr/>
        </p:nvSpPr>
        <p:spPr>
          <a:xfrm>
            <a:off x="2740160" y="5168747"/>
            <a:ext cx="289588" cy="3235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Seta: Para a Direita 83">
            <a:extLst>
              <a:ext uri="{FF2B5EF4-FFF2-40B4-BE49-F238E27FC236}">
                <a16:creationId xmlns:a16="http://schemas.microsoft.com/office/drawing/2014/main" id="{0EEBB170-6280-40EF-BCB8-B2E78D91AF0D}"/>
              </a:ext>
            </a:extLst>
          </p:cNvPr>
          <p:cNvSpPr/>
          <p:nvPr/>
        </p:nvSpPr>
        <p:spPr>
          <a:xfrm>
            <a:off x="6868680" y="422212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FADB62C-61C2-400F-A948-DD1428009285}"/>
              </a:ext>
            </a:extLst>
          </p:cNvPr>
          <p:cNvSpPr/>
          <p:nvPr/>
        </p:nvSpPr>
        <p:spPr>
          <a:xfrm>
            <a:off x="9514508" y="3978414"/>
            <a:ext cx="376901" cy="309466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E559CF5-6309-4BEC-8F36-AA10E6C9637B}"/>
              </a:ext>
            </a:extLst>
          </p:cNvPr>
          <p:cNvSpPr/>
          <p:nvPr/>
        </p:nvSpPr>
        <p:spPr>
          <a:xfrm>
            <a:off x="9413536" y="2469823"/>
            <a:ext cx="376901" cy="309466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E0F5B6B-C961-4CE8-AC86-F75244AAA76A}"/>
              </a:ext>
            </a:extLst>
          </p:cNvPr>
          <p:cNvSpPr/>
          <p:nvPr/>
        </p:nvSpPr>
        <p:spPr>
          <a:xfrm>
            <a:off x="9505904" y="4751242"/>
            <a:ext cx="376901" cy="309466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49D8A3D0-A212-4E2A-9E71-68559CB8ECD3}"/>
              </a:ext>
            </a:extLst>
          </p:cNvPr>
          <p:cNvSpPr/>
          <p:nvPr/>
        </p:nvSpPr>
        <p:spPr>
          <a:xfrm>
            <a:off x="6213664" y="3515812"/>
            <a:ext cx="376901" cy="3094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E07B49C-2F2D-498E-B236-7FF117DBA3E4}"/>
              </a:ext>
            </a:extLst>
          </p:cNvPr>
          <p:cNvSpPr/>
          <p:nvPr/>
        </p:nvSpPr>
        <p:spPr>
          <a:xfrm>
            <a:off x="5893828" y="5066453"/>
            <a:ext cx="376901" cy="30946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46BE8AF-1CDE-412F-BA4B-5D6682E70C38}"/>
              </a:ext>
            </a:extLst>
          </p:cNvPr>
          <p:cNvSpPr/>
          <p:nvPr/>
        </p:nvSpPr>
        <p:spPr>
          <a:xfrm>
            <a:off x="9505903" y="3601591"/>
            <a:ext cx="376901" cy="3094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CBB1A9F-9342-4095-9173-4A8C8123C650}"/>
              </a:ext>
            </a:extLst>
          </p:cNvPr>
          <p:cNvSpPr/>
          <p:nvPr/>
        </p:nvSpPr>
        <p:spPr>
          <a:xfrm>
            <a:off x="9505903" y="4365516"/>
            <a:ext cx="376901" cy="30946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tângulo: Cantos Arredondados 95">
            <a:extLst>
              <a:ext uri="{FF2B5EF4-FFF2-40B4-BE49-F238E27FC236}">
                <a16:creationId xmlns:a16="http://schemas.microsoft.com/office/drawing/2014/main" id="{94FC2B2F-09FC-47AC-897D-CEABF2B79B6C}"/>
              </a:ext>
            </a:extLst>
          </p:cNvPr>
          <p:cNvSpPr/>
          <p:nvPr/>
        </p:nvSpPr>
        <p:spPr>
          <a:xfrm>
            <a:off x="6979409" y="1175808"/>
            <a:ext cx="4897817" cy="1465905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just">
              <a:spcAft>
                <a:spcPts val="60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949FE11F-7D5A-4B09-BA0D-63C205C5EBF3}"/>
              </a:ext>
            </a:extLst>
          </p:cNvPr>
          <p:cNvSpPr/>
          <p:nvPr/>
        </p:nvSpPr>
        <p:spPr>
          <a:xfrm>
            <a:off x="7022118" y="1233441"/>
            <a:ext cx="457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 algn="just">
              <a:spcAft>
                <a:spcPts val="600"/>
              </a:spcAft>
            </a:pPr>
            <a:r>
              <a:rPr lang="et-EE" b="1" dirty="0">
                <a:solidFill>
                  <a:srgbClr val="F25E4F"/>
                </a:solidFill>
              </a:rPr>
              <a:t>Pea meeles!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3A5261F1-F576-4788-835B-A957FB54541B}"/>
              </a:ext>
            </a:extLst>
          </p:cNvPr>
          <p:cNvSpPr/>
          <p:nvPr/>
        </p:nvSpPr>
        <p:spPr>
          <a:xfrm>
            <a:off x="6948548" y="1546291"/>
            <a:ext cx="4897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 err="1">
                <a:solidFill>
                  <a:schemeClr val="bg1"/>
                </a:solidFill>
              </a:rPr>
              <a:t>Praktikas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võime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neid</a:t>
            </a:r>
            <a:r>
              <a:rPr lang="en-GB" dirty="0">
                <a:solidFill>
                  <a:schemeClr val="bg1"/>
                </a:solidFill>
              </a:rPr>
              <a:t> "3 </a:t>
            </a:r>
            <a:r>
              <a:rPr lang="en-GB" dirty="0" err="1">
                <a:solidFill>
                  <a:schemeClr val="bg1"/>
                </a:solidFill>
              </a:rPr>
              <a:t>sammu</a:t>
            </a:r>
            <a:r>
              <a:rPr lang="en-GB" dirty="0">
                <a:solidFill>
                  <a:schemeClr val="bg1"/>
                </a:solidFill>
              </a:rPr>
              <a:t>" "</a:t>
            </a:r>
            <a:r>
              <a:rPr lang="en-GB" dirty="0" err="1">
                <a:solidFill>
                  <a:schemeClr val="bg1"/>
                </a:solidFill>
              </a:rPr>
              <a:t>lühendada</a:t>
            </a:r>
            <a:r>
              <a:rPr lang="en-GB" dirty="0">
                <a:solidFill>
                  <a:schemeClr val="bg1"/>
                </a:solidFill>
              </a:rPr>
              <a:t>":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tângulo 98">
                <a:extLst>
                  <a:ext uri="{FF2B5EF4-FFF2-40B4-BE49-F238E27FC236}">
                    <a16:creationId xmlns:a16="http://schemas.microsoft.com/office/drawing/2014/main" id="{72FD22AF-6691-4AA7-99E3-CD41ECF39CFE}"/>
                  </a:ext>
                </a:extLst>
              </p:cNvPr>
              <p:cNvSpPr/>
              <p:nvPr/>
            </p:nvSpPr>
            <p:spPr>
              <a:xfrm>
                <a:off x="7163131" y="1861556"/>
                <a:ext cx="45324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1.</a:t>
                </a:r>
                <a:r>
                  <a:rPr lang="en-GB" dirty="0">
                    <a:solidFill>
                      <a:srgbClr val="F25E4F"/>
                    </a:solidFill>
                  </a:rPr>
                  <a:t> </a:t>
                </a:r>
                <a:r>
                  <a:rPr lang="et-EE" b="1" dirty="0">
                    <a:solidFill>
                      <a:schemeClr val="bg1"/>
                    </a:solidFill>
                  </a:rPr>
                  <a:t>Maatrikskuju</a:t>
                </a:r>
                <a:r>
                  <a:rPr lang="en-GB" dirty="0">
                    <a:solidFill>
                      <a:schemeClr val="bg1"/>
                    </a:solidFill>
                  </a:rPr>
                  <a:t>+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t-EE" b="1" dirty="0">
                    <a:solidFill>
                      <a:schemeClr val="bg1"/>
                    </a:solidFill>
                  </a:rPr>
                  <a:t>Arvuta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9" name="Retângulo 98">
                <a:extLst>
                  <a:ext uri="{FF2B5EF4-FFF2-40B4-BE49-F238E27FC236}">
                    <a16:creationId xmlns:a16="http://schemas.microsoft.com/office/drawing/2014/main" id="{72FD22AF-6691-4AA7-99E3-CD41ECF39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1" y="1861556"/>
                <a:ext cx="4532436" cy="369332"/>
              </a:xfrm>
              <a:prstGeom prst="rect">
                <a:avLst/>
              </a:prstGeom>
              <a:blipFill>
                <a:blip r:embed="rId47"/>
                <a:stretch>
                  <a:fillRect l="-1075" t="-8197" b="-2459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tângulo 99">
                <a:extLst>
                  <a:ext uri="{FF2B5EF4-FFF2-40B4-BE49-F238E27FC236}">
                    <a16:creationId xmlns:a16="http://schemas.microsoft.com/office/drawing/2014/main" id="{B2D025E0-6EF6-42ED-9A47-5A40F3C8D5AC}"/>
                  </a:ext>
                </a:extLst>
              </p:cNvPr>
              <p:cNvSpPr/>
              <p:nvPr/>
            </p:nvSpPr>
            <p:spPr>
              <a:xfrm>
                <a:off x="7163130" y="2207093"/>
                <a:ext cx="43178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t-EE" b="1" dirty="0">
                    <a:solidFill>
                      <a:schemeClr val="bg1"/>
                    </a:solidFill>
                  </a:rPr>
                  <a:t>Arvuta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dirty="0">
                    <a:solidFill>
                      <a:schemeClr val="bg1"/>
                    </a:solidFill>
                  </a:rPr>
                  <a:t>ja</a:t>
                </a:r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:r>
                  <a:rPr lang="et-EE" b="1" dirty="0">
                    <a:solidFill>
                      <a:schemeClr val="bg1"/>
                    </a:solidFill>
                  </a:rPr>
                  <a:t>jaga</a:t>
                </a:r>
                <a:r>
                  <a:rPr lang="pt-PT" dirty="0">
                    <a:solidFill>
                      <a:schemeClr val="bg1"/>
                    </a:solidFill>
                  </a:rPr>
                  <a:t>:</a:t>
                </a:r>
                <a:r>
                  <a:rPr lang="pt-PT" b="1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0" name="Retângulo 99">
                <a:extLst>
                  <a:ext uri="{FF2B5EF4-FFF2-40B4-BE49-F238E27FC236}">
                    <a16:creationId xmlns:a16="http://schemas.microsoft.com/office/drawing/2014/main" id="{B2D025E0-6EF6-42ED-9A47-5A40F3C8D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0" y="2207093"/>
                <a:ext cx="4317854" cy="369332"/>
              </a:xfrm>
              <a:prstGeom prst="rect">
                <a:avLst/>
              </a:prstGeom>
              <a:blipFill>
                <a:blip r:embed="rId48"/>
                <a:stretch>
                  <a:fillRect l="-1130" t="-8197" b="-2459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tângulo: Cantos Arredondados 100">
            <a:hlinkClick r:id="rId49" action="ppaction://hlinksldjump"/>
            <a:extLst>
              <a:ext uri="{FF2B5EF4-FFF2-40B4-BE49-F238E27FC236}">
                <a16:creationId xmlns:a16="http://schemas.microsoft.com/office/drawing/2014/main" id="{4CC3D818-9990-43EC-A48A-682E34D54FE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2" name="Retângulo: Cantos Arredondados 101">
            <a:hlinkClick r:id="rId50" action="ppaction://hlinksldjump"/>
            <a:extLst>
              <a:ext uri="{FF2B5EF4-FFF2-40B4-BE49-F238E27FC236}">
                <a16:creationId xmlns:a16="http://schemas.microsoft.com/office/drawing/2014/main" id="{4837291B-86CD-4B97-9194-C597CCAF0725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Crameri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valemid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3" name="Retângulo: Cantos Arredondados 102">
            <a:hlinkClick r:id="rId51" action="ppaction://hlinksldjump"/>
            <a:extLst>
              <a:ext uri="{FF2B5EF4-FFF2-40B4-BE49-F238E27FC236}">
                <a16:creationId xmlns:a16="http://schemas.microsoft.com/office/drawing/2014/main" id="{A4512502-802A-4489-84F0-DAD45A06B479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4" name="Retângulo: Cantos Arredondados 103">
            <a:hlinkClick r:id="rId52" action="ppaction://hlinksldjump"/>
            <a:extLst>
              <a:ext uri="{FF2B5EF4-FFF2-40B4-BE49-F238E27FC236}">
                <a16:creationId xmlns:a16="http://schemas.microsoft.com/office/drawing/2014/main" id="{215109AF-2E6C-47B2-AEB0-CD31586D770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Üldistades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Kuidas</a:t>
            </a:r>
            <a:r>
              <a:rPr lang="en-GB" i="1" dirty="0">
                <a:solidFill>
                  <a:schemeClr val="tx1"/>
                </a:solidFill>
              </a:rPr>
              <a:t> see </a:t>
            </a:r>
            <a:r>
              <a:rPr lang="en-GB" i="1" dirty="0" err="1">
                <a:solidFill>
                  <a:schemeClr val="tx1"/>
                </a:solidFill>
              </a:rPr>
              <a:t>töötab</a:t>
            </a:r>
            <a:r>
              <a:rPr lang="en-GB" i="1" dirty="0">
                <a:solidFill>
                  <a:schemeClr val="tx1"/>
                </a:solidFill>
              </a:rPr>
              <a:t>?. . .</a:t>
            </a:r>
          </a:p>
        </p:txBody>
      </p:sp>
    </p:spTree>
    <p:extLst>
      <p:ext uri="{BB962C8B-B14F-4D97-AF65-F5344CB8AC3E}">
        <p14:creationId xmlns:p14="http://schemas.microsoft.com/office/powerpoint/2010/main" val="196909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33633 0.2817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30052 0.504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2520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" grpId="0" animBg="1"/>
      <p:bldP spid="49" grpId="0"/>
      <p:bldP spid="42" grpId="0"/>
      <p:bldP spid="57" grpId="0"/>
      <p:bldP spid="61" grpId="0"/>
      <p:bldP spid="61" grpId="1"/>
      <p:bldP spid="72" grpId="0"/>
      <p:bldP spid="72" grpId="1"/>
      <p:bldP spid="73" grpId="0" animBg="1"/>
      <p:bldP spid="73" grpId="1" animBg="1"/>
      <p:bldP spid="74" grpId="0"/>
      <p:bldP spid="74" grpId="1"/>
      <p:bldP spid="75" grpId="0" animBg="1"/>
      <p:bldP spid="75" grpId="1" animBg="1"/>
      <p:bldP spid="76" grpId="0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6" grpId="0" animBg="1"/>
      <p:bldP spid="97" grpId="0"/>
      <p:bldP spid="98" grpId="0"/>
      <p:bldP spid="99" grpId="0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ULTRA_SCORM_COURSE_ID" val="C697DB87-AF24-4C59-ABA5-CB20025768F8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PRESENTATION_COURSE_TITLE" val="Lesson_25"/>
  <p:tag name="ISPRING_LMS_API_VERSION" val="SCORM 1.2"/>
  <p:tag name="ISPRING_ULTRA_SCORM_SLIDE_COUNT" val="21"/>
  <p:tag name="ISPRING_SCREEN_RECS_UPDATED" val="C:\Users\filom\Documents\ENGIMATH\LESSONS\MATRICES\LESSON 25 P\Lesson_25_N1\"/>
  <p:tag name="ISPRING_ULTRA_SCORM_COURCE_TITLE" val="Lesson_25_N1"/>
  <p:tag name="ISPRING_PRESENTATION_TITLE" val="Lesson_25_N1"/>
  <p:tag name="ISPRING_UUID" val="{6D034BDD-E3BA-452A-985E-6D0DCA64C475}"/>
  <p:tag name="ISPRING_RESOURCE_FOLDER" val="C:\Users\olabanov\Desktop\EngiMath\iSpring teooria\Lesson_25_N1\"/>
  <p:tag name="ISPRING_PRESENTATION_PATH" val="C:\Users\olabanov\Desktop\EngiMath\iSpring teooria\Lesson_25_N1.pptx"/>
  <p:tag name="ISPRING_PLAYERS_CUSTOMIZATION_2" val="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PuUNT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D7lD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PuUNT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D7lDU3/LbDp4AwAA/gsAACEAAAB1bml2ZXJzYWwvZmxhc2hfc2tpbl9zZXR0aW5ncy54bWyNVlFv2jAQfi6/ArF3WCkbrZQi0RakaqytBuPdSQ6wcOzIduj49zs7ceJAKCGqlHz3fb7z3fncQO0p7x5AKir4Y2/Ym3RugiiTErheQZIyoqEbEgWv8WNv/nex6A0sQzAhl6A15VuFQIF0KbIikaSEHxdiK/ohifZbKTIe9ybf5nfmCQaWeiLaHVOQjPI98n4M759e5s08RpV+1ZD0NySCvsDAUTC7nQ1nwzaCVIJSYIJ5eJkOpz+vaBgJgTkvo/HofjRtpajczO2vlehAFdVWNB6O78ajZhGmFrn1vH7hIxVplrYvQyrF1sR+ohib54qCCRJjNyD95cE8V+jYWUfj5Eq9NfzTV3IfZloL3o8E19i0fS5kQhhqNvbXSlNUuIXCdlHpAiMP4xYC10HhOI4uJYZsoZ71COLb+FKdMHsg6/yvos+7xk8maSYqRmOMQ8jYRgzfzVNRizfv5Acmh1KwD+OhNhFMP4cMJlpmEAzcl7Gonfh8zzQed2f1Ecf4wD1+kEzBZEOYKkgV6Gh/4JPy2FunAJx9LViWwHMepb9U3eDoz89PtnA+s8TK0CQcCqjy64GO94YJP+N5oOMtTdbfOTuekU8tRuHO0BOx1asyXYTspfomAE7w3eXHfVmTWX9hRo/yHBaAJSQihontiBVNwBQnGFjMRDE4CSPg5EC3ROM98ttwwuNSQ6qCwQmeN1FjzwSaagbnnRSJTCqMAY3r+lYbLEaQnz011QvYaMetgy715prya22/O18m1S2fJyn/6Gq8wB57CZF7kCshmOp1CwkOMcyuvTdP6eaewPkD8pVvhCewPhsVXGhQrZgiP06tuERrEu0SDKU57DJ5tnqNVQoKf+fV41kSgpxhxSm4TqtjhrWj2x3DP72m8AlxnX7BaHR6h0txQssm9gBbYyAy2rkGzz8MnmRMUwYHYIXNA8wmL2wnUHgazvdoOqfebR5ytdWK6VG1Qm3i1Qxn9DXG08zPLVdaWZNQ2e1UI8HNYW9NbzQXg820oT/T7LftFH9FNDakC2vipY5kWiw1kbpYrvq2eyUHmHKa2PmBsOe2wWIUTIi0yIE1uX2c4c65uVLKhZSjN1iaBWY0ToZNAmupT8YVHrfJRgL4Y9GCnXJW/4JjKIiM30pCbXg3mI0Wd4a3mZ2wOJiTVAcDD7KlKLOO7/hf/6TT+Q9QSwMEFAACAAgAD7lDU+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D7lDUxuMGpq6AQAAbQYAAB8AAAB1bml2ZXJzYWwvaHRtbF9za2luX3NldHRpbmdzLmpzjZTNTuswEIX3fYrKd4sqSAuh7HrVVroSCyTYIRaOM02jOh7LdgsF8e7EKS2OM+HW3tRHX8/8OJ6PwbBeTLDh3fCj+d2cH9rnRgOvObOFi7Yue/TK68zKMoensgJZKmARsvPIiksLJ/3zB6GcmWpcs/2jA20DP4YErE/+gWgI0BLajtBeKcM3Snw//nsQVHWoKOhztnUO1UigcqDcSKGpeMOwP6tmhRVGMO7A/AddcQEt0+vkNst7yR/HSZbmYhpyAivN1f4eCxxlXGwKg1uVH+jl2O+QXu81mPrGN6ewf+fLEJCldf8cVHHgxdUiWST9pDZgLXzHnc5nyeyGhCXPQIYFpZPbyewXtGW8bNYv9K60pTvSaZKO00lIa15Ap0sC8qt83MZU7dXpZif4gXPw5oJieIuQfA+mY9X9MDTqrT7jArXBwneki6Z+k6hEnpeqOHDzqd8k55P1tn3fRjMyRhma/Hh7cOl3yETNmLHWM8Poma2Jp1z1DZczRoMjH7eNot5Tc0FSIhUXKZAcaNEUPabj4lnjz8914dxswDwhynp+Dhl3jot1VU+UOv+XcDKQqYqzi4rTGnx+AVBLAwQUAAIACAAPuUNTlBOzImkAAABuAAAAHAAAAHVuaXZlcnNhbC9sb2NhbF9zZXR0aW5ncy54bWwNzDEOgzAMQNGdU1jeKe3WgcDGVpbSA1jERZEcG5GA4PZk+8PTb/szChy8pWDq8PV4IrDO5oMuDn/TUL8RUib1JKbsUA2h76pWbCb5cs4FJliFLt4mjiUyjxSLHHYRqOFTXv/AHpuuugFQSwMEFAACAAgAOXpD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Dl6Q1LlZcaxSwAAAGoAAAAbAAAAdW5pdmVyc2FsL3VuaXZlcnNhbC5wbmcueG1ss7GvyM1RKEstKs7Mz7NVMtQzULK34+WyKShKLctMLVeoAIoBBSFASaESyDVCcMszU0oybJUszM0QYhmpmekZJbZKZqbmcEF9oJEAUEsBAgAAFAACAAgAEURsTjZhWAJHAwAA4QkAABQAAAAAAAAAAQAAAAAAAAAAAHVuaXZlcnNhbC9wbGF5ZXIueG1sUEsBAgAAFAACAAgAD7lDU5xeMggUBgAANxcAAB0AAAAAAAAAAQAAAAAAeQMAAHVuaXZlcnNhbC9jb21tb25fbWVzc2FnZXMubG5nUEsBAgAAFAACAAgAD7lDUxUeYBujAAAAfwEAAC4AAAAAAAAAAQAAAAAAyAkAAHVuaXZlcnNhbC9wbGF5YmFja19hbmRfbmF2aWdhdGlvbl9zZXR0aW5ncy54bWxQSwECAAAUAAIACAAPuUNT0L0vtE4EAACHFQAAJwAAAAAAAAABAAAAAAC3CgAAdW5pdmVyc2FsL2ZsYXNoX3B1Ymxpc2hpbmdfc2V0dGluZ3MueG1sUEsBAgAAFAACAAgAD7lDU3/LbDp4AwAA/gsAACEAAAAAAAAAAQAAAAAASg8AAHVuaXZlcnNhbC9mbGFzaF9za2luX3NldHRpbmdzLnhtbFBLAQIAABQAAgAIAA+5Q1PmRcYRSAQAABEVAAAmAAAAAAAAAAEAAAAAAAETAAB1bml2ZXJzYWwvaHRtbF9wdWJsaXNoaW5nX3NldHRpbmdzLnhtbFBLAQIAABQAAgAIAA+5Q1MbjBqaugEAAG0GAAAfAAAAAAAAAAEAAAAAAI0XAAB1bml2ZXJzYWwvaHRtbF9za2luX3NldHRpbmdzLmpzUEsBAgAAFAACAAgAD7lDU5QTsyJpAAAAbgAAABwAAAAAAAAAAQAAAAAAhBkAAHVuaXZlcnNhbC9sb2NhbF9zZXR0aW5ncy54bWxQSwECAAAUAAIACAA5ekNSqp+OWRYKAAAWGQAAFwAAAAAAAAAAAAAAAAAnGgAAdW5pdmVyc2FsL3VuaXZlcnNhbC5wbmdQSwECAAAUAAIACAA5ekNS5WXGsUsAAABqAAAAGwAAAAAAAAABAAAAAAByJAAAdW5pdmVyc2FsL3VuaXZlcnNhbC5wbmcueG1sUEsFBgAAAAAKAAoABgMAAPYk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q\uFFFDf\uFFFD{C4D6D3BE-AC21-436A-8459-73050BF2A405}&quot;,&quot;C:\\Users\\olabanov\\Desktop\\EngiMath\\iSpring teooria&quot;],[&quot;*\uFFFD\uFFFD\uFFFD{BB4CDCA5-F38E-475C-8C53-186BBAA01A72}&quot;,&quot;C:\\Users\\filom\\Documents\\ENGIMATH\\LESSONS\\MATRICES\\LESSON 25 P&quot;],[&quot;\uFFFD\uFFFD.n{2C718A9B-BCB4-4807-BC20-6AE6832F03A6}&quot;,&quot;E:\\Hasiera\\Proy\\Europa\\Education\\ErasmusPlus\\2018-Estonia\\IO2\\material\\LESSONS - MATRICES and DETERMINANTS\\LESSON 25&quot;],[&quot;\uFFFD\u0017\uFFFD\uFFFD{611CD699-D877-4A71-B932-93ACB765141C}&quot;,&quot;C:\\Users\\mapbrsee\\Documents\\Erasmus+\\temas 23 a 26\\tema 2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ZIOMtKD7dTdfFJKUkBM6g&quot;,&quot;gi&quot;:&quot;FGqgo8LJlWW1vXT3-lNxyg&quot;,&quot;ti&quot;:&quot;ui_elements&quot;,&quot;vs&quot;:{&quot;f&quot;:[1233],&quot;i&quot;:{&quot;d&quot;:&quot;lZIOMtKD7dTdfFJKUkBM6g&quot;,&quot;p&quot;:true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tMmGMX-n72Y7Hhf4zMLpA&quot;,&quot;gi&quot;:&quot;9x3TqVtR56e5V2ibjX9ufw&quot;,&quot;ti&quot;:&quot;characters&quot;,&quot;vs&quot;:{&quot;f&quot;:[870,674],&quot;i&quot;:{&quot;d&quot;:&quot;KtMmGMX-n72Y7Hhf4zMLpA&quot;,&quot;p&quot;:true}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riDPcKGWW19kVmKFWVr-g&quot;,&quot;gi&quot;:&quot;9x3TqVtR56e5V2ibjX9ufw&quot;,&quot;ti&quot;:&quot;characters&quot;,&quot;vs&quot;:{&quot;f&quot;:[870,674],&quot;i&quot;:{&quot;d&quot;:&quot;XriDPcKGWW19kVmKFWVr-g&quot;,&quot;p&quot;:true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9h3-XuJpkAhJcG6kleTsA&quot;,&quot;gi&quot;:&quot;FGqgo8LJlWW1vXT3-lNxyg&quot;,&quot;ti&quot;:&quot;ui_elements&quot;,&quot;vs&quot;:{&quot;f&quot;:[60],&quot;i&quot;:{&quot;d&quot;:&quot;G9h3-XuJpkAhJcG6kleTsA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1eRA1K9hEi8WGOGEIlrxtw&quot;,&quot;gi&quot;:&quot;FGqgo8LJlWW1vXT3-lNxyg&quot;,&quot;ti&quot;:&quot;ui_elements&quot;,&quot;vs&quot;:{&quot;f&quot;:[60],&quot;i&quot;:{&quot;d&quot;:&quot;1eRA1K9hEi8WGOGEIlrxtw&quot;,&quot;p&quot;:true}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afVbCmAkjJq-NtsOnP9zQ&quot;,&quot;gi&quot;:&quot;9x3TqVtR56e5V2ibjX9ufw&quot;,&quot;ti&quot;:&quot;characters&quot;,&quot;vs&quot;:{&quot;f&quot;:[870,674],&quot;i&quot;:{&quot;d&quot;:&quot;nafVbCmAkjJq-NtsOnP9zQ&quot;,&quot;p&quot;:true}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hefkC8WsMRETT4a_SvFPg&quot;,&quot;gi&quot;:&quot;9x3TqVtR56e5V2ibjX9ufw&quot;,&quot;ti&quot;:&quot;characters&quot;,&quot;vs&quot;:{&quot;f&quot;:[870,674],&quot;i&quot;:{&quot;d&quot;:&quot;xhefkC8WsMRETT4a_SvFPg&quot;,&quot;p&quot;:true}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olabanov\Desktop\EngiMath\iSpring teooria\Lesson_25_N1\quiz\quiz1.quiz"/>
  <p:tag name="ISPRING_QUIZ_RELATIVE_PATH" val="Lesson_25_N1\quiz\quiz1.quiz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v6vlDytKoOTrDjSiUJl2Q&quot;,&quot;gi&quot;:&quot;9x3TqVtR56e5V2ibjX9ufw&quot;,&quot;ti&quot;:&quot;characters&quot;,&quot;vs&quot;:{&quot;f&quot;:[870,674],&quot;i&quot;:{&quot;d&quot;:&quot;pv6vlDytKoOTrDjSiUJl2Q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Wqx_OsiHBP7N7B97bsAeg&quot;,&quot;gi&quot;:&quot;FGqgo8LJlWW1vXT3-lNxyg&quot;,&quot;ti&quot;:&quot;ui_elements&quot;,&quot;vs&quot;:{&quot;f&quot;:[13],&quot;i&quot;:{&quot;d&quot;:&quot;lWqx_OsiHBP7N7B97bsAeg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sv3p7AGkrWIwUMm7jY1ZMA&quot;,&quot;gi&quot;:&quot;9x3TqVtR56e5V2ibjX9ufw&quot;,&quot;ti&quot;:&quot;characters&quot;,&quot;vs&quot;:{&quot;f&quot;:[870,674],&quot;i&quot;:{&quot;d&quot;:&quot;sv3p7AGkrWIwUMm7jY1ZM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XfualuCNIuwCo4dSV_UzQ&quot;,&quot;gi&quot;:&quot;9x3TqVtR56e5V2ibjX9ufw&quot;,&quot;ti&quot;:&quot;characters&quot;,&quot;vs&quot;:{&quot;f&quot;:[870,674],&quot;i&quot;:{&quot;d&quot;:&quot;TXfualuCNIuwCo4dSV_UzQ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hefkC8WsMRETT4a_SvFPg&quot;,&quot;gi&quot;:&quot;9x3TqVtR56e5V2ibjX9ufw&quot;,&quot;ti&quot;:&quot;characters&quot;,&quot;vs&quot;:{&quot;f&quot;:[870,674],&quot;i&quot;:{&quot;d&quot;:&quot;xhefkC8WsMRETT4a_SvFPg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XfualuCNIuwCo4dSV_UzQ&quot;,&quot;gi&quot;:&quot;9x3TqVtR56e5V2ibjX9ufw&quot;,&quot;ti&quot;:&quot;characters&quot;,&quot;vs&quot;:{&quot;f&quot;:[870,674],&quot;i&quot;:{&quot;d&quot;:&quot;TXfualuCNIuwCo4dSV_UzQ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hefkC8WsMRETT4a_SvFPg&quot;,&quot;gi&quot;:&quot;9x3TqVtR56e5V2ibjX9ufw&quot;,&quot;ti&quot;:&quot;characters&quot;,&quot;vs&quot;:{&quot;f&quot;:[870,674],&quot;i&quot;:{&quot;d&quot;:&quot;xhefkC8WsMRETT4a_SvFPg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tMmGMX-n72Y7Hhf4zMLpA&quot;,&quot;gi&quot;:&quot;9x3TqVtR56e5V2ibjX9ufw&quot;,&quot;ti&quot;:&quot;characters&quot;,&quot;vs&quot;:{&quot;f&quot;:[870,674],&quot;i&quot;:{&quot;d&quot;:&quot;KtMmGMX-n72Y7Hhf4zMLpA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tMmGMX-n72Y7Hhf4zMLpA&quot;,&quot;gi&quot;:&quot;9x3TqVtR56e5V2ibjX9ufw&quot;,&quot;ti&quot;:&quot;characters&quot;,&quot;vs&quot;:{&quot;f&quot;:[870,674],&quot;i&quot;:{&quot;d&quot;:&quot;KtMmGMX-n72Y7Hhf4zMLpA&quot;,&quot;p&quot;:true}}}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8664</TotalTime>
  <Words>2082</Words>
  <Application>Microsoft Office PowerPoint</Application>
  <PresentationFormat>Widescreen</PresentationFormat>
  <Paragraphs>392</Paragraphs>
  <Slides>27</Slides>
  <Notes>27</Notes>
  <HiddenSlides>6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Segoe UI</vt:lpstr>
      <vt:lpstr>Segoe UI Semibold</vt:lpstr>
      <vt:lpstr>Times New Roman</vt:lpstr>
      <vt:lpstr>Tema de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Lesson_25_N1</dc:title>
  <dc:creator>EUGENIO BRAVO</dc:creator>
  <cp:lastModifiedBy>Elena Safiulina</cp:lastModifiedBy>
  <cp:revision>457</cp:revision>
  <dcterms:created xsi:type="dcterms:W3CDTF">2020-02-05T17:06:21Z</dcterms:created>
  <dcterms:modified xsi:type="dcterms:W3CDTF">2025-07-16T20:28:34Z</dcterms:modified>
</cp:coreProperties>
</file>