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5" r:id="rId2"/>
    <p:sldId id="277" r:id="rId3"/>
    <p:sldId id="285" r:id="rId4"/>
    <p:sldId id="286" r:id="rId5"/>
    <p:sldId id="287" r:id="rId6"/>
    <p:sldId id="289" r:id="rId7"/>
    <p:sldId id="290" r:id="rId8"/>
    <p:sldId id="291" r:id="rId9"/>
    <p:sldId id="311" r:id="rId10"/>
    <p:sldId id="278" r:id="rId11"/>
    <p:sldId id="292" r:id="rId12"/>
    <p:sldId id="293" r:id="rId13"/>
    <p:sldId id="294" r:id="rId14"/>
    <p:sldId id="279" r:id="rId15"/>
    <p:sldId id="295" r:id="rId16"/>
    <p:sldId id="296" r:id="rId17"/>
    <p:sldId id="297" r:id="rId18"/>
    <p:sldId id="299" r:id="rId19"/>
    <p:sldId id="298" r:id="rId20"/>
    <p:sldId id="300" r:id="rId21"/>
    <p:sldId id="301" r:id="rId22"/>
    <p:sldId id="280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284" r:id="rId32"/>
    <p:sldId id="310" r:id="rId33"/>
    <p:sldId id="283" r:id="rId34"/>
  </p:sldIdLst>
  <p:sldSz cx="12192000" cy="6858000"/>
  <p:notesSz cx="6858000" cy="9144000"/>
  <p:custDataLst>
    <p:tags r:id="rId36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A6FF"/>
    <a:srgbClr val="0C2B8E"/>
    <a:srgbClr val="F6FAF7"/>
    <a:srgbClr val="F68D82"/>
    <a:srgbClr val="F25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55" autoAdjust="0"/>
    <p:restoredTop sz="95232" autoAdjust="0"/>
  </p:normalViewPr>
  <p:slideViewPr>
    <p:cSldViewPr snapToGrid="0" showGuides="1">
      <p:cViewPr varScale="1">
        <p:scale>
          <a:sx n="82" d="100"/>
          <a:sy n="82" d="100"/>
        </p:scale>
        <p:origin x="754" y="72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66995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5389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01720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40908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9130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41110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93251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45350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95871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85430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83167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34290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31692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94613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96535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73975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09088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70066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82212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47118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4625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4772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18750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07812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293443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635327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3756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17892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448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7495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75109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09099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26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05/02/2021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.jpg"/><Relationship Id="rId7" Type="http://schemas.openxmlformats.org/officeDocument/2006/relationships/slide" Target="slide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22.xml"/><Relationship Id="rId10" Type="http://schemas.openxmlformats.org/officeDocument/2006/relationships/slide" Target="slide31.xml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28.png"/><Relationship Id="rId5" Type="http://schemas.openxmlformats.org/officeDocument/2006/relationships/slide" Target="slide22.xml"/><Relationship Id="rId10" Type="http://schemas.openxmlformats.org/officeDocument/2006/relationships/image" Target="../media/image190.png"/><Relationship Id="rId4" Type="http://schemas.openxmlformats.org/officeDocument/2006/relationships/slide" Target="slide31.xml"/><Relationship Id="rId9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2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1.xml"/><Relationship Id="rId12" Type="http://schemas.openxmlformats.org/officeDocument/2006/relationships/image" Target="../media/image21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slide" Target="slide14.xml"/><Relationship Id="rId5" Type="http://schemas.openxmlformats.org/officeDocument/2006/relationships/image" Target="../media/image1.jpg"/><Relationship Id="rId15" Type="http://schemas.openxmlformats.org/officeDocument/2006/relationships/image" Target="../media/image30.png"/><Relationship Id="rId10" Type="http://schemas.openxmlformats.org/officeDocument/2006/relationships/slide" Target="slide10.xml"/><Relationship Id="rId4" Type="http://schemas.openxmlformats.org/officeDocument/2006/relationships/notesSlide" Target="../notesSlides/notesSlide11.xml"/><Relationship Id="rId9" Type="http://schemas.openxmlformats.org/officeDocument/2006/relationships/slide" Target="slide2.xml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32.png"/><Relationship Id="rId5" Type="http://schemas.openxmlformats.org/officeDocument/2006/relationships/slide" Target="slide31.xml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13.xml"/><Relationship Id="rId7" Type="http://schemas.openxmlformats.org/officeDocument/2006/relationships/slide" Target="slide22.xml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slide" Target="slide31.xml"/><Relationship Id="rId11" Type="http://schemas.openxmlformats.org/officeDocument/2006/relationships/image" Target="../media/image34.png"/><Relationship Id="rId5" Type="http://schemas.openxmlformats.org/officeDocument/2006/relationships/image" Target="../media/image3.png"/><Relationship Id="rId10" Type="http://schemas.openxmlformats.org/officeDocument/2006/relationships/slide" Target="slide14.xml"/><Relationship Id="rId4" Type="http://schemas.openxmlformats.org/officeDocument/2006/relationships/image" Target="../media/image1.jpg"/><Relationship Id="rId9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31.xml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80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1.xml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tags" Target="../tags/tag9.xml"/><Relationship Id="rId16" Type="http://schemas.openxmlformats.org/officeDocument/2006/relationships/image" Target="../media/image39.png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11" Type="http://schemas.openxmlformats.org/officeDocument/2006/relationships/slide" Target="slide14.xml"/><Relationship Id="rId5" Type="http://schemas.openxmlformats.org/officeDocument/2006/relationships/image" Target="../media/image1.jpg"/><Relationship Id="rId15" Type="http://schemas.openxmlformats.org/officeDocument/2006/relationships/image" Target="../media/image38.png"/><Relationship Id="rId10" Type="http://schemas.openxmlformats.org/officeDocument/2006/relationships/slide" Target="slide10.xml"/><Relationship Id="rId4" Type="http://schemas.openxmlformats.org/officeDocument/2006/relationships/notesSlide" Target="../notesSlides/notesSlide15.xml"/><Relationship Id="rId9" Type="http://schemas.openxmlformats.org/officeDocument/2006/relationships/slide" Target="slide2.xml"/><Relationship Id="rId14" Type="http://schemas.openxmlformats.org/officeDocument/2006/relationships/image" Target="../media/image2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90.png"/><Relationship Id="rId3" Type="http://schemas.openxmlformats.org/officeDocument/2006/relationships/notesSlide" Target="../notesSlides/notesSlide16.xml"/><Relationship Id="rId7" Type="http://schemas.openxmlformats.org/officeDocument/2006/relationships/slide" Target="slide22.xml"/><Relationship Id="rId12" Type="http://schemas.openxmlformats.org/officeDocument/2006/relationships/image" Target="../media/image280.pn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png"/><Relationship Id="rId1" Type="http://schemas.openxmlformats.org/officeDocument/2006/relationships/tags" Target="../tags/tag10.xml"/><Relationship Id="rId6" Type="http://schemas.openxmlformats.org/officeDocument/2006/relationships/slide" Target="slide31.xml"/><Relationship Id="rId5" Type="http://schemas.openxmlformats.org/officeDocument/2006/relationships/image" Target="../media/image3.png"/><Relationship Id="rId15" Type="http://schemas.openxmlformats.org/officeDocument/2006/relationships/image" Target="../media/image390.png"/><Relationship Id="rId10" Type="http://schemas.openxmlformats.org/officeDocument/2006/relationships/slide" Target="slide14.xml"/><Relationship Id="rId4" Type="http://schemas.openxmlformats.org/officeDocument/2006/relationships/image" Target="../media/image1.jpg"/><Relationship Id="rId9" Type="http://schemas.openxmlformats.org/officeDocument/2006/relationships/slide" Target="slide10.xml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90.png"/><Relationship Id="rId18" Type="http://schemas.openxmlformats.org/officeDocument/2006/relationships/image" Target="../media/image45.png"/><Relationship Id="rId3" Type="http://schemas.openxmlformats.org/officeDocument/2006/relationships/notesSlide" Target="../notesSlides/notesSlide17.xml"/><Relationship Id="rId7" Type="http://schemas.openxmlformats.org/officeDocument/2006/relationships/slide" Target="slide22.xml"/><Relationship Id="rId12" Type="http://schemas.openxmlformats.org/officeDocument/2006/relationships/image" Target="../media/image280.png"/><Relationship Id="rId17" Type="http://schemas.openxmlformats.org/officeDocument/2006/relationships/image" Target="../media/image36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png"/><Relationship Id="rId1" Type="http://schemas.openxmlformats.org/officeDocument/2006/relationships/tags" Target="../tags/tag11.xml"/><Relationship Id="rId6" Type="http://schemas.openxmlformats.org/officeDocument/2006/relationships/slide" Target="slide31.xml"/><Relationship Id="rId5" Type="http://schemas.openxmlformats.org/officeDocument/2006/relationships/image" Target="../media/image3.png"/><Relationship Id="rId15" Type="http://schemas.openxmlformats.org/officeDocument/2006/relationships/image" Target="../media/image42.png"/><Relationship Id="rId10" Type="http://schemas.openxmlformats.org/officeDocument/2006/relationships/slide" Target="slide14.xml"/><Relationship Id="rId19" Type="http://schemas.openxmlformats.org/officeDocument/2006/relationships/image" Target="../media/image37.png"/><Relationship Id="rId4" Type="http://schemas.openxmlformats.org/officeDocument/2006/relationships/image" Target="../media/image1.jpg"/><Relationship Id="rId9" Type="http://schemas.openxmlformats.org/officeDocument/2006/relationships/slide" Target="slide10.xml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80.png"/><Relationship Id="rId18" Type="http://schemas.openxmlformats.org/officeDocument/2006/relationships/image" Target="../media/image37.png"/><Relationship Id="rId3" Type="http://schemas.openxmlformats.org/officeDocument/2006/relationships/notesSlide" Target="../notesSlides/notesSlide18.xml"/><Relationship Id="rId7" Type="http://schemas.openxmlformats.org/officeDocument/2006/relationships/slide" Target="slide22.xml"/><Relationship Id="rId17" Type="http://schemas.openxmlformats.org/officeDocument/2006/relationships/image" Target="../media/image4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.png"/><Relationship Id="rId1" Type="http://schemas.openxmlformats.org/officeDocument/2006/relationships/tags" Target="../tags/tag12.xml"/><Relationship Id="rId6" Type="http://schemas.openxmlformats.org/officeDocument/2006/relationships/slide" Target="slide31.xml"/><Relationship Id="rId11" Type="http://schemas.openxmlformats.org/officeDocument/2006/relationships/image" Target="../media/image42.png"/><Relationship Id="rId5" Type="http://schemas.openxmlformats.org/officeDocument/2006/relationships/image" Target="../media/image3.png"/><Relationship Id="rId15" Type="http://schemas.openxmlformats.org/officeDocument/2006/relationships/image" Target="../media/image47.png"/><Relationship Id="rId10" Type="http://schemas.openxmlformats.org/officeDocument/2006/relationships/slide" Target="slide14.xml"/><Relationship Id="rId4" Type="http://schemas.openxmlformats.org/officeDocument/2006/relationships/image" Target="../media/image1.jpg"/><Relationship Id="rId9" Type="http://schemas.openxmlformats.org/officeDocument/2006/relationships/slide" Target="slide10.xml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42.png"/><Relationship Id="rId18" Type="http://schemas.openxmlformats.org/officeDocument/2006/relationships/image" Target="../media/image50.png"/><Relationship Id="rId26" Type="http://schemas.openxmlformats.org/officeDocument/2006/relationships/image" Target="../media/image54.png"/><Relationship Id="rId3" Type="http://schemas.openxmlformats.org/officeDocument/2006/relationships/tags" Target="../tags/tag15.xml"/><Relationship Id="rId7" Type="http://schemas.openxmlformats.org/officeDocument/2006/relationships/image" Target="../media/image3.png"/><Relationship Id="rId12" Type="http://schemas.openxmlformats.org/officeDocument/2006/relationships/slide" Target="slide14.xml"/><Relationship Id="rId17" Type="http://schemas.openxmlformats.org/officeDocument/2006/relationships/image" Target="../media/image420.png"/><Relationship Id="rId25" Type="http://schemas.openxmlformats.org/officeDocument/2006/relationships/image" Target="../media/image53.png"/><Relationship Id="rId2" Type="http://schemas.openxmlformats.org/officeDocument/2006/relationships/tags" Target="../tags/tag14.xml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openxmlformats.org/officeDocument/2006/relationships/tags" Target="../tags/tag13.xml"/><Relationship Id="rId6" Type="http://schemas.openxmlformats.org/officeDocument/2006/relationships/image" Target="../media/image1.jpg"/><Relationship Id="rId11" Type="http://schemas.openxmlformats.org/officeDocument/2006/relationships/slide" Target="slide10.xml"/><Relationship Id="rId24" Type="http://schemas.openxmlformats.org/officeDocument/2006/relationships/image" Target="../media/image37.png"/><Relationship Id="rId5" Type="http://schemas.openxmlformats.org/officeDocument/2006/relationships/notesSlide" Target="../notesSlides/notesSlide19.xml"/><Relationship Id="rId15" Type="http://schemas.openxmlformats.org/officeDocument/2006/relationships/image" Target="../media/image430.png"/><Relationship Id="rId23" Type="http://schemas.openxmlformats.org/officeDocument/2006/relationships/image" Target="../media/image480.png"/><Relationship Id="rId10" Type="http://schemas.openxmlformats.org/officeDocument/2006/relationships/slide" Target="slide2.xml"/><Relationship Id="rId19" Type="http://schemas.openxmlformats.org/officeDocument/2006/relationships/image" Target="../media/image51.png"/><Relationship Id="rId4" Type="http://schemas.openxmlformats.org/officeDocument/2006/relationships/slideLayout" Target="../slideLayouts/slideLayout2.xml"/><Relationship Id="rId9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0.xml"/><Relationship Id="rId18" Type="http://schemas.openxmlformats.org/officeDocument/2006/relationships/image" Target="../media/image60.png"/><Relationship Id="rId3" Type="http://schemas.openxmlformats.org/officeDocument/2006/relationships/tags" Target="../tags/tag4.xml"/><Relationship Id="rId21" Type="http://schemas.openxmlformats.org/officeDocument/2006/relationships/image" Target="../media/image9.png"/><Relationship Id="rId7" Type="http://schemas.openxmlformats.org/officeDocument/2006/relationships/image" Target="../media/image5.png"/><Relationship Id="rId12" Type="http://schemas.openxmlformats.org/officeDocument/2006/relationships/slide" Target="slide2.xml"/><Relationship Id="rId17" Type="http://schemas.openxmlformats.org/officeDocument/2006/relationships/image" Target="../media/image56.png"/><Relationship Id="rId2" Type="http://schemas.openxmlformats.org/officeDocument/2006/relationships/tags" Target="../tags/tag3.xml"/><Relationship Id="rId16" Type="http://schemas.openxmlformats.org/officeDocument/2006/relationships/image" Target="../media/image410.png"/><Relationship Id="rId20" Type="http://schemas.openxmlformats.org/officeDocument/2006/relationships/image" Target="../media/image8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slide" Target="slide22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.jpg"/><Relationship Id="rId10" Type="http://schemas.openxmlformats.org/officeDocument/2006/relationships/slide" Target="slide3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Relationship Id="rId1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8" Type="http://schemas.openxmlformats.org/officeDocument/2006/relationships/image" Target="../media/image480.png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57.png"/><Relationship Id="rId7" Type="http://schemas.openxmlformats.org/officeDocument/2006/relationships/slide" Target="slide22.xml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0.png"/><Relationship Id="rId20" Type="http://schemas.openxmlformats.org/officeDocument/2006/relationships/image" Target="../media/image500.png"/><Relationship Id="rId1" Type="http://schemas.openxmlformats.org/officeDocument/2006/relationships/tags" Target="../tags/tag16.xml"/><Relationship Id="rId6" Type="http://schemas.openxmlformats.org/officeDocument/2006/relationships/slide" Target="slide31.xml"/><Relationship Id="rId24" Type="http://schemas.openxmlformats.org/officeDocument/2006/relationships/image" Target="../media/image54.png"/><Relationship Id="rId5" Type="http://schemas.openxmlformats.org/officeDocument/2006/relationships/image" Target="../media/image3.png"/><Relationship Id="rId15" Type="http://schemas.openxmlformats.org/officeDocument/2006/relationships/image" Target="../media/image47.png"/><Relationship Id="rId23" Type="http://schemas.openxmlformats.org/officeDocument/2006/relationships/image" Target="../media/image53.png"/><Relationship Id="rId10" Type="http://schemas.openxmlformats.org/officeDocument/2006/relationships/slide" Target="slide14.xml"/><Relationship Id="rId19" Type="http://schemas.openxmlformats.org/officeDocument/2006/relationships/image" Target="../media/image55.png"/><Relationship Id="rId4" Type="http://schemas.openxmlformats.org/officeDocument/2006/relationships/image" Target="../media/image1.jpg"/><Relationship Id="rId9" Type="http://schemas.openxmlformats.org/officeDocument/2006/relationships/slide" Target="slide10.xml"/><Relationship Id="rId14" Type="http://schemas.openxmlformats.org/officeDocument/2006/relationships/image" Target="../media/image380.png"/><Relationship Id="rId2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520.png"/><Relationship Id="rId3" Type="http://schemas.openxmlformats.org/officeDocument/2006/relationships/notesSlide" Target="../notesSlides/notesSlide21.xml"/><Relationship Id="rId7" Type="http://schemas.openxmlformats.org/officeDocument/2006/relationships/slide" Target="slide3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png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slide" Target="slide14.xml"/><Relationship Id="rId5" Type="http://schemas.openxmlformats.org/officeDocument/2006/relationships/image" Target="../media/image1.jpg"/><Relationship Id="rId15" Type="http://schemas.openxmlformats.org/officeDocument/2006/relationships/image" Target="../media/image30.png"/><Relationship Id="rId10" Type="http://schemas.openxmlformats.org/officeDocument/2006/relationships/slide" Target="slide10.xml"/><Relationship Id="rId4" Type="http://schemas.openxmlformats.org/officeDocument/2006/relationships/image" Target="../media/image510.png"/><Relationship Id="rId9" Type="http://schemas.openxmlformats.org/officeDocument/2006/relationships/slide" Target="slide2.xml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31.xml"/><Relationship Id="rId4" Type="http://schemas.openxmlformats.org/officeDocument/2006/relationships/image" Target="../media/image3.png"/><Relationship Id="rId9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1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550.png"/><Relationship Id="rId5" Type="http://schemas.openxmlformats.org/officeDocument/2006/relationships/slide" Target="slide31.xml"/><Relationship Id="rId10" Type="http://schemas.openxmlformats.org/officeDocument/2006/relationships/image" Target="../media/image540.png"/><Relationship Id="rId4" Type="http://schemas.openxmlformats.org/officeDocument/2006/relationships/image" Target="../media/image3.png"/><Relationship Id="rId9" Type="http://schemas.openxmlformats.org/officeDocument/2006/relationships/slide" Target="slide14.xml"/><Relationship Id="rId14" Type="http://schemas.openxmlformats.org/officeDocument/2006/relationships/image" Target="../media/image5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1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550.png"/><Relationship Id="rId5" Type="http://schemas.openxmlformats.org/officeDocument/2006/relationships/slide" Target="slide31.xml"/><Relationship Id="rId15" Type="http://schemas.openxmlformats.org/officeDocument/2006/relationships/image" Target="../media/image62.png"/><Relationship Id="rId10" Type="http://schemas.openxmlformats.org/officeDocument/2006/relationships/image" Target="../media/image540.png"/><Relationship Id="rId4" Type="http://schemas.openxmlformats.org/officeDocument/2006/relationships/image" Target="../media/image3.png"/><Relationship Id="rId9" Type="http://schemas.openxmlformats.org/officeDocument/2006/relationships/slide" Target="slide14.xml"/><Relationship Id="rId14" Type="http://schemas.openxmlformats.org/officeDocument/2006/relationships/image" Target="../media/image5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1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550.png"/><Relationship Id="rId5" Type="http://schemas.openxmlformats.org/officeDocument/2006/relationships/slide" Target="slide31.xml"/><Relationship Id="rId15" Type="http://schemas.openxmlformats.org/officeDocument/2006/relationships/image" Target="../media/image64.png"/><Relationship Id="rId10" Type="http://schemas.openxmlformats.org/officeDocument/2006/relationships/image" Target="../media/image540.png"/><Relationship Id="rId4" Type="http://schemas.openxmlformats.org/officeDocument/2006/relationships/image" Target="../media/image3.png"/><Relationship Id="rId9" Type="http://schemas.openxmlformats.org/officeDocument/2006/relationships/slide" Target="slide14.xml"/><Relationship Id="rId14" Type="http://schemas.openxmlformats.org/officeDocument/2006/relationships/image" Target="../media/image5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50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620.png"/><Relationship Id="rId5" Type="http://schemas.openxmlformats.org/officeDocument/2006/relationships/slide" Target="slide31.xml"/><Relationship Id="rId10" Type="http://schemas.openxmlformats.org/officeDocument/2006/relationships/image" Target="../media/image540.png"/><Relationship Id="rId4" Type="http://schemas.openxmlformats.org/officeDocument/2006/relationships/image" Target="../media/image3.png"/><Relationship Id="rId9" Type="http://schemas.openxmlformats.org/officeDocument/2006/relationships/slide" Target="slide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50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620.png"/><Relationship Id="rId5" Type="http://schemas.openxmlformats.org/officeDocument/2006/relationships/slide" Target="slide31.xml"/><Relationship Id="rId15" Type="http://schemas.openxmlformats.org/officeDocument/2006/relationships/image" Target="../media/image67.png"/><Relationship Id="rId10" Type="http://schemas.openxmlformats.org/officeDocument/2006/relationships/image" Target="../media/image540.png"/><Relationship Id="rId4" Type="http://schemas.openxmlformats.org/officeDocument/2006/relationships/image" Target="../media/image3.png"/><Relationship Id="rId9" Type="http://schemas.openxmlformats.org/officeDocument/2006/relationships/slide" Target="slide14.xml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9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65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68.png"/><Relationship Id="rId5" Type="http://schemas.openxmlformats.org/officeDocument/2006/relationships/slide" Target="slide31.xml"/><Relationship Id="rId15" Type="http://schemas.openxmlformats.org/officeDocument/2006/relationships/image" Target="../media/image67.png"/><Relationship Id="rId10" Type="http://schemas.openxmlformats.org/officeDocument/2006/relationships/image" Target="../media/image620.png"/><Relationship Id="rId4" Type="http://schemas.openxmlformats.org/officeDocument/2006/relationships/image" Target="../media/image3.png"/><Relationship Id="rId9" Type="http://schemas.openxmlformats.org/officeDocument/2006/relationships/slide" Target="slide14.xml"/><Relationship Id="rId1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72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700.png"/><Relationship Id="rId5" Type="http://schemas.openxmlformats.org/officeDocument/2006/relationships/slide" Target="slide31.xml"/><Relationship Id="rId10" Type="http://schemas.openxmlformats.org/officeDocument/2006/relationships/image" Target="../media/image620.png"/><Relationship Id="rId4" Type="http://schemas.openxmlformats.org/officeDocument/2006/relationships/image" Target="../media/image3.png"/><Relationship Id="rId9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56.png"/><Relationship Id="rId5" Type="http://schemas.openxmlformats.org/officeDocument/2006/relationships/slide" Target="slide22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31.xml"/><Relationship Id="rId9" Type="http://schemas.openxmlformats.org/officeDocument/2006/relationships/image" Target="../media/image1.jpg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31.xml"/><Relationship Id="rId4" Type="http://schemas.openxmlformats.org/officeDocument/2006/relationships/image" Target="../media/image3.png"/><Relationship Id="rId9" Type="http://schemas.openxmlformats.org/officeDocument/2006/relationships/slide" Target="slide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73.png"/><Relationship Id="rId3" Type="http://schemas.openxmlformats.org/officeDocument/2006/relationships/tags" Target="../tags/tag20.xml"/><Relationship Id="rId7" Type="http://schemas.openxmlformats.org/officeDocument/2006/relationships/image" Target="../media/image3.png"/><Relationship Id="rId12" Type="http://schemas.openxmlformats.org/officeDocument/2006/relationships/slide" Target="slide14.xml"/><Relationship Id="rId2" Type="http://schemas.openxmlformats.org/officeDocument/2006/relationships/tags" Target="../tags/tag19.xml"/><Relationship Id="rId16" Type="http://schemas.openxmlformats.org/officeDocument/2006/relationships/image" Target="../media/image76.png"/><Relationship Id="rId1" Type="http://schemas.openxmlformats.org/officeDocument/2006/relationships/tags" Target="../tags/tag18.xml"/><Relationship Id="rId6" Type="http://schemas.openxmlformats.org/officeDocument/2006/relationships/image" Target="../media/image1.jpg"/><Relationship Id="rId11" Type="http://schemas.openxmlformats.org/officeDocument/2006/relationships/slide" Target="slide10.xml"/><Relationship Id="rId5" Type="http://schemas.openxmlformats.org/officeDocument/2006/relationships/notesSlide" Target="../notesSlides/notesSlide31.xml"/><Relationship Id="rId15" Type="http://schemas.openxmlformats.org/officeDocument/2006/relationships/image" Target="../media/image75.png"/><Relationship Id="rId10" Type="http://schemas.openxmlformats.org/officeDocument/2006/relationships/slide" Target="slide2.xml"/><Relationship Id="rId4" Type="http://schemas.openxmlformats.org/officeDocument/2006/relationships/slideLayout" Target="../slideLayouts/slideLayout2.xml"/><Relationship Id="rId9" Type="http://schemas.openxmlformats.org/officeDocument/2006/relationships/slide" Target="slide22.xml"/><Relationship Id="rId1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32.xml"/><Relationship Id="rId7" Type="http://schemas.openxmlformats.org/officeDocument/2006/relationships/slide" Target="slide22.xml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slide" Target="slide31.xml"/><Relationship Id="rId11" Type="http://schemas.openxmlformats.org/officeDocument/2006/relationships/image" Target="../media/image77.png"/><Relationship Id="rId5" Type="http://schemas.openxmlformats.org/officeDocument/2006/relationships/image" Target="../media/image3.png"/><Relationship Id="rId10" Type="http://schemas.openxmlformats.org/officeDocument/2006/relationships/slide" Target="slide14.xml"/><Relationship Id="rId4" Type="http://schemas.openxmlformats.org/officeDocument/2006/relationships/image" Target="../media/image1.jpg"/><Relationship Id="rId9" Type="http://schemas.openxmlformats.org/officeDocument/2006/relationships/slide" Target="slide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79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.png"/><Relationship Id="rId12" Type="http://schemas.openxmlformats.org/officeDocument/2006/relationships/slide" Target="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11" Type="http://schemas.openxmlformats.org/officeDocument/2006/relationships/slide" Target="slide10.xml"/><Relationship Id="rId5" Type="http://schemas.openxmlformats.org/officeDocument/2006/relationships/image" Target="../media/image78.png"/><Relationship Id="rId10" Type="http://schemas.openxmlformats.org/officeDocument/2006/relationships/slide" Target="slide2.xml"/><Relationship Id="rId4" Type="http://schemas.openxmlformats.org/officeDocument/2006/relationships/image" Target="../media/image1.jpg"/><Relationship Id="rId9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56.png"/><Relationship Id="rId5" Type="http://schemas.openxmlformats.org/officeDocument/2006/relationships/slide" Target="slide22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31.xml"/><Relationship Id="rId9" Type="http://schemas.openxmlformats.org/officeDocument/2006/relationships/image" Target="../media/image1.jp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56.png"/><Relationship Id="rId5" Type="http://schemas.openxmlformats.org/officeDocument/2006/relationships/slide" Target="slide22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31.xml"/><Relationship Id="rId9" Type="http://schemas.openxmlformats.org/officeDocument/2006/relationships/image" Target="../media/image1.jp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56.png"/><Relationship Id="rId5" Type="http://schemas.openxmlformats.org/officeDocument/2006/relationships/slide" Target="slide22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31.xml"/><Relationship Id="rId9" Type="http://schemas.openxmlformats.org/officeDocument/2006/relationships/image" Target="../media/image1.jp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2.png"/><Relationship Id="rId5" Type="http://schemas.openxmlformats.org/officeDocument/2006/relationships/slide" Target="slide22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31.xml"/><Relationship Id="rId9" Type="http://schemas.openxmlformats.org/officeDocument/2006/relationships/image" Target="../media/image1.jp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5.png"/><Relationship Id="rId5" Type="http://schemas.openxmlformats.org/officeDocument/2006/relationships/slide" Target="slide22.xml"/><Relationship Id="rId10" Type="http://schemas.openxmlformats.org/officeDocument/2006/relationships/image" Target="../media/image14.png"/><Relationship Id="rId4" Type="http://schemas.openxmlformats.org/officeDocument/2006/relationships/slide" Target="slide31.xml"/><Relationship Id="rId9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9.png"/><Relationship Id="rId5" Type="http://schemas.openxmlformats.org/officeDocument/2006/relationships/slide" Target="slide22.xml"/><Relationship Id="rId15" Type="http://schemas.openxmlformats.org/officeDocument/2006/relationships/image" Target="../media/image23.png"/><Relationship Id="rId10" Type="http://schemas.openxmlformats.org/officeDocument/2006/relationships/image" Target="../media/image1.jpg"/><Relationship Id="rId19" Type="http://schemas.openxmlformats.org/officeDocument/2006/relationships/image" Target="../media/image27.png"/><Relationship Id="rId4" Type="http://schemas.openxmlformats.org/officeDocument/2006/relationships/slide" Target="slide31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123" y="1362597"/>
            <a:ext cx="4829979" cy="453260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88150" y="23626"/>
            <a:ext cx="9797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F25E4F"/>
                </a:solidFill>
              </a:rPr>
              <a:t>Não esquecer!</a:t>
            </a:r>
            <a:r>
              <a:rPr lang="pt-PT" sz="2000" dirty="0"/>
              <a:t> </a:t>
            </a:r>
          </a:p>
          <a:p>
            <a:r>
              <a:rPr lang="pt-PT" dirty="0">
                <a:solidFill>
                  <a:srgbClr val="0C2B8E"/>
                </a:solidFill>
              </a:rPr>
              <a:t>Podes </a:t>
            </a:r>
            <a:r>
              <a:rPr lang="pt-PT" b="1" dirty="0">
                <a:solidFill>
                  <a:srgbClr val="0C2B8E"/>
                </a:solidFill>
              </a:rPr>
              <a:t>navegar por todas as secções </a:t>
            </a:r>
            <a:r>
              <a:rPr lang="pt-PT" dirty="0">
                <a:solidFill>
                  <a:srgbClr val="0C2B8E"/>
                </a:solidFill>
              </a:rPr>
              <a:t>(</a:t>
            </a:r>
            <a:r>
              <a:rPr lang="pt-PT" i="1" dirty="0" err="1">
                <a:solidFill>
                  <a:srgbClr val="0C2B8E"/>
                </a:solidFill>
              </a:rPr>
              <a:t>ente</a:t>
            </a:r>
            <a:r>
              <a:rPr lang="pt-PT" dirty="0" err="1">
                <a:solidFill>
                  <a:srgbClr val="0C2B8E"/>
                </a:solidFill>
              </a:rPr>
              <a:t>r</a:t>
            </a:r>
            <a:r>
              <a:rPr lang="pt-PT" dirty="0">
                <a:solidFill>
                  <a:srgbClr val="0C2B8E"/>
                </a:solidFill>
              </a:rPr>
              <a:t> ou clique de rato) ou </a:t>
            </a:r>
            <a:r>
              <a:rPr lang="pt-PT" b="1" dirty="0">
                <a:solidFill>
                  <a:srgbClr val="0C2B8E"/>
                </a:solidFill>
              </a:rPr>
              <a:t>escolher a secção </a:t>
            </a:r>
            <a:r>
              <a:rPr lang="pt-PT" dirty="0">
                <a:solidFill>
                  <a:srgbClr val="0C2B8E"/>
                </a:solidFill>
              </a:rPr>
              <a:t>clicando sobre ela.</a:t>
            </a:r>
          </a:p>
          <a:p>
            <a:r>
              <a:rPr lang="pt-PT" dirty="0">
                <a:solidFill>
                  <a:srgbClr val="0C2B8E"/>
                </a:solidFill>
              </a:rPr>
              <a:t>Apenas deves “</a:t>
            </a:r>
            <a:r>
              <a:rPr lang="pt-PT" b="1" i="1" dirty="0" err="1">
                <a:solidFill>
                  <a:srgbClr val="0C2B8E"/>
                </a:solidFill>
              </a:rPr>
              <a:t>Try</a:t>
            </a:r>
            <a:r>
              <a:rPr lang="pt-PT" b="1" i="1" dirty="0">
                <a:solidFill>
                  <a:srgbClr val="0C2B8E"/>
                </a:solidFill>
              </a:rPr>
              <a:t> it</a:t>
            </a:r>
            <a:r>
              <a:rPr lang="pt-PT" dirty="0">
                <a:solidFill>
                  <a:srgbClr val="0C2B8E"/>
                </a:solidFill>
              </a:rPr>
              <a:t>”</a:t>
            </a:r>
            <a:r>
              <a:rPr lang="pt-PT" b="1" dirty="0">
                <a:solidFill>
                  <a:srgbClr val="0C2B8E"/>
                </a:solidFill>
              </a:rPr>
              <a:t> </a:t>
            </a:r>
            <a:r>
              <a:rPr lang="pt-PT" u="sng" dirty="0">
                <a:solidFill>
                  <a:srgbClr val="0C2B8E"/>
                </a:solidFill>
              </a:rPr>
              <a:t>depois de navegares por todos os conteúdos desta aula</a:t>
            </a:r>
            <a:r>
              <a:rPr lang="en-GB" sz="1600" dirty="0">
                <a:solidFill>
                  <a:srgbClr val="0C2B8E"/>
                </a:solidFill>
              </a:rPr>
              <a:t>!</a:t>
            </a:r>
          </a:p>
        </p:txBody>
      </p:sp>
      <p:sp>
        <p:nvSpPr>
          <p:cNvPr id="14" name="Retângulo: Cantos Arredondados 13">
            <a:hlinkClick r:id="rId5" action="ppaction://hlinksldjump"/>
            <a:extLst>
              <a:ext uri="{FF2B5EF4-FFF2-40B4-BE49-F238E27FC236}">
                <a16:creationId xmlns:a16="http://schemas.microsoft.com/office/drawing/2014/main" id="{D0C5B867-3B34-4549-89D9-94360D55C0C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Retângulo: Cantos Arredondados 7">
            <a:hlinkClick r:id="rId6" action="ppaction://hlinksldjump"/>
            <a:extLst>
              <a:ext uri="{FF2B5EF4-FFF2-40B4-BE49-F238E27FC236}">
                <a16:creationId xmlns:a16="http://schemas.microsoft.com/office/drawing/2014/main" id="{816B776E-E59F-4B94-8499-1E315F85F6C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" name="Retângulo: Cantos Arredondados 8">
            <a:hlinkClick r:id="rId7" action="ppaction://hlinksldjump"/>
            <a:extLst>
              <a:ext uri="{FF2B5EF4-FFF2-40B4-BE49-F238E27FC236}">
                <a16:creationId xmlns:a16="http://schemas.microsoft.com/office/drawing/2014/main" id="{1E485FD3-908A-4FCD-81EC-B79D2D6FB4F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" name="Retângulo: Cantos Arredondados 9">
            <a:hlinkClick r:id="rId8" action="ppaction://hlinksldjump"/>
            <a:extLst>
              <a:ext uri="{FF2B5EF4-FFF2-40B4-BE49-F238E27FC236}">
                <a16:creationId xmlns:a16="http://schemas.microsoft.com/office/drawing/2014/main" id="{CDAE4FC5-BFB5-4433-B164-CD6E2722137E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</a:t>
            </a:r>
            <a:r>
              <a:rPr lang="en-GB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13 Plano</a:t>
            </a:r>
            <a:endParaRPr lang="en-GB" sz="2800" b="1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C1B2912-34B1-4F34-B929-246AE0743FC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: Cantos Arredondados 20">
            <a:hlinkClick r:id="rId10" action="ppaction://hlinksldjump"/>
            <a:extLst>
              <a:ext uri="{FF2B5EF4-FFF2-40B4-BE49-F238E27FC236}">
                <a16:creationId xmlns:a16="http://schemas.microsoft.com/office/drawing/2014/main" id="{AEE59DB6-818A-4C9D-8FB2-E5A317CA7C5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6B0080E-FD2A-4203-8539-3C481C3086EF}"/>
              </a:ext>
            </a:extLst>
          </p:cNvPr>
          <p:cNvSpPr/>
          <p:nvPr/>
        </p:nvSpPr>
        <p:spPr>
          <a:xfrm>
            <a:off x="2066293" y="305858"/>
            <a:ext cx="9859639" cy="2598115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2" name="Retângulo: Cantos Arredondados 81">
            <a:extLst>
              <a:ext uri="{FF2B5EF4-FFF2-40B4-BE49-F238E27FC236}">
                <a16:creationId xmlns:a16="http://schemas.microsoft.com/office/drawing/2014/main" id="{F4A9D239-C226-49C0-B756-778B47A37DA2}"/>
              </a:ext>
            </a:extLst>
          </p:cNvPr>
          <p:cNvSpPr/>
          <p:nvPr/>
        </p:nvSpPr>
        <p:spPr>
          <a:xfrm>
            <a:off x="2779595" y="1807238"/>
            <a:ext cx="7204156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4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27" name="Retângulo: Cantos Arredondados 26">
            <a:hlinkClick r:id="rId5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6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7" action="ppaction://hlinksldjump"/>
            <a:extLst>
              <a:ext uri="{FF2B5EF4-FFF2-40B4-BE49-F238E27FC236}">
                <a16:creationId xmlns:a16="http://schemas.microsoft.com/office/drawing/2014/main" id="{346B15D0-16B8-408A-A5DA-ADE52EEBD99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8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0E78605-EB9F-48CB-945B-5FE1F5025E69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Definição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BD919122-91B4-45D4-A788-C16564BDDE80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Se </a:t>
            </a:r>
            <a:r>
              <a:rPr lang="en-GB" sz="2400" dirty="0" err="1">
                <a:solidFill>
                  <a:sysClr val="windowText" lastClr="000000"/>
                </a:solidFill>
              </a:rPr>
              <a:t>uma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matriz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verifica</a:t>
            </a:r>
            <a:r>
              <a:rPr lang="en-GB" sz="2400" dirty="0">
                <a:solidFill>
                  <a:sysClr val="windowText" lastClr="000000"/>
                </a:solidFill>
              </a:rPr>
              <a:t> as </a:t>
            </a:r>
            <a:r>
              <a:rPr lang="pt-PT" sz="2400" dirty="0">
                <a:solidFill>
                  <a:sysClr val="windowText" lastClr="000000"/>
                </a:solidFill>
              </a:rPr>
              <a:t>seguintes condições adicionais, então diz-se que está na </a:t>
            </a:r>
            <a:r>
              <a:rPr lang="en-GB" sz="2400" b="1" dirty="0">
                <a:solidFill>
                  <a:sysClr val="windowText" lastClr="000000"/>
                </a:solidFill>
              </a:rPr>
              <a:t>Forma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Reduzida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ou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está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diagonalizada</a:t>
            </a:r>
            <a:r>
              <a:rPr lang="en-GB" sz="24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992BE8DF-9751-4791-BC5C-AE5A0CA83601}"/>
              </a:ext>
            </a:extLst>
          </p:cNvPr>
          <p:cNvSpPr/>
          <p:nvPr/>
        </p:nvSpPr>
        <p:spPr>
          <a:xfrm>
            <a:off x="2268414" y="1742119"/>
            <a:ext cx="8094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4"/>
            </a:pPr>
            <a:r>
              <a:rPr lang="pt-PT" sz="2400" b="1" dirty="0">
                <a:solidFill>
                  <a:sysClr val="windowText" lastClr="000000"/>
                </a:solidFill>
              </a:rPr>
              <a:t>O elemento principal em cada linha diferente de zero é 1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281C4A71-C61C-4473-BBB1-55D64C3C14A1}"/>
              </a:ext>
            </a:extLst>
          </p:cNvPr>
          <p:cNvSpPr/>
          <p:nvPr/>
        </p:nvSpPr>
        <p:spPr>
          <a:xfrm>
            <a:off x="2268414" y="2236362"/>
            <a:ext cx="9400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5"/>
            </a:pPr>
            <a:r>
              <a:rPr lang="en-GB" sz="2400" b="1" dirty="0" err="1">
                <a:solidFill>
                  <a:sysClr val="windowText" lastClr="000000"/>
                </a:solidFill>
              </a:rPr>
              <a:t>Cada</a:t>
            </a:r>
            <a:r>
              <a:rPr lang="en-GB" sz="2400" b="1" dirty="0">
                <a:solidFill>
                  <a:sysClr val="windowText" lastClr="000000"/>
                </a:solidFill>
              </a:rPr>
              <a:t> 1 (principal) </a:t>
            </a:r>
            <a:r>
              <a:rPr lang="pt-PT" sz="2400" b="1" dirty="0">
                <a:solidFill>
                  <a:sysClr val="windowText" lastClr="000000"/>
                </a:solidFill>
              </a:rPr>
              <a:t>é o único elemento não nulo nessa coluna.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4D40DA81-6363-4782-86FE-55BC9B389F27}"/>
              </a:ext>
            </a:extLst>
          </p:cNvPr>
          <p:cNvSpPr/>
          <p:nvPr/>
        </p:nvSpPr>
        <p:spPr>
          <a:xfrm>
            <a:off x="2066293" y="3813201"/>
            <a:ext cx="9835419" cy="2848856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F9904CEA-B273-472E-BE08-88087233BE55}"/>
              </a:ext>
            </a:extLst>
          </p:cNvPr>
          <p:cNvGrpSpPr/>
          <p:nvPr/>
        </p:nvGrpSpPr>
        <p:grpSpPr>
          <a:xfrm>
            <a:off x="5310720" y="4679099"/>
            <a:ext cx="3370682" cy="1314960"/>
            <a:chOff x="5310720" y="4679099"/>
            <a:chExt cx="3370682" cy="1314960"/>
          </a:xfrm>
        </p:grpSpPr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79203266-A5FA-44F1-863C-71F1D9FABC7C}"/>
                </a:ext>
              </a:extLst>
            </p:cNvPr>
            <p:cNvSpPr/>
            <p:nvPr/>
          </p:nvSpPr>
          <p:spPr>
            <a:xfrm>
              <a:off x="5310720" y="4679099"/>
              <a:ext cx="337068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8E55D1F5-F0AA-4CE4-8171-6A8F8E183799}"/>
                </a:ext>
              </a:extLst>
            </p:cNvPr>
            <p:cNvSpPr/>
            <p:nvPr/>
          </p:nvSpPr>
          <p:spPr>
            <a:xfrm>
              <a:off x="7734685" y="5633336"/>
              <a:ext cx="946717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028AA8E1-7C5C-4B9D-9977-4575E63A6B0C}"/>
                </a:ext>
              </a:extLst>
            </p:cNvPr>
            <p:cNvSpPr/>
            <p:nvPr/>
          </p:nvSpPr>
          <p:spPr>
            <a:xfrm>
              <a:off x="6251980" y="5000094"/>
              <a:ext cx="242942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52E90C79-4A6C-438A-8610-1CD50243FD56}"/>
                </a:ext>
              </a:extLst>
            </p:cNvPr>
            <p:cNvSpPr/>
            <p:nvPr/>
          </p:nvSpPr>
          <p:spPr>
            <a:xfrm>
              <a:off x="6819112" y="5301464"/>
              <a:ext cx="1862290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3A9BB6AC-3973-44F6-BF89-2B4D7B3E5F49}"/>
              </a:ext>
            </a:extLst>
          </p:cNvPr>
          <p:cNvGrpSpPr/>
          <p:nvPr/>
        </p:nvGrpSpPr>
        <p:grpSpPr>
          <a:xfrm>
            <a:off x="2542233" y="4723739"/>
            <a:ext cx="1752299" cy="653337"/>
            <a:chOff x="2542233" y="4653403"/>
            <a:chExt cx="1752299" cy="653337"/>
          </a:xfrm>
        </p:grpSpPr>
        <p:sp>
          <p:nvSpPr>
            <p:cNvPr id="67" name="Retângulo 66">
              <a:extLst>
                <a:ext uri="{FF2B5EF4-FFF2-40B4-BE49-F238E27FC236}">
                  <a16:creationId xmlns:a16="http://schemas.microsoft.com/office/drawing/2014/main" id="{AAAFB244-4875-49FD-946B-C415AF0DEF2C}"/>
                </a:ext>
              </a:extLst>
            </p:cNvPr>
            <p:cNvSpPr/>
            <p:nvPr/>
          </p:nvSpPr>
          <p:spPr>
            <a:xfrm>
              <a:off x="2542233" y="4653403"/>
              <a:ext cx="1752299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tângulo 67">
              <a:extLst>
                <a:ext uri="{FF2B5EF4-FFF2-40B4-BE49-F238E27FC236}">
                  <a16:creationId xmlns:a16="http://schemas.microsoft.com/office/drawing/2014/main" id="{CC26BD4F-90E0-410E-BEE3-01254B8C9801}"/>
                </a:ext>
              </a:extLst>
            </p:cNvPr>
            <p:cNvSpPr/>
            <p:nvPr/>
          </p:nvSpPr>
          <p:spPr>
            <a:xfrm>
              <a:off x="3039841" y="4946017"/>
              <a:ext cx="1254691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9" name="Retângulo 68">
            <a:extLst>
              <a:ext uri="{FF2B5EF4-FFF2-40B4-BE49-F238E27FC236}">
                <a16:creationId xmlns:a16="http://schemas.microsoft.com/office/drawing/2014/main" id="{FBA2CACD-1ED8-40A8-AB22-63E19BB3A334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2D391CFF-D0AB-4E28-8CD5-1D023E841DF6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>
                <a:solidFill>
                  <a:srgbClr val="0C2B8E"/>
                </a:solidFill>
              </a:rPr>
              <a:t>As </a:t>
            </a:r>
            <a:r>
              <a:rPr lang="en-GB" sz="2000" dirty="0" err="1">
                <a:solidFill>
                  <a:srgbClr val="0C2B8E"/>
                </a:solidFill>
              </a:rPr>
              <a:t>seguintes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matrizes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b="1" dirty="0" err="1">
                <a:solidFill>
                  <a:srgbClr val="0C2B8E"/>
                </a:solidFill>
              </a:rPr>
              <a:t>estão</a:t>
            </a:r>
            <a:r>
              <a:rPr lang="en-GB" sz="2000" b="1" dirty="0">
                <a:solidFill>
                  <a:srgbClr val="0C2B8E"/>
                </a:solidFill>
              </a:rPr>
              <a:t> </a:t>
            </a:r>
            <a:r>
              <a:rPr lang="en-GB" sz="2000" b="1" dirty="0" err="1">
                <a:solidFill>
                  <a:srgbClr val="0C2B8E"/>
                </a:solidFill>
              </a:rPr>
              <a:t>na</a:t>
            </a:r>
            <a:r>
              <a:rPr lang="en-GB" sz="2000" b="1" dirty="0">
                <a:solidFill>
                  <a:srgbClr val="0C2B8E"/>
                </a:solidFill>
              </a:rPr>
              <a:t> Forma </a:t>
            </a:r>
            <a:r>
              <a:rPr lang="en-GB" sz="2000" b="1" dirty="0" err="1">
                <a:solidFill>
                  <a:srgbClr val="0C2B8E"/>
                </a:solidFill>
              </a:rPr>
              <a:t>Escalonada</a:t>
            </a:r>
            <a:r>
              <a:rPr lang="en-GB" sz="2000" b="1" dirty="0">
                <a:solidFill>
                  <a:srgbClr val="0C2B8E"/>
                </a:solidFill>
              </a:rPr>
              <a:t> </a:t>
            </a:r>
            <a:r>
              <a:rPr lang="en-GB" sz="2000" b="1" dirty="0" err="1">
                <a:solidFill>
                  <a:srgbClr val="0C2B8E"/>
                </a:solidFill>
              </a:rPr>
              <a:t>Reduzida</a:t>
            </a:r>
            <a:r>
              <a:rPr lang="en-GB" sz="2000" b="1" dirty="0">
                <a:solidFill>
                  <a:srgbClr val="0C2B8E"/>
                </a:solidFill>
              </a:rPr>
              <a:t> - </a:t>
            </a:r>
            <a:r>
              <a:rPr lang="en-GB" sz="2000" b="1" dirty="0" err="1">
                <a:solidFill>
                  <a:srgbClr val="0C2B8E"/>
                </a:solidFill>
              </a:rPr>
              <a:t>Diagonalizadas</a:t>
            </a:r>
            <a:r>
              <a:rPr lang="en-GB" sz="2000" dirty="0">
                <a:solidFill>
                  <a:srgbClr val="0C2B8E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9724BE1A-98DC-473C-9E49-B3A9DCB05571}"/>
                  </a:ext>
                </a:extLst>
              </p:cNvPr>
              <p:cNvSpPr/>
              <p:nvPr/>
            </p:nvSpPr>
            <p:spPr>
              <a:xfrm>
                <a:off x="2211616" y="4653404"/>
                <a:ext cx="2378535" cy="1471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9724BE1A-98DC-473C-9E49-B3A9DCB05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616" y="4653404"/>
                <a:ext cx="2378535" cy="14719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6EA3B68B-124B-4008-B5CC-E0EB07F0E1FA}"/>
                  </a:ext>
                </a:extLst>
              </p:cNvPr>
              <p:cNvSpPr/>
              <p:nvPr/>
            </p:nvSpPr>
            <p:spPr>
              <a:xfrm>
                <a:off x="4506824" y="4607779"/>
                <a:ext cx="4508927" cy="1471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  <m:r>
                            <a:rPr lang="pt-PT" sz="24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6EA3B68B-124B-4008-B5CC-E0EB07F0E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824" y="4607779"/>
                <a:ext cx="4508927" cy="14719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1A7C2D08-0384-48C0-956A-FD3AE5407CB4}"/>
                  </a:ext>
                </a:extLst>
              </p:cNvPr>
              <p:cNvSpPr/>
              <p:nvPr/>
            </p:nvSpPr>
            <p:spPr>
              <a:xfrm>
                <a:off x="9026531" y="4886033"/>
                <a:ext cx="2697279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975" indent="-180975"/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GB" sz="2400" dirty="0"/>
                  <a:t> </a:t>
                </a:r>
                <a:r>
                  <a:rPr lang="pt-PT" dirty="0"/>
                  <a:t>podem ter qualquer valor, incluindo zero</a:t>
                </a:r>
                <a:endParaRPr lang="en-GB" dirty="0"/>
              </a:p>
            </p:txBody>
          </p:sp>
        </mc:Choice>
        <mc:Fallback xmlns="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1A7C2D08-0384-48C0-956A-FD3AE5407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531" y="4886033"/>
                <a:ext cx="2697279" cy="738664"/>
              </a:xfrm>
              <a:prstGeom prst="rect">
                <a:avLst/>
              </a:prstGeom>
              <a:blipFill>
                <a:blip r:embed="rId11"/>
                <a:stretch>
                  <a:fillRect b="-12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Oval 74">
            <a:extLst>
              <a:ext uri="{FF2B5EF4-FFF2-40B4-BE49-F238E27FC236}">
                <a16:creationId xmlns:a16="http://schemas.microsoft.com/office/drawing/2014/main" id="{B8355A71-318C-40A8-81E3-344B979224EA}"/>
              </a:ext>
            </a:extLst>
          </p:cNvPr>
          <p:cNvSpPr/>
          <p:nvPr/>
        </p:nvSpPr>
        <p:spPr>
          <a:xfrm>
            <a:off x="6819112" y="537685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A624C9-1A94-4AE6-9AD8-287ECCAF2D1F}"/>
              </a:ext>
            </a:extLst>
          </p:cNvPr>
          <p:cNvSpPr/>
          <p:nvPr/>
        </p:nvSpPr>
        <p:spPr>
          <a:xfrm>
            <a:off x="6341190" y="506861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1CEE39C-DF36-42FF-AB1C-C8C3651D1191}"/>
              </a:ext>
            </a:extLst>
          </p:cNvPr>
          <p:cNvSpPr/>
          <p:nvPr/>
        </p:nvSpPr>
        <p:spPr>
          <a:xfrm>
            <a:off x="2542233" y="475813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C1AA6D2-4C4E-4C7A-B98F-222B68FC2642}"/>
              </a:ext>
            </a:extLst>
          </p:cNvPr>
          <p:cNvSpPr/>
          <p:nvPr/>
        </p:nvSpPr>
        <p:spPr>
          <a:xfrm>
            <a:off x="3026221" y="511149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E3C67CA-9808-4A10-8D8E-8D2E3D75F80F}"/>
              </a:ext>
            </a:extLst>
          </p:cNvPr>
          <p:cNvSpPr/>
          <p:nvPr/>
        </p:nvSpPr>
        <p:spPr>
          <a:xfrm>
            <a:off x="7849450" y="5741740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AAE230F-BF60-4C53-981B-1511EB2D82CB}"/>
              </a:ext>
            </a:extLst>
          </p:cNvPr>
          <p:cNvSpPr/>
          <p:nvPr/>
        </p:nvSpPr>
        <p:spPr>
          <a:xfrm>
            <a:off x="5395386" y="4715940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147E4516-1891-4106-9E7E-6FEA785BE68F}"/>
              </a:ext>
            </a:extLst>
          </p:cNvPr>
          <p:cNvSpPr/>
          <p:nvPr/>
        </p:nvSpPr>
        <p:spPr>
          <a:xfrm>
            <a:off x="2779594" y="2290691"/>
            <a:ext cx="7660643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tângulo: Cantos Arredondados 83">
            <a:extLst>
              <a:ext uri="{FF2B5EF4-FFF2-40B4-BE49-F238E27FC236}">
                <a16:creationId xmlns:a16="http://schemas.microsoft.com/office/drawing/2014/main" id="{79F4073D-1B41-42CD-AA39-53A4E90ABFC4}"/>
              </a:ext>
            </a:extLst>
          </p:cNvPr>
          <p:cNvSpPr/>
          <p:nvPr/>
        </p:nvSpPr>
        <p:spPr>
          <a:xfrm rot="5400000">
            <a:off x="2504748" y="523348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tângulo: Cantos Arredondados 86">
            <a:extLst>
              <a:ext uri="{FF2B5EF4-FFF2-40B4-BE49-F238E27FC236}">
                <a16:creationId xmlns:a16="http://schemas.microsoft.com/office/drawing/2014/main" id="{5B9106BA-D2B9-410C-99C1-AEF2782B60A8}"/>
              </a:ext>
            </a:extLst>
          </p:cNvPr>
          <p:cNvSpPr/>
          <p:nvPr/>
        </p:nvSpPr>
        <p:spPr>
          <a:xfrm rot="5400000">
            <a:off x="2025165" y="523348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tângulo: Cantos Arredondados 89">
            <a:extLst>
              <a:ext uri="{FF2B5EF4-FFF2-40B4-BE49-F238E27FC236}">
                <a16:creationId xmlns:a16="http://schemas.microsoft.com/office/drawing/2014/main" id="{7270206F-610B-4C1B-B119-C2F03E72C201}"/>
              </a:ext>
            </a:extLst>
          </p:cNvPr>
          <p:cNvSpPr/>
          <p:nvPr/>
        </p:nvSpPr>
        <p:spPr>
          <a:xfrm rot="5400000">
            <a:off x="7340962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222E8560-291D-4084-8171-77C33E4C5A3A}"/>
              </a:ext>
            </a:extLst>
          </p:cNvPr>
          <p:cNvSpPr/>
          <p:nvPr/>
        </p:nvSpPr>
        <p:spPr>
          <a:xfrm rot="5400000">
            <a:off x="4891908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tângulo: Cantos Arredondados 91">
            <a:extLst>
              <a:ext uri="{FF2B5EF4-FFF2-40B4-BE49-F238E27FC236}">
                <a16:creationId xmlns:a16="http://schemas.microsoft.com/office/drawing/2014/main" id="{46D73B8B-7F7C-4D2D-A698-4AF328FF7ABA}"/>
              </a:ext>
            </a:extLst>
          </p:cNvPr>
          <p:cNvSpPr/>
          <p:nvPr/>
        </p:nvSpPr>
        <p:spPr>
          <a:xfrm rot="5400000">
            <a:off x="6295940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tângulo: Cantos Arredondados 92">
            <a:extLst>
              <a:ext uri="{FF2B5EF4-FFF2-40B4-BE49-F238E27FC236}">
                <a16:creationId xmlns:a16="http://schemas.microsoft.com/office/drawing/2014/main" id="{1040C5EF-90A0-4039-95B5-1EC5CED92635}"/>
              </a:ext>
            </a:extLst>
          </p:cNvPr>
          <p:cNvSpPr/>
          <p:nvPr/>
        </p:nvSpPr>
        <p:spPr>
          <a:xfrm rot="5400000">
            <a:off x="5853813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CEBE4209-AFFB-4F66-A0C6-928F98B628AB}"/>
              </a:ext>
            </a:extLst>
          </p:cNvPr>
          <p:cNvSpPr/>
          <p:nvPr/>
        </p:nvSpPr>
        <p:spPr>
          <a:xfrm>
            <a:off x="2066293" y="2924169"/>
            <a:ext cx="9835420" cy="8690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1CBC40E5-1ACE-418B-8713-DFAAF33DB19A}"/>
              </a:ext>
            </a:extLst>
          </p:cNvPr>
          <p:cNvSpPr/>
          <p:nvPr/>
        </p:nvSpPr>
        <p:spPr>
          <a:xfrm>
            <a:off x="2031045" y="2967966"/>
            <a:ext cx="9835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en-GB" sz="2400" b="1" dirty="0">
                <a:solidFill>
                  <a:srgbClr val="C00000"/>
                </a:solidFill>
              </a:rPr>
              <a:t>IMPORTANTE</a:t>
            </a:r>
            <a:r>
              <a:rPr lang="en-GB" sz="2400" b="1" dirty="0"/>
              <a:t> – </a:t>
            </a:r>
            <a:r>
              <a:rPr lang="en-GB" sz="2400" b="1" u="sng" dirty="0"/>
              <a:t>CUIDADO</a:t>
            </a:r>
            <a:r>
              <a:rPr lang="en-GB" sz="2400" b="1" dirty="0"/>
              <a:t> </a:t>
            </a:r>
            <a:r>
              <a:rPr lang="en-GB" sz="2400" dirty="0"/>
              <a:t>– </a:t>
            </a:r>
            <a:r>
              <a:rPr lang="pt-PT" sz="2400" dirty="0"/>
              <a:t>Há quem considere esta 4ª condição como</a:t>
            </a:r>
            <a:r>
              <a:rPr lang="en-GB" sz="2400" dirty="0"/>
              <a:t> </a:t>
            </a:r>
            <a:r>
              <a:rPr lang="en-GB" sz="2400" u="sng" dirty="0" err="1"/>
              <a:t>parte</a:t>
            </a:r>
            <a:r>
              <a:rPr lang="en-GB" sz="2400" u="sng" dirty="0"/>
              <a:t> da </a:t>
            </a:r>
            <a:r>
              <a:rPr lang="en-GB" sz="2400" u="sng" dirty="0" err="1"/>
              <a:t>definição</a:t>
            </a:r>
            <a:r>
              <a:rPr lang="en-GB" sz="2400" u="sng" dirty="0"/>
              <a:t> da </a:t>
            </a:r>
            <a:r>
              <a:rPr lang="en-GB" sz="2400" u="sng" dirty="0" err="1"/>
              <a:t>triangularização</a:t>
            </a:r>
            <a:r>
              <a:rPr lang="en-GB" sz="2400" dirty="0"/>
              <a:t> – mas </a:t>
            </a:r>
            <a:r>
              <a:rPr lang="en-GB" sz="2400" dirty="0" err="1"/>
              <a:t>aqui</a:t>
            </a:r>
            <a:r>
              <a:rPr lang="en-GB" sz="2400" dirty="0"/>
              <a:t> </a:t>
            </a:r>
            <a:r>
              <a:rPr lang="en-GB" sz="2400" dirty="0" err="1"/>
              <a:t>está</a:t>
            </a:r>
            <a:r>
              <a:rPr lang="en-GB" sz="2400" dirty="0"/>
              <a:t> </a:t>
            </a:r>
            <a:r>
              <a:rPr lang="en-GB" sz="2400" dirty="0" err="1"/>
              <a:t>apenas</a:t>
            </a:r>
            <a:r>
              <a:rPr lang="en-GB" sz="2400" dirty="0"/>
              <a:t> para a </a:t>
            </a:r>
            <a:r>
              <a:rPr lang="en-GB" sz="2400" u="sng" dirty="0" err="1"/>
              <a:t>diagonalização</a:t>
            </a:r>
            <a:endParaRPr lang="en-GB" sz="2400" u="sng" dirty="0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5CDC2CF-77D2-42A1-9927-DAB925D77EB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82" grpId="0" animBg="1"/>
      <p:bldP spid="49" grpId="0" animBg="1"/>
      <p:bldP spid="69" grpId="0"/>
      <p:bldP spid="70" grpId="0"/>
      <p:bldP spid="71" grpId="0"/>
      <p:bldP spid="72" grpId="0"/>
      <p:bldP spid="74" grpId="0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3" grpId="0" animBg="1"/>
      <p:bldP spid="84" grpId="0" animBg="1"/>
      <p:bldP spid="87" grpId="0" animBg="1"/>
      <p:bldP spid="90" grpId="0" animBg="1"/>
      <p:bldP spid="91" grpId="0" animBg="1"/>
      <p:bldP spid="92" grpId="0" animBg="1"/>
      <p:bldP spid="93" grpId="0" animBg="1"/>
      <p:bldP spid="56" grpId="0" animBg="1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6B0080E-FD2A-4203-8539-3C481C3086EF}"/>
              </a:ext>
            </a:extLst>
          </p:cNvPr>
          <p:cNvSpPr/>
          <p:nvPr/>
        </p:nvSpPr>
        <p:spPr>
          <a:xfrm>
            <a:off x="2066293" y="305858"/>
            <a:ext cx="9859639" cy="2598115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7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27" name="Retângulo: Cantos Arredondados 26">
            <a:hlinkClick r:id="rId8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9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0" action="ppaction://hlinksldjump"/>
            <a:extLst>
              <a:ext uri="{FF2B5EF4-FFF2-40B4-BE49-F238E27FC236}">
                <a16:creationId xmlns:a16="http://schemas.microsoft.com/office/drawing/2014/main" id="{346B15D0-16B8-408A-A5DA-ADE52EEBD99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1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AC7ED63F-126C-4903-A7B2-685CD0FDE120}"/>
              </a:ext>
            </a:extLst>
          </p:cNvPr>
          <p:cNvSpPr/>
          <p:nvPr/>
        </p:nvSpPr>
        <p:spPr>
          <a:xfrm>
            <a:off x="2066292" y="3205514"/>
            <a:ext cx="9874909" cy="8690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DFD0A639-E683-484C-B4DC-378A5CF8C309}"/>
              </a:ext>
            </a:extLst>
          </p:cNvPr>
          <p:cNvSpPr/>
          <p:nvPr/>
        </p:nvSpPr>
        <p:spPr>
          <a:xfrm>
            <a:off x="2149498" y="3259359"/>
            <a:ext cx="9667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en-GB" sz="2400" b="1" dirty="0" err="1"/>
              <a:t>Matriz</a:t>
            </a:r>
            <a:r>
              <a:rPr lang="en-GB" sz="2400" b="1" dirty="0"/>
              <a:t> </a:t>
            </a:r>
            <a:r>
              <a:rPr lang="en-GB" sz="2400" b="1" dirty="0" err="1"/>
              <a:t>escalonada</a:t>
            </a:r>
            <a:r>
              <a:rPr lang="en-GB" sz="2400" b="1" dirty="0"/>
              <a:t> </a:t>
            </a:r>
            <a:r>
              <a:rPr lang="en-GB" sz="2400" dirty="0"/>
              <a:t>e </a:t>
            </a:r>
            <a:r>
              <a:rPr lang="en-GB" sz="2400" b="1" dirty="0" err="1"/>
              <a:t>matriz</a:t>
            </a:r>
            <a:r>
              <a:rPr lang="en-GB" sz="2400" b="1" dirty="0"/>
              <a:t> </a:t>
            </a:r>
            <a:r>
              <a:rPr lang="en-GB" sz="2400" b="1" dirty="0" err="1"/>
              <a:t>escalonada</a:t>
            </a:r>
            <a:r>
              <a:rPr lang="en-GB" sz="2400" b="1" dirty="0"/>
              <a:t> </a:t>
            </a:r>
            <a:r>
              <a:rPr lang="en-GB" sz="2400" b="1" dirty="0" err="1"/>
              <a:t>reduzida</a:t>
            </a:r>
            <a:r>
              <a:rPr lang="en-GB" sz="2400" b="1" dirty="0"/>
              <a:t> </a:t>
            </a:r>
            <a:r>
              <a:rPr lang="en-GB" sz="2400" dirty="0" err="1"/>
              <a:t>são</a:t>
            </a:r>
            <a:r>
              <a:rPr lang="en-GB" sz="2400" dirty="0"/>
              <a:t> </a:t>
            </a:r>
            <a:r>
              <a:rPr lang="en-GB" sz="2400" dirty="0" err="1"/>
              <a:t>aquelas</a:t>
            </a:r>
            <a:r>
              <a:rPr lang="en-GB" sz="2400" dirty="0"/>
              <a:t> que </a:t>
            </a:r>
            <a:r>
              <a:rPr lang="en-GB" sz="2400" dirty="0" err="1"/>
              <a:t>estão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forma </a:t>
            </a:r>
            <a:r>
              <a:rPr lang="en-GB" sz="2400" u="sng" dirty="0" err="1"/>
              <a:t>escalonada</a:t>
            </a:r>
            <a:r>
              <a:rPr lang="en-GB" sz="2400" dirty="0"/>
              <a:t> e </a:t>
            </a:r>
            <a:r>
              <a:rPr lang="en-GB" sz="2400" u="sng" dirty="0" err="1"/>
              <a:t>escalonada</a:t>
            </a:r>
            <a:r>
              <a:rPr lang="en-GB" sz="2400" u="sng" dirty="0"/>
              <a:t> </a:t>
            </a:r>
            <a:r>
              <a:rPr lang="en-GB" sz="2400" u="sng" dirty="0" err="1"/>
              <a:t>reduzida</a:t>
            </a:r>
            <a:r>
              <a:rPr lang="en-GB" sz="2400" dirty="0"/>
              <a:t>, </a:t>
            </a:r>
            <a:r>
              <a:rPr lang="en-GB" sz="2400" dirty="0" err="1"/>
              <a:t>respetivamente</a:t>
            </a:r>
            <a:r>
              <a:rPr lang="en-GB" sz="2400" dirty="0"/>
              <a:t>.</a:t>
            </a:r>
          </a:p>
        </p:txBody>
      </p: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8B479A71-9AF8-47F6-80AB-DDA084CB78A3}"/>
              </a:ext>
            </a:extLst>
          </p:cNvPr>
          <p:cNvSpPr/>
          <p:nvPr/>
        </p:nvSpPr>
        <p:spPr>
          <a:xfrm>
            <a:off x="2066293" y="4340233"/>
            <a:ext cx="9835419" cy="2321823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E226685-D7C8-4480-A4DA-C763E57C5C35}"/>
              </a:ext>
            </a:extLst>
          </p:cNvPr>
          <p:cNvSpPr/>
          <p:nvPr/>
        </p:nvSpPr>
        <p:spPr>
          <a:xfrm>
            <a:off x="2187644" y="4457785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DB2502EC-CAC2-4364-B3A9-D7D4F3E03746}"/>
              </a:ext>
            </a:extLst>
          </p:cNvPr>
          <p:cNvSpPr/>
          <p:nvPr/>
        </p:nvSpPr>
        <p:spPr>
          <a:xfrm>
            <a:off x="3599137" y="4483282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000" dirty="0">
                <a:solidFill>
                  <a:srgbClr val="0C2B8E"/>
                </a:solidFill>
              </a:rPr>
              <a:t>Considere as seguintes matrizes</a:t>
            </a:r>
            <a:r>
              <a:rPr lang="en-GB" sz="2000" dirty="0">
                <a:solidFill>
                  <a:srgbClr val="0C2B8E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51E255B8-3595-4A0C-AB25-8762AD7D3923}"/>
                  </a:ext>
                </a:extLst>
              </p:cNvPr>
              <p:cNvSpPr/>
              <p:nvPr/>
            </p:nvSpPr>
            <p:spPr>
              <a:xfrm>
                <a:off x="3003568" y="5026441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51E255B8-3595-4A0C-AB25-8762AD7D3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568" y="5026441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416CD291-24DF-4652-95C6-9B340BADE6B1}"/>
                  </a:ext>
                </a:extLst>
              </p:cNvPr>
              <p:cNvSpPr/>
              <p:nvPr/>
            </p:nvSpPr>
            <p:spPr>
              <a:xfrm>
                <a:off x="8690349" y="5026441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416CD291-24DF-4652-95C6-9B340BADE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349" y="5026441"/>
                <a:ext cx="2083455" cy="8249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>
            <a:extLst>
              <a:ext uri="{FF2B5EF4-FFF2-40B4-BE49-F238E27FC236}">
                <a16:creationId xmlns:a16="http://schemas.microsoft.com/office/drawing/2014/main" id="{AAAD8A1B-93B5-47AC-8BF7-C4CC5C963DB6}"/>
              </a:ext>
            </a:extLst>
          </p:cNvPr>
          <p:cNvSpPr/>
          <p:nvPr/>
        </p:nvSpPr>
        <p:spPr>
          <a:xfrm>
            <a:off x="3009014" y="5960663"/>
            <a:ext cx="2187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err="1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matriz</a:t>
            </a:r>
            <a:r>
              <a:rPr lang="en-GB" sz="2000" b="1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escalonada</a:t>
            </a:r>
            <a:r>
              <a:rPr lang="en-GB" sz="2000" b="1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000" dirty="0">
              <a:solidFill>
                <a:srgbClr val="F25E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6CC27B42-BEB7-434E-BA61-84C5F584BF4D}"/>
              </a:ext>
            </a:extLst>
          </p:cNvPr>
          <p:cNvSpPr/>
          <p:nvPr/>
        </p:nvSpPr>
        <p:spPr>
          <a:xfrm>
            <a:off x="8235042" y="5981560"/>
            <a:ext cx="3095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err="1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matriz</a:t>
            </a:r>
            <a:r>
              <a:rPr lang="en-GB" sz="2000" b="1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escalonada</a:t>
            </a:r>
            <a:r>
              <a:rPr lang="en-GB" sz="2000" b="1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reduzida</a:t>
            </a:r>
            <a:endParaRPr lang="en-GB" sz="2000" dirty="0">
              <a:solidFill>
                <a:srgbClr val="F25E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E9432EA-7F2C-46EF-8833-250F6E501CFA}"/>
              </a:ext>
            </a:extLst>
          </p:cNvPr>
          <p:cNvSpPr/>
          <p:nvPr/>
        </p:nvSpPr>
        <p:spPr>
          <a:xfrm>
            <a:off x="3003568" y="4868650"/>
            <a:ext cx="2163382" cy="1572712"/>
          </a:xfrm>
          <a:prstGeom prst="roundRect">
            <a:avLst/>
          </a:prstGeom>
          <a:noFill/>
          <a:ln w="1905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C830A61B-1A40-4A62-867F-18E8CB747C43}"/>
              </a:ext>
            </a:extLst>
          </p:cNvPr>
          <p:cNvSpPr/>
          <p:nvPr/>
        </p:nvSpPr>
        <p:spPr>
          <a:xfrm>
            <a:off x="8177386" y="4919450"/>
            <a:ext cx="3153055" cy="1572712"/>
          </a:xfrm>
          <a:prstGeom prst="roundRect">
            <a:avLst/>
          </a:prstGeom>
          <a:noFill/>
          <a:ln w="1905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E04524E-386B-4292-82FA-D70317D208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11"/>
          <a:stretch/>
        </p:blipFill>
        <p:spPr>
          <a:xfrm>
            <a:off x="6104225" y="5026441"/>
            <a:ext cx="1918525" cy="16463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A1448D2-BE0B-4A02-90B1-D429562D26F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02"/>
          <a:stretch/>
        </p:blipFill>
        <p:spPr>
          <a:xfrm>
            <a:off x="5282259" y="5003310"/>
            <a:ext cx="1994785" cy="1646371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3D02F4FF-3B7D-4302-BEFD-6A38391817F2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Definição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0178828C-E2CD-4370-927F-6A3209EF2057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Se </a:t>
            </a:r>
            <a:r>
              <a:rPr lang="en-GB" sz="2400" dirty="0" err="1">
                <a:solidFill>
                  <a:sysClr val="windowText" lastClr="000000"/>
                </a:solidFill>
              </a:rPr>
              <a:t>uma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matriz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verifica</a:t>
            </a:r>
            <a:r>
              <a:rPr lang="en-GB" sz="2400" dirty="0">
                <a:solidFill>
                  <a:sysClr val="windowText" lastClr="000000"/>
                </a:solidFill>
              </a:rPr>
              <a:t> as </a:t>
            </a:r>
            <a:r>
              <a:rPr lang="pt-PT" sz="2400" dirty="0">
                <a:solidFill>
                  <a:sysClr val="windowText" lastClr="000000"/>
                </a:solidFill>
              </a:rPr>
              <a:t>seguintes condições adicionais, então diz-se que está na </a:t>
            </a:r>
            <a:r>
              <a:rPr lang="en-GB" sz="2400" b="1" dirty="0">
                <a:solidFill>
                  <a:sysClr val="windowText" lastClr="000000"/>
                </a:solidFill>
              </a:rPr>
              <a:t>Forma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Reduzida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ou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está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diagonalizada</a:t>
            </a:r>
            <a:r>
              <a:rPr lang="en-GB" sz="24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CA8CAFE5-78EB-48E0-979F-AA952868B012}"/>
              </a:ext>
            </a:extLst>
          </p:cNvPr>
          <p:cNvSpPr/>
          <p:nvPr/>
        </p:nvSpPr>
        <p:spPr>
          <a:xfrm>
            <a:off x="2268414" y="1742119"/>
            <a:ext cx="8094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4"/>
            </a:pPr>
            <a:r>
              <a:rPr lang="pt-PT" sz="2400" b="1" dirty="0">
                <a:solidFill>
                  <a:sysClr val="windowText" lastClr="000000"/>
                </a:solidFill>
              </a:rPr>
              <a:t>O elemento principal em cada linha diferente de zero é 1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46EEABAB-0E8C-4F38-BFE0-54610B2446F4}"/>
              </a:ext>
            </a:extLst>
          </p:cNvPr>
          <p:cNvSpPr/>
          <p:nvPr/>
        </p:nvSpPr>
        <p:spPr>
          <a:xfrm>
            <a:off x="2268414" y="2236362"/>
            <a:ext cx="9400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5"/>
            </a:pPr>
            <a:r>
              <a:rPr lang="en-GB" sz="2400" b="1" dirty="0" err="1">
                <a:solidFill>
                  <a:sysClr val="windowText" lastClr="000000"/>
                </a:solidFill>
              </a:rPr>
              <a:t>Cada</a:t>
            </a:r>
            <a:r>
              <a:rPr lang="en-GB" sz="2400" b="1" dirty="0">
                <a:solidFill>
                  <a:sysClr val="windowText" lastClr="000000"/>
                </a:solidFill>
              </a:rPr>
              <a:t> 1 (principal) </a:t>
            </a:r>
            <a:r>
              <a:rPr lang="pt-PT" sz="2400" b="1" dirty="0">
                <a:solidFill>
                  <a:sysClr val="windowText" lastClr="000000"/>
                </a:solidFill>
              </a:rPr>
              <a:t>é o único elemento não nulo nessa coluna.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9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/>
      <p:bldP spid="56" grpId="0" animBg="1"/>
      <p:bldP spid="57" grpId="0"/>
      <p:bldP spid="58" grpId="0"/>
      <p:bldP spid="59" grpId="0"/>
      <p:bldP spid="73" grpId="0"/>
      <p:bldP spid="2" grpId="0"/>
      <p:bldP spid="81" grpId="0"/>
      <p:bldP spid="3" grpId="0" animBg="1"/>
      <p:bldP spid="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6B0080E-FD2A-4203-8539-3C481C3086EF}"/>
              </a:ext>
            </a:extLst>
          </p:cNvPr>
          <p:cNvSpPr/>
          <p:nvPr/>
        </p:nvSpPr>
        <p:spPr>
          <a:xfrm>
            <a:off x="2066293" y="305858"/>
            <a:ext cx="9859639" cy="246748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5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</a:t>
            </a:r>
            <a:r>
              <a:rPr lang="en-GB" sz="1600" b="1" dirty="0">
                <a:solidFill>
                  <a:srgbClr val="F25E4F"/>
                </a:solidFill>
              </a:rPr>
              <a:t>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346B15D0-16B8-408A-A5DA-ADE52EEBD99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BD919122-91B4-45D4-A788-C16564BDDE80}"/>
              </a:ext>
            </a:extLst>
          </p:cNvPr>
          <p:cNvSpPr/>
          <p:nvPr/>
        </p:nvSpPr>
        <p:spPr>
          <a:xfrm>
            <a:off x="2268414" y="514196"/>
            <a:ext cx="9455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Uma matriz não nula </a:t>
            </a:r>
            <a:r>
              <a:rPr lang="en-GB" sz="2400" dirty="0" err="1">
                <a:solidFill>
                  <a:sysClr val="windowText" lastClr="000000"/>
                </a:solidFill>
              </a:rPr>
              <a:t>pode</a:t>
            </a:r>
            <a:r>
              <a:rPr lang="en-GB" sz="2400" dirty="0">
                <a:solidFill>
                  <a:sysClr val="windowText" lastClr="000000"/>
                </a:solidFill>
              </a:rPr>
              <a:t> ser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reduzida</a:t>
            </a:r>
            <a:r>
              <a:rPr lang="en-GB" sz="2400" b="1" dirty="0">
                <a:solidFill>
                  <a:sysClr val="windowText" lastClr="000000"/>
                </a:solidFill>
              </a:rPr>
              <a:t>/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condensada</a:t>
            </a:r>
            <a:r>
              <a:rPr lang="en-GB" sz="2400" b="1" dirty="0">
                <a:solidFill>
                  <a:sysClr val="windowText" lastClr="000000"/>
                </a:solidFill>
              </a:rPr>
              <a:t> por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linhas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dirty="0" err="1">
                <a:solidFill>
                  <a:sysClr val="windowText" lastClr="000000"/>
                </a:solidFill>
              </a:rPr>
              <a:t>isto</a:t>
            </a:r>
            <a:r>
              <a:rPr lang="en-GB" sz="2400" dirty="0">
                <a:solidFill>
                  <a:sysClr val="windowText" lastClr="000000"/>
                </a:solidFill>
              </a:rPr>
              <a:t> é, </a:t>
            </a:r>
            <a:r>
              <a:rPr lang="pt-PT" sz="2400" dirty="0">
                <a:solidFill>
                  <a:sysClr val="windowText" lastClr="000000"/>
                </a:solidFill>
              </a:rPr>
              <a:t>transformada por operações elementares sobre linhas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pt-PT" sz="2400" b="1" u="sng" dirty="0">
                <a:solidFill>
                  <a:sysClr val="windowText" lastClr="000000"/>
                </a:solidFill>
              </a:rPr>
              <a:t>em várias matrizes escalonadas,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pt-PT" sz="2400" dirty="0">
                <a:solidFill>
                  <a:sysClr val="windowText" lastClr="000000"/>
                </a:solidFill>
              </a:rPr>
              <a:t>usando diferentes  sequências de operações por linhas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A7D6BB4B-C57D-44D3-A590-54558FE4C22B}"/>
              </a:ext>
            </a:extLst>
          </p:cNvPr>
          <p:cNvSpPr/>
          <p:nvPr/>
        </p:nvSpPr>
        <p:spPr>
          <a:xfrm>
            <a:off x="2276047" y="1742025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No </a:t>
            </a:r>
            <a:r>
              <a:rPr lang="en-GB" sz="2400" dirty="0" err="1">
                <a:solidFill>
                  <a:sysClr val="windowText" lastClr="000000"/>
                </a:solidFill>
              </a:rPr>
              <a:t>entanto</a:t>
            </a:r>
            <a:r>
              <a:rPr lang="en-GB" sz="2400" dirty="0">
                <a:solidFill>
                  <a:sysClr val="windowText" lastClr="000000"/>
                </a:solidFill>
              </a:rPr>
              <a:t>, a </a:t>
            </a:r>
            <a:r>
              <a:rPr lang="en-GB" sz="2400" b="1" dirty="0">
                <a:solidFill>
                  <a:sysClr val="windowText" lastClr="000000"/>
                </a:solidFill>
              </a:rPr>
              <a:t>Forma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Reduzida</a:t>
            </a:r>
            <a:r>
              <a:rPr lang="en-GB" sz="2400" dirty="0">
                <a:solidFill>
                  <a:sysClr val="windowText" lastClr="000000"/>
                </a:solidFill>
              </a:rPr>
              <a:t>, por </a:t>
            </a:r>
            <a:r>
              <a:rPr lang="en-GB" sz="2400" dirty="0" err="1">
                <a:solidFill>
                  <a:sysClr val="windowText" lastClr="000000"/>
                </a:solidFill>
              </a:rPr>
              <a:t>linhas</a:t>
            </a:r>
            <a:r>
              <a:rPr lang="en-GB" sz="2400" dirty="0">
                <a:solidFill>
                  <a:sysClr val="windowText" lastClr="000000"/>
                </a:solidFill>
              </a:rPr>
              <a:t>, que </a:t>
            </a:r>
            <a:r>
              <a:rPr lang="en-GB" sz="2400" dirty="0" err="1">
                <a:solidFill>
                  <a:sysClr val="windowText" lastClr="000000"/>
                </a:solidFill>
              </a:rPr>
              <a:t>obtemos</a:t>
            </a:r>
            <a:r>
              <a:rPr lang="en-GB" sz="2400" dirty="0">
                <a:solidFill>
                  <a:sysClr val="windowText" lastClr="000000"/>
                </a:solidFill>
              </a:rPr>
              <a:t> de </a:t>
            </a:r>
            <a:r>
              <a:rPr lang="en-GB" sz="2400" dirty="0" err="1">
                <a:solidFill>
                  <a:sysClr val="windowText" lastClr="000000"/>
                </a:solidFill>
              </a:rPr>
              <a:t>uma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matriz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u="sng" dirty="0">
                <a:solidFill>
                  <a:sysClr val="windowText" lastClr="000000"/>
                </a:solidFill>
              </a:rPr>
              <a:t>é </a:t>
            </a:r>
            <a:r>
              <a:rPr lang="en-GB" sz="2400" b="1" u="sng" dirty="0" err="1">
                <a:solidFill>
                  <a:sysClr val="windowText" lastClr="000000"/>
                </a:solidFill>
              </a:rPr>
              <a:t>única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pt-PT" sz="2400" dirty="0">
                <a:solidFill>
                  <a:sysClr val="windowText" lastClr="000000"/>
                </a:solidFill>
              </a:rPr>
              <a:t>como se pode ver no teorema seguinte</a:t>
            </a:r>
            <a:r>
              <a:rPr lang="en-GB" sz="2400" dirty="0">
                <a:solidFill>
                  <a:sysClr val="windowText" lastClr="000000"/>
                </a:solidFill>
              </a:rPr>
              <a:t>: </a:t>
            </a: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32A0865A-8F37-4312-9FC6-7817DFE1A620}"/>
              </a:ext>
            </a:extLst>
          </p:cNvPr>
          <p:cNvSpPr/>
          <p:nvPr/>
        </p:nvSpPr>
        <p:spPr>
          <a:xfrm>
            <a:off x="2066292" y="2961332"/>
            <a:ext cx="9859639" cy="1491690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4FE36565-EBC6-4D8A-A754-1AE28D10CA91}"/>
              </a:ext>
            </a:extLst>
          </p:cNvPr>
          <p:cNvSpPr/>
          <p:nvPr/>
        </p:nvSpPr>
        <p:spPr>
          <a:xfrm>
            <a:off x="2190971" y="3061811"/>
            <a:ext cx="9183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Unicidade</a:t>
            </a:r>
            <a:r>
              <a:rPr lang="en-GB" sz="2400" b="1" u="sng" dirty="0">
                <a:solidFill>
                  <a:srgbClr val="F25E4F"/>
                </a:solidFill>
              </a:rPr>
              <a:t> da Forma </a:t>
            </a:r>
            <a:r>
              <a:rPr lang="en-GB" sz="2400" b="1" u="sng" dirty="0" err="1">
                <a:solidFill>
                  <a:srgbClr val="F25E4F"/>
                </a:solidFill>
              </a:rPr>
              <a:t>Escalonada</a:t>
            </a:r>
            <a:r>
              <a:rPr lang="en-GB" sz="2400" b="1" u="sng" dirty="0">
                <a:solidFill>
                  <a:srgbClr val="F25E4F"/>
                </a:solidFill>
              </a:rPr>
              <a:t> </a:t>
            </a:r>
            <a:r>
              <a:rPr lang="en-GB" sz="2400" b="1" u="sng" dirty="0" err="1">
                <a:solidFill>
                  <a:srgbClr val="F25E4F"/>
                </a:solidFill>
              </a:rPr>
              <a:t>Reduzida</a:t>
            </a:r>
            <a:r>
              <a:rPr lang="en-GB" sz="2400" b="1" u="sng" dirty="0">
                <a:solidFill>
                  <a:srgbClr val="F25E4F"/>
                </a:solidFill>
              </a:rPr>
              <a:t> 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8428B70B-B48F-44B7-9EFA-C5DCF141090A}"/>
              </a:ext>
            </a:extLst>
          </p:cNvPr>
          <p:cNvSpPr/>
          <p:nvPr/>
        </p:nvSpPr>
        <p:spPr>
          <a:xfrm>
            <a:off x="2190971" y="3534698"/>
            <a:ext cx="95404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Uma matriz é equivalente por linhas </a:t>
            </a:r>
            <a:r>
              <a:rPr lang="pt-PT" sz="2400" u="sng" dirty="0">
                <a:solidFill>
                  <a:sysClr val="windowText" lastClr="000000"/>
                </a:solidFill>
              </a:rPr>
              <a:t>a uma e apenas uma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matriz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reduzida</a:t>
            </a:r>
            <a:r>
              <a:rPr lang="en-GB" sz="2400" b="1" dirty="0">
                <a:solidFill>
                  <a:sysClr val="windowText" lastClr="000000"/>
                </a:solidFill>
              </a:rPr>
              <a:t>, por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linhas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AF686CBB-C0C1-4F8F-AB66-6B5B510F0596}"/>
              </a:ext>
            </a:extLst>
          </p:cNvPr>
          <p:cNvSpPr/>
          <p:nvPr/>
        </p:nvSpPr>
        <p:spPr>
          <a:xfrm>
            <a:off x="2031387" y="4673495"/>
            <a:ext cx="9859639" cy="1988481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ED03AB65-DE58-4873-A922-E884B00F4EBB}"/>
                  </a:ext>
                </a:extLst>
              </p:cNvPr>
              <p:cNvSpPr/>
              <p:nvPr/>
            </p:nvSpPr>
            <p:spPr>
              <a:xfrm>
                <a:off x="2190971" y="4729731"/>
                <a:ext cx="918376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sz="2400" dirty="0"/>
                  <a:t>Assim, </a:t>
                </a:r>
                <a:r>
                  <a:rPr lang="en-GB" sz="2400" dirty="0" err="1"/>
                  <a:t>dizemos</a:t>
                </a:r>
                <a:r>
                  <a:rPr lang="en-GB" sz="2400" dirty="0"/>
                  <a:t> que a </a:t>
                </a:r>
                <a:r>
                  <a:rPr lang="en-GB" sz="2400" dirty="0" err="1"/>
                  <a:t>matriz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a:rPr lang="pt-PT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dirty="0"/>
                  <a:t> é:</a:t>
                </a:r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ED03AB65-DE58-4873-A922-E884B00F4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971" y="4729731"/>
                <a:ext cx="9183763" cy="461665"/>
              </a:xfrm>
              <a:prstGeom prst="rect">
                <a:avLst/>
              </a:prstGeom>
              <a:blipFill>
                <a:blip r:embed="rId10"/>
                <a:stretch>
                  <a:fillRect l="-995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BEDEF69E-35CF-477A-9211-A38489C5E7E1}"/>
                  </a:ext>
                </a:extLst>
              </p:cNvPr>
              <p:cNvSpPr/>
              <p:nvPr/>
            </p:nvSpPr>
            <p:spPr>
              <a:xfrm>
                <a:off x="2169406" y="5097686"/>
                <a:ext cx="918376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4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Uma</a:t>
                </a:r>
                <a:r>
                  <a:rPr lang="en-GB" sz="2400" b="1" dirty="0"/>
                  <a:t> forma </a:t>
                </a:r>
                <a:r>
                  <a:rPr lang="en-GB" sz="2400" b="1" dirty="0" err="1"/>
                  <a:t>escalonada</a:t>
                </a:r>
                <a:r>
                  <a:rPr lang="en-GB" sz="2400" b="1" dirty="0"/>
                  <a:t> de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400" b="1" dirty="0"/>
                  <a:t> </a:t>
                </a:r>
                <a:r>
                  <a:rPr lang="en-GB" sz="2400" dirty="0"/>
                  <a:t>– se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/>
                  <a:t> </a:t>
                </a:r>
                <a:r>
                  <a:rPr lang="pt-PT" sz="2400" dirty="0"/>
                  <a:t>é a equivalente por linhas a uma matriz escalonada </a:t>
                </a: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dirty="0"/>
                  <a:t>.</a:t>
                </a:r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BEDEF69E-35CF-477A-9211-A38489C5E7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406" y="5097686"/>
                <a:ext cx="9183763" cy="830997"/>
              </a:xfrm>
              <a:prstGeom prst="rect">
                <a:avLst/>
              </a:prstGeom>
              <a:blipFill>
                <a:blip r:embed="rId11"/>
                <a:stretch>
                  <a:fillRect l="-996" t="-6569" r="-996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ECF1AD2E-4564-4AE1-B1C6-482E87242AAA}"/>
                  </a:ext>
                </a:extLst>
              </p:cNvPr>
              <p:cNvSpPr/>
              <p:nvPr/>
            </p:nvSpPr>
            <p:spPr>
              <a:xfrm>
                <a:off x="2190971" y="5830979"/>
                <a:ext cx="918376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4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</a:t>
                </a:r>
                <a:r>
                  <a:rPr lang="en-GB" sz="2400" b="1" dirty="0"/>
                  <a:t> forma </a:t>
                </a:r>
                <a:r>
                  <a:rPr lang="en-GB" sz="2400" b="1" dirty="0" err="1"/>
                  <a:t>escalonada</a:t>
                </a:r>
                <a:r>
                  <a:rPr lang="en-GB" sz="2400" b="1" dirty="0"/>
                  <a:t> </a:t>
                </a:r>
                <a:r>
                  <a:rPr lang="en-GB" sz="2400" b="1" dirty="0" err="1"/>
                  <a:t>reduzida</a:t>
                </a:r>
                <a:r>
                  <a:rPr lang="en-GB" sz="2400" b="1" dirty="0"/>
                  <a:t> de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400" b="1" dirty="0"/>
                  <a:t> </a:t>
                </a:r>
                <a:r>
                  <a:rPr lang="en-GB" sz="2400" dirty="0"/>
                  <a:t>– se </a:t>
                </a:r>
                <a14:m>
                  <m:oMath xmlns:m="http://schemas.openxmlformats.org/officeDocument/2006/math">
                    <m:r>
                      <a:rPr lang="pt-PT" sz="24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dirty="0"/>
                  <a:t> </a:t>
                </a:r>
                <a:r>
                  <a:rPr lang="en-GB" sz="2400" dirty="0" err="1"/>
                  <a:t>está</a:t>
                </a:r>
                <a:r>
                  <a:rPr lang="en-GB" sz="2400" dirty="0"/>
                  <a:t> </a:t>
                </a:r>
                <a:r>
                  <a:rPr lang="en-GB" sz="2400" dirty="0" err="1"/>
                  <a:t>na</a:t>
                </a:r>
                <a:r>
                  <a:rPr lang="en-GB" sz="2400" dirty="0"/>
                  <a:t> forma </a:t>
                </a:r>
                <a:r>
                  <a:rPr lang="en-GB" sz="2400" dirty="0" err="1"/>
                  <a:t>escalonada</a:t>
                </a:r>
                <a:r>
                  <a:rPr lang="en-GB" sz="2400" dirty="0"/>
                  <a:t> </a:t>
                </a:r>
                <a:r>
                  <a:rPr lang="en-GB" sz="2400" dirty="0" err="1"/>
                  <a:t>Reduzida</a:t>
                </a:r>
                <a:r>
                  <a:rPr lang="en-GB" sz="2400" dirty="0"/>
                  <a:t>.</a:t>
                </a:r>
              </a:p>
            </p:txBody>
          </p:sp>
        </mc:Choice>
        <mc:Fallback xmlns="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ECF1AD2E-4564-4AE1-B1C6-482E87242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971" y="5830979"/>
                <a:ext cx="9183763" cy="830997"/>
              </a:xfrm>
              <a:prstGeom prst="rect">
                <a:avLst/>
              </a:prstGeom>
              <a:blipFill>
                <a:blip r:embed="rId12"/>
                <a:stretch>
                  <a:fillRect l="-929" t="-6618" r="-995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68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32" grpId="0"/>
      <p:bldP spid="33" grpId="0" animBg="1"/>
      <p:bldP spid="35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6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27" name="Retângulo: Cantos Arredondados 26">
            <a:hlinkClick r:id="rId7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8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346B15D0-16B8-408A-A5DA-ADE52EEBD99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D0956242-78A0-46C2-A361-22C81923B0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SPRING_QUIZ_SHAPE1">
            <a:extLst>
              <a:ext uri="{FF2B5EF4-FFF2-40B4-BE49-F238E27FC236}">
                <a16:creationId xmlns:a16="http://schemas.microsoft.com/office/drawing/2014/main" id="{E0CD6575-A237-49E0-9EB4-B1306910D820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1" name="ISPRING_QUIZ_SHAPE2">
            <a:extLst>
              <a:ext uri="{FF2B5EF4-FFF2-40B4-BE49-F238E27FC236}">
                <a16:creationId xmlns:a16="http://schemas.microsoft.com/office/drawing/2014/main" id="{42EF4423-B068-4101-A2CA-78989CFF22B4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3" name="ISPRING_QUIZ_SHAPE3">
            <a:extLst>
              <a:ext uri="{FF2B5EF4-FFF2-40B4-BE49-F238E27FC236}">
                <a16:creationId xmlns:a16="http://schemas.microsoft.com/office/drawing/2014/main" id="{795149EF-41FE-4517-8D50-DEFCB05CE50F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4">
            <a:extLst>
              <a:ext uri="{FF2B5EF4-FFF2-40B4-BE49-F238E27FC236}">
                <a16:creationId xmlns:a16="http://schemas.microsoft.com/office/drawing/2014/main" id="{D6A39898-4B7D-489A-9DBB-CDCBC1908A3E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GB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301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5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28" name="Retângulo: Cantos Arredondados 27">
            <a:hlinkClick r:id="rId6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7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8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9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521DC0E-1082-4408-9897-59236A27106E}"/>
              </a:ext>
            </a:extLst>
          </p:cNvPr>
          <p:cNvSpPr/>
          <p:nvPr/>
        </p:nvSpPr>
        <p:spPr>
          <a:xfrm>
            <a:off x="2066293" y="235974"/>
            <a:ext cx="9859639" cy="4245591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1A48DC5-3CA3-4AA1-AC1D-33FD46598EC5}"/>
              </a:ext>
            </a:extLst>
          </p:cNvPr>
          <p:cNvSpPr/>
          <p:nvPr/>
        </p:nvSpPr>
        <p:spPr>
          <a:xfrm>
            <a:off x="2268414" y="322472"/>
            <a:ext cx="9455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Quando</a:t>
            </a:r>
            <a:r>
              <a:rPr lang="en-GB" sz="2400" dirty="0">
                <a:solidFill>
                  <a:sysClr val="windowText" lastClr="000000"/>
                </a:solidFill>
              </a:rPr>
              <a:t> se </a:t>
            </a:r>
            <a:r>
              <a:rPr lang="en-GB" sz="2400" dirty="0" err="1">
                <a:solidFill>
                  <a:sysClr val="windowText" lastClr="000000"/>
                </a:solidFill>
              </a:rPr>
              <a:t>obtém</a:t>
            </a:r>
            <a:r>
              <a:rPr lang="en-GB" sz="2400" dirty="0">
                <a:solidFill>
                  <a:sysClr val="windowText" lastClr="000000"/>
                </a:solidFill>
              </a:rPr>
              <a:t> a forma </a:t>
            </a:r>
            <a:r>
              <a:rPr lang="en-GB" sz="24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dirty="0">
                <a:solidFill>
                  <a:sysClr val="windowText" lastClr="000000"/>
                </a:solidFill>
              </a:rPr>
              <a:t> de </a:t>
            </a:r>
            <a:r>
              <a:rPr lang="en-GB" sz="2400" dirty="0" err="1">
                <a:solidFill>
                  <a:sysClr val="windowText" lastClr="000000"/>
                </a:solidFill>
              </a:rPr>
              <a:t>uma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matriz</a:t>
            </a:r>
            <a:r>
              <a:rPr lang="en-GB" sz="2400" dirty="0">
                <a:solidFill>
                  <a:sysClr val="windowText" lastClr="000000"/>
                </a:solidFill>
              </a:rPr>
              <a:t> por </a:t>
            </a:r>
            <a:r>
              <a:rPr lang="en-GB" sz="2400" dirty="0" err="1">
                <a:solidFill>
                  <a:sysClr val="windowText" lastClr="000000"/>
                </a:solidFill>
              </a:rPr>
              <a:t>linhas</a:t>
            </a:r>
            <a:r>
              <a:rPr lang="en-GB" sz="2400" dirty="0">
                <a:solidFill>
                  <a:sysClr val="windowText" lastClr="000000"/>
                </a:solidFill>
              </a:rPr>
              <a:t>, as </a:t>
            </a:r>
            <a:r>
              <a:rPr lang="en-GB" sz="2400" dirty="0" err="1">
                <a:solidFill>
                  <a:sysClr val="windowText" lastClr="000000"/>
                </a:solidFill>
              </a:rPr>
              <a:t>operações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elementares</a:t>
            </a:r>
            <a:r>
              <a:rPr lang="en-GB" sz="2400" dirty="0">
                <a:solidFill>
                  <a:sysClr val="windowText" lastClr="000000"/>
                </a:solidFill>
              </a:rPr>
              <a:t> por </a:t>
            </a:r>
            <a:r>
              <a:rPr lang="en-GB" sz="2400" dirty="0" err="1">
                <a:solidFill>
                  <a:sysClr val="windowText" lastClr="000000"/>
                </a:solidFill>
              </a:rPr>
              <a:t>linhas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necessárias</a:t>
            </a:r>
            <a:r>
              <a:rPr lang="en-GB" sz="2400" dirty="0">
                <a:solidFill>
                  <a:sysClr val="windowText" lastClr="000000"/>
                </a:solidFill>
              </a:rPr>
              <a:t> para </a:t>
            </a:r>
            <a:r>
              <a:rPr lang="en-GB" sz="2400" dirty="0" err="1">
                <a:solidFill>
                  <a:sysClr val="windowText" lastClr="000000"/>
                </a:solidFill>
              </a:rPr>
              <a:t>obter</a:t>
            </a:r>
            <a:r>
              <a:rPr lang="en-GB" sz="2400" dirty="0">
                <a:solidFill>
                  <a:sysClr val="windowText" lastClr="000000"/>
                </a:solidFill>
              </a:rPr>
              <a:t> a Forma </a:t>
            </a:r>
            <a:r>
              <a:rPr lang="en-GB" sz="24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Reduzida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pt-PT" sz="2400" dirty="0">
                <a:solidFill>
                  <a:sysClr val="windowText" lastClr="000000"/>
                </a:solidFill>
              </a:rPr>
              <a:t>não alteram as posições dos elementos principais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6C7F27E-A5B2-4BD7-B9A5-94240723E5BB}"/>
              </a:ext>
            </a:extLst>
          </p:cNvPr>
          <p:cNvSpPr/>
          <p:nvPr/>
        </p:nvSpPr>
        <p:spPr>
          <a:xfrm>
            <a:off x="2276047" y="1550301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Como a </a:t>
            </a:r>
            <a:r>
              <a:rPr lang="en-GB" sz="2400" u="sng" dirty="0">
                <a:solidFill>
                  <a:sysClr val="windowText" lastClr="000000"/>
                </a:solidFill>
              </a:rPr>
              <a:t>Forma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u="sng" dirty="0">
                <a:solidFill>
                  <a:sysClr val="windowText" lastClr="000000"/>
                </a:solidFill>
              </a:rPr>
              <a:t>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Reduzida</a:t>
            </a:r>
            <a:r>
              <a:rPr lang="en-GB" sz="2400" u="sng" dirty="0">
                <a:solidFill>
                  <a:sysClr val="windowText" lastClr="000000"/>
                </a:solidFill>
              </a:rPr>
              <a:t> é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unica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pt-PT" sz="2400" b="1" i="1" dirty="0">
                <a:solidFill>
                  <a:sysClr val="windowText" lastClr="000000"/>
                </a:solidFill>
              </a:rPr>
              <a:t>os elementos principais estão sempre nas mesmas posições em todas as formas escalonadas</a:t>
            </a:r>
            <a:r>
              <a:rPr lang="en-GB" sz="2400" i="1" dirty="0">
                <a:solidFill>
                  <a:sysClr val="windowText" lastClr="000000"/>
                </a:solidFill>
              </a:rPr>
              <a:t>.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1061303-AD4C-41A4-A584-2845FAB970EB}"/>
              </a:ext>
            </a:extLst>
          </p:cNvPr>
          <p:cNvSpPr/>
          <p:nvPr/>
        </p:nvSpPr>
        <p:spPr>
          <a:xfrm>
            <a:off x="2268414" y="3261259"/>
            <a:ext cx="9455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Um </a:t>
            </a:r>
            <a:r>
              <a:rPr lang="pt-PT" sz="2400" b="1" dirty="0">
                <a:solidFill>
                  <a:srgbClr val="F25E4F"/>
                </a:solidFill>
              </a:rPr>
              <a:t>pivô </a:t>
            </a:r>
            <a:r>
              <a:rPr lang="pt-PT" sz="2400" dirty="0">
                <a:solidFill>
                  <a:sysClr val="windowText" lastClr="000000"/>
                </a:solidFill>
              </a:rPr>
              <a:t>é um  </a:t>
            </a:r>
            <a:r>
              <a:rPr lang="pt-PT" sz="2400" b="1" dirty="0">
                <a:solidFill>
                  <a:sysClr val="windowText" lastClr="000000"/>
                </a:solidFill>
              </a:rPr>
              <a:t>número diferente de zero </a:t>
            </a:r>
            <a:r>
              <a:rPr lang="pt-PT" sz="2400" dirty="0">
                <a:solidFill>
                  <a:sysClr val="windowText" lastClr="000000"/>
                </a:solidFill>
              </a:rPr>
              <a:t>numa posição pivô (principal) utilizado para “criar zeros” (na respetiva coluna de pivô) através de operações por linhas.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210BA69-A3D8-411D-8C31-957BC222E09B}"/>
              </a:ext>
            </a:extLst>
          </p:cNvPr>
          <p:cNvSpPr/>
          <p:nvPr/>
        </p:nvSpPr>
        <p:spPr>
          <a:xfrm>
            <a:off x="2148856" y="4673119"/>
            <a:ext cx="9777070" cy="6759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E4ED674B-898B-4916-9160-B1B2F9F96046}"/>
                  </a:ext>
                </a:extLst>
              </p:cNvPr>
              <p:cNvSpPr/>
              <p:nvPr/>
            </p:nvSpPr>
            <p:spPr>
              <a:xfrm>
                <a:off x="2148856" y="4810346"/>
                <a:ext cx="977705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  <a:buClr>
                    <a:srgbClr val="F25E4F"/>
                  </a:buClr>
                  <a:buSzPct val="120000"/>
                </a:pPr>
                <a:r>
                  <a:rPr lang="en-GB" sz="2000" b="1" dirty="0" err="1">
                    <a:solidFill>
                      <a:srgbClr val="F25E4F"/>
                    </a:solidFill>
                  </a:rPr>
                  <a:t>Observa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 que: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Os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"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quadrados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" (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en-GB" sz="2000" dirty="0"/>
                  <a:t>) 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no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exemplo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anterior (slide 8) </a:t>
                </a:r>
                <a:r>
                  <a:rPr lang="pt-PT" sz="2000" dirty="0">
                    <a:solidFill>
                      <a:sysClr val="windowText" lastClr="000000"/>
                    </a:solidFill>
                  </a:rPr>
                  <a:t>identificam as posições pivô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. </a:t>
                </a:r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E4ED674B-898B-4916-9160-B1B2F9F960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856" y="4810346"/>
                <a:ext cx="9777059" cy="400110"/>
              </a:xfrm>
              <a:prstGeom prst="rect">
                <a:avLst/>
              </a:prstGeom>
              <a:blipFill>
                <a:blip r:embed="rId10"/>
                <a:stretch>
                  <a:fillRect l="-686" t="-7576" r="-125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ângulo 20">
            <a:extLst>
              <a:ext uri="{FF2B5EF4-FFF2-40B4-BE49-F238E27FC236}">
                <a16:creationId xmlns:a16="http://schemas.microsoft.com/office/drawing/2014/main" id="{958E01BE-FC06-4C95-A212-D2F2DBB35CB1}"/>
              </a:ext>
            </a:extLst>
          </p:cNvPr>
          <p:cNvSpPr/>
          <p:nvPr/>
        </p:nvSpPr>
        <p:spPr>
          <a:xfrm>
            <a:off x="2148856" y="5560707"/>
            <a:ext cx="9777070" cy="9007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F4C9EF2-975F-49EE-8B1C-AFA6DC339299}"/>
              </a:ext>
            </a:extLst>
          </p:cNvPr>
          <p:cNvSpPr/>
          <p:nvPr/>
        </p:nvSpPr>
        <p:spPr>
          <a:xfrm>
            <a:off x="2268413" y="561582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pt-PT" sz="2400" dirty="0">
                <a:solidFill>
                  <a:sysClr val="windowText" lastClr="000000"/>
                </a:solidFill>
              </a:rPr>
              <a:t>Muitos conceitos fundamentais em várias aulas estão relacionados, de uma forma ou de outra, com as </a:t>
            </a:r>
            <a:r>
              <a:rPr lang="pt-PT" sz="2400" b="1" dirty="0">
                <a:solidFill>
                  <a:sysClr val="windowText" lastClr="000000"/>
                </a:solidFill>
              </a:rPr>
              <a:t>posições pivô </a:t>
            </a:r>
            <a:r>
              <a:rPr lang="pt-PT" sz="2400" dirty="0">
                <a:solidFill>
                  <a:sysClr val="windowText" lastClr="000000"/>
                </a:solidFill>
              </a:rPr>
              <a:t>numa matriz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5871979-9A58-4ED3-A198-8515ED080035}"/>
              </a:ext>
            </a:extLst>
          </p:cNvPr>
          <p:cNvSpPr/>
          <p:nvPr/>
        </p:nvSpPr>
        <p:spPr>
          <a:xfrm>
            <a:off x="2268414" y="2408798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Estas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posições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designam</a:t>
            </a:r>
            <a:r>
              <a:rPr lang="en-GB" sz="2400" dirty="0">
                <a:solidFill>
                  <a:sysClr val="windowText" lastClr="000000"/>
                </a:solidFill>
              </a:rPr>
              <a:t>-se por </a:t>
            </a:r>
            <a:r>
              <a:rPr lang="en-GB" sz="2400" b="1" dirty="0" err="1">
                <a:solidFill>
                  <a:srgbClr val="F25E4F"/>
                </a:solidFill>
              </a:rPr>
              <a:t>posições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pivô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pt-PT" sz="2400" dirty="0">
                <a:solidFill>
                  <a:sysClr val="windowText" lastClr="000000"/>
                </a:solidFill>
              </a:rPr>
              <a:t>e as colunas que as contêm são as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colunas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pivô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89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  <p:bldP spid="19" grpId="0"/>
      <p:bldP spid="21" grpId="0" animBg="1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77288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24B44E8F-DEC8-4B2D-A11C-C8AEADB82A1C}"/>
              </a:ext>
            </a:extLst>
          </p:cNvPr>
          <p:cNvSpPr/>
          <p:nvPr/>
        </p:nvSpPr>
        <p:spPr>
          <a:xfrm>
            <a:off x="6868434" y="1886291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D8078D27-D125-4531-8BCE-5BBF016E3309}"/>
              </a:ext>
            </a:extLst>
          </p:cNvPr>
          <p:cNvSpPr/>
          <p:nvPr/>
        </p:nvSpPr>
        <p:spPr>
          <a:xfrm>
            <a:off x="6865774" y="2671004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680617D-47D2-4B91-9FFF-8AE4F6AA1017}"/>
              </a:ext>
            </a:extLst>
          </p:cNvPr>
          <p:cNvSpPr/>
          <p:nvPr/>
        </p:nvSpPr>
        <p:spPr>
          <a:xfrm>
            <a:off x="3122904" y="2678387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C201FCB4-77B5-4FFF-A28A-72C1D2455A26}"/>
              </a:ext>
            </a:extLst>
          </p:cNvPr>
          <p:cNvSpPr/>
          <p:nvPr/>
        </p:nvSpPr>
        <p:spPr>
          <a:xfrm>
            <a:off x="3072663" y="1876182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7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28" name="Retângulo: Cantos Arredondados 27">
            <a:hlinkClick r:id="rId8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1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C4AD21A-504B-4888-B157-B35DCA4AF592}"/>
              </a:ext>
            </a:extLst>
          </p:cNvPr>
          <p:cNvSpPr/>
          <p:nvPr/>
        </p:nvSpPr>
        <p:spPr>
          <a:xfrm>
            <a:off x="2221766" y="6392580"/>
            <a:ext cx="95544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Este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exemplo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sz="1200" dirty="0">
                <a:solidFill>
                  <a:schemeClr val="bg1">
                    <a:lumMod val="50000"/>
                  </a:schemeClr>
                </a:solidFill>
              </a:rPr>
              <a:t>foi adaptado de um apresentado em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: Lay, D. C. (2012).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Linear algebra and its applications,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pp.15, Boston: Addison-Wesley.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91176" y="445695"/>
                <a:ext cx="82849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b="1" dirty="0" err="1">
                    <a:solidFill>
                      <a:schemeClr val="tx1"/>
                    </a:solidFill>
                  </a:rPr>
                  <a:t>Triangulariza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a </a:t>
                </a:r>
                <a:r>
                  <a:rPr lang="en-GB" dirty="0" err="1">
                    <a:solidFill>
                      <a:schemeClr val="tx1"/>
                    </a:solidFill>
                  </a:rPr>
                  <a:t>matriz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por </a:t>
                </a:r>
                <a:r>
                  <a:rPr lang="en-GB" dirty="0" err="1">
                    <a:solidFill>
                      <a:schemeClr val="tx1"/>
                    </a:solidFill>
                  </a:rPr>
                  <a:t>linhas</a:t>
                </a:r>
                <a:r>
                  <a:rPr lang="en-GB" dirty="0">
                    <a:solidFill>
                      <a:schemeClr val="tx1"/>
                    </a:solidFill>
                  </a:rPr>
                  <a:t> e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indica</a:t>
                </a:r>
                <a:r>
                  <a:rPr lang="en-GB" b="1" dirty="0">
                    <a:solidFill>
                      <a:schemeClr val="tx1"/>
                    </a:solidFill>
                  </a:rPr>
                  <a:t> as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suas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colunas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pivô</a:t>
                </a:r>
                <a:r>
                  <a:rPr lang="en-GB" b="1" dirty="0">
                    <a:solidFill>
                      <a:schemeClr val="tx1"/>
                    </a:solidFill>
                  </a:rPr>
                  <a:t>.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445695"/>
                <a:ext cx="8284996" cy="369332"/>
              </a:xfrm>
              <a:prstGeom prst="rect">
                <a:avLst/>
              </a:prstGeom>
              <a:blipFill>
                <a:blip r:embed="rId12"/>
                <a:stretch>
                  <a:fillRect l="-66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/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/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 33">
            <a:extLst>
              <a:ext uri="{FF2B5EF4-FFF2-40B4-BE49-F238E27FC236}">
                <a16:creationId xmlns:a16="http://schemas.microsoft.com/office/drawing/2014/main" id="{8D40D07D-AA9E-4D47-BA97-0D40108B5906}"/>
              </a:ext>
            </a:extLst>
          </p:cNvPr>
          <p:cNvSpPr/>
          <p:nvPr/>
        </p:nvSpPr>
        <p:spPr>
          <a:xfrm>
            <a:off x="2336428" y="1010252"/>
            <a:ext cx="4253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dirty="0">
                <a:solidFill>
                  <a:srgbClr val="0C2B8E"/>
                </a:solidFill>
              </a:rPr>
              <a:t>O </a:t>
            </a:r>
            <a:r>
              <a:rPr lang="en-GB" dirty="0" err="1">
                <a:solidFill>
                  <a:srgbClr val="0C2B8E"/>
                </a:solidFill>
              </a:rPr>
              <a:t>primeiro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elemento</a:t>
            </a:r>
            <a:r>
              <a:rPr lang="en-GB" dirty="0">
                <a:solidFill>
                  <a:srgbClr val="0C2B8E"/>
                </a:solidFill>
              </a:rPr>
              <a:t> da </a:t>
            </a:r>
            <a:r>
              <a:rPr lang="en-GB" dirty="0" err="1">
                <a:solidFill>
                  <a:srgbClr val="0C2B8E"/>
                </a:solidFill>
              </a:rPr>
              <a:t>coluna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dirty="0" err="1">
                <a:solidFill>
                  <a:srgbClr val="0C2B8E"/>
                </a:solidFill>
              </a:rPr>
              <a:t>não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nula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dirty="0" err="1">
                <a:solidFill>
                  <a:srgbClr val="0C2B8E"/>
                </a:solidFill>
              </a:rPr>
              <a:t>mais</a:t>
            </a:r>
            <a:r>
              <a:rPr lang="en-GB" dirty="0">
                <a:solidFill>
                  <a:srgbClr val="0C2B8E"/>
                </a:solidFill>
              </a:rPr>
              <a:t> à </a:t>
            </a:r>
            <a:r>
              <a:rPr lang="en-GB" dirty="0" err="1">
                <a:solidFill>
                  <a:srgbClr val="0C2B8E"/>
                </a:solidFill>
              </a:rPr>
              <a:t>esquerda</a:t>
            </a:r>
            <a:r>
              <a:rPr lang="en-GB" dirty="0">
                <a:solidFill>
                  <a:srgbClr val="0C2B8E"/>
                </a:solidFill>
              </a:rPr>
              <a:t> é a </a:t>
            </a:r>
            <a:r>
              <a:rPr lang="en-GB" b="1" dirty="0" err="1">
                <a:solidFill>
                  <a:srgbClr val="0C2B8E"/>
                </a:solidFill>
              </a:rPr>
              <a:t>primeira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posição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pivô</a:t>
            </a:r>
            <a:r>
              <a:rPr lang="en-GB" dirty="0">
                <a:solidFill>
                  <a:srgbClr val="0C2B8E"/>
                </a:solidFill>
              </a:rPr>
              <a:t>. </a:t>
            </a:r>
            <a:endParaRPr lang="en-GB" sz="2400" dirty="0">
              <a:solidFill>
                <a:srgbClr val="0C2B8E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349EC00-0345-49A8-B226-7BD044BCA343}"/>
              </a:ext>
            </a:extLst>
          </p:cNvPr>
          <p:cNvSpPr/>
          <p:nvPr/>
        </p:nvSpPr>
        <p:spPr>
          <a:xfrm>
            <a:off x="2336428" y="3099760"/>
            <a:ext cx="4225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C2B8E"/>
                </a:solidFill>
              </a:rPr>
              <a:t>Um </a:t>
            </a:r>
            <a:r>
              <a:rPr lang="en-GB" b="1" dirty="0" err="1">
                <a:solidFill>
                  <a:srgbClr val="0C2B8E"/>
                </a:solidFill>
              </a:rPr>
              <a:t>elemento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não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nulo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dirty="0" err="1">
                <a:solidFill>
                  <a:srgbClr val="0C2B8E"/>
                </a:solidFill>
              </a:rPr>
              <a:t>ou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pivô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dirty="0" err="1">
                <a:solidFill>
                  <a:srgbClr val="0C2B8E"/>
                </a:solidFill>
              </a:rPr>
              <a:t>tem</a:t>
            </a:r>
            <a:r>
              <a:rPr lang="en-GB" dirty="0">
                <a:solidFill>
                  <a:srgbClr val="0C2B8E"/>
                </a:solidFill>
              </a:rPr>
              <a:t> que ser </a:t>
            </a:r>
            <a:r>
              <a:rPr lang="en-GB" dirty="0" err="1">
                <a:solidFill>
                  <a:srgbClr val="0C2B8E"/>
                </a:solidFill>
              </a:rPr>
              <a:t>colocado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nesta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posição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dirty="0" err="1">
                <a:solidFill>
                  <a:srgbClr val="0C2B8E"/>
                </a:solidFill>
              </a:rPr>
              <a:t>utilizando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b="1" dirty="0">
                <a:solidFill>
                  <a:srgbClr val="0C2B8E"/>
                </a:solidFill>
              </a:rPr>
              <a:t>OELs</a:t>
            </a:r>
            <a:r>
              <a:rPr lang="en-GB" dirty="0">
                <a:solidFill>
                  <a:srgbClr val="0C2B8E"/>
                </a:solidFill>
              </a:rPr>
              <a:t> (</a:t>
            </a:r>
            <a:r>
              <a:rPr lang="en-GB" dirty="0" err="1">
                <a:solidFill>
                  <a:srgbClr val="0C2B8E"/>
                </a:solidFill>
              </a:rPr>
              <a:t>ver</a:t>
            </a:r>
            <a:r>
              <a:rPr lang="en-GB" dirty="0">
                <a:solidFill>
                  <a:srgbClr val="0C2B8E"/>
                </a:solidFill>
              </a:rPr>
              <a:t> aula 12).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F5CB1F01-1317-448B-8D94-4EEEBB9D274E}"/>
              </a:ext>
            </a:extLst>
          </p:cNvPr>
          <p:cNvSpPr/>
          <p:nvPr/>
        </p:nvSpPr>
        <p:spPr>
          <a:xfrm>
            <a:off x="3153170" y="1882527"/>
            <a:ext cx="277718" cy="275132"/>
          </a:xfrm>
          <a:prstGeom prst="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F79B5162-314F-45C4-8874-479FB4036F8B}"/>
              </a:ext>
            </a:extLst>
          </p:cNvPr>
          <p:cNvCxnSpPr>
            <a:cxnSpLocks/>
          </p:cNvCxnSpPr>
          <p:nvPr/>
        </p:nvCxnSpPr>
        <p:spPr>
          <a:xfrm>
            <a:off x="4320075" y="1572604"/>
            <a:ext cx="2007965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/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8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GB" sz="280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sSub>
                                <m:sSubPr>
                                  <m:ctrlP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pt-PT" sz="28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tângulo 39">
            <a:extLst>
              <a:ext uri="{FF2B5EF4-FFF2-40B4-BE49-F238E27FC236}">
                <a16:creationId xmlns:a16="http://schemas.microsoft.com/office/drawing/2014/main" id="{3DA373C3-C20B-48FE-8F3C-75DE757A2635}"/>
              </a:ext>
            </a:extLst>
          </p:cNvPr>
          <p:cNvSpPr/>
          <p:nvPr/>
        </p:nvSpPr>
        <p:spPr>
          <a:xfrm>
            <a:off x="2336427" y="3922120"/>
            <a:ext cx="4225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dirty="0">
                <a:solidFill>
                  <a:srgbClr val="0C2B8E"/>
                </a:solidFill>
              </a:rPr>
              <a:t>Uma </a:t>
            </a:r>
            <a:r>
              <a:rPr lang="en-GB" dirty="0" err="1">
                <a:solidFill>
                  <a:srgbClr val="0C2B8E"/>
                </a:solidFill>
              </a:rPr>
              <a:t>hipótese</a:t>
            </a:r>
            <a:r>
              <a:rPr lang="en-GB" dirty="0">
                <a:solidFill>
                  <a:srgbClr val="0C2B8E"/>
                </a:solidFill>
              </a:rPr>
              <a:t>, mas </a:t>
            </a:r>
            <a:r>
              <a:rPr lang="en-GB" dirty="0" err="1">
                <a:solidFill>
                  <a:srgbClr val="0C2B8E"/>
                </a:solidFill>
              </a:rPr>
              <a:t>não</a:t>
            </a:r>
            <a:r>
              <a:rPr lang="en-GB" dirty="0">
                <a:solidFill>
                  <a:srgbClr val="0C2B8E"/>
                </a:solidFill>
              </a:rPr>
              <a:t> a </a:t>
            </a:r>
            <a:r>
              <a:rPr lang="en-GB" dirty="0" err="1">
                <a:solidFill>
                  <a:srgbClr val="0C2B8E"/>
                </a:solidFill>
              </a:rPr>
              <a:t>única</a:t>
            </a:r>
            <a:r>
              <a:rPr lang="en-GB" dirty="0">
                <a:solidFill>
                  <a:srgbClr val="0C2B8E"/>
                </a:solidFill>
              </a:rPr>
              <a:t>, é a </a:t>
            </a:r>
            <a:r>
              <a:rPr lang="en-GB" b="1" dirty="0" err="1">
                <a:solidFill>
                  <a:srgbClr val="0C2B8E"/>
                </a:solidFill>
              </a:rPr>
              <a:t>troca</a:t>
            </a:r>
            <a:r>
              <a:rPr lang="en-GB" b="1" dirty="0">
                <a:solidFill>
                  <a:srgbClr val="0C2B8E"/>
                </a:solidFill>
              </a:rPr>
              <a:t> da </a:t>
            </a:r>
            <a:r>
              <a:rPr lang="en-GB" b="1" dirty="0" err="1">
                <a:solidFill>
                  <a:srgbClr val="0C2B8E"/>
                </a:solidFill>
              </a:rPr>
              <a:t>posição</a:t>
            </a:r>
            <a:r>
              <a:rPr lang="en-GB" b="1" dirty="0">
                <a:solidFill>
                  <a:srgbClr val="0C2B8E"/>
                </a:solidFill>
              </a:rPr>
              <a:t> entre </a:t>
            </a:r>
            <a:r>
              <a:rPr lang="en-GB" b="1" dirty="0" err="1">
                <a:solidFill>
                  <a:srgbClr val="0C2B8E"/>
                </a:solidFill>
              </a:rPr>
              <a:t>linhas</a:t>
            </a:r>
            <a:r>
              <a:rPr lang="en-GB" dirty="0">
                <a:solidFill>
                  <a:srgbClr val="0C2B8E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/>
              <p:nvPr/>
            </p:nvSpPr>
            <p:spPr>
              <a:xfrm>
                <a:off x="2324937" y="4747823"/>
                <a:ext cx="4236637" cy="135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dirty="0">
                    <a:solidFill>
                      <a:srgbClr val="0C2B8E"/>
                    </a:solidFill>
                  </a:rPr>
                  <a:t>Troca, por </a:t>
                </a:r>
                <a:r>
                  <a:rPr lang="en-GB" dirty="0" err="1">
                    <a:solidFill>
                      <a:srgbClr val="0C2B8E"/>
                    </a:solidFill>
                  </a:rPr>
                  <a:t>exemplo</a:t>
                </a:r>
                <a:r>
                  <a:rPr lang="en-GB" dirty="0">
                    <a:solidFill>
                      <a:srgbClr val="0C2B8E"/>
                    </a:solidFill>
                  </a:rPr>
                  <a:t>, a </a:t>
                </a:r>
                <a:r>
                  <a:rPr lang="en-GB" dirty="0" err="1">
                    <a:solidFill>
                      <a:srgbClr val="0C2B8E"/>
                    </a:solidFill>
                  </a:rPr>
                  <a:t>linha</a:t>
                </a:r>
                <a:r>
                  <a:rPr lang="en-GB" dirty="0">
                    <a:solidFill>
                      <a:srgbClr val="0C2B8E"/>
                    </a:solidFill>
                  </a:rPr>
                  <a:t> 1 com a 4…</a:t>
                </a:r>
              </a:p>
              <a:p>
                <a:pPr algn="just">
                  <a:spcAft>
                    <a:spcPts val="1200"/>
                  </a:spcAft>
                </a:pPr>
                <a:r>
                  <a:rPr lang="en-GB" b="1" u="sng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NOTA QUE:</a:t>
                </a:r>
                <a:r>
                  <a:rPr lang="en-GB" b="1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>
                    <a:solidFill>
                      <a:srgbClr val="0C2B8E"/>
                    </a:solidFill>
                  </a:rPr>
                  <a:t>e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err="1">
                    <a:solidFill>
                      <a:srgbClr val="0C2B8E"/>
                    </a:solidFill>
                  </a:rPr>
                  <a:t>são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os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b="1" dirty="0">
                    <a:solidFill>
                      <a:srgbClr val="0C2B8E"/>
                    </a:solidFill>
                  </a:rPr>
                  <a:t>“</a:t>
                </a:r>
                <a:r>
                  <a:rPr lang="en-GB" b="1" dirty="0" err="1">
                    <a:solidFill>
                      <a:srgbClr val="0C2B8E"/>
                    </a:solidFill>
                  </a:rPr>
                  <a:t>melhores</a:t>
                </a:r>
                <a:r>
                  <a:rPr lang="en-GB" b="1" dirty="0">
                    <a:solidFill>
                      <a:srgbClr val="0C2B8E"/>
                    </a:solidFill>
                  </a:rPr>
                  <a:t>” </a:t>
                </a:r>
                <a:r>
                  <a:rPr lang="en-GB" b="1" dirty="0" err="1">
                    <a:solidFill>
                      <a:srgbClr val="0C2B8E"/>
                    </a:solidFill>
                  </a:rPr>
                  <a:t>pivôs</a:t>
                </a:r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uma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vez</a:t>
                </a:r>
                <a:r>
                  <a:rPr lang="en-GB" dirty="0">
                    <a:solidFill>
                      <a:srgbClr val="0C2B8E"/>
                    </a:solidFill>
                  </a:rPr>
                  <a:t> que </a:t>
                </a:r>
                <a:r>
                  <a:rPr lang="en-GB" dirty="0" err="1">
                    <a:solidFill>
                      <a:srgbClr val="0C2B8E"/>
                    </a:solidFill>
                  </a:rPr>
                  <a:t>os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cálculos</a:t>
                </a:r>
                <a:r>
                  <a:rPr lang="en-GB" dirty="0">
                    <a:solidFill>
                      <a:srgbClr val="0C2B8E"/>
                    </a:solidFill>
                  </a:rPr>
                  <a:t> a </a:t>
                </a:r>
                <a:r>
                  <a:rPr lang="en-GB" dirty="0" err="1">
                    <a:solidFill>
                      <a:srgbClr val="0C2B8E"/>
                    </a:solidFill>
                  </a:rPr>
                  <a:t>realizar</a:t>
                </a:r>
                <a:r>
                  <a:rPr lang="en-GB" dirty="0">
                    <a:solidFill>
                      <a:srgbClr val="0C2B8E"/>
                    </a:solidFill>
                  </a:rPr>
                  <a:t>  </a:t>
                </a:r>
                <a:r>
                  <a:rPr lang="en-GB" dirty="0" err="1">
                    <a:solidFill>
                      <a:srgbClr val="0C2B8E"/>
                    </a:solidFill>
                  </a:rPr>
                  <a:t>nos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passos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seguintes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não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terão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frações</a:t>
                </a:r>
                <a:r>
                  <a:rPr lang="en-GB" dirty="0">
                    <a:solidFill>
                      <a:srgbClr val="0C2B8E"/>
                    </a:solidFill>
                  </a:rPr>
                  <a:t>!... 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937" y="4747823"/>
                <a:ext cx="4236637" cy="1354217"/>
              </a:xfrm>
              <a:prstGeom prst="rect">
                <a:avLst/>
              </a:prstGeom>
              <a:blipFill>
                <a:blip r:embed="rId16"/>
                <a:stretch>
                  <a:fillRect l="-1295" t="-2703" r="-1295" b="-63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:a16="http://schemas.microsoft.com/office/drawing/2014/main" id="{DC0E27D2-FB58-427A-B971-D2F2115AD1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76" y="3422925"/>
            <a:ext cx="2528888" cy="4572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8C64109-2E19-4F4D-BAE9-503F6D77DDF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26" y="3489824"/>
            <a:ext cx="266319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8" grpId="0" animBg="1"/>
      <p:bldP spid="49" grpId="0" animBg="1"/>
      <p:bldP spid="42" grpId="0" animBg="1"/>
      <p:bldP spid="43" grpId="0" animBg="1"/>
      <p:bldP spid="26" grpId="0"/>
      <p:bldP spid="31" grpId="0"/>
      <p:bldP spid="3" grpId="0"/>
      <p:bldP spid="32" grpId="0"/>
      <p:bldP spid="34" grpId="0"/>
      <p:bldP spid="35" grpId="0"/>
      <p:bldP spid="36" grpId="0" animBg="1"/>
      <p:bldP spid="37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77288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24B44E8F-DEC8-4B2D-A11C-C8AEADB82A1C}"/>
              </a:ext>
            </a:extLst>
          </p:cNvPr>
          <p:cNvSpPr/>
          <p:nvPr/>
        </p:nvSpPr>
        <p:spPr>
          <a:xfrm>
            <a:off x="6868434" y="1886291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D8078D27-D125-4531-8BCE-5BBF016E3309}"/>
              </a:ext>
            </a:extLst>
          </p:cNvPr>
          <p:cNvSpPr/>
          <p:nvPr/>
        </p:nvSpPr>
        <p:spPr>
          <a:xfrm>
            <a:off x="6865774" y="2671004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680617D-47D2-4B91-9FFF-8AE4F6AA1017}"/>
              </a:ext>
            </a:extLst>
          </p:cNvPr>
          <p:cNvSpPr/>
          <p:nvPr/>
        </p:nvSpPr>
        <p:spPr>
          <a:xfrm>
            <a:off x="3122904" y="2678387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C201FCB4-77B5-4FFF-A28A-72C1D2455A26}"/>
              </a:ext>
            </a:extLst>
          </p:cNvPr>
          <p:cNvSpPr/>
          <p:nvPr/>
        </p:nvSpPr>
        <p:spPr>
          <a:xfrm>
            <a:off x="3072663" y="1876182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0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/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/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tângulo 34">
            <a:extLst>
              <a:ext uri="{FF2B5EF4-FFF2-40B4-BE49-F238E27FC236}">
                <a16:creationId xmlns:a16="http://schemas.microsoft.com/office/drawing/2014/main" id="{E349EC00-0345-49A8-B226-7BD044BCA343}"/>
              </a:ext>
            </a:extLst>
          </p:cNvPr>
          <p:cNvSpPr/>
          <p:nvPr/>
        </p:nvSpPr>
        <p:spPr>
          <a:xfrm>
            <a:off x="2336428" y="3099760"/>
            <a:ext cx="4225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C2B8E"/>
                </a:solidFill>
              </a:rPr>
              <a:t>Um </a:t>
            </a:r>
            <a:r>
              <a:rPr lang="en-GB" b="1" dirty="0" err="1">
                <a:solidFill>
                  <a:srgbClr val="0C2B8E"/>
                </a:solidFill>
              </a:rPr>
              <a:t>elemento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não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nulo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dirty="0" err="1">
                <a:solidFill>
                  <a:srgbClr val="0C2B8E"/>
                </a:solidFill>
              </a:rPr>
              <a:t>ou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pivô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dirty="0" err="1">
                <a:solidFill>
                  <a:srgbClr val="0C2B8E"/>
                </a:solidFill>
              </a:rPr>
              <a:t>tem</a:t>
            </a:r>
            <a:r>
              <a:rPr lang="en-GB" dirty="0">
                <a:solidFill>
                  <a:srgbClr val="0C2B8E"/>
                </a:solidFill>
              </a:rPr>
              <a:t> que ser </a:t>
            </a:r>
            <a:r>
              <a:rPr lang="en-GB" dirty="0" err="1">
                <a:solidFill>
                  <a:srgbClr val="0C2B8E"/>
                </a:solidFill>
              </a:rPr>
              <a:t>colocado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nesta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posição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dirty="0" err="1">
                <a:solidFill>
                  <a:srgbClr val="0C2B8E"/>
                </a:solidFill>
              </a:rPr>
              <a:t>utilizando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b="1" dirty="0">
                <a:solidFill>
                  <a:srgbClr val="0C2B8E"/>
                </a:solidFill>
              </a:rPr>
              <a:t>OELs</a:t>
            </a:r>
            <a:r>
              <a:rPr lang="en-GB" dirty="0">
                <a:solidFill>
                  <a:srgbClr val="0C2B8E"/>
                </a:solidFill>
              </a:rPr>
              <a:t> (</a:t>
            </a:r>
            <a:r>
              <a:rPr lang="en-GB" dirty="0" err="1">
                <a:solidFill>
                  <a:srgbClr val="0C2B8E"/>
                </a:solidFill>
              </a:rPr>
              <a:t>ver</a:t>
            </a:r>
            <a:r>
              <a:rPr lang="en-GB" dirty="0">
                <a:solidFill>
                  <a:srgbClr val="0C2B8E"/>
                </a:solidFill>
              </a:rPr>
              <a:t> aula 12)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F5CB1F01-1317-448B-8D94-4EEEBB9D274E}"/>
              </a:ext>
            </a:extLst>
          </p:cNvPr>
          <p:cNvSpPr/>
          <p:nvPr/>
        </p:nvSpPr>
        <p:spPr>
          <a:xfrm>
            <a:off x="3153170" y="1882527"/>
            <a:ext cx="277718" cy="275132"/>
          </a:xfrm>
          <a:prstGeom prst="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/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8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GB" sz="280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sSub>
                                <m:sSubPr>
                                  <m:ctrlP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pt-PT" sz="28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tângulo 39">
            <a:extLst>
              <a:ext uri="{FF2B5EF4-FFF2-40B4-BE49-F238E27FC236}">
                <a16:creationId xmlns:a16="http://schemas.microsoft.com/office/drawing/2014/main" id="{3DA373C3-C20B-48FE-8F3C-75DE757A2635}"/>
              </a:ext>
            </a:extLst>
          </p:cNvPr>
          <p:cNvSpPr/>
          <p:nvPr/>
        </p:nvSpPr>
        <p:spPr>
          <a:xfrm>
            <a:off x="2336427" y="3922120"/>
            <a:ext cx="4225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dirty="0">
                <a:solidFill>
                  <a:srgbClr val="0C2B8E"/>
                </a:solidFill>
              </a:rPr>
              <a:t>Uma </a:t>
            </a:r>
            <a:r>
              <a:rPr lang="en-GB" dirty="0" err="1">
                <a:solidFill>
                  <a:srgbClr val="0C2B8E"/>
                </a:solidFill>
              </a:rPr>
              <a:t>hipótese</a:t>
            </a:r>
            <a:r>
              <a:rPr lang="en-GB" dirty="0">
                <a:solidFill>
                  <a:srgbClr val="0C2B8E"/>
                </a:solidFill>
              </a:rPr>
              <a:t>, mas </a:t>
            </a:r>
            <a:r>
              <a:rPr lang="en-GB" dirty="0" err="1">
                <a:solidFill>
                  <a:srgbClr val="0C2B8E"/>
                </a:solidFill>
              </a:rPr>
              <a:t>não</a:t>
            </a:r>
            <a:r>
              <a:rPr lang="en-GB" dirty="0">
                <a:solidFill>
                  <a:srgbClr val="0C2B8E"/>
                </a:solidFill>
              </a:rPr>
              <a:t> a </a:t>
            </a:r>
            <a:r>
              <a:rPr lang="en-GB" dirty="0" err="1">
                <a:solidFill>
                  <a:srgbClr val="0C2B8E"/>
                </a:solidFill>
              </a:rPr>
              <a:t>única</a:t>
            </a:r>
            <a:r>
              <a:rPr lang="en-GB" dirty="0">
                <a:solidFill>
                  <a:srgbClr val="0C2B8E"/>
                </a:solidFill>
              </a:rPr>
              <a:t>, é a </a:t>
            </a:r>
            <a:r>
              <a:rPr lang="en-GB" b="1" dirty="0" err="1">
                <a:solidFill>
                  <a:srgbClr val="0C2B8E"/>
                </a:solidFill>
              </a:rPr>
              <a:t>troca</a:t>
            </a:r>
            <a:r>
              <a:rPr lang="en-GB" b="1" dirty="0">
                <a:solidFill>
                  <a:srgbClr val="0C2B8E"/>
                </a:solidFill>
              </a:rPr>
              <a:t> da </a:t>
            </a:r>
            <a:r>
              <a:rPr lang="en-GB" b="1" dirty="0" err="1">
                <a:solidFill>
                  <a:srgbClr val="0C2B8E"/>
                </a:solidFill>
              </a:rPr>
              <a:t>posição</a:t>
            </a:r>
            <a:r>
              <a:rPr lang="en-GB" b="1" dirty="0">
                <a:solidFill>
                  <a:srgbClr val="0C2B8E"/>
                </a:solidFill>
              </a:rPr>
              <a:t> entre </a:t>
            </a:r>
            <a:r>
              <a:rPr lang="en-GB" b="1" dirty="0" err="1">
                <a:solidFill>
                  <a:srgbClr val="0C2B8E"/>
                </a:solidFill>
              </a:rPr>
              <a:t>linhas</a:t>
            </a:r>
            <a:r>
              <a:rPr lang="en-GB" dirty="0">
                <a:solidFill>
                  <a:srgbClr val="0C2B8E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/>
              <p:nvPr/>
            </p:nvSpPr>
            <p:spPr>
              <a:xfrm>
                <a:off x="2324937" y="4747823"/>
                <a:ext cx="4236637" cy="135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dirty="0">
                    <a:solidFill>
                      <a:srgbClr val="0C2B8E"/>
                    </a:solidFill>
                  </a:rPr>
                  <a:t>Troca, por </a:t>
                </a:r>
                <a:r>
                  <a:rPr lang="en-GB" dirty="0" err="1">
                    <a:solidFill>
                      <a:srgbClr val="0C2B8E"/>
                    </a:solidFill>
                  </a:rPr>
                  <a:t>exemplo</a:t>
                </a:r>
                <a:r>
                  <a:rPr lang="en-GB" dirty="0">
                    <a:solidFill>
                      <a:srgbClr val="0C2B8E"/>
                    </a:solidFill>
                  </a:rPr>
                  <a:t>, a </a:t>
                </a:r>
                <a:r>
                  <a:rPr lang="en-GB" dirty="0" err="1">
                    <a:solidFill>
                      <a:srgbClr val="0C2B8E"/>
                    </a:solidFill>
                  </a:rPr>
                  <a:t>linha</a:t>
                </a:r>
                <a:r>
                  <a:rPr lang="en-GB" dirty="0">
                    <a:solidFill>
                      <a:srgbClr val="0C2B8E"/>
                    </a:solidFill>
                  </a:rPr>
                  <a:t> 1 com a 4…</a:t>
                </a:r>
              </a:p>
              <a:p>
                <a:pPr algn="just">
                  <a:spcAft>
                    <a:spcPts val="1200"/>
                  </a:spcAft>
                </a:pPr>
                <a:r>
                  <a:rPr lang="en-GB" b="1" u="sng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NOTA QUE:</a:t>
                </a:r>
                <a:r>
                  <a:rPr lang="en-GB" b="1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>
                    <a:solidFill>
                      <a:srgbClr val="0C2B8E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err="1">
                    <a:solidFill>
                      <a:srgbClr val="0C2B8E"/>
                    </a:solidFill>
                  </a:rPr>
                  <a:t>são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os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b="1" dirty="0">
                    <a:solidFill>
                      <a:srgbClr val="0C2B8E"/>
                    </a:solidFill>
                  </a:rPr>
                  <a:t>“</a:t>
                </a:r>
                <a:r>
                  <a:rPr lang="en-GB" b="1" dirty="0" err="1">
                    <a:solidFill>
                      <a:srgbClr val="0C2B8E"/>
                    </a:solidFill>
                  </a:rPr>
                  <a:t>melhores</a:t>
                </a:r>
                <a:r>
                  <a:rPr lang="en-GB" b="1" dirty="0">
                    <a:solidFill>
                      <a:srgbClr val="0C2B8E"/>
                    </a:solidFill>
                  </a:rPr>
                  <a:t>” </a:t>
                </a:r>
                <a:r>
                  <a:rPr lang="en-GB" b="1" dirty="0" err="1">
                    <a:solidFill>
                      <a:srgbClr val="0C2B8E"/>
                    </a:solidFill>
                  </a:rPr>
                  <a:t>pivôs</a:t>
                </a:r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uma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vez</a:t>
                </a:r>
                <a:r>
                  <a:rPr lang="en-GB" dirty="0">
                    <a:solidFill>
                      <a:srgbClr val="0C2B8E"/>
                    </a:solidFill>
                  </a:rPr>
                  <a:t> que </a:t>
                </a:r>
                <a:r>
                  <a:rPr lang="en-GB" dirty="0" err="1">
                    <a:solidFill>
                      <a:srgbClr val="0C2B8E"/>
                    </a:solidFill>
                  </a:rPr>
                  <a:t>os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cálculos</a:t>
                </a:r>
                <a:r>
                  <a:rPr lang="en-GB" dirty="0">
                    <a:solidFill>
                      <a:srgbClr val="0C2B8E"/>
                    </a:solidFill>
                  </a:rPr>
                  <a:t> a </a:t>
                </a:r>
                <a:r>
                  <a:rPr lang="en-GB" dirty="0" err="1">
                    <a:solidFill>
                      <a:srgbClr val="0C2B8E"/>
                    </a:solidFill>
                  </a:rPr>
                  <a:t>realizar</a:t>
                </a:r>
                <a:r>
                  <a:rPr lang="en-GB" dirty="0">
                    <a:solidFill>
                      <a:srgbClr val="0C2B8E"/>
                    </a:solidFill>
                  </a:rPr>
                  <a:t>  </a:t>
                </a:r>
                <a:r>
                  <a:rPr lang="en-GB" dirty="0" err="1">
                    <a:solidFill>
                      <a:srgbClr val="0C2B8E"/>
                    </a:solidFill>
                  </a:rPr>
                  <a:t>nos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passos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seguintes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não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terão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frações</a:t>
                </a:r>
                <a:r>
                  <a:rPr lang="en-GB" dirty="0">
                    <a:solidFill>
                      <a:srgbClr val="0C2B8E"/>
                    </a:solidFill>
                  </a:rPr>
                  <a:t>!... 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937" y="4747823"/>
                <a:ext cx="4236637" cy="1354217"/>
              </a:xfrm>
              <a:prstGeom prst="rect">
                <a:avLst/>
              </a:prstGeom>
              <a:blipFill>
                <a:blip r:embed="rId15"/>
                <a:stretch>
                  <a:fillRect l="-1295" t="-2703" r="-1295" b="-63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4CAFF08E-0A5A-4E73-AA7D-231EF36CD61C}"/>
              </a:ext>
            </a:extLst>
          </p:cNvPr>
          <p:cNvSpPr/>
          <p:nvPr/>
        </p:nvSpPr>
        <p:spPr>
          <a:xfrm>
            <a:off x="6856681" y="1892301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4E4CF825-8ED9-4C4D-B754-53FDB4B76B43}"/>
              </a:ext>
            </a:extLst>
          </p:cNvPr>
          <p:cNvCxnSpPr/>
          <p:nvPr/>
        </p:nvCxnSpPr>
        <p:spPr>
          <a:xfrm>
            <a:off x="7020026" y="1544029"/>
            <a:ext cx="0" cy="34226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E7351602-1A34-4BB3-99D1-96AE901828D8}"/>
              </a:ext>
            </a:extLst>
          </p:cNvPr>
          <p:cNvSpPr/>
          <p:nvPr/>
        </p:nvSpPr>
        <p:spPr>
          <a:xfrm>
            <a:off x="6682690" y="1234882"/>
            <a:ext cx="594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29A6FF"/>
                </a:solidFill>
              </a:rPr>
              <a:t>Pivô</a:t>
            </a:r>
            <a:endParaRPr lang="en-GB" dirty="0">
              <a:solidFill>
                <a:srgbClr val="29A6FF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020026" y="305541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6692738" y="3308977"/>
            <a:ext cx="1309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accent6"/>
                </a:solidFill>
              </a:rPr>
              <a:t>Coluna</a:t>
            </a:r>
            <a:r>
              <a:rPr lang="en-GB" b="1" dirty="0">
                <a:solidFill>
                  <a:schemeClr val="accent6"/>
                </a:solidFill>
              </a:rPr>
              <a:t> </a:t>
            </a:r>
            <a:r>
              <a:rPr lang="en-GB" b="1" dirty="0" err="1">
                <a:solidFill>
                  <a:schemeClr val="accent6"/>
                </a:solidFill>
              </a:rPr>
              <a:t>Pivô</a:t>
            </a:r>
            <a:endParaRPr lang="en-GB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ABEDBEFE-EBB3-4FE8-A995-0285689308F7}"/>
                  </a:ext>
                </a:extLst>
              </p:cNvPr>
              <p:cNvSpPr/>
              <p:nvPr/>
            </p:nvSpPr>
            <p:spPr>
              <a:xfrm>
                <a:off x="3491176" y="445695"/>
                <a:ext cx="82849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b="1" dirty="0" err="1">
                    <a:solidFill>
                      <a:schemeClr val="tx1"/>
                    </a:solidFill>
                  </a:rPr>
                  <a:t>Triangulariza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a </a:t>
                </a:r>
                <a:r>
                  <a:rPr lang="en-GB" dirty="0" err="1">
                    <a:solidFill>
                      <a:schemeClr val="tx1"/>
                    </a:solidFill>
                  </a:rPr>
                  <a:t>matriz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por </a:t>
                </a:r>
                <a:r>
                  <a:rPr lang="en-GB" dirty="0" err="1">
                    <a:solidFill>
                      <a:schemeClr val="tx1"/>
                    </a:solidFill>
                  </a:rPr>
                  <a:t>linhas</a:t>
                </a:r>
                <a:r>
                  <a:rPr lang="en-GB" dirty="0">
                    <a:solidFill>
                      <a:schemeClr val="tx1"/>
                    </a:solidFill>
                  </a:rPr>
                  <a:t> e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indica</a:t>
                </a:r>
                <a:r>
                  <a:rPr lang="en-GB" b="1" dirty="0">
                    <a:solidFill>
                      <a:schemeClr val="tx1"/>
                    </a:solidFill>
                  </a:rPr>
                  <a:t> as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suas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colunas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pivô</a:t>
                </a:r>
                <a:r>
                  <a:rPr lang="en-GB" b="1" dirty="0">
                    <a:solidFill>
                      <a:schemeClr val="tx1"/>
                    </a:solidFill>
                  </a:rPr>
                  <a:t>.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ABEDBEFE-EBB3-4FE8-A995-0285689308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445695"/>
                <a:ext cx="8284996" cy="369332"/>
              </a:xfrm>
              <a:prstGeom prst="rect">
                <a:avLst/>
              </a:prstGeom>
              <a:blipFill>
                <a:blip r:embed="rId17"/>
                <a:stretch>
                  <a:fillRect l="-66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tângulo 46">
            <a:extLst>
              <a:ext uri="{FF2B5EF4-FFF2-40B4-BE49-F238E27FC236}">
                <a16:creationId xmlns:a16="http://schemas.microsoft.com/office/drawing/2014/main" id="{EA6C286C-5492-44C3-A00A-995FFA2A7D56}"/>
              </a:ext>
            </a:extLst>
          </p:cNvPr>
          <p:cNvSpPr/>
          <p:nvPr/>
        </p:nvSpPr>
        <p:spPr>
          <a:xfrm>
            <a:off x="2336428" y="1010252"/>
            <a:ext cx="4253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dirty="0">
                <a:solidFill>
                  <a:srgbClr val="0C2B8E"/>
                </a:solidFill>
              </a:rPr>
              <a:t>O </a:t>
            </a:r>
            <a:r>
              <a:rPr lang="en-GB" dirty="0" err="1">
                <a:solidFill>
                  <a:srgbClr val="0C2B8E"/>
                </a:solidFill>
              </a:rPr>
              <a:t>primeiro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elemento</a:t>
            </a:r>
            <a:r>
              <a:rPr lang="en-GB" dirty="0">
                <a:solidFill>
                  <a:srgbClr val="0C2B8E"/>
                </a:solidFill>
              </a:rPr>
              <a:t> da </a:t>
            </a:r>
            <a:r>
              <a:rPr lang="en-GB" dirty="0" err="1">
                <a:solidFill>
                  <a:srgbClr val="0C2B8E"/>
                </a:solidFill>
              </a:rPr>
              <a:t>coluna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dirty="0" err="1">
                <a:solidFill>
                  <a:srgbClr val="0C2B8E"/>
                </a:solidFill>
              </a:rPr>
              <a:t>não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nula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dirty="0" err="1">
                <a:solidFill>
                  <a:srgbClr val="0C2B8E"/>
                </a:solidFill>
              </a:rPr>
              <a:t>mais</a:t>
            </a:r>
            <a:r>
              <a:rPr lang="en-GB" dirty="0">
                <a:solidFill>
                  <a:srgbClr val="0C2B8E"/>
                </a:solidFill>
              </a:rPr>
              <a:t> à </a:t>
            </a:r>
            <a:r>
              <a:rPr lang="en-GB" dirty="0" err="1">
                <a:solidFill>
                  <a:srgbClr val="0C2B8E"/>
                </a:solidFill>
              </a:rPr>
              <a:t>esquerda</a:t>
            </a:r>
            <a:r>
              <a:rPr lang="en-GB" dirty="0">
                <a:solidFill>
                  <a:srgbClr val="0C2B8E"/>
                </a:solidFill>
              </a:rPr>
              <a:t> é a </a:t>
            </a:r>
            <a:r>
              <a:rPr lang="en-GB" b="1" dirty="0" err="1">
                <a:solidFill>
                  <a:srgbClr val="0C2B8E"/>
                </a:solidFill>
              </a:rPr>
              <a:t>primeira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posição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pivô</a:t>
            </a:r>
            <a:r>
              <a:rPr lang="en-GB" dirty="0">
                <a:solidFill>
                  <a:srgbClr val="0C2B8E"/>
                </a:solidFill>
              </a:rPr>
              <a:t>. </a:t>
            </a:r>
            <a:endParaRPr lang="en-GB" sz="2400" dirty="0">
              <a:solidFill>
                <a:srgbClr val="0C2B8E"/>
              </a:solidFill>
            </a:endParaRPr>
          </a:p>
        </p:txBody>
      </p:sp>
      <p:cxnSp>
        <p:nvCxnSpPr>
          <p:cNvPr id="50" name="Conexão reta 49">
            <a:extLst>
              <a:ext uri="{FF2B5EF4-FFF2-40B4-BE49-F238E27FC236}">
                <a16:creationId xmlns:a16="http://schemas.microsoft.com/office/drawing/2014/main" id="{3005FBE8-51BE-49DC-A78E-C700D6A70166}"/>
              </a:ext>
            </a:extLst>
          </p:cNvPr>
          <p:cNvCxnSpPr>
            <a:cxnSpLocks/>
          </p:cNvCxnSpPr>
          <p:nvPr/>
        </p:nvCxnSpPr>
        <p:spPr>
          <a:xfrm>
            <a:off x="4320075" y="1572604"/>
            <a:ext cx="2007965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5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2" grpId="0" animBg="1"/>
      <p:bldP spid="43" grpId="0" animBg="1"/>
      <p:bldP spid="35" grpId="0"/>
      <p:bldP spid="36" grpId="0" animBg="1"/>
      <p:bldP spid="40" grpId="0"/>
      <p:bldP spid="41" grpId="0"/>
      <p:bldP spid="38" grpId="0" animBg="1"/>
      <p:bldP spid="11" grpId="1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77288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0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/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/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/>
              <p:nvPr/>
            </p:nvSpPr>
            <p:spPr>
              <a:xfrm>
                <a:off x="5532020" y="2115188"/>
                <a:ext cx="1210331" cy="704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8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GB" sz="280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sSub>
                                <m:sSubPr>
                                  <m:ctrlP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pt-PT" sz="28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020" y="2115188"/>
                <a:ext cx="1210331" cy="7043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4CAFF08E-0A5A-4E73-AA7D-231EF36CD61C}"/>
              </a:ext>
            </a:extLst>
          </p:cNvPr>
          <p:cNvSpPr/>
          <p:nvPr/>
        </p:nvSpPr>
        <p:spPr>
          <a:xfrm>
            <a:off x="6856681" y="1892301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4E4CF825-8ED9-4C4D-B754-53FDB4B76B43}"/>
              </a:ext>
            </a:extLst>
          </p:cNvPr>
          <p:cNvCxnSpPr/>
          <p:nvPr/>
        </p:nvCxnSpPr>
        <p:spPr>
          <a:xfrm>
            <a:off x="7020026" y="1544029"/>
            <a:ext cx="0" cy="34226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E7351602-1A34-4BB3-99D1-96AE901828D8}"/>
              </a:ext>
            </a:extLst>
          </p:cNvPr>
          <p:cNvSpPr/>
          <p:nvPr/>
        </p:nvSpPr>
        <p:spPr>
          <a:xfrm>
            <a:off x="6682690" y="1234882"/>
            <a:ext cx="594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29A6FF"/>
                </a:solidFill>
              </a:rPr>
              <a:t>Pivô</a:t>
            </a:r>
            <a:endParaRPr lang="en-GB" dirty="0">
              <a:solidFill>
                <a:srgbClr val="29A6FF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020026" y="305541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6692738" y="3308977"/>
            <a:ext cx="1309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accent6"/>
                </a:solidFill>
              </a:rPr>
              <a:t>Coluna</a:t>
            </a:r>
            <a:r>
              <a:rPr lang="en-GB" b="1" dirty="0">
                <a:solidFill>
                  <a:schemeClr val="accent6"/>
                </a:solidFill>
              </a:rPr>
              <a:t> </a:t>
            </a:r>
            <a:r>
              <a:rPr lang="en-GB" b="1" dirty="0" err="1">
                <a:solidFill>
                  <a:schemeClr val="accent6"/>
                </a:solidFill>
              </a:rPr>
              <a:t>Pivô</a:t>
            </a:r>
            <a:endParaRPr lang="en-GB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E38D6C02-56B9-4CC4-A78D-062DCC68CC54}"/>
                  </a:ext>
                </a:extLst>
              </p:cNvPr>
              <p:cNvSpPr/>
              <p:nvPr/>
            </p:nvSpPr>
            <p:spPr>
              <a:xfrm>
                <a:off x="2336428" y="3308977"/>
                <a:ext cx="338034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>
                    <a:solidFill>
                      <a:srgbClr val="0C2B8E"/>
                    </a:solidFill>
                  </a:rPr>
                  <a:t>“</a:t>
                </a:r>
                <a:r>
                  <a:rPr lang="en-GB" dirty="0" err="1">
                    <a:solidFill>
                      <a:srgbClr val="0C2B8E"/>
                    </a:solidFill>
                  </a:rPr>
                  <a:t>criar</a:t>
                </a:r>
                <a:r>
                  <a:rPr lang="en-GB" dirty="0">
                    <a:solidFill>
                      <a:srgbClr val="0C2B8E"/>
                    </a:solidFill>
                  </a:rPr>
                  <a:t>” </a:t>
                </a:r>
                <a:r>
                  <a:rPr lang="en-GB" b="1" dirty="0">
                    <a:solidFill>
                      <a:srgbClr val="0C2B8E"/>
                    </a:solidFill>
                  </a:rPr>
                  <a:t>zeros </a:t>
                </a:r>
                <a:r>
                  <a:rPr lang="en-GB" b="1" dirty="0" err="1">
                    <a:solidFill>
                      <a:srgbClr val="0C2B8E"/>
                    </a:solidFill>
                  </a:rPr>
                  <a:t>abaixo</a:t>
                </a:r>
                <a:r>
                  <a:rPr lang="en-GB" b="1" dirty="0">
                    <a:solidFill>
                      <a:srgbClr val="0C2B8E"/>
                    </a:solidFill>
                  </a:rPr>
                  <a:t> do </a:t>
                </a:r>
                <a:r>
                  <a:rPr lang="en-GB" b="1" dirty="0" err="1">
                    <a:solidFill>
                      <a:srgbClr val="0C2B8E"/>
                    </a:solidFill>
                  </a:rPr>
                  <a:t>pivô</a:t>
                </a:r>
                <a:r>
                  <a:rPr lang="en-GB" dirty="0">
                    <a:solidFill>
                      <a:srgbClr val="0C2B8E"/>
                    </a:solidFill>
                  </a:rPr>
                  <a:t>, 1, </a:t>
                </a:r>
                <a:r>
                  <a:rPr lang="en-GB" dirty="0" err="1">
                    <a:solidFill>
                      <a:srgbClr val="0C2B8E"/>
                    </a:solidFill>
                  </a:rPr>
                  <a:t>adicionando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múltiplos</a:t>
                </a:r>
                <a:r>
                  <a:rPr lang="en-GB" dirty="0">
                    <a:solidFill>
                      <a:srgbClr val="0C2B8E"/>
                    </a:solidFill>
                  </a:rPr>
                  <a:t> da 1ª </a:t>
                </a:r>
                <a:r>
                  <a:rPr lang="en-GB" dirty="0" err="1">
                    <a:solidFill>
                      <a:srgbClr val="0C2B8E"/>
                    </a:solidFill>
                  </a:rPr>
                  <a:t>linha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às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linhas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abaixo</a:t>
                </a:r>
                <a:r>
                  <a:rPr lang="en-GB" dirty="0">
                    <a:solidFill>
                      <a:srgbClr val="0C2B8E"/>
                    </a:solidFill>
                  </a:rPr>
                  <a:t>, </a:t>
                </a:r>
                <a:r>
                  <a:rPr lang="en-GB" b="1" dirty="0" err="1">
                    <a:solidFill>
                      <a:srgbClr val="0C2B8E"/>
                    </a:solidFill>
                  </a:rPr>
                  <a:t>usando</a:t>
                </a:r>
                <a:r>
                  <a:rPr lang="en-GB" b="1" dirty="0">
                    <a:solidFill>
                      <a:srgbClr val="0C2B8E"/>
                    </a:solidFill>
                  </a:rPr>
                  <a:t> a OEL </a:t>
                </a:r>
                <a:r>
                  <a:rPr lang="en-GB" b="1" dirty="0" err="1">
                    <a:solidFill>
                      <a:srgbClr val="0C2B8E"/>
                    </a:solidFill>
                  </a:rPr>
                  <a:t>substituição</a:t>
                </a:r>
                <a:r>
                  <a:rPr lang="en-GB" dirty="0">
                    <a:solidFill>
                      <a:srgbClr val="0C2B8E"/>
                    </a:solidFill>
                  </a:rPr>
                  <a:t>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t-PT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fica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inalterada</a:t>
                </a:r>
                <a:r>
                  <a:rPr lang="en-GB" dirty="0">
                    <a:solidFill>
                      <a:srgbClr val="0C2B8E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E38D6C02-56B9-4CC4-A78D-062DCC68CC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3308977"/>
                <a:ext cx="3380348" cy="1200329"/>
              </a:xfrm>
              <a:prstGeom prst="rect">
                <a:avLst/>
              </a:prstGeom>
              <a:blipFill>
                <a:blip r:embed="rId16"/>
                <a:stretch>
                  <a:fillRect l="-1441" t="-3046" r="-1441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109A9359-9355-4866-A98F-6FC069FF6CF6}"/>
                  </a:ext>
                </a:extLst>
              </p:cNvPr>
              <p:cNvSpPr/>
              <p:nvPr/>
            </p:nvSpPr>
            <p:spPr>
              <a:xfrm>
                <a:off x="6453011" y="4344203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109A9359-9355-4866-A98F-6FC069FF6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4344203"/>
                <a:ext cx="3097579" cy="1126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Conexão reta unidirecional 46">
            <a:extLst>
              <a:ext uri="{FF2B5EF4-FFF2-40B4-BE49-F238E27FC236}">
                <a16:creationId xmlns:a16="http://schemas.microsoft.com/office/drawing/2014/main" id="{4025AE01-5C81-47F5-81E4-3DD89CCCD3D3}"/>
              </a:ext>
            </a:extLst>
          </p:cNvPr>
          <p:cNvCxnSpPr>
            <a:cxnSpLocks/>
          </p:cNvCxnSpPr>
          <p:nvPr/>
        </p:nvCxnSpPr>
        <p:spPr>
          <a:xfrm>
            <a:off x="5716775" y="3788229"/>
            <a:ext cx="965915" cy="555974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C5B07CB2-EB85-4BF4-A6B8-6F940CCD2C81}"/>
                  </a:ext>
                </a:extLst>
              </p:cNvPr>
              <p:cNvSpPr/>
              <p:nvPr/>
            </p:nvSpPr>
            <p:spPr>
              <a:xfrm>
                <a:off x="4898584" y="4540415"/>
                <a:ext cx="2179240" cy="1029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8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80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80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sz="28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8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</m:t>
                                      </m:r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pt-PT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sz="28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pt-PT" sz="28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8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8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C5B07CB2-EB85-4BF4-A6B8-6F940CCD2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584" y="4540415"/>
                <a:ext cx="2179240" cy="102976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Bolha de Discurso: Retângulo com Cantos Arredondados 5">
            <a:extLst>
              <a:ext uri="{FF2B5EF4-FFF2-40B4-BE49-F238E27FC236}">
                <a16:creationId xmlns:a16="http://schemas.microsoft.com/office/drawing/2014/main" id="{C9E9EE00-F50D-4563-95A5-D07D9E699216}"/>
              </a:ext>
            </a:extLst>
          </p:cNvPr>
          <p:cNvSpPr/>
          <p:nvPr/>
        </p:nvSpPr>
        <p:spPr>
          <a:xfrm>
            <a:off x="8078879" y="913792"/>
            <a:ext cx="2903967" cy="742791"/>
          </a:xfrm>
          <a:prstGeom prst="wedgeRoundRectCallout">
            <a:avLst>
              <a:gd name="adj1" fmla="val 34876"/>
              <a:gd name="adj2" fmla="val 9631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</a:rPr>
              <a:t>Verifica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estes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cálculos</a:t>
            </a:r>
            <a:r>
              <a:rPr lang="en-GB" sz="1600" dirty="0">
                <a:solidFill>
                  <a:schemeClr val="tx1"/>
                </a:solidFill>
              </a:rPr>
              <a:t> das OELs… Sim?...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76879389-0BFA-4F4E-850C-5EEE332E3369}"/>
                  </a:ext>
                </a:extLst>
              </p:cNvPr>
              <p:cNvSpPr/>
              <p:nvPr/>
            </p:nvSpPr>
            <p:spPr>
              <a:xfrm>
                <a:off x="3491176" y="445695"/>
                <a:ext cx="82849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b="1" dirty="0" err="1">
                    <a:solidFill>
                      <a:schemeClr val="tx1"/>
                    </a:solidFill>
                  </a:rPr>
                  <a:t>Triangulariza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a </a:t>
                </a:r>
                <a:r>
                  <a:rPr lang="en-GB" dirty="0" err="1">
                    <a:solidFill>
                      <a:schemeClr val="tx1"/>
                    </a:solidFill>
                  </a:rPr>
                  <a:t>matriz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por </a:t>
                </a:r>
                <a:r>
                  <a:rPr lang="en-GB" dirty="0" err="1">
                    <a:solidFill>
                      <a:schemeClr val="tx1"/>
                    </a:solidFill>
                  </a:rPr>
                  <a:t>linhas</a:t>
                </a:r>
                <a:r>
                  <a:rPr lang="en-GB" dirty="0">
                    <a:solidFill>
                      <a:schemeClr val="tx1"/>
                    </a:solidFill>
                  </a:rPr>
                  <a:t> e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indica</a:t>
                </a:r>
                <a:r>
                  <a:rPr lang="en-GB" b="1" dirty="0">
                    <a:solidFill>
                      <a:schemeClr val="tx1"/>
                    </a:solidFill>
                  </a:rPr>
                  <a:t> as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suas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colunas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pivô</a:t>
                </a:r>
                <a:r>
                  <a:rPr lang="en-GB" b="1" dirty="0">
                    <a:solidFill>
                      <a:schemeClr val="tx1"/>
                    </a:solidFill>
                  </a:rPr>
                  <a:t>.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76879389-0BFA-4F4E-850C-5EEE332E33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445695"/>
                <a:ext cx="8284996" cy="369332"/>
              </a:xfrm>
              <a:prstGeom prst="rect">
                <a:avLst/>
              </a:prstGeom>
              <a:blipFill>
                <a:blip r:embed="rId19"/>
                <a:stretch>
                  <a:fillRect l="-66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tângulo 35">
            <a:extLst>
              <a:ext uri="{FF2B5EF4-FFF2-40B4-BE49-F238E27FC236}">
                <a16:creationId xmlns:a16="http://schemas.microsoft.com/office/drawing/2014/main" id="{D74963C6-D653-49B7-84D1-BB46535BEBD3}"/>
              </a:ext>
            </a:extLst>
          </p:cNvPr>
          <p:cNvSpPr/>
          <p:nvPr/>
        </p:nvSpPr>
        <p:spPr>
          <a:xfrm>
            <a:off x="2336428" y="1010252"/>
            <a:ext cx="4253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dirty="0">
                <a:solidFill>
                  <a:srgbClr val="0C2B8E"/>
                </a:solidFill>
              </a:rPr>
              <a:t>O </a:t>
            </a:r>
            <a:r>
              <a:rPr lang="en-GB" dirty="0" err="1">
                <a:solidFill>
                  <a:srgbClr val="0C2B8E"/>
                </a:solidFill>
              </a:rPr>
              <a:t>primeiro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elemento</a:t>
            </a:r>
            <a:r>
              <a:rPr lang="en-GB" dirty="0">
                <a:solidFill>
                  <a:srgbClr val="0C2B8E"/>
                </a:solidFill>
              </a:rPr>
              <a:t> da </a:t>
            </a:r>
            <a:r>
              <a:rPr lang="en-GB" dirty="0" err="1">
                <a:solidFill>
                  <a:srgbClr val="0C2B8E"/>
                </a:solidFill>
              </a:rPr>
              <a:t>coluna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dirty="0" err="1">
                <a:solidFill>
                  <a:srgbClr val="0C2B8E"/>
                </a:solidFill>
              </a:rPr>
              <a:t>não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nula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dirty="0" err="1">
                <a:solidFill>
                  <a:srgbClr val="0C2B8E"/>
                </a:solidFill>
              </a:rPr>
              <a:t>mais</a:t>
            </a:r>
            <a:r>
              <a:rPr lang="en-GB" dirty="0">
                <a:solidFill>
                  <a:srgbClr val="0C2B8E"/>
                </a:solidFill>
              </a:rPr>
              <a:t> à </a:t>
            </a:r>
            <a:r>
              <a:rPr lang="en-GB" dirty="0" err="1">
                <a:solidFill>
                  <a:srgbClr val="0C2B8E"/>
                </a:solidFill>
              </a:rPr>
              <a:t>esquerda</a:t>
            </a:r>
            <a:r>
              <a:rPr lang="en-GB" dirty="0">
                <a:solidFill>
                  <a:srgbClr val="0C2B8E"/>
                </a:solidFill>
              </a:rPr>
              <a:t> é a </a:t>
            </a:r>
            <a:r>
              <a:rPr lang="en-GB" b="1" dirty="0" err="1">
                <a:solidFill>
                  <a:srgbClr val="0C2B8E"/>
                </a:solidFill>
              </a:rPr>
              <a:t>primeira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posição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pivô</a:t>
            </a:r>
            <a:r>
              <a:rPr lang="en-GB" dirty="0">
                <a:solidFill>
                  <a:srgbClr val="0C2B8E"/>
                </a:solidFill>
              </a:rPr>
              <a:t>. </a:t>
            </a:r>
            <a:endParaRPr lang="en-GB" sz="2400" dirty="0">
              <a:solidFill>
                <a:srgbClr val="0C2B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9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-0.30677 -0.3632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39" grpId="0"/>
      <p:bldP spid="39" grpId="1"/>
      <p:bldP spid="46" grpId="0"/>
      <p:bldP spid="46" grpId="1"/>
      <p:bldP spid="50" grpId="0"/>
      <p:bldP spid="50" grpId="1"/>
      <p:bldP spid="6" grpId="0" animBg="1"/>
      <p:bldP spid="6" grpId="1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0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540501" y="301143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7212581" y="3304358"/>
            <a:ext cx="2146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accent6"/>
                </a:solidFill>
              </a:rPr>
              <a:t>Próxima</a:t>
            </a:r>
            <a:r>
              <a:rPr lang="en-GB" b="1" dirty="0">
                <a:solidFill>
                  <a:schemeClr val="accent6"/>
                </a:solidFill>
              </a:rPr>
              <a:t> </a:t>
            </a:r>
            <a:r>
              <a:rPr lang="en-GB" b="1" dirty="0" err="1">
                <a:solidFill>
                  <a:schemeClr val="accent6"/>
                </a:solidFill>
              </a:rPr>
              <a:t>Coluna</a:t>
            </a:r>
            <a:r>
              <a:rPr lang="en-GB" b="1" dirty="0">
                <a:solidFill>
                  <a:schemeClr val="accent6"/>
                </a:solidFill>
              </a:rPr>
              <a:t> </a:t>
            </a:r>
            <a:r>
              <a:rPr lang="en-GB" b="1" dirty="0" err="1">
                <a:solidFill>
                  <a:schemeClr val="accent6"/>
                </a:solidFill>
              </a:rPr>
              <a:t>Pivô</a:t>
            </a:r>
            <a:endParaRPr lang="en-GB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/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tângulo 34">
            <a:extLst>
              <a:ext uri="{FF2B5EF4-FFF2-40B4-BE49-F238E27FC236}">
                <a16:creationId xmlns:a16="http://schemas.microsoft.com/office/drawing/2014/main" id="{DA74FA0B-421E-41C5-B95B-4FC935EE92CC}"/>
              </a:ext>
            </a:extLst>
          </p:cNvPr>
          <p:cNvSpPr/>
          <p:nvPr/>
        </p:nvSpPr>
        <p:spPr>
          <a:xfrm>
            <a:off x="2336428" y="1010252"/>
            <a:ext cx="3779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dirty="0">
                <a:solidFill>
                  <a:srgbClr val="0C2B8E"/>
                </a:solidFill>
              </a:rPr>
              <a:t>A </a:t>
            </a:r>
            <a:r>
              <a:rPr lang="pt-PT" b="1" dirty="0">
                <a:solidFill>
                  <a:srgbClr val="0C2B8E"/>
                </a:solidFill>
              </a:rPr>
              <a:t>posição pivô </a:t>
            </a:r>
            <a:r>
              <a:rPr lang="pt-PT" dirty="0">
                <a:solidFill>
                  <a:srgbClr val="0C2B8E"/>
                </a:solidFill>
              </a:rPr>
              <a:t>na segunda linha tem que estar o mais à esquerda possível, ou seja, na segunda coluna.</a:t>
            </a:r>
            <a:endParaRPr lang="pt-PT" sz="2400" dirty="0">
              <a:solidFill>
                <a:srgbClr val="0C2B8E"/>
              </a:solidFill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D653B255-C753-47AF-8CB9-9E7EF7DFEB17}"/>
              </a:ext>
            </a:extLst>
          </p:cNvPr>
          <p:cNvSpPr/>
          <p:nvPr/>
        </p:nvSpPr>
        <p:spPr>
          <a:xfrm>
            <a:off x="3456005" y="2154580"/>
            <a:ext cx="277718" cy="275132"/>
          </a:xfrm>
          <a:prstGeom prst="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FB912087-C76F-4FE1-A8E7-D7190173B3BD}"/>
              </a:ext>
            </a:extLst>
          </p:cNvPr>
          <p:cNvCxnSpPr>
            <a:cxnSpLocks/>
          </p:cNvCxnSpPr>
          <p:nvPr/>
        </p:nvCxnSpPr>
        <p:spPr>
          <a:xfrm>
            <a:off x="3491176" y="1599133"/>
            <a:ext cx="2417255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A42593-EFDB-40DE-9ABA-C2E861F32F72}"/>
                  </a:ext>
                </a:extLst>
              </p:cNvPr>
              <p:cNvSpPr/>
              <p:nvPr/>
            </p:nvSpPr>
            <p:spPr>
              <a:xfrm>
                <a:off x="2336428" y="3371785"/>
                <a:ext cx="4225146" cy="1912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t-PT" dirty="0">
                    <a:solidFill>
                      <a:srgbClr val="0C2B8E"/>
                    </a:solidFill>
                  </a:rPr>
                  <a:t>Podemos usar o “2” como Pivô mas </a:t>
                </a:r>
                <a:r>
                  <a:rPr lang="pt-PT" i="1" u="sng" dirty="0">
                    <a:solidFill>
                      <a:srgbClr val="0C2B8E"/>
                    </a:solidFill>
                  </a:rPr>
                  <a:t>todas as </a:t>
                </a:r>
                <a:r>
                  <a:rPr lang="pt-PT" i="1" u="sng" dirty="0" err="1">
                    <a:solidFill>
                      <a:srgbClr val="0C2B8E"/>
                    </a:solidFill>
                  </a:rPr>
                  <a:t>OELs</a:t>
                </a:r>
                <a:r>
                  <a:rPr lang="pt-PT" dirty="0">
                    <a:solidFill>
                      <a:srgbClr val="0C2B8E"/>
                    </a:solidFill>
                  </a:rPr>
                  <a:t> para “anular” os elementos abaixo, na 2ª coluna teriam de </a:t>
                </a:r>
                <a:r>
                  <a:rPr lang="pt-PT" i="1" u="sng" dirty="0">
                    <a:solidFill>
                      <a:srgbClr val="0C2B8E"/>
                    </a:solidFill>
                  </a:rPr>
                  <a:t>usar frações</a:t>
                </a:r>
                <a:r>
                  <a:rPr lang="pt-PT" dirty="0">
                    <a:solidFill>
                      <a:srgbClr val="0C2B8E"/>
                    </a:solidFill>
                  </a:rPr>
                  <a:t>… Para evitar isto, como todos os elementos da 2ª linha são pares, podemos usar a OEL multiplicação por um escalar</a:t>
                </a:r>
                <a:r>
                  <a:rPr lang="en-GB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GB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pt-PT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A42593-EFDB-40DE-9ABA-C2E861F32F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3371785"/>
                <a:ext cx="4225146" cy="1912190"/>
              </a:xfrm>
              <a:prstGeom prst="rect">
                <a:avLst/>
              </a:prstGeom>
              <a:blipFill>
                <a:blip r:embed="rId14"/>
                <a:stretch>
                  <a:fillRect l="-1154" t="-1592" r="-1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/>
              <p:nvPr/>
            </p:nvSpPr>
            <p:spPr>
              <a:xfrm>
                <a:off x="5582632" y="2115188"/>
                <a:ext cx="1187505" cy="1308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𝟓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32" y="2115188"/>
                <a:ext cx="1187505" cy="130830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5A22188B-6AE9-4747-B131-57CFDB260155}"/>
                  </a:ext>
                </a:extLst>
              </p:cNvPr>
              <p:cNvSpPr/>
              <p:nvPr/>
            </p:nvSpPr>
            <p:spPr>
              <a:xfrm>
                <a:off x="2336428" y="5247876"/>
                <a:ext cx="4225146" cy="1083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>
                    <a:solidFill>
                      <a:srgbClr val="0C2B8E"/>
                    </a:solidFill>
                  </a:rPr>
                  <a:t>Já agora, </a:t>
                </a:r>
                <a:r>
                  <a:rPr lang="en-GB" dirty="0" err="1">
                    <a:solidFill>
                      <a:srgbClr val="0C2B8E"/>
                    </a:solidFill>
                  </a:rPr>
                  <a:t>também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fazemos</a:t>
                </a:r>
                <a:r>
                  <a:rPr lang="en-GB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GB" b="1" i="1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b="1" i="1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pt-PT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, sim?... </a:t>
                </a:r>
                <a:r>
                  <a:rPr lang="en-GB" dirty="0" err="1">
                    <a:solidFill>
                      <a:srgbClr val="0C2B8E"/>
                    </a:solidFill>
                  </a:rPr>
                  <a:t>os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números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envolvidos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nos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próximos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passos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serão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menores</a:t>
                </a:r>
                <a:r>
                  <a:rPr lang="en-GB" dirty="0">
                    <a:solidFill>
                      <a:srgbClr val="0C2B8E"/>
                    </a:solidFill>
                  </a:rPr>
                  <a:t>… </a:t>
                </a:r>
                <a:r>
                  <a:rPr lang="en-GB" dirty="0" err="1">
                    <a:solidFill>
                      <a:srgbClr val="0C2B8E"/>
                    </a:solidFill>
                  </a:rPr>
                  <a:t>Assim</a:t>
                </a:r>
                <a:r>
                  <a:rPr lang="en-GB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5A22188B-6AE9-4747-B131-57CFDB260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5247876"/>
                <a:ext cx="4225146" cy="1083886"/>
              </a:xfrm>
              <a:prstGeom prst="rect">
                <a:avLst/>
              </a:prstGeom>
              <a:blipFill>
                <a:blip r:embed="rId16"/>
                <a:stretch>
                  <a:fillRect l="-1154" r="-1299" b="-4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exão reta unidirecional 3">
            <a:extLst>
              <a:ext uri="{FF2B5EF4-FFF2-40B4-BE49-F238E27FC236}">
                <a16:creationId xmlns:a16="http://schemas.microsoft.com/office/drawing/2014/main" id="{CE6587D7-FCB4-493C-A4B3-ECD0888248E5}"/>
              </a:ext>
            </a:extLst>
          </p:cNvPr>
          <p:cNvCxnSpPr>
            <a:cxnSpLocks/>
          </p:cNvCxnSpPr>
          <p:nvPr/>
        </p:nvCxnSpPr>
        <p:spPr>
          <a:xfrm flipV="1">
            <a:off x="5365102" y="2863781"/>
            <a:ext cx="446331" cy="2060638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C6E823B4-3ADE-4572-AAA7-A5B62E120EFE}"/>
              </a:ext>
            </a:extLst>
          </p:cNvPr>
          <p:cNvCxnSpPr>
            <a:cxnSpLocks/>
          </p:cNvCxnSpPr>
          <p:nvPr/>
        </p:nvCxnSpPr>
        <p:spPr>
          <a:xfrm flipV="1">
            <a:off x="5582632" y="3346753"/>
            <a:ext cx="419687" cy="2074333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/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Bolha de Discurso: Retângulo com Cantos Arredondados 53">
            <a:extLst>
              <a:ext uri="{FF2B5EF4-FFF2-40B4-BE49-F238E27FC236}">
                <a16:creationId xmlns:a16="http://schemas.microsoft.com/office/drawing/2014/main" id="{83C7CF6A-7B4F-4788-BEEF-6E3AFE5EEB85}"/>
              </a:ext>
            </a:extLst>
          </p:cNvPr>
          <p:cNvSpPr/>
          <p:nvPr/>
        </p:nvSpPr>
        <p:spPr>
          <a:xfrm>
            <a:off x="8330205" y="842432"/>
            <a:ext cx="2903967" cy="742791"/>
          </a:xfrm>
          <a:prstGeom prst="wedgeRoundRectCallout">
            <a:avLst>
              <a:gd name="adj1" fmla="val 26571"/>
              <a:gd name="adj2" fmla="val 1193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</a:rPr>
              <a:t>Não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te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esqueças</a:t>
            </a:r>
            <a:r>
              <a:rPr lang="en-GB" sz="1600" dirty="0">
                <a:solidFill>
                  <a:schemeClr val="tx1"/>
                </a:solidFill>
              </a:rPr>
              <a:t> de </a:t>
            </a:r>
            <a:r>
              <a:rPr lang="en-GB" sz="1600" dirty="0" err="1">
                <a:solidFill>
                  <a:schemeClr val="tx1"/>
                </a:solidFill>
              </a:rPr>
              <a:t>verificar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estes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cálculos</a:t>
            </a:r>
            <a:r>
              <a:rPr lang="en-GB" sz="1600" dirty="0">
                <a:solidFill>
                  <a:schemeClr val="tx1"/>
                </a:solidFill>
              </a:rPr>
              <a:t>!...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C95CCCB4-03F7-4D8B-B601-4179E0737002}"/>
              </a:ext>
            </a:extLst>
          </p:cNvPr>
          <p:cNvSpPr/>
          <p:nvPr/>
        </p:nvSpPr>
        <p:spPr>
          <a:xfrm>
            <a:off x="7382624" y="2154580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5EF5B0A9-19EE-40DA-A68B-70DEC4781B0C}"/>
              </a:ext>
            </a:extLst>
          </p:cNvPr>
          <p:cNvCxnSpPr>
            <a:cxnSpLocks/>
          </p:cNvCxnSpPr>
          <p:nvPr/>
        </p:nvCxnSpPr>
        <p:spPr>
          <a:xfrm flipH="1">
            <a:off x="7660342" y="1776165"/>
            <a:ext cx="96643" cy="339023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FAB63A2D-42CE-4309-95CE-2BA747813179}"/>
              </a:ext>
            </a:extLst>
          </p:cNvPr>
          <p:cNvSpPr/>
          <p:nvPr/>
        </p:nvSpPr>
        <p:spPr>
          <a:xfrm>
            <a:off x="7419649" y="1467018"/>
            <a:ext cx="594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29A6FF"/>
                </a:solidFill>
              </a:rPr>
              <a:t>Pivô</a:t>
            </a:r>
            <a:endParaRPr lang="en-GB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E04F5781-3611-4026-B2CA-B8636972C20D}"/>
                  </a:ext>
                </a:extLst>
              </p:cNvPr>
              <p:cNvSpPr/>
              <p:nvPr/>
            </p:nvSpPr>
            <p:spPr>
              <a:xfrm>
                <a:off x="3491176" y="445695"/>
                <a:ext cx="82849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b="1" dirty="0" err="1">
                    <a:solidFill>
                      <a:schemeClr val="tx1"/>
                    </a:solidFill>
                  </a:rPr>
                  <a:t>Triangulariza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a </a:t>
                </a:r>
                <a:r>
                  <a:rPr lang="en-GB" dirty="0" err="1">
                    <a:solidFill>
                      <a:schemeClr val="tx1"/>
                    </a:solidFill>
                  </a:rPr>
                  <a:t>matriz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por </a:t>
                </a:r>
                <a:r>
                  <a:rPr lang="en-GB" dirty="0" err="1">
                    <a:solidFill>
                      <a:schemeClr val="tx1"/>
                    </a:solidFill>
                  </a:rPr>
                  <a:t>linhas</a:t>
                </a:r>
                <a:r>
                  <a:rPr lang="en-GB" dirty="0">
                    <a:solidFill>
                      <a:schemeClr val="tx1"/>
                    </a:solidFill>
                  </a:rPr>
                  <a:t> e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indica</a:t>
                </a:r>
                <a:r>
                  <a:rPr lang="en-GB" b="1" dirty="0">
                    <a:solidFill>
                      <a:schemeClr val="tx1"/>
                    </a:solidFill>
                  </a:rPr>
                  <a:t> as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suas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colunas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pivô</a:t>
                </a:r>
                <a:r>
                  <a:rPr lang="en-GB" b="1" dirty="0">
                    <a:solidFill>
                      <a:schemeClr val="tx1"/>
                    </a:solidFill>
                  </a:rPr>
                  <a:t>.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E04F5781-3611-4026-B2CA-B8636972C2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445695"/>
                <a:ext cx="8284996" cy="369332"/>
              </a:xfrm>
              <a:prstGeom prst="rect">
                <a:avLst/>
              </a:prstGeom>
              <a:blipFill>
                <a:blip r:embed="rId18"/>
                <a:stretch>
                  <a:fillRect l="-66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73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5" grpId="0"/>
      <p:bldP spid="35" grpId="1"/>
      <p:bldP spid="36" grpId="0" animBg="1"/>
      <p:bldP spid="36" grpId="1" animBg="1"/>
      <p:bldP spid="41" grpId="0"/>
      <p:bldP spid="41" grpId="1"/>
      <p:bldP spid="42" grpId="0"/>
      <p:bldP spid="43" grpId="0"/>
      <p:bldP spid="43" grpId="1"/>
      <p:bldP spid="49" grpId="0"/>
      <p:bldP spid="54" grpId="0" animBg="1"/>
      <p:bldP spid="54" grpId="1" animBg="1"/>
      <p:bldP spid="56" grpId="0" animBg="1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8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28" name="Retângulo: Cantos Arredondados 27">
            <a:hlinkClick r:id="rId9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0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1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2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540501" y="301143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7212581" y="3304358"/>
            <a:ext cx="2146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accent6"/>
                </a:solidFill>
              </a:rPr>
              <a:t>Próxima</a:t>
            </a:r>
            <a:r>
              <a:rPr lang="en-GB" b="1" dirty="0">
                <a:solidFill>
                  <a:schemeClr val="accent6"/>
                </a:solidFill>
              </a:rPr>
              <a:t> </a:t>
            </a:r>
            <a:r>
              <a:rPr lang="en-GB" b="1" dirty="0" err="1">
                <a:solidFill>
                  <a:schemeClr val="accent6"/>
                </a:solidFill>
              </a:rPr>
              <a:t>Coluna</a:t>
            </a:r>
            <a:r>
              <a:rPr lang="en-GB" b="1" dirty="0">
                <a:solidFill>
                  <a:schemeClr val="accent6"/>
                </a:solidFill>
              </a:rPr>
              <a:t> </a:t>
            </a:r>
            <a:r>
              <a:rPr lang="en-GB" b="1" dirty="0" err="1">
                <a:solidFill>
                  <a:schemeClr val="accent6"/>
                </a:solidFill>
              </a:rPr>
              <a:t>Pivô</a:t>
            </a:r>
            <a:endParaRPr lang="en-GB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/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/>
              <p:nvPr/>
            </p:nvSpPr>
            <p:spPr>
              <a:xfrm>
                <a:off x="5582632" y="2115188"/>
                <a:ext cx="1187505" cy="1271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𝟓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32" y="2115188"/>
                <a:ext cx="1187505" cy="1271758"/>
              </a:xfrm>
              <a:prstGeom prst="rect">
                <a:avLst/>
              </a:prstGeom>
              <a:blipFill>
                <a:blip r:embed="rId16"/>
                <a:stretch>
                  <a:fillRect b="-23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/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C95CCCB4-03F7-4D8B-B601-4179E0737002}"/>
              </a:ext>
            </a:extLst>
          </p:cNvPr>
          <p:cNvSpPr/>
          <p:nvPr/>
        </p:nvSpPr>
        <p:spPr>
          <a:xfrm>
            <a:off x="7382624" y="2154580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5EF5B0A9-19EE-40DA-A68B-70DEC4781B0C}"/>
              </a:ext>
            </a:extLst>
          </p:cNvPr>
          <p:cNvCxnSpPr>
            <a:cxnSpLocks/>
          </p:cNvCxnSpPr>
          <p:nvPr/>
        </p:nvCxnSpPr>
        <p:spPr>
          <a:xfrm flipH="1">
            <a:off x="7660342" y="1776165"/>
            <a:ext cx="96643" cy="339023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FAB63A2D-42CE-4309-95CE-2BA747813179}"/>
              </a:ext>
            </a:extLst>
          </p:cNvPr>
          <p:cNvSpPr/>
          <p:nvPr/>
        </p:nvSpPr>
        <p:spPr>
          <a:xfrm>
            <a:off x="7419649" y="1467018"/>
            <a:ext cx="594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29A6FF"/>
                </a:solidFill>
              </a:rPr>
              <a:t>Pivô</a:t>
            </a:r>
            <a:endParaRPr lang="en-GB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75A56EB0-9107-443F-B44F-4616289563E8}"/>
                  </a:ext>
                </a:extLst>
              </p:cNvPr>
              <p:cNvSpPr/>
              <p:nvPr/>
            </p:nvSpPr>
            <p:spPr>
              <a:xfrm>
                <a:off x="2406781" y="3353696"/>
                <a:ext cx="2841098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t-PT" dirty="0">
                    <a:solidFill>
                      <a:srgbClr val="0C2B8E"/>
                    </a:solidFill>
                  </a:rPr>
                  <a:t>Agora, </a:t>
                </a:r>
                <a:r>
                  <a:rPr lang="pt-PT" i="1" u="sng" dirty="0">
                    <a:solidFill>
                      <a:srgbClr val="0C2B8E"/>
                    </a:solidFill>
                  </a:rPr>
                  <a:t>as </a:t>
                </a:r>
                <a:r>
                  <a:rPr lang="pt-PT" i="1" u="sng" dirty="0" err="1">
                    <a:solidFill>
                      <a:srgbClr val="0C2B8E"/>
                    </a:solidFill>
                  </a:rPr>
                  <a:t>OELs</a:t>
                </a:r>
                <a:r>
                  <a:rPr lang="pt-PT" dirty="0">
                    <a:solidFill>
                      <a:srgbClr val="0C2B8E"/>
                    </a:solidFill>
                  </a:rPr>
                  <a:t> necessárias para “anular” os elementos abaixo Pivô são simples, utilizando a linha 2 … Sim?... Consegues dizer quais são?... </a:t>
                </a:r>
                <a:endParaRPr lang="pt-PT" b="1" i="1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 </a:t>
                </a:r>
                <a:r>
                  <a:rPr lang="en-GB" dirty="0">
                    <a:solidFill>
                      <a:srgbClr val="0C2B8E"/>
                    </a:solidFill>
                  </a:rPr>
                  <a:t>e </a:t>
                </a:r>
                <a:endParaRPr lang="pt-PT" b="1" i="1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pt-PT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75A56EB0-9107-443F-B44F-4616289563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781" y="3353696"/>
                <a:ext cx="2841098" cy="2308324"/>
              </a:xfrm>
              <a:prstGeom prst="rect">
                <a:avLst/>
              </a:prstGeom>
              <a:blipFill>
                <a:blip r:embed="rId18"/>
                <a:stretch>
                  <a:fillRect l="-1931" t="-1319" r="-1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/>
              <p:nvPr/>
            </p:nvSpPr>
            <p:spPr>
              <a:xfrm>
                <a:off x="5247879" y="3807155"/>
                <a:ext cx="1597553" cy="870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1" i="1" dirty="0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𝑳</m:t>
                                          </m:r>
                                        </m:e>
                                        <m:sub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879" y="3807155"/>
                <a:ext cx="1597553" cy="870623"/>
              </a:xfrm>
              <a:prstGeom prst="rect">
                <a:avLst/>
              </a:prstGeom>
              <a:blipFill>
                <a:blip r:embed="rId19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m 14">
            <a:extLst>
              <a:ext uri="{FF2B5EF4-FFF2-40B4-BE49-F238E27FC236}">
                <a16:creationId xmlns:a16="http://schemas.microsoft.com/office/drawing/2014/main" id="{E79C24CA-74A7-46A6-A979-A04592EBA8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117" y="1725547"/>
            <a:ext cx="1600200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/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ECE097CB-E1A9-4F6E-BF53-3016C233A549}"/>
                  </a:ext>
                </a:extLst>
              </p:cNvPr>
              <p:cNvSpPr/>
              <p:nvPr/>
            </p:nvSpPr>
            <p:spPr>
              <a:xfrm>
                <a:off x="3491176" y="445695"/>
                <a:ext cx="82849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b="1" dirty="0" err="1">
                    <a:solidFill>
                      <a:schemeClr val="tx1"/>
                    </a:solidFill>
                  </a:rPr>
                  <a:t>Triangulariza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a </a:t>
                </a:r>
                <a:r>
                  <a:rPr lang="en-GB" dirty="0" err="1">
                    <a:solidFill>
                      <a:schemeClr val="tx1"/>
                    </a:solidFill>
                  </a:rPr>
                  <a:t>matriz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por </a:t>
                </a:r>
                <a:r>
                  <a:rPr lang="en-GB" dirty="0" err="1">
                    <a:solidFill>
                      <a:schemeClr val="tx1"/>
                    </a:solidFill>
                  </a:rPr>
                  <a:t>linhas</a:t>
                </a:r>
                <a:r>
                  <a:rPr lang="en-GB" dirty="0">
                    <a:solidFill>
                      <a:schemeClr val="tx1"/>
                    </a:solidFill>
                  </a:rPr>
                  <a:t> e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indica</a:t>
                </a:r>
                <a:r>
                  <a:rPr lang="en-GB" b="1" dirty="0">
                    <a:solidFill>
                      <a:schemeClr val="tx1"/>
                    </a:solidFill>
                  </a:rPr>
                  <a:t> as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suas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colunas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pivô</a:t>
                </a:r>
                <a:r>
                  <a:rPr lang="en-GB" b="1" dirty="0">
                    <a:solidFill>
                      <a:schemeClr val="tx1"/>
                    </a:solidFill>
                  </a:rPr>
                  <a:t>.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ECE097CB-E1A9-4F6E-BF53-3016C233A5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445695"/>
                <a:ext cx="8284996" cy="369332"/>
              </a:xfrm>
              <a:prstGeom prst="rect">
                <a:avLst/>
              </a:prstGeom>
              <a:blipFill>
                <a:blip r:embed="rId24"/>
                <a:stretch>
                  <a:fillRect l="-66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Agrupar 5">
            <a:extLst>
              <a:ext uri="{FF2B5EF4-FFF2-40B4-BE49-F238E27FC236}">
                <a16:creationId xmlns:a16="http://schemas.microsoft.com/office/drawing/2014/main" id="{B3E2E7AD-E9C7-4CC9-A05D-CDB035397A68}"/>
              </a:ext>
            </a:extLst>
          </p:cNvPr>
          <p:cNvGrpSpPr/>
          <p:nvPr/>
        </p:nvGrpSpPr>
        <p:grpSpPr>
          <a:xfrm>
            <a:off x="10074979" y="1725547"/>
            <a:ext cx="1857375" cy="4572000"/>
            <a:chOff x="7472672" y="1296824"/>
            <a:chExt cx="1857375" cy="4572000"/>
          </a:xfrm>
        </p:grpSpPr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10C42A58-BE9C-4CA4-A188-A673C61C9E3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2672" y="1296824"/>
              <a:ext cx="1857375" cy="4572000"/>
            </a:xfrm>
            <a:prstGeom prst="rect">
              <a:avLst/>
            </a:prstGeom>
          </p:spPr>
        </p:pic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83F77DDB-BE47-434C-BABD-E4A96B5E9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 rot="235940">
              <a:off x="8735093" y="2080968"/>
              <a:ext cx="570885" cy="460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371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105DB09-FB64-40DC-A370-674C8B9BC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1"/>
          <a:stretch/>
        </p:blipFill>
        <p:spPr>
          <a:xfrm>
            <a:off x="6620474" y="2086672"/>
            <a:ext cx="1611630" cy="195951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3E4AB02-5B1C-4F6A-99BE-40B439B6C4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84"/>
          <a:stretch/>
        </p:blipFill>
        <p:spPr>
          <a:xfrm>
            <a:off x="6864584" y="2102573"/>
            <a:ext cx="1337310" cy="1953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5254BA-E222-4550-AFA0-D67EBBA7F52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43"/>
          <a:stretch/>
        </p:blipFill>
        <p:spPr>
          <a:xfrm>
            <a:off x="6824579" y="2122893"/>
            <a:ext cx="1417320" cy="1694262"/>
          </a:xfrm>
          <a:prstGeom prst="rect">
            <a:avLst/>
          </a:prstGeom>
        </p:spPr>
      </p:pic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E30854A3-25CF-473D-B38B-A0F088D511C6}"/>
              </a:ext>
            </a:extLst>
          </p:cNvPr>
          <p:cNvSpPr/>
          <p:nvPr/>
        </p:nvSpPr>
        <p:spPr>
          <a:xfrm>
            <a:off x="8562597" y="5144756"/>
            <a:ext cx="1446003" cy="3013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FAA2BBF9-2FF5-4EB5-AF96-28AA9189EC04}"/>
              </a:ext>
            </a:extLst>
          </p:cNvPr>
          <p:cNvSpPr/>
          <p:nvPr/>
        </p:nvSpPr>
        <p:spPr>
          <a:xfrm>
            <a:off x="6930961" y="4657806"/>
            <a:ext cx="1446003" cy="3013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81D677F0-1790-4D8D-84B7-5B39D73748A5}"/>
              </a:ext>
            </a:extLst>
          </p:cNvPr>
          <p:cNvSpPr/>
          <p:nvPr/>
        </p:nvSpPr>
        <p:spPr>
          <a:xfrm>
            <a:off x="10248407" y="5126530"/>
            <a:ext cx="1446003" cy="3013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10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6" name="Retângulo: Cantos Arredondados 15">
            <a:hlinkClick r:id="rId11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12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13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14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Definição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Uma matriz retangular está na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>
                <a:solidFill>
                  <a:sysClr val="windowText" lastClr="000000"/>
                </a:solidFill>
              </a:rPr>
              <a:t>Forma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ou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Triangularizada</a:t>
            </a:r>
            <a:r>
              <a:rPr lang="en-GB" sz="2400" dirty="0">
                <a:solidFill>
                  <a:sysClr val="windowText" lastClr="000000"/>
                </a:solidFill>
              </a:rPr>
              <a:t>) </a:t>
            </a:r>
            <a:r>
              <a:rPr lang="pt-PT" sz="2400" dirty="0">
                <a:solidFill>
                  <a:sysClr val="windowText" lastClr="000000"/>
                </a:solidFill>
              </a:rPr>
              <a:t>se apresentar as seguintes propriedades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9124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pt-PT" sz="2400" b="1" dirty="0">
                <a:solidFill>
                  <a:sysClr val="windowText" lastClr="000000"/>
                </a:solidFill>
              </a:rPr>
              <a:t>Todas as linhas não-nulas estão acima de qualquer linha de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000" dirty="0">
                <a:solidFill>
                  <a:sysClr val="windowText" lastClr="000000"/>
                </a:solidFill>
              </a:rPr>
              <a:t>Quais das seguintes matrizes estão na forma escalonada</a:t>
            </a:r>
            <a:r>
              <a:rPr lang="en-GB" sz="2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1055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158903" y="5706861"/>
            <a:ext cx="97428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 err="1">
                <a:solidFill>
                  <a:srgbClr val="F25E4F"/>
                </a:solidFill>
              </a:rPr>
              <a:t>Observação</a:t>
            </a:r>
            <a:r>
              <a:rPr lang="en-GB" sz="2000" b="1" dirty="0">
                <a:solidFill>
                  <a:srgbClr val="F25E4F"/>
                </a:solidFill>
              </a:rPr>
              <a:t> - </a:t>
            </a:r>
            <a:r>
              <a:rPr lang="pt-PT" sz="2000" b="1" dirty="0">
                <a:solidFill>
                  <a:sysClr val="windowText" lastClr="000000"/>
                </a:solidFill>
              </a:rPr>
              <a:t>Linha ou coluna não-nula </a:t>
            </a:r>
            <a:r>
              <a:rPr lang="pt-PT" sz="2000" dirty="0">
                <a:solidFill>
                  <a:sysClr val="windowText" lastClr="000000"/>
                </a:solidFill>
              </a:rPr>
              <a:t>significa que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pt-PT" sz="2000" i="1" u="sng" dirty="0">
                <a:solidFill>
                  <a:sysClr val="windowText" lastClr="000000"/>
                </a:solidFill>
              </a:rPr>
              <a:t>contém pelo menos um elemento não nulo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CAEB96-B8CB-4914-B354-60D4087A9F7F}"/>
              </a:ext>
            </a:extLst>
          </p:cNvPr>
          <p:cNvSpPr/>
          <p:nvPr/>
        </p:nvSpPr>
        <p:spPr>
          <a:xfrm>
            <a:off x="3169042" y="6072105"/>
            <a:ext cx="8766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b="1" dirty="0" err="1">
                <a:solidFill>
                  <a:sysClr val="windowText" lastClr="000000"/>
                </a:solidFill>
              </a:rPr>
              <a:t>elemento</a:t>
            </a:r>
            <a:r>
              <a:rPr lang="en-GB" sz="2000" b="1" dirty="0">
                <a:solidFill>
                  <a:sysClr val="windowText" lastClr="000000"/>
                </a:solidFill>
              </a:rPr>
              <a:t> principal </a:t>
            </a:r>
            <a:r>
              <a:rPr lang="pt-PT" sz="2000" dirty="0">
                <a:solidFill>
                  <a:sysClr val="windowText" lastClr="000000"/>
                </a:solidFill>
              </a:rPr>
              <a:t>de uma linha refere-se ao </a:t>
            </a:r>
            <a:r>
              <a:rPr lang="pt-PT" sz="2000" i="1" u="sng" dirty="0">
                <a:solidFill>
                  <a:sysClr val="windowText" lastClr="000000"/>
                </a:solidFill>
              </a:rPr>
              <a:t>elemento não-nulo mais à esquerda </a:t>
            </a:r>
            <a:r>
              <a:rPr lang="en-GB" sz="1600" dirty="0">
                <a:solidFill>
                  <a:sysClr val="windowText" lastClr="000000"/>
                </a:solidFill>
              </a:rPr>
              <a:t>(</a:t>
            </a:r>
            <a:r>
              <a:rPr lang="pt-PT" sz="1600" dirty="0">
                <a:solidFill>
                  <a:sysClr val="windowText" lastClr="000000"/>
                </a:solidFill>
              </a:rPr>
              <a:t>numa linha não-nula)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18">
            <a:extLst>
              <a:ext uri="{FF2B5EF4-FFF2-40B4-BE49-F238E27FC236}">
                <a16:creationId xmlns:a16="http://schemas.microsoft.com/office/drawing/2014/main" id="{1A1A0CA1-18C1-4A30-8A7B-09A99DCB422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57394" y="4540253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129D16C8-BD42-411F-B449-9C9D05A31B0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005033" y="4509192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F71FA0A7-B061-450B-936B-C86C33169D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65460" y="4509192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AF57D6DF-F70A-4345-B274-A01F5E65D6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708498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C9E1CC7-9028-4794-AF44-E0DFE84A326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170671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503EAD13-3A73-45BA-BFB9-6D7066ED44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68925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44" grpId="0" animBg="1"/>
      <p:bldP spid="45" grpId="0" animBg="1"/>
      <p:bldP spid="47" grpId="0" animBg="1"/>
      <p:bldP spid="25" grpId="0"/>
      <p:bldP spid="34" grpId="0"/>
      <p:bldP spid="35" grpId="0"/>
      <p:bldP spid="36" grpId="0"/>
      <p:bldP spid="37" grpId="0" animBg="1"/>
      <p:bldP spid="2" grpId="0"/>
      <p:bldP spid="41" grpId="0"/>
      <p:bldP spid="42" grpId="0"/>
      <p:bldP spid="43" grpId="0" animBg="1"/>
      <p:bldP spid="46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16122A3F-3F6F-45D9-9DA3-6A9B4B10C5F5}"/>
              </a:ext>
            </a:extLst>
          </p:cNvPr>
          <p:cNvSpPr/>
          <p:nvPr/>
        </p:nvSpPr>
        <p:spPr>
          <a:xfrm rot="5400000">
            <a:off x="7853811" y="5479290"/>
            <a:ext cx="1126975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28147128-533B-40B0-A972-CE1B5B63814C}"/>
              </a:ext>
            </a:extLst>
          </p:cNvPr>
          <p:cNvSpPr/>
          <p:nvPr/>
        </p:nvSpPr>
        <p:spPr>
          <a:xfrm rot="5400000">
            <a:off x="7412856" y="4112978"/>
            <a:ext cx="1126975" cy="25605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0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540501" y="301143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7212581" y="3304358"/>
            <a:ext cx="2146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accent6"/>
                </a:solidFill>
              </a:rPr>
              <a:t>Próxima</a:t>
            </a:r>
            <a:r>
              <a:rPr lang="en-GB" b="1" dirty="0">
                <a:solidFill>
                  <a:schemeClr val="accent6"/>
                </a:solidFill>
              </a:rPr>
              <a:t> </a:t>
            </a:r>
            <a:r>
              <a:rPr lang="en-GB" b="1" dirty="0" err="1">
                <a:solidFill>
                  <a:schemeClr val="accent6"/>
                </a:solidFill>
              </a:rPr>
              <a:t>Coluna</a:t>
            </a:r>
            <a:r>
              <a:rPr lang="en-GB" b="1" dirty="0">
                <a:solidFill>
                  <a:schemeClr val="accent6"/>
                </a:solidFill>
              </a:rPr>
              <a:t> </a:t>
            </a:r>
            <a:r>
              <a:rPr lang="en-GB" b="1" dirty="0" err="1">
                <a:solidFill>
                  <a:schemeClr val="accent6"/>
                </a:solidFill>
              </a:rPr>
              <a:t>Pivô</a:t>
            </a:r>
            <a:endParaRPr lang="en-GB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/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/>
              <p:nvPr/>
            </p:nvSpPr>
            <p:spPr>
              <a:xfrm>
                <a:off x="5582632" y="2115188"/>
                <a:ext cx="1187505" cy="1308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𝟓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32" y="2115188"/>
                <a:ext cx="1187505" cy="130830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/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C95CCCB4-03F7-4D8B-B601-4179E0737002}"/>
              </a:ext>
            </a:extLst>
          </p:cNvPr>
          <p:cNvSpPr/>
          <p:nvPr/>
        </p:nvSpPr>
        <p:spPr>
          <a:xfrm>
            <a:off x="7382624" y="2154580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5EF5B0A9-19EE-40DA-A68B-70DEC4781B0C}"/>
              </a:ext>
            </a:extLst>
          </p:cNvPr>
          <p:cNvCxnSpPr>
            <a:cxnSpLocks/>
          </p:cNvCxnSpPr>
          <p:nvPr/>
        </p:nvCxnSpPr>
        <p:spPr>
          <a:xfrm flipH="1">
            <a:off x="7660342" y="1776165"/>
            <a:ext cx="96643" cy="339023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FAB63A2D-42CE-4309-95CE-2BA747813179}"/>
              </a:ext>
            </a:extLst>
          </p:cNvPr>
          <p:cNvSpPr/>
          <p:nvPr/>
        </p:nvSpPr>
        <p:spPr>
          <a:xfrm>
            <a:off x="7419649" y="1467018"/>
            <a:ext cx="594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29A6FF"/>
                </a:solidFill>
              </a:rPr>
              <a:t>Pivô</a:t>
            </a:r>
            <a:endParaRPr lang="en-GB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/>
              <p:nvPr/>
            </p:nvSpPr>
            <p:spPr>
              <a:xfrm>
                <a:off x="5247879" y="3807155"/>
                <a:ext cx="1597553" cy="870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1" i="1" dirty="0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𝑳</m:t>
                                          </m:r>
                                        </m:e>
                                        <m:sub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879" y="3807155"/>
                <a:ext cx="1597553" cy="870623"/>
              </a:xfrm>
              <a:prstGeom prst="rect">
                <a:avLst/>
              </a:prstGeom>
              <a:blipFill>
                <a:blip r:embed="rId17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/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tângulo 68">
            <a:extLst>
              <a:ext uri="{FF2B5EF4-FFF2-40B4-BE49-F238E27FC236}">
                <a16:creationId xmlns:a16="http://schemas.microsoft.com/office/drawing/2014/main" id="{A7648491-31BF-4EAE-9925-5BF9038F7B04}"/>
              </a:ext>
            </a:extLst>
          </p:cNvPr>
          <p:cNvSpPr/>
          <p:nvPr/>
        </p:nvSpPr>
        <p:spPr>
          <a:xfrm>
            <a:off x="2403771" y="3438376"/>
            <a:ext cx="2665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>
                <a:solidFill>
                  <a:srgbClr val="0C2B8E"/>
                </a:solidFill>
              </a:rPr>
              <a:t>Agora, </a:t>
            </a:r>
            <a:r>
              <a:rPr lang="pt-PT" b="1" dirty="0">
                <a:solidFill>
                  <a:srgbClr val="0C2B8E"/>
                </a:solidFill>
              </a:rPr>
              <a:t>não se consegue arranjar um elemento não-nulo na 3ª coluna</a:t>
            </a:r>
            <a:r>
              <a:rPr lang="pt-PT" dirty="0">
                <a:solidFill>
                  <a:srgbClr val="0C2B8E"/>
                </a:solidFill>
              </a:rPr>
              <a:t>!...</a:t>
            </a:r>
            <a:endParaRPr lang="pt-PT" b="1" dirty="0">
              <a:solidFill>
                <a:srgbClr val="0C2B8E"/>
              </a:solidFill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33AC7AD3-2229-48E1-95D8-961AFB751173}"/>
              </a:ext>
            </a:extLst>
          </p:cNvPr>
          <p:cNvSpPr/>
          <p:nvPr/>
        </p:nvSpPr>
        <p:spPr>
          <a:xfrm>
            <a:off x="2403770" y="4623071"/>
            <a:ext cx="27543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>
                <a:solidFill>
                  <a:srgbClr val="0C2B8E"/>
                </a:solidFill>
              </a:rPr>
              <a:t>No entanto, se </a:t>
            </a:r>
            <a:r>
              <a:rPr lang="pt-PT" u="sng" dirty="0">
                <a:solidFill>
                  <a:srgbClr val="0C2B8E"/>
                </a:solidFill>
              </a:rPr>
              <a:t>trocarmos a linha 3 com a 4</a:t>
            </a:r>
            <a:r>
              <a:rPr lang="pt-PT" dirty="0">
                <a:solidFill>
                  <a:srgbClr val="0C2B8E"/>
                </a:solidFill>
              </a:rPr>
              <a:t>, </a:t>
            </a:r>
            <a:r>
              <a:rPr lang="pt-PT" b="1" dirty="0">
                <a:solidFill>
                  <a:srgbClr val="0C2B8E"/>
                </a:solidFill>
              </a:rPr>
              <a:t>obtemos um elemento principal na coluna 4</a:t>
            </a:r>
            <a:r>
              <a:rPr lang="pt-PT" dirty="0">
                <a:solidFill>
                  <a:srgbClr val="0C2B8E"/>
                </a:solidFill>
              </a:rPr>
              <a:t>. Assim: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A66F50D7-905D-44FE-A0AD-029A9A3F22F9}"/>
                  </a:ext>
                </a:extLst>
              </p:cNvPr>
              <p:cNvSpPr/>
              <p:nvPr/>
            </p:nvSpPr>
            <p:spPr>
              <a:xfrm>
                <a:off x="5603086" y="5286972"/>
                <a:ext cx="1072088" cy="673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↔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A66F50D7-905D-44FE-A0AD-029A9A3F2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086" y="5286972"/>
                <a:ext cx="1072088" cy="6734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72A9B220-0694-44E9-B945-CF601243BCAA}"/>
                  </a:ext>
                </a:extLst>
              </p:cNvPr>
              <p:cNvSpPr/>
              <p:nvPr/>
            </p:nvSpPr>
            <p:spPr>
              <a:xfrm>
                <a:off x="6639076" y="5109237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72A9B220-0694-44E9-B945-CF601243BC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76" y="5109237"/>
                <a:ext cx="2841098" cy="11269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B0BDCA0D-94A0-400B-8B2C-B27504A0C5D7}"/>
                  </a:ext>
                </a:extLst>
              </p:cNvPr>
              <p:cNvSpPr/>
              <p:nvPr/>
            </p:nvSpPr>
            <p:spPr>
              <a:xfrm>
                <a:off x="2374776" y="1034600"/>
                <a:ext cx="763684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 err="1">
                    <a:solidFill>
                      <a:srgbClr val="0C2B8E"/>
                    </a:solidFill>
                  </a:rPr>
                  <a:t>Finalmente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temos</a:t>
                </a:r>
                <a:r>
                  <a:rPr lang="en-GB" dirty="0">
                    <a:solidFill>
                      <a:srgbClr val="0C2B8E"/>
                    </a:solidFill>
                  </a:rPr>
                  <a:t> a </a:t>
                </a:r>
                <a:r>
                  <a:rPr lang="en-GB" dirty="0" err="1">
                    <a:solidFill>
                      <a:srgbClr val="0C2B8E"/>
                    </a:solidFill>
                  </a:rPr>
                  <a:t>matriz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triangularizada</a:t>
                </a:r>
                <a:r>
                  <a:rPr lang="en-GB" dirty="0">
                    <a:solidFill>
                      <a:srgbClr val="0C2B8E"/>
                    </a:solidFill>
                  </a:rPr>
                  <a:t> e a </a:t>
                </a:r>
                <a:r>
                  <a:rPr lang="en-GB" dirty="0" err="1">
                    <a:solidFill>
                      <a:srgbClr val="0C2B8E"/>
                    </a:solidFill>
                  </a:rPr>
                  <a:t>localização</a:t>
                </a:r>
                <a:r>
                  <a:rPr lang="en-GB" dirty="0">
                    <a:solidFill>
                      <a:srgbClr val="0C2B8E"/>
                    </a:solidFill>
                  </a:rPr>
                  <a:t> das </a:t>
                </a:r>
                <a:r>
                  <a:rPr lang="en-GB" dirty="0" err="1">
                    <a:solidFill>
                      <a:srgbClr val="0C2B8E"/>
                    </a:solidFill>
                  </a:rPr>
                  <a:t>colunas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n-GB" dirty="0" err="1">
                    <a:solidFill>
                      <a:srgbClr val="0C2B8E"/>
                    </a:solidFill>
                  </a:rPr>
                  <a:t>pivô</a:t>
                </a:r>
                <a:r>
                  <a:rPr lang="en-GB" dirty="0">
                    <a:solidFill>
                      <a:srgbClr val="0C2B8E"/>
                    </a:solidFill>
                  </a:rPr>
                  <a:t>:</a:t>
                </a:r>
                <a:endParaRPr lang="en-GB" b="1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B0BDCA0D-94A0-400B-8B2C-B27504A0C5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776" y="1034600"/>
                <a:ext cx="7636841" cy="369332"/>
              </a:xfrm>
              <a:prstGeom prst="rect">
                <a:avLst/>
              </a:prstGeom>
              <a:blipFill>
                <a:blip r:embed="rId21"/>
                <a:stretch>
                  <a:fillRect l="-719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D91DDDC3-C98C-415B-91BA-3F826806FBA0}"/>
                  </a:ext>
                </a:extLst>
              </p:cNvPr>
              <p:cNvSpPr/>
              <p:nvPr/>
            </p:nvSpPr>
            <p:spPr>
              <a:xfrm>
                <a:off x="3491176" y="445695"/>
                <a:ext cx="82849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b="1" dirty="0" err="1">
                    <a:solidFill>
                      <a:schemeClr val="tx1"/>
                    </a:solidFill>
                  </a:rPr>
                  <a:t>Triangulariza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a </a:t>
                </a:r>
                <a:r>
                  <a:rPr lang="en-GB" dirty="0" err="1">
                    <a:solidFill>
                      <a:schemeClr val="tx1"/>
                    </a:solidFill>
                  </a:rPr>
                  <a:t>matriz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por </a:t>
                </a:r>
                <a:r>
                  <a:rPr lang="en-GB" dirty="0" err="1">
                    <a:solidFill>
                      <a:schemeClr val="tx1"/>
                    </a:solidFill>
                  </a:rPr>
                  <a:t>linhas</a:t>
                </a:r>
                <a:r>
                  <a:rPr lang="en-GB" dirty="0">
                    <a:solidFill>
                      <a:schemeClr val="tx1"/>
                    </a:solidFill>
                  </a:rPr>
                  <a:t> e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indica</a:t>
                </a:r>
                <a:r>
                  <a:rPr lang="en-GB" b="1" dirty="0">
                    <a:solidFill>
                      <a:schemeClr val="tx1"/>
                    </a:solidFill>
                  </a:rPr>
                  <a:t> as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suas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colunas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pivô</a:t>
                </a:r>
                <a:r>
                  <a:rPr lang="en-GB" b="1" dirty="0">
                    <a:solidFill>
                      <a:schemeClr val="tx1"/>
                    </a:solidFill>
                  </a:rPr>
                  <a:t>.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D91DDDC3-C98C-415B-91BA-3F826806FB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445695"/>
                <a:ext cx="8284996" cy="369332"/>
              </a:xfrm>
              <a:prstGeom prst="rect">
                <a:avLst/>
              </a:prstGeom>
              <a:blipFill>
                <a:blip r:embed="rId22"/>
                <a:stretch>
                  <a:fillRect l="-66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Agrupar 42">
            <a:extLst>
              <a:ext uri="{FF2B5EF4-FFF2-40B4-BE49-F238E27FC236}">
                <a16:creationId xmlns:a16="http://schemas.microsoft.com/office/drawing/2014/main" id="{3485D368-DB88-4FC1-8A88-444B48F29CCC}"/>
              </a:ext>
            </a:extLst>
          </p:cNvPr>
          <p:cNvGrpSpPr/>
          <p:nvPr/>
        </p:nvGrpSpPr>
        <p:grpSpPr>
          <a:xfrm>
            <a:off x="10074979" y="1725547"/>
            <a:ext cx="1857375" cy="4572000"/>
            <a:chOff x="7472672" y="1296824"/>
            <a:chExt cx="1857375" cy="4572000"/>
          </a:xfrm>
        </p:grpSpPr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85B72AF6-A5C2-4F12-BB7A-C897693F28F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2672" y="1296824"/>
              <a:ext cx="1857375" cy="4572000"/>
            </a:xfrm>
            <a:prstGeom prst="rect">
              <a:avLst/>
            </a:prstGeom>
          </p:spPr>
        </p:pic>
        <p:pic>
          <p:nvPicPr>
            <p:cNvPr id="47" name="Imagem 46">
              <a:extLst>
                <a:ext uri="{FF2B5EF4-FFF2-40B4-BE49-F238E27FC236}">
                  <a16:creationId xmlns:a16="http://schemas.microsoft.com/office/drawing/2014/main" id="{EEFDAFF3-5935-400C-B1E0-30C338325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235940">
              <a:off x="8735093" y="2080968"/>
              <a:ext cx="570885" cy="460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861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32409 -0.472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-2363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8" grpId="0" animBg="1"/>
      <p:bldP spid="38" grpId="1" animBg="1"/>
      <p:bldP spid="45" grpId="0"/>
      <p:bldP spid="55" grpId="0"/>
      <p:bldP spid="42" grpId="0"/>
      <p:bldP spid="49" grpId="0"/>
      <p:bldP spid="56" grpId="0" animBg="1"/>
      <p:bldP spid="64" grpId="0"/>
      <p:bldP spid="66" grpId="0"/>
      <p:bldP spid="68" grpId="0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F58996F-B2D3-44C7-B73C-900019B9AFB8}"/>
              </a:ext>
            </a:extLst>
          </p:cNvPr>
          <p:cNvGrpSpPr/>
          <p:nvPr/>
        </p:nvGrpSpPr>
        <p:grpSpPr>
          <a:xfrm>
            <a:off x="2893924" y="1853128"/>
            <a:ext cx="2336677" cy="891872"/>
            <a:chOff x="2863780" y="1853128"/>
            <a:chExt cx="2336677" cy="891872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25E85879-29AA-4ADB-A877-9EB9CDB67FAE}"/>
                </a:ext>
              </a:extLst>
            </p:cNvPr>
            <p:cNvSpPr/>
            <p:nvPr/>
          </p:nvSpPr>
          <p:spPr>
            <a:xfrm>
              <a:off x="2863780" y="1853128"/>
              <a:ext cx="2336677" cy="32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9BAC6CBE-06DA-4445-8703-8EFA5060D64E}"/>
                </a:ext>
              </a:extLst>
            </p:cNvPr>
            <p:cNvSpPr/>
            <p:nvPr/>
          </p:nvSpPr>
          <p:spPr>
            <a:xfrm>
              <a:off x="3301210" y="2124808"/>
              <a:ext cx="1899247" cy="32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8B0C6B8F-DA2A-4983-8BEB-9D0E101B4CB1}"/>
                </a:ext>
              </a:extLst>
            </p:cNvPr>
            <p:cNvSpPr/>
            <p:nvPr/>
          </p:nvSpPr>
          <p:spPr>
            <a:xfrm>
              <a:off x="4272830" y="2421000"/>
              <a:ext cx="927627" cy="32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E9BD4BA5-FD24-4EB7-B1C6-ED6E0FE3FE7D}"/>
                  </a:ext>
                </a:extLst>
              </p:cNvPr>
              <p:cNvSpPr/>
              <p:nvPr/>
            </p:nvSpPr>
            <p:spPr>
              <a:xfrm>
                <a:off x="2688084" y="1853128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E9BD4BA5-FD24-4EB7-B1C6-ED6E0FE3F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84" y="1853128"/>
                <a:ext cx="2841098" cy="1126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7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28" name="Retângulo: Cantos Arredondados 27">
            <a:hlinkClick r:id="rId8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1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B0BDCA0D-94A0-400B-8B2C-B27504A0C5D7}"/>
              </a:ext>
            </a:extLst>
          </p:cNvPr>
          <p:cNvSpPr/>
          <p:nvPr/>
        </p:nvSpPr>
        <p:spPr>
          <a:xfrm>
            <a:off x="2374776" y="1034600"/>
            <a:ext cx="7636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err="1">
                <a:solidFill>
                  <a:srgbClr val="0C2B8E"/>
                </a:solidFill>
              </a:rPr>
              <a:t>Finalmente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temos</a:t>
            </a:r>
            <a:r>
              <a:rPr lang="en-GB" dirty="0">
                <a:solidFill>
                  <a:srgbClr val="0C2B8E"/>
                </a:solidFill>
              </a:rPr>
              <a:t> a </a:t>
            </a:r>
            <a:r>
              <a:rPr lang="en-GB" dirty="0" err="1">
                <a:solidFill>
                  <a:srgbClr val="0C2B8E"/>
                </a:solidFill>
              </a:rPr>
              <a:t>matriz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>
                <a:solidFill>
                  <a:srgbClr val="0C2B8E"/>
                </a:solidFill>
                <a:latin typeface="Cambria Math" panose="02040503050406030204" pitchFamily="18" charset="0"/>
              </a:rPr>
              <a:t>𝐴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triangularizada</a:t>
            </a:r>
            <a:r>
              <a:rPr lang="en-GB" dirty="0">
                <a:solidFill>
                  <a:srgbClr val="0C2B8E"/>
                </a:solidFill>
              </a:rPr>
              <a:t> e a </a:t>
            </a:r>
            <a:r>
              <a:rPr lang="en-GB" dirty="0" err="1">
                <a:solidFill>
                  <a:srgbClr val="0C2B8E"/>
                </a:solidFill>
              </a:rPr>
              <a:t>localização</a:t>
            </a:r>
            <a:r>
              <a:rPr lang="en-GB" dirty="0">
                <a:solidFill>
                  <a:srgbClr val="0C2B8E"/>
                </a:solidFill>
              </a:rPr>
              <a:t> das </a:t>
            </a:r>
            <a:r>
              <a:rPr lang="en-GB" dirty="0" err="1">
                <a:solidFill>
                  <a:srgbClr val="0C2B8E"/>
                </a:solidFill>
              </a:rPr>
              <a:t>colunas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pivô</a:t>
            </a:r>
            <a:r>
              <a:rPr lang="en-GB" dirty="0">
                <a:solidFill>
                  <a:srgbClr val="0C2B8E"/>
                </a:solidFill>
              </a:rPr>
              <a:t> :</a:t>
            </a:r>
            <a:endParaRPr lang="en-GB" b="1" dirty="0">
              <a:solidFill>
                <a:srgbClr val="0C2B8E"/>
              </a:solidFill>
            </a:endParaRPr>
          </a:p>
        </p:txBody>
      </p:sp>
      <p:cxnSp>
        <p:nvCxnSpPr>
          <p:cNvPr id="46" name="Conexão reta 45">
            <a:extLst>
              <a:ext uri="{FF2B5EF4-FFF2-40B4-BE49-F238E27FC236}">
                <a16:creationId xmlns:a16="http://schemas.microsoft.com/office/drawing/2014/main" id="{28FC294F-AE0C-4E4E-A52B-431584A51176}"/>
              </a:ext>
            </a:extLst>
          </p:cNvPr>
          <p:cNvCxnSpPr>
            <a:cxnSpLocks/>
          </p:cNvCxnSpPr>
          <p:nvPr/>
        </p:nvCxnSpPr>
        <p:spPr>
          <a:xfrm>
            <a:off x="5200457" y="1331350"/>
            <a:ext cx="1391262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xão reta 46">
            <a:extLst>
              <a:ext uri="{FF2B5EF4-FFF2-40B4-BE49-F238E27FC236}">
                <a16:creationId xmlns:a16="http://schemas.microsoft.com/office/drawing/2014/main" id="{54EFCE4D-C394-46A6-ABE1-9680EA7DE466}"/>
              </a:ext>
            </a:extLst>
          </p:cNvPr>
          <p:cNvCxnSpPr>
            <a:cxnSpLocks/>
          </p:cNvCxnSpPr>
          <p:nvPr/>
        </p:nvCxnSpPr>
        <p:spPr>
          <a:xfrm>
            <a:off x="8430567" y="1327943"/>
            <a:ext cx="1004835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180C9648-5B74-4604-9A2D-33BD784248F3}"/>
              </a:ext>
            </a:extLst>
          </p:cNvPr>
          <p:cNvCxnSpPr>
            <a:cxnSpLocks/>
          </p:cNvCxnSpPr>
          <p:nvPr/>
        </p:nvCxnSpPr>
        <p:spPr>
          <a:xfrm flipV="1">
            <a:off x="3549016" y="3036786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ângulo 49">
            <a:extLst>
              <a:ext uri="{FF2B5EF4-FFF2-40B4-BE49-F238E27FC236}">
                <a16:creationId xmlns:a16="http://schemas.microsoft.com/office/drawing/2014/main" id="{73FE6B4C-7C73-4335-87E6-16A5C928EFBB}"/>
              </a:ext>
            </a:extLst>
          </p:cNvPr>
          <p:cNvSpPr/>
          <p:nvPr/>
        </p:nvSpPr>
        <p:spPr>
          <a:xfrm>
            <a:off x="2981084" y="3379048"/>
            <a:ext cx="1651202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chemeClr val="accent6"/>
                </a:solidFill>
              </a:rPr>
              <a:t>Colunas</a:t>
            </a:r>
            <a:r>
              <a:rPr lang="en-GB" b="1" dirty="0">
                <a:solidFill>
                  <a:schemeClr val="accent6"/>
                </a:solidFill>
              </a:rPr>
              <a:t> </a:t>
            </a:r>
            <a:r>
              <a:rPr lang="en-GB" b="1" dirty="0" err="1">
                <a:solidFill>
                  <a:schemeClr val="accent6"/>
                </a:solidFill>
              </a:rPr>
              <a:t>Pivô</a:t>
            </a:r>
            <a:endParaRPr lang="en-GB" dirty="0">
              <a:solidFill>
                <a:schemeClr val="accent6"/>
              </a:solidFill>
            </a:endParaRPr>
          </a:p>
        </p:txBody>
      </p:sp>
      <p:cxnSp>
        <p:nvCxnSpPr>
          <p:cNvPr id="51" name="Conexão reta unidirecional 50">
            <a:extLst>
              <a:ext uri="{FF2B5EF4-FFF2-40B4-BE49-F238E27FC236}">
                <a16:creationId xmlns:a16="http://schemas.microsoft.com/office/drawing/2014/main" id="{CBB931E8-CD62-4602-A474-9E9519F3FEAE}"/>
              </a:ext>
            </a:extLst>
          </p:cNvPr>
          <p:cNvCxnSpPr>
            <a:cxnSpLocks/>
          </p:cNvCxnSpPr>
          <p:nvPr/>
        </p:nvCxnSpPr>
        <p:spPr>
          <a:xfrm flipV="1">
            <a:off x="4533754" y="3036786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xão reta unidirecional 52">
            <a:extLst>
              <a:ext uri="{FF2B5EF4-FFF2-40B4-BE49-F238E27FC236}">
                <a16:creationId xmlns:a16="http://schemas.microsoft.com/office/drawing/2014/main" id="{CD459721-5B39-4F75-A82B-AEC43E4426B7}"/>
              </a:ext>
            </a:extLst>
          </p:cNvPr>
          <p:cNvCxnSpPr>
            <a:cxnSpLocks/>
          </p:cNvCxnSpPr>
          <p:nvPr/>
        </p:nvCxnSpPr>
        <p:spPr>
          <a:xfrm flipV="1">
            <a:off x="3086789" y="3036786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59B13D02-BE47-4F44-8DC8-3C6D294D004E}"/>
              </a:ext>
            </a:extLst>
          </p:cNvPr>
          <p:cNvSpPr/>
          <p:nvPr/>
        </p:nvSpPr>
        <p:spPr>
          <a:xfrm>
            <a:off x="2953684" y="1868967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9E0D202C-F28A-42B0-8ABC-85E2B7859FA5}"/>
              </a:ext>
            </a:extLst>
          </p:cNvPr>
          <p:cNvSpPr/>
          <p:nvPr/>
        </p:nvSpPr>
        <p:spPr>
          <a:xfrm>
            <a:off x="3427527" y="2151531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1DBE4770-9F4C-46B2-8590-09AAAEE2B919}"/>
              </a:ext>
            </a:extLst>
          </p:cNvPr>
          <p:cNvSpPr/>
          <p:nvPr/>
        </p:nvSpPr>
        <p:spPr>
          <a:xfrm>
            <a:off x="4394448" y="2411798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Conexão reta unidirecional 73">
            <a:extLst>
              <a:ext uri="{FF2B5EF4-FFF2-40B4-BE49-F238E27FC236}">
                <a16:creationId xmlns:a16="http://schemas.microsoft.com/office/drawing/2014/main" id="{6FF6B007-02B3-4A74-830C-2B3EA42852DC}"/>
              </a:ext>
            </a:extLst>
          </p:cNvPr>
          <p:cNvCxnSpPr>
            <a:cxnSpLocks/>
          </p:cNvCxnSpPr>
          <p:nvPr/>
        </p:nvCxnSpPr>
        <p:spPr>
          <a:xfrm flipH="1">
            <a:off x="4762933" y="2337782"/>
            <a:ext cx="894289" cy="21158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 74">
            <a:extLst>
              <a:ext uri="{FF2B5EF4-FFF2-40B4-BE49-F238E27FC236}">
                <a16:creationId xmlns:a16="http://schemas.microsoft.com/office/drawing/2014/main" id="{157DB1D5-FC11-45A2-9010-5356E9FB0664}"/>
              </a:ext>
            </a:extLst>
          </p:cNvPr>
          <p:cNvSpPr/>
          <p:nvPr/>
        </p:nvSpPr>
        <p:spPr>
          <a:xfrm>
            <a:off x="5659279" y="2114425"/>
            <a:ext cx="685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29A6FF"/>
                </a:solidFill>
              </a:rPr>
              <a:t>Pivôs</a:t>
            </a:r>
            <a:endParaRPr lang="en-GB" dirty="0">
              <a:solidFill>
                <a:srgbClr val="29A6FF"/>
              </a:solidFill>
            </a:endParaRPr>
          </a:p>
        </p:txBody>
      </p:sp>
      <p:cxnSp>
        <p:nvCxnSpPr>
          <p:cNvPr id="76" name="Conexão reta unidirecional 75">
            <a:extLst>
              <a:ext uri="{FF2B5EF4-FFF2-40B4-BE49-F238E27FC236}">
                <a16:creationId xmlns:a16="http://schemas.microsoft.com/office/drawing/2014/main" id="{2D66B7D1-F772-44C8-8B7A-301DB9B51924}"/>
              </a:ext>
            </a:extLst>
          </p:cNvPr>
          <p:cNvCxnSpPr>
            <a:cxnSpLocks/>
          </p:cNvCxnSpPr>
          <p:nvPr/>
        </p:nvCxnSpPr>
        <p:spPr>
          <a:xfrm flipH="1" flipV="1">
            <a:off x="3744539" y="2299091"/>
            <a:ext cx="1934866" cy="29489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xão reta unidirecional 76">
            <a:extLst>
              <a:ext uri="{FF2B5EF4-FFF2-40B4-BE49-F238E27FC236}">
                <a16:creationId xmlns:a16="http://schemas.microsoft.com/office/drawing/2014/main" id="{DC705161-F31C-47FC-AC4C-473725C29E5B}"/>
              </a:ext>
            </a:extLst>
          </p:cNvPr>
          <p:cNvCxnSpPr>
            <a:cxnSpLocks/>
          </p:cNvCxnSpPr>
          <p:nvPr/>
        </p:nvCxnSpPr>
        <p:spPr>
          <a:xfrm flipH="1" flipV="1">
            <a:off x="3311189" y="1994197"/>
            <a:ext cx="2346033" cy="32697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F7A90EBF-B896-445E-AD52-2067F171876D}"/>
                  </a:ext>
                </a:extLst>
              </p:cNvPr>
              <p:cNvSpPr/>
              <p:nvPr/>
            </p:nvSpPr>
            <p:spPr>
              <a:xfrm>
                <a:off x="2688084" y="4280855"/>
                <a:ext cx="2929263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F7A90EBF-B896-445E-AD52-2067F17187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84" y="4280855"/>
                <a:ext cx="2929263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D4724AD8-63F0-44F2-B1BE-8F77039578B3}"/>
              </a:ext>
            </a:extLst>
          </p:cNvPr>
          <p:cNvSpPr/>
          <p:nvPr/>
        </p:nvSpPr>
        <p:spPr>
          <a:xfrm>
            <a:off x="2667988" y="4039435"/>
            <a:ext cx="3069614" cy="1637938"/>
          </a:xfrm>
          <a:prstGeom prst="roundRect">
            <a:avLst/>
          </a:prstGeom>
          <a:noFill/>
          <a:ln w="1905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eta: Para a Esquerda 15">
            <a:extLst>
              <a:ext uri="{FF2B5EF4-FFF2-40B4-BE49-F238E27FC236}">
                <a16:creationId xmlns:a16="http://schemas.microsoft.com/office/drawing/2014/main" id="{E4053C59-D089-4FB1-A28D-294F358058CE}"/>
              </a:ext>
            </a:extLst>
          </p:cNvPr>
          <p:cNvSpPr/>
          <p:nvPr/>
        </p:nvSpPr>
        <p:spPr>
          <a:xfrm>
            <a:off x="5769938" y="4558333"/>
            <a:ext cx="505767" cy="369332"/>
          </a:xfrm>
          <a:prstGeom prst="leftArrow">
            <a:avLst/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tângulo 78">
                <a:extLst>
                  <a:ext uri="{FF2B5EF4-FFF2-40B4-BE49-F238E27FC236}">
                    <a16:creationId xmlns:a16="http://schemas.microsoft.com/office/drawing/2014/main" id="{92529BE4-83DE-4519-9ABB-6C86D226A56D}"/>
                  </a:ext>
                </a:extLst>
              </p:cNvPr>
              <p:cNvSpPr/>
              <p:nvPr/>
            </p:nvSpPr>
            <p:spPr>
              <a:xfrm>
                <a:off x="6327187" y="4419834"/>
                <a:ext cx="177620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ln>
                      <a:solidFill>
                        <a:srgbClr val="F25E4F"/>
                      </a:solidFill>
                    </a:ln>
                    <a:solidFill>
                      <a:srgbClr val="0C2B8E"/>
                    </a:solidFill>
                  </a:rPr>
                  <a:t>Forma </a:t>
                </a:r>
                <a:r>
                  <a:rPr lang="en-GB" b="1" dirty="0" err="1">
                    <a:ln>
                      <a:solidFill>
                        <a:srgbClr val="F25E4F"/>
                      </a:solidFill>
                    </a:ln>
                    <a:solidFill>
                      <a:srgbClr val="0C2B8E"/>
                    </a:solidFill>
                  </a:rPr>
                  <a:t>Geral</a:t>
                </a:r>
                <a:r>
                  <a:rPr lang="en-GB" b="1" dirty="0">
                    <a:ln>
                      <a:solidFill>
                        <a:srgbClr val="F25E4F"/>
                      </a:solidFill>
                    </a:ln>
                    <a:solidFill>
                      <a:srgbClr val="0C2B8E"/>
                    </a:solidFill>
                  </a:rPr>
                  <a:t> </a:t>
                </a:r>
                <a:r>
                  <a:rPr lang="en-GB" b="1" dirty="0" err="1">
                    <a:ln>
                      <a:solidFill>
                        <a:srgbClr val="F25E4F"/>
                      </a:solidFill>
                    </a:ln>
                    <a:solidFill>
                      <a:srgbClr val="0C2B8E"/>
                    </a:solidFill>
                  </a:rPr>
                  <a:t>triangularizada</a:t>
                </a:r>
                <a:r>
                  <a:rPr lang="en-GB" b="1" dirty="0">
                    <a:ln>
                      <a:solidFill>
                        <a:srgbClr val="F25E4F"/>
                      </a:solidFill>
                    </a:ln>
                    <a:solidFill>
                      <a:srgbClr val="0C2B8E"/>
                    </a:solidFill>
                  </a:rPr>
                  <a:t> de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n>
                          <a:solidFill>
                            <a:srgbClr val="F25E4F"/>
                          </a:solidFill>
                        </a:ln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b="1" dirty="0">
                    <a:ln>
                      <a:solidFill>
                        <a:srgbClr val="F25E4F"/>
                      </a:solidFill>
                    </a:ln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9" name="Retângulo 78">
                <a:extLst>
                  <a:ext uri="{FF2B5EF4-FFF2-40B4-BE49-F238E27FC236}">
                    <a16:creationId xmlns:a16="http://schemas.microsoft.com/office/drawing/2014/main" id="{92529BE4-83DE-4519-9ABB-6C86D226A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187" y="4419834"/>
                <a:ext cx="1776200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m 22">
            <a:extLst>
              <a:ext uri="{FF2B5EF4-FFF2-40B4-BE49-F238E27FC236}">
                <a16:creationId xmlns:a16="http://schemas.microsoft.com/office/drawing/2014/main" id="{02A13D07-6896-4441-B9AD-74FF3A0A7C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52" y="1503000"/>
            <a:ext cx="2431732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F558B9DA-21E7-43E5-96C7-2338C2926033}"/>
                  </a:ext>
                </a:extLst>
              </p:cNvPr>
              <p:cNvSpPr/>
              <p:nvPr/>
            </p:nvSpPr>
            <p:spPr>
              <a:xfrm>
                <a:off x="3491176" y="445695"/>
                <a:ext cx="82849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b="1" dirty="0" err="1">
                    <a:solidFill>
                      <a:schemeClr val="tx1"/>
                    </a:solidFill>
                  </a:rPr>
                  <a:t>Triangulariza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a </a:t>
                </a:r>
                <a:r>
                  <a:rPr lang="en-GB" dirty="0" err="1">
                    <a:solidFill>
                      <a:schemeClr val="tx1"/>
                    </a:solidFill>
                  </a:rPr>
                  <a:t>matriz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por </a:t>
                </a:r>
                <a:r>
                  <a:rPr lang="en-GB" dirty="0" err="1">
                    <a:solidFill>
                      <a:schemeClr val="tx1"/>
                    </a:solidFill>
                  </a:rPr>
                  <a:t>linhas</a:t>
                </a:r>
                <a:r>
                  <a:rPr lang="en-GB" dirty="0">
                    <a:solidFill>
                      <a:schemeClr val="tx1"/>
                    </a:solidFill>
                  </a:rPr>
                  <a:t> e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indica</a:t>
                </a:r>
                <a:r>
                  <a:rPr lang="en-GB" b="1" dirty="0">
                    <a:solidFill>
                      <a:schemeClr val="tx1"/>
                    </a:solidFill>
                  </a:rPr>
                  <a:t> as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suas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colunas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/>
                    </a:solidFill>
                  </a:rPr>
                  <a:t>pivô</a:t>
                </a:r>
                <a:r>
                  <a:rPr lang="en-GB" b="1" dirty="0">
                    <a:solidFill>
                      <a:schemeClr val="tx1"/>
                    </a:solidFill>
                  </a:rPr>
                  <a:t>.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F558B9DA-21E7-43E5-96C7-2338C29260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445695"/>
                <a:ext cx="8284996" cy="369332"/>
              </a:xfrm>
              <a:prstGeom prst="rect">
                <a:avLst/>
              </a:prstGeom>
              <a:blipFill>
                <a:blip r:embed="rId16"/>
                <a:stretch>
                  <a:fillRect l="-66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81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5" grpId="0" animBg="1"/>
      <p:bldP spid="67" grpId="0" animBg="1"/>
      <p:bldP spid="73" grpId="0" animBg="1"/>
      <p:bldP spid="75" grpId="0"/>
      <p:bldP spid="78" grpId="0"/>
      <p:bldP spid="15" grpId="0" animBg="1"/>
      <p:bldP spid="16" grpId="0" animBg="1"/>
      <p:bldP spid="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9777070" cy="1376368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309692" y="270449"/>
            <a:ext cx="94593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dirty="0">
                <a:solidFill>
                  <a:sysClr val="windowText" lastClr="000000"/>
                </a:solidFill>
              </a:rPr>
              <a:t>O </a:t>
            </a:r>
            <a:r>
              <a:rPr lang="en-GB" sz="2400" dirty="0" err="1">
                <a:solidFill>
                  <a:sysClr val="windowText" lastClr="000000"/>
                </a:solidFill>
              </a:rPr>
              <a:t>algoritmo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seguinte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tem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quatro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passos</a:t>
            </a:r>
            <a:r>
              <a:rPr lang="en-GB" sz="2400" dirty="0">
                <a:solidFill>
                  <a:sysClr val="windowText" lastClr="000000"/>
                </a:solidFill>
              </a:rPr>
              <a:t> e “</a:t>
            </a:r>
            <a:r>
              <a:rPr lang="en-GB" sz="2400" dirty="0" err="1">
                <a:solidFill>
                  <a:sysClr val="windowText" lastClr="000000"/>
                </a:solidFill>
              </a:rPr>
              <a:t>produz</a:t>
            </a:r>
            <a:r>
              <a:rPr lang="en-GB" sz="2400" dirty="0">
                <a:solidFill>
                  <a:sysClr val="windowText" lastClr="000000"/>
                </a:solidFill>
              </a:rPr>
              <a:t>” a 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forma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(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triangularizada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) de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uma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dada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matriz</a:t>
            </a:r>
            <a:r>
              <a:rPr lang="en-GB" sz="2400" dirty="0">
                <a:solidFill>
                  <a:sysClr val="windowText" lastClr="000000"/>
                </a:solidFill>
              </a:rPr>
              <a:t>. O </a:t>
            </a:r>
            <a:r>
              <a:rPr lang="en-GB" sz="2400" b="1" dirty="0">
                <a:solidFill>
                  <a:sysClr val="windowText" lastClr="000000"/>
                </a:solidFill>
              </a:rPr>
              <a:t>quinto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passo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apresentado</a:t>
            </a:r>
            <a:r>
              <a:rPr lang="en-GB" sz="2400" dirty="0">
                <a:solidFill>
                  <a:sysClr val="windowText" lastClr="000000"/>
                </a:solidFill>
              </a:rPr>
              <a:t> “</a:t>
            </a:r>
            <a:r>
              <a:rPr lang="en-GB" sz="2400" dirty="0" err="1">
                <a:solidFill>
                  <a:sysClr val="windowText" lastClr="000000"/>
                </a:solidFill>
              </a:rPr>
              <a:t>produz</a:t>
            </a:r>
            <a:r>
              <a:rPr lang="en-GB" sz="2400" dirty="0">
                <a:solidFill>
                  <a:sysClr val="windowText" lastClr="000000"/>
                </a:solidFill>
              </a:rPr>
              <a:t>” 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a Forma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Reduzida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/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diagonalizada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da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matriz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148856" y="1733548"/>
            <a:ext cx="4766592" cy="182439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231424" y="1805273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Passo</a:t>
            </a:r>
            <a:r>
              <a:rPr lang="en-GB" sz="2400" b="1" u="sng" dirty="0">
                <a:solidFill>
                  <a:srgbClr val="F25E4F"/>
                </a:solidFill>
              </a:rPr>
              <a:t> 1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231425" y="2226628"/>
            <a:ext cx="4533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Comece</a:t>
            </a:r>
            <a:r>
              <a:rPr lang="en-GB" sz="2400" dirty="0">
                <a:solidFill>
                  <a:sysClr val="windowText" lastClr="000000"/>
                </a:solidFill>
              </a:rPr>
              <a:t> com a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coluna</a:t>
            </a:r>
            <a:r>
              <a:rPr lang="en-GB" sz="2400" u="sng" dirty="0">
                <a:solidFill>
                  <a:sysClr val="windowText" lastClr="000000"/>
                </a:solidFill>
              </a:rPr>
              <a:t>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não-nula</a:t>
            </a:r>
            <a:r>
              <a:rPr lang="en-GB" sz="2400" u="sng" dirty="0">
                <a:solidFill>
                  <a:sysClr val="windowText" lastClr="000000"/>
                </a:solidFill>
              </a:rPr>
              <a:t>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mais</a:t>
            </a:r>
            <a:r>
              <a:rPr lang="en-GB" sz="2400" u="sng" dirty="0">
                <a:solidFill>
                  <a:sysClr val="windowText" lastClr="000000"/>
                </a:solidFill>
              </a:rPr>
              <a:t> à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esquerda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  <a:r>
              <a:rPr lang="en-GB" sz="2400" dirty="0" err="1">
                <a:solidFill>
                  <a:sysClr val="windowText" lastClr="000000"/>
                </a:solidFill>
              </a:rPr>
              <a:t>Esta</a:t>
            </a:r>
            <a:r>
              <a:rPr lang="en-GB" sz="2400" dirty="0">
                <a:solidFill>
                  <a:sysClr val="windowText" lastClr="000000"/>
                </a:solidFill>
              </a:rPr>
              <a:t> é a </a:t>
            </a:r>
            <a:r>
              <a:rPr lang="en-GB" sz="2400" dirty="0" err="1">
                <a:solidFill>
                  <a:sysClr val="windowText" lastClr="000000"/>
                </a:solidFill>
              </a:rPr>
              <a:t>coluna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pivô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  <a:r>
              <a:rPr lang="pt-PT" sz="2400" dirty="0">
                <a:solidFill>
                  <a:sysClr val="windowText" lastClr="000000"/>
                </a:solidFill>
              </a:rPr>
              <a:t>A posição pivô está em cima 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7159334" y="1733548"/>
            <a:ext cx="4766592" cy="213589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7241902" y="1805273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Passo</a:t>
            </a:r>
            <a:r>
              <a:rPr lang="en-GB" sz="2400" b="1" u="sng" dirty="0">
                <a:solidFill>
                  <a:srgbClr val="F25E4F"/>
                </a:solidFill>
              </a:rPr>
              <a:t> 2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7241903" y="2226628"/>
            <a:ext cx="45332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Escolha um</a:t>
            </a:r>
            <a:r>
              <a:rPr lang="pt-PT" sz="2400" b="1" dirty="0">
                <a:solidFill>
                  <a:sysClr val="windowText" lastClr="000000"/>
                </a:solidFill>
              </a:rPr>
              <a:t> elemento não-nulo </a:t>
            </a:r>
            <a:r>
              <a:rPr lang="pt-PT" sz="2400" dirty="0">
                <a:solidFill>
                  <a:sysClr val="windowText" lastClr="000000"/>
                </a:solidFill>
              </a:rPr>
              <a:t>na coluna pivô para </a:t>
            </a:r>
            <a:r>
              <a:rPr lang="pt-PT" sz="2400" b="1" dirty="0">
                <a:solidFill>
                  <a:sysClr val="windowText" lastClr="000000"/>
                </a:solidFill>
              </a:rPr>
              <a:t>pivô</a:t>
            </a:r>
            <a:r>
              <a:rPr lang="pt-PT" sz="2400" dirty="0">
                <a:solidFill>
                  <a:sysClr val="windowText" lastClr="000000"/>
                </a:solidFill>
              </a:rPr>
              <a:t>. </a:t>
            </a:r>
            <a:r>
              <a:rPr lang="pt-PT" sz="2400" u="sng" dirty="0">
                <a:solidFill>
                  <a:sysClr val="windowText" lastClr="000000"/>
                </a:solidFill>
              </a:rPr>
              <a:t>Se necessário, troque as linhas</a:t>
            </a:r>
            <a:r>
              <a:rPr lang="pt-PT" sz="2400" dirty="0">
                <a:solidFill>
                  <a:sysClr val="windowText" lastClr="000000"/>
                </a:solidFill>
              </a:rPr>
              <a:t> para o mover para a posição pivô.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7159334" y="4064868"/>
            <a:ext cx="4766592" cy="183433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7241902" y="4136593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Passo</a:t>
            </a:r>
            <a:r>
              <a:rPr lang="en-GB" sz="2400" b="1" u="sng" dirty="0">
                <a:solidFill>
                  <a:srgbClr val="F25E4F"/>
                </a:solidFill>
              </a:rPr>
              <a:t> 3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7241903" y="4557948"/>
            <a:ext cx="4533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Use as OELs (</a:t>
            </a:r>
            <a:r>
              <a:rPr lang="en-GB" sz="2400" dirty="0" err="1">
                <a:solidFill>
                  <a:sysClr val="windowText" lastClr="000000"/>
                </a:solidFill>
              </a:rPr>
              <a:t>particularmente</a:t>
            </a:r>
            <a:r>
              <a:rPr lang="en-GB" sz="2400" dirty="0">
                <a:solidFill>
                  <a:sysClr val="windowText" lastClr="000000"/>
                </a:solidFill>
              </a:rPr>
              <a:t> a </a:t>
            </a:r>
            <a:r>
              <a:rPr lang="en-GB" sz="2400" dirty="0" err="1">
                <a:solidFill>
                  <a:sysClr val="windowText" lastClr="000000"/>
                </a:solidFill>
              </a:rPr>
              <a:t>substituição</a:t>
            </a:r>
            <a:r>
              <a:rPr lang="en-GB" sz="2400" dirty="0">
                <a:solidFill>
                  <a:sysClr val="windowText" lastClr="000000"/>
                </a:solidFill>
              </a:rPr>
              <a:t>) para “</a:t>
            </a:r>
            <a:r>
              <a:rPr lang="en-GB" sz="2400" dirty="0" err="1">
                <a:solidFill>
                  <a:sysClr val="windowText" lastClr="000000"/>
                </a:solidFill>
              </a:rPr>
              <a:t>anular</a:t>
            </a:r>
            <a:r>
              <a:rPr lang="en-GB" sz="2400" dirty="0">
                <a:solidFill>
                  <a:sysClr val="windowText" lastClr="000000"/>
                </a:solidFill>
              </a:rPr>
              <a:t>” </a:t>
            </a:r>
            <a:r>
              <a:rPr lang="en-GB" sz="2400" dirty="0" err="1">
                <a:solidFill>
                  <a:sysClr val="windowText" lastClr="000000"/>
                </a:solidFill>
              </a:rPr>
              <a:t>todos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os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elementos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abaixo</a:t>
            </a:r>
            <a:r>
              <a:rPr lang="en-GB" sz="2400" dirty="0">
                <a:solidFill>
                  <a:sysClr val="windowText" lastClr="000000"/>
                </a:solidFill>
              </a:rPr>
              <a:t> do </a:t>
            </a:r>
            <a:r>
              <a:rPr lang="en-GB" sz="2400" dirty="0" err="1">
                <a:solidFill>
                  <a:sysClr val="windowText" lastClr="000000"/>
                </a:solidFill>
              </a:rPr>
              <a:t>pivô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148856" y="3779010"/>
            <a:ext cx="4766592" cy="213589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231424" y="3850735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Passo</a:t>
            </a:r>
            <a:r>
              <a:rPr lang="en-GB" sz="2400" b="1" u="sng" dirty="0">
                <a:solidFill>
                  <a:srgbClr val="F25E4F"/>
                </a:solidFill>
              </a:rPr>
              <a:t> 4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231425" y="4272090"/>
            <a:ext cx="45332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Cubra a linha que contém o pivô e cubra todas as linhas, se houver, acima dela – não as use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Repita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os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passos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1 a 3 à restante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submatriz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6796321" y="1799320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8256815" y="3718477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6796389" y="4081567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5599969" y="3342592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9C5DD4C-BB1B-4F5C-BD75-AA892B9F2E02}"/>
              </a:ext>
            </a:extLst>
          </p:cNvPr>
          <p:cNvSpPr/>
          <p:nvPr/>
        </p:nvSpPr>
        <p:spPr>
          <a:xfrm>
            <a:off x="2174769" y="6041933"/>
            <a:ext cx="9777070" cy="681305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946B53D-06C6-4CDC-8280-078D25602A66}"/>
              </a:ext>
            </a:extLst>
          </p:cNvPr>
          <p:cNvSpPr/>
          <p:nvPr/>
        </p:nvSpPr>
        <p:spPr>
          <a:xfrm>
            <a:off x="2335605" y="6135970"/>
            <a:ext cx="9459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pt-PT" sz="2400" i="1" u="sng" dirty="0">
                <a:solidFill>
                  <a:sysClr val="windowText" lastClr="000000"/>
                </a:solidFill>
              </a:rPr>
              <a:t>Repita o processo até que não haja mais linhas não-nulas para modificar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7" grpId="0" animBg="1"/>
      <p:bldP spid="30" grpId="0" animBg="1"/>
      <p:bldP spid="3" grpId="0" animBg="1"/>
      <p:bldP spid="35" grpId="0" animBg="1"/>
      <p:bldP spid="42" grpId="0" animBg="1"/>
      <p:bldP spid="43" grpId="0" animBg="1"/>
      <p:bldP spid="44" grpId="0" animBg="1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>
            <a:extLst>
              <a:ext uri="{FF2B5EF4-FFF2-40B4-BE49-F238E27FC236}">
                <a16:creationId xmlns:a16="http://schemas.microsoft.com/office/drawing/2014/main" id="{E0F710E3-C46D-4CBB-843A-28CD633BA293}"/>
              </a:ext>
            </a:extLst>
          </p:cNvPr>
          <p:cNvSpPr/>
          <p:nvPr/>
        </p:nvSpPr>
        <p:spPr>
          <a:xfrm>
            <a:off x="7928812" y="2793913"/>
            <a:ext cx="4098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Este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exemplo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foi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adaptado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de: Lay, D. C. (2012).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Linear algebra and its applications,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pp.17, Boston: Addison-Wesley.</a:t>
            </a: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3875AB78-9B13-4098-AFC6-D2FBA1268763}"/>
              </a:ext>
            </a:extLst>
          </p:cNvPr>
          <p:cNvSpPr/>
          <p:nvPr/>
        </p:nvSpPr>
        <p:spPr>
          <a:xfrm>
            <a:off x="8014892" y="171051"/>
            <a:ext cx="3982835" cy="2478654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B6EE641D-9B80-4578-8373-6AE646C3A81E}"/>
              </a:ext>
            </a:extLst>
          </p:cNvPr>
          <p:cNvSpPr/>
          <p:nvPr/>
        </p:nvSpPr>
        <p:spPr>
          <a:xfrm>
            <a:off x="8014892" y="172259"/>
            <a:ext cx="3982835" cy="3796839"/>
          </a:xfrm>
          <a:prstGeom prst="roundRect">
            <a:avLst>
              <a:gd name="adj" fmla="val 287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59"/>
            <a:ext cx="3982835" cy="4900928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432729B-BC49-4799-A89B-8A57B363145B}"/>
              </a:ext>
            </a:extLst>
          </p:cNvPr>
          <p:cNvSpPr/>
          <p:nvPr/>
        </p:nvSpPr>
        <p:spPr>
          <a:xfrm rot="5400000">
            <a:off x="8401917" y="1841017"/>
            <a:ext cx="781150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pt-PT" sz="2400" dirty="0">
                <a:solidFill>
                  <a:sysClr val="windowText" lastClr="000000"/>
                </a:solidFill>
              </a:rPr>
              <a:t>Vamos ver o algoritmo com um </a:t>
            </a:r>
            <a:r>
              <a:rPr lang="en-GB" sz="2400" dirty="0" err="1">
                <a:solidFill>
                  <a:sysClr val="windowText" lastClr="000000"/>
                </a:solidFill>
              </a:rPr>
              <a:t>exemplo</a:t>
            </a:r>
            <a:r>
              <a:rPr lang="en-GB" sz="2400" dirty="0">
                <a:solidFill>
                  <a:sysClr val="windowText" lastClr="000000"/>
                </a:solidFill>
              </a:rPr>
              <a:t>!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127748" y="871393"/>
            <a:ext cx="8341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1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127749" y="1137173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 err="1">
                <a:solidFill>
                  <a:sysClr val="windowText" lastClr="000000"/>
                </a:solidFill>
              </a:rPr>
              <a:t>Comece</a:t>
            </a:r>
            <a:r>
              <a:rPr lang="en-GB" sz="1400" dirty="0">
                <a:solidFill>
                  <a:sysClr val="windowText" lastClr="000000"/>
                </a:solidFill>
              </a:rPr>
              <a:t> com a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coluna</a:t>
            </a:r>
            <a:r>
              <a:rPr lang="en-GB" sz="1400" u="sng" dirty="0">
                <a:solidFill>
                  <a:sysClr val="windowText" lastClr="000000"/>
                </a:solidFill>
              </a:rPr>
              <a:t>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não-nula</a:t>
            </a:r>
            <a:r>
              <a:rPr lang="en-GB" sz="1400" u="sng" dirty="0">
                <a:solidFill>
                  <a:sysClr val="windowText" lastClr="000000"/>
                </a:solidFill>
              </a:rPr>
              <a:t>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mais</a:t>
            </a:r>
            <a:r>
              <a:rPr lang="en-GB" sz="1400" u="sng" dirty="0">
                <a:solidFill>
                  <a:sysClr val="windowText" lastClr="000000"/>
                </a:solidFill>
              </a:rPr>
              <a:t> à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esquerda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dirty="0" err="1">
                <a:solidFill>
                  <a:sysClr val="windowText" lastClr="000000"/>
                </a:solidFill>
              </a:rPr>
              <a:t>Esta</a:t>
            </a:r>
            <a:r>
              <a:rPr lang="en-GB" sz="1400" dirty="0">
                <a:solidFill>
                  <a:sysClr val="windowText" lastClr="000000"/>
                </a:solidFill>
              </a:rPr>
              <a:t> é a </a:t>
            </a:r>
            <a:r>
              <a:rPr lang="en-GB" sz="1400" dirty="0" err="1">
                <a:solidFill>
                  <a:sysClr val="windowText" lastClr="000000"/>
                </a:solidFill>
              </a:rPr>
              <a:t>coluna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pivô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pt-PT" sz="1400" dirty="0">
                <a:solidFill>
                  <a:sysClr val="windowText" lastClr="000000"/>
                </a:solidFill>
              </a:rPr>
              <a:t>A posição pivô está em cima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5115224" y="871393"/>
            <a:ext cx="900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2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5115225" y="1137173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1400" dirty="0">
                <a:solidFill>
                  <a:sysClr val="windowText" lastClr="000000"/>
                </a:solidFill>
              </a:rPr>
              <a:t>Escolha um</a:t>
            </a:r>
            <a:r>
              <a:rPr lang="pt-PT" sz="1400" b="1" dirty="0">
                <a:solidFill>
                  <a:sysClr val="windowText" lastClr="000000"/>
                </a:solidFill>
              </a:rPr>
              <a:t> elemento não-nulo </a:t>
            </a:r>
            <a:r>
              <a:rPr lang="pt-PT" sz="1400" dirty="0">
                <a:solidFill>
                  <a:sysClr val="windowText" lastClr="000000"/>
                </a:solidFill>
              </a:rPr>
              <a:t>na coluna pivô para </a:t>
            </a:r>
            <a:r>
              <a:rPr lang="pt-PT" sz="1400" b="1" dirty="0">
                <a:solidFill>
                  <a:sysClr val="windowText" lastClr="000000"/>
                </a:solidFill>
              </a:rPr>
              <a:t>pivô</a:t>
            </a:r>
            <a:r>
              <a:rPr lang="pt-PT" sz="1400" dirty="0">
                <a:solidFill>
                  <a:sysClr val="windowText" lastClr="000000"/>
                </a:solidFill>
              </a:rPr>
              <a:t>. </a:t>
            </a:r>
            <a:r>
              <a:rPr lang="pt-PT" sz="1400" u="sng" dirty="0">
                <a:solidFill>
                  <a:sysClr val="windowText" lastClr="000000"/>
                </a:solidFill>
              </a:rPr>
              <a:t>Se necessário, troque as linhas</a:t>
            </a:r>
            <a:r>
              <a:rPr lang="pt-PT" sz="1400" dirty="0">
                <a:solidFill>
                  <a:sysClr val="windowText" lastClr="000000"/>
                </a:solidFill>
              </a:rPr>
              <a:t> para o mover para a posição pivô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5115224" y="2341928"/>
            <a:ext cx="8671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3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5115225" y="2607707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Use as OELs (</a:t>
            </a:r>
            <a:r>
              <a:rPr lang="en-GB" sz="1400" dirty="0" err="1">
                <a:solidFill>
                  <a:sysClr val="windowText" lastClr="000000"/>
                </a:solidFill>
              </a:rPr>
              <a:t>particularmente</a:t>
            </a:r>
            <a:r>
              <a:rPr lang="en-GB" sz="1400" dirty="0">
                <a:solidFill>
                  <a:sysClr val="windowText" lastClr="000000"/>
                </a:solidFill>
              </a:rPr>
              <a:t> a </a:t>
            </a:r>
            <a:r>
              <a:rPr lang="en-GB" sz="1400" dirty="0" err="1">
                <a:solidFill>
                  <a:sysClr val="windowText" lastClr="000000"/>
                </a:solidFill>
              </a:rPr>
              <a:t>substituição</a:t>
            </a:r>
            <a:r>
              <a:rPr lang="en-GB" sz="1400" dirty="0">
                <a:solidFill>
                  <a:sysClr val="windowText" lastClr="000000"/>
                </a:solidFill>
              </a:rPr>
              <a:t>) para “</a:t>
            </a:r>
            <a:r>
              <a:rPr lang="en-GB" sz="1400" dirty="0" err="1">
                <a:solidFill>
                  <a:sysClr val="windowText" lastClr="000000"/>
                </a:solidFill>
              </a:rPr>
              <a:t>anular</a:t>
            </a:r>
            <a:r>
              <a:rPr lang="en-GB" sz="1400" dirty="0">
                <a:solidFill>
                  <a:sysClr val="windowText" lastClr="000000"/>
                </a:solidFill>
              </a:rPr>
              <a:t>” </a:t>
            </a:r>
            <a:r>
              <a:rPr lang="en-GB" sz="1400" dirty="0" err="1">
                <a:solidFill>
                  <a:sysClr val="windowText" lastClr="000000"/>
                </a:solidFill>
              </a:rPr>
              <a:t>todos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os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elementos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abaixo</a:t>
            </a:r>
            <a:r>
              <a:rPr lang="en-GB" sz="1400" dirty="0">
                <a:solidFill>
                  <a:sysClr val="windowText" lastClr="000000"/>
                </a:solidFill>
              </a:rPr>
              <a:t> do </a:t>
            </a:r>
            <a:r>
              <a:rPr lang="en-GB" sz="1400" dirty="0" err="1">
                <a:solidFill>
                  <a:sysClr val="windowText" lastClr="000000"/>
                </a:solidFill>
              </a:rPr>
              <a:t>pivô</a:t>
            </a:r>
            <a:r>
              <a:rPr lang="en-GB" sz="1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127748" y="2161616"/>
            <a:ext cx="976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4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127749" y="2427395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1400" dirty="0">
                <a:solidFill>
                  <a:sysClr val="windowText" lastClr="000000"/>
                </a:solidFill>
              </a:rPr>
              <a:t>Cubra a linha que contém o pivô e cubra todas as linhas, se houver, acima dela – não as use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Repita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os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passos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1 a 3 à restante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submatriz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 err="1">
                <a:solidFill>
                  <a:sysClr val="windowText" lastClr="000000"/>
                </a:solidFill>
              </a:rPr>
              <a:t>Aplicar</a:t>
            </a:r>
            <a:r>
              <a:rPr lang="en-GB" sz="2000" dirty="0">
                <a:solidFill>
                  <a:sysClr val="windowText" lastClr="000000"/>
                </a:solidFill>
              </a:rPr>
              <a:t> OELs para </a:t>
            </a:r>
            <a:r>
              <a:rPr lang="en-GB" sz="2000" dirty="0" err="1">
                <a:solidFill>
                  <a:sysClr val="windowText" lastClr="000000"/>
                </a:solidFill>
              </a:rPr>
              <a:t>transformar</a:t>
            </a:r>
            <a:r>
              <a:rPr lang="en-GB" sz="2000" dirty="0">
                <a:solidFill>
                  <a:sysClr val="windowText" lastClr="000000"/>
                </a:solidFill>
              </a:rPr>
              <a:t> a </a:t>
            </a:r>
            <a:r>
              <a:rPr lang="en-GB" sz="2000" dirty="0" err="1">
                <a:solidFill>
                  <a:sysClr val="windowText" lastClr="000000"/>
                </a:solidFill>
              </a:rPr>
              <a:t>seguinte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matriz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primeiro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na</a:t>
            </a:r>
            <a:r>
              <a:rPr lang="en-GB" sz="2000" dirty="0">
                <a:solidFill>
                  <a:sysClr val="windowText" lastClr="000000"/>
                </a:solidFill>
              </a:rPr>
              <a:t> forma </a:t>
            </a:r>
            <a:r>
              <a:rPr lang="en-GB" sz="20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dirty="0">
                <a:solidFill>
                  <a:sysClr val="windowText" lastClr="000000"/>
                </a:solidFill>
              </a:rPr>
              <a:t> e, </a:t>
            </a:r>
            <a:r>
              <a:rPr lang="en-GB" sz="2000" dirty="0" err="1">
                <a:solidFill>
                  <a:sysClr val="windowText" lastClr="000000"/>
                </a:solidFill>
              </a:rPr>
              <a:t>em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seguida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na</a:t>
            </a:r>
            <a:r>
              <a:rPr lang="en-GB" sz="2000" dirty="0">
                <a:solidFill>
                  <a:sysClr val="windowText" lastClr="000000"/>
                </a:solidFill>
              </a:rPr>
              <a:t> forma </a:t>
            </a:r>
            <a:r>
              <a:rPr lang="en-GB" sz="20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reduzida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Curvada Para a Esquerda 3">
            <a:extLst>
              <a:ext uri="{FF2B5EF4-FFF2-40B4-BE49-F238E27FC236}">
                <a16:creationId xmlns:a16="http://schemas.microsoft.com/office/drawing/2014/main" id="{C84EE58F-60A8-42BA-9F88-F737970F2A63}"/>
              </a:ext>
            </a:extLst>
          </p:cNvPr>
          <p:cNvSpPr/>
          <p:nvPr/>
        </p:nvSpPr>
        <p:spPr>
          <a:xfrm>
            <a:off x="11283245" y="199599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/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/>
              <p:nvPr/>
            </p:nvSpPr>
            <p:spPr>
              <a:xfrm>
                <a:off x="10616864" y="2369422"/>
                <a:ext cx="10597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864" y="2369422"/>
                <a:ext cx="105977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Seta: Curvada Para a Esquerda 55">
            <a:extLst>
              <a:ext uri="{FF2B5EF4-FFF2-40B4-BE49-F238E27FC236}">
                <a16:creationId xmlns:a16="http://schemas.microsoft.com/office/drawing/2014/main" id="{DA4F74CB-3EA0-49B3-A0BC-67734A3B1C1B}"/>
              </a:ext>
            </a:extLst>
          </p:cNvPr>
          <p:cNvSpPr/>
          <p:nvPr/>
        </p:nvSpPr>
        <p:spPr>
          <a:xfrm>
            <a:off x="11283245" y="326884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/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FE5B0229-8E1B-428A-B798-FD515981553E}"/>
              </a:ext>
            </a:extLst>
          </p:cNvPr>
          <p:cNvSpPr/>
          <p:nvPr/>
        </p:nvSpPr>
        <p:spPr>
          <a:xfrm>
            <a:off x="8702473" y="2764624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/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9DDEC0BE-4D7F-45E2-BFC8-04BE166B6F49}"/>
              </a:ext>
            </a:extLst>
          </p:cNvPr>
          <p:cNvSpPr/>
          <p:nvPr/>
        </p:nvSpPr>
        <p:spPr>
          <a:xfrm>
            <a:off x="8296902" y="239575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chemeClr val="accent4"/>
                </a:solidFill>
              </a:rPr>
              <a:t>Coluna</a:t>
            </a:r>
            <a:r>
              <a:rPr lang="en-GB" sz="1400" b="1" dirty="0">
                <a:solidFill>
                  <a:schemeClr val="accent4"/>
                </a:solidFill>
              </a:rPr>
              <a:t> </a:t>
            </a:r>
            <a:r>
              <a:rPr lang="en-GB" sz="1400" b="1" dirty="0" err="1">
                <a:solidFill>
                  <a:schemeClr val="accent4"/>
                </a:solidFill>
              </a:rPr>
              <a:t>Pivô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B3C36EF-1C7E-4461-A838-58CF739D6EDF}"/>
              </a:ext>
            </a:extLst>
          </p:cNvPr>
          <p:cNvSpPr/>
          <p:nvPr/>
        </p:nvSpPr>
        <p:spPr>
          <a:xfrm>
            <a:off x="8782259" y="3969098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3A04D77-9A05-424E-8A81-ED9FFBE57382}"/>
              </a:ext>
            </a:extLst>
          </p:cNvPr>
          <p:cNvSpPr/>
          <p:nvPr/>
        </p:nvSpPr>
        <p:spPr>
          <a:xfrm>
            <a:off x="8145078" y="2740084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F25E4F"/>
                </a:solidFill>
              </a:rPr>
              <a:t>Pivô</a:t>
            </a:r>
            <a:endParaRPr lang="en-GB" sz="1400" dirty="0">
              <a:solidFill>
                <a:srgbClr val="F25E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53" grpId="0" animBg="1"/>
      <p:bldP spid="55" grpId="0" animBg="1"/>
      <p:bldP spid="52" grpId="0" animBg="1"/>
      <p:bldP spid="18" grpId="0" animBg="1"/>
      <p:bldP spid="20" grpId="0" animBg="1"/>
      <p:bldP spid="21" grpId="0"/>
      <p:bldP spid="22" grpId="0"/>
      <p:bldP spid="24" grpId="0" animBg="1"/>
      <p:bldP spid="25" grpId="0"/>
      <p:bldP spid="26" grpId="0"/>
      <p:bldP spid="27" grpId="0" animBg="1"/>
      <p:bldP spid="28" grpId="0"/>
      <p:bldP spid="29" grpId="0"/>
      <p:bldP spid="30" grpId="0" animBg="1"/>
      <p:bldP spid="32" grpId="0"/>
      <p:bldP spid="33" grpId="0"/>
      <p:bldP spid="3" grpId="0" animBg="1"/>
      <p:bldP spid="35" grpId="0" animBg="1"/>
      <p:bldP spid="42" grpId="0" animBg="1"/>
      <p:bldP spid="43" grpId="0" animBg="1"/>
      <p:bldP spid="49" grpId="0"/>
      <p:bldP spid="51" grpId="0"/>
      <p:bldP spid="4" grpId="0" animBg="1"/>
      <p:bldP spid="54" grpId="0"/>
      <p:bldP spid="5" grpId="0"/>
      <p:bldP spid="56" grpId="0" animBg="1"/>
      <p:bldP spid="57" grpId="0"/>
      <p:bldP spid="58" grpId="0" animBg="1"/>
      <p:bldP spid="61" grpId="0"/>
      <p:bldP spid="62" grpId="0"/>
      <p:bldP spid="6" grpId="0" animBg="1"/>
      <p:bldP spid="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tângulo: Cantos Arredondados 64">
            <a:extLst>
              <a:ext uri="{FF2B5EF4-FFF2-40B4-BE49-F238E27FC236}">
                <a16:creationId xmlns:a16="http://schemas.microsoft.com/office/drawing/2014/main" id="{B8FDE869-2DAE-417E-BE15-CF5322076AD6}"/>
              </a:ext>
            </a:extLst>
          </p:cNvPr>
          <p:cNvSpPr/>
          <p:nvPr/>
        </p:nvSpPr>
        <p:spPr>
          <a:xfrm>
            <a:off x="8014887" y="172259"/>
            <a:ext cx="3982835" cy="4900928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432729B-BC49-4799-A89B-8A57B363145B}"/>
              </a:ext>
            </a:extLst>
          </p:cNvPr>
          <p:cNvSpPr/>
          <p:nvPr/>
        </p:nvSpPr>
        <p:spPr>
          <a:xfrm rot="5400000">
            <a:off x="8401917" y="1841017"/>
            <a:ext cx="781150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pt-PT" sz="2400" dirty="0">
                <a:solidFill>
                  <a:sysClr val="windowText" lastClr="000000"/>
                </a:solidFill>
              </a:rPr>
              <a:t>Vamos ver o algoritmo com um </a:t>
            </a:r>
            <a:r>
              <a:rPr lang="en-GB" sz="2400" dirty="0" err="1">
                <a:solidFill>
                  <a:sysClr val="windowText" lastClr="000000"/>
                </a:solidFill>
              </a:rPr>
              <a:t>exemplo</a:t>
            </a:r>
            <a:r>
              <a:rPr lang="en-GB" sz="2400" dirty="0">
                <a:solidFill>
                  <a:sysClr val="windowText" lastClr="000000"/>
                </a:solidFill>
              </a:rPr>
              <a:t>!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accent2">
              <a:lumMod val="40000"/>
              <a:lumOff val="60000"/>
            </a:schemeClr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127748" y="871393"/>
            <a:ext cx="829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1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127749" y="1137173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 err="1">
                <a:solidFill>
                  <a:sysClr val="windowText" lastClr="000000"/>
                </a:solidFill>
              </a:rPr>
              <a:t>Comece</a:t>
            </a:r>
            <a:r>
              <a:rPr lang="en-GB" sz="1400" dirty="0">
                <a:solidFill>
                  <a:sysClr val="windowText" lastClr="000000"/>
                </a:solidFill>
              </a:rPr>
              <a:t> com a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coluna</a:t>
            </a:r>
            <a:r>
              <a:rPr lang="en-GB" sz="1400" u="sng" dirty="0">
                <a:solidFill>
                  <a:sysClr val="windowText" lastClr="000000"/>
                </a:solidFill>
              </a:rPr>
              <a:t>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não-nula</a:t>
            </a:r>
            <a:r>
              <a:rPr lang="en-GB" sz="1400" u="sng" dirty="0">
                <a:solidFill>
                  <a:sysClr val="windowText" lastClr="000000"/>
                </a:solidFill>
              </a:rPr>
              <a:t>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mais</a:t>
            </a:r>
            <a:r>
              <a:rPr lang="en-GB" sz="1400" u="sng" dirty="0">
                <a:solidFill>
                  <a:sysClr val="windowText" lastClr="000000"/>
                </a:solidFill>
              </a:rPr>
              <a:t> à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esquerda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dirty="0" err="1">
                <a:solidFill>
                  <a:sysClr val="windowText" lastClr="000000"/>
                </a:solidFill>
              </a:rPr>
              <a:t>Esta</a:t>
            </a:r>
            <a:r>
              <a:rPr lang="en-GB" sz="1400" dirty="0">
                <a:solidFill>
                  <a:sysClr val="windowText" lastClr="000000"/>
                </a:solidFill>
              </a:rPr>
              <a:t> é a </a:t>
            </a:r>
            <a:r>
              <a:rPr lang="en-GB" sz="1400" dirty="0" err="1">
                <a:solidFill>
                  <a:sysClr val="windowText" lastClr="000000"/>
                </a:solidFill>
              </a:rPr>
              <a:t>coluna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pivô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pt-PT" sz="1400" dirty="0">
                <a:solidFill>
                  <a:sysClr val="windowText" lastClr="000000"/>
                </a:solidFill>
              </a:rPr>
              <a:t>A posição pivô está em cima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5115224" y="871393"/>
            <a:ext cx="900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2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5115225" y="1137173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1400" dirty="0">
                <a:solidFill>
                  <a:sysClr val="windowText" lastClr="000000"/>
                </a:solidFill>
              </a:rPr>
              <a:t>Escolha um</a:t>
            </a:r>
            <a:r>
              <a:rPr lang="pt-PT" sz="1400" b="1" dirty="0">
                <a:solidFill>
                  <a:sysClr val="windowText" lastClr="000000"/>
                </a:solidFill>
              </a:rPr>
              <a:t> elemento não-nulo </a:t>
            </a:r>
            <a:r>
              <a:rPr lang="pt-PT" sz="1400" dirty="0">
                <a:solidFill>
                  <a:sysClr val="windowText" lastClr="000000"/>
                </a:solidFill>
              </a:rPr>
              <a:t>na coluna pivô para </a:t>
            </a:r>
            <a:r>
              <a:rPr lang="pt-PT" sz="1400" b="1" dirty="0">
                <a:solidFill>
                  <a:sysClr val="windowText" lastClr="000000"/>
                </a:solidFill>
              </a:rPr>
              <a:t>pivô</a:t>
            </a:r>
            <a:r>
              <a:rPr lang="pt-PT" sz="1400" dirty="0">
                <a:solidFill>
                  <a:sysClr val="windowText" lastClr="000000"/>
                </a:solidFill>
              </a:rPr>
              <a:t>. </a:t>
            </a:r>
            <a:r>
              <a:rPr lang="pt-PT" sz="1400" u="sng" dirty="0">
                <a:solidFill>
                  <a:sysClr val="windowText" lastClr="000000"/>
                </a:solidFill>
              </a:rPr>
              <a:t>Se necessário, troque as linhas</a:t>
            </a:r>
            <a:r>
              <a:rPr lang="pt-PT" sz="1400" dirty="0">
                <a:solidFill>
                  <a:sysClr val="windowText" lastClr="000000"/>
                </a:solidFill>
              </a:rPr>
              <a:t> para o mover para a posição pivô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5115224" y="2341928"/>
            <a:ext cx="980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3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5115225" y="2607707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Use as OELs (</a:t>
            </a:r>
            <a:r>
              <a:rPr lang="en-GB" sz="1400" dirty="0" err="1">
                <a:solidFill>
                  <a:sysClr val="windowText" lastClr="000000"/>
                </a:solidFill>
              </a:rPr>
              <a:t>particularmente</a:t>
            </a:r>
            <a:r>
              <a:rPr lang="en-GB" sz="1400" dirty="0">
                <a:solidFill>
                  <a:sysClr val="windowText" lastClr="000000"/>
                </a:solidFill>
              </a:rPr>
              <a:t> a </a:t>
            </a:r>
            <a:r>
              <a:rPr lang="en-GB" sz="1400" dirty="0" err="1">
                <a:solidFill>
                  <a:sysClr val="windowText" lastClr="000000"/>
                </a:solidFill>
              </a:rPr>
              <a:t>substituição</a:t>
            </a:r>
            <a:r>
              <a:rPr lang="en-GB" sz="1400" dirty="0">
                <a:solidFill>
                  <a:sysClr val="windowText" lastClr="000000"/>
                </a:solidFill>
              </a:rPr>
              <a:t>) para “</a:t>
            </a:r>
            <a:r>
              <a:rPr lang="en-GB" sz="1400" dirty="0" err="1">
                <a:solidFill>
                  <a:sysClr val="windowText" lastClr="000000"/>
                </a:solidFill>
              </a:rPr>
              <a:t>anular</a:t>
            </a:r>
            <a:r>
              <a:rPr lang="en-GB" sz="1400" dirty="0">
                <a:solidFill>
                  <a:sysClr val="windowText" lastClr="000000"/>
                </a:solidFill>
              </a:rPr>
              <a:t>” </a:t>
            </a:r>
            <a:r>
              <a:rPr lang="en-GB" sz="1400" dirty="0" err="1">
                <a:solidFill>
                  <a:sysClr val="windowText" lastClr="000000"/>
                </a:solidFill>
              </a:rPr>
              <a:t>todos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os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elementos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abaixo</a:t>
            </a:r>
            <a:r>
              <a:rPr lang="en-GB" sz="1400" dirty="0">
                <a:solidFill>
                  <a:sysClr val="windowText" lastClr="000000"/>
                </a:solidFill>
              </a:rPr>
              <a:t> do </a:t>
            </a:r>
            <a:r>
              <a:rPr lang="en-GB" sz="1400" dirty="0" err="1">
                <a:solidFill>
                  <a:sysClr val="windowText" lastClr="000000"/>
                </a:solidFill>
              </a:rPr>
              <a:t>pivô</a:t>
            </a:r>
            <a:r>
              <a:rPr lang="en-GB" sz="1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127748" y="2161616"/>
            <a:ext cx="939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4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127749" y="2427395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1400" dirty="0">
                <a:solidFill>
                  <a:sysClr val="windowText" lastClr="000000"/>
                </a:solidFill>
              </a:rPr>
              <a:t>Cubra a linha que contém o pivô e cubra todas as linhas, se houver, acima dela – não as use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Repita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os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passos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1 a 3 à restante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submatriz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 err="1">
                <a:solidFill>
                  <a:sysClr val="windowText" lastClr="000000"/>
                </a:solidFill>
              </a:rPr>
              <a:t>Aplicar</a:t>
            </a:r>
            <a:r>
              <a:rPr lang="en-GB" sz="2000" dirty="0">
                <a:solidFill>
                  <a:sysClr val="windowText" lastClr="000000"/>
                </a:solidFill>
              </a:rPr>
              <a:t> OELs para </a:t>
            </a:r>
            <a:r>
              <a:rPr lang="en-GB" sz="2000" dirty="0" err="1">
                <a:solidFill>
                  <a:sysClr val="windowText" lastClr="000000"/>
                </a:solidFill>
              </a:rPr>
              <a:t>transformar</a:t>
            </a:r>
            <a:r>
              <a:rPr lang="en-GB" sz="2000" dirty="0">
                <a:solidFill>
                  <a:sysClr val="windowText" lastClr="000000"/>
                </a:solidFill>
              </a:rPr>
              <a:t> a </a:t>
            </a:r>
            <a:r>
              <a:rPr lang="en-GB" sz="2000" dirty="0" err="1">
                <a:solidFill>
                  <a:sysClr val="windowText" lastClr="000000"/>
                </a:solidFill>
              </a:rPr>
              <a:t>seguinte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matriz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primeiro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na</a:t>
            </a:r>
            <a:r>
              <a:rPr lang="en-GB" sz="2000" dirty="0">
                <a:solidFill>
                  <a:sysClr val="windowText" lastClr="000000"/>
                </a:solidFill>
              </a:rPr>
              <a:t> forma </a:t>
            </a:r>
            <a:r>
              <a:rPr lang="en-GB" sz="20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dirty="0">
                <a:solidFill>
                  <a:sysClr val="windowText" lastClr="000000"/>
                </a:solidFill>
              </a:rPr>
              <a:t> e, </a:t>
            </a:r>
            <a:r>
              <a:rPr lang="en-GB" sz="2000" dirty="0" err="1">
                <a:solidFill>
                  <a:sysClr val="windowText" lastClr="000000"/>
                </a:solidFill>
              </a:rPr>
              <a:t>em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seguida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na</a:t>
            </a:r>
            <a:r>
              <a:rPr lang="en-GB" sz="2000" dirty="0">
                <a:solidFill>
                  <a:sysClr val="windowText" lastClr="000000"/>
                </a:solidFill>
              </a:rPr>
              <a:t> forma </a:t>
            </a:r>
            <a:r>
              <a:rPr lang="en-GB" sz="20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reduzida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Curvada Para a Esquerda 3">
            <a:extLst>
              <a:ext uri="{FF2B5EF4-FFF2-40B4-BE49-F238E27FC236}">
                <a16:creationId xmlns:a16="http://schemas.microsoft.com/office/drawing/2014/main" id="{C84EE58F-60A8-42BA-9F88-F737970F2A63}"/>
              </a:ext>
            </a:extLst>
          </p:cNvPr>
          <p:cNvSpPr/>
          <p:nvPr/>
        </p:nvSpPr>
        <p:spPr>
          <a:xfrm>
            <a:off x="11283245" y="199599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/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/>
              <p:nvPr/>
            </p:nvSpPr>
            <p:spPr>
              <a:xfrm>
                <a:off x="10616864" y="2369422"/>
                <a:ext cx="10597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864" y="2369422"/>
                <a:ext cx="105977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Seta: Curvada Para a Esquerda 55">
            <a:extLst>
              <a:ext uri="{FF2B5EF4-FFF2-40B4-BE49-F238E27FC236}">
                <a16:creationId xmlns:a16="http://schemas.microsoft.com/office/drawing/2014/main" id="{DA4F74CB-3EA0-49B3-A0BC-67734A3B1C1B}"/>
              </a:ext>
            </a:extLst>
          </p:cNvPr>
          <p:cNvSpPr/>
          <p:nvPr/>
        </p:nvSpPr>
        <p:spPr>
          <a:xfrm>
            <a:off x="11283245" y="326884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/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FE5B0229-8E1B-428A-B798-FD515981553E}"/>
              </a:ext>
            </a:extLst>
          </p:cNvPr>
          <p:cNvSpPr/>
          <p:nvPr/>
        </p:nvSpPr>
        <p:spPr>
          <a:xfrm>
            <a:off x="8702473" y="2764624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158CE19E-1979-48EA-B44B-C5C3EC11FC49}"/>
              </a:ext>
            </a:extLst>
          </p:cNvPr>
          <p:cNvSpPr/>
          <p:nvPr/>
        </p:nvSpPr>
        <p:spPr>
          <a:xfrm rot="5400000">
            <a:off x="8982745" y="4299535"/>
            <a:ext cx="546422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/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9DDEC0BE-4D7F-45E2-BFC8-04BE166B6F49}"/>
              </a:ext>
            </a:extLst>
          </p:cNvPr>
          <p:cNvSpPr/>
          <p:nvPr/>
        </p:nvSpPr>
        <p:spPr>
          <a:xfrm>
            <a:off x="8296902" y="239575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chemeClr val="accent4"/>
                </a:solidFill>
              </a:rPr>
              <a:t>Coluna</a:t>
            </a:r>
            <a:r>
              <a:rPr lang="en-GB" sz="1400" b="1" dirty="0">
                <a:solidFill>
                  <a:schemeClr val="accent4"/>
                </a:solidFill>
              </a:rPr>
              <a:t> </a:t>
            </a:r>
            <a:r>
              <a:rPr lang="en-GB" sz="1400" b="1" dirty="0" err="1">
                <a:solidFill>
                  <a:schemeClr val="accent4"/>
                </a:solidFill>
              </a:rPr>
              <a:t>Pivô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B3C36EF-1C7E-4461-A838-58CF739D6EDF}"/>
              </a:ext>
            </a:extLst>
          </p:cNvPr>
          <p:cNvSpPr/>
          <p:nvPr/>
        </p:nvSpPr>
        <p:spPr>
          <a:xfrm>
            <a:off x="8782259" y="3969098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CC87B4A9-78BD-43B8-8459-08CEAECBE0F3}"/>
              </a:ext>
            </a:extLst>
          </p:cNvPr>
          <p:cNvSpPr/>
          <p:nvPr/>
        </p:nvSpPr>
        <p:spPr>
          <a:xfrm>
            <a:off x="8487908" y="4708920"/>
            <a:ext cx="15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4"/>
                </a:solidFill>
              </a:rPr>
              <a:t>Nova </a:t>
            </a:r>
            <a:r>
              <a:rPr lang="en-GB" sz="1400" b="1" dirty="0" err="1">
                <a:solidFill>
                  <a:schemeClr val="accent4"/>
                </a:solidFill>
              </a:rPr>
              <a:t>Coluna</a:t>
            </a:r>
            <a:r>
              <a:rPr lang="en-GB" sz="1400" b="1" dirty="0">
                <a:solidFill>
                  <a:schemeClr val="accent4"/>
                </a:solidFill>
              </a:rPr>
              <a:t> </a:t>
            </a:r>
            <a:r>
              <a:rPr lang="en-GB" sz="1400" b="1" dirty="0" err="1">
                <a:solidFill>
                  <a:schemeClr val="accent4"/>
                </a:solidFill>
              </a:rPr>
              <a:t>Pivô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3A04D77-9A05-424E-8A81-ED9FFBE57382}"/>
              </a:ext>
            </a:extLst>
          </p:cNvPr>
          <p:cNvSpPr/>
          <p:nvPr/>
        </p:nvSpPr>
        <p:spPr>
          <a:xfrm>
            <a:off x="8145078" y="2740084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F25E4F"/>
                </a:solidFill>
              </a:rPr>
              <a:t>Pivô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5BAD28E8-33DC-46F8-8821-33D1528222A6}"/>
              </a:ext>
            </a:extLst>
          </p:cNvPr>
          <p:cNvSpPr/>
          <p:nvPr/>
        </p:nvSpPr>
        <p:spPr>
          <a:xfrm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732975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pt-PT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732975" cy="61093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67">
            <a:extLst>
              <a:ext uri="{FF2B5EF4-FFF2-40B4-BE49-F238E27FC236}">
                <a16:creationId xmlns:a16="http://schemas.microsoft.com/office/drawing/2014/main" id="{D4D58774-C1E3-44CB-94C8-9A6B53592218}"/>
              </a:ext>
            </a:extLst>
          </p:cNvPr>
          <p:cNvSpPr/>
          <p:nvPr/>
        </p:nvSpPr>
        <p:spPr>
          <a:xfrm>
            <a:off x="9104121" y="4209802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tângulo: Cantos Arredondados 69">
            <a:extLst>
              <a:ext uri="{FF2B5EF4-FFF2-40B4-BE49-F238E27FC236}">
                <a16:creationId xmlns:a16="http://schemas.microsoft.com/office/drawing/2014/main" id="{642B5B3C-F69A-4108-866F-B6A94BA6A14A}"/>
              </a:ext>
            </a:extLst>
          </p:cNvPr>
          <p:cNvSpPr/>
          <p:nvPr/>
        </p:nvSpPr>
        <p:spPr>
          <a:xfrm>
            <a:off x="8782259" y="5316814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Seta: Para Baixo 72">
            <a:extLst>
              <a:ext uri="{FF2B5EF4-FFF2-40B4-BE49-F238E27FC236}">
                <a16:creationId xmlns:a16="http://schemas.microsoft.com/office/drawing/2014/main" id="{E82C00F6-7440-42A1-BA62-981D63085A9C}"/>
              </a:ext>
            </a:extLst>
          </p:cNvPr>
          <p:cNvSpPr/>
          <p:nvPr/>
        </p:nvSpPr>
        <p:spPr>
          <a:xfrm rot="16200000">
            <a:off x="7952877" y="4803310"/>
            <a:ext cx="473082" cy="641935"/>
          </a:xfrm>
          <a:prstGeom prst="downArrow">
            <a:avLst>
              <a:gd name="adj1" fmla="val 50000"/>
              <a:gd name="adj2" fmla="val 5156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aixaDeTexto 73">
                <a:extLst>
                  <a:ext uri="{FF2B5EF4-FFF2-40B4-BE49-F238E27FC236}">
                    <a16:creationId xmlns:a16="http://schemas.microsoft.com/office/drawing/2014/main" id="{C046EBAB-BDEB-40B3-8C38-FF9D976640C0}"/>
                  </a:ext>
                </a:extLst>
              </p:cNvPr>
              <p:cNvSpPr txBox="1"/>
              <p:nvPr/>
            </p:nvSpPr>
            <p:spPr>
              <a:xfrm>
                <a:off x="3822233" y="4548609"/>
                <a:ext cx="4055756" cy="104509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Podíamos </a:t>
                </a:r>
                <a:r>
                  <a:rPr lang="en-US" dirty="0" err="1"/>
                  <a:t>ter</a:t>
                </a:r>
                <a:r>
                  <a:rPr lang="en-US" dirty="0"/>
                  <a:t> “</a:t>
                </a:r>
                <a:r>
                  <a:rPr lang="en-US" dirty="0" err="1"/>
                  <a:t>multiplicado</a:t>
                </a:r>
                <a:r>
                  <a:rPr lang="en-US" dirty="0"/>
                  <a:t>” a </a:t>
                </a:r>
                <a:r>
                  <a:rPr lang="en-US" dirty="0" err="1"/>
                  <a:t>linha</a:t>
                </a:r>
                <a:r>
                  <a:rPr lang="en-US" dirty="0"/>
                  <a:t> 2 </a:t>
                </a:r>
                <a:r>
                  <a:rPr lang="en-US" dirty="0" err="1"/>
                  <a:t>primeiro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GB" b="1" i="1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pt-PT" b="1" i="1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, e substituído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pt-PT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sem</a:t>
                </a:r>
                <a:r>
                  <a:rPr lang="en-US" dirty="0"/>
                  <a:t> </a:t>
                </a:r>
                <a:r>
                  <a:rPr lang="en-US" dirty="0" err="1"/>
                  <a:t>usar</a:t>
                </a:r>
                <a:r>
                  <a:rPr lang="en-US" dirty="0"/>
                  <a:t> </a:t>
                </a:r>
                <a:r>
                  <a:rPr lang="en-US" dirty="0" err="1"/>
                  <a:t>frações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pt-PT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4" name="CaixaDeTexto 73">
                <a:extLst>
                  <a:ext uri="{FF2B5EF4-FFF2-40B4-BE49-F238E27FC236}">
                    <a16:creationId xmlns:a16="http://schemas.microsoft.com/office/drawing/2014/main" id="{C046EBAB-BDEB-40B3-8C38-FF9D97664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233" y="4548609"/>
                <a:ext cx="4055756" cy="1045094"/>
              </a:xfrm>
              <a:prstGeom prst="rect">
                <a:avLst/>
              </a:prstGeom>
              <a:blipFill>
                <a:blip r:embed="rId17"/>
                <a:stretch>
                  <a:fillRect b="-505"/>
                </a:stretch>
              </a:blip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tângulo: Cantos Arredondados 75">
            <a:extLst>
              <a:ext uri="{FF2B5EF4-FFF2-40B4-BE49-F238E27FC236}">
                <a16:creationId xmlns:a16="http://schemas.microsoft.com/office/drawing/2014/main" id="{5D544298-8458-453D-98F7-D3B6409FEF21}"/>
              </a:ext>
            </a:extLst>
          </p:cNvPr>
          <p:cNvSpPr/>
          <p:nvPr/>
        </p:nvSpPr>
        <p:spPr>
          <a:xfrm>
            <a:off x="8782259" y="5567300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D48F4321-74EE-4135-8CFD-188DACB938E0}"/>
              </a:ext>
            </a:extLst>
          </p:cNvPr>
          <p:cNvSpPr/>
          <p:nvPr/>
        </p:nvSpPr>
        <p:spPr>
          <a:xfrm>
            <a:off x="8153948" y="4170649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F25E4F"/>
                </a:solidFill>
              </a:rPr>
              <a:t>Pivô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6BAAEE0-A737-4DD4-85E3-E232848C36F1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33570B47-ED77-4033-9B60-471F6CBEC7C0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F25E4F"/>
                </a:solidFill>
              </a:rPr>
              <a:t>Pivô</a:t>
            </a:r>
            <a:endParaRPr lang="en-GB" sz="1400" dirty="0">
              <a:solidFill>
                <a:srgbClr val="F25E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7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8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0" grpId="0" animBg="1"/>
      <p:bldP spid="63" grpId="0"/>
      <p:bldP spid="66" grpId="0" animBg="1"/>
      <p:bldP spid="67" grpId="0"/>
      <p:bldP spid="68" grpId="0" animBg="1"/>
      <p:bldP spid="69" grpId="0"/>
      <p:bldP spid="70" grpId="0" animBg="1"/>
      <p:bldP spid="73" grpId="0" animBg="1"/>
      <p:bldP spid="73" grpId="1" animBg="1"/>
      <p:bldP spid="74" grpId="0" animBg="1"/>
      <p:bldP spid="74" grpId="1" animBg="1"/>
      <p:bldP spid="76" grpId="0" animBg="1"/>
      <p:bldP spid="77" grpId="0"/>
      <p:bldP spid="78" grpId="0" animBg="1"/>
      <p:bldP spid="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432729B-BC49-4799-A89B-8A57B363145B}"/>
              </a:ext>
            </a:extLst>
          </p:cNvPr>
          <p:cNvSpPr/>
          <p:nvPr/>
        </p:nvSpPr>
        <p:spPr>
          <a:xfrm rot="5400000">
            <a:off x="8401917" y="1841017"/>
            <a:ext cx="781150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pt-PT" sz="2400" dirty="0">
                <a:solidFill>
                  <a:sysClr val="windowText" lastClr="000000"/>
                </a:solidFill>
              </a:rPr>
              <a:t>Vamos ver o algoritmo com um </a:t>
            </a:r>
            <a:r>
              <a:rPr lang="en-GB" sz="2400" dirty="0" err="1">
                <a:solidFill>
                  <a:sysClr val="windowText" lastClr="000000"/>
                </a:solidFill>
              </a:rPr>
              <a:t>exemplo</a:t>
            </a:r>
            <a:r>
              <a:rPr lang="en-GB" sz="2400" dirty="0">
                <a:solidFill>
                  <a:sysClr val="windowText" lastClr="000000"/>
                </a:solidFill>
              </a:rPr>
              <a:t>!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127748" y="871393"/>
            <a:ext cx="807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1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127749" y="1137173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 err="1">
                <a:solidFill>
                  <a:sysClr val="windowText" lastClr="000000"/>
                </a:solidFill>
              </a:rPr>
              <a:t>Comece</a:t>
            </a:r>
            <a:r>
              <a:rPr lang="en-GB" sz="1400" dirty="0">
                <a:solidFill>
                  <a:sysClr val="windowText" lastClr="000000"/>
                </a:solidFill>
              </a:rPr>
              <a:t> com a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coluna</a:t>
            </a:r>
            <a:r>
              <a:rPr lang="en-GB" sz="1400" u="sng" dirty="0">
                <a:solidFill>
                  <a:sysClr val="windowText" lastClr="000000"/>
                </a:solidFill>
              </a:rPr>
              <a:t>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não-nula</a:t>
            </a:r>
            <a:r>
              <a:rPr lang="en-GB" sz="1400" u="sng" dirty="0">
                <a:solidFill>
                  <a:sysClr val="windowText" lastClr="000000"/>
                </a:solidFill>
              </a:rPr>
              <a:t>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mais</a:t>
            </a:r>
            <a:r>
              <a:rPr lang="en-GB" sz="1400" u="sng" dirty="0">
                <a:solidFill>
                  <a:sysClr val="windowText" lastClr="000000"/>
                </a:solidFill>
              </a:rPr>
              <a:t> à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esquerda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dirty="0" err="1">
                <a:solidFill>
                  <a:sysClr val="windowText" lastClr="000000"/>
                </a:solidFill>
              </a:rPr>
              <a:t>Esta</a:t>
            </a:r>
            <a:r>
              <a:rPr lang="en-GB" sz="1400" dirty="0">
                <a:solidFill>
                  <a:sysClr val="windowText" lastClr="000000"/>
                </a:solidFill>
              </a:rPr>
              <a:t> é a </a:t>
            </a:r>
            <a:r>
              <a:rPr lang="en-GB" sz="1400" dirty="0" err="1">
                <a:solidFill>
                  <a:sysClr val="windowText" lastClr="000000"/>
                </a:solidFill>
              </a:rPr>
              <a:t>coluna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pivô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pt-PT" sz="1400" dirty="0">
                <a:solidFill>
                  <a:sysClr val="windowText" lastClr="000000"/>
                </a:solidFill>
              </a:rPr>
              <a:t>A posição pivô está em cima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5115224" y="871393"/>
            <a:ext cx="900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2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5115225" y="1137173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1400" dirty="0">
                <a:solidFill>
                  <a:sysClr val="windowText" lastClr="000000"/>
                </a:solidFill>
              </a:rPr>
              <a:t>Escolha um</a:t>
            </a:r>
            <a:r>
              <a:rPr lang="pt-PT" sz="1400" b="1" dirty="0">
                <a:solidFill>
                  <a:sysClr val="windowText" lastClr="000000"/>
                </a:solidFill>
              </a:rPr>
              <a:t> elemento não-nulo </a:t>
            </a:r>
            <a:r>
              <a:rPr lang="pt-PT" sz="1400" dirty="0">
                <a:solidFill>
                  <a:sysClr val="windowText" lastClr="000000"/>
                </a:solidFill>
              </a:rPr>
              <a:t>na coluna pivô para </a:t>
            </a:r>
            <a:r>
              <a:rPr lang="pt-PT" sz="1400" b="1" dirty="0">
                <a:solidFill>
                  <a:sysClr val="windowText" lastClr="000000"/>
                </a:solidFill>
              </a:rPr>
              <a:t>pivô</a:t>
            </a:r>
            <a:r>
              <a:rPr lang="pt-PT" sz="1400" dirty="0">
                <a:solidFill>
                  <a:sysClr val="windowText" lastClr="000000"/>
                </a:solidFill>
              </a:rPr>
              <a:t>. </a:t>
            </a:r>
            <a:r>
              <a:rPr lang="pt-PT" sz="1400" u="sng" dirty="0">
                <a:solidFill>
                  <a:sysClr val="windowText" lastClr="000000"/>
                </a:solidFill>
              </a:rPr>
              <a:t>Se necessário, troque as linhas</a:t>
            </a:r>
            <a:r>
              <a:rPr lang="pt-PT" sz="1400" dirty="0">
                <a:solidFill>
                  <a:sysClr val="windowText" lastClr="000000"/>
                </a:solidFill>
              </a:rPr>
              <a:t> para o mover para a posição pivô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5115224" y="2341928"/>
            <a:ext cx="900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3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5115225" y="2607707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Use as OELs (</a:t>
            </a:r>
            <a:r>
              <a:rPr lang="en-GB" sz="1400" dirty="0" err="1">
                <a:solidFill>
                  <a:sysClr val="windowText" lastClr="000000"/>
                </a:solidFill>
              </a:rPr>
              <a:t>particularmente</a:t>
            </a:r>
            <a:r>
              <a:rPr lang="en-GB" sz="1400" dirty="0">
                <a:solidFill>
                  <a:sysClr val="windowText" lastClr="000000"/>
                </a:solidFill>
              </a:rPr>
              <a:t> a </a:t>
            </a:r>
            <a:r>
              <a:rPr lang="en-GB" sz="1400" dirty="0" err="1">
                <a:solidFill>
                  <a:sysClr val="windowText" lastClr="000000"/>
                </a:solidFill>
              </a:rPr>
              <a:t>substituição</a:t>
            </a:r>
            <a:r>
              <a:rPr lang="en-GB" sz="1400" dirty="0">
                <a:solidFill>
                  <a:sysClr val="windowText" lastClr="000000"/>
                </a:solidFill>
              </a:rPr>
              <a:t>) para “</a:t>
            </a:r>
            <a:r>
              <a:rPr lang="en-GB" sz="1400" dirty="0" err="1">
                <a:solidFill>
                  <a:sysClr val="windowText" lastClr="000000"/>
                </a:solidFill>
              </a:rPr>
              <a:t>anular</a:t>
            </a:r>
            <a:r>
              <a:rPr lang="en-GB" sz="1400" dirty="0">
                <a:solidFill>
                  <a:sysClr val="windowText" lastClr="000000"/>
                </a:solidFill>
              </a:rPr>
              <a:t>” </a:t>
            </a:r>
            <a:r>
              <a:rPr lang="en-GB" sz="1400" dirty="0" err="1">
                <a:solidFill>
                  <a:sysClr val="windowText" lastClr="000000"/>
                </a:solidFill>
              </a:rPr>
              <a:t>todos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os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elementos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abaixo</a:t>
            </a:r>
            <a:r>
              <a:rPr lang="en-GB" sz="1400" dirty="0">
                <a:solidFill>
                  <a:sysClr val="windowText" lastClr="000000"/>
                </a:solidFill>
              </a:rPr>
              <a:t> do </a:t>
            </a:r>
            <a:r>
              <a:rPr lang="en-GB" sz="1400" dirty="0" err="1">
                <a:solidFill>
                  <a:sysClr val="windowText" lastClr="000000"/>
                </a:solidFill>
              </a:rPr>
              <a:t>pivô</a:t>
            </a:r>
            <a:r>
              <a:rPr lang="en-GB" sz="1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127748" y="2161616"/>
            <a:ext cx="10463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4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127749" y="2427395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1400" dirty="0">
                <a:solidFill>
                  <a:sysClr val="windowText" lastClr="000000"/>
                </a:solidFill>
              </a:rPr>
              <a:t>Cubra a linha que contém o pivô e cubra todas as linhas, se houver, acima dela – não as use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Repita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os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passos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1 a 3 à restante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submatriz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Curvada Para a Esquerda 3">
            <a:extLst>
              <a:ext uri="{FF2B5EF4-FFF2-40B4-BE49-F238E27FC236}">
                <a16:creationId xmlns:a16="http://schemas.microsoft.com/office/drawing/2014/main" id="{C84EE58F-60A8-42BA-9F88-F737970F2A63}"/>
              </a:ext>
            </a:extLst>
          </p:cNvPr>
          <p:cNvSpPr/>
          <p:nvPr/>
        </p:nvSpPr>
        <p:spPr>
          <a:xfrm>
            <a:off x="11283245" y="199599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/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/>
              <p:nvPr/>
            </p:nvSpPr>
            <p:spPr>
              <a:xfrm>
                <a:off x="10616864" y="2369422"/>
                <a:ext cx="10597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864" y="2369422"/>
                <a:ext cx="105977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Seta: Curvada Para a Esquerda 55">
            <a:extLst>
              <a:ext uri="{FF2B5EF4-FFF2-40B4-BE49-F238E27FC236}">
                <a16:creationId xmlns:a16="http://schemas.microsoft.com/office/drawing/2014/main" id="{DA4F74CB-3EA0-49B3-A0BC-67734A3B1C1B}"/>
              </a:ext>
            </a:extLst>
          </p:cNvPr>
          <p:cNvSpPr/>
          <p:nvPr/>
        </p:nvSpPr>
        <p:spPr>
          <a:xfrm>
            <a:off x="11283245" y="326884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/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FE5B0229-8E1B-428A-B798-FD515981553E}"/>
              </a:ext>
            </a:extLst>
          </p:cNvPr>
          <p:cNvSpPr/>
          <p:nvPr/>
        </p:nvSpPr>
        <p:spPr>
          <a:xfrm>
            <a:off x="8702473" y="2764624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158CE19E-1979-48EA-B44B-C5C3EC11FC49}"/>
              </a:ext>
            </a:extLst>
          </p:cNvPr>
          <p:cNvSpPr/>
          <p:nvPr/>
        </p:nvSpPr>
        <p:spPr>
          <a:xfrm rot="5400000">
            <a:off x="8982745" y="4299535"/>
            <a:ext cx="546422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/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9DDEC0BE-4D7F-45E2-BFC8-04BE166B6F49}"/>
              </a:ext>
            </a:extLst>
          </p:cNvPr>
          <p:cNvSpPr/>
          <p:nvPr/>
        </p:nvSpPr>
        <p:spPr>
          <a:xfrm>
            <a:off x="8296902" y="239575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chemeClr val="accent4"/>
                </a:solidFill>
              </a:rPr>
              <a:t>Coluna</a:t>
            </a:r>
            <a:r>
              <a:rPr lang="en-GB" sz="1400" b="1" dirty="0">
                <a:solidFill>
                  <a:schemeClr val="accent4"/>
                </a:solidFill>
              </a:rPr>
              <a:t> </a:t>
            </a:r>
            <a:r>
              <a:rPr lang="en-GB" sz="1400" b="1" dirty="0" err="1">
                <a:solidFill>
                  <a:schemeClr val="accent4"/>
                </a:solidFill>
              </a:rPr>
              <a:t>Pivô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B3C36EF-1C7E-4461-A838-58CF739D6EDF}"/>
              </a:ext>
            </a:extLst>
          </p:cNvPr>
          <p:cNvSpPr/>
          <p:nvPr/>
        </p:nvSpPr>
        <p:spPr>
          <a:xfrm>
            <a:off x="8782259" y="3969098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CC87B4A9-78BD-43B8-8459-08CEAECBE0F3}"/>
              </a:ext>
            </a:extLst>
          </p:cNvPr>
          <p:cNvSpPr/>
          <p:nvPr/>
        </p:nvSpPr>
        <p:spPr>
          <a:xfrm>
            <a:off x="8487908" y="4708920"/>
            <a:ext cx="15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4"/>
                </a:solidFill>
              </a:rPr>
              <a:t>Nova </a:t>
            </a:r>
            <a:r>
              <a:rPr lang="en-GB" sz="1400" b="1" dirty="0" err="1">
                <a:solidFill>
                  <a:schemeClr val="accent4"/>
                </a:solidFill>
              </a:rPr>
              <a:t>Coluna</a:t>
            </a:r>
            <a:r>
              <a:rPr lang="en-GB" sz="1400" b="1" dirty="0">
                <a:solidFill>
                  <a:schemeClr val="accent4"/>
                </a:solidFill>
              </a:rPr>
              <a:t> </a:t>
            </a:r>
            <a:r>
              <a:rPr lang="en-GB" sz="1400" b="1" dirty="0" err="1">
                <a:solidFill>
                  <a:schemeClr val="accent4"/>
                </a:solidFill>
              </a:rPr>
              <a:t>Pivô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3A04D77-9A05-424E-8A81-ED9FFBE57382}"/>
              </a:ext>
            </a:extLst>
          </p:cNvPr>
          <p:cNvSpPr/>
          <p:nvPr/>
        </p:nvSpPr>
        <p:spPr>
          <a:xfrm>
            <a:off x="8145078" y="2740084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F25E4F"/>
                </a:solidFill>
              </a:rPr>
              <a:t>Pivô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5BAD28E8-33DC-46F8-8821-33D1528222A6}"/>
              </a:ext>
            </a:extLst>
          </p:cNvPr>
          <p:cNvSpPr/>
          <p:nvPr/>
        </p:nvSpPr>
        <p:spPr>
          <a:xfrm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732975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pt-PT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732975" cy="61093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67">
            <a:extLst>
              <a:ext uri="{FF2B5EF4-FFF2-40B4-BE49-F238E27FC236}">
                <a16:creationId xmlns:a16="http://schemas.microsoft.com/office/drawing/2014/main" id="{D4D58774-C1E3-44CB-94C8-9A6B53592218}"/>
              </a:ext>
            </a:extLst>
          </p:cNvPr>
          <p:cNvSpPr/>
          <p:nvPr/>
        </p:nvSpPr>
        <p:spPr>
          <a:xfrm>
            <a:off x="9104121" y="4209802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tângulo: Cantos Arredondados 69">
            <a:extLst>
              <a:ext uri="{FF2B5EF4-FFF2-40B4-BE49-F238E27FC236}">
                <a16:creationId xmlns:a16="http://schemas.microsoft.com/office/drawing/2014/main" id="{642B5B3C-F69A-4108-866F-B6A94BA6A14A}"/>
              </a:ext>
            </a:extLst>
          </p:cNvPr>
          <p:cNvSpPr/>
          <p:nvPr/>
        </p:nvSpPr>
        <p:spPr>
          <a:xfrm>
            <a:off x="8782259" y="5316814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837887B7-6591-4700-8FD8-74D7A7EB9389}"/>
              </a:ext>
            </a:extLst>
          </p:cNvPr>
          <p:cNvSpPr/>
          <p:nvPr/>
        </p:nvSpPr>
        <p:spPr>
          <a:xfrm>
            <a:off x="8980191" y="6146791"/>
            <a:ext cx="1992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n>
                  <a:solidFill>
                    <a:srgbClr val="F25E4F"/>
                  </a:solidFill>
                </a:ln>
                <a:solidFill>
                  <a:srgbClr val="0C2B8E"/>
                </a:solidFill>
              </a:rPr>
              <a:t>Forma </a:t>
            </a:r>
            <a:r>
              <a:rPr lang="en-GB" b="1" dirty="0" err="1">
                <a:ln>
                  <a:solidFill>
                    <a:srgbClr val="F25E4F"/>
                  </a:solidFill>
                </a:ln>
                <a:solidFill>
                  <a:srgbClr val="0C2B8E"/>
                </a:solidFill>
              </a:rPr>
              <a:t>Escalonada</a:t>
            </a:r>
            <a:endParaRPr lang="en-GB" b="1" dirty="0">
              <a:ln>
                <a:solidFill>
                  <a:srgbClr val="F25E4F"/>
                </a:solidFill>
              </a:ln>
              <a:solidFill>
                <a:srgbClr val="0C2B8E"/>
              </a:solidFill>
            </a:endParaRPr>
          </a:p>
        </p:txBody>
      </p:sp>
      <p:sp>
        <p:nvSpPr>
          <p:cNvPr id="78" name="Retângulo: Cantos Arredondados 77">
            <a:extLst>
              <a:ext uri="{FF2B5EF4-FFF2-40B4-BE49-F238E27FC236}">
                <a16:creationId xmlns:a16="http://schemas.microsoft.com/office/drawing/2014/main" id="{5311ED3A-B50A-4321-9840-DE4D8BDAF9FF}"/>
              </a:ext>
            </a:extLst>
          </p:cNvPr>
          <p:cNvSpPr/>
          <p:nvPr/>
        </p:nvSpPr>
        <p:spPr>
          <a:xfrm>
            <a:off x="8782259" y="5567300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CA32B07B-CE08-4B78-ADD7-21518FDD8429}"/>
              </a:ext>
            </a:extLst>
          </p:cNvPr>
          <p:cNvSpPr/>
          <p:nvPr/>
        </p:nvSpPr>
        <p:spPr>
          <a:xfrm>
            <a:off x="8153948" y="4170649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F25E4F"/>
                </a:solidFill>
              </a:rPr>
              <a:t>Pivô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050BE68-2A1A-4782-B74A-5ADAB7795814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D0EB0AEA-E298-477D-91AB-F1D398A4A125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F25E4F"/>
                </a:solidFill>
              </a:rPr>
              <a:t>Pivô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2" name="Retângulo: Cantos Arredondados 81">
            <a:extLst>
              <a:ext uri="{FF2B5EF4-FFF2-40B4-BE49-F238E27FC236}">
                <a16:creationId xmlns:a16="http://schemas.microsoft.com/office/drawing/2014/main" id="{001C5174-0E70-4E67-81AA-92C002119460}"/>
              </a:ext>
            </a:extLst>
          </p:cNvPr>
          <p:cNvSpPr/>
          <p:nvPr/>
        </p:nvSpPr>
        <p:spPr>
          <a:xfrm>
            <a:off x="11193864" y="627816"/>
            <a:ext cx="699449" cy="2398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4A69D34D-C787-4883-9EAC-413CF8E1425C}"/>
              </a:ext>
            </a:extLst>
          </p:cNvPr>
          <p:cNvSpPr/>
          <p:nvPr/>
        </p:nvSpPr>
        <p:spPr>
          <a:xfrm>
            <a:off x="8145078" y="900546"/>
            <a:ext cx="1236761" cy="2649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 23">
            <a:extLst>
              <a:ext uri="{FF2B5EF4-FFF2-40B4-BE49-F238E27FC236}">
                <a16:creationId xmlns:a16="http://schemas.microsoft.com/office/drawing/2014/main" id="{BF51320B-B7E7-425A-BA5A-6856AD9284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836942" y="461312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E815A061-AE17-4F6D-8F35-132136A4677E}"/>
              </a:ext>
            </a:extLst>
          </p:cNvPr>
          <p:cNvSpPr/>
          <p:nvPr/>
        </p:nvSpPr>
        <p:spPr>
          <a:xfrm>
            <a:off x="8145076" y="1221834"/>
            <a:ext cx="2846517" cy="2649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 err="1">
                <a:solidFill>
                  <a:sysClr val="windowText" lastClr="000000"/>
                </a:solidFill>
              </a:rPr>
              <a:t>Aplicar</a:t>
            </a:r>
            <a:r>
              <a:rPr lang="en-GB" sz="2000" dirty="0">
                <a:solidFill>
                  <a:sysClr val="windowText" lastClr="000000"/>
                </a:solidFill>
              </a:rPr>
              <a:t> OELs para </a:t>
            </a:r>
            <a:r>
              <a:rPr lang="en-GB" sz="2000" dirty="0" err="1">
                <a:solidFill>
                  <a:sysClr val="windowText" lastClr="000000"/>
                </a:solidFill>
              </a:rPr>
              <a:t>transformar</a:t>
            </a:r>
            <a:r>
              <a:rPr lang="en-GB" sz="2000" dirty="0">
                <a:solidFill>
                  <a:sysClr val="windowText" lastClr="000000"/>
                </a:solidFill>
              </a:rPr>
              <a:t> a </a:t>
            </a:r>
            <a:r>
              <a:rPr lang="en-GB" sz="2000" dirty="0" err="1">
                <a:solidFill>
                  <a:sysClr val="windowText" lastClr="000000"/>
                </a:solidFill>
              </a:rPr>
              <a:t>seguinte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matriz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primeiro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na</a:t>
            </a:r>
            <a:r>
              <a:rPr lang="en-GB" sz="2000" dirty="0">
                <a:solidFill>
                  <a:sysClr val="windowText" lastClr="000000"/>
                </a:solidFill>
              </a:rPr>
              <a:t> forma </a:t>
            </a:r>
            <a:r>
              <a:rPr lang="en-GB" sz="20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dirty="0">
                <a:solidFill>
                  <a:sysClr val="windowText" lastClr="000000"/>
                </a:solidFill>
              </a:rPr>
              <a:t> e, </a:t>
            </a:r>
            <a:r>
              <a:rPr lang="en-GB" sz="2000" dirty="0" err="1">
                <a:solidFill>
                  <a:sysClr val="windowText" lastClr="000000"/>
                </a:solidFill>
              </a:rPr>
              <a:t>em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seguida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na</a:t>
            </a:r>
            <a:r>
              <a:rPr lang="en-GB" sz="2000" dirty="0">
                <a:solidFill>
                  <a:sysClr val="windowText" lastClr="000000"/>
                </a:solidFill>
              </a:rPr>
              <a:t> forma </a:t>
            </a:r>
            <a:r>
              <a:rPr lang="en-GB" sz="20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reduzida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Freeform 26">
            <a:extLst>
              <a:ext uri="{FF2B5EF4-FFF2-40B4-BE49-F238E27FC236}">
                <a16:creationId xmlns:a16="http://schemas.microsoft.com/office/drawing/2014/main" id="{E581E592-3BA2-4155-9F47-B320D128C90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732106" y="1167468"/>
            <a:ext cx="396126" cy="622379"/>
          </a:xfrm>
          <a:custGeom>
            <a:avLst/>
            <a:gdLst>
              <a:gd name="T0" fmla="*/ 63 w 120"/>
              <a:gd name="T1" fmla="*/ 0 h 188"/>
              <a:gd name="T2" fmla="*/ 0 w 120"/>
              <a:gd name="T3" fmla="*/ 56 h 188"/>
              <a:gd name="T4" fmla="*/ 17 w 120"/>
              <a:gd name="T5" fmla="*/ 72 h 188"/>
              <a:gd name="T6" fmla="*/ 27 w 120"/>
              <a:gd name="T7" fmla="*/ 72 h 188"/>
              <a:gd name="T8" fmla="*/ 27 w 120"/>
              <a:gd name="T9" fmla="*/ 72 h 188"/>
              <a:gd name="T10" fmla="*/ 46 w 120"/>
              <a:gd name="T11" fmla="*/ 55 h 188"/>
              <a:gd name="T12" fmla="*/ 47 w 120"/>
              <a:gd name="T13" fmla="*/ 53 h 188"/>
              <a:gd name="T14" fmla="*/ 61 w 120"/>
              <a:gd name="T15" fmla="*/ 41 h 188"/>
              <a:gd name="T16" fmla="*/ 71 w 120"/>
              <a:gd name="T17" fmla="*/ 54 h 188"/>
              <a:gd name="T18" fmla="*/ 71 w 120"/>
              <a:gd name="T19" fmla="*/ 54 h 188"/>
              <a:gd name="T20" fmla="*/ 63 w 120"/>
              <a:gd name="T21" fmla="*/ 68 h 188"/>
              <a:gd name="T22" fmla="*/ 36 w 120"/>
              <a:gd name="T23" fmla="*/ 118 h 188"/>
              <a:gd name="T24" fmla="*/ 41 w 120"/>
              <a:gd name="T25" fmla="*/ 131 h 188"/>
              <a:gd name="T26" fmla="*/ 52 w 120"/>
              <a:gd name="T27" fmla="*/ 136 h 188"/>
              <a:gd name="T28" fmla="*/ 63 w 120"/>
              <a:gd name="T29" fmla="*/ 136 h 188"/>
              <a:gd name="T30" fmla="*/ 80 w 120"/>
              <a:gd name="T31" fmla="*/ 121 h 188"/>
              <a:gd name="T32" fmla="*/ 80 w 120"/>
              <a:gd name="T33" fmla="*/ 119 h 188"/>
              <a:gd name="T34" fmla="*/ 88 w 120"/>
              <a:gd name="T35" fmla="*/ 105 h 188"/>
              <a:gd name="T36" fmla="*/ 92 w 120"/>
              <a:gd name="T37" fmla="*/ 101 h 188"/>
              <a:gd name="T38" fmla="*/ 120 w 120"/>
              <a:gd name="T39" fmla="*/ 53 h 188"/>
              <a:gd name="T40" fmla="*/ 63 w 120"/>
              <a:gd name="T41" fmla="*/ 0 h 188"/>
              <a:gd name="T42" fmla="*/ 80 w 120"/>
              <a:gd name="T43" fmla="*/ 96 h 188"/>
              <a:gd name="T44" fmla="*/ 68 w 120"/>
              <a:gd name="T45" fmla="*/ 119 h 188"/>
              <a:gd name="T46" fmla="*/ 63 w 120"/>
              <a:gd name="T47" fmla="*/ 124 h 188"/>
              <a:gd name="T48" fmla="*/ 52 w 120"/>
              <a:gd name="T49" fmla="*/ 124 h 188"/>
              <a:gd name="T50" fmla="*/ 48 w 120"/>
              <a:gd name="T51" fmla="*/ 118 h 188"/>
              <a:gd name="T52" fmla="*/ 70 w 120"/>
              <a:gd name="T53" fmla="*/ 77 h 188"/>
              <a:gd name="T54" fmla="*/ 83 w 120"/>
              <a:gd name="T55" fmla="*/ 53 h 188"/>
              <a:gd name="T56" fmla="*/ 61 w 120"/>
              <a:gd name="T57" fmla="*/ 29 h 188"/>
              <a:gd name="T58" fmla="*/ 61 w 120"/>
              <a:gd name="T59" fmla="*/ 29 h 188"/>
              <a:gd name="T60" fmla="*/ 34 w 120"/>
              <a:gd name="T61" fmla="*/ 53 h 188"/>
              <a:gd name="T62" fmla="*/ 27 w 120"/>
              <a:gd name="T63" fmla="*/ 60 h 188"/>
              <a:gd name="T64" fmla="*/ 27 w 120"/>
              <a:gd name="T65" fmla="*/ 60 h 188"/>
              <a:gd name="T66" fmla="*/ 17 w 120"/>
              <a:gd name="T67" fmla="*/ 60 h 188"/>
              <a:gd name="T68" fmla="*/ 12 w 120"/>
              <a:gd name="T69" fmla="*/ 56 h 188"/>
              <a:gd name="T70" fmla="*/ 63 w 120"/>
              <a:gd name="T71" fmla="*/ 12 h 188"/>
              <a:gd name="T72" fmla="*/ 108 w 120"/>
              <a:gd name="T73" fmla="*/ 53 h 188"/>
              <a:gd name="T74" fmla="*/ 80 w 120"/>
              <a:gd name="T75" fmla="*/ 96 h 188"/>
              <a:gd name="T76" fmla="*/ 80 w 120"/>
              <a:gd name="T77" fmla="*/ 161 h 188"/>
              <a:gd name="T78" fmla="*/ 67 w 120"/>
              <a:gd name="T79" fmla="*/ 144 h 188"/>
              <a:gd name="T80" fmla="*/ 66 w 120"/>
              <a:gd name="T81" fmla="*/ 144 h 188"/>
              <a:gd name="T82" fmla="*/ 49 w 120"/>
              <a:gd name="T83" fmla="*/ 144 h 188"/>
              <a:gd name="T84" fmla="*/ 37 w 120"/>
              <a:gd name="T85" fmla="*/ 149 h 188"/>
              <a:gd name="T86" fmla="*/ 32 w 120"/>
              <a:gd name="T87" fmla="*/ 162 h 188"/>
              <a:gd name="T88" fmla="*/ 32 w 120"/>
              <a:gd name="T89" fmla="*/ 172 h 188"/>
              <a:gd name="T90" fmla="*/ 49 w 120"/>
              <a:gd name="T91" fmla="*/ 188 h 188"/>
              <a:gd name="T92" fmla="*/ 49 w 120"/>
              <a:gd name="T93" fmla="*/ 188 h 188"/>
              <a:gd name="T94" fmla="*/ 49 w 120"/>
              <a:gd name="T95" fmla="*/ 188 h 188"/>
              <a:gd name="T96" fmla="*/ 64 w 120"/>
              <a:gd name="T97" fmla="*/ 188 h 188"/>
              <a:gd name="T98" fmla="*/ 76 w 120"/>
              <a:gd name="T99" fmla="*/ 182 h 188"/>
              <a:gd name="T100" fmla="*/ 80 w 120"/>
              <a:gd name="T101" fmla="*/ 171 h 188"/>
              <a:gd name="T102" fmla="*/ 80 w 120"/>
              <a:gd name="T103" fmla="*/ 161 h 188"/>
              <a:gd name="T104" fmla="*/ 64 w 120"/>
              <a:gd name="T105" fmla="*/ 176 h 188"/>
              <a:gd name="T106" fmla="*/ 49 w 120"/>
              <a:gd name="T107" fmla="*/ 176 h 188"/>
              <a:gd name="T108" fmla="*/ 49 w 120"/>
              <a:gd name="T109" fmla="*/ 176 h 188"/>
              <a:gd name="T110" fmla="*/ 44 w 120"/>
              <a:gd name="T111" fmla="*/ 172 h 188"/>
              <a:gd name="T112" fmla="*/ 44 w 120"/>
              <a:gd name="T113" fmla="*/ 162 h 188"/>
              <a:gd name="T114" fmla="*/ 49 w 120"/>
              <a:gd name="T115" fmla="*/ 156 h 188"/>
              <a:gd name="T116" fmla="*/ 64 w 120"/>
              <a:gd name="T117" fmla="*/ 156 h 188"/>
              <a:gd name="T118" fmla="*/ 68 w 120"/>
              <a:gd name="T119" fmla="*/ 161 h 188"/>
              <a:gd name="T120" fmla="*/ 68 w 120"/>
              <a:gd name="T121" fmla="*/ 171 h 188"/>
              <a:gd name="T122" fmla="*/ 64 w 120"/>
              <a:gd name="T123" fmla="*/ 1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0" h="188">
                <a:moveTo>
                  <a:pt x="63" y="0"/>
                </a:moveTo>
                <a:cubicBezTo>
                  <a:pt x="23" y="0"/>
                  <a:pt x="0" y="19"/>
                  <a:pt x="0" y="56"/>
                </a:cubicBezTo>
                <a:cubicBezTo>
                  <a:pt x="0" y="64"/>
                  <a:pt x="6" y="72"/>
                  <a:pt x="1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35" y="72"/>
                  <a:pt x="44" y="67"/>
                  <a:pt x="46" y="55"/>
                </a:cubicBezTo>
                <a:cubicBezTo>
                  <a:pt x="46" y="54"/>
                  <a:pt x="46" y="54"/>
                  <a:pt x="47" y="53"/>
                </a:cubicBezTo>
                <a:cubicBezTo>
                  <a:pt x="48" y="44"/>
                  <a:pt x="49" y="41"/>
                  <a:pt x="61" y="41"/>
                </a:cubicBezTo>
                <a:cubicBezTo>
                  <a:pt x="65" y="41"/>
                  <a:pt x="71" y="43"/>
                  <a:pt x="71" y="54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6"/>
                  <a:pt x="71" y="61"/>
                  <a:pt x="63" y="68"/>
                </a:cubicBezTo>
                <a:cubicBezTo>
                  <a:pt x="43" y="82"/>
                  <a:pt x="36" y="95"/>
                  <a:pt x="36" y="118"/>
                </a:cubicBezTo>
                <a:cubicBezTo>
                  <a:pt x="36" y="120"/>
                  <a:pt x="36" y="126"/>
                  <a:pt x="41" y="131"/>
                </a:cubicBezTo>
                <a:cubicBezTo>
                  <a:pt x="44" y="134"/>
                  <a:pt x="48" y="136"/>
                  <a:pt x="5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1" y="136"/>
                  <a:pt x="78" y="131"/>
                  <a:pt x="80" y="121"/>
                </a:cubicBezTo>
                <a:cubicBezTo>
                  <a:pt x="80" y="120"/>
                  <a:pt x="80" y="120"/>
                  <a:pt x="80" y="119"/>
                </a:cubicBezTo>
                <a:cubicBezTo>
                  <a:pt x="81" y="114"/>
                  <a:pt x="81" y="111"/>
                  <a:pt x="88" y="105"/>
                </a:cubicBezTo>
                <a:cubicBezTo>
                  <a:pt x="89" y="104"/>
                  <a:pt x="91" y="103"/>
                  <a:pt x="92" y="101"/>
                </a:cubicBezTo>
                <a:cubicBezTo>
                  <a:pt x="103" y="93"/>
                  <a:pt x="120" y="80"/>
                  <a:pt x="120" y="53"/>
                </a:cubicBezTo>
                <a:cubicBezTo>
                  <a:pt x="120" y="24"/>
                  <a:pt x="105" y="0"/>
                  <a:pt x="63" y="0"/>
                </a:cubicBezTo>
                <a:close/>
                <a:moveTo>
                  <a:pt x="80" y="96"/>
                </a:moveTo>
                <a:cubicBezTo>
                  <a:pt x="69" y="106"/>
                  <a:pt x="69" y="114"/>
                  <a:pt x="68" y="119"/>
                </a:cubicBezTo>
                <a:cubicBezTo>
                  <a:pt x="67" y="124"/>
                  <a:pt x="63" y="124"/>
                  <a:pt x="63" y="124"/>
                </a:cubicBezTo>
                <a:cubicBezTo>
                  <a:pt x="63" y="124"/>
                  <a:pt x="57" y="124"/>
                  <a:pt x="52" y="124"/>
                </a:cubicBezTo>
                <a:cubicBezTo>
                  <a:pt x="48" y="124"/>
                  <a:pt x="48" y="118"/>
                  <a:pt x="48" y="118"/>
                </a:cubicBezTo>
                <a:cubicBezTo>
                  <a:pt x="48" y="97"/>
                  <a:pt x="55" y="89"/>
                  <a:pt x="70" y="77"/>
                </a:cubicBezTo>
                <a:cubicBezTo>
                  <a:pt x="85" y="66"/>
                  <a:pt x="83" y="53"/>
                  <a:pt x="83" y="53"/>
                </a:cubicBezTo>
                <a:cubicBezTo>
                  <a:pt x="82" y="29"/>
                  <a:pt x="62" y="29"/>
                  <a:pt x="61" y="29"/>
                </a:cubicBezTo>
                <a:cubicBezTo>
                  <a:pt x="61" y="29"/>
                  <a:pt x="61" y="29"/>
                  <a:pt x="61" y="29"/>
                </a:cubicBezTo>
                <a:cubicBezTo>
                  <a:pt x="37" y="29"/>
                  <a:pt x="36" y="45"/>
                  <a:pt x="34" y="53"/>
                </a:cubicBezTo>
                <a:cubicBezTo>
                  <a:pt x="33" y="60"/>
                  <a:pt x="28" y="60"/>
                  <a:pt x="27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2" y="60"/>
                  <a:pt x="12" y="56"/>
                  <a:pt x="12" y="56"/>
                </a:cubicBezTo>
                <a:cubicBezTo>
                  <a:pt x="12" y="25"/>
                  <a:pt x="30" y="12"/>
                  <a:pt x="63" y="12"/>
                </a:cubicBezTo>
                <a:cubicBezTo>
                  <a:pt x="95" y="12"/>
                  <a:pt x="108" y="28"/>
                  <a:pt x="108" y="53"/>
                </a:cubicBezTo>
                <a:cubicBezTo>
                  <a:pt x="108" y="77"/>
                  <a:pt x="91" y="87"/>
                  <a:pt x="80" y="96"/>
                </a:cubicBezTo>
                <a:close/>
                <a:moveTo>
                  <a:pt x="80" y="161"/>
                </a:moveTo>
                <a:cubicBezTo>
                  <a:pt x="80" y="151"/>
                  <a:pt x="73" y="146"/>
                  <a:pt x="67" y="144"/>
                </a:cubicBezTo>
                <a:cubicBezTo>
                  <a:pt x="66" y="144"/>
                  <a:pt x="66" y="144"/>
                  <a:pt x="66" y="144"/>
                </a:cubicBezTo>
                <a:cubicBezTo>
                  <a:pt x="49" y="144"/>
                  <a:pt x="49" y="144"/>
                  <a:pt x="49" y="144"/>
                </a:cubicBezTo>
                <a:cubicBezTo>
                  <a:pt x="44" y="144"/>
                  <a:pt x="40" y="146"/>
                  <a:pt x="37" y="149"/>
                </a:cubicBezTo>
                <a:cubicBezTo>
                  <a:pt x="32" y="154"/>
                  <a:pt x="32" y="159"/>
                  <a:pt x="32" y="162"/>
                </a:cubicBezTo>
                <a:cubicBezTo>
                  <a:pt x="32" y="164"/>
                  <a:pt x="32" y="168"/>
                  <a:pt x="32" y="172"/>
                </a:cubicBezTo>
                <a:cubicBezTo>
                  <a:pt x="32" y="181"/>
                  <a:pt x="3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9" y="188"/>
                  <a:pt x="73" y="186"/>
                  <a:pt x="76" y="182"/>
                </a:cubicBezTo>
                <a:cubicBezTo>
                  <a:pt x="80" y="178"/>
                  <a:pt x="80" y="174"/>
                  <a:pt x="80" y="171"/>
                </a:cubicBezTo>
                <a:lnTo>
                  <a:pt x="80" y="161"/>
                </a:lnTo>
                <a:close/>
                <a:moveTo>
                  <a:pt x="64" y="176"/>
                </a:moveTo>
                <a:cubicBezTo>
                  <a:pt x="58" y="176"/>
                  <a:pt x="49" y="176"/>
                  <a:pt x="49" y="176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4" y="176"/>
                  <a:pt x="44" y="172"/>
                </a:cubicBezTo>
                <a:cubicBezTo>
                  <a:pt x="44" y="167"/>
                  <a:pt x="44" y="162"/>
                  <a:pt x="44" y="162"/>
                </a:cubicBezTo>
                <a:cubicBezTo>
                  <a:pt x="44" y="162"/>
                  <a:pt x="44" y="156"/>
                  <a:pt x="49" y="156"/>
                </a:cubicBezTo>
                <a:cubicBezTo>
                  <a:pt x="54" y="156"/>
                  <a:pt x="64" y="156"/>
                  <a:pt x="64" y="156"/>
                </a:cubicBezTo>
                <a:cubicBezTo>
                  <a:pt x="64" y="156"/>
                  <a:pt x="68" y="157"/>
                  <a:pt x="68" y="161"/>
                </a:cubicBezTo>
                <a:cubicBezTo>
                  <a:pt x="68" y="165"/>
                  <a:pt x="68" y="171"/>
                  <a:pt x="68" y="171"/>
                </a:cubicBezTo>
                <a:cubicBezTo>
                  <a:pt x="68" y="171"/>
                  <a:pt x="69" y="176"/>
                  <a:pt x="64" y="17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Como </a:t>
            </a:r>
            <a:r>
              <a:rPr lang="en-GB" sz="2000" dirty="0" err="1">
                <a:solidFill>
                  <a:sysClr val="windowText" lastClr="000000"/>
                </a:solidFill>
              </a:rPr>
              <a:t>queremos</a:t>
            </a:r>
            <a:r>
              <a:rPr lang="en-GB" sz="2000" dirty="0">
                <a:solidFill>
                  <a:sysClr val="windowText" lastClr="000000"/>
                </a:solidFill>
              </a:rPr>
              <a:t> a </a:t>
            </a:r>
            <a:r>
              <a:rPr lang="en-GB" sz="2000" b="1" dirty="0">
                <a:solidFill>
                  <a:sysClr val="windowText" lastClr="000000"/>
                </a:solidFill>
              </a:rPr>
              <a:t>Forma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Reduzida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precisamos</a:t>
            </a:r>
            <a:r>
              <a:rPr lang="en-GB" sz="2000" dirty="0">
                <a:solidFill>
                  <a:sysClr val="windowText" lastClr="000000"/>
                </a:solidFill>
              </a:rPr>
              <a:t> do </a:t>
            </a:r>
            <a:r>
              <a:rPr lang="en-GB" sz="2000" b="1" dirty="0">
                <a:solidFill>
                  <a:sysClr val="windowText" lastClr="000000"/>
                </a:solidFill>
              </a:rPr>
              <a:t>5</a:t>
            </a:r>
            <a:r>
              <a:rPr lang="en-GB" sz="2000" b="1" baseline="30000" dirty="0">
                <a:solidFill>
                  <a:sysClr val="windowText" lastClr="000000"/>
                </a:solidFill>
              </a:rPr>
              <a:t>º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passo</a:t>
            </a:r>
            <a:r>
              <a:rPr lang="en-GB" sz="2000" b="1" dirty="0">
                <a:solidFill>
                  <a:sysClr val="windowText" lastClr="000000"/>
                </a:solidFill>
              </a:rPr>
              <a:t>,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repetindo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-o se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necessário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1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" grpId="0" animBg="1"/>
      <p:bldP spid="54" grpId="0"/>
      <p:bldP spid="5" grpId="0"/>
      <p:bldP spid="56" grpId="0" animBg="1"/>
      <p:bldP spid="57" grpId="0"/>
      <p:bldP spid="58" grpId="0" animBg="1"/>
      <p:bldP spid="60" grpId="0" animBg="1"/>
      <p:bldP spid="61" grpId="0"/>
      <p:bldP spid="62" grpId="0"/>
      <p:bldP spid="6" grpId="0" animBg="1"/>
      <p:bldP spid="63" grpId="0"/>
      <p:bldP spid="64" grpId="0"/>
      <p:bldP spid="66" grpId="0" animBg="1"/>
      <p:bldP spid="67" grpId="0"/>
      <p:bldP spid="68" grpId="0" animBg="1"/>
      <p:bldP spid="70" grpId="0" animBg="1"/>
      <p:bldP spid="71" grpId="0"/>
      <p:bldP spid="71" grpId="1"/>
      <p:bldP spid="78" grpId="0" animBg="1"/>
      <p:bldP spid="79" grpId="0"/>
      <p:bldP spid="80" grpId="0" animBg="1"/>
      <p:bldP spid="81" grpId="0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6" grpId="0" animBg="1"/>
      <p:bldP spid="87" grpId="0" animBg="1"/>
      <p:bldP spid="89" grpId="0" animBg="1"/>
      <p:bldP spid="9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Como </a:t>
            </a:r>
            <a:r>
              <a:rPr lang="en-GB" sz="2000" dirty="0" err="1">
                <a:solidFill>
                  <a:sysClr val="windowText" lastClr="000000"/>
                </a:solidFill>
              </a:rPr>
              <a:t>queremos</a:t>
            </a:r>
            <a:r>
              <a:rPr lang="en-GB" sz="2000" dirty="0">
                <a:solidFill>
                  <a:sysClr val="windowText" lastClr="000000"/>
                </a:solidFill>
              </a:rPr>
              <a:t> a </a:t>
            </a:r>
            <a:r>
              <a:rPr lang="en-GB" sz="2000" b="1" dirty="0">
                <a:solidFill>
                  <a:sysClr val="windowText" lastClr="000000"/>
                </a:solidFill>
              </a:rPr>
              <a:t>Forma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Reduzida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precisamos</a:t>
            </a:r>
            <a:r>
              <a:rPr lang="en-GB" sz="2000" dirty="0">
                <a:solidFill>
                  <a:sysClr val="windowText" lastClr="000000"/>
                </a:solidFill>
              </a:rPr>
              <a:t> do </a:t>
            </a:r>
            <a:r>
              <a:rPr lang="en-GB" sz="2000" b="1" dirty="0">
                <a:solidFill>
                  <a:sysClr val="windowText" lastClr="000000"/>
                </a:solidFill>
              </a:rPr>
              <a:t>5</a:t>
            </a:r>
            <a:r>
              <a:rPr lang="en-GB" sz="2000" b="1" baseline="30000" dirty="0">
                <a:solidFill>
                  <a:sysClr val="windowText" lastClr="000000"/>
                </a:solidFill>
              </a:rPr>
              <a:t>º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passo</a:t>
            </a:r>
            <a:r>
              <a:rPr lang="en-GB" sz="2000" b="1" dirty="0">
                <a:solidFill>
                  <a:sysClr val="windowText" lastClr="000000"/>
                </a:solidFill>
              </a:rPr>
              <a:t>,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repetindo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-o se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necessário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354073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Passo</a:t>
            </a:r>
            <a:r>
              <a:rPr lang="en-GB" sz="2400" b="1" u="sng" dirty="0">
                <a:solidFill>
                  <a:srgbClr val="F25E4F"/>
                </a:solidFill>
              </a:rPr>
              <a:t>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7CF02B59-9588-4D75-92BB-1F2DBAE26826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F25E4F"/>
                </a:solidFill>
              </a:rPr>
              <a:t>Pivô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44336A9B-EBE6-406C-9BDB-BD26BD2404F8}"/>
              </a:ext>
            </a:extLst>
          </p:cNvPr>
          <p:cNvSpPr/>
          <p:nvPr/>
        </p:nvSpPr>
        <p:spPr>
          <a:xfrm rot="5400000">
            <a:off x="10093962" y="5543096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val 73">
            <a:extLst>
              <a:ext uri="{FF2B5EF4-FFF2-40B4-BE49-F238E27FC236}">
                <a16:creationId xmlns:a16="http://schemas.microsoft.com/office/drawing/2014/main" id="{2BC167EB-3190-4C01-B367-CA52036123FD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tângulo: Cantos Arredondados 93">
            <a:extLst>
              <a:ext uri="{FF2B5EF4-FFF2-40B4-BE49-F238E27FC236}">
                <a16:creationId xmlns:a16="http://schemas.microsoft.com/office/drawing/2014/main" id="{98DDBABD-12FF-4495-9410-C450507CF36C}"/>
              </a:ext>
            </a:extLst>
          </p:cNvPr>
          <p:cNvSpPr/>
          <p:nvPr/>
        </p:nvSpPr>
        <p:spPr>
          <a:xfrm rot="10800000">
            <a:off x="6096000" y="5329635"/>
            <a:ext cx="1781710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CE3D0430-DE34-4016-B0D1-9977F8381013}"/>
              </a:ext>
            </a:extLst>
          </p:cNvPr>
          <p:cNvSpPr/>
          <p:nvPr/>
        </p:nvSpPr>
        <p:spPr>
          <a:xfrm rot="10800000">
            <a:off x="2208101" y="5693227"/>
            <a:ext cx="2569172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57208" y="4875708"/>
            <a:ext cx="57205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Começar</a:t>
            </a:r>
            <a:r>
              <a:rPr lang="en-GB" sz="2400" dirty="0">
                <a:solidFill>
                  <a:sysClr val="windowText" lastClr="000000"/>
                </a:solidFill>
              </a:rPr>
              <a:t> com o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pivô</a:t>
            </a:r>
            <a:r>
              <a:rPr lang="en-GB" sz="2400" u="sng" dirty="0">
                <a:solidFill>
                  <a:sysClr val="windowText" lastClr="000000"/>
                </a:solidFill>
              </a:rPr>
              <a:t>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mais</a:t>
            </a:r>
            <a:r>
              <a:rPr lang="en-GB" sz="2400" u="sng" dirty="0">
                <a:solidFill>
                  <a:sysClr val="windowText" lastClr="000000"/>
                </a:solidFill>
              </a:rPr>
              <a:t> à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direita</a:t>
            </a:r>
            <a:r>
              <a:rPr lang="en-GB" sz="2400" dirty="0">
                <a:solidFill>
                  <a:sysClr val="windowText" lastClr="000000"/>
                </a:solidFill>
              </a:rPr>
              <a:t> e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andar</a:t>
            </a:r>
            <a:r>
              <a:rPr lang="en-GB" sz="2400" b="1" dirty="0">
                <a:solidFill>
                  <a:sysClr val="windowText" lastClr="000000"/>
                </a:solidFill>
              </a:rPr>
              <a:t> para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cima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e </a:t>
            </a:r>
            <a:r>
              <a:rPr lang="en-GB" sz="2400" b="1" dirty="0">
                <a:solidFill>
                  <a:sysClr val="windowText" lastClr="000000"/>
                </a:solidFill>
              </a:rPr>
              <a:t>para 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esquerda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dirty="0" err="1">
                <a:solidFill>
                  <a:sysClr val="windowText" lastClr="000000"/>
                </a:solidFill>
              </a:rPr>
              <a:t>criando</a:t>
            </a:r>
            <a:r>
              <a:rPr lang="en-GB" sz="2400" dirty="0">
                <a:solidFill>
                  <a:sysClr val="windowText" lastClr="000000"/>
                </a:solidFill>
              </a:rPr>
              <a:t> zeros </a:t>
            </a:r>
            <a:r>
              <a:rPr lang="en-GB" sz="2400" dirty="0" err="1">
                <a:solidFill>
                  <a:sysClr val="windowText" lastClr="000000"/>
                </a:solidFill>
              </a:rPr>
              <a:t>acima</a:t>
            </a:r>
            <a:r>
              <a:rPr lang="en-GB" sz="2400" dirty="0">
                <a:solidFill>
                  <a:sysClr val="windowText" lastClr="000000"/>
                </a:solidFill>
              </a:rPr>
              <a:t> de </a:t>
            </a:r>
            <a:r>
              <a:rPr lang="en-GB" sz="2400" dirty="0" err="1">
                <a:solidFill>
                  <a:sysClr val="windowText" lastClr="000000"/>
                </a:solidFill>
              </a:rPr>
              <a:t>cada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pivô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  <a:r>
              <a:rPr lang="pt-PT" sz="2400" dirty="0">
                <a:solidFill>
                  <a:sysClr val="windowText" lastClr="000000"/>
                </a:solidFill>
              </a:rPr>
              <a:t>Se um pivô não for 1, é necessário transformá-lo em 1 multiplicando a respetiva linha pelo seu inverso! </a:t>
            </a:r>
          </a:p>
        </p:txBody>
      </p:sp>
      <p:sp>
        <p:nvSpPr>
          <p:cNvPr id="97" name="Retângulo: Cantos Arredondados 96">
            <a:extLst>
              <a:ext uri="{FF2B5EF4-FFF2-40B4-BE49-F238E27FC236}">
                <a16:creationId xmlns:a16="http://schemas.microsoft.com/office/drawing/2014/main" id="{BE985195-241A-4BD8-A6D1-22BFED57BE01}"/>
              </a:ext>
            </a:extLst>
          </p:cNvPr>
          <p:cNvSpPr/>
          <p:nvPr/>
        </p:nvSpPr>
        <p:spPr>
          <a:xfrm rot="10800000">
            <a:off x="4292080" y="4964690"/>
            <a:ext cx="2481944" cy="335206"/>
          </a:xfrm>
          <a:prstGeom prst="roundRect">
            <a:avLst>
              <a:gd name="adj" fmla="val 26019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Seta: Curvada Para a Esquerda 97">
            <a:extLst>
              <a:ext uri="{FF2B5EF4-FFF2-40B4-BE49-F238E27FC236}">
                <a16:creationId xmlns:a16="http://schemas.microsoft.com/office/drawing/2014/main" id="{BFE31035-F2C8-4199-9D57-A60871299B99}"/>
              </a:ext>
            </a:extLst>
          </p:cNvPr>
          <p:cNvSpPr/>
          <p:nvPr/>
        </p:nvSpPr>
        <p:spPr>
          <a:xfrm flipV="1"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52631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pt-PT" sz="1600" b="1" dirty="0">
                  <a:solidFill>
                    <a:srgbClr val="0C2B8E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PT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526315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/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50D51886-2A8B-4CF1-9CBD-BF8D5D028112}"/>
              </a:ext>
            </a:extLst>
          </p:cNvPr>
          <p:cNvSpPr/>
          <p:nvPr/>
        </p:nvSpPr>
        <p:spPr>
          <a:xfrm>
            <a:off x="8145076" y="1221834"/>
            <a:ext cx="2846517" cy="2649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CD2249DF-3055-47A0-B662-7804C05A5589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 err="1">
                <a:solidFill>
                  <a:sysClr val="windowText" lastClr="000000"/>
                </a:solidFill>
              </a:rPr>
              <a:t>Aplicar</a:t>
            </a:r>
            <a:r>
              <a:rPr lang="en-GB" sz="2000" dirty="0">
                <a:solidFill>
                  <a:sysClr val="windowText" lastClr="000000"/>
                </a:solidFill>
              </a:rPr>
              <a:t> OELs para </a:t>
            </a:r>
            <a:r>
              <a:rPr lang="en-GB" sz="2000" dirty="0" err="1">
                <a:solidFill>
                  <a:sysClr val="windowText" lastClr="000000"/>
                </a:solidFill>
              </a:rPr>
              <a:t>transformar</a:t>
            </a:r>
            <a:r>
              <a:rPr lang="en-GB" sz="2000" dirty="0">
                <a:solidFill>
                  <a:sysClr val="windowText" lastClr="000000"/>
                </a:solidFill>
              </a:rPr>
              <a:t> a </a:t>
            </a:r>
            <a:r>
              <a:rPr lang="en-GB" sz="2000" dirty="0" err="1">
                <a:solidFill>
                  <a:sysClr val="windowText" lastClr="000000"/>
                </a:solidFill>
              </a:rPr>
              <a:t>seguinte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matriz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primeiro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na</a:t>
            </a:r>
            <a:r>
              <a:rPr lang="en-GB" sz="2000" dirty="0">
                <a:solidFill>
                  <a:sysClr val="windowText" lastClr="000000"/>
                </a:solidFill>
              </a:rPr>
              <a:t> forma </a:t>
            </a:r>
            <a:r>
              <a:rPr lang="en-GB" sz="20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dirty="0">
                <a:solidFill>
                  <a:sysClr val="windowText" lastClr="000000"/>
                </a:solidFill>
              </a:rPr>
              <a:t> e, </a:t>
            </a:r>
            <a:r>
              <a:rPr lang="en-GB" sz="2000" dirty="0" err="1">
                <a:solidFill>
                  <a:sysClr val="windowText" lastClr="000000"/>
                </a:solidFill>
              </a:rPr>
              <a:t>em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seguida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na</a:t>
            </a:r>
            <a:r>
              <a:rPr lang="en-GB" sz="2000" dirty="0">
                <a:solidFill>
                  <a:sysClr val="windowText" lastClr="000000"/>
                </a:solidFill>
              </a:rPr>
              <a:t> forma </a:t>
            </a:r>
            <a:r>
              <a:rPr lang="en-GB" sz="20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reduzida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4" name="Freeform 26">
            <a:extLst>
              <a:ext uri="{FF2B5EF4-FFF2-40B4-BE49-F238E27FC236}">
                <a16:creationId xmlns:a16="http://schemas.microsoft.com/office/drawing/2014/main" id="{34EE558F-9A1C-4216-BB0E-8E187D40E57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732106" y="1167468"/>
            <a:ext cx="396126" cy="622379"/>
          </a:xfrm>
          <a:custGeom>
            <a:avLst/>
            <a:gdLst>
              <a:gd name="T0" fmla="*/ 63 w 120"/>
              <a:gd name="T1" fmla="*/ 0 h 188"/>
              <a:gd name="T2" fmla="*/ 0 w 120"/>
              <a:gd name="T3" fmla="*/ 56 h 188"/>
              <a:gd name="T4" fmla="*/ 17 w 120"/>
              <a:gd name="T5" fmla="*/ 72 h 188"/>
              <a:gd name="T6" fmla="*/ 27 w 120"/>
              <a:gd name="T7" fmla="*/ 72 h 188"/>
              <a:gd name="T8" fmla="*/ 27 w 120"/>
              <a:gd name="T9" fmla="*/ 72 h 188"/>
              <a:gd name="T10" fmla="*/ 46 w 120"/>
              <a:gd name="T11" fmla="*/ 55 h 188"/>
              <a:gd name="T12" fmla="*/ 47 w 120"/>
              <a:gd name="T13" fmla="*/ 53 h 188"/>
              <a:gd name="T14" fmla="*/ 61 w 120"/>
              <a:gd name="T15" fmla="*/ 41 h 188"/>
              <a:gd name="T16" fmla="*/ 71 w 120"/>
              <a:gd name="T17" fmla="*/ 54 h 188"/>
              <a:gd name="T18" fmla="*/ 71 w 120"/>
              <a:gd name="T19" fmla="*/ 54 h 188"/>
              <a:gd name="T20" fmla="*/ 63 w 120"/>
              <a:gd name="T21" fmla="*/ 68 h 188"/>
              <a:gd name="T22" fmla="*/ 36 w 120"/>
              <a:gd name="T23" fmla="*/ 118 h 188"/>
              <a:gd name="T24" fmla="*/ 41 w 120"/>
              <a:gd name="T25" fmla="*/ 131 h 188"/>
              <a:gd name="T26" fmla="*/ 52 w 120"/>
              <a:gd name="T27" fmla="*/ 136 h 188"/>
              <a:gd name="T28" fmla="*/ 63 w 120"/>
              <a:gd name="T29" fmla="*/ 136 h 188"/>
              <a:gd name="T30" fmla="*/ 80 w 120"/>
              <a:gd name="T31" fmla="*/ 121 h 188"/>
              <a:gd name="T32" fmla="*/ 80 w 120"/>
              <a:gd name="T33" fmla="*/ 119 h 188"/>
              <a:gd name="T34" fmla="*/ 88 w 120"/>
              <a:gd name="T35" fmla="*/ 105 h 188"/>
              <a:gd name="T36" fmla="*/ 92 w 120"/>
              <a:gd name="T37" fmla="*/ 101 h 188"/>
              <a:gd name="T38" fmla="*/ 120 w 120"/>
              <a:gd name="T39" fmla="*/ 53 h 188"/>
              <a:gd name="T40" fmla="*/ 63 w 120"/>
              <a:gd name="T41" fmla="*/ 0 h 188"/>
              <a:gd name="T42" fmla="*/ 80 w 120"/>
              <a:gd name="T43" fmla="*/ 96 h 188"/>
              <a:gd name="T44" fmla="*/ 68 w 120"/>
              <a:gd name="T45" fmla="*/ 119 h 188"/>
              <a:gd name="T46" fmla="*/ 63 w 120"/>
              <a:gd name="T47" fmla="*/ 124 h 188"/>
              <a:gd name="T48" fmla="*/ 52 w 120"/>
              <a:gd name="T49" fmla="*/ 124 h 188"/>
              <a:gd name="T50" fmla="*/ 48 w 120"/>
              <a:gd name="T51" fmla="*/ 118 h 188"/>
              <a:gd name="T52" fmla="*/ 70 w 120"/>
              <a:gd name="T53" fmla="*/ 77 h 188"/>
              <a:gd name="T54" fmla="*/ 83 w 120"/>
              <a:gd name="T55" fmla="*/ 53 h 188"/>
              <a:gd name="T56" fmla="*/ 61 w 120"/>
              <a:gd name="T57" fmla="*/ 29 h 188"/>
              <a:gd name="T58" fmla="*/ 61 w 120"/>
              <a:gd name="T59" fmla="*/ 29 h 188"/>
              <a:gd name="T60" fmla="*/ 34 w 120"/>
              <a:gd name="T61" fmla="*/ 53 h 188"/>
              <a:gd name="T62" fmla="*/ 27 w 120"/>
              <a:gd name="T63" fmla="*/ 60 h 188"/>
              <a:gd name="T64" fmla="*/ 27 w 120"/>
              <a:gd name="T65" fmla="*/ 60 h 188"/>
              <a:gd name="T66" fmla="*/ 17 w 120"/>
              <a:gd name="T67" fmla="*/ 60 h 188"/>
              <a:gd name="T68" fmla="*/ 12 w 120"/>
              <a:gd name="T69" fmla="*/ 56 h 188"/>
              <a:gd name="T70" fmla="*/ 63 w 120"/>
              <a:gd name="T71" fmla="*/ 12 h 188"/>
              <a:gd name="T72" fmla="*/ 108 w 120"/>
              <a:gd name="T73" fmla="*/ 53 h 188"/>
              <a:gd name="T74" fmla="*/ 80 w 120"/>
              <a:gd name="T75" fmla="*/ 96 h 188"/>
              <a:gd name="T76" fmla="*/ 80 w 120"/>
              <a:gd name="T77" fmla="*/ 161 h 188"/>
              <a:gd name="T78" fmla="*/ 67 w 120"/>
              <a:gd name="T79" fmla="*/ 144 h 188"/>
              <a:gd name="T80" fmla="*/ 66 w 120"/>
              <a:gd name="T81" fmla="*/ 144 h 188"/>
              <a:gd name="T82" fmla="*/ 49 w 120"/>
              <a:gd name="T83" fmla="*/ 144 h 188"/>
              <a:gd name="T84" fmla="*/ 37 w 120"/>
              <a:gd name="T85" fmla="*/ 149 h 188"/>
              <a:gd name="T86" fmla="*/ 32 w 120"/>
              <a:gd name="T87" fmla="*/ 162 h 188"/>
              <a:gd name="T88" fmla="*/ 32 w 120"/>
              <a:gd name="T89" fmla="*/ 172 h 188"/>
              <a:gd name="T90" fmla="*/ 49 w 120"/>
              <a:gd name="T91" fmla="*/ 188 h 188"/>
              <a:gd name="T92" fmla="*/ 49 w 120"/>
              <a:gd name="T93" fmla="*/ 188 h 188"/>
              <a:gd name="T94" fmla="*/ 49 w 120"/>
              <a:gd name="T95" fmla="*/ 188 h 188"/>
              <a:gd name="T96" fmla="*/ 64 w 120"/>
              <a:gd name="T97" fmla="*/ 188 h 188"/>
              <a:gd name="T98" fmla="*/ 76 w 120"/>
              <a:gd name="T99" fmla="*/ 182 h 188"/>
              <a:gd name="T100" fmla="*/ 80 w 120"/>
              <a:gd name="T101" fmla="*/ 171 h 188"/>
              <a:gd name="T102" fmla="*/ 80 w 120"/>
              <a:gd name="T103" fmla="*/ 161 h 188"/>
              <a:gd name="T104" fmla="*/ 64 w 120"/>
              <a:gd name="T105" fmla="*/ 176 h 188"/>
              <a:gd name="T106" fmla="*/ 49 w 120"/>
              <a:gd name="T107" fmla="*/ 176 h 188"/>
              <a:gd name="T108" fmla="*/ 49 w 120"/>
              <a:gd name="T109" fmla="*/ 176 h 188"/>
              <a:gd name="T110" fmla="*/ 44 w 120"/>
              <a:gd name="T111" fmla="*/ 172 h 188"/>
              <a:gd name="T112" fmla="*/ 44 w 120"/>
              <a:gd name="T113" fmla="*/ 162 h 188"/>
              <a:gd name="T114" fmla="*/ 49 w 120"/>
              <a:gd name="T115" fmla="*/ 156 h 188"/>
              <a:gd name="T116" fmla="*/ 64 w 120"/>
              <a:gd name="T117" fmla="*/ 156 h 188"/>
              <a:gd name="T118" fmla="*/ 68 w 120"/>
              <a:gd name="T119" fmla="*/ 161 h 188"/>
              <a:gd name="T120" fmla="*/ 68 w 120"/>
              <a:gd name="T121" fmla="*/ 171 h 188"/>
              <a:gd name="T122" fmla="*/ 64 w 120"/>
              <a:gd name="T123" fmla="*/ 1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0" h="188">
                <a:moveTo>
                  <a:pt x="63" y="0"/>
                </a:moveTo>
                <a:cubicBezTo>
                  <a:pt x="23" y="0"/>
                  <a:pt x="0" y="19"/>
                  <a:pt x="0" y="56"/>
                </a:cubicBezTo>
                <a:cubicBezTo>
                  <a:pt x="0" y="64"/>
                  <a:pt x="6" y="72"/>
                  <a:pt x="1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35" y="72"/>
                  <a:pt x="44" y="67"/>
                  <a:pt x="46" y="55"/>
                </a:cubicBezTo>
                <a:cubicBezTo>
                  <a:pt x="46" y="54"/>
                  <a:pt x="46" y="54"/>
                  <a:pt x="47" y="53"/>
                </a:cubicBezTo>
                <a:cubicBezTo>
                  <a:pt x="48" y="44"/>
                  <a:pt x="49" y="41"/>
                  <a:pt x="61" y="41"/>
                </a:cubicBezTo>
                <a:cubicBezTo>
                  <a:pt x="65" y="41"/>
                  <a:pt x="71" y="43"/>
                  <a:pt x="71" y="54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6"/>
                  <a:pt x="71" y="61"/>
                  <a:pt x="63" y="68"/>
                </a:cubicBezTo>
                <a:cubicBezTo>
                  <a:pt x="43" y="82"/>
                  <a:pt x="36" y="95"/>
                  <a:pt x="36" y="118"/>
                </a:cubicBezTo>
                <a:cubicBezTo>
                  <a:pt x="36" y="120"/>
                  <a:pt x="36" y="126"/>
                  <a:pt x="41" y="131"/>
                </a:cubicBezTo>
                <a:cubicBezTo>
                  <a:pt x="44" y="134"/>
                  <a:pt x="48" y="136"/>
                  <a:pt x="5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1" y="136"/>
                  <a:pt x="78" y="131"/>
                  <a:pt x="80" y="121"/>
                </a:cubicBezTo>
                <a:cubicBezTo>
                  <a:pt x="80" y="120"/>
                  <a:pt x="80" y="120"/>
                  <a:pt x="80" y="119"/>
                </a:cubicBezTo>
                <a:cubicBezTo>
                  <a:pt x="81" y="114"/>
                  <a:pt x="81" y="111"/>
                  <a:pt x="88" y="105"/>
                </a:cubicBezTo>
                <a:cubicBezTo>
                  <a:pt x="89" y="104"/>
                  <a:pt x="91" y="103"/>
                  <a:pt x="92" y="101"/>
                </a:cubicBezTo>
                <a:cubicBezTo>
                  <a:pt x="103" y="93"/>
                  <a:pt x="120" y="80"/>
                  <a:pt x="120" y="53"/>
                </a:cubicBezTo>
                <a:cubicBezTo>
                  <a:pt x="120" y="24"/>
                  <a:pt x="105" y="0"/>
                  <a:pt x="63" y="0"/>
                </a:cubicBezTo>
                <a:close/>
                <a:moveTo>
                  <a:pt x="80" y="96"/>
                </a:moveTo>
                <a:cubicBezTo>
                  <a:pt x="69" y="106"/>
                  <a:pt x="69" y="114"/>
                  <a:pt x="68" y="119"/>
                </a:cubicBezTo>
                <a:cubicBezTo>
                  <a:pt x="67" y="124"/>
                  <a:pt x="63" y="124"/>
                  <a:pt x="63" y="124"/>
                </a:cubicBezTo>
                <a:cubicBezTo>
                  <a:pt x="63" y="124"/>
                  <a:pt x="57" y="124"/>
                  <a:pt x="52" y="124"/>
                </a:cubicBezTo>
                <a:cubicBezTo>
                  <a:pt x="48" y="124"/>
                  <a:pt x="48" y="118"/>
                  <a:pt x="48" y="118"/>
                </a:cubicBezTo>
                <a:cubicBezTo>
                  <a:pt x="48" y="97"/>
                  <a:pt x="55" y="89"/>
                  <a:pt x="70" y="77"/>
                </a:cubicBezTo>
                <a:cubicBezTo>
                  <a:pt x="85" y="66"/>
                  <a:pt x="83" y="53"/>
                  <a:pt x="83" y="53"/>
                </a:cubicBezTo>
                <a:cubicBezTo>
                  <a:pt x="82" y="29"/>
                  <a:pt x="62" y="29"/>
                  <a:pt x="61" y="29"/>
                </a:cubicBezTo>
                <a:cubicBezTo>
                  <a:pt x="61" y="29"/>
                  <a:pt x="61" y="29"/>
                  <a:pt x="61" y="29"/>
                </a:cubicBezTo>
                <a:cubicBezTo>
                  <a:pt x="37" y="29"/>
                  <a:pt x="36" y="45"/>
                  <a:pt x="34" y="53"/>
                </a:cubicBezTo>
                <a:cubicBezTo>
                  <a:pt x="33" y="60"/>
                  <a:pt x="28" y="60"/>
                  <a:pt x="27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2" y="60"/>
                  <a:pt x="12" y="56"/>
                  <a:pt x="12" y="56"/>
                </a:cubicBezTo>
                <a:cubicBezTo>
                  <a:pt x="12" y="25"/>
                  <a:pt x="30" y="12"/>
                  <a:pt x="63" y="12"/>
                </a:cubicBezTo>
                <a:cubicBezTo>
                  <a:pt x="95" y="12"/>
                  <a:pt x="108" y="28"/>
                  <a:pt x="108" y="53"/>
                </a:cubicBezTo>
                <a:cubicBezTo>
                  <a:pt x="108" y="77"/>
                  <a:pt x="91" y="87"/>
                  <a:pt x="80" y="96"/>
                </a:cubicBezTo>
                <a:close/>
                <a:moveTo>
                  <a:pt x="80" y="161"/>
                </a:moveTo>
                <a:cubicBezTo>
                  <a:pt x="80" y="151"/>
                  <a:pt x="73" y="146"/>
                  <a:pt x="67" y="144"/>
                </a:cubicBezTo>
                <a:cubicBezTo>
                  <a:pt x="66" y="144"/>
                  <a:pt x="66" y="144"/>
                  <a:pt x="66" y="144"/>
                </a:cubicBezTo>
                <a:cubicBezTo>
                  <a:pt x="49" y="144"/>
                  <a:pt x="49" y="144"/>
                  <a:pt x="49" y="144"/>
                </a:cubicBezTo>
                <a:cubicBezTo>
                  <a:pt x="44" y="144"/>
                  <a:pt x="40" y="146"/>
                  <a:pt x="37" y="149"/>
                </a:cubicBezTo>
                <a:cubicBezTo>
                  <a:pt x="32" y="154"/>
                  <a:pt x="32" y="159"/>
                  <a:pt x="32" y="162"/>
                </a:cubicBezTo>
                <a:cubicBezTo>
                  <a:pt x="32" y="164"/>
                  <a:pt x="32" y="168"/>
                  <a:pt x="32" y="172"/>
                </a:cubicBezTo>
                <a:cubicBezTo>
                  <a:pt x="32" y="181"/>
                  <a:pt x="3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9" y="188"/>
                  <a:pt x="73" y="186"/>
                  <a:pt x="76" y="182"/>
                </a:cubicBezTo>
                <a:cubicBezTo>
                  <a:pt x="80" y="178"/>
                  <a:pt x="80" y="174"/>
                  <a:pt x="80" y="171"/>
                </a:cubicBezTo>
                <a:lnTo>
                  <a:pt x="80" y="161"/>
                </a:lnTo>
                <a:close/>
                <a:moveTo>
                  <a:pt x="64" y="176"/>
                </a:moveTo>
                <a:cubicBezTo>
                  <a:pt x="58" y="176"/>
                  <a:pt x="49" y="176"/>
                  <a:pt x="49" y="176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4" y="176"/>
                  <a:pt x="44" y="172"/>
                </a:cubicBezTo>
                <a:cubicBezTo>
                  <a:pt x="44" y="167"/>
                  <a:pt x="44" y="162"/>
                  <a:pt x="44" y="162"/>
                </a:cubicBezTo>
                <a:cubicBezTo>
                  <a:pt x="44" y="162"/>
                  <a:pt x="44" y="156"/>
                  <a:pt x="49" y="156"/>
                </a:cubicBezTo>
                <a:cubicBezTo>
                  <a:pt x="54" y="156"/>
                  <a:pt x="64" y="156"/>
                  <a:pt x="64" y="156"/>
                </a:cubicBezTo>
                <a:cubicBezTo>
                  <a:pt x="64" y="156"/>
                  <a:pt x="68" y="157"/>
                  <a:pt x="68" y="161"/>
                </a:cubicBezTo>
                <a:cubicBezTo>
                  <a:pt x="68" y="165"/>
                  <a:pt x="68" y="171"/>
                  <a:pt x="68" y="171"/>
                </a:cubicBezTo>
                <a:cubicBezTo>
                  <a:pt x="68" y="171"/>
                  <a:pt x="69" y="176"/>
                  <a:pt x="64" y="17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44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5" grpId="0"/>
      <p:bldP spid="88" grpId="0" animBg="1"/>
      <p:bldP spid="74" grpId="0" animBg="1"/>
      <p:bldP spid="94" grpId="0" animBg="1"/>
      <p:bldP spid="95" grpId="0" animBg="1"/>
      <p:bldP spid="97" grpId="0" animBg="1"/>
      <p:bldP spid="98" grpId="0" animBg="1"/>
      <p:bldP spid="99" grpId="0"/>
      <p:bldP spid="100" grpId="0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25ACA875-5205-4CB8-B237-20964528F22C}"/>
              </a:ext>
            </a:extLst>
          </p:cNvPr>
          <p:cNvSpPr/>
          <p:nvPr/>
        </p:nvSpPr>
        <p:spPr>
          <a:xfrm rot="5400000">
            <a:off x="8787598" y="2842209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Como </a:t>
            </a:r>
            <a:r>
              <a:rPr lang="en-GB" sz="2000" dirty="0" err="1">
                <a:solidFill>
                  <a:sysClr val="windowText" lastClr="000000"/>
                </a:solidFill>
              </a:rPr>
              <a:t>queremos</a:t>
            </a:r>
            <a:r>
              <a:rPr lang="en-GB" sz="2000" dirty="0">
                <a:solidFill>
                  <a:sysClr val="windowText" lastClr="000000"/>
                </a:solidFill>
              </a:rPr>
              <a:t> a </a:t>
            </a:r>
            <a:r>
              <a:rPr lang="en-GB" sz="2000" b="1" dirty="0">
                <a:solidFill>
                  <a:sysClr val="windowText" lastClr="000000"/>
                </a:solidFill>
              </a:rPr>
              <a:t>Forma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Reduzida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precisamos</a:t>
            </a:r>
            <a:r>
              <a:rPr lang="en-GB" sz="2000" dirty="0">
                <a:solidFill>
                  <a:sysClr val="windowText" lastClr="000000"/>
                </a:solidFill>
              </a:rPr>
              <a:t> do </a:t>
            </a:r>
            <a:r>
              <a:rPr lang="en-GB" sz="2000" b="1" dirty="0">
                <a:solidFill>
                  <a:sysClr val="windowText" lastClr="000000"/>
                </a:solidFill>
              </a:rPr>
              <a:t>5</a:t>
            </a:r>
            <a:r>
              <a:rPr lang="en-GB" sz="2000" b="1" baseline="30000" dirty="0">
                <a:solidFill>
                  <a:sysClr val="windowText" lastClr="000000"/>
                </a:solidFill>
              </a:rPr>
              <a:t>º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passo</a:t>
            </a:r>
            <a:r>
              <a:rPr lang="en-GB" sz="2000" b="1" dirty="0">
                <a:solidFill>
                  <a:sysClr val="windowText" lastClr="000000"/>
                </a:solidFill>
              </a:rPr>
              <a:t>,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repetindo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-o se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necessário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7CF02B59-9588-4D75-92BB-1F2DBAE26826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F25E4F"/>
                </a:solidFill>
              </a:rPr>
              <a:t>Pivô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44336A9B-EBE6-406C-9BDB-BD26BD2404F8}"/>
              </a:ext>
            </a:extLst>
          </p:cNvPr>
          <p:cNvSpPr/>
          <p:nvPr/>
        </p:nvSpPr>
        <p:spPr>
          <a:xfrm rot="5400000">
            <a:off x="10093962" y="5543096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val 73">
            <a:extLst>
              <a:ext uri="{FF2B5EF4-FFF2-40B4-BE49-F238E27FC236}">
                <a16:creationId xmlns:a16="http://schemas.microsoft.com/office/drawing/2014/main" id="{2BC167EB-3190-4C01-B367-CA52036123FD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Seta: Curvada Para a Esquerda 97">
            <a:extLst>
              <a:ext uri="{FF2B5EF4-FFF2-40B4-BE49-F238E27FC236}">
                <a16:creationId xmlns:a16="http://schemas.microsoft.com/office/drawing/2014/main" id="{BFE31035-F2C8-4199-9D57-A60871299B99}"/>
              </a:ext>
            </a:extLst>
          </p:cNvPr>
          <p:cNvSpPr/>
          <p:nvPr/>
        </p:nvSpPr>
        <p:spPr>
          <a:xfrm flipV="1"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52631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pt-PT" sz="1600" b="1" dirty="0">
                  <a:solidFill>
                    <a:srgbClr val="0C2B8E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PT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526315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/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tângulo 57">
            <a:extLst>
              <a:ext uri="{FF2B5EF4-FFF2-40B4-BE49-F238E27FC236}">
                <a16:creationId xmlns:a16="http://schemas.microsoft.com/office/drawing/2014/main" id="{5E93FE52-B54C-4175-91C9-EA628771901B}"/>
              </a:ext>
            </a:extLst>
          </p:cNvPr>
          <p:cNvSpPr/>
          <p:nvPr/>
        </p:nvSpPr>
        <p:spPr>
          <a:xfrm>
            <a:off x="8097650" y="424346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F25E4F"/>
                </a:solidFill>
              </a:rPr>
              <a:t>Pivôs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91ADAA5-B197-43A9-B9AB-FC58015420DA}"/>
              </a:ext>
            </a:extLst>
          </p:cNvPr>
          <p:cNvSpPr/>
          <p:nvPr/>
        </p:nvSpPr>
        <p:spPr>
          <a:xfrm>
            <a:off x="9108359" y="4274059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EC9B545-A796-4006-8AC5-A32C003B02B0}"/>
              </a:ext>
            </a:extLst>
          </p:cNvPr>
          <p:cNvSpPr/>
          <p:nvPr/>
        </p:nvSpPr>
        <p:spPr>
          <a:xfrm>
            <a:off x="8726218" y="3995006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C3A618DE-E853-48F5-B9E3-CE5897B60B19}"/>
              </a:ext>
            </a:extLst>
          </p:cNvPr>
          <p:cNvSpPr/>
          <p:nvPr/>
        </p:nvSpPr>
        <p:spPr>
          <a:xfrm flipV="1">
            <a:off x="11307252" y="3188407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/>
              <p:nvPr/>
            </p:nvSpPr>
            <p:spPr>
              <a:xfrm>
                <a:off x="9319367" y="3390405"/>
                <a:ext cx="2161810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ox>
                            <m:boxPr>
                              <m:ctrlPr>
                                <a:rPr lang="en-GB" sz="1600" b="1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f>
                                <m:fPr>
                                  <m:ctrlPr>
                                    <a:rPr lang="en-GB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pt-PT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box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box>
                        <m:box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GB" sz="1600" b="1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1600" b="1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pt-PT" sz="1600" b="1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9367" y="3390405"/>
                <a:ext cx="2161810" cy="5549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/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FD05AEF9-87A8-42E5-839C-65F17C095FB8}"/>
              </a:ext>
            </a:extLst>
          </p:cNvPr>
          <p:cNvSpPr/>
          <p:nvPr/>
        </p:nvSpPr>
        <p:spPr>
          <a:xfrm>
            <a:off x="9059697" y="2900571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D449E63-DBD2-4C3F-9F6F-6B6D73B67389}"/>
              </a:ext>
            </a:extLst>
          </p:cNvPr>
          <p:cNvSpPr/>
          <p:nvPr/>
        </p:nvSpPr>
        <p:spPr>
          <a:xfrm>
            <a:off x="8677556" y="2621518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CBAFB54A-4749-4D1E-984A-6FF88FD12810}"/>
              </a:ext>
            </a:extLst>
          </p:cNvPr>
          <p:cNvSpPr/>
          <p:nvPr/>
        </p:nvSpPr>
        <p:spPr>
          <a:xfrm>
            <a:off x="8145076" y="1221834"/>
            <a:ext cx="2846517" cy="2649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5E0E5506-E5C2-40FA-9E42-6F653D9CAEC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 err="1">
                <a:solidFill>
                  <a:sysClr val="windowText" lastClr="000000"/>
                </a:solidFill>
              </a:rPr>
              <a:t>Aplicar</a:t>
            </a:r>
            <a:r>
              <a:rPr lang="en-GB" sz="2000" dirty="0">
                <a:solidFill>
                  <a:sysClr val="windowText" lastClr="000000"/>
                </a:solidFill>
              </a:rPr>
              <a:t> OELs para </a:t>
            </a:r>
            <a:r>
              <a:rPr lang="en-GB" sz="2000" dirty="0" err="1">
                <a:solidFill>
                  <a:sysClr val="windowText" lastClr="000000"/>
                </a:solidFill>
              </a:rPr>
              <a:t>transformar</a:t>
            </a:r>
            <a:r>
              <a:rPr lang="en-GB" sz="2000" dirty="0">
                <a:solidFill>
                  <a:sysClr val="windowText" lastClr="000000"/>
                </a:solidFill>
              </a:rPr>
              <a:t> a </a:t>
            </a:r>
            <a:r>
              <a:rPr lang="en-GB" sz="2000" dirty="0" err="1">
                <a:solidFill>
                  <a:sysClr val="windowText" lastClr="000000"/>
                </a:solidFill>
              </a:rPr>
              <a:t>seguinte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matriz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primeiro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na</a:t>
            </a:r>
            <a:r>
              <a:rPr lang="en-GB" sz="2000" dirty="0">
                <a:solidFill>
                  <a:sysClr val="windowText" lastClr="000000"/>
                </a:solidFill>
              </a:rPr>
              <a:t> forma </a:t>
            </a:r>
            <a:r>
              <a:rPr lang="en-GB" sz="20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dirty="0">
                <a:solidFill>
                  <a:sysClr val="windowText" lastClr="000000"/>
                </a:solidFill>
              </a:rPr>
              <a:t> e, </a:t>
            </a:r>
            <a:r>
              <a:rPr lang="en-GB" sz="2000" dirty="0" err="1">
                <a:solidFill>
                  <a:sysClr val="windowText" lastClr="000000"/>
                </a:solidFill>
              </a:rPr>
              <a:t>em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seguida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na</a:t>
            </a:r>
            <a:r>
              <a:rPr lang="en-GB" sz="2000" dirty="0">
                <a:solidFill>
                  <a:sysClr val="windowText" lastClr="000000"/>
                </a:solidFill>
              </a:rPr>
              <a:t> forma </a:t>
            </a:r>
            <a:r>
              <a:rPr lang="en-GB" sz="20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reduzida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43197EC1-1940-49E5-88E9-3D303782EC08}"/>
              </a:ext>
            </a:extLst>
          </p:cNvPr>
          <p:cNvSpPr/>
          <p:nvPr/>
        </p:nvSpPr>
        <p:spPr>
          <a:xfrm>
            <a:off x="2073796" y="4438613"/>
            <a:ext cx="5847365" cy="2354073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21D713AB-6B54-4B70-BC44-44D1FBD1209E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Passo</a:t>
            </a:r>
            <a:r>
              <a:rPr lang="en-GB" sz="2400" b="1" u="sng" dirty="0">
                <a:solidFill>
                  <a:srgbClr val="F25E4F"/>
                </a:solidFill>
              </a:rPr>
              <a:t>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9C53E018-F4C8-4C33-84AF-317D2A07AA3A}"/>
              </a:ext>
            </a:extLst>
          </p:cNvPr>
          <p:cNvSpPr/>
          <p:nvPr/>
        </p:nvSpPr>
        <p:spPr>
          <a:xfrm rot="10800000">
            <a:off x="6096000" y="5329635"/>
            <a:ext cx="1781710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00BF46F9-A46D-4977-AFFA-E668968554AA}"/>
              </a:ext>
            </a:extLst>
          </p:cNvPr>
          <p:cNvSpPr/>
          <p:nvPr/>
        </p:nvSpPr>
        <p:spPr>
          <a:xfrm rot="10800000">
            <a:off x="2208101" y="5693227"/>
            <a:ext cx="2569172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D9C347C3-A373-4301-AAFB-3E38AE273960}"/>
              </a:ext>
            </a:extLst>
          </p:cNvPr>
          <p:cNvSpPr/>
          <p:nvPr/>
        </p:nvSpPr>
        <p:spPr>
          <a:xfrm rot="10800000">
            <a:off x="4292080" y="4964690"/>
            <a:ext cx="2481944" cy="335206"/>
          </a:xfrm>
          <a:prstGeom prst="roundRect">
            <a:avLst>
              <a:gd name="adj" fmla="val 26019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tângulo: Cantos Arredondados 96">
            <a:extLst>
              <a:ext uri="{FF2B5EF4-FFF2-40B4-BE49-F238E27FC236}">
                <a16:creationId xmlns:a16="http://schemas.microsoft.com/office/drawing/2014/main" id="{BE985195-241A-4BD8-A6D1-22BFED57BE01}"/>
              </a:ext>
            </a:extLst>
          </p:cNvPr>
          <p:cNvSpPr/>
          <p:nvPr/>
        </p:nvSpPr>
        <p:spPr>
          <a:xfrm rot="10800000">
            <a:off x="5631320" y="5687842"/>
            <a:ext cx="1851831" cy="335206"/>
          </a:xfrm>
          <a:prstGeom prst="roundRect">
            <a:avLst>
              <a:gd name="adj" fmla="val 26019"/>
            </a:avLst>
          </a:prstGeom>
          <a:solidFill>
            <a:srgbClr val="F68D82"/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EB0F9A03-7EF6-42F2-8CAD-BE818CF434EB}"/>
              </a:ext>
            </a:extLst>
          </p:cNvPr>
          <p:cNvSpPr/>
          <p:nvPr/>
        </p:nvSpPr>
        <p:spPr>
          <a:xfrm rot="10800000">
            <a:off x="2208101" y="6384669"/>
            <a:ext cx="4199757" cy="335206"/>
          </a:xfrm>
          <a:prstGeom prst="roundRect">
            <a:avLst>
              <a:gd name="adj" fmla="val 26019"/>
            </a:avLst>
          </a:prstGeom>
          <a:solidFill>
            <a:srgbClr val="F68D82"/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tângulo: Cantos Arredondados 63">
            <a:extLst>
              <a:ext uri="{FF2B5EF4-FFF2-40B4-BE49-F238E27FC236}">
                <a16:creationId xmlns:a16="http://schemas.microsoft.com/office/drawing/2014/main" id="{FA26790A-5C08-412E-89FC-BC0648192FCB}"/>
              </a:ext>
            </a:extLst>
          </p:cNvPr>
          <p:cNvSpPr/>
          <p:nvPr/>
        </p:nvSpPr>
        <p:spPr>
          <a:xfrm rot="10800000">
            <a:off x="6038896" y="6044078"/>
            <a:ext cx="1781712" cy="335206"/>
          </a:xfrm>
          <a:prstGeom prst="roundRect">
            <a:avLst>
              <a:gd name="adj" fmla="val 26019"/>
            </a:avLst>
          </a:prstGeom>
          <a:solidFill>
            <a:srgbClr val="F68D82"/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A2AC4F40-BDB9-48C1-8E42-583A94C3238A}"/>
              </a:ext>
            </a:extLst>
          </p:cNvPr>
          <p:cNvSpPr/>
          <p:nvPr/>
        </p:nvSpPr>
        <p:spPr>
          <a:xfrm>
            <a:off x="2157208" y="4875708"/>
            <a:ext cx="57205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Começar</a:t>
            </a:r>
            <a:r>
              <a:rPr lang="en-GB" sz="2400" dirty="0">
                <a:solidFill>
                  <a:sysClr val="windowText" lastClr="000000"/>
                </a:solidFill>
              </a:rPr>
              <a:t> com o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pivô</a:t>
            </a:r>
            <a:r>
              <a:rPr lang="en-GB" sz="2400" u="sng" dirty="0">
                <a:solidFill>
                  <a:sysClr val="windowText" lastClr="000000"/>
                </a:solidFill>
              </a:rPr>
              <a:t>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mais</a:t>
            </a:r>
            <a:r>
              <a:rPr lang="en-GB" sz="2400" u="sng" dirty="0">
                <a:solidFill>
                  <a:sysClr val="windowText" lastClr="000000"/>
                </a:solidFill>
              </a:rPr>
              <a:t> à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direita</a:t>
            </a:r>
            <a:r>
              <a:rPr lang="en-GB" sz="2400" dirty="0">
                <a:solidFill>
                  <a:sysClr val="windowText" lastClr="000000"/>
                </a:solidFill>
              </a:rPr>
              <a:t> e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andar</a:t>
            </a:r>
            <a:r>
              <a:rPr lang="en-GB" sz="2400" b="1" dirty="0">
                <a:solidFill>
                  <a:sysClr val="windowText" lastClr="000000"/>
                </a:solidFill>
              </a:rPr>
              <a:t> para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cima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e </a:t>
            </a:r>
            <a:r>
              <a:rPr lang="en-GB" sz="2400" b="1" dirty="0">
                <a:solidFill>
                  <a:sysClr val="windowText" lastClr="000000"/>
                </a:solidFill>
              </a:rPr>
              <a:t>para 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esquerda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dirty="0" err="1">
                <a:solidFill>
                  <a:sysClr val="windowText" lastClr="000000"/>
                </a:solidFill>
              </a:rPr>
              <a:t>criando</a:t>
            </a:r>
            <a:r>
              <a:rPr lang="en-GB" sz="2400" dirty="0">
                <a:solidFill>
                  <a:sysClr val="windowText" lastClr="000000"/>
                </a:solidFill>
              </a:rPr>
              <a:t> zeros </a:t>
            </a:r>
            <a:r>
              <a:rPr lang="en-GB" sz="2400" dirty="0" err="1">
                <a:solidFill>
                  <a:sysClr val="windowText" lastClr="000000"/>
                </a:solidFill>
              </a:rPr>
              <a:t>acima</a:t>
            </a:r>
            <a:r>
              <a:rPr lang="en-GB" sz="2400" dirty="0">
                <a:solidFill>
                  <a:sysClr val="windowText" lastClr="000000"/>
                </a:solidFill>
              </a:rPr>
              <a:t> de </a:t>
            </a:r>
            <a:r>
              <a:rPr lang="en-GB" sz="2400" dirty="0" err="1">
                <a:solidFill>
                  <a:sysClr val="windowText" lastClr="000000"/>
                </a:solidFill>
              </a:rPr>
              <a:t>cada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pivô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  <a:r>
              <a:rPr lang="pt-PT" sz="2400" dirty="0">
                <a:solidFill>
                  <a:sysClr val="windowText" lastClr="000000"/>
                </a:solidFill>
              </a:rPr>
              <a:t>Se um pivô não for 1, é necessário transformá-lo em 1 multiplicando a respetiva linha pelo seu inverso! </a:t>
            </a:r>
          </a:p>
        </p:txBody>
      </p:sp>
    </p:spTree>
    <p:extLst>
      <p:ext uri="{BB962C8B-B14F-4D97-AF65-F5344CB8AC3E}">
        <p14:creationId xmlns:p14="http://schemas.microsoft.com/office/powerpoint/2010/main" val="364779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51" grpId="0"/>
      <p:bldP spid="58" grpId="0"/>
      <p:bldP spid="60" grpId="0" animBg="1"/>
      <p:bldP spid="61" grpId="0" animBg="1"/>
      <p:bldP spid="66" grpId="0" animBg="1"/>
      <p:bldP spid="67" grpId="0"/>
      <p:bldP spid="68" grpId="0"/>
      <p:bldP spid="70" grpId="0" animBg="1"/>
      <p:bldP spid="71" grpId="0" animBg="1"/>
      <p:bldP spid="97" grpId="0" animBg="1"/>
      <p:bldP spid="97" grpId="1" animBg="1"/>
      <p:bldP spid="62" grpId="0" animBg="1"/>
      <p:bldP spid="62" grpId="1" animBg="1"/>
      <p:bldP spid="64" grpId="0" animBg="1"/>
      <p:bldP spid="6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25ACA875-5205-4CB8-B237-20964528F22C}"/>
              </a:ext>
            </a:extLst>
          </p:cNvPr>
          <p:cNvSpPr/>
          <p:nvPr/>
        </p:nvSpPr>
        <p:spPr>
          <a:xfrm rot="5400000">
            <a:off x="8787598" y="2842209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E815A061-AE17-4F6D-8F35-132136A4677E}"/>
              </a:ext>
            </a:extLst>
          </p:cNvPr>
          <p:cNvSpPr/>
          <p:nvPr/>
        </p:nvSpPr>
        <p:spPr>
          <a:xfrm>
            <a:off x="8128656" y="1221833"/>
            <a:ext cx="2846516" cy="2628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Como </a:t>
            </a:r>
            <a:r>
              <a:rPr lang="en-GB" sz="2000" dirty="0" err="1">
                <a:solidFill>
                  <a:sysClr val="windowText" lastClr="000000"/>
                </a:solidFill>
              </a:rPr>
              <a:t>queremos</a:t>
            </a:r>
            <a:r>
              <a:rPr lang="en-GB" sz="2000" dirty="0">
                <a:solidFill>
                  <a:sysClr val="windowText" lastClr="000000"/>
                </a:solidFill>
              </a:rPr>
              <a:t> a </a:t>
            </a:r>
            <a:r>
              <a:rPr lang="en-GB" sz="2000" b="1" dirty="0">
                <a:solidFill>
                  <a:sysClr val="windowText" lastClr="000000"/>
                </a:solidFill>
              </a:rPr>
              <a:t>Forma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Reduzida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precisamos</a:t>
            </a:r>
            <a:r>
              <a:rPr lang="en-GB" sz="2000" dirty="0">
                <a:solidFill>
                  <a:sysClr val="windowText" lastClr="000000"/>
                </a:solidFill>
              </a:rPr>
              <a:t> do </a:t>
            </a:r>
            <a:r>
              <a:rPr lang="en-GB" sz="2000" b="1" dirty="0">
                <a:solidFill>
                  <a:sysClr val="windowText" lastClr="000000"/>
                </a:solidFill>
              </a:rPr>
              <a:t>5</a:t>
            </a:r>
            <a:r>
              <a:rPr lang="en-GB" sz="2000" b="1" baseline="30000" dirty="0">
                <a:solidFill>
                  <a:sysClr val="windowText" lastClr="000000"/>
                </a:solidFill>
              </a:rPr>
              <a:t>º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passo</a:t>
            </a:r>
            <a:r>
              <a:rPr lang="en-GB" sz="2000" b="1" dirty="0">
                <a:solidFill>
                  <a:sysClr val="windowText" lastClr="000000"/>
                </a:solidFill>
              </a:rPr>
              <a:t>,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repetindo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-o se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necessário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7CF02B59-9588-4D75-92BB-1F2DBAE26826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F25E4F"/>
                </a:solidFill>
              </a:rPr>
              <a:t>Pivô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44336A9B-EBE6-406C-9BDB-BD26BD2404F8}"/>
              </a:ext>
            </a:extLst>
          </p:cNvPr>
          <p:cNvSpPr/>
          <p:nvPr/>
        </p:nvSpPr>
        <p:spPr>
          <a:xfrm rot="5400000">
            <a:off x="10093962" y="5543096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val 73">
            <a:extLst>
              <a:ext uri="{FF2B5EF4-FFF2-40B4-BE49-F238E27FC236}">
                <a16:creationId xmlns:a16="http://schemas.microsoft.com/office/drawing/2014/main" id="{2BC167EB-3190-4C01-B367-CA52036123FD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Seta: Curvada Para a Esquerda 97">
            <a:extLst>
              <a:ext uri="{FF2B5EF4-FFF2-40B4-BE49-F238E27FC236}">
                <a16:creationId xmlns:a16="http://schemas.microsoft.com/office/drawing/2014/main" id="{BFE31035-F2C8-4199-9D57-A60871299B99}"/>
              </a:ext>
            </a:extLst>
          </p:cNvPr>
          <p:cNvSpPr/>
          <p:nvPr/>
        </p:nvSpPr>
        <p:spPr>
          <a:xfrm flipV="1"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52631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pt-PT" sz="1600" b="1" dirty="0">
                  <a:solidFill>
                    <a:srgbClr val="0C2B8E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PT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526315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/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tângulo 57">
            <a:extLst>
              <a:ext uri="{FF2B5EF4-FFF2-40B4-BE49-F238E27FC236}">
                <a16:creationId xmlns:a16="http://schemas.microsoft.com/office/drawing/2014/main" id="{5E93FE52-B54C-4175-91C9-EA628771901B}"/>
              </a:ext>
            </a:extLst>
          </p:cNvPr>
          <p:cNvSpPr/>
          <p:nvPr/>
        </p:nvSpPr>
        <p:spPr>
          <a:xfrm>
            <a:off x="8097650" y="424346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F25E4F"/>
                </a:solidFill>
              </a:rPr>
              <a:t>Pivôs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91ADAA5-B197-43A9-B9AB-FC58015420DA}"/>
              </a:ext>
            </a:extLst>
          </p:cNvPr>
          <p:cNvSpPr/>
          <p:nvPr/>
        </p:nvSpPr>
        <p:spPr>
          <a:xfrm>
            <a:off x="9108359" y="4274059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EC9B545-A796-4006-8AC5-A32C003B02B0}"/>
              </a:ext>
            </a:extLst>
          </p:cNvPr>
          <p:cNvSpPr/>
          <p:nvPr/>
        </p:nvSpPr>
        <p:spPr>
          <a:xfrm>
            <a:off x="8726218" y="3995006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C3A618DE-E853-48F5-B9E3-CE5897B60B19}"/>
              </a:ext>
            </a:extLst>
          </p:cNvPr>
          <p:cNvSpPr/>
          <p:nvPr/>
        </p:nvSpPr>
        <p:spPr>
          <a:xfrm flipV="1">
            <a:off x="11307252" y="3188407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/>
              <p:nvPr/>
            </p:nvSpPr>
            <p:spPr>
              <a:xfrm>
                <a:off x="9319367" y="3390405"/>
                <a:ext cx="2266903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ox>
                            <m:boxPr>
                              <m:ctrlPr>
                                <a:rPr lang="en-GB" sz="1600" b="1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f>
                                <m:fPr>
                                  <m:ctrlPr>
                                    <a:rPr lang="en-GB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pt-PT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box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box>
                        <m:box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GB" sz="1600" b="1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1600" b="1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pt-PT" sz="1600" b="1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9367" y="3390405"/>
                <a:ext cx="2266903" cy="5549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FD05AEF9-87A8-42E5-839C-65F17C095FB8}"/>
              </a:ext>
            </a:extLst>
          </p:cNvPr>
          <p:cNvSpPr/>
          <p:nvPr/>
        </p:nvSpPr>
        <p:spPr>
          <a:xfrm>
            <a:off x="9059697" y="2900571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D449E63-DBD2-4C3F-9F6F-6B6D73B67389}"/>
              </a:ext>
            </a:extLst>
          </p:cNvPr>
          <p:cNvSpPr/>
          <p:nvPr/>
        </p:nvSpPr>
        <p:spPr>
          <a:xfrm>
            <a:off x="8677556" y="2621518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Seta: Curvada Para a Esquerda 79">
            <a:extLst>
              <a:ext uri="{FF2B5EF4-FFF2-40B4-BE49-F238E27FC236}">
                <a16:creationId xmlns:a16="http://schemas.microsoft.com/office/drawing/2014/main" id="{B3E277B6-A46B-43E2-B5BA-49EC9E464B78}"/>
              </a:ext>
            </a:extLst>
          </p:cNvPr>
          <p:cNvSpPr/>
          <p:nvPr/>
        </p:nvSpPr>
        <p:spPr>
          <a:xfrm flipV="1">
            <a:off x="11287940" y="1914616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tângulo 80">
                <a:extLst>
                  <a:ext uri="{FF2B5EF4-FFF2-40B4-BE49-F238E27FC236}">
                    <a16:creationId xmlns:a16="http://schemas.microsoft.com/office/drawing/2014/main" id="{33CB855D-0C43-49C5-BFCC-6F198FDFB887}"/>
                  </a:ext>
                </a:extLst>
              </p:cNvPr>
              <p:cNvSpPr/>
              <p:nvPr/>
            </p:nvSpPr>
            <p:spPr>
              <a:xfrm>
                <a:off x="9941374" y="2329635"/>
                <a:ext cx="158081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pt-PT" sz="1600" b="1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81" name="Retângulo 80">
                <a:extLst>
                  <a:ext uri="{FF2B5EF4-FFF2-40B4-BE49-F238E27FC236}">
                    <a16:creationId xmlns:a16="http://schemas.microsoft.com/office/drawing/2014/main" id="{33CB855D-0C43-49C5-BFCC-6F198FDFB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374" y="2329635"/>
                <a:ext cx="1580817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tângulo 81">
                <a:extLst>
                  <a:ext uri="{FF2B5EF4-FFF2-40B4-BE49-F238E27FC236}">
                    <a16:creationId xmlns:a16="http://schemas.microsoft.com/office/drawing/2014/main" id="{51F7D26E-2371-4302-9FAB-935A4CDDDB87}"/>
                  </a:ext>
                </a:extLst>
              </p:cNvPr>
              <p:cNvSpPr/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82" name="Retângulo 81">
                <a:extLst>
                  <a:ext uri="{FF2B5EF4-FFF2-40B4-BE49-F238E27FC236}">
                    <a16:creationId xmlns:a16="http://schemas.microsoft.com/office/drawing/2014/main" id="{51F7D26E-2371-4302-9FAB-935A4CDDD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Agrupar 82">
            <a:extLst>
              <a:ext uri="{FF2B5EF4-FFF2-40B4-BE49-F238E27FC236}">
                <a16:creationId xmlns:a16="http://schemas.microsoft.com/office/drawing/2014/main" id="{93468640-565B-46F0-B8BB-49EEC2AFBB29}"/>
              </a:ext>
            </a:extLst>
          </p:cNvPr>
          <p:cNvGrpSpPr/>
          <p:nvPr/>
        </p:nvGrpSpPr>
        <p:grpSpPr>
          <a:xfrm>
            <a:off x="8758733" y="1544356"/>
            <a:ext cx="2283889" cy="753293"/>
            <a:chOff x="2916568" y="1853128"/>
            <a:chExt cx="2283889" cy="876420"/>
          </a:xfrm>
        </p:grpSpPr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4F9B4E57-12EA-48BA-A0E2-AF21E8A868CB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F9A13F16-76E0-4F92-8169-7ED003B06406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A6F69698-4B1B-4D65-A84C-80BDB47AB3E6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/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tângulo 52">
            <a:extLst>
              <a:ext uri="{FF2B5EF4-FFF2-40B4-BE49-F238E27FC236}">
                <a16:creationId xmlns:a16="http://schemas.microsoft.com/office/drawing/2014/main" id="{9E44B7B9-7E1F-4968-AE52-7B9652ACA2D6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 err="1">
                <a:solidFill>
                  <a:sysClr val="windowText" lastClr="000000"/>
                </a:solidFill>
              </a:rPr>
              <a:t>Aplicar</a:t>
            </a:r>
            <a:r>
              <a:rPr lang="en-GB" sz="2000" dirty="0">
                <a:solidFill>
                  <a:sysClr val="windowText" lastClr="000000"/>
                </a:solidFill>
              </a:rPr>
              <a:t> OELs para </a:t>
            </a:r>
            <a:r>
              <a:rPr lang="en-GB" sz="2000" dirty="0" err="1">
                <a:solidFill>
                  <a:sysClr val="windowText" lastClr="000000"/>
                </a:solidFill>
              </a:rPr>
              <a:t>transformar</a:t>
            </a:r>
            <a:r>
              <a:rPr lang="en-GB" sz="2000" dirty="0">
                <a:solidFill>
                  <a:sysClr val="windowText" lastClr="000000"/>
                </a:solidFill>
              </a:rPr>
              <a:t> a </a:t>
            </a:r>
            <a:r>
              <a:rPr lang="en-GB" sz="2000" dirty="0" err="1">
                <a:solidFill>
                  <a:sysClr val="windowText" lastClr="000000"/>
                </a:solidFill>
              </a:rPr>
              <a:t>seguinte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matriz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primeiro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na</a:t>
            </a:r>
            <a:r>
              <a:rPr lang="en-GB" sz="2000" dirty="0">
                <a:solidFill>
                  <a:sysClr val="windowText" lastClr="000000"/>
                </a:solidFill>
              </a:rPr>
              <a:t> forma </a:t>
            </a:r>
            <a:r>
              <a:rPr lang="en-GB" sz="20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dirty="0">
                <a:solidFill>
                  <a:sysClr val="windowText" lastClr="000000"/>
                </a:solidFill>
              </a:rPr>
              <a:t> e, </a:t>
            </a:r>
            <a:r>
              <a:rPr lang="en-GB" sz="2000" dirty="0" err="1">
                <a:solidFill>
                  <a:sysClr val="windowText" lastClr="000000"/>
                </a:solidFill>
              </a:rPr>
              <a:t>em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seguida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na</a:t>
            </a:r>
            <a:r>
              <a:rPr lang="en-GB" sz="2000" dirty="0">
                <a:solidFill>
                  <a:sysClr val="windowText" lastClr="000000"/>
                </a:solidFill>
              </a:rPr>
              <a:t> forma </a:t>
            </a:r>
            <a:r>
              <a:rPr lang="en-GB" sz="20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reduzida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20DD2A4B-6BDC-4C9D-9DE7-6FE78536FD12}"/>
              </a:ext>
            </a:extLst>
          </p:cNvPr>
          <p:cNvSpPr/>
          <p:nvPr/>
        </p:nvSpPr>
        <p:spPr>
          <a:xfrm>
            <a:off x="2073796" y="4438613"/>
            <a:ext cx="5847365" cy="2354073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642FA583-0373-4C9B-BDA7-0C0461B17112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Passo</a:t>
            </a:r>
            <a:r>
              <a:rPr lang="en-GB" sz="2400" b="1" u="sng" dirty="0">
                <a:solidFill>
                  <a:srgbClr val="F25E4F"/>
                </a:solidFill>
              </a:rPr>
              <a:t>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15C1D276-DE60-4DF9-8B67-FD6B62CF5FFD}"/>
              </a:ext>
            </a:extLst>
          </p:cNvPr>
          <p:cNvSpPr/>
          <p:nvPr/>
        </p:nvSpPr>
        <p:spPr>
          <a:xfrm rot="10800000">
            <a:off x="6096000" y="5329635"/>
            <a:ext cx="1781710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DB29440D-4955-4257-9F5A-C1CB5ABDB15F}"/>
              </a:ext>
            </a:extLst>
          </p:cNvPr>
          <p:cNvSpPr/>
          <p:nvPr/>
        </p:nvSpPr>
        <p:spPr>
          <a:xfrm rot="10800000">
            <a:off x="2208101" y="5693227"/>
            <a:ext cx="2569172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4A588E47-1A90-42CF-BA55-1780E6C0656E}"/>
              </a:ext>
            </a:extLst>
          </p:cNvPr>
          <p:cNvSpPr/>
          <p:nvPr/>
        </p:nvSpPr>
        <p:spPr>
          <a:xfrm>
            <a:off x="2157208" y="4875708"/>
            <a:ext cx="57205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Começar</a:t>
            </a:r>
            <a:r>
              <a:rPr lang="en-GB" sz="2400" dirty="0">
                <a:solidFill>
                  <a:sysClr val="windowText" lastClr="000000"/>
                </a:solidFill>
              </a:rPr>
              <a:t> com o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pivô</a:t>
            </a:r>
            <a:r>
              <a:rPr lang="en-GB" sz="2400" u="sng" dirty="0">
                <a:solidFill>
                  <a:sysClr val="windowText" lastClr="000000"/>
                </a:solidFill>
              </a:rPr>
              <a:t>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mais</a:t>
            </a:r>
            <a:r>
              <a:rPr lang="en-GB" sz="2400" u="sng" dirty="0">
                <a:solidFill>
                  <a:sysClr val="windowText" lastClr="000000"/>
                </a:solidFill>
              </a:rPr>
              <a:t> à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direita</a:t>
            </a:r>
            <a:r>
              <a:rPr lang="en-GB" sz="2400" dirty="0">
                <a:solidFill>
                  <a:sysClr val="windowText" lastClr="000000"/>
                </a:solidFill>
              </a:rPr>
              <a:t> e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andar</a:t>
            </a:r>
            <a:r>
              <a:rPr lang="en-GB" sz="2400" b="1" dirty="0">
                <a:solidFill>
                  <a:sysClr val="windowText" lastClr="000000"/>
                </a:solidFill>
              </a:rPr>
              <a:t> para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cima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e </a:t>
            </a:r>
            <a:r>
              <a:rPr lang="en-GB" sz="2400" b="1" dirty="0">
                <a:solidFill>
                  <a:sysClr val="windowText" lastClr="000000"/>
                </a:solidFill>
              </a:rPr>
              <a:t>para 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esquerda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dirty="0" err="1">
                <a:solidFill>
                  <a:sysClr val="windowText" lastClr="000000"/>
                </a:solidFill>
              </a:rPr>
              <a:t>criando</a:t>
            </a:r>
            <a:r>
              <a:rPr lang="en-GB" sz="2400" dirty="0">
                <a:solidFill>
                  <a:sysClr val="windowText" lastClr="000000"/>
                </a:solidFill>
              </a:rPr>
              <a:t> zeros </a:t>
            </a:r>
            <a:r>
              <a:rPr lang="en-GB" sz="2400" dirty="0" err="1">
                <a:solidFill>
                  <a:sysClr val="windowText" lastClr="000000"/>
                </a:solidFill>
              </a:rPr>
              <a:t>acima</a:t>
            </a:r>
            <a:r>
              <a:rPr lang="en-GB" sz="2400" dirty="0">
                <a:solidFill>
                  <a:sysClr val="windowText" lastClr="000000"/>
                </a:solidFill>
              </a:rPr>
              <a:t> de </a:t>
            </a:r>
            <a:r>
              <a:rPr lang="en-GB" sz="2400" dirty="0" err="1">
                <a:solidFill>
                  <a:sysClr val="windowText" lastClr="000000"/>
                </a:solidFill>
              </a:rPr>
              <a:t>cada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pivô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  <a:r>
              <a:rPr lang="pt-PT" sz="2400" dirty="0">
                <a:solidFill>
                  <a:sysClr val="windowText" lastClr="000000"/>
                </a:solidFill>
              </a:rPr>
              <a:t>Se um pivô não for 1, é necessário transformá-lo em 1 multiplicando a respetiva linha pelo seu inverso! </a:t>
            </a:r>
          </a:p>
        </p:txBody>
      </p:sp>
    </p:spTree>
    <p:extLst>
      <p:ext uri="{BB962C8B-B14F-4D97-AF65-F5344CB8AC3E}">
        <p14:creationId xmlns:p14="http://schemas.microsoft.com/office/powerpoint/2010/main" val="1100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/>
      <p:bldP spid="88" grpId="0" animBg="1"/>
      <p:bldP spid="74" grpId="0" animBg="1"/>
      <p:bldP spid="98" grpId="0" animBg="1"/>
      <p:bldP spid="99" grpId="0"/>
      <p:bldP spid="100" grpId="0"/>
      <p:bldP spid="58" grpId="0"/>
      <p:bldP spid="60" grpId="0" animBg="1"/>
      <p:bldP spid="61" grpId="0" animBg="1"/>
      <p:bldP spid="66" grpId="0" animBg="1"/>
      <p:bldP spid="67" grpId="0"/>
      <p:bldP spid="70" grpId="0" animBg="1"/>
      <p:bldP spid="71" grpId="0" animBg="1"/>
      <p:bldP spid="80" grpId="0" animBg="1"/>
      <p:bldP spid="80" grpId="1" animBg="1"/>
      <p:bldP spid="81" grpId="0"/>
      <p:bldP spid="81" grpId="1"/>
      <p:bldP spid="82" grpId="0"/>
      <p:bldP spid="68" grpId="0"/>
      <p:bldP spid="57" grpId="0" animBg="1"/>
      <p:bldP spid="6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Como </a:t>
            </a:r>
            <a:r>
              <a:rPr lang="en-GB" sz="2000" dirty="0" err="1">
                <a:solidFill>
                  <a:sysClr val="windowText" lastClr="000000"/>
                </a:solidFill>
              </a:rPr>
              <a:t>queremos</a:t>
            </a:r>
            <a:r>
              <a:rPr lang="en-GB" sz="2000" dirty="0">
                <a:solidFill>
                  <a:sysClr val="windowText" lastClr="000000"/>
                </a:solidFill>
              </a:rPr>
              <a:t> a </a:t>
            </a:r>
            <a:r>
              <a:rPr lang="en-GB" sz="2000" b="1" dirty="0">
                <a:solidFill>
                  <a:sysClr val="windowText" lastClr="000000"/>
                </a:solidFill>
              </a:rPr>
              <a:t>Forma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Reduzida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precisamos</a:t>
            </a:r>
            <a:r>
              <a:rPr lang="en-GB" sz="2000" dirty="0">
                <a:solidFill>
                  <a:sysClr val="windowText" lastClr="000000"/>
                </a:solidFill>
              </a:rPr>
              <a:t> do </a:t>
            </a:r>
            <a:r>
              <a:rPr lang="en-GB" sz="2000" b="1" dirty="0">
                <a:solidFill>
                  <a:sysClr val="windowText" lastClr="000000"/>
                </a:solidFill>
              </a:rPr>
              <a:t>5</a:t>
            </a:r>
            <a:r>
              <a:rPr lang="en-GB" sz="2000" b="1" baseline="30000" dirty="0">
                <a:solidFill>
                  <a:sysClr val="windowText" lastClr="000000"/>
                </a:solidFill>
              </a:rPr>
              <a:t>º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passo</a:t>
            </a:r>
            <a:r>
              <a:rPr lang="en-GB" sz="2000" b="1" dirty="0">
                <a:solidFill>
                  <a:sysClr val="windowText" lastClr="000000"/>
                </a:solidFill>
              </a:rPr>
              <a:t>,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repetindo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-o se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necessário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Agrupar 82">
            <a:extLst>
              <a:ext uri="{FF2B5EF4-FFF2-40B4-BE49-F238E27FC236}">
                <a16:creationId xmlns:a16="http://schemas.microsoft.com/office/drawing/2014/main" id="{93468640-565B-46F0-B8BB-49EEC2AFBB29}"/>
              </a:ext>
            </a:extLst>
          </p:cNvPr>
          <p:cNvGrpSpPr/>
          <p:nvPr/>
        </p:nvGrpSpPr>
        <p:grpSpPr>
          <a:xfrm>
            <a:off x="8758733" y="1544356"/>
            <a:ext cx="2283889" cy="753293"/>
            <a:chOff x="2916568" y="1853128"/>
            <a:chExt cx="2283889" cy="876420"/>
          </a:xfrm>
        </p:grpSpPr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4F9B4E57-12EA-48BA-A0E2-AF21E8A868CB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F9A13F16-76E0-4F92-8169-7ED003B06406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A6F69698-4B1B-4D65-A84C-80BDB47AB3E6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/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tângulo 53">
            <a:extLst>
              <a:ext uri="{FF2B5EF4-FFF2-40B4-BE49-F238E27FC236}">
                <a16:creationId xmlns:a16="http://schemas.microsoft.com/office/drawing/2014/main" id="{5507580C-B6BB-446F-8BA9-EDE1615B37E9}"/>
              </a:ext>
            </a:extLst>
          </p:cNvPr>
          <p:cNvSpPr/>
          <p:nvPr/>
        </p:nvSpPr>
        <p:spPr>
          <a:xfrm>
            <a:off x="8101023" y="2450868"/>
            <a:ext cx="3720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Forma </a:t>
            </a:r>
            <a:r>
              <a:rPr lang="en-GB" b="1" dirty="0" err="1"/>
              <a:t>Geral</a:t>
            </a:r>
            <a:r>
              <a:rPr lang="en-GB" b="1" dirty="0"/>
              <a:t> </a:t>
            </a:r>
            <a:r>
              <a:rPr lang="en-GB" b="1" dirty="0" err="1"/>
              <a:t>Escalonada</a:t>
            </a:r>
            <a:r>
              <a:rPr lang="en-GB" b="1" dirty="0"/>
              <a:t> </a:t>
            </a:r>
            <a:r>
              <a:rPr lang="en-GB" b="1" dirty="0" err="1"/>
              <a:t>Reduzida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DF732F3D-C9F5-4F77-B506-8E57AD7D31AD}"/>
                  </a:ext>
                </a:extLst>
              </p:cNvPr>
              <p:cNvSpPr/>
              <p:nvPr/>
            </p:nvSpPr>
            <p:spPr>
              <a:xfrm>
                <a:off x="8726733" y="3889524"/>
                <a:ext cx="2347887" cy="808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∗</m:t>
                                  </m:r>
                                </m:e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DF732F3D-C9F5-4F77-B506-8E57AD7D31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733" y="3889524"/>
                <a:ext cx="2347887" cy="808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CDFB84F-4EE3-42A5-BC0B-895DA37B9ECB}"/>
                  </a:ext>
                </a:extLst>
              </p:cNvPr>
              <p:cNvSpPr/>
              <p:nvPr/>
            </p:nvSpPr>
            <p:spPr>
              <a:xfrm>
                <a:off x="8808673" y="2804055"/>
                <a:ext cx="2190792" cy="8469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pt-PT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pt-PT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0   </m:t>
                                  </m:r>
                                </m:e>
                              </m:eqAr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pt-PT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pt-PT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0  </m:t>
                                  </m:r>
                                  <m:r>
                                    <a:rPr lang="pt-PT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CDFB84F-4EE3-42A5-BC0B-895DA37B9E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673" y="2804055"/>
                <a:ext cx="2190792" cy="8469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63592F19-C613-4F7E-BC14-6C1A9FBDCC6E}"/>
              </a:ext>
            </a:extLst>
          </p:cNvPr>
          <p:cNvSpPr/>
          <p:nvPr/>
        </p:nvSpPr>
        <p:spPr>
          <a:xfrm>
            <a:off x="8277031" y="4787227"/>
            <a:ext cx="3294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Forma </a:t>
            </a:r>
            <a:r>
              <a:rPr lang="en-GB" b="1" dirty="0" err="1"/>
              <a:t>Geral</a:t>
            </a:r>
            <a:r>
              <a:rPr lang="en-GB" b="1" dirty="0"/>
              <a:t> </a:t>
            </a:r>
            <a:r>
              <a:rPr lang="en-GB" b="1" dirty="0" err="1"/>
              <a:t>Escalonada</a:t>
            </a:r>
            <a:endParaRPr lang="en-GB" b="1" dirty="0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35F0ABBF-B9FE-4C1D-AC63-862CEB2B8718}"/>
              </a:ext>
            </a:extLst>
          </p:cNvPr>
          <p:cNvSpPr/>
          <p:nvPr/>
        </p:nvSpPr>
        <p:spPr>
          <a:xfrm>
            <a:off x="8062444" y="3558273"/>
            <a:ext cx="2394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Só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para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lembrar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!...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4CE3D2EF-0CEC-4776-A7C4-4839A3AE8E7B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 err="1">
                <a:solidFill>
                  <a:sysClr val="windowText" lastClr="000000"/>
                </a:solidFill>
              </a:rPr>
              <a:t>Aplicar</a:t>
            </a:r>
            <a:r>
              <a:rPr lang="en-GB" sz="2000" dirty="0">
                <a:solidFill>
                  <a:sysClr val="windowText" lastClr="000000"/>
                </a:solidFill>
              </a:rPr>
              <a:t> OELs para </a:t>
            </a:r>
            <a:r>
              <a:rPr lang="en-GB" sz="2000" dirty="0" err="1">
                <a:solidFill>
                  <a:sysClr val="windowText" lastClr="000000"/>
                </a:solidFill>
              </a:rPr>
              <a:t>transformar</a:t>
            </a:r>
            <a:r>
              <a:rPr lang="en-GB" sz="2000" dirty="0">
                <a:solidFill>
                  <a:sysClr val="windowText" lastClr="000000"/>
                </a:solidFill>
              </a:rPr>
              <a:t> a </a:t>
            </a:r>
            <a:r>
              <a:rPr lang="en-GB" sz="2000" dirty="0" err="1">
                <a:solidFill>
                  <a:sysClr val="windowText" lastClr="000000"/>
                </a:solidFill>
              </a:rPr>
              <a:t>seguinte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matriz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primeiro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na</a:t>
            </a:r>
            <a:r>
              <a:rPr lang="en-GB" sz="2000" dirty="0">
                <a:solidFill>
                  <a:sysClr val="windowText" lastClr="000000"/>
                </a:solidFill>
              </a:rPr>
              <a:t> forma </a:t>
            </a:r>
            <a:r>
              <a:rPr lang="en-GB" sz="20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dirty="0">
                <a:solidFill>
                  <a:sysClr val="windowText" lastClr="000000"/>
                </a:solidFill>
              </a:rPr>
              <a:t> e, </a:t>
            </a:r>
            <a:r>
              <a:rPr lang="en-GB" sz="2000" dirty="0" err="1">
                <a:solidFill>
                  <a:sysClr val="windowText" lastClr="000000"/>
                </a:solidFill>
              </a:rPr>
              <a:t>em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seguida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na</a:t>
            </a:r>
            <a:r>
              <a:rPr lang="en-GB" sz="2000" dirty="0">
                <a:solidFill>
                  <a:sysClr val="windowText" lastClr="000000"/>
                </a:solidFill>
              </a:rPr>
              <a:t> forma </a:t>
            </a:r>
            <a:r>
              <a:rPr lang="en-GB" sz="2000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reduzida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31554EA9-B35A-4393-A368-1287D65557FB}"/>
              </a:ext>
            </a:extLst>
          </p:cNvPr>
          <p:cNvSpPr/>
          <p:nvPr/>
        </p:nvSpPr>
        <p:spPr>
          <a:xfrm>
            <a:off x="2073796" y="4438613"/>
            <a:ext cx="5847365" cy="2354073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1C4EE3BE-A791-47C6-9972-970A60028FC2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Passo</a:t>
            </a:r>
            <a:r>
              <a:rPr lang="en-GB" sz="2400" b="1" u="sng" dirty="0">
                <a:solidFill>
                  <a:srgbClr val="F25E4F"/>
                </a:solidFill>
              </a:rPr>
              <a:t>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B0703FDF-C71B-427E-AE0B-2C51B96C4D38}"/>
              </a:ext>
            </a:extLst>
          </p:cNvPr>
          <p:cNvSpPr/>
          <p:nvPr/>
        </p:nvSpPr>
        <p:spPr>
          <a:xfrm>
            <a:off x="2157208" y="4875708"/>
            <a:ext cx="57205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Começar</a:t>
            </a:r>
            <a:r>
              <a:rPr lang="en-GB" sz="2400" dirty="0">
                <a:solidFill>
                  <a:sysClr val="windowText" lastClr="000000"/>
                </a:solidFill>
              </a:rPr>
              <a:t> com o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pivô</a:t>
            </a:r>
            <a:r>
              <a:rPr lang="en-GB" sz="2400" u="sng" dirty="0">
                <a:solidFill>
                  <a:sysClr val="windowText" lastClr="000000"/>
                </a:solidFill>
              </a:rPr>
              <a:t>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mais</a:t>
            </a:r>
            <a:r>
              <a:rPr lang="en-GB" sz="2400" u="sng" dirty="0">
                <a:solidFill>
                  <a:sysClr val="windowText" lastClr="000000"/>
                </a:solidFill>
              </a:rPr>
              <a:t> à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direita</a:t>
            </a:r>
            <a:r>
              <a:rPr lang="en-GB" sz="2400" dirty="0">
                <a:solidFill>
                  <a:sysClr val="windowText" lastClr="000000"/>
                </a:solidFill>
              </a:rPr>
              <a:t> e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andar</a:t>
            </a:r>
            <a:r>
              <a:rPr lang="en-GB" sz="2400" b="1" dirty="0">
                <a:solidFill>
                  <a:sysClr val="windowText" lastClr="000000"/>
                </a:solidFill>
              </a:rPr>
              <a:t> para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cima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e </a:t>
            </a:r>
            <a:r>
              <a:rPr lang="en-GB" sz="2400" b="1" dirty="0">
                <a:solidFill>
                  <a:sysClr val="windowText" lastClr="000000"/>
                </a:solidFill>
              </a:rPr>
              <a:t>para 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esquerda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dirty="0" err="1">
                <a:solidFill>
                  <a:sysClr val="windowText" lastClr="000000"/>
                </a:solidFill>
              </a:rPr>
              <a:t>criando</a:t>
            </a:r>
            <a:r>
              <a:rPr lang="en-GB" sz="2400" dirty="0">
                <a:solidFill>
                  <a:sysClr val="windowText" lastClr="000000"/>
                </a:solidFill>
              </a:rPr>
              <a:t> zeros </a:t>
            </a:r>
            <a:r>
              <a:rPr lang="en-GB" sz="2400" dirty="0" err="1">
                <a:solidFill>
                  <a:sysClr val="windowText" lastClr="000000"/>
                </a:solidFill>
              </a:rPr>
              <a:t>acima</a:t>
            </a:r>
            <a:r>
              <a:rPr lang="en-GB" sz="2400" dirty="0">
                <a:solidFill>
                  <a:sysClr val="windowText" lastClr="000000"/>
                </a:solidFill>
              </a:rPr>
              <a:t> de </a:t>
            </a:r>
            <a:r>
              <a:rPr lang="en-GB" sz="2400" dirty="0" err="1">
                <a:solidFill>
                  <a:sysClr val="windowText" lastClr="000000"/>
                </a:solidFill>
              </a:rPr>
              <a:t>cada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pivô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  <a:r>
              <a:rPr lang="pt-PT" sz="2400" dirty="0">
                <a:solidFill>
                  <a:sysClr val="windowText" lastClr="000000"/>
                </a:solidFill>
              </a:rPr>
              <a:t>Se um pivô não for 1, é necessário transformá-lo em 1 multiplicando a respetiva linha pelo seu inverso! </a:t>
            </a:r>
          </a:p>
        </p:txBody>
      </p:sp>
    </p:spTree>
    <p:extLst>
      <p:ext uri="{BB962C8B-B14F-4D97-AF65-F5344CB8AC3E}">
        <p14:creationId xmlns:p14="http://schemas.microsoft.com/office/powerpoint/2010/main" val="245954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62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tângulo: Cantos Arredondados 79">
            <a:extLst>
              <a:ext uri="{FF2B5EF4-FFF2-40B4-BE49-F238E27FC236}">
                <a16:creationId xmlns:a16="http://schemas.microsoft.com/office/drawing/2014/main" id="{BD15A15B-DC14-4FB3-A86B-386065BC5459}"/>
              </a:ext>
            </a:extLst>
          </p:cNvPr>
          <p:cNvSpPr/>
          <p:nvPr/>
        </p:nvSpPr>
        <p:spPr>
          <a:xfrm>
            <a:off x="7636747" y="2229941"/>
            <a:ext cx="4087062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tângulo: Cantos Arredondados 80">
            <a:extLst>
              <a:ext uri="{FF2B5EF4-FFF2-40B4-BE49-F238E27FC236}">
                <a16:creationId xmlns:a16="http://schemas.microsoft.com/office/drawing/2014/main" id="{D76C3432-C2A2-4DC0-BACA-7C0E1F43627B}"/>
              </a:ext>
            </a:extLst>
          </p:cNvPr>
          <p:cNvSpPr/>
          <p:nvPr/>
        </p:nvSpPr>
        <p:spPr>
          <a:xfrm>
            <a:off x="2700346" y="2613300"/>
            <a:ext cx="5026836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482613C5-11F3-4031-BA18-807A48BB5CA3}"/>
              </a:ext>
            </a:extLst>
          </p:cNvPr>
          <p:cNvSpPr/>
          <p:nvPr/>
        </p:nvSpPr>
        <p:spPr>
          <a:xfrm>
            <a:off x="2700346" y="2229941"/>
            <a:ext cx="3395654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000" dirty="0">
                <a:solidFill>
                  <a:sysClr val="windowText" lastClr="000000"/>
                </a:solidFill>
              </a:rPr>
              <a:t>Quais das seguintes matrizes estão na forma escalonada</a:t>
            </a:r>
            <a:r>
              <a:rPr lang="en-GB" sz="2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n-GB" sz="2400" b="1" dirty="0" err="1">
                <a:solidFill>
                  <a:sysClr val="windowText" lastClr="000000"/>
                </a:solidFill>
              </a:rPr>
              <a:t>Cada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elemento</a:t>
            </a:r>
            <a:r>
              <a:rPr lang="en-GB" sz="2400" b="1" dirty="0">
                <a:solidFill>
                  <a:sysClr val="windowText" lastClr="000000"/>
                </a:solidFill>
              </a:rPr>
              <a:t> principal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numa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linha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pt-PT" sz="2400" b="1" dirty="0">
                <a:solidFill>
                  <a:sysClr val="windowText" lastClr="000000"/>
                </a:solidFill>
              </a:rPr>
              <a:t>está numa coluna à direita do elemento principal da linha acima dela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6F6368A7-1CC1-4C1C-9810-D54AC624E632}"/>
              </a:ext>
            </a:extLst>
          </p:cNvPr>
          <p:cNvSpPr txBox="1"/>
          <p:nvPr/>
        </p:nvSpPr>
        <p:spPr>
          <a:xfrm>
            <a:off x="2496624" y="3099210"/>
            <a:ext cx="279732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falha</a:t>
            </a:r>
            <a:r>
              <a:rPr lang="en-US" dirty="0"/>
              <a:t> </a:t>
            </a:r>
            <a:r>
              <a:rPr lang="en-US" dirty="0" err="1"/>
              <a:t>porque</a:t>
            </a:r>
            <a:r>
              <a:rPr lang="en-US" dirty="0"/>
              <a:t> o “1”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à </a:t>
            </a:r>
            <a:r>
              <a:rPr lang="en-US" dirty="0" err="1"/>
              <a:t>direita</a:t>
            </a:r>
            <a:r>
              <a:rPr lang="en-US" dirty="0"/>
              <a:t> do “3”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AEB0CDF3-29AC-48BD-B310-1A291C121BC3}"/>
              </a:ext>
            </a:extLst>
          </p:cNvPr>
          <p:cNvSpPr/>
          <p:nvPr/>
        </p:nvSpPr>
        <p:spPr>
          <a:xfrm>
            <a:off x="3425188" y="3752837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052731E5-C65A-46CF-BDD6-D6F9CA0D4FA6}"/>
              </a:ext>
            </a:extLst>
          </p:cNvPr>
          <p:cNvSpPr/>
          <p:nvPr/>
        </p:nvSpPr>
        <p:spPr>
          <a:xfrm>
            <a:off x="2148856" y="5683160"/>
            <a:ext cx="9777070" cy="1055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1E7B9F14-DAFC-4C26-81C3-1CB8AB02DFB6}"/>
              </a:ext>
            </a:extLst>
          </p:cNvPr>
          <p:cNvSpPr/>
          <p:nvPr/>
        </p:nvSpPr>
        <p:spPr>
          <a:xfrm>
            <a:off x="2158903" y="5706861"/>
            <a:ext cx="97428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 err="1">
                <a:solidFill>
                  <a:srgbClr val="F25E4F"/>
                </a:solidFill>
              </a:rPr>
              <a:t>Observação</a:t>
            </a:r>
            <a:r>
              <a:rPr lang="en-GB" sz="2000" b="1" dirty="0">
                <a:solidFill>
                  <a:srgbClr val="F25E4F"/>
                </a:solidFill>
              </a:rPr>
              <a:t> - </a:t>
            </a:r>
            <a:r>
              <a:rPr lang="pt-PT" sz="2000" b="1" dirty="0">
                <a:solidFill>
                  <a:sysClr val="windowText" lastClr="000000"/>
                </a:solidFill>
              </a:rPr>
              <a:t>Linha ou coluna não-nula </a:t>
            </a:r>
            <a:r>
              <a:rPr lang="pt-PT" sz="2000" dirty="0">
                <a:solidFill>
                  <a:sysClr val="windowText" lastClr="000000"/>
                </a:solidFill>
              </a:rPr>
              <a:t>significa que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pt-PT" sz="2000" i="1" u="sng" dirty="0">
                <a:solidFill>
                  <a:sysClr val="windowText" lastClr="000000"/>
                </a:solidFill>
              </a:rPr>
              <a:t>contém pelo menos um elemento não nulo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F298B09B-7B48-499F-9011-F6B4F037D87A}"/>
              </a:ext>
            </a:extLst>
          </p:cNvPr>
          <p:cNvSpPr/>
          <p:nvPr/>
        </p:nvSpPr>
        <p:spPr>
          <a:xfrm>
            <a:off x="3169042" y="6072105"/>
            <a:ext cx="8766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b="1" dirty="0" err="1">
                <a:solidFill>
                  <a:sysClr val="windowText" lastClr="000000"/>
                </a:solidFill>
              </a:rPr>
              <a:t>elemento</a:t>
            </a:r>
            <a:r>
              <a:rPr lang="en-GB" sz="2000" b="1" dirty="0">
                <a:solidFill>
                  <a:sysClr val="windowText" lastClr="000000"/>
                </a:solidFill>
              </a:rPr>
              <a:t> principal </a:t>
            </a:r>
            <a:r>
              <a:rPr lang="pt-PT" sz="2000" dirty="0">
                <a:solidFill>
                  <a:sysClr val="windowText" lastClr="000000"/>
                </a:solidFill>
              </a:rPr>
              <a:t>de uma linha refere-se ao </a:t>
            </a:r>
            <a:r>
              <a:rPr lang="pt-PT" sz="2000" i="1" u="sng" dirty="0">
                <a:solidFill>
                  <a:sysClr val="windowText" lastClr="000000"/>
                </a:solidFill>
              </a:rPr>
              <a:t>elemento não-nulo mais à esquerda </a:t>
            </a:r>
            <a:r>
              <a:rPr lang="en-GB" sz="1600" dirty="0">
                <a:solidFill>
                  <a:sysClr val="windowText" lastClr="000000"/>
                </a:solidFill>
              </a:rPr>
              <a:t>(</a:t>
            </a:r>
            <a:r>
              <a:rPr lang="pt-PT" sz="1600" dirty="0">
                <a:solidFill>
                  <a:sysClr val="windowText" lastClr="000000"/>
                </a:solidFill>
              </a:rPr>
              <a:t>numa linha não-nula)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D64AEC52-C79A-4A48-8491-6FC33318CE2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Definição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E44E2DAF-8B21-48C4-8002-F355523BD12E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Uma matriz retangular está na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>
                <a:solidFill>
                  <a:sysClr val="windowText" lastClr="000000"/>
                </a:solidFill>
              </a:rPr>
              <a:t>Forma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ou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Triangularizada</a:t>
            </a:r>
            <a:r>
              <a:rPr lang="en-GB" sz="2400" dirty="0">
                <a:solidFill>
                  <a:sysClr val="windowText" lastClr="000000"/>
                </a:solidFill>
              </a:rPr>
              <a:t>) </a:t>
            </a:r>
            <a:r>
              <a:rPr lang="pt-PT" sz="2400" dirty="0">
                <a:solidFill>
                  <a:sysClr val="windowText" lastClr="000000"/>
                </a:solidFill>
              </a:rPr>
              <a:t>se apresentar as seguintes propriedades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91591D91-DC73-43A9-AFC8-90B330C07BEB}"/>
              </a:ext>
            </a:extLst>
          </p:cNvPr>
          <p:cNvSpPr/>
          <p:nvPr/>
        </p:nvSpPr>
        <p:spPr>
          <a:xfrm>
            <a:off x="2268414" y="1742119"/>
            <a:ext cx="9124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pt-PT" sz="2400" b="1" dirty="0">
                <a:solidFill>
                  <a:sysClr val="windowText" lastClr="000000"/>
                </a:solidFill>
              </a:rPr>
              <a:t>Todas as linhas não-nulas estão acima de qualquer linha de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198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0" grpId="0" animBg="1"/>
      <p:bldP spid="81" grpId="0" animBg="1"/>
      <p:bldP spid="54" grpId="0" animBg="1"/>
      <p:bldP spid="3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3" grpId="0" animBg="1"/>
      <p:bldP spid="64" grpId="0" animBg="1"/>
      <p:bldP spid="67" grpId="0" animBg="1"/>
      <p:bldP spid="68" grpId="0" animBg="1"/>
      <p:bldP spid="69" grpId="0" animBg="1"/>
      <p:bldP spid="70" grpId="0" animBg="1"/>
      <p:bldP spid="78" grpId="0" animBg="1"/>
      <p:bldP spid="79" grpId="0" animBg="1"/>
      <p:bldP spid="82" grpId="0" animBg="1"/>
      <p:bldP spid="7" grpId="0" animBg="1"/>
      <p:bldP spid="8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Como </a:t>
            </a:r>
            <a:r>
              <a:rPr lang="en-GB" sz="2000" dirty="0" err="1">
                <a:solidFill>
                  <a:sysClr val="windowText" lastClr="000000"/>
                </a:solidFill>
              </a:rPr>
              <a:t>queremos</a:t>
            </a:r>
            <a:r>
              <a:rPr lang="en-GB" sz="2000" dirty="0">
                <a:solidFill>
                  <a:sysClr val="windowText" lastClr="000000"/>
                </a:solidFill>
              </a:rPr>
              <a:t> a </a:t>
            </a:r>
            <a:r>
              <a:rPr lang="en-GB" sz="2000" b="1" dirty="0">
                <a:solidFill>
                  <a:sysClr val="windowText" lastClr="000000"/>
                </a:solidFill>
              </a:rPr>
              <a:t>Forma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Reduzida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precisamos</a:t>
            </a:r>
            <a:r>
              <a:rPr lang="en-GB" sz="2000" dirty="0">
                <a:solidFill>
                  <a:sysClr val="windowText" lastClr="000000"/>
                </a:solidFill>
              </a:rPr>
              <a:t> do </a:t>
            </a:r>
            <a:r>
              <a:rPr lang="en-GB" sz="2000" b="1" dirty="0">
                <a:solidFill>
                  <a:sysClr val="windowText" lastClr="000000"/>
                </a:solidFill>
              </a:rPr>
              <a:t>5</a:t>
            </a:r>
            <a:r>
              <a:rPr lang="en-GB" sz="2000" b="1" baseline="30000" dirty="0">
                <a:solidFill>
                  <a:sysClr val="windowText" lastClr="000000"/>
                </a:solidFill>
              </a:rPr>
              <a:t>º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passo</a:t>
            </a:r>
            <a:r>
              <a:rPr lang="en-GB" sz="2000" b="1" dirty="0">
                <a:solidFill>
                  <a:sysClr val="windowText" lastClr="000000"/>
                </a:solidFill>
              </a:rPr>
              <a:t>,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repetindo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-o se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necessário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5417B1E0-E9C8-4A67-8A3D-821D61F52564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289C852B-B789-4F91-B331-6C4334CDC0BF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pt-PT" sz="2400" dirty="0">
                <a:solidFill>
                  <a:sysClr val="windowText" lastClr="000000"/>
                </a:solidFill>
              </a:rPr>
              <a:t>Vamos ver o algoritmo com um </a:t>
            </a:r>
            <a:r>
              <a:rPr lang="en-GB" sz="2400" dirty="0" err="1">
                <a:solidFill>
                  <a:sysClr val="windowText" lastClr="000000"/>
                </a:solidFill>
              </a:rPr>
              <a:t>exemplo</a:t>
            </a:r>
            <a:r>
              <a:rPr lang="en-GB" sz="2400" dirty="0">
                <a:solidFill>
                  <a:sysClr val="windowText" lastClr="000000"/>
                </a:solidFill>
              </a:rPr>
              <a:t>!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E0E64D79-57DE-49B5-BDBF-AF0A69D745BE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6C05EB73-9837-46A8-8B33-AEC1A98F3BC0}"/>
              </a:ext>
            </a:extLst>
          </p:cNvPr>
          <p:cNvSpPr/>
          <p:nvPr/>
        </p:nvSpPr>
        <p:spPr>
          <a:xfrm>
            <a:off x="2127749" y="871393"/>
            <a:ext cx="924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1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FDF065DC-2A49-4A0D-8578-72728FBF974B}"/>
              </a:ext>
            </a:extLst>
          </p:cNvPr>
          <p:cNvSpPr/>
          <p:nvPr/>
        </p:nvSpPr>
        <p:spPr>
          <a:xfrm>
            <a:off x="2127749" y="1137173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 err="1">
                <a:solidFill>
                  <a:sysClr val="windowText" lastClr="000000"/>
                </a:solidFill>
              </a:rPr>
              <a:t>Comece</a:t>
            </a:r>
            <a:r>
              <a:rPr lang="en-GB" sz="1400" dirty="0">
                <a:solidFill>
                  <a:sysClr val="windowText" lastClr="000000"/>
                </a:solidFill>
              </a:rPr>
              <a:t> com a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coluna</a:t>
            </a:r>
            <a:r>
              <a:rPr lang="en-GB" sz="1400" u="sng" dirty="0">
                <a:solidFill>
                  <a:sysClr val="windowText" lastClr="000000"/>
                </a:solidFill>
              </a:rPr>
              <a:t>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não-nula</a:t>
            </a:r>
            <a:r>
              <a:rPr lang="en-GB" sz="1400" u="sng" dirty="0">
                <a:solidFill>
                  <a:sysClr val="windowText" lastClr="000000"/>
                </a:solidFill>
              </a:rPr>
              <a:t>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mais</a:t>
            </a:r>
            <a:r>
              <a:rPr lang="en-GB" sz="1400" u="sng" dirty="0">
                <a:solidFill>
                  <a:sysClr val="windowText" lastClr="000000"/>
                </a:solidFill>
              </a:rPr>
              <a:t> à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esquerda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dirty="0" err="1">
                <a:solidFill>
                  <a:sysClr val="windowText" lastClr="000000"/>
                </a:solidFill>
              </a:rPr>
              <a:t>Esta</a:t>
            </a:r>
            <a:r>
              <a:rPr lang="en-GB" sz="1400" dirty="0">
                <a:solidFill>
                  <a:sysClr val="windowText" lastClr="000000"/>
                </a:solidFill>
              </a:rPr>
              <a:t> é a </a:t>
            </a:r>
            <a:r>
              <a:rPr lang="en-GB" sz="1400" dirty="0" err="1">
                <a:solidFill>
                  <a:sysClr val="windowText" lastClr="000000"/>
                </a:solidFill>
              </a:rPr>
              <a:t>coluna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pivô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pt-PT" sz="1400" dirty="0">
                <a:solidFill>
                  <a:sysClr val="windowText" lastClr="000000"/>
                </a:solidFill>
              </a:rPr>
              <a:t>A posição pivô está em cima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7A1049E0-F461-471F-98B5-914A2DEE21FD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0308CE6C-D343-4144-BA1E-075551B0F6E1}"/>
              </a:ext>
            </a:extLst>
          </p:cNvPr>
          <p:cNvSpPr/>
          <p:nvPr/>
        </p:nvSpPr>
        <p:spPr>
          <a:xfrm>
            <a:off x="5115224" y="871393"/>
            <a:ext cx="980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2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1274F148-975A-49CD-B51C-CE5929DCE884}"/>
              </a:ext>
            </a:extLst>
          </p:cNvPr>
          <p:cNvSpPr/>
          <p:nvPr/>
        </p:nvSpPr>
        <p:spPr>
          <a:xfrm>
            <a:off x="5115225" y="1137173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1400" dirty="0">
                <a:solidFill>
                  <a:sysClr val="windowText" lastClr="000000"/>
                </a:solidFill>
              </a:rPr>
              <a:t>Escolha um</a:t>
            </a:r>
            <a:r>
              <a:rPr lang="pt-PT" sz="1400" b="1" dirty="0">
                <a:solidFill>
                  <a:sysClr val="windowText" lastClr="000000"/>
                </a:solidFill>
              </a:rPr>
              <a:t> elemento não-nulo </a:t>
            </a:r>
            <a:r>
              <a:rPr lang="pt-PT" sz="1400" dirty="0">
                <a:solidFill>
                  <a:sysClr val="windowText" lastClr="000000"/>
                </a:solidFill>
              </a:rPr>
              <a:t>na coluna pivô para </a:t>
            </a:r>
            <a:r>
              <a:rPr lang="pt-PT" sz="1400" b="1" dirty="0">
                <a:solidFill>
                  <a:sysClr val="windowText" lastClr="000000"/>
                </a:solidFill>
              </a:rPr>
              <a:t>pivô</a:t>
            </a:r>
            <a:r>
              <a:rPr lang="pt-PT" sz="1400" dirty="0">
                <a:solidFill>
                  <a:sysClr val="windowText" lastClr="000000"/>
                </a:solidFill>
              </a:rPr>
              <a:t>. </a:t>
            </a:r>
            <a:r>
              <a:rPr lang="pt-PT" sz="1400" u="sng" dirty="0">
                <a:solidFill>
                  <a:sysClr val="windowText" lastClr="000000"/>
                </a:solidFill>
              </a:rPr>
              <a:t>Se necessário, troque as linhas</a:t>
            </a:r>
            <a:r>
              <a:rPr lang="pt-PT" sz="1400" dirty="0">
                <a:solidFill>
                  <a:sysClr val="windowText" lastClr="000000"/>
                </a:solidFill>
              </a:rPr>
              <a:t> para o mover para a posição pivô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3EA22FA3-FBF0-41C6-9CC3-568A86BE25EA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AF129A5B-74CF-4B94-9446-DCA03F545A43}"/>
              </a:ext>
            </a:extLst>
          </p:cNvPr>
          <p:cNvSpPr/>
          <p:nvPr/>
        </p:nvSpPr>
        <p:spPr>
          <a:xfrm>
            <a:off x="5115224" y="2341928"/>
            <a:ext cx="980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3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BEDACECA-C41F-4D5C-9D39-689245908EC2}"/>
              </a:ext>
            </a:extLst>
          </p:cNvPr>
          <p:cNvSpPr/>
          <p:nvPr/>
        </p:nvSpPr>
        <p:spPr>
          <a:xfrm>
            <a:off x="5115225" y="2607707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Use as OELs (</a:t>
            </a:r>
            <a:r>
              <a:rPr lang="en-GB" sz="1400" dirty="0" err="1">
                <a:solidFill>
                  <a:sysClr val="windowText" lastClr="000000"/>
                </a:solidFill>
              </a:rPr>
              <a:t>particularmente</a:t>
            </a:r>
            <a:r>
              <a:rPr lang="en-GB" sz="1400" dirty="0">
                <a:solidFill>
                  <a:sysClr val="windowText" lastClr="000000"/>
                </a:solidFill>
              </a:rPr>
              <a:t> a </a:t>
            </a:r>
            <a:r>
              <a:rPr lang="en-GB" sz="1400" dirty="0" err="1">
                <a:solidFill>
                  <a:sysClr val="windowText" lastClr="000000"/>
                </a:solidFill>
              </a:rPr>
              <a:t>substituição</a:t>
            </a:r>
            <a:r>
              <a:rPr lang="en-GB" sz="1400" dirty="0">
                <a:solidFill>
                  <a:sysClr val="windowText" lastClr="000000"/>
                </a:solidFill>
              </a:rPr>
              <a:t>) para “</a:t>
            </a:r>
            <a:r>
              <a:rPr lang="en-GB" sz="1400" dirty="0" err="1">
                <a:solidFill>
                  <a:sysClr val="windowText" lastClr="000000"/>
                </a:solidFill>
              </a:rPr>
              <a:t>anular</a:t>
            </a:r>
            <a:r>
              <a:rPr lang="en-GB" sz="1400" dirty="0">
                <a:solidFill>
                  <a:sysClr val="windowText" lastClr="000000"/>
                </a:solidFill>
              </a:rPr>
              <a:t>” </a:t>
            </a:r>
            <a:r>
              <a:rPr lang="en-GB" sz="1400" dirty="0" err="1">
                <a:solidFill>
                  <a:sysClr val="windowText" lastClr="000000"/>
                </a:solidFill>
              </a:rPr>
              <a:t>todos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os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elementos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abaixo</a:t>
            </a:r>
            <a:r>
              <a:rPr lang="en-GB" sz="1400" dirty="0">
                <a:solidFill>
                  <a:sysClr val="windowText" lastClr="000000"/>
                </a:solidFill>
              </a:rPr>
              <a:t> do </a:t>
            </a:r>
            <a:r>
              <a:rPr lang="en-GB" sz="1400" dirty="0" err="1">
                <a:solidFill>
                  <a:sysClr val="windowText" lastClr="000000"/>
                </a:solidFill>
              </a:rPr>
              <a:t>pivô</a:t>
            </a:r>
            <a:r>
              <a:rPr lang="en-GB" sz="1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3E501E03-C3D1-4098-8564-1DEA299DBD51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71938880-AD23-40F1-B28C-CE1FE5B612F3}"/>
              </a:ext>
            </a:extLst>
          </p:cNvPr>
          <p:cNvSpPr/>
          <p:nvPr/>
        </p:nvSpPr>
        <p:spPr>
          <a:xfrm>
            <a:off x="2127748" y="2161616"/>
            <a:ext cx="9732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 err="1">
                <a:solidFill>
                  <a:srgbClr val="F25E4F"/>
                </a:solidFill>
              </a:rPr>
              <a:t>Passo</a:t>
            </a:r>
            <a:r>
              <a:rPr lang="en-GB" sz="1400" b="1" u="sng" dirty="0">
                <a:solidFill>
                  <a:srgbClr val="F25E4F"/>
                </a:solidFill>
              </a:rPr>
              <a:t> 4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6BD39018-9B60-4C60-814B-04AAB1D863AF}"/>
              </a:ext>
            </a:extLst>
          </p:cNvPr>
          <p:cNvSpPr/>
          <p:nvPr/>
        </p:nvSpPr>
        <p:spPr>
          <a:xfrm>
            <a:off x="2127749" y="2427395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1400" dirty="0">
                <a:solidFill>
                  <a:sysClr val="windowText" lastClr="000000"/>
                </a:solidFill>
              </a:rPr>
              <a:t>Cubra a linha que contém o pivô e cubra todas as linhas, se houver, acima dela – não as use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Repita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os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passos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1 a 3 à restante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submatriz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64" name="Seta: Para a Direita 63">
            <a:extLst>
              <a:ext uri="{FF2B5EF4-FFF2-40B4-BE49-F238E27FC236}">
                <a16:creationId xmlns:a16="http://schemas.microsoft.com/office/drawing/2014/main" id="{CC7328CC-9CFF-41F5-AB6D-2AF0BE7F4626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5" name="Seta: Para a Direita 64">
            <a:extLst>
              <a:ext uri="{FF2B5EF4-FFF2-40B4-BE49-F238E27FC236}">
                <a16:creationId xmlns:a16="http://schemas.microsoft.com/office/drawing/2014/main" id="{FB288454-EC16-4420-AD0A-DED431DE387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6" name="Seta: Para a Direita 65">
            <a:extLst>
              <a:ext uri="{FF2B5EF4-FFF2-40B4-BE49-F238E27FC236}">
                <a16:creationId xmlns:a16="http://schemas.microsoft.com/office/drawing/2014/main" id="{372143A9-8D07-4F47-A906-FD6899DDD328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7" name="Seta: Para a Direita 66">
            <a:extLst>
              <a:ext uri="{FF2B5EF4-FFF2-40B4-BE49-F238E27FC236}">
                <a16:creationId xmlns:a16="http://schemas.microsoft.com/office/drawing/2014/main" id="{AC10E7D7-45FD-4E9B-A1BD-766C0A2B810F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" name="Parêntese direito 1">
            <a:extLst>
              <a:ext uri="{FF2B5EF4-FFF2-40B4-BE49-F238E27FC236}">
                <a16:creationId xmlns:a16="http://schemas.microsoft.com/office/drawing/2014/main" id="{817F1337-3250-4E91-9267-42F823C55FD9}"/>
              </a:ext>
            </a:extLst>
          </p:cNvPr>
          <p:cNvSpPr/>
          <p:nvPr/>
        </p:nvSpPr>
        <p:spPr>
          <a:xfrm>
            <a:off x="8017754" y="835766"/>
            <a:ext cx="325838" cy="2602849"/>
          </a:xfrm>
          <a:prstGeom prst="rightBracket">
            <a:avLst/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Parêntese direito 69">
            <a:extLst>
              <a:ext uri="{FF2B5EF4-FFF2-40B4-BE49-F238E27FC236}">
                <a16:creationId xmlns:a16="http://schemas.microsoft.com/office/drawing/2014/main" id="{DAF0C379-0132-4AE0-B8AA-842774F80D75}"/>
              </a:ext>
            </a:extLst>
          </p:cNvPr>
          <p:cNvSpPr/>
          <p:nvPr/>
        </p:nvSpPr>
        <p:spPr>
          <a:xfrm>
            <a:off x="8017754" y="4412671"/>
            <a:ext cx="325838" cy="2354072"/>
          </a:xfrm>
          <a:prstGeom prst="rightBracket">
            <a:avLst/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C9AAD152-4846-4077-96D0-04D3332FB161}"/>
              </a:ext>
            </a:extLst>
          </p:cNvPr>
          <p:cNvSpPr/>
          <p:nvPr/>
        </p:nvSpPr>
        <p:spPr>
          <a:xfrm>
            <a:off x="8660821" y="1548080"/>
            <a:ext cx="3120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rgbClr val="F25E4F"/>
                  </a:solidFill>
                </a:ln>
              </a:rPr>
              <a:t>FASE para a FRENTE</a:t>
            </a:r>
          </a:p>
          <a:p>
            <a:pPr algn="ctr"/>
            <a:r>
              <a:rPr lang="en-GB" sz="2000" b="1" dirty="0"/>
              <a:t>do </a:t>
            </a:r>
            <a:r>
              <a:rPr lang="en-GB" sz="2000" b="1" dirty="0" err="1"/>
              <a:t>algoritmo</a:t>
            </a:r>
            <a:endParaRPr lang="en-GB" sz="2000" b="1" dirty="0"/>
          </a:p>
          <a:p>
            <a:pPr algn="ctr"/>
            <a:r>
              <a:rPr lang="en-GB" sz="2400" b="1" dirty="0" err="1"/>
              <a:t>Passos</a:t>
            </a:r>
            <a:r>
              <a:rPr lang="en-GB" sz="2400" b="1" dirty="0"/>
              <a:t> 1-4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0329BE08-9295-43B4-B657-267D3DE80199}"/>
              </a:ext>
            </a:extLst>
          </p:cNvPr>
          <p:cNvSpPr/>
          <p:nvPr/>
        </p:nvSpPr>
        <p:spPr>
          <a:xfrm>
            <a:off x="8660821" y="4655835"/>
            <a:ext cx="3042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ln>
                  <a:solidFill>
                    <a:srgbClr val="F25E4F"/>
                  </a:solidFill>
                </a:ln>
              </a:rPr>
              <a:t>FASE para TRÁS</a:t>
            </a:r>
          </a:p>
          <a:p>
            <a:pPr algn="ctr"/>
            <a:r>
              <a:rPr lang="pt-PT" sz="2000" b="1" dirty="0"/>
              <a:t>do algoritmo</a:t>
            </a:r>
          </a:p>
          <a:p>
            <a:pPr algn="ctr"/>
            <a:r>
              <a:rPr lang="pt-PT" sz="2400" b="1" dirty="0"/>
              <a:t>Passo </a:t>
            </a:r>
            <a:r>
              <a:rPr lang="en-GB" sz="2400" b="1" dirty="0"/>
              <a:t>5</a:t>
            </a:r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A92FC0A6-AF82-4B96-BFE5-32E00AE8AFF1}"/>
              </a:ext>
            </a:extLst>
          </p:cNvPr>
          <p:cNvSpPr/>
          <p:nvPr/>
        </p:nvSpPr>
        <p:spPr>
          <a:xfrm>
            <a:off x="8931571" y="2699572"/>
            <a:ext cx="2501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Forma </a:t>
            </a:r>
            <a:r>
              <a:rPr lang="en-GB" sz="2400" b="1" u="sng" dirty="0" err="1">
                <a:solidFill>
                  <a:srgbClr val="F25E4F"/>
                </a:solidFill>
              </a:rPr>
              <a:t>Escalonada</a:t>
            </a:r>
            <a:endParaRPr lang="en-GB" sz="2400" b="1" dirty="0">
              <a:solidFill>
                <a:srgbClr val="F25E4F"/>
              </a:solidFill>
            </a:endParaRP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AE7A3628-4983-4B39-8EF2-C4734422775F}"/>
              </a:ext>
            </a:extLst>
          </p:cNvPr>
          <p:cNvSpPr/>
          <p:nvPr/>
        </p:nvSpPr>
        <p:spPr>
          <a:xfrm>
            <a:off x="8582812" y="5791401"/>
            <a:ext cx="3198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Forma </a:t>
            </a:r>
            <a:r>
              <a:rPr lang="en-GB" sz="2400" b="1" u="sng" dirty="0" err="1">
                <a:solidFill>
                  <a:srgbClr val="F25E4F"/>
                </a:solidFill>
              </a:rPr>
              <a:t>Escalonada</a:t>
            </a:r>
            <a:r>
              <a:rPr lang="en-GB" sz="2400" b="1" u="sng" dirty="0">
                <a:solidFill>
                  <a:srgbClr val="F25E4F"/>
                </a:solidFill>
              </a:rPr>
              <a:t> </a:t>
            </a:r>
            <a:r>
              <a:rPr lang="en-GB" sz="2400" b="1" u="sng" dirty="0" err="1">
                <a:solidFill>
                  <a:srgbClr val="F25E4F"/>
                </a:solidFill>
              </a:rPr>
              <a:t>Reduzida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743AF7F2-E4B5-4865-9D1B-E7F8D4463496}"/>
              </a:ext>
            </a:extLst>
          </p:cNvPr>
          <p:cNvSpPr/>
          <p:nvPr/>
        </p:nvSpPr>
        <p:spPr>
          <a:xfrm>
            <a:off x="2073796" y="4438613"/>
            <a:ext cx="5847365" cy="2354073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5234FFA9-E81B-4B80-A081-35A7D79CE509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Passo</a:t>
            </a:r>
            <a:r>
              <a:rPr lang="en-GB" sz="2400" b="1" u="sng" dirty="0">
                <a:solidFill>
                  <a:srgbClr val="F25E4F"/>
                </a:solidFill>
              </a:rPr>
              <a:t>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CCFC4AF3-37A5-4536-A83B-853E618834EE}"/>
              </a:ext>
            </a:extLst>
          </p:cNvPr>
          <p:cNvSpPr/>
          <p:nvPr/>
        </p:nvSpPr>
        <p:spPr>
          <a:xfrm>
            <a:off x="2157208" y="4875708"/>
            <a:ext cx="57205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Começar</a:t>
            </a:r>
            <a:r>
              <a:rPr lang="en-GB" sz="2400" dirty="0">
                <a:solidFill>
                  <a:sysClr val="windowText" lastClr="000000"/>
                </a:solidFill>
              </a:rPr>
              <a:t> com o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pivô</a:t>
            </a:r>
            <a:r>
              <a:rPr lang="en-GB" sz="2400" u="sng" dirty="0">
                <a:solidFill>
                  <a:sysClr val="windowText" lastClr="000000"/>
                </a:solidFill>
              </a:rPr>
              <a:t>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mais</a:t>
            </a:r>
            <a:r>
              <a:rPr lang="en-GB" sz="2400" u="sng" dirty="0">
                <a:solidFill>
                  <a:sysClr val="windowText" lastClr="000000"/>
                </a:solidFill>
              </a:rPr>
              <a:t> à </a:t>
            </a:r>
            <a:r>
              <a:rPr lang="en-GB" sz="2400" u="sng" dirty="0" err="1">
                <a:solidFill>
                  <a:sysClr val="windowText" lastClr="000000"/>
                </a:solidFill>
              </a:rPr>
              <a:t>direita</a:t>
            </a:r>
            <a:r>
              <a:rPr lang="en-GB" sz="2400" dirty="0">
                <a:solidFill>
                  <a:sysClr val="windowText" lastClr="000000"/>
                </a:solidFill>
              </a:rPr>
              <a:t> e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andar</a:t>
            </a:r>
            <a:r>
              <a:rPr lang="en-GB" sz="2400" b="1" dirty="0">
                <a:solidFill>
                  <a:sysClr val="windowText" lastClr="000000"/>
                </a:solidFill>
              </a:rPr>
              <a:t> para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cima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e </a:t>
            </a:r>
            <a:r>
              <a:rPr lang="en-GB" sz="2400" b="1" dirty="0">
                <a:solidFill>
                  <a:sysClr val="windowText" lastClr="000000"/>
                </a:solidFill>
              </a:rPr>
              <a:t>para 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esquerda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dirty="0" err="1">
                <a:solidFill>
                  <a:sysClr val="windowText" lastClr="000000"/>
                </a:solidFill>
              </a:rPr>
              <a:t>criando</a:t>
            </a:r>
            <a:r>
              <a:rPr lang="en-GB" sz="2400" dirty="0">
                <a:solidFill>
                  <a:sysClr val="windowText" lastClr="000000"/>
                </a:solidFill>
              </a:rPr>
              <a:t> zeros </a:t>
            </a:r>
            <a:r>
              <a:rPr lang="en-GB" sz="2400" dirty="0" err="1">
                <a:solidFill>
                  <a:sysClr val="windowText" lastClr="000000"/>
                </a:solidFill>
              </a:rPr>
              <a:t>acima</a:t>
            </a:r>
            <a:r>
              <a:rPr lang="en-GB" sz="2400" dirty="0">
                <a:solidFill>
                  <a:sysClr val="windowText" lastClr="000000"/>
                </a:solidFill>
              </a:rPr>
              <a:t> de </a:t>
            </a:r>
            <a:r>
              <a:rPr lang="en-GB" sz="2400" dirty="0" err="1">
                <a:solidFill>
                  <a:sysClr val="windowText" lastClr="000000"/>
                </a:solidFill>
              </a:rPr>
              <a:t>cada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pivô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  <a:r>
              <a:rPr lang="pt-PT" sz="2400" dirty="0">
                <a:solidFill>
                  <a:sysClr val="windowText" lastClr="000000"/>
                </a:solidFill>
              </a:rPr>
              <a:t>Se um pivô não for 1, é necessário transformá-lo em 1 multiplicando a respetiva linha pelo seu inverso! </a:t>
            </a:r>
          </a:p>
        </p:txBody>
      </p:sp>
    </p:spTree>
    <p:extLst>
      <p:ext uri="{BB962C8B-B14F-4D97-AF65-F5344CB8AC3E}">
        <p14:creationId xmlns:p14="http://schemas.microsoft.com/office/powerpoint/2010/main" val="6482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0" grpId="0" animBg="1"/>
      <p:bldP spid="71" grpId="0"/>
      <p:bldP spid="73" grpId="0"/>
      <p:bldP spid="74" grpId="0"/>
      <p:bldP spid="7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203F0D1-081D-49B7-814B-7B0C702DC05D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6D9DE7E-8163-4A4B-AEF8-F8967E46F93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925C60A-2E31-4D6C-8EAD-83703F95057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58211910-DAEA-4C65-A286-F938C62371ED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037880A7-324E-4E05-99DB-2A0EADDB625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: Cantos Arredondados 31">
            <a:hlinkClick r:id="rId8" action="ppaction://hlinksldjump"/>
            <a:extLst>
              <a:ext uri="{FF2B5EF4-FFF2-40B4-BE49-F238E27FC236}">
                <a16:creationId xmlns:a16="http://schemas.microsoft.com/office/drawing/2014/main" id="{3D9E068E-6BF4-41AD-8777-2556348637C4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7B8F371-A5F0-4822-BCB1-672E0CF2D4C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4" name="Retângulo: Cantos Arredondados 13">
            <a:hlinkClick r:id="rId9" action="ppaction://hlinksldjump"/>
            <a:extLst>
              <a:ext uri="{FF2B5EF4-FFF2-40B4-BE49-F238E27FC236}">
                <a16:creationId xmlns:a16="http://schemas.microsoft.com/office/drawing/2014/main" id="{27CF901C-3E7A-4DE0-9DB7-F7655CA2CE0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: Cantos Arredondados 20">
            <a:hlinkClick r:id="rId10" action="ppaction://hlinksldjump"/>
            <a:extLst>
              <a:ext uri="{FF2B5EF4-FFF2-40B4-BE49-F238E27FC236}">
                <a16:creationId xmlns:a16="http://schemas.microsoft.com/office/drawing/2014/main" id="{987FA496-A4BE-4F40-B247-43B29DF64380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</a:t>
            </a:r>
            <a:r>
              <a:rPr lang="en-GB" sz="1600" b="1" dirty="0">
                <a:solidFill>
                  <a:srgbClr val="F25E4F"/>
                </a:solidFill>
              </a:rPr>
              <a:t>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21">
            <a:hlinkClick r:id="rId11" action="ppaction://hlinksldjump"/>
            <a:extLst>
              <a:ext uri="{FF2B5EF4-FFF2-40B4-BE49-F238E27FC236}">
                <a16:creationId xmlns:a16="http://schemas.microsoft.com/office/drawing/2014/main" id="{A7726E5E-E3C1-4F47-8DCF-3B72396E275B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12" action="ppaction://hlinksldjump"/>
            <a:extLst>
              <a:ext uri="{FF2B5EF4-FFF2-40B4-BE49-F238E27FC236}">
                <a16:creationId xmlns:a16="http://schemas.microsoft.com/office/drawing/2014/main" id="{A63C7377-386A-4696-91BF-A990D48E57A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pic>
        <p:nvPicPr>
          <p:cNvPr id="16" name="Imagem 15" descr="Uma imagem com edifício&#10;&#10;Descrição gerada automaticamente">
            <a:extLst>
              <a:ext uri="{FF2B5EF4-FFF2-40B4-BE49-F238E27FC236}">
                <a16:creationId xmlns:a16="http://schemas.microsoft.com/office/drawing/2014/main" id="{987B432D-FF51-41D2-95FB-6FB399108B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2" y="936000"/>
            <a:ext cx="5402428" cy="51173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08BF120-C558-4B0B-ADE9-DC317C0E96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911" y="1377000"/>
            <a:ext cx="1497330" cy="4572000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43A5FC8D-AC2D-4AF7-9ACC-685D6D11D5AE}"/>
              </a:ext>
            </a:extLst>
          </p:cNvPr>
          <p:cNvSpPr/>
          <p:nvPr/>
        </p:nvSpPr>
        <p:spPr>
          <a:xfrm>
            <a:off x="7836812" y="81178"/>
            <a:ext cx="2974311" cy="1446963"/>
          </a:xfrm>
          <a:prstGeom prst="cloudCallout">
            <a:avLst>
              <a:gd name="adj1" fmla="val 36599"/>
              <a:gd name="adj2" fmla="val 50695"/>
            </a:avLst>
          </a:prstGeom>
          <a:solidFill>
            <a:srgbClr val="F68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É </a:t>
            </a:r>
            <a:r>
              <a:rPr lang="en-GB" sz="2000" b="1" dirty="0" err="1"/>
              <a:t>demais</a:t>
            </a:r>
            <a:r>
              <a:rPr lang="en-GB" sz="2000" dirty="0"/>
              <a:t>… </a:t>
            </a:r>
          </a:p>
          <a:p>
            <a:pPr algn="ctr"/>
            <a:r>
              <a:rPr lang="en-GB" sz="2000" dirty="0"/>
              <a:t>Vou </a:t>
            </a:r>
            <a:r>
              <a:rPr lang="en-GB" sz="2000" dirty="0" err="1"/>
              <a:t>embora</a:t>
            </a:r>
            <a:r>
              <a:rPr lang="en-GB" sz="2000" dirty="0"/>
              <a:t>…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3F1747-A81B-433F-807E-D17AA3BFAF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974" y="1376999"/>
            <a:ext cx="1640392" cy="470363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89A4912-4105-4FE8-8C15-4106B3CDDDA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315" y="1336806"/>
            <a:ext cx="1425654" cy="4822510"/>
          </a:xfrm>
          <a:prstGeom prst="rect">
            <a:avLst/>
          </a:prstGeom>
        </p:spPr>
      </p:pic>
      <p:sp>
        <p:nvSpPr>
          <p:cNvPr id="24" name="Bolha de Pensamento: Nuvem 23">
            <a:extLst>
              <a:ext uri="{FF2B5EF4-FFF2-40B4-BE49-F238E27FC236}">
                <a16:creationId xmlns:a16="http://schemas.microsoft.com/office/drawing/2014/main" id="{5D08B2FF-6BDD-462A-ABB7-EC0F03041FAA}"/>
              </a:ext>
            </a:extLst>
          </p:cNvPr>
          <p:cNvSpPr/>
          <p:nvPr/>
        </p:nvSpPr>
        <p:spPr>
          <a:xfrm>
            <a:off x="7763109" y="81178"/>
            <a:ext cx="3121716" cy="1446963"/>
          </a:xfrm>
          <a:prstGeom prst="cloudCallout">
            <a:avLst>
              <a:gd name="adj1" fmla="val 36599"/>
              <a:gd name="adj2" fmla="val 50695"/>
            </a:avLst>
          </a:prstGeom>
          <a:solidFill>
            <a:srgbClr val="F6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0C2B8E"/>
                </a:solidFill>
              </a:rPr>
              <a:t>Estava</a:t>
            </a:r>
            <a:r>
              <a:rPr lang="en-GB" sz="2000" dirty="0">
                <a:solidFill>
                  <a:srgbClr val="0C2B8E"/>
                </a:solidFill>
              </a:rPr>
              <a:t> a </a:t>
            </a:r>
            <a:r>
              <a:rPr lang="en-GB" sz="2000" dirty="0" err="1">
                <a:solidFill>
                  <a:srgbClr val="0C2B8E"/>
                </a:solidFill>
              </a:rPr>
              <a:t>brincar</a:t>
            </a:r>
            <a:r>
              <a:rPr lang="en-GB" sz="2000" dirty="0">
                <a:solidFill>
                  <a:srgbClr val="0C2B8E"/>
                </a:solidFill>
              </a:rPr>
              <a:t>…</a:t>
            </a:r>
          </a:p>
          <a:p>
            <a:pPr algn="ctr"/>
            <a:r>
              <a:rPr lang="en-GB" sz="2000" b="1" dirty="0" err="1">
                <a:solidFill>
                  <a:srgbClr val="0C2B8E"/>
                </a:solidFill>
              </a:rPr>
              <a:t>Vamos</a:t>
            </a:r>
            <a:r>
              <a:rPr lang="en-GB" sz="2000" b="1" dirty="0">
                <a:solidFill>
                  <a:srgbClr val="0C2B8E"/>
                </a:solidFill>
              </a:rPr>
              <a:t> </a:t>
            </a:r>
            <a:r>
              <a:rPr lang="en-GB" sz="2000" b="1" dirty="0" err="1">
                <a:solidFill>
                  <a:srgbClr val="0C2B8E"/>
                </a:solidFill>
              </a:rPr>
              <a:t>lá</a:t>
            </a:r>
            <a:r>
              <a:rPr lang="en-GB" sz="2000" b="1" dirty="0">
                <a:solidFill>
                  <a:srgbClr val="0C2B8E"/>
                </a:solidFill>
              </a:rPr>
              <a:t>!!!! </a:t>
            </a:r>
          </a:p>
        </p:txBody>
      </p:sp>
    </p:spTree>
    <p:extLst>
      <p:ext uri="{BB962C8B-B14F-4D97-AF65-F5344CB8AC3E}">
        <p14:creationId xmlns:p14="http://schemas.microsoft.com/office/powerpoint/2010/main" val="117631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203F0D1-081D-49B7-814B-7B0C702DC05D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6D9DE7E-8163-4A4B-AEF8-F8967E46F93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925C60A-2E31-4D6C-8EAD-83703F95057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58211910-DAEA-4C65-A286-F938C62371ED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037880A7-324E-4E05-99DB-2A0EADDB625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: Cantos Arredondados 31">
            <a:hlinkClick r:id="rId6" action="ppaction://hlinksldjump"/>
            <a:extLst>
              <a:ext uri="{FF2B5EF4-FFF2-40B4-BE49-F238E27FC236}">
                <a16:creationId xmlns:a16="http://schemas.microsoft.com/office/drawing/2014/main" id="{3D9E068E-6BF4-41AD-8777-2556348637C4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7B8F371-A5F0-4822-BCB1-672E0CF2D4C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4" name="Retângulo: Cantos Arredondados 13">
            <a:hlinkClick r:id="rId7" action="ppaction://hlinksldjump"/>
            <a:extLst>
              <a:ext uri="{FF2B5EF4-FFF2-40B4-BE49-F238E27FC236}">
                <a16:creationId xmlns:a16="http://schemas.microsoft.com/office/drawing/2014/main" id="{27CF901C-3E7A-4DE0-9DB7-F7655CA2CE0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: Cantos Arredondados 20">
            <a:hlinkClick r:id="rId8" action="ppaction://hlinksldjump"/>
            <a:extLst>
              <a:ext uri="{FF2B5EF4-FFF2-40B4-BE49-F238E27FC236}">
                <a16:creationId xmlns:a16="http://schemas.microsoft.com/office/drawing/2014/main" id="{987FA496-A4BE-4F40-B247-43B29DF64380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21">
            <a:hlinkClick r:id="rId9" action="ppaction://hlinksldjump"/>
            <a:extLst>
              <a:ext uri="{FF2B5EF4-FFF2-40B4-BE49-F238E27FC236}">
                <a16:creationId xmlns:a16="http://schemas.microsoft.com/office/drawing/2014/main" id="{A7726E5E-E3C1-4F47-8DCF-3B72396E275B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10" action="ppaction://hlinksldjump"/>
            <a:extLst>
              <a:ext uri="{FF2B5EF4-FFF2-40B4-BE49-F238E27FC236}">
                <a16:creationId xmlns:a16="http://schemas.microsoft.com/office/drawing/2014/main" id="{A63C7377-386A-4696-91BF-A990D48E57A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9B3167C9-5D99-4E7B-856B-4ABB94EB8A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SPRING_QUIZ_SHAPE1">
            <a:extLst>
              <a:ext uri="{FF2B5EF4-FFF2-40B4-BE49-F238E27FC236}">
                <a16:creationId xmlns:a16="http://schemas.microsoft.com/office/drawing/2014/main" id="{7EB3A077-5350-40E4-8BAF-7135B9F825CB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6" name="ISPRING_QUIZ_SHAPE2">
            <a:extLst>
              <a:ext uri="{FF2B5EF4-FFF2-40B4-BE49-F238E27FC236}">
                <a16:creationId xmlns:a16="http://schemas.microsoft.com/office/drawing/2014/main" id="{1252C860-58B7-44B5-A8C7-7239B910AFE5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1" name="ISPRING_QUIZ_SHAPE3">
            <a:extLst>
              <a:ext uri="{FF2B5EF4-FFF2-40B4-BE49-F238E27FC236}">
                <a16:creationId xmlns:a16="http://schemas.microsoft.com/office/drawing/2014/main" id="{C56476DC-C0D4-4A54-9D8F-FA0077C3B0C9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4">
            <a:extLst>
              <a:ext uri="{FF2B5EF4-FFF2-40B4-BE49-F238E27FC236}">
                <a16:creationId xmlns:a16="http://schemas.microsoft.com/office/drawing/2014/main" id="{B39A35AD-743A-40A5-93A8-49997811F268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GB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0550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027" y="1706736"/>
            <a:ext cx="3658410" cy="3472017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580" y="1674932"/>
            <a:ext cx="3749065" cy="351823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3916358" y="450644"/>
            <a:ext cx="6159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dirty="0"/>
              <a:t>Esperamos que tenhas gostado</a:t>
            </a:r>
            <a:r>
              <a:rPr lang="en-GB" sz="3600" dirty="0"/>
              <a:t>!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453A01F-A6BB-4D35-A06F-191DF89876B5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Fim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da Aula 13</a:t>
            </a: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>
            <a:extLst>
              <a:ext uri="{FF2B5EF4-FFF2-40B4-BE49-F238E27FC236}">
                <a16:creationId xmlns:a16="http://schemas.microsoft.com/office/drawing/2014/main" id="{DEE2C1EE-B7BD-454F-A133-9A5E9107186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2DB13659-BE35-40DF-938F-36079C34032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3" name="Retângulo: Cantos Arredondados 42">
            <a:hlinkClick r:id="rId8" action="ppaction://hlinksldjump"/>
            <a:extLst>
              <a:ext uri="{FF2B5EF4-FFF2-40B4-BE49-F238E27FC236}">
                <a16:creationId xmlns:a16="http://schemas.microsoft.com/office/drawing/2014/main" id="{7B186728-68FB-4E3D-B290-52D9840674A1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B569757A-0F75-4E26-823C-AB38619F0E08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10" action="ppaction://hlinksldjump"/>
            <a:extLst>
              <a:ext uri="{FF2B5EF4-FFF2-40B4-BE49-F238E27FC236}">
                <a16:creationId xmlns:a16="http://schemas.microsoft.com/office/drawing/2014/main" id="{D0982ABC-5748-4605-A819-8D4A77FB63E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1" action="ppaction://hlinksldjump"/>
            <a:extLst>
              <a:ext uri="{FF2B5EF4-FFF2-40B4-BE49-F238E27FC236}">
                <a16:creationId xmlns:a16="http://schemas.microsoft.com/office/drawing/2014/main" id="{DA2D930F-E1D3-4AAB-B8FE-0AD5301C6F7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2" action="ppaction://hlinksldjump"/>
            <a:extLst>
              <a:ext uri="{FF2B5EF4-FFF2-40B4-BE49-F238E27FC236}">
                <a16:creationId xmlns:a16="http://schemas.microsoft.com/office/drawing/2014/main" id="{C9A65C13-9727-45C6-B38D-E818041520F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A600791D-E381-47A5-A8DE-74BAD1D5F9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621" y="1377000"/>
            <a:ext cx="170878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000" dirty="0">
                <a:solidFill>
                  <a:sysClr val="windowText" lastClr="000000"/>
                </a:solidFill>
              </a:rPr>
              <a:t>Quais das seguintes matrizes estão na forma escalonada</a:t>
            </a:r>
            <a:r>
              <a:rPr lang="en-GB" sz="2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8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6F6368A7-1CC1-4C1C-9810-D54AC624E632}"/>
              </a:ext>
            </a:extLst>
          </p:cNvPr>
          <p:cNvSpPr txBox="1"/>
          <p:nvPr/>
        </p:nvSpPr>
        <p:spPr>
          <a:xfrm>
            <a:off x="2496624" y="3099210"/>
            <a:ext cx="279732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falha</a:t>
            </a:r>
            <a:r>
              <a:rPr lang="en-US" dirty="0"/>
              <a:t> </a:t>
            </a:r>
            <a:r>
              <a:rPr lang="en-US" dirty="0" err="1"/>
              <a:t>porque</a:t>
            </a:r>
            <a:r>
              <a:rPr lang="en-US" dirty="0"/>
              <a:t> o “1”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à </a:t>
            </a:r>
            <a:r>
              <a:rPr lang="en-US" dirty="0" err="1"/>
              <a:t>direita</a:t>
            </a:r>
            <a:r>
              <a:rPr lang="en-US" dirty="0"/>
              <a:t> do “3”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AEB0CDF3-29AC-48BD-B310-1A291C121BC3}"/>
              </a:ext>
            </a:extLst>
          </p:cNvPr>
          <p:cNvSpPr/>
          <p:nvPr/>
        </p:nvSpPr>
        <p:spPr>
          <a:xfrm>
            <a:off x="3425188" y="3752837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3FBFA501-1D06-4C05-9B49-AA650B00D775}"/>
              </a:ext>
            </a:extLst>
          </p:cNvPr>
          <p:cNvSpPr txBox="1"/>
          <p:nvPr/>
        </p:nvSpPr>
        <p:spPr>
          <a:xfrm>
            <a:off x="4505996" y="3099553"/>
            <a:ext cx="279732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falha</a:t>
            </a:r>
            <a:r>
              <a:rPr lang="en-US" dirty="0"/>
              <a:t> </a:t>
            </a:r>
            <a:r>
              <a:rPr lang="en-US" dirty="0" err="1"/>
              <a:t>porque</a:t>
            </a:r>
            <a:r>
              <a:rPr lang="en-US" dirty="0"/>
              <a:t> o “2”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à </a:t>
            </a:r>
            <a:r>
              <a:rPr lang="en-US" dirty="0" err="1"/>
              <a:t>direita</a:t>
            </a:r>
            <a:r>
              <a:rPr lang="en-US" dirty="0"/>
              <a:t> do “1”</a:t>
            </a:r>
          </a:p>
        </p:txBody>
      </p:sp>
      <p:sp>
        <p:nvSpPr>
          <p:cNvPr id="84" name="Seta: Para Baixo 83">
            <a:extLst>
              <a:ext uri="{FF2B5EF4-FFF2-40B4-BE49-F238E27FC236}">
                <a16:creationId xmlns:a16="http://schemas.microsoft.com/office/drawing/2014/main" id="{6A5E490D-3C30-4066-90C0-EEE33D78E44B}"/>
              </a:ext>
            </a:extLst>
          </p:cNvPr>
          <p:cNvSpPr/>
          <p:nvPr/>
        </p:nvSpPr>
        <p:spPr>
          <a:xfrm>
            <a:off x="5434560" y="3743132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 18">
            <a:extLst>
              <a:ext uri="{FF2B5EF4-FFF2-40B4-BE49-F238E27FC236}">
                <a16:creationId xmlns:a16="http://schemas.microsoft.com/office/drawing/2014/main" id="{17FA2294-9ED7-4832-9B5A-D2EE5C9EDE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79861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1A58F95F-824A-4E4B-8B52-FF264FB514CC}"/>
              </a:ext>
            </a:extLst>
          </p:cNvPr>
          <p:cNvSpPr/>
          <p:nvPr/>
        </p:nvSpPr>
        <p:spPr>
          <a:xfrm>
            <a:off x="2148856" y="5683160"/>
            <a:ext cx="9777070" cy="1055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B5F1D0B6-7B70-4854-B1B5-7E53431DBBB6}"/>
              </a:ext>
            </a:extLst>
          </p:cNvPr>
          <p:cNvSpPr/>
          <p:nvPr/>
        </p:nvSpPr>
        <p:spPr>
          <a:xfrm>
            <a:off x="2158903" y="5706861"/>
            <a:ext cx="97428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 err="1">
                <a:solidFill>
                  <a:srgbClr val="F25E4F"/>
                </a:solidFill>
              </a:rPr>
              <a:t>Observação</a:t>
            </a:r>
            <a:r>
              <a:rPr lang="en-GB" sz="2000" b="1" dirty="0">
                <a:solidFill>
                  <a:srgbClr val="F25E4F"/>
                </a:solidFill>
              </a:rPr>
              <a:t> - </a:t>
            </a:r>
            <a:r>
              <a:rPr lang="pt-PT" sz="2000" b="1" dirty="0">
                <a:solidFill>
                  <a:sysClr val="windowText" lastClr="000000"/>
                </a:solidFill>
              </a:rPr>
              <a:t>Linha ou coluna não-nula </a:t>
            </a:r>
            <a:r>
              <a:rPr lang="pt-PT" sz="2000" dirty="0">
                <a:solidFill>
                  <a:sysClr val="windowText" lastClr="000000"/>
                </a:solidFill>
              </a:rPr>
              <a:t>significa que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pt-PT" sz="2000" i="1" u="sng" dirty="0">
                <a:solidFill>
                  <a:sysClr val="windowText" lastClr="000000"/>
                </a:solidFill>
              </a:rPr>
              <a:t>contém pelo menos um elemento não nulo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1F3F4501-FF26-4FFE-AAAF-7BE9E41E73B8}"/>
              </a:ext>
            </a:extLst>
          </p:cNvPr>
          <p:cNvSpPr/>
          <p:nvPr/>
        </p:nvSpPr>
        <p:spPr>
          <a:xfrm>
            <a:off x="3169042" y="6072105"/>
            <a:ext cx="8766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b="1" dirty="0" err="1">
                <a:solidFill>
                  <a:sysClr val="windowText" lastClr="000000"/>
                </a:solidFill>
              </a:rPr>
              <a:t>elemento</a:t>
            </a:r>
            <a:r>
              <a:rPr lang="en-GB" sz="2000" b="1" dirty="0">
                <a:solidFill>
                  <a:sysClr val="windowText" lastClr="000000"/>
                </a:solidFill>
              </a:rPr>
              <a:t> principal </a:t>
            </a:r>
            <a:r>
              <a:rPr lang="pt-PT" sz="2000" dirty="0">
                <a:solidFill>
                  <a:sysClr val="windowText" lastClr="000000"/>
                </a:solidFill>
              </a:rPr>
              <a:t>de uma linha refere-se ao </a:t>
            </a:r>
            <a:r>
              <a:rPr lang="pt-PT" sz="2000" i="1" u="sng" dirty="0">
                <a:solidFill>
                  <a:sysClr val="windowText" lastClr="000000"/>
                </a:solidFill>
              </a:rPr>
              <a:t>elemento não-nulo mais à esquerda </a:t>
            </a:r>
            <a:r>
              <a:rPr lang="en-GB" sz="1600" dirty="0">
                <a:solidFill>
                  <a:sysClr val="windowText" lastClr="000000"/>
                </a:solidFill>
              </a:rPr>
              <a:t>(</a:t>
            </a:r>
            <a:r>
              <a:rPr lang="pt-PT" sz="1600" dirty="0">
                <a:solidFill>
                  <a:sysClr val="windowText" lastClr="000000"/>
                </a:solidFill>
              </a:rPr>
              <a:t>numa linha não-nula)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91524078-9914-4769-961F-903FC5A7A988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Definição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43AF9C48-D804-4534-BA3C-A767A115E8EE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Uma matriz retangular está na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>
                <a:solidFill>
                  <a:sysClr val="windowText" lastClr="000000"/>
                </a:solidFill>
              </a:rPr>
              <a:t>Forma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ou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Triangularizada</a:t>
            </a:r>
            <a:r>
              <a:rPr lang="en-GB" sz="2400" dirty="0">
                <a:solidFill>
                  <a:sysClr val="windowText" lastClr="000000"/>
                </a:solidFill>
              </a:rPr>
              <a:t>) </a:t>
            </a:r>
            <a:r>
              <a:rPr lang="pt-PT" sz="2400" dirty="0">
                <a:solidFill>
                  <a:sysClr val="windowText" lastClr="000000"/>
                </a:solidFill>
              </a:rPr>
              <a:t>se apresentar as seguintes propriedades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009B4DEF-3FE1-46A2-B77E-FF75A56A7535}"/>
              </a:ext>
            </a:extLst>
          </p:cNvPr>
          <p:cNvSpPr/>
          <p:nvPr/>
        </p:nvSpPr>
        <p:spPr>
          <a:xfrm>
            <a:off x="2268414" y="1742119"/>
            <a:ext cx="9124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pt-PT" sz="2400" b="1" dirty="0">
                <a:solidFill>
                  <a:sysClr val="windowText" lastClr="000000"/>
                </a:solidFill>
              </a:rPr>
              <a:t>Todas as linhas não-nulas estão acima de qualquer linha de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936E5982-CAE4-4701-96B6-DD413AFF54FD}"/>
              </a:ext>
            </a:extLst>
          </p:cNvPr>
          <p:cNvSpPr/>
          <p:nvPr/>
        </p:nvSpPr>
        <p:spPr>
          <a:xfrm>
            <a:off x="7636747" y="2229941"/>
            <a:ext cx="4087062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tângulo: Cantos Arredondados 88">
            <a:extLst>
              <a:ext uri="{FF2B5EF4-FFF2-40B4-BE49-F238E27FC236}">
                <a16:creationId xmlns:a16="http://schemas.microsoft.com/office/drawing/2014/main" id="{859EB78E-C712-48B1-948C-BDB526D01D23}"/>
              </a:ext>
            </a:extLst>
          </p:cNvPr>
          <p:cNvSpPr/>
          <p:nvPr/>
        </p:nvSpPr>
        <p:spPr>
          <a:xfrm>
            <a:off x="2700346" y="2613300"/>
            <a:ext cx="5026836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tângulo: Cantos Arredondados 89">
            <a:extLst>
              <a:ext uri="{FF2B5EF4-FFF2-40B4-BE49-F238E27FC236}">
                <a16:creationId xmlns:a16="http://schemas.microsoft.com/office/drawing/2014/main" id="{DA28FE8D-A7AF-4348-A2BE-2E3D6D675857}"/>
              </a:ext>
            </a:extLst>
          </p:cNvPr>
          <p:cNvSpPr/>
          <p:nvPr/>
        </p:nvSpPr>
        <p:spPr>
          <a:xfrm>
            <a:off x="2700346" y="2229941"/>
            <a:ext cx="3395654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AA0AF158-ACED-43FD-9C1D-AF9D1C0206B6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n-GB" sz="2400" b="1" dirty="0" err="1">
                <a:solidFill>
                  <a:sysClr val="windowText" lastClr="000000"/>
                </a:solidFill>
              </a:rPr>
              <a:t>Cada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elemento</a:t>
            </a:r>
            <a:r>
              <a:rPr lang="en-GB" sz="2400" b="1" dirty="0">
                <a:solidFill>
                  <a:sysClr val="windowText" lastClr="000000"/>
                </a:solidFill>
              </a:rPr>
              <a:t> principal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numa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linha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pt-PT" sz="2400" b="1" dirty="0">
                <a:solidFill>
                  <a:sysClr val="windowText" lastClr="000000"/>
                </a:solidFill>
              </a:rPr>
              <a:t>está numa coluna à direita do elemento principal da linha acima dela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42471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7" grpId="0" animBg="1"/>
      <p:bldP spid="71" grpId="0" animBg="1"/>
      <p:bldP spid="84" grpId="0" animBg="1"/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000" dirty="0">
                <a:solidFill>
                  <a:sysClr val="windowText" lastClr="000000"/>
                </a:solidFill>
              </a:rPr>
              <a:t>Quais das seguintes matrizes estão na forma escalonada</a:t>
            </a:r>
            <a:r>
              <a:rPr lang="en-GB" sz="2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3FBFA501-1D06-4C05-9B49-AA650B00D775}"/>
              </a:ext>
            </a:extLst>
          </p:cNvPr>
          <p:cNvSpPr txBox="1"/>
          <p:nvPr/>
        </p:nvSpPr>
        <p:spPr>
          <a:xfrm>
            <a:off x="4505996" y="3099553"/>
            <a:ext cx="279732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falha</a:t>
            </a:r>
            <a:r>
              <a:rPr lang="en-US" dirty="0"/>
              <a:t> </a:t>
            </a:r>
            <a:r>
              <a:rPr lang="en-US" dirty="0" err="1"/>
              <a:t>porque</a:t>
            </a:r>
            <a:r>
              <a:rPr lang="en-US" dirty="0"/>
              <a:t> o “2”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à </a:t>
            </a:r>
            <a:r>
              <a:rPr lang="en-US" dirty="0" err="1"/>
              <a:t>direita</a:t>
            </a:r>
            <a:r>
              <a:rPr lang="en-US" dirty="0"/>
              <a:t> do“1”</a:t>
            </a:r>
          </a:p>
        </p:txBody>
      </p:sp>
      <p:sp>
        <p:nvSpPr>
          <p:cNvPr id="84" name="Seta: Para Baixo 83">
            <a:extLst>
              <a:ext uri="{FF2B5EF4-FFF2-40B4-BE49-F238E27FC236}">
                <a16:creationId xmlns:a16="http://schemas.microsoft.com/office/drawing/2014/main" id="{6A5E490D-3C30-4066-90C0-EEE33D78E44B}"/>
              </a:ext>
            </a:extLst>
          </p:cNvPr>
          <p:cNvSpPr/>
          <p:nvPr/>
        </p:nvSpPr>
        <p:spPr>
          <a:xfrm>
            <a:off x="5434560" y="3743132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 18">
            <a:extLst>
              <a:ext uri="{FF2B5EF4-FFF2-40B4-BE49-F238E27FC236}">
                <a16:creationId xmlns:a16="http://schemas.microsoft.com/office/drawing/2014/main" id="{17FA2294-9ED7-4832-9B5A-D2EE5C9EDE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79861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5EC44C02-3126-4A88-9193-4B8FAE2B09E8}"/>
              </a:ext>
            </a:extLst>
          </p:cNvPr>
          <p:cNvSpPr txBox="1"/>
          <p:nvPr/>
        </p:nvSpPr>
        <p:spPr>
          <a:xfrm>
            <a:off x="8816717" y="3100422"/>
            <a:ext cx="279732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elementos</a:t>
            </a:r>
            <a:r>
              <a:rPr lang="en-US" dirty="0"/>
              <a:t> </a:t>
            </a:r>
            <a:r>
              <a:rPr lang="en-US" dirty="0" err="1"/>
              <a:t>verificam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condição</a:t>
            </a:r>
            <a:r>
              <a:rPr lang="en-US" dirty="0"/>
              <a:t> 2.!</a:t>
            </a:r>
          </a:p>
        </p:txBody>
      </p:sp>
      <p:sp>
        <p:nvSpPr>
          <p:cNvPr id="61" name="Seta: Para Baixo 60">
            <a:extLst>
              <a:ext uri="{FF2B5EF4-FFF2-40B4-BE49-F238E27FC236}">
                <a16:creationId xmlns:a16="http://schemas.microsoft.com/office/drawing/2014/main" id="{0D3A13C7-0B44-4F6B-ABB8-9FDF7E088624}"/>
              </a:ext>
            </a:extLst>
          </p:cNvPr>
          <p:cNvSpPr/>
          <p:nvPr/>
        </p:nvSpPr>
        <p:spPr>
          <a:xfrm>
            <a:off x="8872771" y="3744001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 23">
            <a:extLst>
              <a:ext uri="{FF2B5EF4-FFF2-40B4-BE49-F238E27FC236}">
                <a16:creationId xmlns:a16="http://schemas.microsoft.com/office/drawing/2014/main" id="{740BD6BF-551E-46AC-B4A1-CA6FEAF1F2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52979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Seta: Para Baixo 86">
            <a:extLst>
              <a:ext uri="{FF2B5EF4-FFF2-40B4-BE49-F238E27FC236}">
                <a16:creationId xmlns:a16="http://schemas.microsoft.com/office/drawing/2014/main" id="{52FB0DC7-AF4B-4929-84AE-223A8E0BF593}"/>
              </a:ext>
            </a:extLst>
          </p:cNvPr>
          <p:cNvSpPr/>
          <p:nvPr/>
        </p:nvSpPr>
        <p:spPr>
          <a:xfrm>
            <a:off x="10530563" y="3745226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56FB94A1-F1D2-407D-8398-A26C1768F0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95523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B60C801C-9DB3-4AC3-8B81-A06CA7D90029}"/>
              </a:ext>
            </a:extLst>
          </p:cNvPr>
          <p:cNvSpPr/>
          <p:nvPr/>
        </p:nvSpPr>
        <p:spPr>
          <a:xfrm>
            <a:off x="2148856" y="5683160"/>
            <a:ext cx="9777070" cy="1055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581F22A1-CAEC-4868-9A5A-5E7463E2D8FC}"/>
              </a:ext>
            </a:extLst>
          </p:cNvPr>
          <p:cNvSpPr/>
          <p:nvPr/>
        </p:nvSpPr>
        <p:spPr>
          <a:xfrm>
            <a:off x="2158903" y="5706861"/>
            <a:ext cx="97428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 err="1">
                <a:solidFill>
                  <a:srgbClr val="F25E4F"/>
                </a:solidFill>
              </a:rPr>
              <a:t>Observação</a:t>
            </a:r>
            <a:r>
              <a:rPr lang="en-GB" sz="2000" b="1" dirty="0">
                <a:solidFill>
                  <a:srgbClr val="F25E4F"/>
                </a:solidFill>
              </a:rPr>
              <a:t> - </a:t>
            </a:r>
            <a:r>
              <a:rPr lang="pt-PT" sz="2000" b="1" dirty="0">
                <a:solidFill>
                  <a:sysClr val="windowText" lastClr="000000"/>
                </a:solidFill>
              </a:rPr>
              <a:t>Linha ou coluna não-nula </a:t>
            </a:r>
            <a:r>
              <a:rPr lang="pt-PT" sz="2000" dirty="0">
                <a:solidFill>
                  <a:sysClr val="windowText" lastClr="000000"/>
                </a:solidFill>
              </a:rPr>
              <a:t>significa que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pt-PT" sz="2000" i="1" u="sng" dirty="0">
                <a:solidFill>
                  <a:sysClr val="windowText" lastClr="000000"/>
                </a:solidFill>
              </a:rPr>
              <a:t>contém pelo menos um elemento não nulo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91B587A8-C203-4A35-A719-EA166BD43DB6}"/>
              </a:ext>
            </a:extLst>
          </p:cNvPr>
          <p:cNvSpPr/>
          <p:nvPr/>
        </p:nvSpPr>
        <p:spPr>
          <a:xfrm>
            <a:off x="3169042" y="6072105"/>
            <a:ext cx="8766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b="1" dirty="0" err="1">
                <a:solidFill>
                  <a:sysClr val="windowText" lastClr="000000"/>
                </a:solidFill>
              </a:rPr>
              <a:t>elemento</a:t>
            </a:r>
            <a:r>
              <a:rPr lang="en-GB" sz="2000" b="1" dirty="0">
                <a:solidFill>
                  <a:sysClr val="windowText" lastClr="000000"/>
                </a:solidFill>
              </a:rPr>
              <a:t> principal </a:t>
            </a:r>
            <a:r>
              <a:rPr lang="pt-PT" sz="2000" dirty="0">
                <a:solidFill>
                  <a:sysClr val="windowText" lastClr="000000"/>
                </a:solidFill>
              </a:rPr>
              <a:t>de uma linha refere-se ao </a:t>
            </a:r>
            <a:r>
              <a:rPr lang="pt-PT" sz="2000" i="1" u="sng" dirty="0">
                <a:solidFill>
                  <a:sysClr val="windowText" lastClr="000000"/>
                </a:solidFill>
              </a:rPr>
              <a:t>elemento não-nulo mais à esquerda </a:t>
            </a:r>
            <a:r>
              <a:rPr lang="en-GB" sz="1600" dirty="0">
                <a:solidFill>
                  <a:sysClr val="windowText" lastClr="000000"/>
                </a:solidFill>
              </a:rPr>
              <a:t>(</a:t>
            </a:r>
            <a:r>
              <a:rPr lang="pt-PT" sz="1600" dirty="0">
                <a:solidFill>
                  <a:sysClr val="windowText" lastClr="000000"/>
                </a:solidFill>
              </a:rPr>
              <a:t>numa linha não-nula)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883C78EE-B009-4723-89CC-305258960071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Definição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88DF0011-72E7-453D-89A6-9FC205584CD1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Uma matriz retangular está na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>
                <a:solidFill>
                  <a:sysClr val="windowText" lastClr="000000"/>
                </a:solidFill>
              </a:rPr>
              <a:t>Forma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ou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Triangularizada</a:t>
            </a:r>
            <a:r>
              <a:rPr lang="en-GB" sz="2400" dirty="0">
                <a:solidFill>
                  <a:sysClr val="windowText" lastClr="000000"/>
                </a:solidFill>
              </a:rPr>
              <a:t>) </a:t>
            </a:r>
            <a:r>
              <a:rPr lang="pt-PT" sz="2400" dirty="0">
                <a:solidFill>
                  <a:sysClr val="windowText" lastClr="000000"/>
                </a:solidFill>
              </a:rPr>
              <a:t>se apresentar as seguintes propriedades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7AE9C454-B4EC-457F-B7F5-DA261C34909D}"/>
              </a:ext>
            </a:extLst>
          </p:cNvPr>
          <p:cNvSpPr/>
          <p:nvPr/>
        </p:nvSpPr>
        <p:spPr>
          <a:xfrm>
            <a:off x="2268414" y="1742119"/>
            <a:ext cx="9124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pt-PT" sz="2400" b="1" dirty="0">
                <a:solidFill>
                  <a:sysClr val="windowText" lastClr="000000"/>
                </a:solidFill>
              </a:rPr>
              <a:t>Todas as linhas não-nulas estão acima de qualquer linha de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92" name="Retângulo: Cantos Arredondados 91">
            <a:extLst>
              <a:ext uri="{FF2B5EF4-FFF2-40B4-BE49-F238E27FC236}">
                <a16:creationId xmlns:a16="http://schemas.microsoft.com/office/drawing/2014/main" id="{F66071E1-7B14-4A90-962D-9F1BB4909C74}"/>
              </a:ext>
            </a:extLst>
          </p:cNvPr>
          <p:cNvSpPr/>
          <p:nvPr/>
        </p:nvSpPr>
        <p:spPr>
          <a:xfrm>
            <a:off x="7636747" y="2229941"/>
            <a:ext cx="4087062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tângulo: Cantos Arredondados 92">
            <a:extLst>
              <a:ext uri="{FF2B5EF4-FFF2-40B4-BE49-F238E27FC236}">
                <a16:creationId xmlns:a16="http://schemas.microsoft.com/office/drawing/2014/main" id="{D351808D-2348-490E-80E0-4A6A79B594C8}"/>
              </a:ext>
            </a:extLst>
          </p:cNvPr>
          <p:cNvSpPr/>
          <p:nvPr/>
        </p:nvSpPr>
        <p:spPr>
          <a:xfrm>
            <a:off x="2700346" y="2613300"/>
            <a:ext cx="5026836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tângulo: Cantos Arredondados 93">
            <a:extLst>
              <a:ext uri="{FF2B5EF4-FFF2-40B4-BE49-F238E27FC236}">
                <a16:creationId xmlns:a16="http://schemas.microsoft.com/office/drawing/2014/main" id="{F9AA28C2-2C59-4449-A463-831AAB0DFF33}"/>
              </a:ext>
            </a:extLst>
          </p:cNvPr>
          <p:cNvSpPr/>
          <p:nvPr/>
        </p:nvSpPr>
        <p:spPr>
          <a:xfrm>
            <a:off x="2700346" y="2229941"/>
            <a:ext cx="3395654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90D7EA28-90BC-4D7E-9F3F-8FC7C373CB47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n-GB" sz="2400" b="1" dirty="0" err="1">
                <a:solidFill>
                  <a:sysClr val="windowText" lastClr="000000"/>
                </a:solidFill>
              </a:rPr>
              <a:t>Cada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elemento</a:t>
            </a:r>
            <a:r>
              <a:rPr lang="en-GB" sz="2400" b="1" dirty="0">
                <a:solidFill>
                  <a:sysClr val="windowText" lastClr="000000"/>
                </a:solidFill>
              </a:rPr>
              <a:t> principal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numa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linha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pt-PT" sz="2400" b="1" dirty="0">
                <a:solidFill>
                  <a:sysClr val="windowText" lastClr="000000"/>
                </a:solidFill>
              </a:rPr>
              <a:t>está numa coluna à direita do elemento principal da linha acima dela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94879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84" grpId="0" animBg="1"/>
      <p:bldP spid="60" grpId="0" animBg="1"/>
      <p:bldP spid="61" grpId="0" animBg="1"/>
      <p:bldP spid="86" grpId="0" animBg="1"/>
      <p:bldP spid="87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000" dirty="0">
                <a:solidFill>
                  <a:sysClr val="windowText" lastClr="000000"/>
                </a:solidFill>
              </a:rPr>
              <a:t>Quais das seguintes matrizes estão na forma escalonada</a:t>
            </a:r>
            <a:r>
              <a:rPr lang="en-GB" sz="2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Freeform 18">
            <a:extLst>
              <a:ext uri="{FF2B5EF4-FFF2-40B4-BE49-F238E27FC236}">
                <a16:creationId xmlns:a16="http://schemas.microsoft.com/office/drawing/2014/main" id="{17FA2294-9ED7-4832-9B5A-D2EE5C9EDE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79861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5EC44C02-3126-4A88-9193-4B8FAE2B09E8}"/>
              </a:ext>
            </a:extLst>
          </p:cNvPr>
          <p:cNvSpPr txBox="1"/>
          <p:nvPr/>
        </p:nvSpPr>
        <p:spPr>
          <a:xfrm>
            <a:off x="8816717" y="3100422"/>
            <a:ext cx="279732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elementos</a:t>
            </a:r>
            <a:r>
              <a:rPr lang="en-US" dirty="0"/>
              <a:t> </a:t>
            </a:r>
            <a:r>
              <a:rPr lang="en-US" dirty="0" err="1"/>
              <a:t>verificam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condição</a:t>
            </a:r>
            <a:r>
              <a:rPr lang="en-US" dirty="0"/>
              <a:t> 2.!</a:t>
            </a:r>
          </a:p>
        </p:txBody>
      </p:sp>
      <p:sp>
        <p:nvSpPr>
          <p:cNvPr id="61" name="Seta: Para Baixo 60">
            <a:extLst>
              <a:ext uri="{FF2B5EF4-FFF2-40B4-BE49-F238E27FC236}">
                <a16:creationId xmlns:a16="http://schemas.microsoft.com/office/drawing/2014/main" id="{0D3A13C7-0B44-4F6B-ABB8-9FDF7E088624}"/>
              </a:ext>
            </a:extLst>
          </p:cNvPr>
          <p:cNvSpPr/>
          <p:nvPr/>
        </p:nvSpPr>
        <p:spPr>
          <a:xfrm>
            <a:off x="8872771" y="3744001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 23">
            <a:extLst>
              <a:ext uri="{FF2B5EF4-FFF2-40B4-BE49-F238E27FC236}">
                <a16:creationId xmlns:a16="http://schemas.microsoft.com/office/drawing/2014/main" id="{740BD6BF-551E-46AC-B4A1-CA6FEAF1F2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52979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Seta: Para Baixo 86">
            <a:extLst>
              <a:ext uri="{FF2B5EF4-FFF2-40B4-BE49-F238E27FC236}">
                <a16:creationId xmlns:a16="http://schemas.microsoft.com/office/drawing/2014/main" id="{52FB0DC7-AF4B-4929-84AE-223A8E0BF593}"/>
              </a:ext>
            </a:extLst>
          </p:cNvPr>
          <p:cNvSpPr/>
          <p:nvPr/>
        </p:nvSpPr>
        <p:spPr>
          <a:xfrm>
            <a:off x="10530563" y="3745226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56FB94A1-F1D2-407D-8398-A26C1768F0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95523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Seta: Para Baixo 64">
            <a:extLst>
              <a:ext uri="{FF2B5EF4-FFF2-40B4-BE49-F238E27FC236}">
                <a16:creationId xmlns:a16="http://schemas.microsoft.com/office/drawing/2014/main" id="{F46FAA5A-4D82-4BA2-B7E4-8375997677B9}"/>
              </a:ext>
            </a:extLst>
          </p:cNvPr>
          <p:cNvSpPr/>
          <p:nvPr/>
        </p:nvSpPr>
        <p:spPr>
          <a:xfrm>
            <a:off x="2098414" y="3752837"/>
            <a:ext cx="940193" cy="64193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1F2E8C7A-E949-4511-B835-FBE6419D8832}"/>
              </a:ext>
            </a:extLst>
          </p:cNvPr>
          <p:cNvSpPr txBox="1"/>
          <p:nvPr/>
        </p:nvSpPr>
        <p:spPr>
          <a:xfrm>
            <a:off x="2128448" y="3099210"/>
            <a:ext cx="714181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parece</a:t>
            </a:r>
            <a:r>
              <a:rPr lang="en-US" dirty="0"/>
              <a:t> </a:t>
            </a:r>
            <a:r>
              <a:rPr lang="en-US" dirty="0" err="1"/>
              <a:t>falhar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que o “3”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à </a:t>
            </a:r>
            <a:r>
              <a:rPr lang="en-US" dirty="0" err="1"/>
              <a:t>direita</a:t>
            </a:r>
            <a:r>
              <a:rPr lang="en-US" dirty="0"/>
              <a:t> do “4”… mas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existe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“</a:t>
            </a:r>
            <a:r>
              <a:rPr lang="en-US" dirty="0" err="1"/>
              <a:t>coluna</a:t>
            </a:r>
            <a:r>
              <a:rPr lang="en-US" dirty="0"/>
              <a:t> à </a:t>
            </a:r>
            <a:r>
              <a:rPr lang="en-US" dirty="0" err="1"/>
              <a:t>direita</a:t>
            </a:r>
            <a:r>
              <a:rPr lang="en-US" dirty="0"/>
              <a:t>”!... </a:t>
            </a:r>
            <a:r>
              <a:rPr lang="en-US" dirty="0" err="1"/>
              <a:t>Então</a:t>
            </a:r>
            <a:r>
              <a:rPr lang="en-US" dirty="0"/>
              <a:t>, </a:t>
            </a:r>
            <a:r>
              <a:rPr lang="en-US" dirty="0" err="1"/>
              <a:t>vejamos</a:t>
            </a:r>
            <a:r>
              <a:rPr lang="en-US" dirty="0"/>
              <a:t> a </a:t>
            </a:r>
            <a:r>
              <a:rPr lang="en-US" dirty="0" err="1"/>
              <a:t>condição</a:t>
            </a:r>
            <a:r>
              <a:rPr lang="en-US" dirty="0"/>
              <a:t> </a:t>
            </a:r>
            <a:r>
              <a:rPr lang="en-US" dirty="0" err="1"/>
              <a:t>seguinte</a:t>
            </a:r>
            <a:r>
              <a:rPr lang="en-US" dirty="0"/>
              <a:t>…</a:t>
            </a:r>
          </a:p>
        </p:txBody>
      </p:sp>
      <p:sp>
        <p:nvSpPr>
          <p:cNvPr id="88" name="Freeform 26">
            <a:extLst>
              <a:ext uri="{FF2B5EF4-FFF2-40B4-BE49-F238E27FC236}">
                <a16:creationId xmlns:a16="http://schemas.microsoft.com/office/drawing/2014/main" id="{22DA003B-8BE6-4BCD-8415-1700FD728C1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375517" y="4613843"/>
            <a:ext cx="343535" cy="539750"/>
          </a:xfrm>
          <a:custGeom>
            <a:avLst/>
            <a:gdLst>
              <a:gd name="T0" fmla="*/ 63 w 120"/>
              <a:gd name="T1" fmla="*/ 0 h 188"/>
              <a:gd name="T2" fmla="*/ 0 w 120"/>
              <a:gd name="T3" fmla="*/ 56 h 188"/>
              <a:gd name="T4" fmla="*/ 17 w 120"/>
              <a:gd name="T5" fmla="*/ 72 h 188"/>
              <a:gd name="T6" fmla="*/ 27 w 120"/>
              <a:gd name="T7" fmla="*/ 72 h 188"/>
              <a:gd name="T8" fmla="*/ 27 w 120"/>
              <a:gd name="T9" fmla="*/ 72 h 188"/>
              <a:gd name="T10" fmla="*/ 46 w 120"/>
              <a:gd name="T11" fmla="*/ 55 h 188"/>
              <a:gd name="T12" fmla="*/ 47 w 120"/>
              <a:gd name="T13" fmla="*/ 53 h 188"/>
              <a:gd name="T14" fmla="*/ 61 w 120"/>
              <a:gd name="T15" fmla="*/ 41 h 188"/>
              <a:gd name="T16" fmla="*/ 71 w 120"/>
              <a:gd name="T17" fmla="*/ 54 h 188"/>
              <a:gd name="T18" fmla="*/ 71 w 120"/>
              <a:gd name="T19" fmla="*/ 54 h 188"/>
              <a:gd name="T20" fmla="*/ 63 w 120"/>
              <a:gd name="T21" fmla="*/ 68 h 188"/>
              <a:gd name="T22" fmla="*/ 36 w 120"/>
              <a:gd name="T23" fmla="*/ 118 h 188"/>
              <a:gd name="T24" fmla="*/ 41 w 120"/>
              <a:gd name="T25" fmla="*/ 131 h 188"/>
              <a:gd name="T26" fmla="*/ 52 w 120"/>
              <a:gd name="T27" fmla="*/ 136 h 188"/>
              <a:gd name="T28" fmla="*/ 63 w 120"/>
              <a:gd name="T29" fmla="*/ 136 h 188"/>
              <a:gd name="T30" fmla="*/ 80 w 120"/>
              <a:gd name="T31" fmla="*/ 121 h 188"/>
              <a:gd name="T32" fmla="*/ 80 w 120"/>
              <a:gd name="T33" fmla="*/ 119 h 188"/>
              <a:gd name="T34" fmla="*/ 88 w 120"/>
              <a:gd name="T35" fmla="*/ 105 h 188"/>
              <a:gd name="T36" fmla="*/ 92 w 120"/>
              <a:gd name="T37" fmla="*/ 101 h 188"/>
              <a:gd name="T38" fmla="*/ 120 w 120"/>
              <a:gd name="T39" fmla="*/ 53 h 188"/>
              <a:gd name="T40" fmla="*/ 63 w 120"/>
              <a:gd name="T41" fmla="*/ 0 h 188"/>
              <a:gd name="T42" fmla="*/ 80 w 120"/>
              <a:gd name="T43" fmla="*/ 96 h 188"/>
              <a:gd name="T44" fmla="*/ 68 w 120"/>
              <a:gd name="T45" fmla="*/ 119 h 188"/>
              <a:gd name="T46" fmla="*/ 63 w 120"/>
              <a:gd name="T47" fmla="*/ 124 h 188"/>
              <a:gd name="T48" fmla="*/ 52 w 120"/>
              <a:gd name="T49" fmla="*/ 124 h 188"/>
              <a:gd name="T50" fmla="*/ 48 w 120"/>
              <a:gd name="T51" fmla="*/ 118 h 188"/>
              <a:gd name="T52" fmla="*/ 70 w 120"/>
              <a:gd name="T53" fmla="*/ 77 h 188"/>
              <a:gd name="T54" fmla="*/ 83 w 120"/>
              <a:gd name="T55" fmla="*/ 53 h 188"/>
              <a:gd name="T56" fmla="*/ 61 w 120"/>
              <a:gd name="T57" fmla="*/ 29 h 188"/>
              <a:gd name="T58" fmla="*/ 61 w 120"/>
              <a:gd name="T59" fmla="*/ 29 h 188"/>
              <a:gd name="T60" fmla="*/ 34 w 120"/>
              <a:gd name="T61" fmla="*/ 53 h 188"/>
              <a:gd name="T62" fmla="*/ 27 w 120"/>
              <a:gd name="T63" fmla="*/ 60 h 188"/>
              <a:gd name="T64" fmla="*/ 27 w 120"/>
              <a:gd name="T65" fmla="*/ 60 h 188"/>
              <a:gd name="T66" fmla="*/ 17 w 120"/>
              <a:gd name="T67" fmla="*/ 60 h 188"/>
              <a:gd name="T68" fmla="*/ 12 w 120"/>
              <a:gd name="T69" fmla="*/ 56 h 188"/>
              <a:gd name="T70" fmla="*/ 63 w 120"/>
              <a:gd name="T71" fmla="*/ 12 h 188"/>
              <a:gd name="T72" fmla="*/ 108 w 120"/>
              <a:gd name="T73" fmla="*/ 53 h 188"/>
              <a:gd name="T74" fmla="*/ 80 w 120"/>
              <a:gd name="T75" fmla="*/ 96 h 188"/>
              <a:gd name="T76" fmla="*/ 80 w 120"/>
              <a:gd name="T77" fmla="*/ 161 h 188"/>
              <a:gd name="T78" fmla="*/ 67 w 120"/>
              <a:gd name="T79" fmla="*/ 144 h 188"/>
              <a:gd name="T80" fmla="*/ 66 w 120"/>
              <a:gd name="T81" fmla="*/ 144 h 188"/>
              <a:gd name="T82" fmla="*/ 49 w 120"/>
              <a:gd name="T83" fmla="*/ 144 h 188"/>
              <a:gd name="T84" fmla="*/ 37 w 120"/>
              <a:gd name="T85" fmla="*/ 149 h 188"/>
              <a:gd name="T86" fmla="*/ 32 w 120"/>
              <a:gd name="T87" fmla="*/ 162 h 188"/>
              <a:gd name="T88" fmla="*/ 32 w 120"/>
              <a:gd name="T89" fmla="*/ 172 h 188"/>
              <a:gd name="T90" fmla="*/ 49 w 120"/>
              <a:gd name="T91" fmla="*/ 188 h 188"/>
              <a:gd name="T92" fmla="*/ 49 w 120"/>
              <a:gd name="T93" fmla="*/ 188 h 188"/>
              <a:gd name="T94" fmla="*/ 49 w 120"/>
              <a:gd name="T95" fmla="*/ 188 h 188"/>
              <a:gd name="T96" fmla="*/ 64 w 120"/>
              <a:gd name="T97" fmla="*/ 188 h 188"/>
              <a:gd name="T98" fmla="*/ 76 w 120"/>
              <a:gd name="T99" fmla="*/ 182 h 188"/>
              <a:gd name="T100" fmla="*/ 80 w 120"/>
              <a:gd name="T101" fmla="*/ 171 h 188"/>
              <a:gd name="T102" fmla="*/ 80 w 120"/>
              <a:gd name="T103" fmla="*/ 161 h 188"/>
              <a:gd name="T104" fmla="*/ 64 w 120"/>
              <a:gd name="T105" fmla="*/ 176 h 188"/>
              <a:gd name="T106" fmla="*/ 49 w 120"/>
              <a:gd name="T107" fmla="*/ 176 h 188"/>
              <a:gd name="T108" fmla="*/ 49 w 120"/>
              <a:gd name="T109" fmla="*/ 176 h 188"/>
              <a:gd name="T110" fmla="*/ 44 w 120"/>
              <a:gd name="T111" fmla="*/ 172 h 188"/>
              <a:gd name="T112" fmla="*/ 44 w 120"/>
              <a:gd name="T113" fmla="*/ 162 h 188"/>
              <a:gd name="T114" fmla="*/ 49 w 120"/>
              <a:gd name="T115" fmla="*/ 156 h 188"/>
              <a:gd name="T116" fmla="*/ 64 w 120"/>
              <a:gd name="T117" fmla="*/ 156 h 188"/>
              <a:gd name="T118" fmla="*/ 68 w 120"/>
              <a:gd name="T119" fmla="*/ 161 h 188"/>
              <a:gd name="T120" fmla="*/ 68 w 120"/>
              <a:gd name="T121" fmla="*/ 171 h 188"/>
              <a:gd name="T122" fmla="*/ 64 w 120"/>
              <a:gd name="T123" fmla="*/ 1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0" h="188">
                <a:moveTo>
                  <a:pt x="63" y="0"/>
                </a:moveTo>
                <a:cubicBezTo>
                  <a:pt x="23" y="0"/>
                  <a:pt x="0" y="19"/>
                  <a:pt x="0" y="56"/>
                </a:cubicBezTo>
                <a:cubicBezTo>
                  <a:pt x="0" y="64"/>
                  <a:pt x="6" y="72"/>
                  <a:pt x="1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35" y="72"/>
                  <a:pt x="44" y="67"/>
                  <a:pt x="46" y="55"/>
                </a:cubicBezTo>
                <a:cubicBezTo>
                  <a:pt x="46" y="54"/>
                  <a:pt x="46" y="54"/>
                  <a:pt x="47" y="53"/>
                </a:cubicBezTo>
                <a:cubicBezTo>
                  <a:pt x="48" y="44"/>
                  <a:pt x="49" y="41"/>
                  <a:pt x="61" y="41"/>
                </a:cubicBezTo>
                <a:cubicBezTo>
                  <a:pt x="65" y="41"/>
                  <a:pt x="71" y="43"/>
                  <a:pt x="71" y="54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6"/>
                  <a:pt x="71" y="61"/>
                  <a:pt x="63" y="68"/>
                </a:cubicBezTo>
                <a:cubicBezTo>
                  <a:pt x="43" y="82"/>
                  <a:pt x="36" y="95"/>
                  <a:pt x="36" y="118"/>
                </a:cubicBezTo>
                <a:cubicBezTo>
                  <a:pt x="36" y="120"/>
                  <a:pt x="36" y="126"/>
                  <a:pt x="41" y="131"/>
                </a:cubicBezTo>
                <a:cubicBezTo>
                  <a:pt x="44" y="134"/>
                  <a:pt x="48" y="136"/>
                  <a:pt x="5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1" y="136"/>
                  <a:pt x="78" y="131"/>
                  <a:pt x="80" y="121"/>
                </a:cubicBezTo>
                <a:cubicBezTo>
                  <a:pt x="80" y="120"/>
                  <a:pt x="80" y="120"/>
                  <a:pt x="80" y="119"/>
                </a:cubicBezTo>
                <a:cubicBezTo>
                  <a:pt x="81" y="114"/>
                  <a:pt x="81" y="111"/>
                  <a:pt x="88" y="105"/>
                </a:cubicBezTo>
                <a:cubicBezTo>
                  <a:pt x="89" y="104"/>
                  <a:pt x="91" y="103"/>
                  <a:pt x="92" y="101"/>
                </a:cubicBezTo>
                <a:cubicBezTo>
                  <a:pt x="103" y="93"/>
                  <a:pt x="120" y="80"/>
                  <a:pt x="120" y="53"/>
                </a:cubicBezTo>
                <a:cubicBezTo>
                  <a:pt x="120" y="24"/>
                  <a:pt x="105" y="0"/>
                  <a:pt x="63" y="0"/>
                </a:cubicBezTo>
                <a:close/>
                <a:moveTo>
                  <a:pt x="80" y="96"/>
                </a:moveTo>
                <a:cubicBezTo>
                  <a:pt x="69" y="106"/>
                  <a:pt x="69" y="114"/>
                  <a:pt x="68" y="119"/>
                </a:cubicBezTo>
                <a:cubicBezTo>
                  <a:pt x="67" y="124"/>
                  <a:pt x="63" y="124"/>
                  <a:pt x="63" y="124"/>
                </a:cubicBezTo>
                <a:cubicBezTo>
                  <a:pt x="63" y="124"/>
                  <a:pt x="57" y="124"/>
                  <a:pt x="52" y="124"/>
                </a:cubicBezTo>
                <a:cubicBezTo>
                  <a:pt x="48" y="124"/>
                  <a:pt x="48" y="118"/>
                  <a:pt x="48" y="118"/>
                </a:cubicBezTo>
                <a:cubicBezTo>
                  <a:pt x="48" y="97"/>
                  <a:pt x="55" y="89"/>
                  <a:pt x="70" y="77"/>
                </a:cubicBezTo>
                <a:cubicBezTo>
                  <a:pt x="85" y="66"/>
                  <a:pt x="83" y="53"/>
                  <a:pt x="83" y="53"/>
                </a:cubicBezTo>
                <a:cubicBezTo>
                  <a:pt x="82" y="29"/>
                  <a:pt x="62" y="29"/>
                  <a:pt x="61" y="29"/>
                </a:cubicBezTo>
                <a:cubicBezTo>
                  <a:pt x="61" y="29"/>
                  <a:pt x="61" y="29"/>
                  <a:pt x="61" y="29"/>
                </a:cubicBezTo>
                <a:cubicBezTo>
                  <a:pt x="37" y="29"/>
                  <a:pt x="36" y="45"/>
                  <a:pt x="34" y="53"/>
                </a:cubicBezTo>
                <a:cubicBezTo>
                  <a:pt x="33" y="60"/>
                  <a:pt x="28" y="60"/>
                  <a:pt x="27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2" y="60"/>
                  <a:pt x="12" y="56"/>
                  <a:pt x="12" y="56"/>
                </a:cubicBezTo>
                <a:cubicBezTo>
                  <a:pt x="12" y="25"/>
                  <a:pt x="30" y="12"/>
                  <a:pt x="63" y="12"/>
                </a:cubicBezTo>
                <a:cubicBezTo>
                  <a:pt x="95" y="12"/>
                  <a:pt x="108" y="28"/>
                  <a:pt x="108" y="53"/>
                </a:cubicBezTo>
                <a:cubicBezTo>
                  <a:pt x="108" y="77"/>
                  <a:pt x="91" y="87"/>
                  <a:pt x="80" y="96"/>
                </a:cubicBezTo>
                <a:close/>
                <a:moveTo>
                  <a:pt x="80" y="161"/>
                </a:moveTo>
                <a:cubicBezTo>
                  <a:pt x="80" y="151"/>
                  <a:pt x="73" y="146"/>
                  <a:pt x="67" y="144"/>
                </a:cubicBezTo>
                <a:cubicBezTo>
                  <a:pt x="66" y="144"/>
                  <a:pt x="66" y="144"/>
                  <a:pt x="66" y="144"/>
                </a:cubicBezTo>
                <a:cubicBezTo>
                  <a:pt x="49" y="144"/>
                  <a:pt x="49" y="144"/>
                  <a:pt x="49" y="144"/>
                </a:cubicBezTo>
                <a:cubicBezTo>
                  <a:pt x="44" y="144"/>
                  <a:pt x="40" y="146"/>
                  <a:pt x="37" y="149"/>
                </a:cubicBezTo>
                <a:cubicBezTo>
                  <a:pt x="32" y="154"/>
                  <a:pt x="32" y="159"/>
                  <a:pt x="32" y="162"/>
                </a:cubicBezTo>
                <a:cubicBezTo>
                  <a:pt x="32" y="164"/>
                  <a:pt x="32" y="168"/>
                  <a:pt x="32" y="172"/>
                </a:cubicBezTo>
                <a:cubicBezTo>
                  <a:pt x="32" y="181"/>
                  <a:pt x="3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9" y="188"/>
                  <a:pt x="73" y="186"/>
                  <a:pt x="76" y="182"/>
                </a:cubicBezTo>
                <a:cubicBezTo>
                  <a:pt x="80" y="178"/>
                  <a:pt x="80" y="174"/>
                  <a:pt x="80" y="171"/>
                </a:cubicBezTo>
                <a:lnTo>
                  <a:pt x="80" y="161"/>
                </a:lnTo>
                <a:close/>
                <a:moveTo>
                  <a:pt x="64" y="176"/>
                </a:moveTo>
                <a:cubicBezTo>
                  <a:pt x="58" y="176"/>
                  <a:pt x="49" y="176"/>
                  <a:pt x="49" y="176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4" y="176"/>
                  <a:pt x="44" y="172"/>
                </a:cubicBezTo>
                <a:cubicBezTo>
                  <a:pt x="44" y="167"/>
                  <a:pt x="44" y="162"/>
                  <a:pt x="44" y="162"/>
                </a:cubicBezTo>
                <a:cubicBezTo>
                  <a:pt x="44" y="162"/>
                  <a:pt x="44" y="156"/>
                  <a:pt x="49" y="156"/>
                </a:cubicBezTo>
                <a:cubicBezTo>
                  <a:pt x="54" y="156"/>
                  <a:pt x="64" y="156"/>
                  <a:pt x="64" y="156"/>
                </a:cubicBezTo>
                <a:cubicBezTo>
                  <a:pt x="64" y="156"/>
                  <a:pt x="68" y="157"/>
                  <a:pt x="68" y="161"/>
                </a:cubicBezTo>
                <a:cubicBezTo>
                  <a:pt x="68" y="165"/>
                  <a:pt x="68" y="171"/>
                  <a:pt x="68" y="171"/>
                </a:cubicBezTo>
                <a:cubicBezTo>
                  <a:pt x="68" y="171"/>
                  <a:pt x="69" y="176"/>
                  <a:pt x="64" y="176"/>
                </a:cubicBezTo>
                <a:close/>
              </a:path>
            </a:pathLst>
          </a:custGeom>
          <a:solidFill>
            <a:srgbClr val="F89A3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75ADEEF3-E371-48A4-A3AF-7E978DD32E3D}"/>
              </a:ext>
            </a:extLst>
          </p:cNvPr>
          <p:cNvSpPr/>
          <p:nvPr/>
        </p:nvSpPr>
        <p:spPr>
          <a:xfrm>
            <a:off x="2148856" y="5683160"/>
            <a:ext cx="9777070" cy="1055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954FD034-7044-48E7-BE5E-8782655AD5D3}"/>
              </a:ext>
            </a:extLst>
          </p:cNvPr>
          <p:cNvSpPr/>
          <p:nvPr/>
        </p:nvSpPr>
        <p:spPr>
          <a:xfrm>
            <a:off x="2158903" y="5706861"/>
            <a:ext cx="97428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 err="1">
                <a:solidFill>
                  <a:srgbClr val="F25E4F"/>
                </a:solidFill>
              </a:rPr>
              <a:t>Observação</a:t>
            </a:r>
            <a:r>
              <a:rPr lang="en-GB" sz="2000" b="1" dirty="0">
                <a:solidFill>
                  <a:srgbClr val="F25E4F"/>
                </a:solidFill>
              </a:rPr>
              <a:t> - </a:t>
            </a:r>
            <a:r>
              <a:rPr lang="pt-PT" sz="2000" b="1" dirty="0">
                <a:solidFill>
                  <a:sysClr val="windowText" lastClr="000000"/>
                </a:solidFill>
              </a:rPr>
              <a:t>Linha ou coluna não-nula </a:t>
            </a:r>
            <a:r>
              <a:rPr lang="pt-PT" sz="2000" dirty="0">
                <a:solidFill>
                  <a:sysClr val="windowText" lastClr="000000"/>
                </a:solidFill>
              </a:rPr>
              <a:t>significa que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pt-PT" sz="2000" i="1" u="sng" dirty="0">
                <a:solidFill>
                  <a:sysClr val="windowText" lastClr="000000"/>
                </a:solidFill>
              </a:rPr>
              <a:t>contém pelo menos um elemento não nulo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DCE6922E-05CF-4F34-961B-B81DD2DE7CE5}"/>
              </a:ext>
            </a:extLst>
          </p:cNvPr>
          <p:cNvSpPr/>
          <p:nvPr/>
        </p:nvSpPr>
        <p:spPr>
          <a:xfrm>
            <a:off x="3169042" y="6072105"/>
            <a:ext cx="8766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b="1" dirty="0" err="1">
                <a:solidFill>
                  <a:sysClr val="windowText" lastClr="000000"/>
                </a:solidFill>
              </a:rPr>
              <a:t>elemento</a:t>
            </a:r>
            <a:r>
              <a:rPr lang="en-GB" sz="2000" b="1" dirty="0">
                <a:solidFill>
                  <a:sysClr val="windowText" lastClr="000000"/>
                </a:solidFill>
              </a:rPr>
              <a:t> principal </a:t>
            </a:r>
            <a:r>
              <a:rPr lang="pt-PT" sz="2000" dirty="0">
                <a:solidFill>
                  <a:sysClr val="windowText" lastClr="000000"/>
                </a:solidFill>
              </a:rPr>
              <a:t>de uma linha refere-se ao </a:t>
            </a:r>
            <a:r>
              <a:rPr lang="pt-PT" sz="2000" i="1" u="sng" dirty="0">
                <a:solidFill>
                  <a:sysClr val="windowText" lastClr="000000"/>
                </a:solidFill>
              </a:rPr>
              <a:t>elemento não-nulo mais à esquerda </a:t>
            </a:r>
            <a:r>
              <a:rPr lang="en-GB" sz="1600" dirty="0">
                <a:solidFill>
                  <a:sysClr val="windowText" lastClr="000000"/>
                </a:solidFill>
              </a:rPr>
              <a:t>(</a:t>
            </a:r>
            <a:r>
              <a:rPr lang="pt-PT" sz="1600" dirty="0">
                <a:solidFill>
                  <a:sysClr val="windowText" lastClr="000000"/>
                </a:solidFill>
              </a:rPr>
              <a:t>numa linha não-nula)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D87E07AB-B425-4335-8DC6-A28BF1D98898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Definição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D7B2502E-9FBD-4E6E-BEEE-67135AA22341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Uma matriz retangular está na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>
                <a:solidFill>
                  <a:sysClr val="windowText" lastClr="000000"/>
                </a:solidFill>
              </a:rPr>
              <a:t>Forma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ou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Triangularizada</a:t>
            </a:r>
            <a:r>
              <a:rPr lang="en-GB" sz="2400" dirty="0">
                <a:solidFill>
                  <a:sysClr val="windowText" lastClr="000000"/>
                </a:solidFill>
              </a:rPr>
              <a:t>) </a:t>
            </a:r>
            <a:r>
              <a:rPr lang="pt-PT" sz="2400" dirty="0">
                <a:solidFill>
                  <a:sysClr val="windowText" lastClr="000000"/>
                </a:solidFill>
              </a:rPr>
              <a:t>se apresentar as seguintes propriedades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AA907F81-4999-4C98-B7DC-1D9D8646CCCD}"/>
              </a:ext>
            </a:extLst>
          </p:cNvPr>
          <p:cNvSpPr/>
          <p:nvPr/>
        </p:nvSpPr>
        <p:spPr>
          <a:xfrm>
            <a:off x="2268414" y="1742119"/>
            <a:ext cx="9124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pt-PT" sz="2400" b="1" dirty="0">
                <a:solidFill>
                  <a:sysClr val="windowText" lastClr="000000"/>
                </a:solidFill>
              </a:rPr>
              <a:t>Todas as linhas não-nulas estão acima de qualquer linha de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93" name="Retângulo: Cantos Arredondados 92">
            <a:extLst>
              <a:ext uri="{FF2B5EF4-FFF2-40B4-BE49-F238E27FC236}">
                <a16:creationId xmlns:a16="http://schemas.microsoft.com/office/drawing/2014/main" id="{A814895E-1AEB-4803-B8C5-9B4424868761}"/>
              </a:ext>
            </a:extLst>
          </p:cNvPr>
          <p:cNvSpPr/>
          <p:nvPr/>
        </p:nvSpPr>
        <p:spPr>
          <a:xfrm>
            <a:off x="7636747" y="2229941"/>
            <a:ext cx="4087062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tângulo: Cantos Arredondados 93">
            <a:extLst>
              <a:ext uri="{FF2B5EF4-FFF2-40B4-BE49-F238E27FC236}">
                <a16:creationId xmlns:a16="http://schemas.microsoft.com/office/drawing/2014/main" id="{203D2CC9-08B1-404F-A2A4-D2F19D5758CE}"/>
              </a:ext>
            </a:extLst>
          </p:cNvPr>
          <p:cNvSpPr/>
          <p:nvPr/>
        </p:nvSpPr>
        <p:spPr>
          <a:xfrm>
            <a:off x="2700346" y="2613300"/>
            <a:ext cx="5026836" cy="339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B1742A34-7E31-4334-B4F2-A1F2AFC658BD}"/>
              </a:ext>
            </a:extLst>
          </p:cNvPr>
          <p:cNvSpPr/>
          <p:nvPr/>
        </p:nvSpPr>
        <p:spPr>
          <a:xfrm>
            <a:off x="2700346" y="2229941"/>
            <a:ext cx="3395654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087AEEB8-6FB4-4AE7-8CB3-33FD6D53ED48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n-GB" sz="2400" b="1" dirty="0" err="1">
                <a:solidFill>
                  <a:sysClr val="windowText" lastClr="000000"/>
                </a:solidFill>
              </a:rPr>
              <a:t>Cada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elemento</a:t>
            </a:r>
            <a:r>
              <a:rPr lang="en-GB" sz="2400" b="1" dirty="0">
                <a:solidFill>
                  <a:sysClr val="windowText" lastClr="000000"/>
                </a:solidFill>
              </a:rPr>
              <a:t> principal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numa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linha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pt-PT" sz="2400" b="1" dirty="0">
                <a:solidFill>
                  <a:sysClr val="windowText" lastClr="000000"/>
                </a:solidFill>
              </a:rPr>
              <a:t>está numa coluna à direita do elemento principal da linha acima dela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0830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87" grpId="0" animBg="1"/>
      <p:bldP spid="65" grpId="0" animBg="1"/>
      <p:bldP spid="82" grpId="0" animBg="1"/>
      <p:bldP spid="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3A192B3-8142-4ED5-BFC7-7263BBE4F303}"/>
              </a:ext>
            </a:extLst>
          </p:cNvPr>
          <p:cNvSpPr/>
          <p:nvPr/>
        </p:nvSpPr>
        <p:spPr>
          <a:xfrm>
            <a:off x="2066293" y="305859"/>
            <a:ext cx="9859639" cy="3297703"/>
          </a:xfrm>
          <a:prstGeom prst="roundRect">
            <a:avLst>
              <a:gd name="adj" fmla="val 6195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4" name="Retângulo: Cantos Arredondados 83">
            <a:extLst>
              <a:ext uri="{FF2B5EF4-FFF2-40B4-BE49-F238E27FC236}">
                <a16:creationId xmlns:a16="http://schemas.microsoft.com/office/drawing/2014/main" id="{317A7BD1-BD59-4A19-B9F2-87AED503152A}"/>
              </a:ext>
            </a:extLst>
          </p:cNvPr>
          <p:cNvSpPr/>
          <p:nvPr/>
        </p:nvSpPr>
        <p:spPr>
          <a:xfrm>
            <a:off x="5848990" y="3001233"/>
            <a:ext cx="5874819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000" dirty="0">
                <a:solidFill>
                  <a:sysClr val="windowText" lastClr="000000"/>
                </a:solidFill>
              </a:rPr>
              <a:t>Quais das seguintes matrizes estão na forma escalonada</a:t>
            </a:r>
            <a:r>
              <a:rPr lang="en-GB" sz="2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08A13E3B-46AA-4894-9A86-E3FBBAC2BE86}"/>
              </a:ext>
            </a:extLst>
          </p:cNvPr>
          <p:cNvSpPr/>
          <p:nvPr/>
        </p:nvSpPr>
        <p:spPr>
          <a:xfrm>
            <a:off x="2268412" y="2929754"/>
            <a:ext cx="9633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3"/>
            </a:pPr>
            <a:r>
              <a:rPr lang="en-GB" sz="2400" b="1" dirty="0" err="1">
                <a:solidFill>
                  <a:sysClr val="windowText" lastClr="000000"/>
                </a:solidFill>
              </a:rPr>
              <a:t>Os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elementos</a:t>
            </a:r>
            <a:r>
              <a:rPr lang="en-GB" sz="2400" b="1" dirty="0">
                <a:solidFill>
                  <a:sysClr val="windowText" lastClr="000000"/>
                </a:solidFill>
              </a:rPr>
              <a:t> da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coluna</a:t>
            </a:r>
            <a:r>
              <a:rPr lang="en-GB" sz="2400" b="1" dirty="0">
                <a:solidFill>
                  <a:sysClr val="windowText" lastClr="000000"/>
                </a:solidFill>
              </a:rPr>
              <a:t> por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baixo</a:t>
            </a:r>
            <a:r>
              <a:rPr lang="en-GB" sz="2400" b="1" dirty="0">
                <a:solidFill>
                  <a:sysClr val="windowText" lastClr="000000"/>
                </a:solidFill>
              </a:rPr>
              <a:t> de um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elemento</a:t>
            </a:r>
            <a:r>
              <a:rPr lang="en-GB" sz="2400" b="1" dirty="0">
                <a:solidFill>
                  <a:sysClr val="windowText" lastClr="000000"/>
                </a:solidFill>
              </a:rPr>
              <a:t> principal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são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nulos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Freeform 18">
            <a:extLst>
              <a:ext uri="{FF2B5EF4-FFF2-40B4-BE49-F238E27FC236}">
                <a16:creationId xmlns:a16="http://schemas.microsoft.com/office/drawing/2014/main" id="{9C6C1897-223C-4DD8-BDE6-510BF771965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64398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23">
            <a:extLst>
              <a:ext uri="{FF2B5EF4-FFF2-40B4-BE49-F238E27FC236}">
                <a16:creationId xmlns:a16="http://schemas.microsoft.com/office/drawing/2014/main" id="{9F02B845-AB8C-4E0A-855F-CB685D1E8C8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59256" y="3881637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Freeform 23">
            <a:extLst>
              <a:ext uri="{FF2B5EF4-FFF2-40B4-BE49-F238E27FC236}">
                <a16:creationId xmlns:a16="http://schemas.microsoft.com/office/drawing/2014/main" id="{F15F1FD3-54D0-48A9-A06A-2F83B8A430B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401800" y="3881637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70B6ACDB-4EE4-48F9-8322-2F39757B9D71}"/>
              </a:ext>
            </a:extLst>
          </p:cNvPr>
          <p:cNvSpPr/>
          <p:nvPr/>
        </p:nvSpPr>
        <p:spPr>
          <a:xfrm>
            <a:off x="2148856" y="5683160"/>
            <a:ext cx="9777070" cy="1055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9F9CEBE4-C7EE-4A5A-B8A4-7CD7B0F6F43A}"/>
              </a:ext>
            </a:extLst>
          </p:cNvPr>
          <p:cNvSpPr/>
          <p:nvPr/>
        </p:nvSpPr>
        <p:spPr>
          <a:xfrm>
            <a:off x="2158903" y="5706861"/>
            <a:ext cx="97428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 err="1">
                <a:solidFill>
                  <a:srgbClr val="F25E4F"/>
                </a:solidFill>
              </a:rPr>
              <a:t>Observação</a:t>
            </a:r>
            <a:r>
              <a:rPr lang="en-GB" sz="2000" b="1" dirty="0">
                <a:solidFill>
                  <a:srgbClr val="F25E4F"/>
                </a:solidFill>
              </a:rPr>
              <a:t> - </a:t>
            </a:r>
            <a:r>
              <a:rPr lang="pt-PT" sz="2000" b="1" dirty="0">
                <a:solidFill>
                  <a:sysClr val="windowText" lastClr="000000"/>
                </a:solidFill>
              </a:rPr>
              <a:t>Linha ou coluna não-nula </a:t>
            </a:r>
            <a:r>
              <a:rPr lang="pt-PT" sz="2000" dirty="0">
                <a:solidFill>
                  <a:sysClr val="windowText" lastClr="000000"/>
                </a:solidFill>
              </a:rPr>
              <a:t>significa que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pt-PT" sz="2000" i="1" u="sng" dirty="0">
                <a:solidFill>
                  <a:sysClr val="windowText" lastClr="000000"/>
                </a:solidFill>
              </a:rPr>
              <a:t>contém pelo menos um elemento não nulo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B1721CB1-121B-4F4E-ADA6-929D71693C3E}"/>
              </a:ext>
            </a:extLst>
          </p:cNvPr>
          <p:cNvSpPr/>
          <p:nvPr/>
        </p:nvSpPr>
        <p:spPr>
          <a:xfrm>
            <a:off x="3169042" y="6072105"/>
            <a:ext cx="8766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b="1" dirty="0" err="1">
                <a:solidFill>
                  <a:sysClr val="windowText" lastClr="000000"/>
                </a:solidFill>
              </a:rPr>
              <a:t>elemento</a:t>
            </a:r>
            <a:r>
              <a:rPr lang="en-GB" sz="2000" b="1" dirty="0">
                <a:solidFill>
                  <a:sysClr val="windowText" lastClr="000000"/>
                </a:solidFill>
              </a:rPr>
              <a:t> principal </a:t>
            </a:r>
            <a:r>
              <a:rPr lang="pt-PT" sz="2000" dirty="0">
                <a:solidFill>
                  <a:sysClr val="windowText" lastClr="000000"/>
                </a:solidFill>
              </a:rPr>
              <a:t>de uma linha refere-se ao </a:t>
            </a:r>
            <a:r>
              <a:rPr lang="pt-PT" sz="2000" i="1" u="sng" dirty="0">
                <a:solidFill>
                  <a:sysClr val="windowText" lastClr="000000"/>
                </a:solidFill>
              </a:rPr>
              <a:t>elemento não-nulo mais à esquerda </a:t>
            </a:r>
            <a:r>
              <a:rPr lang="en-GB" sz="1600" dirty="0">
                <a:solidFill>
                  <a:sysClr val="windowText" lastClr="000000"/>
                </a:solidFill>
              </a:rPr>
              <a:t>(</a:t>
            </a:r>
            <a:r>
              <a:rPr lang="pt-PT" sz="1600" dirty="0">
                <a:solidFill>
                  <a:sysClr val="windowText" lastClr="000000"/>
                </a:solidFill>
              </a:rPr>
              <a:t>numa linha não-nula)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1B4CACE3-0BB4-4F0C-AEDB-8707D5CFEDDF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Definição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774BBA2-2B3C-40C6-AEFF-24E7AC295ADF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Uma matriz retangular está na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>
                <a:solidFill>
                  <a:sysClr val="windowText" lastClr="000000"/>
                </a:solidFill>
              </a:rPr>
              <a:t>Forma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ou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Triangularizada</a:t>
            </a:r>
            <a:r>
              <a:rPr lang="en-GB" sz="2400" dirty="0">
                <a:solidFill>
                  <a:sysClr val="windowText" lastClr="000000"/>
                </a:solidFill>
              </a:rPr>
              <a:t>) </a:t>
            </a:r>
            <a:r>
              <a:rPr lang="pt-PT" sz="2400" dirty="0">
                <a:solidFill>
                  <a:sysClr val="windowText" lastClr="000000"/>
                </a:solidFill>
              </a:rPr>
              <a:t>se apresentar as seguintes propriedades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E495CD10-230A-48D1-BEBA-CADA01CE2343}"/>
              </a:ext>
            </a:extLst>
          </p:cNvPr>
          <p:cNvSpPr/>
          <p:nvPr/>
        </p:nvSpPr>
        <p:spPr>
          <a:xfrm>
            <a:off x="2268414" y="1742119"/>
            <a:ext cx="9124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pt-PT" sz="2400" b="1" dirty="0">
                <a:solidFill>
                  <a:sysClr val="windowText" lastClr="000000"/>
                </a:solidFill>
              </a:rPr>
              <a:t>Todas as linhas não-nulas estão acima de qualquer linha de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041ADA6A-C8D5-47CD-8340-240753DAB467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n-GB" sz="2400" b="1" dirty="0" err="1">
                <a:solidFill>
                  <a:sysClr val="windowText" lastClr="000000"/>
                </a:solidFill>
              </a:rPr>
              <a:t>Cada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elemento</a:t>
            </a:r>
            <a:r>
              <a:rPr lang="en-GB" sz="2400" b="1" dirty="0">
                <a:solidFill>
                  <a:sysClr val="windowText" lastClr="000000"/>
                </a:solidFill>
              </a:rPr>
              <a:t> principal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numa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linha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pt-PT" sz="2400" b="1" dirty="0">
                <a:solidFill>
                  <a:sysClr val="windowText" lastClr="000000"/>
                </a:solidFill>
              </a:rPr>
              <a:t>está numa coluna à direita do elemento principal da linha acima dela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1248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84" grpId="0" animBg="1"/>
      <p:bldP spid="91" grpId="0" animBg="1"/>
      <p:bldP spid="92" grpId="0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2848856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66FDE549-8044-4A09-BBD1-B7D8CBF34197}"/>
              </a:ext>
            </a:extLst>
          </p:cNvPr>
          <p:cNvGrpSpPr/>
          <p:nvPr/>
        </p:nvGrpSpPr>
        <p:grpSpPr>
          <a:xfrm>
            <a:off x="5310720" y="4679099"/>
            <a:ext cx="3370682" cy="1314960"/>
            <a:chOff x="5310720" y="4679099"/>
            <a:chExt cx="3370682" cy="1314960"/>
          </a:xfrm>
        </p:grpSpPr>
        <p:sp>
          <p:nvSpPr>
            <p:cNvPr id="90" name="Retângulo 89">
              <a:extLst>
                <a:ext uri="{FF2B5EF4-FFF2-40B4-BE49-F238E27FC236}">
                  <a16:creationId xmlns:a16="http://schemas.microsoft.com/office/drawing/2014/main" id="{CA528B28-C1D7-4997-9D91-F5485247BA39}"/>
                </a:ext>
              </a:extLst>
            </p:cNvPr>
            <p:cNvSpPr/>
            <p:nvPr/>
          </p:nvSpPr>
          <p:spPr>
            <a:xfrm>
              <a:off x="5310720" y="4679099"/>
              <a:ext cx="337068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tângulo 93">
              <a:extLst>
                <a:ext uri="{FF2B5EF4-FFF2-40B4-BE49-F238E27FC236}">
                  <a16:creationId xmlns:a16="http://schemas.microsoft.com/office/drawing/2014/main" id="{D3A22993-571A-4E9F-B2D7-2E561F00DE41}"/>
                </a:ext>
              </a:extLst>
            </p:cNvPr>
            <p:cNvSpPr/>
            <p:nvPr/>
          </p:nvSpPr>
          <p:spPr>
            <a:xfrm>
              <a:off x="7734685" y="5633336"/>
              <a:ext cx="946717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tângulo 97">
              <a:extLst>
                <a:ext uri="{FF2B5EF4-FFF2-40B4-BE49-F238E27FC236}">
                  <a16:creationId xmlns:a16="http://schemas.microsoft.com/office/drawing/2014/main" id="{10E605CE-494B-4181-8DD1-945CFC64326A}"/>
                </a:ext>
              </a:extLst>
            </p:cNvPr>
            <p:cNvSpPr/>
            <p:nvPr/>
          </p:nvSpPr>
          <p:spPr>
            <a:xfrm>
              <a:off x="6251980" y="5000094"/>
              <a:ext cx="242942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9744CC33-9BBB-463D-9ECA-C5DCC6E8428F}"/>
                </a:ext>
              </a:extLst>
            </p:cNvPr>
            <p:cNvSpPr/>
            <p:nvPr/>
          </p:nvSpPr>
          <p:spPr>
            <a:xfrm>
              <a:off x="6819112" y="5301464"/>
              <a:ext cx="1862290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69F8FD89-8747-4BFB-8E2A-BB79A4C8C935}"/>
              </a:ext>
            </a:extLst>
          </p:cNvPr>
          <p:cNvGrpSpPr/>
          <p:nvPr/>
        </p:nvGrpSpPr>
        <p:grpSpPr>
          <a:xfrm>
            <a:off x="2542233" y="4653403"/>
            <a:ext cx="1752299" cy="653337"/>
            <a:chOff x="2542233" y="4653403"/>
            <a:chExt cx="1752299" cy="653337"/>
          </a:xfrm>
        </p:grpSpPr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24E4E3FD-7653-4253-B9B8-6DDC0596E831}"/>
                </a:ext>
              </a:extLst>
            </p:cNvPr>
            <p:cNvSpPr/>
            <p:nvPr/>
          </p:nvSpPr>
          <p:spPr>
            <a:xfrm>
              <a:off x="2542233" y="4653403"/>
              <a:ext cx="1752299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C6CCB20D-0C21-4A21-9111-F9EC8A83E8AD}"/>
                </a:ext>
              </a:extLst>
            </p:cNvPr>
            <p:cNvSpPr/>
            <p:nvPr/>
          </p:nvSpPr>
          <p:spPr>
            <a:xfrm>
              <a:off x="3039841" y="4946017"/>
              <a:ext cx="1254691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3A192B3-8142-4ED5-BFC7-7263BBE4F303}"/>
              </a:ext>
            </a:extLst>
          </p:cNvPr>
          <p:cNvSpPr/>
          <p:nvPr/>
        </p:nvSpPr>
        <p:spPr>
          <a:xfrm>
            <a:off x="2066293" y="305859"/>
            <a:ext cx="9859639" cy="3297703"/>
          </a:xfrm>
          <a:prstGeom prst="roundRect">
            <a:avLst>
              <a:gd name="adj" fmla="val 6195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>
                <a:solidFill>
                  <a:srgbClr val="0C2B8E"/>
                </a:solidFill>
              </a:rPr>
              <a:t>As </a:t>
            </a:r>
            <a:r>
              <a:rPr lang="en-GB" sz="2000" dirty="0" err="1">
                <a:solidFill>
                  <a:srgbClr val="0C2B8E"/>
                </a:solidFill>
              </a:rPr>
              <a:t>seguintes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matrizes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b="1" dirty="0" err="1">
                <a:solidFill>
                  <a:srgbClr val="0C2B8E"/>
                </a:solidFill>
              </a:rPr>
              <a:t>estão</a:t>
            </a:r>
            <a:r>
              <a:rPr lang="en-GB" sz="2000" b="1" dirty="0">
                <a:solidFill>
                  <a:srgbClr val="0C2B8E"/>
                </a:solidFill>
              </a:rPr>
              <a:t> </a:t>
            </a:r>
            <a:r>
              <a:rPr lang="en-GB" sz="2000" b="1" dirty="0" err="1">
                <a:solidFill>
                  <a:srgbClr val="0C2B8E"/>
                </a:solidFill>
              </a:rPr>
              <a:t>na</a:t>
            </a:r>
            <a:r>
              <a:rPr lang="en-GB" sz="2000" b="1" dirty="0">
                <a:solidFill>
                  <a:srgbClr val="0C2B8E"/>
                </a:solidFill>
              </a:rPr>
              <a:t> forma </a:t>
            </a:r>
            <a:r>
              <a:rPr lang="en-GB" sz="2000" b="1" dirty="0" err="1">
                <a:solidFill>
                  <a:srgbClr val="0C2B8E"/>
                </a:solidFill>
              </a:rPr>
              <a:t>escalonada</a:t>
            </a:r>
            <a:r>
              <a:rPr lang="en-GB" sz="2000" b="1" dirty="0">
                <a:solidFill>
                  <a:srgbClr val="0C2B8E"/>
                </a:solidFill>
              </a:rPr>
              <a:t>/</a:t>
            </a:r>
            <a:r>
              <a:rPr lang="en-GB" sz="2000" b="1" dirty="0" err="1">
                <a:solidFill>
                  <a:srgbClr val="0C2B8E"/>
                </a:solidFill>
              </a:rPr>
              <a:t>triangularizada</a:t>
            </a:r>
            <a:r>
              <a:rPr lang="en-GB" sz="2000" dirty="0">
                <a:solidFill>
                  <a:srgbClr val="0C2B8E"/>
                </a:solidFill>
              </a:rPr>
              <a:t>.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307B6B1E-BA32-4CF6-B99B-8489561D3310}"/>
                  </a:ext>
                </a:extLst>
              </p:cNvPr>
              <p:cNvSpPr/>
              <p:nvPr/>
            </p:nvSpPr>
            <p:spPr>
              <a:xfrm>
                <a:off x="2211616" y="4653404"/>
                <a:ext cx="2417265" cy="1326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307B6B1E-BA32-4CF6-B99B-8489561D33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616" y="4653404"/>
                <a:ext cx="2417265" cy="13267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4DF2EE9-174C-47D8-86AC-81189DB4B4A0}"/>
                  </a:ext>
                </a:extLst>
              </p:cNvPr>
              <p:cNvSpPr/>
              <p:nvPr/>
            </p:nvSpPr>
            <p:spPr>
              <a:xfrm>
                <a:off x="4506824" y="4607779"/>
                <a:ext cx="4508927" cy="1471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  <m:r>
                            <a:rPr lang="pt-PT" sz="24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4DF2EE9-174C-47D8-86AC-81189DB4B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824" y="4607779"/>
                <a:ext cx="4508927" cy="14719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F328E334-5034-4187-B259-E8C609C21F9A}"/>
                  </a:ext>
                </a:extLst>
              </p:cNvPr>
              <p:cNvSpPr/>
              <p:nvPr/>
            </p:nvSpPr>
            <p:spPr>
              <a:xfrm>
                <a:off x="9015751" y="4428133"/>
                <a:ext cx="258804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975" indent="-180975"/>
                <a14:m>
                  <m:oMath xmlns:m="http://schemas.openxmlformats.org/officeDocument/2006/math">
                    <m:r>
                      <a:rPr lang="pt-PT" sz="24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en-GB" sz="2400" dirty="0"/>
                  <a:t> </a:t>
                </a:r>
                <a:r>
                  <a:rPr lang="pt-PT" dirty="0"/>
                  <a:t>são os principais e podem ter qualquer valor diferente de zero </a:t>
                </a:r>
                <a:endParaRPr lang="en-GB" dirty="0"/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F328E334-5034-4187-B259-E8C609C21F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751" y="4428133"/>
                <a:ext cx="2588043" cy="1015663"/>
              </a:xfrm>
              <a:prstGeom prst="rect">
                <a:avLst/>
              </a:prstGeom>
              <a:blipFill>
                <a:blip r:embed="rId12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8E71E6E-3CFF-4BF3-A926-B0FD1062E674}"/>
                  </a:ext>
                </a:extLst>
              </p:cNvPr>
              <p:cNvSpPr/>
              <p:nvPr/>
            </p:nvSpPr>
            <p:spPr>
              <a:xfrm>
                <a:off x="9026531" y="5633336"/>
                <a:ext cx="2697279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975" indent="-180975"/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GB" sz="2400" dirty="0"/>
                  <a:t> </a:t>
                </a:r>
                <a:r>
                  <a:rPr lang="pt-PT" dirty="0"/>
                  <a:t>podem ter qualquer valor, incluindo zero</a:t>
                </a:r>
                <a:endParaRPr lang="en-GB" dirty="0"/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8E71E6E-3CFF-4BF3-A926-B0FD1062E6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531" y="5633336"/>
                <a:ext cx="2697279" cy="738664"/>
              </a:xfrm>
              <a:prstGeom prst="rect">
                <a:avLst/>
              </a:prstGeom>
              <a:blipFill>
                <a:blip r:embed="rId13"/>
                <a:stretch>
                  <a:fillRect b="-12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tângulo 37">
            <a:extLst>
              <a:ext uri="{FF2B5EF4-FFF2-40B4-BE49-F238E27FC236}">
                <a16:creationId xmlns:a16="http://schemas.microsoft.com/office/drawing/2014/main" id="{D629740C-0656-4FC5-8DB5-8E60CB4F5F71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Definição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6DB72F0F-4E7A-48C9-B208-3CD539C1414A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400" dirty="0">
                <a:solidFill>
                  <a:sysClr val="windowText" lastClr="000000"/>
                </a:solidFill>
              </a:rPr>
              <a:t>Uma matriz retangular está na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>
                <a:solidFill>
                  <a:sysClr val="windowText" lastClr="000000"/>
                </a:solidFill>
              </a:rPr>
              <a:t>Forma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Escalonada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ou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Triangularizada</a:t>
            </a:r>
            <a:r>
              <a:rPr lang="en-GB" sz="2400" dirty="0">
                <a:solidFill>
                  <a:sysClr val="windowText" lastClr="000000"/>
                </a:solidFill>
              </a:rPr>
              <a:t>) </a:t>
            </a:r>
            <a:r>
              <a:rPr lang="pt-PT" sz="2400" dirty="0">
                <a:solidFill>
                  <a:sysClr val="windowText" lastClr="000000"/>
                </a:solidFill>
              </a:rPr>
              <a:t>se apresentar as seguintes propriedades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14EA388-C57C-4C0A-A4E5-90D4A4309165}"/>
              </a:ext>
            </a:extLst>
          </p:cNvPr>
          <p:cNvSpPr/>
          <p:nvPr/>
        </p:nvSpPr>
        <p:spPr>
          <a:xfrm>
            <a:off x="2268414" y="1742119"/>
            <a:ext cx="9124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pt-PT" sz="2400" b="1" dirty="0">
                <a:solidFill>
                  <a:sysClr val="windowText" lastClr="000000"/>
                </a:solidFill>
              </a:rPr>
              <a:t>Todas as linhas não-nulas estão acima de qualquer linha de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64E6F7E0-1419-4AF5-B1D7-F4DD55DA3905}"/>
              </a:ext>
            </a:extLst>
          </p:cNvPr>
          <p:cNvSpPr/>
          <p:nvPr/>
        </p:nvSpPr>
        <p:spPr>
          <a:xfrm>
            <a:off x="2066292" y="241697"/>
            <a:ext cx="9874909" cy="1461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96E25400-110F-4973-A10F-AC9FC3452947}"/>
              </a:ext>
            </a:extLst>
          </p:cNvPr>
          <p:cNvSpPr/>
          <p:nvPr/>
        </p:nvSpPr>
        <p:spPr>
          <a:xfrm>
            <a:off x="2149498" y="345783"/>
            <a:ext cx="9667689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en-GB" sz="2400" dirty="0"/>
              <a:t>A </a:t>
            </a:r>
            <a:r>
              <a:rPr lang="en-GB" sz="2400" b="1" u="sng" dirty="0" err="1"/>
              <a:t>Condição</a:t>
            </a:r>
            <a:r>
              <a:rPr lang="en-GB" sz="2400" b="1" u="sng" dirty="0"/>
              <a:t> 2</a:t>
            </a:r>
            <a:r>
              <a:rPr lang="en-GB" sz="2400" b="1" dirty="0"/>
              <a:t> </a:t>
            </a:r>
            <a:r>
              <a:rPr lang="en-GB" sz="2400" dirty="0" err="1"/>
              <a:t>diz</a:t>
            </a:r>
            <a:r>
              <a:rPr lang="en-GB" sz="2400" dirty="0"/>
              <a:t> que </a:t>
            </a:r>
            <a:r>
              <a:rPr lang="en-GB" sz="2400" dirty="0" err="1"/>
              <a:t>os</a:t>
            </a:r>
            <a:r>
              <a:rPr lang="en-GB" sz="2400" dirty="0"/>
              <a:t> </a:t>
            </a:r>
            <a:r>
              <a:rPr lang="en-GB" sz="2400" dirty="0" err="1"/>
              <a:t>elementos</a:t>
            </a:r>
            <a:r>
              <a:rPr lang="en-GB" sz="2400" dirty="0"/>
              <a:t> </a:t>
            </a:r>
            <a:r>
              <a:rPr lang="en-GB" sz="2400" dirty="0" err="1"/>
              <a:t>principais</a:t>
            </a:r>
            <a:r>
              <a:rPr lang="en-GB" sz="2400" dirty="0"/>
              <a:t> </a:t>
            </a:r>
            <a:r>
              <a:rPr lang="en-GB" sz="2400" dirty="0" err="1"/>
              <a:t>formam</a:t>
            </a:r>
            <a:r>
              <a:rPr lang="en-GB" sz="2400" dirty="0"/>
              <a:t> um </a:t>
            </a:r>
            <a:r>
              <a:rPr lang="en-GB" sz="2400" b="1" i="1" dirty="0" err="1"/>
              <a:t>tipo</a:t>
            </a:r>
            <a:r>
              <a:rPr lang="en-GB" sz="2400" b="1" i="1" dirty="0"/>
              <a:t> de </a:t>
            </a:r>
            <a:r>
              <a:rPr lang="en-GB" sz="2400" b="1" i="1" dirty="0" err="1"/>
              <a:t>escada</a:t>
            </a:r>
            <a:r>
              <a:rPr lang="en-GB" sz="2400" dirty="0"/>
              <a:t> (“</a:t>
            </a:r>
            <a:r>
              <a:rPr lang="en-GB" sz="2400" dirty="0" err="1"/>
              <a:t>degraus</a:t>
            </a:r>
            <a:r>
              <a:rPr lang="en-GB" sz="2400" dirty="0"/>
              <a:t>”) que  </a:t>
            </a:r>
            <a:r>
              <a:rPr lang="en-GB" sz="2400" i="1" u="sng" dirty="0"/>
              <a:t>se move para </a:t>
            </a:r>
            <a:r>
              <a:rPr lang="en-GB" sz="2400" i="1" u="sng" dirty="0" err="1"/>
              <a:t>baixo</a:t>
            </a:r>
            <a:r>
              <a:rPr lang="en-GB" sz="2400" i="1" u="sng" dirty="0"/>
              <a:t> e para a </a:t>
            </a:r>
            <a:r>
              <a:rPr lang="en-GB" sz="2400" i="1" u="sng" dirty="0" err="1"/>
              <a:t>direita</a:t>
            </a:r>
            <a:r>
              <a:rPr lang="en-GB" sz="2400" i="1" dirty="0"/>
              <a:t> </a:t>
            </a:r>
            <a:r>
              <a:rPr lang="en-GB" sz="2400" dirty="0" err="1"/>
              <a:t>ao</a:t>
            </a:r>
            <a:r>
              <a:rPr lang="en-GB" sz="2400" dirty="0"/>
              <a:t> </a:t>
            </a:r>
            <a:r>
              <a:rPr lang="en-GB" sz="2400" dirty="0" err="1"/>
              <a:t>longo</a:t>
            </a:r>
            <a:r>
              <a:rPr lang="en-GB" sz="2400" dirty="0"/>
              <a:t> da </a:t>
            </a:r>
            <a:r>
              <a:rPr lang="en-GB" sz="2400" dirty="0" err="1"/>
              <a:t>matriz</a:t>
            </a:r>
            <a:r>
              <a:rPr lang="en-GB" sz="2400" dirty="0"/>
              <a:t>. </a:t>
            </a:r>
          </a:p>
          <a:p>
            <a:pPr algn="just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en-GB" sz="2400" dirty="0"/>
              <a:t>A </a:t>
            </a:r>
            <a:r>
              <a:rPr lang="en-GB" sz="2400" b="1" u="sng" dirty="0" err="1"/>
              <a:t>Condição</a:t>
            </a:r>
            <a:r>
              <a:rPr lang="en-GB" sz="2400" b="1" u="sng" dirty="0"/>
              <a:t> 3</a:t>
            </a:r>
            <a:r>
              <a:rPr lang="en-GB" sz="2400" b="1" dirty="0"/>
              <a:t> </a:t>
            </a:r>
            <a:r>
              <a:rPr lang="pt-PT" sz="2400" dirty="0"/>
              <a:t>é uma consequência da 2</a:t>
            </a:r>
            <a:r>
              <a:rPr lang="en-GB" sz="2400" dirty="0"/>
              <a:t>, </a:t>
            </a:r>
            <a:r>
              <a:rPr lang="en-GB" sz="2400" dirty="0" err="1"/>
              <a:t>geralmente</a:t>
            </a:r>
            <a:r>
              <a:rPr lang="en-GB" sz="2400" dirty="0"/>
              <a:t> </a:t>
            </a:r>
            <a:r>
              <a:rPr lang="en-GB" sz="2400" dirty="0" err="1"/>
              <a:t>incluída</a:t>
            </a:r>
            <a:r>
              <a:rPr lang="en-GB" sz="2400" dirty="0"/>
              <a:t> para </a:t>
            </a:r>
            <a:r>
              <a:rPr lang="en-GB" sz="2400" dirty="0" err="1"/>
              <a:t>ênfase</a:t>
            </a:r>
            <a:r>
              <a:rPr lang="en-GB" sz="2400" dirty="0"/>
              <a:t>.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8DB178CB-713E-471F-8382-1412FE8530F5}"/>
              </a:ext>
            </a:extLst>
          </p:cNvPr>
          <p:cNvSpPr/>
          <p:nvPr/>
        </p:nvSpPr>
        <p:spPr>
          <a:xfrm>
            <a:off x="2268412" y="2929754"/>
            <a:ext cx="9633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3"/>
            </a:pPr>
            <a:r>
              <a:rPr lang="en-GB" sz="2400" b="1" dirty="0" err="1">
                <a:solidFill>
                  <a:sysClr val="windowText" lastClr="000000"/>
                </a:solidFill>
              </a:rPr>
              <a:t>Os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elementos</a:t>
            </a:r>
            <a:r>
              <a:rPr lang="en-GB" sz="2400" b="1" dirty="0">
                <a:solidFill>
                  <a:sysClr val="windowText" lastClr="000000"/>
                </a:solidFill>
              </a:rPr>
              <a:t> da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coluna</a:t>
            </a:r>
            <a:r>
              <a:rPr lang="en-GB" sz="2400" b="1" dirty="0">
                <a:solidFill>
                  <a:sysClr val="windowText" lastClr="000000"/>
                </a:solidFill>
              </a:rPr>
              <a:t> por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baixo</a:t>
            </a:r>
            <a:r>
              <a:rPr lang="en-GB" sz="2400" b="1" dirty="0">
                <a:solidFill>
                  <a:sysClr val="windowText" lastClr="000000"/>
                </a:solidFill>
              </a:rPr>
              <a:t> de um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elemento</a:t>
            </a:r>
            <a:r>
              <a:rPr lang="en-GB" sz="2400" b="1" dirty="0">
                <a:solidFill>
                  <a:sysClr val="windowText" lastClr="000000"/>
                </a:solidFill>
              </a:rPr>
              <a:t> principal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são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nulos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2B238DEF-06A5-4354-A3C0-3A20F3849CAE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n-GB" sz="2400" b="1" dirty="0" err="1">
                <a:solidFill>
                  <a:sysClr val="windowText" lastClr="000000"/>
                </a:solidFill>
              </a:rPr>
              <a:t>Cada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elemento</a:t>
            </a:r>
            <a:r>
              <a:rPr lang="en-GB" sz="2400" b="1" dirty="0">
                <a:solidFill>
                  <a:sysClr val="windowText" lastClr="000000"/>
                </a:solidFill>
              </a:rPr>
              <a:t> principal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numa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linha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pt-PT" sz="2400" b="1" dirty="0">
                <a:solidFill>
                  <a:sysClr val="windowText" lastClr="000000"/>
                </a:solidFill>
              </a:rPr>
              <a:t>está numa coluna à direita do elemento principal da linha acima dela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79661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46" grpId="0"/>
      <p:bldP spid="6" grpId="0"/>
      <p:bldP spid="7" grpId="0"/>
      <p:bldP spid="54" grpId="0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3A192B3-8142-4ED5-BFC7-7263BBE4F303}"/>
              </a:ext>
            </a:extLst>
          </p:cNvPr>
          <p:cNvSpPr/>
          <p:nvPr/>
        </p:nvSpPr>
        <p:spPr>
          <a:xfrm>
            <a:off x="2066293" y="305859"/>
            <a:ext cx="9859639" cy="1607201"/>
          </a:xfrm>
          <a:prstGeom prst="roundRect">
            <a:avLst>
              <a:gd name="adj" fmla="val 6195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Algoritmo</a:t>
            </a:r>
            <a:r>
              <a:rPr lang="en-GB" b="1" dirty="0">
                <a:solidFill>
                  <a:schemeClr val="tx1"/>
                </a:solidFill>
              </a:rPr>
              <a:t> - </a:t>
            </a:r>
            <a:r>
              <a:rPr lang="en-GB" b="1" dirty="0" err="1">
                <a:solidFill>
                  <a:schemeClr val="tx1"/>
                </a:solidFill>
              </a:rPr>
              <a:t>Condensação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Matrizes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sz="1600" b="1" dirty="0">
                <a:solidFill>
                  <a:schemeClr val="tx1"/>
                </a:solidFill>
              </a:rPr>
              <a:t>Forma Escalonada e Característica de uma 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Forma </a:t>
            </a:r>
            <a:r>
              <a:rPr lang="en-GB" b="1" dirty="0" err="1">
                <a:solidFill>
                  <a:schemeClr val="tx1"/>
                </a:solidFill>
              </a:rPr>
              <a:t>Escalonada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Reduzida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  </a:t>
            </a:r>
            <a:r>
              <a:rPr lang="en-GB" b="1" dirty="0" err="1">
                <a:solidFill>
                  <a:schemeClr val="tx1"/>
                </a:solidFill>
              </a:rPr>
              <a:t>Posições</a:t>
            </a:r>
            <a:r>
              <a:rPr lang="en-GB" b="1" dirty="0">
                <a:solidFill>
                  <a:schemeClr val="tx1"/>
                </a:solidFill>
              </a:rPr>
              <a:t> e </a:t>
            </a:r>
            <a:r>
              <a:rPr lang="en-GB" b="1" dirty="0" err="1">
                <a:solidFill>
                  <a:schemeClr val="tx1"/>
                </a:solidFill>
              </a:rPr>
              <a:t>Colunas</a:t>
            </a:r>
            <a:r>
              <a:rPr lang="en-GB" b="1" dirty="0">
                <a:solidFill>
                  <a:schemeClr val="tx1"/>
                </a:solidFill>
              </a:rPr>
              <a:t> Pivot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Definição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A17D4582-E3DB-496C-A0DC-177194CD694C}"/>
                  </a:ext>
                </a:extLst>
              </p:cNvPr>
              <p:cNvSpPr/>
              <p:nvPr/>
            </p:nvSpPr>
            <p:spPr>
              <a:xfrm>
                <a:off x="2269885" y="867579"/>
                <a:ext cx="945539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sz="2400" dirty="0">
                    <a:solidFill>
                      <a:sysClr val="windowText" lastClr="000000"/>
                    </a:solidFill>
                  </a:rPr>
                  <a:t>Se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uma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está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na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u="sng" dirty="0">
                    <a:solidFill>
                      <a:sysClr val="windowText" lastClr="000000"/>
                    </a:solidFill>
                  </a:rPr>
                  <a:t>forma </a:t>
                </a:r>
                <a:r>
                  <a:rPr lang="en-GB" sz="2400" u="sng" dirty="0" err="1">
                    <a:solidFill>
                      <a:sysClr val="windowText" lastClr="000000"/>
                    </a:solidFill>
                  </a:rPr>
                  <a:t>escalonada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a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sua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característica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é o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número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de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linhas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não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b="1" dirty="0" err="1">
                    <a:solidFill>
                      <a:sysClr val="windowText" lastClr="000000"/>
                    </a:solidFill>
                  </a:rPr>
                  <a:t>nulas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e </a:t>
                </a:r>
                <a:r>
                  <a:rPr lang="en-GB" sz="2400" dirty="0" err="1">
                    <a:solidFill>
                      <a:sysClr val="windowText" lastClr="000000"/>
                    </a:solidFill>
                  </a:rPr>
                  <a:t>representa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-se por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𝒄𝒂𝒓</m:t>
                    </m:r>
                    <m:d>
                      <m:dPr>
                        <m:ctrlP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A17D4582-E3DB-496C-A0DC-177194CD69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885" y="867579"/>
                <a:ext cx="9455397" cy="830997"/>
              </a:xfrm>
              <a:prstGeom prst="rect">
                <a:avLst/>
              </a:prstGeom>
              <a:blipFill>
                <a:blip r:embed="rId9"/>
                <a:stretch>
                  <a:fillRect l="-967" t="-5839" r="-1032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1" name="Retângulo 40">
            <a:extLst>
              <a:ext uri="{FF2B5EF4-FFF2-40B4-BE49-F238E27FC236}">
                <a16:creationId xmlns:a16="http://schemas.microsoft.com/office/drawing/2014/main" id="{29D0202F-AF8C-4402-B899-12AA5A8EA675}"/>
              </a:ext>
            </a:extLst>
          </p:cNvPr>
          <p:cNvSpPr/>
          <p:nvPr/>
        </p:nvSpPr>
        <p:spPr>
          <a:xfrm>
            <a:off x="2066293" y="2118906"/>
            <a:ext cx="9874909" cy="30158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A3CB304B-8A80-4A05-98E5-9455B45F954A}"/>
                  </a:ext>
                </a:extLst>
              </p:cNvPr>
              <p:cNvSpPr/>
              <p:nvPr/>
            </p:nvSpPr>
            <p:spPr>
              <a:xfrm>
                <a:off x="2211616" y="2647658"/>
                <a:ext cx="945539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spcAft>
                    <a:spcPts val="1200"/>
                  </a:spcAft>
                  <a:buClr>
                    <a:srgbClr val="F25E4F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pt-PT" sz="2000" dirty="0">
                    <a:solidFill>
                      <a:sysClr val="windowText" lastClr="000000"/>
                    </a:solidFill>
                  </a:rPr>
                  <a:t>A definição formal é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: A </a:t>
                </a:r>
                <a:r>
                  <a:rPr lang="en-GB" sz="2000" b="1" dirty="0" err="1">
                    <a:solidFill>
                      <a:sysClr val="windowText" lastClr="000000"/>
                    </a:solidFill>
                  </a:rPr>
                  <a:t>Característica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 de </a:t>
                </a:r>
                <a:r>
                  <a:rPr lang="en-GB" sz="2000" b="1" dirty="0" err="1">
                    <a:solidFill>
                      <a:sysClr val="windowText" lastClr="000000"/>
                    </a:solidFill>
                  </a:rPr>
                  <a:t>uma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 Matrix 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é 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o </a:t>
                </a:r>
                <a:r>
                  <a:rPr lang="en-GB" sz="2000" b="1" dirty="0" err="1">
                    <a:solidFill>
                      <a:sysClr val="windowText" lastClr="000000"/>
                    </a:solidFill>
                  </a:rPr>
                  <a:t>número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 de </a:t>
                </a:r>
                <a:r>
                  <a:rPr lang="en-GB" sz="2000" b="1" dirty="0" err="1">
                    <a:solidFill>
                      <a:sysClr val="windowText" lastClr="000000"/>
                    </a:solidFill>
                  </a:rPr>
                  <a:t>filas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(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linhas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ou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colunas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) </a:t>
                </a:r>
                <a:r>
                  <a:rPr lang="en-GB" sz="2000" b="1" dirty="0" err="1">
                    <a:solidFill>
                      <a:sysClr val="windowText" lastClr="000000"/>
                    </a:solidFill>
                  </a:rPr>
                  <a:t>linearmente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b="1" dirty="0" err="1">
                    <a:solidFill>
                      <a:sysClr val="windowText" lastClr="000000"/>
                    </a:solidFill>
                  </a:rPr>
                  <a:t>independentes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A3CB304B-8A80-4A05-98E5-9455B45F95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616" y="2647658"/>
                <a:ext cx="9455396" cy="707886"/>
              </a:xfrm>
              <a:prstGeom prst="rect">
                <a:avLst/>
              </a:prstGeom>
              <a:blipFill>
                <a:blip r:embed="rId11"/>
                <a:stretch>
                  <a:fillRect l="-580" t="-4310" r="-645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tângulo 42">
            <a:extLst>
              <a:ext uri="{FF2B5EF4-FFF2-40B4-BE49-F238E27FC236}">
                <a16:creationId xmlns:a16="http://schemas.microsoft.com/office/drawing/2014/main" id="{2E5A9CD3-27B5-4BFC-ADA3-7CAAFBB7F490}"/>
              </a:ext>
            </a:extLst>
          </p:cNvPr>
          <p:cNvSpPr/>
          <p:nvPr/>
        </p:nvSpPr>
        <p:spPr>
          <a:xfrm>
            <a:off x="2213178" y="2280120"/>
            <a:ext cx="9455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b="1" dirty="0" err="1">
                <a:solidFill>
                  <a:srgbClr val="F25E4F"/>
                </a:solidFill>
              </a:rPr>
              <a:t>Observa</a:t>
            </a:r>
            <a:r>
              <a:rPr lang="en-GB" sz="2000" b="1" dirty="0">
                <a:solidFill>
                  <a:srgbClr val="F25E4F"/>
                </a:solidFill>
              </a:rPr>
              <a:t> que: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B9215EC-849D-4FCF-B1E3-8F19C3FA2818}"/>
              </a:ext>
            </a:extLst>
          </p:cNvPr>
          <p:cNvSpPr/>
          <p:nvPr/>
        </p:nvSpPr>
        <p:spPr>
          <a:xfrm>
            <a:off x="2562330" y="3280463"/>
            <a:ext cx="91046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2000" dirty="0">
                <a:solidFill>
                  <a:sysClr val="windowText" lastClr="000000"/>
                </a:solidFill>
              </a:rPr>
              <a:t>No entanto, uma vez que esta definição </a:t>
            </a:r>
            <a:r>
              <a:rPr lang="pt-PT" sz="2000" u="sng" dirty="0">
                <a:solidFill>
                  <a:sysClr val="windowText" lastClr="000000"/>
                </a:solidFill>
              </a:rPr>
              <a:t>vai além do objetivo destas aulas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pt-PT" sz="2000" dirty="0">
                <a:solidFill>
                  <a:sysClr val="windowText" lastClr="000000"/>
                </a:solidFill>
              </a:rPr>
              <a:t>a definição apresentada acima é uma "versão prática equivalente", ou seja, a normalmente utilizada na prática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E23BD914-11D9-4DDE-9DDC-4A7367E9D4F8}"/>
              </a:ext>
            </a:extLst>
          </p:cNvPr>
          <p:cNvSpPr/>
          <p:nvPr/>
        </p:nvSpPr>
        <p:spPr>
          <a:xfrm>
            <a:off x="2211616" y="4258381"/>
            <a:ext cx="9455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rgbClr val="F25E4F"/>
              </a:buClr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ysClr val="windowText" lastClr="000000"/>
                </a:solidFill>
              </a:rPr>
              <a:t>Existem outros resultados que levam a definições de característica "equivalentes" como</a:t>
            </a:r>
            <a:r>
              <a:rPr lang="en-GB" sz="2000" dirty="0">
                <a:solidFill>
                  <a:sysClr val="windowText" lastClr="000000"/>
                </a:solidFill>
              </a:rPr>
              <a:t>, por </a:t>
            </a:r>
            <a:r>
              <a:rPr lang="en-GB" sz="2000" dirty="0" err="1">
                <a:solidFill>
                  <a:sysClr val="windowText" lastClr="000000"/>
                </a:solidFill>
              </a:rPr>
              <a:t>exemplo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pt-PT" sz="2000" dirty="0">
                <a:solidFill>
                  <a:sysClr val="windowText" lastClr="000000"/>
                </a:solidFill>
              </a:rPr>
              <a:t>a </a:t>
            </a:r>
            <a:r>
              <a:rPr lang="pt-PT" sz="2000" u="sng" dirty="0">
                <a:solidFill>
                  <a:sysClr val="windowText" lastClr="000000"/>
                </a:solidFill>
              </a:rPr>
              <a:t>dimensão do espaço gerado pelas linhas de matriz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</a:p>
        </p:txBody>
      </p:sp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A4834B5E-07FB-4B51-B53A-5FF755730028}"/>
              </a:ext>
            </a:extLst>
          </p:cNvPr>
          <p:cNvCxnSpPr>
            <a:cxnSpLocks/>
          </p:cNvCxnSpPr>
          <p:nvPr/>
        </p:nvCxnSpPr>
        <p:spPr>
          <a:xfrm>
            <a:off x="5114611" y="2964264"/>
            <a:ext cx="64811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xão reta 48">
            <a:extLst>
              <a:ext uri="{FF2B5EF4-FFF2-40B4-BE49-F238E27FC236}">
                <a16:creationId xmlns:a16="http://schemas.microsoft.com/office/drawing/2014/main" id="{DC01EC49-FEF7-42C4-8751-3C1A08636111}"/>
              </a:ext>
            </a:extLst>
          </p:cNvPr>
          <p:cNvCxnSpPr>
            <a:cxnSpLocks/>
          </p:cNvCxnSpPr>
          <p:nvPr/>
        </p:nvCxnSpPr>
        <p:spPr>
          <a:xfrm>
            <a:off x="2634343" y="3277437"/>
            <a:ext cx="383679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02C14300-BF0D-4BAA-B030-6EBB6799E3C5}"/>
              </a:ext>
            </a:extLst>
          </p:cNvPr>
          <p:cNvSpPr/>
          <p:nvPr/>
        </p:nvSpPr>
        <p:spPr>
          <a:xfrm>
            <a:off x="2105783" y="5310000"/>
            <a:ext cx="9835419" cy="1497030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38185E0D-F13B-434B-AB89-97907E0B28D3}"/>
              </a:ext>
            </a:extLst>
          </p:cNvPr>
          <p:cNvSpPr/>
          <p:nvPr/>
        </p:nvSpPr>
        <p:spPr>
          <a:xfrm>
            <a:off x="2227134" y="5329404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223AD711-BC03-4E5A-8EA9-7C4F03D6A498}"/>
                  </a:ext>
                </a:extLst>
              </p:cNvPr>
              <p:cNvSpPr/>
              <p:nvPr/>
            </p:nvSpPr>
            <p:spPr>
              <a:xfrm>
                <a:off x="4907361" y="5686497"/>
                <a:ext cx="224144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223AD711-BC03-4E5A-8EA9-7C4F03D6A4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361" y="5686497"/>
                <a:ext cx="2241447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43EAF212-4747-4BF7-B8D9-3B16595C94E5}"/>
                  </a:ext>
                </a:extLst>
              </p:cNvPr>
              <p:cNvSpPr/>
              <p:nvPr/>
            </p:nvSpPr>
            <p:spPr>
              <a:xfrm>
                <a:off x="2395416" y="5837531"/>
                <a:ext cx="2532937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43EAF212-4747-4BF7-B8D9-3B16595C9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416" y="5837531"/>
                <a:ext cx="2532937" cy="8249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6415CDB0-3399-440C-ABA3-7DF862CF4A3E}"/>
                  </a:ext>
                </a:extLst>
              </p:cNvPr>
              <p:cNvSpPr/>
              <p:nvPr/>
            </p:nvSpPr>
            <p:spPr>
              <a:xfrm>
                <a:off x="7209995" y="5686497"/>
                <a:ext cx="223093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6415CDB0-3399-440C-ABA3-7DF862CF4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995" y="5686497"/>
                <a:ext cx="2230932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0395676D-E6F6-49E5-BFE0-8E6C469481B6}"/>
                  </a:ext>
                </a:extLst>
              </p:cNvPr>
              <p:cNvSpPr/>
              <p:nvPr/>
            </p:nvSpPr>
            <p:spPr>
              <a:xfrm>
                <a:off x="9440927" y="5654024"/>
                <a:ext cx="2333331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0395676D-E6F6-49E5-BFE0-8E6C469481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927" y="5654024"/>
                <a:ext cx="2333331" cy="11269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tângulo 62">
            <a:extLst>
              <a:ext uri="{FF2B5EF4-FFF2-40B4-BE49-F238E27FC236}">
                <a16:creationId xmlns:a16="http://schemas.microsoft.com/office/drawing/2014/main" id="{7B48ED66-6917-4E4D-98A6-ABCEE8709BDE}"/>
              </a:ext>
            </a:extLst>
          </p:cNvPr>
          <p:cNvSpPr/>
          <p:nvPr/>
        </p:nvSpPr>
        <p:spPr>
          <a:xfrm>
            <a:off x="3587439" y="5369785"/>
            <a:ext cx="6207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</a:pPr>
            <a:r>
              <a:rPr lang="pt-PT" dirty="0">
                <a:solidFill>
                  <a:srgbClr val="0C2B8E"/>
                </a:solidFill>
              </a:rPr>
              <a:t>Clica sobre as matrizes para veres a respetiva característica</a:t>
            </a:r>
            <a:endParaRPr lang="en-GB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C2CEC997-89EC-47C0-899D-D576BEC9EC33}"/>
                  </a:ext>
                </a:extLst>
              </p:cNvPr>
              <p:cNvSpPr/>
              <p:nvPr/>
            </p:nvSpPr>
            <p:spPr>
              <a:xfrm>
                <a:off x="10045756" y="5350690"/>
                <a:ext cx="1383520" cy="369332"/>
              </a:xfrm>
              <a:prstGeom prst="rect">
                <a:avLst/>
              </a:prstGeom>
              <a:solidFill>
                <a:srgbClr val="29A6F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𝑐𝑎𝑟</m:t>
                      </m:r>
                      <m:d>
                        <m:dPr>
                          <m:ctrlP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pt-PT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C2CEC997-89EC-47C0-899D-D576BEC9EC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5756" y="5350690"/>
                <a:ext cx="138352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FB5386D0-B80B-44F7-8464-3C2135796F69}"/>
                  </a:ext>
                </a:extLst>
              </p:cNvPr>
              <p:cNvSpPr/>
              <p:nvPr/>
            </p:nvSpPr>
            <p:spPr>
              <a:xfrm>
                <a:off x="7858705" y="5350690"/>
                <a:ext cx="1226618" cy="369332"/>
              </a:xfrm>
              <a:prstGeom prst="rect">
                <a:avLst/>
              </a:prstGeom>
              <a:solidFill>
                <a:srgbClr val="29A6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𝑐𝑎𝑟</m:t>
                    </m:r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pt-PT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4</a:t>
                </a:r>
              </a:p>
            </p:txBody>
          </p:sp>
        </mc:Choice>
        <mc:Fallback xmlns="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FB5386D0-B80B-44F7-8464-3C2135796F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705" y="5350690"/>
                <a:ext cx="1226618" cy="369332"/>
              </a:xfrm>
              <a:prstGeom prst="rect">
                <a:avLst/>
              </a:prstGeom>
              <a:blipFill>
                <a:blip r:embed="rId17"/>
                <a:stretch>
                  <a:fillRect t="-10000" r="-3483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3AEEC880-A890-43A4-907D-2546E04CA104}"/>
                  </a:ext>
                </a:extLst>
              </p:cNvPr>
              <p:cNvSpPr/>
              <p:nvPr/>
            </p:nvSpPr>
            <p:spPr>
              <a:xfrm>
                <a:off x="5504039" y="5350690"/>
                <a:ext cx="1365374" cy="369332"/>
              </a:xfrm>
              <a:prstGeom prst="rect">
                <a:avLst/>
              </a:prstGeom>
              <a:solidFill>
                <a:srgbClr val="29A6F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𝑐𝑎𝑟</m:t>
                      </m:r>
                      <m:d>
                        <m:dPr>
                          <m:ctrlP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pt-PT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3AEEC880-A890-43A4-907D-2546E04CA1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039" y="5350690"/>
                <a:ext cx="1365374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AC49784B-1636-4CBB-AA1C-2E9FA9626564}"/>
                  </a:ext>
                </a:extLst>
              </p:cNvPr>
              <p:cNvSpPr/>
              <p:nvPr/>
            </p:nvSpPr>
            <p:spPr>
              <a:xfrm>
                <a:off x="3078672" y="5350690"/>
                <a:ext cx="1364604" cy="369332"/>
              </a:xfrm>
              <a:prstGeom prst="rect">
                <a:avLst/>
              </a:prstGeom>
              <a:solidFill>
                <a:srgbClr val="29A6F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𝑐𝑎𝑟</m:t>
                      </m:r>
                      <m:d>
                        <m:dPr>
                          <m:ctrlP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b="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pt-PT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AC49784B-1636-4CBB-AA1C-2E9FA96265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672" y="5350690"/>
                <a:ext cx="1364604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23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grpId="2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62" grpId="0" animBg="1"/>
      <p:bldP spid="21" grpId="0"/>
      <p:bldP spid="22" grpId="0"/>
      <p:bldP spid="41" grpId="0" animBg="1"/>
      <p:bldP spid="42" grpId="0"/>
      <p:bldP spid="43" grpId="0"/>
      <p:bldP spid="44" grpId="0"/>
      <p:bldP spid="45" grpId="0"/>
      <p:bldP spid="55" grpId="0" animBg="1"/>
      <p:bldP spid="56" grpId="0"/>
      <p:bldP spid="58" grpId="0"/>
      <p:bldP spid="59" grpId="0"/>
      <p:bldP spid="60" grpId="0"/>
      <p:bldP spid="61" grpId="0"/>
      <p:bldP spid="63" grpId="0"/>
      <p:bldP spid="12" grpId="0" animBg="1"/>
      <p:bldP spid="12" grpId="1" animBg="1"/>
      <p:bldP spid="65" grpId="0" animBg="1"/>
      <p:bldP spid="65" grpId="1" animBg="1"/>
      <p:bldP spid="67" grpId="0" animBg="1"/>
      <p:bldP spid="67" grpId="2" animBg="1"/>
      <p:bldP spid="68" grpId="0" animBg="1"/>
      <p:bldP spid="6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UUID" val="{24396D23-274E-4C58-9481-7490677B1A57}"/>
  <p:tag name="ISPRING_SCORM_RATE_QUIZZES" val="1"/>
  <p:tag name="ISPRING_SCORM_PASSING_SCORE" val="80.000000"/>
  <p:tag name="ISPRING_OUTPUT_FOLDER" val="[[&quot;*\uFFFD\uFFFD\uFFFD{BB4CDCA5-F38E-475C-8C53-186BBAA01A72}&quot;,&quot;C:\\Users\\filom\\Documents\\ENGIMATH\\LESSONS\\MATRICES\\AULA 13&quot;]]"/>
  <p:tag name="ISPRING_RESOURCE_FOLDER" val="C:\Users\filom\Documents\ENGIMATH\LESSONS\MATRICES\AULA 13\Aula_13_N1\"/>
  <p:tag name="ISPRING_PRESENTATION_PATH" val="C:\Users\filom\Documents\ENGIMATH\LESSONS\MATRICES\AULA 13\Aula_13_N1.pptx"/>
  <p:tag name="ISPRING_SCREEN_RECS_UPDATED" val="C:\Users\filom\Documents\ENGIMATH\LESSONS\MATRICES\AULA 13\Aula_13_N1\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JO+ll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drkVS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Xa5FUmayotWlAAAAgwEAAC4AAAB1bml2ZXJzYWwvcGxheWJhY2tfYW5kX25hdmlnYXRpb25fc2V0dGluZ3MueG1sdZDBCoMwEETvfoV/IPQcAj2XtkL9gRVHCcREsqvg3zeRakubHnfezC47iiFi3MC6KEtFs/iHUBAtYYaq3nOiTAvOzowkxrsoC1j3ZDkacyhFrPdTHcBwsqHd/6Pv12tL67HoWJ8h+UBjRuhTLrCRFHK0mGHTmnWC7gPigS8x+eCotbhgbT2F7nYYXtX8xSkbP5tHXH0Hzam++4Kgqg+1iJXtxT8BUEsDBBQAAgAIAF2uRVLQvS+0TgQAAIcVAAAnAAAAdW5pdmVyc2FsL2ZsYXNoX3B1Ymxpc2hpbmdfc2V0dGluZ3MueG1s5Vjdbts2FL73UxAaelkraZMlNWQHmS0jRh07s5SuwTAEtERbXChSFSmn7tWeZg+2J9mhaCt24rR0FgPpehEkOjznO4ff+SFD7+RzytCM5JIK3nT263sOIjwSMeXTpnMZdl8fO0gqzGPMBCdNhwsHnbRqXlaMGZVJQJQCVYkAhstGpppOolTWcN3b29s6lVmuVwUrFODLeiRSN8uJJFyR3M0YnsMvNc+IdBYIFgDwkwq+MGvVagh5BulcxAUjiMYQOad6U5h1GZaJ4xq1MY5uprkoeNwWTOQon46bzk9tv7PfebvUMVAdmhKuOZEtEGqxauA4pjoKzAL6haCE0GkC4R4dOOiWxippOm8ONApouw9RSmyzdaxR2gI44GoBnxKFY6yw+TT+FPms5FJgRPGc45RGIawgvf+m0wmvg36v418PhqEfXJ+F530TwxZGof8x3MIo7IV9fxt9W/izqwt/1O8N3l+Hw2E/7F3cWQGja4R47jpjHjArijwiFWGeSop0zDFlUKP3aJREQZUznE9JKLoUkjjBTBIH/ZmR6a8FZlTNoRn2oBluCMlOZUYiNdJpazoqL4hzB2cAITDIZVUSh++qkjg6Xtu6a7zfbWtjlB5WCkcJFA/IytA8d1W0VKO6jXCk6AwKk9zb5KRgLCiyTOSqpYMufa8KqxgegfEmgq8xp7/RWLC44oukYxIPcEpWOi64obwLmvsOmkCOGTA5zAhHAebQ5VQBu1EFIIuxVFSV3d1daJ/mFDMEeDCGCDoPHrAdJTiXa0mtEqt7K2r9PhCKyD8M20b0qGrAKHjRpWWl/5soWIzmokCM3oCdQFB5RQp/JQSt9jea5CItpTCBFJKlmxkltyQ+sXF0BS7SAixh3GWMKOPhU0G/oDGZiBxwCZ7BcAQ5lQa/vhVwhqW8A8XLGF+Zru0NOv7HV3qDOJ5hHm0JDuVK0kztBB/PERdqaQd0RLiQpExKTONyzWZv9aenoeoYyPMzZWMNX9K0YPg54StCVqB3mPLdeNkm8d+MwNptgmdlo+vmLaGhxSmkxGDCQgTTjvLFhLUAjDBHgrM5whEcWFKPjRkVhQSJGRAGWj49QmMPZVp+TWEyg8c8JrkV5N7+m7cHhz8fHb9r1N1//vr79VeNFkf5BcPanTnL24/eFeys7t0YvmH0lXvDA9uuyFNdqPEDp5vvQhbmvUHoj07bYe9DL7zaAFCy9/DM8lx9nm4+XstLxks9XQP/dNQ+QyM/uOyHQcOmogYCmldFCdTkRF+/bWwuRv4HK2wg3EZveBlCjfhWPeUHVp6HVn7f22iNzC3iYuUGYRUCnApTM+XgXGA0pVCb30WPW7Xbk8bD99Hi//kGbWbEjlqc4DxKdlZHP8YQ3mWC/se0v+x/LZ+N+HXmAv+898uw3/kBZssLZdB8Vc9La+9Jnrvx5U6vpJTTFGjVF+7qua91eLDnuZuXajVAW388bdX+BVBLAwQUAAIACABdrkVSmsNtJ3IDAACiDAAAIQAAAHVuaXZlcnNhbC9mbGFzaF9za2luX3NldHRpbmdzLnhtbJVXbW/aMBD+3l+B2PeyUjZaKUXirVI11lZrx3eHHGDh2JHt0PHvd46dxIakUCKk+O4e39vjM0RqR3lnD1JRwR+6/e7oqtOJVrmUwPU7pBkjGjoxUfCUPHQf/y4W3Z41EUzIN9Ca8o0yklLWoWgY51oLfr0SXOM+11zIlLDu6Ntj8Yl6heU5lMCwLsWsyQpqNz/6d5PZRRDnYzAZzqb3bYCVSDPCDwuxEdcxWe02UuQ8MaHdmqcNtj1kIBnlu7MRMar0k4Y0iGl+M+/P+5dBMglKgQnpfjbuj3+eRTESA6uyHw7uBuMLMbWrzxtzBNtTRXUBG/aHt8NBGywjGwiLPJ3Pbma37fYcdw+78mlcFqDhnz6bOZL/APJLm4ssz77CkUyKjSnoEWZonrMYJkiCxw8Bs3vznAWYhIyjs4RUjCbYBiETS8Xv5mkzbqule/WHRGTOthTs1TThaHoYhsQMRlrmEPXKldWprfh4yTUeplLvS2qbV0zwleQKRmvClDOrhbXhH/igPPH2coLaYilYnsLUxutvFypqwHQ6KQaLb1vJvBAl7J2w9u4Ja8tnrOuJpSesLd9Mu144O5yYH2sspiTEhLhueuV30Qf1RzVwgsuyYuWq1BpXC3POlefbCUqbVCQwKoj1TlMwjYt6hczG1DsJKuJkTzdE483029jFhzcNmYp6R3JHtWZiRZpqBk18W4lcKowF1csw9waNhdibQ431Ata6tA6FdVPMdeFzoVhfna116aSqm113NN4mD92UyB3IdyGY6nYcDk8g1tzey6cIM6/xNgX5xNfiQgwXGvz9izjbjIU9hZeaE63JaptiSG0ZVCW1nW1uYOTcNnWW52kMco6EoFASMpRZuy3dbBl+9ZLCByQhoEVpkXqL23FCK757AscAIHK1LU+DXVhNmjNNGeyBOa0nKBJuyyxSeHaa8jXsCjnpSS4ipJtBNVGC+RkoGgBLjEuE08xXXMB5TWJVZBZMlHK+e7EEI7+ck4at/ogs1o5Kwc6obyohNiuoJ8m1eNNEardpvXbJkz2MOU2LEYQK466MsUFlQUyIzBWmUJaIE3kdg7m4qs0qFw2aNogZtKN+E6TQHE/Zdzygo7UE8EdsIbzy7oBfcIgFkclzZRJcCg1qi8Yc8d4sJrYyxXzBH59Rz5PaBlWtwHf8bzL6D1BLAwQUAAIACABdrkVS5kXGEUgEAAARFQAAJgAAAHVuaXZlcnNhbC9odG1sX3B1Ymxpc2hpbmdfc2V0dGluZ3MueG1s3Vjdcto4FL7PU2i808vipE03KWPIZMFMmBKg2Ok2s7OTEbbA2siSa8lQerVPsw/WJ9kjCwgEkopM2E72IkN8fM53jr7zp7F39jVlaEJySQWvOUeVQwcRHomY8nHNuQpbr08dJBXmMWaCk5rDhYPO6gdeVgwZlUlAlAJViQCGy2qmak6iVFZ13el0WqEyy/VbwQoF+LISidTNciIJVyR3M4Zn8KNmGZHOHMECAP5Swedm9YMDhDyDdCnighFEY4icU30ozC5UyhzXaA1xdDvORcHjhmAiR/l4WHN+afjNo+bbhY5BatKUcE2JrINQi1UVxzHVQWAW0G8EJYSOE4j25NhBUxqrpOa8OdYooO1uopTY5uRYozQEUMDVHD4lCsdYYfNo/CnyVcmFwIjiGccpjUJ4g/Txa04zvAk67aZ/0+2FfnBzEV52TAw7GIX+53AHo7Addvxd9G3hL677/qDT7n64CXu9Ttju31kBo2uEeO46Yx4wK4o8IkvCPJUU6ZBjyqBE79EoiYIiZzgfk1C0KCRxhJkkDvorI+OPBWZUzaAXDqEXbgnJzmVGIjXQaas5Ki+IcwdnACEwyOWyJN69X5bEyena0V3j/e5YW6P0sFI4SqB4QFaG5rmrooUa1V2EI0UnUJjk3iFHBWNBkWUiV3UddOl7VbiM4QEYbyT4GnP6GQ0Fi5d8kXRI4i5OIX/9FnfQCJLKgLpeRjgKMIeupgrojJYWshhKRVXZza259nlOMUPQsTB2CLoMNuiNEpzLtSwuM6mbKar/0RWKyD8NvUb0oGrAKHjRtWSl/7soWIxmokCM3oKdQFBqRQr/JQStNjQa5SItpQxLhWTpZkLJlMRnNo6uwUVagCWMt4wRZTx8Keg3NCQjkQMuwRMYhiCn0uBXdgLOsJR3oHgR4yvTpu1u0//8Sh8QxxPMox3BoT5Jmqm94OMZ4kIt7ICOCBeSlEmJaVy+szlb5elpWLYI5PmZsrGGL2laMPyc8EtCVqD3mPL9eNkl8T+MwNptgidlo+vmLaGhxSmkxGDCiwgGIeXzkWoBGGGOBGczhCPYUFKPjQkVhQSJGRAGWj49QmMPZVo+jeHuAx7zmORWkIdHb94ev/v15PR9teJ+//uf148azXd3n2HtzizvxoOXAzure1eEHxg9clHYsG2JPNWFGm843X75sTBvd0N/cN4I25/a4fUWgJK9zZ3luXqBbt+n5a3i3jod/rx9Gvjng8YFGvjBVScMqjY11BXQripKoApH+oZtY9Mf+J+ssIFiG73eVQhV4Vt1kR9Yee5Z+f1gozUw94b+yp3BKgTYA2Mz12ATMJpSqMYX0dVWDfakgfAymnrrJZk+2tVmDuypqQnOo2RvlfOCB+3Py8n/mOmt1S+3LTUUkJRqo/9ouz0b6eusBf5l+7dep7lX+qgdfy+iZp+XPvO0/D609kHIc7d+ejsA+fpnzPrBv1BLAwQUAAIACABdrkVSJxbzkbcBAAB+BgAAHwAAAHVuaXZlcnNhbC9odG1sX3NraW5fc2V0dGluZ3MuanONlMFPwjAUxu/8FWReDdGBTrwBw4SEg4ncjIduPMZC19e0BUXD/+46BLvuTVkv9MuP7/W9rd9Xp1s+QRp0H7tf1e9q/1zfVxpYzagtXNd13qIXVg80z5ewyAvguYDAQ3YWWTGu4awffhHKORCVa7J/MSC14xcgAcuzvyMqAtSEtiO0d8rwgxI/T//uOF0dO3LmnGyNQdFLURgQpidQFaxigqun6nE79GDcgfoHXbEUaqZ34cM4biV/HQfjKJ4MXS7FQjKxn2OGvYSlm0zhVix/6vftcun1XoIq3/imrSzPtZkZKPzC09tpOA3bSalAa/ipO4xH4eiehDlLgLsNRYOHwegPtGbcHKhH73KdmxMdhVE/Gri0ZBk0pjSZxrdxv46J0qsxzUbxI2fgw7Q1Iznbg7rECuVWXvACpcLMTqSJRnaRKEe2zEV25OKhXSRnD2tt276NKjJ6Carl+au4sctlGsOoXTP0rtmauMpFW7hcEA2GvNzaqzqncoFTIlUXKZAMNC9FT8cxftbY/WvZOFMbUAtEXuanfS2gyzgBNRMrtAIzhqXrotTKht7cqCDPnl7cpX/OzuEbUEsDBBQAAgAIAF2uRVKUE7MiaQAAAG4AAAAcAAAAdW5pdmVyc2FsL2xvY2FsX3NldHRpbmdzLnhtbA3MMQ6DMAxA0Z1TWN4p7daBwMZWltIDWMRFkRwbkYDg9mT7w9Nv+zMKHLylYOrw9XgisM7mgy4Of9NQvxFSJvUkpuxQDaHvqlZsJvlyzgUmWIUu3iaOJTKPFIscdhGo4VNe/8Aem666AVBLAwQUAAIACABgrkVSqp+OWRYKAAAWGQAAFwAAAHVuaXZlcnNhbC91bml2ZXJzYWwucG5n7ZhrVFNXFsePAoooBexyfCHBodZ2YaWICAQCQqnoYGHGcQrIS0QSlUfAAAECRB6rohVo0RICJLGvQSuQYoQQIKD4SC0xKWCDMQ+I0FwghICBG0JIMhdt58PMrFkz83X4cNdd99zf2f99ztl373PupT+GhdjabLMBANgeORx8DACLUgBWD1qvQVrCbvPvIrdVhGMhQaBZ4DiBPFjiAj8KBKClcv1SghXyvC79cBQBgI2Zy9cqORaVA8CWW0eCA4/nxKllLZ+6GnIvKJbKbw42EBn+nwlibUpCie9umJjaO9IrU8d4e617O4a/y72NU3MybKFZ6Lbh1J2qQwOXsoehokpSNhG733cgTvnzmVby/DoALrwVaA2A/S7rVQB8ZbkTgIPXnC0BKNuIuAz+VGwPgPMf7FcDELwuCIHf+Uf46UeBC/ND8dsTr7g/2pJ4Jbef8/OTZeauyuE/M/Bfqa3AK/AKvAKvwCvwCrwCr8Ar8Aq8Aq/A/5/w083rgn49ebozvYYLDWrofKf8o1cHUN7Of2N0Uum8dJ9INs1dJeuZ4WTdVfPSHNu8gGKYFlGm+V1YOAk+C6fCDuBCM8P0kjjM2C5YemJnTtUt9cfQUUsLXsOo+yiTFh9gXKwLKPDvYNdptSjjlMTcGQ6n9UkPqCIFGdwGcppNL95kIMsf2j2dGp1yBQDzpjsJKlOa9A+ZpgX9O/H4oGPXAojKBSdbuK44nb71maQool4cAcAJ5Y8jcs6XufyjOdJJjXmiTpZK5QkcIRfEpO44HOLUCEAXPq5iYUk/OdxjyL/DZLFttfU+L/7qLO3sj3BCLHTFzOkJqr5DurYEukfIWMlMP76KMPckNS4pAAC5R4Q1I6DZvnva8fM3enE9RwQphlovdu4XRgByNJYKbcivr9xm3/YZ6uI8uTW1Ftwl7UY6Fc9kQWWZ9v7a76S1nPLQ1+Z8AxeWHEqZviHflKTjaTj+LpLKLxEAf/Rv7da9bu9TpLcFGDc3K7Aw/pvCTms3/lIRLzdZljuCKm8JbY6F5MOelgjhtLVUMkMla977s2NgTj7dWIN+cTOwfapgukyd3UwNhUVRHuT7yqHhpQltFdmd3JuAF4cSHnuqHLlqNQD5mZU2vcsrIoxe6mOs7fxFWGyco/QYTKfJ2L17+LlSfvZ2QjOnmhrVx7e6oD6vnc3meBK2s6SLORrMu4WmnzU95ucxI97G5xgPSddD+YFpqnoWY5SLMmhJIkiO/oQgFfEaJLWVQ0PKjFZTQVqbil7HEbaRN6Y54Uh9O2gulgoB3yLRgNumHCbsZsR9Weeb3n2AQVaVJ+zlYGm5I1LDxY9XAf+OEEtFPSFVtu04Qd6OE0Ain9EpyEdSQz0sZa0+TWPR6Q1hOXskd/Mf1BtMArHkEYbFNepN7PhoXtYOBjWUl16h85aJ0G3aefY0M6lzOtqjsqGJJJxlE0opV6b5cOABu+vcJKxyK6Mp93dYzRvcsUy9Gs16kmQI+NzFAsz0Y35vzWZurNNyuUny2qy9PlAG4WWPbZVeuodle6WVD3fhP5SeIMJnRVEsgU8Ev1HdTD3oyJLD2soaNeelJ9yWIayXm+D8gh1Dm0gelAoFfOqn56ITOP+AeEaUKpXphGez0zS14uwHLpqvkWl53IiiZyyWZKGhFNQ1/HvsFIqsmUWfEE8P+p2sOLQT3A0hqi7pJxrtt4QwrsTfu43ZHdPCDkqCCchS7VEZIg0s23p1o2sRiykRMke8uecXynxsb4cu+9EoiTfLOl92YOIQN/gd57wkz7sbCZrJGY5huppqjGW7hxkU40jQhWONM404C7ia6sN96kscl35Oooy5+cQWKucuEun3aiQ1PnlRW8HI1527rdm7F0fH2z6+MWWl6HjRvnmTREiL21lPGNTratXdT6xKWl4kCRIoLoGksyIdsYmbKvVQwdDkOJxE07ZmbdAVzzQlerPUF1qmbw2KOzUV/Gzf0UxyBd/BzehbKpmv4O/CN7GcjkNY0hFyV9ZNXRU3C8YGzZzZIFiOYl39ceb326BTI7VR9/YluJvla57mDZj3r2lrYx6Ldiec8++pjnJLiIGYqt6HmOH70SxjYXMLu5yElZkcS9Qf1l4az4rBUVuXPHnpWAGLLaAR8ZpOLnN4n2sQzyUOnVfq7McSTFiMZYos0g1AEp2mRPSbaVzXKmjN6+FrcnH96imrwRQ86Z4ixp5u+nEAPVQfWZMlStGlmjBvH4RGsxQvtrptpuV+6ywt9MtorVDF2XdnbcApTWI0seiM7NEzw2KrBzug8tNfHDTeeUhY0qOggU29npK1AvkQbq84GqqlomAu5TM66YAFolp3dZ6rvZ4MOUSkfHydz3l+uXKQkkY/9PBytQ9bsrfTv8e2nhsV4YXrdN1Hnz3fT503xibjt+v4HcZNpRJXkuqy4pUDbElkXyVXOzlomB5vNKT4TZ6bdiieOS2ySMHcP39WtEMvMr+/LD6QgiqTvFNvFvAa+oTLk06ouEN0ylQfDW66vs0VnUYdPCmu496IhL5gP+Lz897sbS0fdC2vrP9NVj4bu/msSGOW5W0YyohOaKNveebLIwfbNxdsawhfLfVAct/VqICjo02oF1R1cvVwxwPSYzl6iJ8dDxXtRzHNRer37JDvULa91ENC6GohfjHeJF5fPSj+9PL8A1MkVC1Jf4Yur1t3uUnv1BZPHmvUaE6QJO04uEJz9gd8pfDbxPbubluWGg7T8Egl6dNQU4g8IqRrTGOfRulZnl0cFsN6PwwFkpUV0XZV6hIcfnnUz8WHFCL5bQBQMpfidKzRSV5zKxhPU9EEcd/XCzg3Int43hBF64ulnML6qr4TNZIWW0MEi6bmViS8lNJZGX0zIh7NSzeQ8lkmOSwqaPEnh9sLRs/EljtWdleRSp2lVDXLI3H6Tq5zk7i7LT/mu0UkbXOSYKcxUt+q1ynaJ2M47q122LjLRmveUarJbdME7KtkRtPPtGMrZqr6PTyEq1NUBcLgUU/zIOc0npYM7Y+jcJNeJU6rL31eFSPrwIVHR1uESQY164NEf3rHcBy6MPlVVPlsLknE54ILlWH2/mRLhUqArP/6f65N3yC1kSmW1f2rajYzRyulu0Nyq0zVX2AkOLlvlgpRgQsdhGC0NWNW4C+hpjJMJgU9QmwHLuj+rjPh7KgN+0q4gOKlaAc6r6VxfyxECjaueEbvYh1PrPhhLbItQV10zjdZ9w7Rlos6rrtxtt/DYAMO9lFy8J8sShdvHR4y3TxAGOZn+CNVPT884KQ82Apch6B4Y6FO+pMftiL44mHzPsKd5W0Grkf/+OtHdTcAyDSO8HrEmJD9OqFb4TxPGKLP03y7U66VDgZ4WSlyRHUMv3NdlxAdCarbwLp1zI7O2Zfz1hpKBL5M56eDha9/3/Oc/8ct2UBDuHl9S8sH5Lm688s9wJEPw4Kbg04W/w1QSwMEFAACAAgAYK5FUuVlxrFLAAAAagAAABsAAAB1bml2ZXJzYWwvdW5pdmVyc2FsLnBuZy54bWyzsa/IzVEoSy0qzszPs1Uy1DNQsrfj5bIpKEoty0wtV6gAigEFIUBJoRLINUJwyzNTSjJslSzMzRBiGamZ6RkltkpmpuZwQX2gkQBQSwECAAAUAAIACAASRGxOa18zBNUCAAD3BwAADwAAAAAAAAABAAAAAAAAAAAAbm9uZS9wbGF5ZXIueG1sUEsBAgAAFAACAAgAqZp6Trj5mLriAgAAZwoAABgAAAAAAAAAAQAAAAAAAgMAAG5vbmUvY29tbW9uX21lc3NhZ2VzLmxuZ1BLAQIAABQAAgAIAKmaek62svfIpQAAAIIBAAApAAAAAAAAAAEAAAAAABoGAABub25lL3BsYXliYWNrX2FuZF9uYXZpZ2F0aW9uX3NldHRpbmdzLnhtbFBLAQIAABQAAgAIAKmaek4fVIpqMAMAAMcOAAAiAAAAAAAAAAEAAAAAAAYHAABub25lL2ZsYXNoX3B1Ymxpc2hpbmdfc2V0dGluZ3MueG1sUEsBAgAAFAACAAgAqZp6TkKBxMUYAQAA1AIAABwAAAAAAAAAAQAAAAAAdgoAAG5vbmUvZmxhc2hfc2tpbl9zZXR0aW5ncy54bWxQSwECAAAUAAIACACpmnpO15twlisDAABvDgAAIQAAAAAAAAABAAAAAADICwAAbm9uZS9odG1sX3B1Ymxpc2hpbmdfc2V0dGluZ3MueG1sUEsBAgAAFAACAAgAqZp6To5z9vpqAAAA5QAAABoAAAAAAAAAAQAAAAAAMg8AAG5vbmUvaHRtbF9za2luX3NldHRpbmdzLmpzUEsBAgAAFAACAAgAsJp6Trx9NfdKAAAASQAAABcAAAAAAAAAAQAAAAAA1A8AAG5vbmUvbG9jYWxfc2V0dGluZ3MueG1sUEsBAgAAFAACAAgAk76WUDZhWAJHAwAA4QkAABQAAAAAAAAAAQAAAAAAUxAAAHVuaXZlcnNhbC9wbGF5ZXIueG1sUEsBAgAAFAACAAgAXa5FUpxeMggUBgAANxcAAB0AAAAAAAAAAQAAAAAAzBMAAHVuaXZlcnNhbC9jb21tb25fbWVzc2FnZXMubG5nUEsBAgAAFAACAAgAXa5FUmayotWlAAAAgwEAAC4AAAAAAAAAAQAAAAAAGxoAAHVuaXZlcnNhbC9wbGF5YmFja19hbmRfbmF2aWdhdGlvbl9zZXR0aW5ncy54bWxQSwECAAAUAAIACABdrkVS0L0vtE4EAACHFQAAJwAAAAAAAAABAAAAAAAMGwAAdW5pdmVyc2FsL2ZsYXNoX3B1Ymxpc2hpbmdfc2V0dGluZ3MueG1sUEsBAgAAFAACAAgAXa5FUprDbSdyAwAAogwAACEAAAAAAAAAAQAAAAAAnx8AAHVuaXZlcnNhbC9mbGFzaF9za2luX3NldHRpbmdzLnhtbFBLAQIAABQAAgAIAF2uRVLmRcYRSAQAABEVAAAmAAAAAAAAAAEAAAAAAFAjAAB1bml2ZXJzYWwvaHRtbF9wdWJsaXNoaW5nX3NldHRpbmdzLnhtbFBLAQIAABQAAgAIAF2uRVInFvORtwEAAH4GAAAfAAAAAAAAAAEAAAAAANwnAAB1bml2ZXJzYWwvaHRtbF9za2luX3NldHRpbmdzLmpzUEsBAgAAFAACAAgAXa5FUpQTsyJpAAAAbgAAABwAAAAAAAAAAQAAAAAA0CkAAHVuaXZlcnNhbC9sb2NhbF9zZXR0aW5ncy54bWxQSwECAAAUAAIACABgrkVSqp+OWRYKAAAWGQAAFwAAAAAAAAAAAAAAAABzKgAAdW5pdmVyc2FsL3VuaXZlcnNhbC5wbmdQSwECAAAUAAIACABgrkVS5WXGsUsAAABqAAAAGwAAAAAAAAABAAAAAAC+NAAAdW5pdmVyc2FsL3VuaXZlcnNhbC5wbmcueG1sUEsFBgAAAAASABIAVgUAAEI1AAAAAA=="/>
  <p:tag name="ISPRING_ULTRA_SCORM_COURCE_TITLE" val="Aula_13_N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ORIGINAL_SIZ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PRESENTATION_TITLE" val="Aula_13_N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8XdjRW2yHEkjwDoHpAu2QQ&quot;,&quot;gi&quot;:&quot;Kw65In8iFJPdfKJJI3p3GA&quot;,&quot;ti&quot;:&quot;characters&quot;,&quot;vs&quot;:{&quot;f&quot;:[825,674],&quot;i&quot;:{&quot;d&quot;:&quot;8XdjRW2yHEkjwDoHpAu2QQ&quot;,&quot;p&quot;:true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Sa4MbUyQF5A-0I0l5u1uQ&quot;,&quot;gi&quot;:&quot;Kw65In8iFJPdfKJJI3p3GA&quot;,&quot;ti&quot;:&quot;characters&quot;,&quot;vs&quot;:{&quot;f&quot;:[825,674],&quot;i&quot;:{&quot;d&quot;:&quot;FSa4MbUyQF5A-0I0l5u1uQ&quot;,&quot;p&quot;:true}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Sa4MbUyQF5A-0I0l5u1uQ&quot;,&quot;gi&quot;:&quot;Kw65In8iFJPdfKJJI3p3GA&quot;,&quot;ti&quot;:&quot;characters&quot;,&quot;vs&quot;:{&quot;f&quot;:[825,674],&quot;i&quot;:{&quot;d&quot;:&quot;FSa4MbUyQF5A-0I0l5u1uQ&quot;,&quot;p&quot;:true}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qeudhJAylAlOqi75tVggog&quot;,&quot;gi&quot;:&quot;Kw65In8iFJPdfKJJI3p3GA&quot;,&quot;ti&quot;:&quot;characters&quot;,&quot;vs&quot;:{&quot;f&quot;:[825,674],&quot;i&quot;:{&quot;d&quot;:&quot;qeudhJAylAlOqi75tVggog&quot;,&quot;p&quot;:true}}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2w-yjZrHF3K-sXWSbWuK7w&quot;,&quot;gi&quot;:&quot;Kw65In8iFJPdfKJJI3p3GA&quot;,&quot;ti&quot;:&quot;characters&quot;,&quot;vs&quot;:{&quot;f&quot;:[825,674],&quot;i&quot;:{&quot;d&quot;:&quot;2w-yjZrHF3K-sXWSbWuK7w&quot;,&quot;p&quot;:true}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E-TW_DJUNY74pBoBW9dkQ&quot;,&quot;gi&quot;:&quot;Kw65In8iFJPdfKJJI3p3GA&quot;,&quot;ti&quot;:&quot;characters&quot;,&quot;vs&quot;:{&quot;f&quot;:[825,674],&quot;i&quot;:{&quot;d&quot;:&quot;5E-TW_DJUNY74pBoBW9dkQ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cMWdtpb5NHOHQtoCVGmxOA&quot;,&quot;gi&quot;:&quot;Kw65In8iFJPdfKJJI3p3GA&quot;,&quot;ti&quot;:&quot;characters&quot;,&quot;vs&quot;:{&quot;f&quot;:[825,674],&quot;i&quot;:{&quot;d&quot;:&quot;cMWdtpb5NHOHQtoCVGmxOA&quot;,&quot;p&quot;:true}}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ZXNEKIOWf2iHQ3rRlZcUBw&quot;,&quot;gi&quot;:&quot;Kw65In8iFJPdfKJJI3p3GA&quot;,&quot;ti&quot;:&quot;characters&quot;,&quot;vs&quot;:{&quot;f&quot;:[825,674],&quot;i&quot;:{&quot;d&quot;:&quot;ZXNEKIOWf2iHQ3rRlZcUBw&quot;,&quot;p&quot;:true}}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C:\Users\filom\Documents\ENGIMATH\LESSONS\MATRICES\AULA 13\Aula_13_N1\quiz\quiz2.quiz"/>
  <p:tag name="ISPRING_QUIZ_RELATIVE_PATH" val="Aula_13_N1\quiz\quiz2.quiz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ZC2vQzN5AFJvtyUKL3Xzgw&quot;,&quot;gi&quot;:&quot;Kw65In8iFJPdfKJJI3p3GA&quot;,&quot;ti&quot;:&quot;characters&quot;,&quot;vs&quot;:{&quot;f&quot;:[825,674,501],&quot;i&quot;:{&quot;d&quot;:&quot;ZC2vQzN5AFJvtyUKL3Xzgw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tDyTNUl0L6WWD8tFhvsDQ&quot;,&quot;gi&quot;:&quot;Kw65In8iFJPdfKJJI3p3GA&quot;,&quot;ti&quot;:&quot;characters&quot;,&quot;vs&quot;:{&quot;f&quot;:[825,674,501],&quot;i&quot;:{&quot;d&quot;:&quot;rtDyTNUl0L6WWD8tFhvsDQ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mpj619g3jGqmHG2cpY0qXw&quot;,&quot;gi&quot;:&quot;Kw65In8iFJPdfKJJI3p3GA&quot;,&quot;ti&quot;:&quot;characters&quot;,&quot;vs&quot;:{&quot;f&quot;:[825,674,551,580,592,607],&quot;i&quot;:{&quot;d&quot;:&quot;mpj619g3jGqmHG2cpY0qXw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ZRaFFeXNQ46DieqbkZwtpQ&quot;,&quot;gi&quot;:&quot;Kw65In8iFJPdfKJJI3p3GA&quot;,&quot;ti&quot;:&quot;characters&quot;,&quot;vs&quot;:{&quot;f&quot;:[825,674],&quot;i&quot;:{&quot;d&quot;:&quot;ZRaFFeXNQ46DieqbkZwtpQ&quot;,&quot;p&quot;:true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qeudhJAylAlOqi75tVggog&quot;,&quot;gi&quot;:&quot;Kw65In8iFJPdfKJJI3p3GA&quot;,&quot;ti&quot;:&quot;characters&quot;,&quot;vs&quot;:{&quot;f&quot;:[825,674,529],&quot;i&quot;:{&quot;d&quot;:&quot;qeudhJAylAlOqi75tVggog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filom\Documents\ENGIMATH\LESSONS\MATRICES\AULA 13\Aula_13_N1\quiz\quiz1.quiz"/>
  <p:tag name="ISPRING_QUIZ_RELATIVE_PATH" val="Aula_13_N1\quiz\quiz1.quiz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_SX6HGp20MgJuszxzX-Pyg&quot;,&quot;gi&quot;:&quot;Kw65In8iFJPdfKJJI3p3GA&quot;,&quot;ti&quot;:&quot;characters&quot;,&quot;vs&quot;:{&quot;f&quot;:[825,674,529],&quot;i&quot;:{&quot;d&quot;:&quot;_SX6HGp20MgJuszxzX-Pyg&quot;,&quot;p&quot;:true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3yxMuppQNgNPGDc-Lt_cMQ&quot;,&quot;gi&quot;:&quot;Kw65In8iFJPdfKJJI3p3GA&quot;,&quot;ti&quot;:&quot;characters&quot;,&quot;vs&quot;:{&quot;f&quot;:[825,674,529],&quot;i&quot;:{&quot;d&quot;:&quot;3yxMuppQNgNPGDc-Lt_cMQ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3536B3E856E114D9A0F128D2740EF3C" ma:contentTypeVersion="15" ma:contentTypeDescription="Criar um novo documento." ma:contentTypeScope="" ma:versionID="19994ce53bd4fd50084cf307932a6689">
  <xsd:schema xmlns:xsd="http://www.w3.org/2001/XMLSchema" xmlns:xs="http://www.w3.org/2001/XMLSchema" xmlns:p="http://schemas.microsoft.com/office/2006/metadata/properties" xmlns:ns2="6634ef0f-8284-4f24-8eee-01f4c46a1b43" xmlns:ns3="5f4cd859-d425-42d9-aada-39d41c60c1f8" targetNamespace="http://schemas.microsoft.com/office/2006/metadata/properties" ma:root="true" ma:fieldsID="40d8c5661e452ee98b8ea98e88ce35a2" ns2:_="" ns3:_="">
    <xsd:import namespace="6634ef0f-8284-4f24-8eee-01f4c46a1b43"/>
    <xsd:import namespace="5f4cd859-d425-42d9-aada-39d41c60c1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4ef0f-8284-4f24-8eee-01f4c46a1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m" ma:readOnly="false" ma:fieldId="{5cf76f15-5ced-4ddc-b409-7134ff3c332f}" ma:taxonomyMulti="true" ma:sspId="d428ab8e-4d73-4f28-9b9b-be95a01e92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cd859-d425-42d9-aada-39d41c60c1f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41a14a-6689-4c04-8b09-a481c127ebf8}" ma:internalName="TaxCatchAll" ma:showField="CatchAllData" ma:web="5f4cd859-d425-42d9-aada-39d41c60c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4cd859-d425-42d9-aada-39d41c60c1f8" xsi:nil="true"/>
    <lcf76f155ced4ddcb4097134ff3c332f xmlns="6634ef0f-8284-4f24-8eee-01f4c46a1b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884DC4A-1CFF-4AFB-86F9-5A49972A60DB}"/>
</file>

<file path=customXml/itemProps2.xml><?xml version="1.0" encoding="utf-8"?>
<ds:datastoreItem xmlns:ds="http://schemas.openxmlformats.org/officeDocument/2006/customXml" ds:itemID="{E272C161-32B7-41DB-8613-B05605217CBA}"/>
</file>

<file path=customXml/itemProps3.xml><?xml version="1.0" encoding="utf-8"?>
<ds:datastoreItem xmlns:ds="http://schemas.openxmlformats.org/officeDocument/2006/customXml" ds:itemID="{53333DE4-A355-4797-B422-3FA4898D04A0}"/>
</file>

<file path=docProps/app.xml><?xml version="1.0" encoding="utf-8"?>
<Properties xmlns="http://schemas.openxmlformats.org/officeDocument/2006/extended-properties" xmlns:vt="http://schemas.openxmlformats.org/officeDocument/2006/docPropsVTypes">
  <TotalTime>8068</TotalTime>
  <Words>4557</Words>
  <Application>Microsoft Office PowerPoint</Application>
  <PresentationFormat>Ecrã Panorâmico</PresentationFormat>
  <Paragraphs>622</Paragraphs>
  <Slides>33</Slides>
  <Notes>33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Segoe UI</vt:lpstr>
      <vt:lpstr>Segoe UI Semibold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Aula_13_N1</dc:title>
  <dc:creator>Filomena Soares</dc:creator>
  <cp:lastModifiedBy>Filomena Soares</cp:lastModifiedBy>
  <cp:revision>392</cp:revision>
  <dcterms:created xsi:type="dcterms:W3CDTF">2019-03-25T06:42:45Z</dcterms:created>
  <dcterms:modified xsi:type="dcterms:W3CDTF">2021-02-05T21:55:59Z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0x01010083536B3E856E114D9A0F128D2740EF3C</vt:lpwstr>
  </property>
</Properties>
</file>