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89" r:id="rId4"/>
    <p:sldId id="288" r:id="rId5"/>
    <p:sldId id="278" r:id="rId6"/>
    <p:sldId id="293" r:id="rId7"/>
    <p:sldId id="291" r:id="rId8"/>
    <p:sldId id="287" r:id="rId9"/>
    <p:sldId id="279" r:id="rId10"/>
    <p:sldId id="292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E4F"/>
    <a:srgbClr val="29A6FF"/>
    <a:srgbClr val="0C2B8E"/>
    <a:srgbClr val="DED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092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543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369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560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333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631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1.jp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3.png"/><Relationship Id="rId5" Type="http://schemas.openxmlformats.org/officeDocument/2006/relationships/slide" Target="slide5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openxmlformats.org/officeDocument/2006/relationships/image" Target="../media/image1.jpg"/><Relationship Id="rId21" Type="http://schemas.openxmlformats.org/officeDocument/2006/relationships/image" Target="../media/image28.png"/><Relationship Id="rId7" Type="http://schemas.openxmlformats.org/officeDocument/2006/relationships/slide" Target="slide9.xml"/><Relationship Id="rId12" Type="http://schemas.openxmlformats.org/officeDocument/2006/relationships/image" Target="../media/image21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3.png"/><Relationship Id="rId24" Type="http://schemas.openxmlformats.org/officeDocument/2006/relationships/image" Target="../media/image31.svg"/><Relationship Id="rId5" Type="http://schemas.openxmlformats.org/officeDocument/2006/relationships/slide" Target="slide2.xml"/><Relationship Id="rId15" Type="http://schemas.openxmlformats.org/officeDocument/2006/relationships/image" Target="../media/image27.png"/><Relationship Id="rId23" Type="http://schemas.openxmlformats.org/officeDocument/2006/relationships/image" Target="../media/image30.png"/><Relationship Id="rId10" Type="http://schemas.openxmlformats.org/officeDocument/2006/relationships/image" Target="../media/image20.png"/><Relationship Id="rId19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2.xml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" Type="http://schemas.openxmlformats.org/officeDocument/2006/relationships/tags" Target="../tags/tag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.jpg"/><Relationship Id="rId15" Type="http://schemas.openxmlformats.org/officeDocument/2006/relationships/image" Target="../media/image37.png"/><Relationship Id="rId10" Type="http://schemas.openxmlformats.org/officeDocument/2006/relationships/image" Target="../media/image18.png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6.xml"/><Relationship Id="rId9" Type="http://schemas.openxmlformats.org/officeDocument/2006/relationships/slide" Target="slide9.xml"/><Relationship Id="rId14" Type="http://schemas.openxmlformats.org/officeDocument/2006/relationships/image" Target="../media/image36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8.png"/><Relationship Id="rId5" Type="http://schemas.openxmlformats.org/officeDocument/2006/relationships/slide" Target="slide2.xml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1.png"/><Relationship Id="rId3" Type="http://schemas.openxmlformats.org/officeDocument/2006/relationships/image" Target="../media/image1.jpg"/><Relationship Id="rId21" Type="http://schemas.openxmlformats.org/officeDocument/2006/relationships/image" Target="../media/image59.png"/><Relationship Id="rId7" Type="http://schemas.openxmlformats.org/officeDocument/2006/relationships/slide" Target="slide9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47.png"/><Relationship Id="rId5" Type="http://schemas.openxmlformats.org/officeDocument/2006/relationships/slide" Target="slide2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openxmlformats.org/officeDocument/2006/relationships/image" Target="../media/image1.jp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 Plano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207F3387-9BCB-45AE-8F0F-076454414A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9F6DA00F-68BF-4185-B1F4-51E82C82DC6E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FE701AEB-C3D3-4A8D-BCFD-8BF9F7711642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6" name="ISPRING_QUIZ_SHAPE3">
            <a:extLst>
              <a:ext uri="{FF2B5EF4-FFF2-40B4-BE49-F238E27FC236}">
                <a16:creationId xmlns:a16="http://schemas.microsoft.com/office/drawing/2014/main" id="{7652102A-BE65-46AF-B1A0-E6BA3A69A289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7" name="ISPRING_QUIZ_SHAPE4">
            <a:extLst>
              <a:ext uri="{FF2B5EF4-FFF2-40B4-BE49-F238E27FC236}">
                <a16:creationId xmlns:a16="http://schemas.microsoft.com/office/drawing/2014/main" id="{493657F1-EC9A-4FE0-85C8-6C9533643A88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01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2041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226" y="450644"/>
            <a:ext cx="61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14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022C639-08B0-45A3-99E1-FE2BB6EBFE2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EDD47357-2A3B-4BC0-80BC-A39ABCA7AEC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54D70C-A734-4F6A-8E6B-D543CDA6BA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931" y="1464547"/>
            <a:ext cx="16059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066293" y="413929"/>
            <a:ext cx="9859639" cy="6030141"/>
          </a:xfrm>
          <a:prstGeom prst="roundRect">
            <a:avLst>
              <a:gd name="adj" fmla="val 429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91DBC3F-952A-48AF-8103-94201CFAD3DA}"/>
              </a:ext>
            </a:extLst>
          </p:cNvPr>
          <p:cNvSpPr/>
          <p:nvPr/>
        </p:nvSpPr>
        <p:spPr>
          <a:xfrm>
            <a:off x="2301503" y="531509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Lembrar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ACC7F9-6052-4C64-AE3F-1C5FE77C86CF}"/>
              </a:ext>
            </a:extLst>
          </p:cNvPr>
          <p:cNvSpPr/>
          <p:nvPr/>
        </p:nvSpPr>
        <p:spPr>
          <a:xfrm>
            <a:off x="2301503" y="993174"/>
            <a:ext cx="9455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Na Aula 12, </a:t>
            </a:r>
            <a:r>
              <a:rPr lang="en-GB" sz="2400" dirty="0" err="1">
                <a:solidFill>
                  <a:sysClr val="windowText" lastClr="000000"/>
                </a:solidFill>
              </a:rPr>
              <a:t>trabalhamos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Operações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Elementares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sobre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2400" b="1" dirty="0">
                <a:solidFill>
                  <a:sysClr val="windowText" lastClr="000000"/>
                </a:solidFill>
              </a:rPr>
              <a:t> (OELs) </a:t>
            </a:r>
            <a:r>
              <a:rPr lang="en-GB" sz="2400" dirty="0">
                <a:solidFill>
                  <a:sysClr val="windowText" lastClr="000000"/>
                </a:solidFill>
              </a:rPr>
              <a:t>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Matrizes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Elementares</a:t>
            </a:r>
            <a:r>
              <a:rPr lang="en-GB" sz="2400" dirty="0">
                <a:solidFill>
                  <a:sysClr val="windowText" lastClr="000000"/>
                </a:solidFill>
              </a:rPr>
              <a:t>. É </a:t>
            </a:r>
            <a:r>
              <a:rPr lang="en-GB" sz="2400" dirty="0" err="1">
                <a:solidFill>
                  <a:sysClr val="windowText" lastClr="000000"/>
                </a:solidFill>
              </a:rPr>
              <a:t>importante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lembrar</a:t>
            </a:r>
            <a:r>
              <a:rPr lang="en-GB" sz="2400" dirty="0">
                <a:solidFill>
                  <a:sysClr val="windowText" lastClr="000000"/>
                </a:solidFill>
              </a:rPr>
              <a:t>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/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Duas matrizes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ysClr val="windowText" lastClr="000000"/>
                    </a:solidFill>
                  </a:rPr>
                  <a:t>dizem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-se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equivalentes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por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Linhas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existe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sequência de operações elementares sobre linhas que transforma uma matriz na outra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e escreve-se: </a:t>
                </a:r>
                <a14:m>
                  <m:oMath xmlns:m="http://schemas.openxmlformats.org/officeDocument/2006/math">
                    <m:r>
                      <a:rPr lang="pt-PT" sz="280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800" b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8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PT" sz="28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  <a:blipFill>
                <a:blip r:embed="rId7"/>
                <a:stretch>
                  <a:fillRect l="-1225" t="-7729" r="-967" b="-9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/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uma matriz elementar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resulta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realização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determinada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OEL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sobre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se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produto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que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obtém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essa mesma operação por linhas é executada em </a:t>
                </a:r>
                <a14:m>
                  <m:oMath xmlns:m="http://schemas.openxmlformats.org/officeDocument/2006/math">
                    <m:r>
                      <a:rPr lang="en-GB" sz="2400" i="1" u="sng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  <a:blipFill>
                <a:blip r:embed="rId8"/>
                <a:stretch>
                  <a:fillRect l="-1225" t="-4651" r="-9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Se uma operação elementar sobre linhas for aplicada a uma matriz identidade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“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produz” uma matriz elementar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há uma segunda operação sobre linhas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que,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aplicada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produz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“de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volta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”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9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56DF07D-C5EA-4B23-A705-62B9748B8FF1}"/>
              </a:ext>
            </a:extLst>
          </p:cNvPr>
          <p:cNvSpPr/>
          <p:nvPr/>
        </p:nvSpPr>
        <p:spPr>
          <a:xfrm>
            <a:off x="2301503" y="398641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ysClr val="windowText" lastClr="000000"/>
                </a:solidFill>
              </a:rPr>
              <a:t>Como consequência desta última afirmação, temos o seguinte resultado</a:t>
            </a:r>
            <a:r>
              <a:rPr lang="en-GB" sz="2400" dirty="0">
                <a:solidFill>
                  <a:sysClr val="windowText" lastClr="0000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4" grpId="1" animBg="1"/>
      <p:bldP spid="15" grpId="0" build="allAtOnce"/>
      <p:bldP spid="2" grpId="0"/>
      <p:bldP spid="2" grpId="1"/>
      <p:bldP spid="4" grpId="0"/>
      <p:bldP spid="4" grpId="1"/>
      <p:bldP spid="16" grpId="0"/>
      <p:bldP spid="16" grpId="1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</a:t>
            </a: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Se uma operação elementar sobre linhas for aplicada a uma matriz identidade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“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produz” uma matriz elementar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há uma segunda operação sobre linhas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que,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aplicada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produz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“de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volta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”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7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56DF07D-C5EA-4B23-A705-62B9748B8FF1}"/>
              </a:ext>
            </a:extLst>
          </p:cNvPr>
          <p:cNvSpPr/>
          <p:nvPr/>
        </p:nvSpPr>
        <p:spPr>
          <a:xfrm>
            <a:off x="2301503" y="207939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ysClr val="windowText" lastClr="000000"/>
                </a:solidFill>
              </a:rPr>
              <a:t>Como consequência desta última afirmação, temos o seguinte resultado</a:t>
            </a:r>
            <a:r>
              <a:rPr lang="en-GB" sz="2400" dirty="0">
                <a:solidFill>
                  <a:sysClr val="windowText" lastClr="000000"/>
                </a:solidFill>
              </a:rPr>
              <a:t>: 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BF063DB-F980-4790-AEA9-82FF084C80C3}"/>
              </a:ext>
            </a:extLst>
          </p:cNvPr>
          <p:cNvSpPr/>
          <p:nvPr/>
        </p:nvSpPr>
        <p:spPr>
          <a:xfrm>
            <a:off x="2061189" y="708151"/>
            <a:ext cx="9859639" cy="15530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/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Proposição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Cada matriz elementar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invertível.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inversa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matriz elementar do mesmo tipo que transforma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volta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  <a:blipFill>
                <a:blip r:embed="rId9"/>
                <a:stretch>
                  <a:fillRect l="-1015" t="-4061" r="-95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44449D3-9C75-433F-9EE1-67817C0B6ECD}"/>
              </a:ext>
            </a:extLst>
          </p:cNvPr>
          <p:cNvSpPr/>
          <p:nvPr/>
        </p:nvSpPr>
        <p:spPr>
          <a:xfrm>
            <a:off x="2061188" y="2362331"/>
            <a:ext cx="9859639" cy="2467375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BC8B897-8F92-45B8-A6DD-3FF683B9D159}"/>
              </a:ext>
            </a:extLst>
          </p:cNvPr>
          <p:cNvSpPr/>
          <p:nvPr/>
        </p:nvSpPr>
        <p:spPr>
          <a:xfrm>
            <a:off x="2138874" y="245492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17AC289-70D6-4D47-8920-4869F1D534D4}"/>
              </a:ext>
            </a:extLst>
          </p:cNvPr>
          <p:cNvSpPr/>
          <p:nvPr/>
        </p:nvSpPr>
        <p:spPr>
          <a:xfrm>
            <a:off x="2143973" y="2889143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 err="1">
                <a:solidFill>
                  <a:sysClr val="windowText" lastClr="000000"/>
                </a:solidFill>
              </a:rPr>
              <a:t>Calcula</a:t>
            </a:r>
            <a:r>
              <a:rPr lang="en-GB" sz="2400" dirty="0">
                <a:solidFill>
                  <a:sysClr val="windowText" lastClr="000000"/>
                </a:solidFill>
              </a:rPr>
              <a:t> a </a:t>
            </a:r>
            <a:r>
              <a:rPr lang="en-GB" sz="2400" dirty="0" err="1">
                <a:solidFill>
                  <a:sysClr val="windowText" lastClr="000000"/>
                </a:solidFill>
              </a:rPr>
              <a:t>inversa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/>
              <p:nvPr/>
            </p:nvSpPr>
            <p:spPr>
              <a:xfrm>
                <a:off x="4597172" y="2585501"/>
                <a:ext cx="235859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72" y="2585501"/>
                <a:ext cx="2358594" cy="10689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F410005B-D8DA-46E6-BCBA-5C497DD54D1E}"/>
              </a:ext>
            </a:extLst>
          </p:cNvPr>
          <p:cNvSpPr/>
          <p:nvPr/>
        </p:nvSpPr>
        <p:spPr>
          <a:xfrm>
            <a:off x="7483302" y="2628444"/>
            <a:ext cx="4346430" cy="783193"/>
          </a:xfrm>
          <a:prstGeom prst="roundRect">
            <a:avLst/>
          </a:prstGeom>
          <a:ln w="12700"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000" dirty="0">
                <a:solidFill>
                  <a:srgbClr val="0C2B8E"/>
                </a:solidFill>
              </a:rPr>
              <a:t>A </a:t>
            </a:r>
            <a:r>
              <a:rPr lang="en-GB" sz="2000" dirty="0" err="1">
                <a:solidFill>
                  <a:srgbClr val="0C2B8E"/>
                </a:solidFill>
              </a:rPr>
              <a:t>correspondente</a:t>
            </a:r>
            <a:r>
              <a:rPr lang="en-GB" sz="2000" dirty="0">
                <a:solidFill>
                  <a:srgbClr val="0C2B8E"/>
                </a:solidFill>
              </a:rPr>
              <a:t> OEL é: </a:t>
            </a:r>
            <a:r>
              <a:rPr lang="pt-PT" sz="2000" dirty="0">
                <a:solidFill>
                  <a:srgbClr val="0C2B8E"/>
                </a:solidFill>
              </a:rPr>
              <a:t>adicionar 4 vezes a 3ª linha à 1ª linha</a:t>
            </a:r>
            <a:endParaRPr lang="en-GB" sz="2000" dirty="0">
              <a:solidFill>
                <a:srgbClr val="0C2B8E"/>
              </a:solidFill>
            </a:endParaRPr>
          </a:p>
        </p:txBody>
      </p: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84CDBC0E-C318-4BD3-BE69-E2B2572499D9}"/>
              </a:ext>
            </a:extLst>
          </p:cNvPr>
          <p:cNvCxnSpPr>
            <a:cxnSpLocks/>
          </p:cNvCxnSpPr>
          <p:nvPr/>
        </p:nvCxnSpPr>
        <p:spPr>
          <a:xfrm>
            <a:off x="9564357" y="3441938"/>
            <a:ext cx="0" cy="31106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5EC685BF-27EA-4A05-B16A-54045DFE1581}"/>
              </a:ext>
            </a:extLst>
          </p:cNvPr>
          <p:cNvCxnSpPr>
            <a:cxnSpLocks/>
          </p:cNvCxnSpPr>
          <p:nvPr/>
        </p:nvCxnSpPr>
        <p:spPr>
          <a:xfrm rot="16200000">
            <a:off x="7162953" y="285620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9E7F5EB4-3A0A-447D-AD92-4B992E6D0CA0}"/>
              </a:ext>
            </a:extLst>
          </p:cNvPr>
          <p:cNvSpPr/>
          <p:nvPr/>
        </p:nvSpPr>
        <p:spPr>
          <a:xfrm>
            <a:off x="7483302" y="3817942"/>
            <a:ext cx="4346430" cy="783193"/>
          </a:xfrm>
          <a:prstGeom prst="roundRect">
            <a:avLst/>
          </a:prstGeom>
          <a:ln w="12700"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000" dirty="0">
                <a:solidFill>
                  <a:srgbClr val="0C2B8E"/>
                </a:solidFill>
              </a:rPr>
              <a:t>Para </a:t>
            </a:r>
            <a:r>
              <a:rPr lang="en-GB" sz="2000" dirty="0" err="1">
                <a:solidFill>
                  <a:srgbClr val="0C2B8E"/>
                </a:solidFill>
              </a:rPr>
              <a:t>reverter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esta</a:t>
            </a:r>
            <a:r>
              <a:rPr lang="en-GB" sz="2000" dirty="0">
                <a:solidFill>
                  <a:srgbClr val="0C2B8E"/>
                </a:solidFill>
              </a:rPr>
              <a:t> OEL </a:t>
            </a:r>
            <a:r>
              <a:rPr lang="en-GB" sz="2000" dirty="0" err="1">
                <a:solidFill>
                  <a:srgbClr val="0C2B8E"/>
                </a:solidFill>
              </a:rPr>
              <a:t>temos</a:t>
            </a:r>
            <a:r>
              <a:rPr lang="en-GB" sz="2000" dirty="0">
                <a:solidFill>
                  <a:srgbClr val="0C2B8E"/>
                </a:solidFill>
              </a:rPr>
              <a:t> que: </a:t>
            </a:r>
            <a:r>
              <a:rPr lang="pt-PT" sz="2000" dirty="0">
                <a:solidFill>
                  <a:srgbClr val="0C2B8E"/>
                </a:solidFill>
              </a:rPr>
              <a:t> adicionar − 4 vezes a 3ª linha à 1ª linha</a:t>
            </a:r>
            <a:endParaRPr lang="en-GB" sz="2000" dirty="0">
              <a:solidFill>
                <a:srgbClr val="0C2B8E"/>
              </a:solidFill>
            </a:endParaRPr>
          </a:p>
        </p:txBody>
      </p:sp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304058CB-3F3B-4938-843A-4E3AA190C1D6}"/>
              </a:ext>
            </a:extLst>
          </p:cNvPr>
          <p:cNvCxnSpPr>
            <a:cxnSpLocks/>
          </p:cNvCxnSpPr>
          <p:nvPr/>
        </p:nvCxnSpPr>
        <p:spPr>
          <a:xfrm rot="5400000" flipH="1">
            <a:off x="7162953" y="3945770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/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6" grpId="0"/>
      <p:bldP spid="27" grpId="0" animBg="1"/>
      <p:bldP spid="30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</a:t>
            </a: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352ADE8-026F-4C3B-8A73-A002EE1AFE07}"/>
              </a:ext>
            </a:extLst>
          </p:cNvPr>
          <p:cNvSpPr/>
          <p:nvPr/>
        </p:nvSpPr>
        <p:spPr>
          <a:xfrm>
            <a:off x="2163108" y="305859"/>
            <a:ext cx="9859639" cy="208564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/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 err="1">
                    <a:solidFill>
                      <a:srgbClr val="F25E4F"/>
                    </a:solidFill>
                  </a:rPr>
                  <a:t>Teorema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Uma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é invertível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se 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só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caso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qualquer sequência de operações elementares por linhas que reduz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também transforma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  <a:blipFill>
                <a:blip r:embed="rId8"/>
                <a:stretch>
                  <a:fillRect l="-973" t="-3101" r="-973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6EE65F67-D110-4A52-9E30-68A654491F39}"/>
              </a:ext>
            </a:extLst>
          </p:cNvPr>
          <p:cNvSpPr/>
          <p:nvPr/>
        </p:nvSpPr>
        <p:spPr>
          <a:xfrm>
            <a:off x="2163106" y="2640769"/>
            <a:ext cx="9859639" cy="380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64F30CE-43BC-47F2-B98D-F842A3FEA855}"/>
              </a:ext>
            </a:extLst>
          </p:cNvPr>
          <p:cNvSpPr/>
          <p:nvPr/>
        </p:nvSpPr>
        <p:spPr>
          <a:xfrm>
            <a:off x="2324055" y="2724757"/>
            <a:ext cx="9539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400" dirty="0">
                <a:solidFill>
                  <a:sysClr val="windowText" lastClr="000000"/>
                </a:solidFill>
              </a:rPr>
              <a:t>Só para entender melhor o procedimento prático apresentado na próxima secção desta aula, vamos ver uma parte da demonstração teorema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/>
              <p:nvPr/>
            </p:nvSpPr>
            <p:spPr>
              <a:xfrm>
                <a:off x="2324055" y="3585437"/>
                <a:ext cx="95392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Suponha que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e que esta redução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feita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em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passos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usando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OELs).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055" y="3585437"/>
                <a:ext cx="9539202" cy="830997"/>
              </a:xfrm>
              <a:prstGeom prst="rect">
                <a:avLst/>
              </a:prstGeom>
              <a:blipFill>
                <a:blip r:embed="rId9"/>
                <a:stretch>
                  <a:fillRect l="-958" t="-5882" r="-128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/>
              <p:nvPr/>
            </p:nvSpPr>
            <p:spPr>
              <a:xfrm>
                <a:off x="2322917" y="3967179"/>
                <a:ext cx="95392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           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Como cada um destes passos corresponde à multiplicação de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, à esquerda,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por uma matriz elementar,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existem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matrizes elementares,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tais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que:                    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17" y="3967179"/>
                <a:ext cx="9539202" cy="1200329"/>
              </a:xfrm>
              <a:prstGeom prst="rect">
                <a:avLst/>
              </a:prstGeom>
              <a:blipFill>
                <a:blip r:embed="rId10"/>
                <a:stretch>
                  <a:fillRect l="-958" t="-4061" r="-1022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/>
              <p:nvPr/>
            </p:nvSpPr>
            <p:spPr>
              <a:xfrm>
                <a:off x="5318029" y="4705843"/>
                <a:ext cx="17326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, 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29" y="4705843"/>
                <a:ext cx="1732692" cy="461665"/>
              </a:xfrm>
              <a:prstGeom prst="rect">
                <a:avLst/>
              </a:prstGeom>
              <a:blipFill>
                <a:blip r:embed="rId11"/>
                <a:stretch>
                  <a:fillRect l="-70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/>
              <p:nvPr/>
            </p:nvSpPr>
            <p:spPr>
              <a:xfrm>
                <a:off x="6760137" y="4705843"/>
                <a:ext cx="25848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, 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137" y="4705843"/>
                <a:ext cx="2584820" cy="461665"/>
              </a:xfrm>
              <a:prstGeom prst="rect">
                <a:avLst/>
              </a:prstGeom>
              <a:blipFill>
                <a:blip r:embed="rId12"/>
                <a:stretch>
                  <a:fillRect l="-70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/>
              <p:nvPr/>
            </p:nvSpPr>
            <p:spPr>
              <a:xfrm>
                <a:off x="8609564" y="4712602"/>
                <a:ext cx="30189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564" y="4712602"/>
                <a:ext cx="3018969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/>
              <p:nvPr/>
            </p:nvSpPr>
            <p:spPr>
              <a:xfrm>
                <a:off x="4490786" y="5719989"/>
                <a:ext cx="2305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86" y="5719989"/>
                <a:ext cx="2305074" cy="461665"/>
              </a:xfrm>
              <a:prstGeom prst="rect">
                <a:avLst/>
              </a:prstGeom>
              <a:blipFill>
                <a:blip r:embed="rId14"/>
                <a:stretch>
                  <a:fillRect l="-794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9E314AEB-D771-443A-A210-9D2E05E0F372}"/>
              </a:ext>
            </a:extLst>
          </p:cNvPr>
          <p:cNvSpPr/>
          <p:nvPr/>
        </p:nvSpPr>
        <p:spPr>
          <a:xfrm>
            <a:off x="2322917" y="5268113"/>
            <a:ext cx="9539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400" dirty="0">
                <a:solidFill>
                  <a:sysClr val="windowText" lastClr="000000"/>
                </a:solidFill>
              </a:rPr>
              <a:t>Como a inversa é única (quando existe), se A for invertível, a partir de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Parêntese direito 8">
            <a:extLst>
              <a:ext uri="{FF2B5EF4-FFF2-40B4-BE49-F238E27FC236}">
                <a16:creationId xmlns:a16="http://schemas.microsoft.com/office/drawing/2014/main" id="{7B8CAF9F-2AA5-4C39-B363-BE65F5EB95AD}"/>
              </a:ext>
            </a:extLst>
          </p:cNvPr>
          <p:cNvSpPr/>
          <p:nvPr/>
        </p:nvSpPr>
        <p:spPr>
          <a:xfrm rot="5400000">
            <a:off x="5114496" y="5446661"/>
            <a:ext cx="156266" cy="1311002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/>
              <p:nvPr/>
            </p:nvSpPr>
            <p:spPr>
              <a:xfrm>
                <a:off x="8513404" y="5718630"/>
                <a:ext cx="2446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404" y="5718630"/>
                <a:ext cx="2446315" cy="461665"/>
              </a:xfrm>
              <a:prstGeom prst="rect">
                <a:avLst/>
              </a:prstGeom>
              <a:blipFill>
                <a:blip r:embed="rId15"/>
                <a:stretch>
                  <a:fillRect l="-748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0ED989ED-91E1-4B42-9ED0-F23E530AA984}"/>
              </a:ext>
            </a:extLst>
          </p:cNvPr>
          <p:cNvSpPr/>
          <p:nvPr/>
        </p:nvSpPr>
        <p:spPr>
          <a:xfrm>
            <a:off x="6961862" y="5723649"/>
            <a:ext cx="2446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400" dirty="0">
                <a:solidFill>
                  <a:sysClr val="windowText" lastClr="000000"/>
                </a:solidFill>
              </a:rPr>
              <a:t>obtemos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776FAEAB-C3C7-4DAA-B9B5-12CED453FCF7}"/>
              </a:ext>
            </a:extLst>
          </p:cNvPr>
          <p:cNvSpPr/>
          <p:nvPr/>
        </p:nvSpPr>
        <p:spPr>
          <a:xfrm>
            <a:off x="8513404" y="5718630"/>
            <a:ext cx="2305074" cy="53144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71D5DA4-0F34-474B-B697-58798F6AF176}"/>
              </a:ext>
            </a:extLst>
          </p:cNvPr>
          <p:cNvGrpSpPr/>
          <p:nvPr/>
        </p:nvGrpSpPr>
        <p:grpSpPr>
          <a:xfrm>
            <a:off x="7009842" y="5147025"/>
            <a:ext cx="721020" cy="506462"/>
            <a:chOff x="3800738" y="5144756"/>
            <a:chExt cx="721020" cy="506462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9C01DC93-E892-4AE6-97E3-BC56E63544CB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D24D831-BB6E-4EEB-867A-1938643A10EF}"/>
                </a:ext>
              </a:extLst>
            </p:cNvPr>
            <p:cNvSpPr/>
            <p:nvPr/>
          </p:nvSpPr>
          <p:spPr>
            <a:xfrm>
              <a:off x="3800738" y="5312664"/>
              <a:ext cx="7168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srgbClr val="C00000"/>
                  </a:solidFill>
                </a:rPr>
                <a:t>2</a:t>
              </a:r>
              <a:r>
                <a:rPr lang="en-GB" sz="1600" b="1" baseline="30000" dirty="0">
                  <a:solidFill>
                    <a:srgbClr val="C00000"/>
                  </a:solidFill>
                </a:rPr>
                <a:t>ª</a:t>
              </a:r>
              <a:r>
                <a:rPr lang="en-GB" sz="1600" b="1" dirty="0">
                  <a:solidFill>
                    <a:srgbClr val="C00000"/>
                  </a:solidFill>
                </a:rPr>
                <a:t> OEL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52E3410-1E0A-42C4-AD2D-BCEE7AFDA58B}"/>
              </a:ext>
            </a:extLst>
          </p:cNvPr>
          <p:cNvGrpSpPr/>
          <p:nvPr/>
        </p:nvGrpSpPr>
        <p:grpSpPr>
          <a:xfrm>
            <a:off x="8676318" y="5170296"/>
            <a:ext cx="983731" cy="506462"/>
            <a:chOff x="3800738" y="5144756"/>
            <a:chExt cx="983731" cy="506462"/>
          </a:xfrm>
        </p:grpSpPr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9ADCFF0E-4203-4275-A2B7-630946BEFE14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39FB55E6-639A-4C8A-BA76-5D6EE1DA4DF9}"/>
                </a:ext>
              </a:extLst>
            </p:cNvPr>
            <p:cNvSpPr/>
            <p:nvPr/>
          </p:nvSpPr>
          <p:spPr>
            <a:xfrm>
              <a:off x="3800738" y="5312664"/>
              <a:ext cx="983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 err="1">
                  <a:solidFill>
                    <a:srgbClr val="C00000"/>
                  </a:solidFill>
                </a:rPr>
                <a:t>k</a:t>
              </a:r>
              <a:r>
                <a:rPr lang="en-GB" sz="1600" b="1" baseline="30000" dirty="0" err="1">
                  <a:solidFill>
                    <a:srgbClr val="C00000"/>
                  </a:solidFill>
                </a:rPr>
                <a:t>ésima</a:t>
              </a:r>
              <a:r>
                <a:rPr lang="en-GB" sz="1600" b="1" dirty="0">
                  <a:solidFill>
                    <a:srgbClr val="C00000"/>
                  </a:solidFill>
                </a:rPr>
                <a:t> OEL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3CE4571-FA8E-4A2F-AAF5-F76BCE987954}"/>
              </a:ext>
            </a:extLst>
          </p:cNvPr>
          <p:cNvGrpSpPr/>
          <p:nvPr/>
        </p:nvGrpSpPr>
        <p:grpSpPr>
          <a:xfrm>
            <a:off x="5474962" y="5120314"/>
            <a:ext cx="747320" cy="506462"/>
            <a:chOff x="3800738" y="5144756"/>
            <a:chExt cx="747320" cy="506462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A23C866-CD13-4B1B-9FE8-0D2FADB94F8E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6A0CDC2-3FD5-47FB-85F0-DD9C7A77A40D}"/>
                </a:ext>
              </a:extLst>
            </p:cNvPr>
            <p:cNvSpPr/>
            <p:nvPr/>
          </p:nvSpPr>
          <p:spPr>
            <a:xfrm>
              <a:off x="3800738" y="5312664"/>
              <a:ext cx="7473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srgbClr val="C00000"/>
                  </a:solidFill>
                </a:rPr>
                <a:t>1</a:t>
              </a:r>
              <a:r>
                <a:rPr lang="en-GB" sz="1600" b="1" baseline="30000" dirty="0">
                  <a:solidFill>
                    <a:srgbClr val="C00000"/>
                  </a:solidFill>
                </a:rPr>
                <a:t>ª </a:t>
              </a:r>
              <a:r>
                <a:rPr lang="en-GB" sz="1600" b="1" dirty="0">
                  <a:solidFill>
                    <a:srgbClr val="C00000"/>
                  </a:solidFill>
                </a:rPr>
                <a:t> OEL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3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FFE251FE-5B0E-4724-B024-8A49C73FB30F}"/>
              </a:ext>
            </a:extLst>
          </p:cNvPr>
          <p:cNvSpPr/>
          <p:nvPr/>
        </p:nvSpPr>
        <p:spPr>
          <a:xfrm rot="5400000">
            <a:off x="3390968" y="5562097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30DDE7A-AB09-4890-A76E-6A2C4BF47931}"/>
              </a:ext>
            </a:extLst>
          </p:cNvPr>
          <p:cNvSpPr/>
          <p:nvPr/>
        </p:nvSpPr>
        <p:spPr>
          <a:xfrm rot="5400000">
            <a:off x="5931518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309914"/>
            <a:ext cx="9859639" cy="3108741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855845"/>
                <a:ext cx="96261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Colocar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as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lado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lado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formando uma matriz com dois blocos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As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OELs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sobre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esta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são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feitas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simultaneamente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sobre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855845"/>
                <a:ext cx="9626145" cy="1200329"/>
              </a:xfrm>
              <a:prstGeom prst="rect">
                <a:avLst/>
              </a:prstGeom>
              <a:blipFill>
                <a:blip r:embed="rId8"/>
                <a:stretch>
                  <a:fillRect l="-1203" t="-8122" r="-101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2032075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Reduzir por linhas a matriz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032075"/>
                <a:ext cx="9442064" cy="461665"/>
              </a:xfrm>
              <a:prstGeom prst="rect">
                <a:avLst/>
              </a:prstGeom>
              <a:blipFill>
                <a:blip r:embed="rId9"/>
                <a:stretch>
                  <a:fillRect l="-1227" t="-21053" b="-3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2137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Exemplificando</a:t>
            </a:r>
            <a:r>
              <a:rPr lang="en-GB" sz="2400" b="1" u="sng" dirty="0">
                <a:solidFill>
                  <a:srgbClr val="29A6FF"/>
                </a:solidFill>
              </a:rPr>
              <a:t>
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4181100" y="3637139"/>
            <a:ext cx="60001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>
                <a:solidFill>
                  <a:sysClr val="windowText" lastClr="000000"/>
                </a:solidFill>
              </a:rPr>
              <a:t>Calcule, se possível, a inversa de  
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/>
              <p:nvPr/>
            </p:nvSpPr>
            <p:spPr>
              <a:xfrm>
                <a:off x="8178383" y="3515085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383" y="3515085"/>
                <a:ext cx="1801711" cy="705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381547"/>
            <a:ext cx="1979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25E4F"/>
                </a:solidFill>
              </a:rPr>
              <a:t>Procedimento</a:t>
            </a:r>
            <a:r>
              <a:rPr lang="en-GB" sz="2400" b="1" u="sng" dirty="0">
                <a:solidFill>
                  <a:srgbClr val="F25E4F"/>
                </a:solidFill>
              </a:rPr>
              <a:t>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/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/>
              <p:nvPr/>
            </p:nvSpPr>
            <p:spPr>
              <a:xfrm>
                <a:off x="5111424" y="4467642"/>
                <a:ext cx="1210331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24" y="4467642"/>
                <a:ext cx="1210331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762983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8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762983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6512661-2E71-4FAC-B630-75862A84B68B}"/>
              </a:ext>
            </a:extLst>
          </p:cNvPr>
          <p:cNvSpPr/>
          <p:nvPr/>
        </p:nvSpPr>
        <p:spPr>
          <a:xfrm>
            <a:off x="6140674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DD5FD-443D-4084-90C5-64E982601A8D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Pivô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/>
              <p:nvPr/>
            </p:nvSpPr>
            <p:spPr>
              <a:xfrm>
                <a:off x="1995957" y="5491392"/>
                <a:ext cx="1340175" cy="90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box>
                                <m:box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80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8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sz="28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57" y="5491392"/>
                <a:ext cx="1340175" cy="9065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/>
              <p:nvPr/>
            </p:nvSpPr>
            <p:spPr>
              <a:xfrm>
                <a:off x="2856925" y="5251373"/>
                <a:ext cx="255057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25" y="5251373"/>
                <a:ext cx="2550570" cy="9221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5EF63CEA-8405-43AC-9C94-8E5E9573C8A8}"/>
              </a:ext>
            </a:extLst>
          </p:cNvPr>
          <p:cNvSpPr/>
          <p:nvPr/>
        </p:nvSpPr>
        <p:spPr>
          <a:xfrm>
            <a:off x="3604291" y="5772517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AC85122-7867-486E-8747-573B0C12A364}"/>
              </a:ext>
            </a:extLst>
          </p:cNvPr>
          <p:cNvSpPr/>
          <p:nvPr/>
        </p:nvSpPr>
        <p:spPr>
          <a:xfrm>
            <a:off x="3384169" y="603961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Pivô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/>
              <p:nvPr/>
            </p:nvSpPr>
            <p:spPr>
              <a:xfrm>
                <a:off x="5035633" y="5486728"/>
                <a:ext cx="1660391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8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33" y="5486728"/>
                <a:ext cx="1660391" cy="7043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/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/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F1B1E82-BE54-417C-A403-7955A8684C97}"/>
              </a:ext>
            </a:extLst>
          </p:cNvPr>
          <p:cNvSpPr/>
          <p:nvPr/>
        </p:nvSpPr>
        <p:spPr>
          <a:xfrm>
            <a:off x="10590266" y="2433735"/>
            <a:ext cx="1014883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59" y="2443702"/>
                <a:ext cx="9626145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pt-PT" sz="2400" b="0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então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Caso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contrário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singular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um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inversa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 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59" y="2443702"/>
                <a:ext cx="9626145" cy="907941"/>
              </a:xfrm>
              <a:prstGeom prst="rect">
                <a:avLst/>
              </a:prstGeom>
              <a:blipFill>
                <a:blip r:embed="rId21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DFF3D3A0-73AA-41D6-84A0-D75A5A0AD40E}"/>
              </a:ext>
            </a:extLst>
          </p:cNvPr>
          <p:cNvCxnSpPr>
            <a:cxnSpLocks/>
          </p:cNvCxnSpPr>
          <p:nvPr/>
        </p:nvCxnSpPr>
        <p:spPr>
          <a:xfrm flipH="1">
            <a:off x="9112816" y="2947400"/>
            <a:ext cx="1607173" cy="260335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/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PT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  <a:blipFill>
                <a:blip r:embed="rId2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5B3C74E2-26B2-4E2F-8D46-FF561A8ADEB8}"/>
              </a:ext>
            </a:extLst>
          </p:cNvPr>
          <p:cNvSpPr/>
          <p:nvPr/>
        </p:nvSpPr>
        <p:spPr>
          <a:xfrm>
            <a:off x="9112815" y="5964040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012923" y="3638192"/>
            <a:ext cx="796262" cy="7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6" grpId="0" animBg="1"/>
      <p:bldP spid="15" grpId="0" animBg="1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32" grpId="0"/>
      <p:bldP spid="33" grpId="0"/>
      <p:bldP spid="34" grpId="0" animBg="1"/>
      <p:bldP spid="35" grpId="0"/>
      <p:bldP spid="41" grpId="0"/>
      <p:bldP spid="42" grpId="0"/>
      <p:bldP spid="43" grpId="0" animBg="1"/>
      <p:bldP spid="44" grpId="0" animBg="1"/>
      <p:bldP spid="25" grpId="0"/>
      <p:bldP spid="4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309914"/>
            <a:ext cx="9859639" cy="3108741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855845"/>
                <a:ext cx="96261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Colocar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as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lado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lado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formando uma matriz com dois blocos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As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OELs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sobre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esta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são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feitas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simultaneamente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sobre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855845"/>
                <a:ext cx="9626145" cy="1200329"/>
              </a:xfrm>
              <a:prstGeom prst="rect">
                <a:avLst/>
              </a:prstGeom>
              <a:blipFill>
                <a:blip r:embed="rId10"/>
                <a:stretch>
                  <a:fillRect l="-1203" t="-8122" r="-101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2032075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Reduzir por linhas a matriz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032075"/>
                <a:ext cx="9442064" cy="461665"/>
              </a:xfrm>
              <a:prstGeom prst="rect">
                <a:avLst/>
              </a:prstGeom>
              <a:blipFill>
                <a:blip r:embed="rId11"/>
                <a:stretch>
                  <a:fillRect l="-1227" t="-21053" b="-3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2137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Exemplificando</a:t>
            </a:r>
            <a:r>
              <a:rPr lang="en-GB" sz="2400" b="1" u="sng" dirty="0">
                <a:solidFill>
                  <a:srgbClr val="29A6FF"/>
                </a:solidFill>
              </a:rPr>
              <a:t>
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4181100" y="3637139"/>
            <a:ext cx="60001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>
                <a:solidFill>
                  <a:sysClr val="windowText" lastClr="000000"/>
                </a:solidFill>
              </a:rPr>
              <a:t>Calcule, se possível, a inversa de  
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381547"/>
            <a:ext cx="1979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25E4F"/>
                </a:solidFill>
              </a:rPr>
              <a:t>Procedimento</a:t>
            </a:r>
            <a:r>
              <a:rPr lang="en-GB" sz="2400" b="1" u="sng" dirty="0">
                <a:solidFill>
                  <a:srgbClr val="F25E4F"/>
                </a:solidFill>
              </a:rPr>
              <a:t>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EAB3903-FDF1-436B-8836-C1E3132CE786}"/>
                  </a:ext>
                </a:extLst>
              </p:cNvPr>
              <p:cNvSpPr/>
              <p:nvPr/>
            </p:nvSpPr>
            <p:spPr>
              <a:xfrm>
                <a:off x="8246310" y="3511485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EAB3903-FDF1-436B-8836-C1E3132CE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310" y="3511485"/>
                <a:ext cx="1801711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D1F340F9-0E17-479A-868A-9F9802D2B74F}"/>
              </a:ext>
            </a:extLst>
          </p:cNvPr>
          <p:cNvSpPr/>
          <p:nvPr/>
        </p:nvSpPr>
        <p:spPr>
          <a:xfrm rot="5400000">
            <a:off x="5911422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676D09D-870A-4C58-9025-9038739EE368}"/>
                  </a:ext>
                </a:extLst>
              </p:cNvPr>
              <p:cNvSpPr/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676D09D-870A-4C58-9025-9038739EE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F346805-FA4B-4E6D-B1EB-108E0F65155C}"/>
                  </a:ext>
                </a:extLst>
              </p:cNvPr>
              <p:cNvSpPr/>
              <p:nvPr/>
            </p:nvSpPr>
            <p:spPr>
              <a:xfrm>
                <a:off x="5111424" y="4467642"/>
                <a:ext cx="1325748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F346805-FA4B-4E6D-B1EB-108E0F651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24" y="4467642"/>
                <a:ext cx="1325748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6802E36E-876F-4B83-8C50-CAD77503ED5B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6802E36E-876F-4B83-8C50-CAD77503E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ABECB3AF-BDF3-44A9-973E-0CFE96F3CE09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812676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8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ABECB3AF-BDF3-44A9-973E-0CFE96F3C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812676" cy="704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63971AEE-D8BC-47AB-B6B2-F5DC0E78894C}"/>
              </a:ext>
            </a:extLst>
          </p:cNvPr>
          <p:cNvSpPr/>
          <p:nvPr/>
        </p:nvSpPr>
        <p:spPr>
          <a:xfrm>
            <a:off x="6110530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C227454E-0507-4EAF-A424-AE678C74D7F2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Pivô</a:t>
            </a:r>
            <a:endParaRPr lang="en-GB" sz="1400" dirty="0">
              <a:solidFill>
                <a:srgbClr val="F25E4F"/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DD33DEE9-8990-4FA8-90F0-CB70B6FA73AA}"/>
              </a:ext>
            </a:extLst>
          </p:cNvPr>
          <p:cNvSpPr/>
          <p:nvPr/>
        </p:nvSpPr>
        <p:spPr>
          <a:xfrm rot="5400000">
            <a:off x="9266135" y="4260163"/>
            <a:ext cx="690872" cy="849359"/>
          </a:xfrm>
          <a:prstGeom prst="roundRect">
            <a:avLst>
              <a:gd name="adj" fmla="val 32014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5C8B2452-AB37-431E-AEAC-B1F21699BF36}"/>
              </a:ext>
            </a:extLst>
          </p:cNvPr>
          <p:cNvSpPr/>
          <p:nvPr/>
        </p:nvSpPr>
        <p:spPr>
          <a:xfrm>
            <a:off x="2998856" y="2886677"/>
            <a:ext cx="3432350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4F1ECE39-511B-4A5E-A72A-DE6887A0960C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4715031" y="3371118"/>
            <a:ext cx="4533395" cy="273828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062B054C-29D3-4667-AC93-998F10AD66D2}"/>
                  </a:ext>
                </a:extLst>
              </p:cNvPr>
              <p:cNvSpPr/>
              <p:nvPr/>
            </p:nvSpPr>
            <p:spPr>
              <a:xfrm>
                <a:off x="7118968" y="5403748"/>
                <a:ext cx="4587256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não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pt-PT" sz="2400" b="0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062B054C-29D3-4667-AC93-998F10AD6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968" y="5403748"/>
                <a:ext cx="4587256" cy="461665"/>
              </a:xfrm>
              <a:prstGeom prst="rect">
                <a:avLst/>
              </a:prstGeom>
              <a:blipFill>
                <a:blip r:embed="rId17"/>
                <a:stretch>
                  <a:fillRect l="-399" t="-10526" r="-159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3057B56-17DC-48A5-AA5C-228CBEF95DA2}"/>
              </a:ext>
            </a:extLst>
          </p:cNvPr>
          <p:cNvCxnSpPr>
            <a:cxnSpLocks/>
          </p:cNvCxnSpPr>
          <p:nvPr/>
        </p:nvCxnSpPr>
        <p:spPr>
          <a:xfrm>
            <a:off x="9587222" y="5072586"/>
            <a:ext cx="0" cy="3110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6AC55AF0-5289-4CC4-80E1-E3C85E7E4728}"/>
                  </a:ext>
                </a:extLst>
              </p:cNvPr>
              <p:cNvSpPr/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sSup>
                      <m:sSupPr>
                        <m:ctrlPr>
                          <a:rPr lang="pt-PT" sz="2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6AC55AF0-5289-4CC4-80E1-E3C85E7E4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blipFill>
                <a:blip r:embed="rId18"/>
                <a:stretch>
                  <a:fillRect l="-3788" r="-3030"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7425B17F-4BCC-4017-AB96-B3AC4192E9A3}"/>
              </a:ext>
            </a:extLst>
          </p:cNvPr>
          <p:cNvCxnSpPr>
            <a:cxnSpLocks/>
          </p:cNvCxnSpPr>
          <p:nvPr/>
        </p:nvCxnSpPr>
        <p:spPr>
          <a:xfrm>
            <a:off x="3179849" y="2703005"/>
            <a:ext cx="837575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m 67">
            <a:extLst>
              <a:ext uri="{FF2B5EF4-FFF2-40B4-BE49-F238E27FC236}">
                <a16:creationId xmlns:a16="http://schemas.microsoft.com/office/drawing/2014/main" id="{8C3A74CF-3104-40C4-A730-7432FA0CC5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9"/>
          <a:srcRect b="63219"/>
          <a:stretch/>
        </p:blipFill>
        <p:spPr>
          <a:xfrm>
            <a:off x="3987640" y="4872516"/>
            <a:ext cx="1082993" cy="1681625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41F54B06-4F72-4E5A-B312-0149CDF1C31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0"/>
          <a:srcRect b="62423"/>
          <a:stretch/>
        </p:blipFill>
        <p:spPr>
          <a:xfrm>
            <a:off x="3082023" y="4838206"/>
            <a:ext cx="2808922" cy="1718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CB2F3E-C2FB-4BC6-BD29-B305A8B7A9E0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CB2F3E-C2FB-4BC6-BD29-B305A8B7A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59" y="2443702"/>
                <a:ext cx="9626145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pt-PT" sz="2400" b="0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então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Caso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contrário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singular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um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inversa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 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59" y="2443702"/>
                <a:ext cx="9626145" cy="907941"/>
              </a:xfrm>
              <a:prstGeom prst="rect">
                <a:avLst/>
              </a:prstGeom>
              <a:blipFill>
                <a:blip r:embed="rId22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2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9" grpId="0"/>
      <p:bldP spid="51" grpId="0"/>
      <p:bldP spid="52" grpId="0"/>
      <p:bldP spid="53" grpId="0"/>
      <p:bldP spid="56" grpId="0" animBg="1"/>
      <p:bldP spid="57" grpId="0"/>
      <p:bldP spid="58" grpId="0" animBg="1"/>
      <p:bldP spid="59" grpId="0" animBg="1"/>
      <p:bldP spid="61" grpId="0" animBg="1"/>
      <p:bldP spid="66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/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dirty="0">
                    <a:solidFill>
                      <a:srgbClr val="F25E4F"/>
                    </a:solidFill>
                  </a:rPr>
                  <a:t>OBSERVAÇÃO</a:t>
                </a:r>
                <a:r>
                  <a:rPr lang="en-GB" sz="2400" dirty="0"/>
                  <a:t> – </a:t>
                </a:r>
                <a:r>
                  <a:rPr lang="pt-PT" sz="2400" dirty="0"/>
                  <a:t>Frequentemente não se sabe com antecedência se uma determinada matriz é invertível</a:t>
                </a:r>
                <a:r>
                  <a:rPr lang="en-GB" sz="2400" dirty="0"/>
                  <a:t>. Se </a:t>
                </a:r>
                <a:r>
                  <a:rPr lang="en-GB" sz="2400" dirty="0" err="1"/>
                  <a:t>uma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não é invertível então não pode ser reduzida 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pt-PT" sz="2400" dirty="0"/>
                  <a:t>por operações elementares por linhas </a:t>
                </a:r>
                <a:r>
                  <a:rPr lang="en-GB" sz="2400" dirty="0"/>
                  <a:t>– </a:t>
                </a:r>
                <a:r>
                  <a:rPr lang="pt-PT" sz="2400" dirty="0"/>
                  <a:t>a forma reduzida escalonada de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</a:t>
                </a:r>
                <a:r>
                  <a:rPr lang="pt-PT" sz="2400" dirty="0"/>
                  <a:t>tem pelo menos uma linha de zeros</a:t>
                </a:r>
                <a:r>
                  <a:rPr lang="en-GB" sz="2400" dirty="0"/>
                  <a:t>. </a:t>
                </a:r>
                <a:r>
                  <a:rPr lang="en-GB" sz="2400" dirty="0" err="1"/>
                  <a:t>Assim</a:t>
                </a:r>
                <a:r>
                  <a:rPr lang="en-GB" sz="2400" dirty="0"/>
                  <a:t>: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blipFill>
                <a:blip r:embed="rId8"/>
                <a:stretch>
                  <a:fillRect l="-1000" t="-3113" r="-938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41">
            <a:extLst>
              <a:ext uri="{FF2B5EF4-FFF2-40B4-BE49-F238E27FC236}">
                <a16:creationId xmlns:a16="http://schemas.microsoft.com/office/drawing/2014/main" id="{B98C7CDB-7389-4D25-B97F-5C4D87363FAE}"/>
              </a:ext>
            </a:extLst>
          </p:cNvPr>
          <p:cNvSpPr/>
          <p:nvPr/>
        </p:nvSpPr>
        <p:spPr>
          <a:xfrm>
            <a:off x="2119515" y="5095851"/>
            <a:ext cx="975319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2400" b="1" i="1" dirty="0"/>
              <a:t>Se em algum momento do procedimento prático apresentado</a:t>
            </a:r>
            <a:r>
              <a:rPr lang="en-GB" sz="2400" b="1" i="1" dirty="0"/>
              <a:t>, </a:t>
            </a:r>
            <a:r>
              <a:rPr lang="en-GB" sz="2400" b="1" i="1" dirty="0" err="1"/>
              <a:t>aparece</a:t>
            </a:r>
            <a:r>
              <a:rPr lang="en-GB" sz="2400" b="1" i="1" dirty="0"/>
              <a:t> </a:t>
            </a:r>
            <a:r>
              <a:rPr lang="en-GB" sz="2400" b="1" i="1" dirty="0" err="1"/>
              <a:t>uma</a:t>
            </a:r>
            <a:r>
              <a:rPr lang="en-GB" sz="2400" b="1" i="1" dirty="0"/>
              <a:t> </a:t>
            </a:r>
            <a:r>
              <a:rPr lang="en-GB" sz="2400" b="1" i="1" dirty="0" err="1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linha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 de zeros </a:t>
            </a:r>
            <a:r>
              <a:rPr lang="en-GB" sz="2400" b="1" i="1" u="sng" dirty="0"/>
              <a:t>no </a:t>
            </a:r>
            <a:r>
              <a:rPr lang="en-GB" sz="2400" b="1" i="1" u="sng" dirty="0" err="1"/>
              <a:t>lado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esquerdo</a:t>
            </a:r>
            <a:r>
              <a:rPr lang="en-GB" sz="2400" b="1" i="1" dirty="0"/>
              <a:t> – </a:t>
            </a:r>
            <a:r>
              <a:rPr lang="en-GB" sz="2400" b="1" i="1" dirty="0" err="1"/>
              <a:t>lado</a:t>
            </a:r>
            <a:r>
              <a:rPr lang="en-GB" sz="2400" b="1" i="1" dirty="0"/>
              <a:t> de A – </a:t>
            </a:r>
            <a:r>
              <a:rPr lang="en-GB" sz="2400" b="1" i="1" dirty="0" err="1"/>
              <a:t>pode</a:t>
            </a:r>
            <a:r>
              <a:rPr lang="en-GB" sz="2400" b="1" i="1" dirty="0"/>
              <a:t> </a:t>
            </a:r>
            <a:r>
              <a:rPr lang="en-GB" sz="2400" b="1" i="1" dirty="0" err="1"/>
              <a:t>concluir</a:t>
            </a:r>
            <a:r>
              <a:rPr lang="en-GB" sz="2400" b="1" i="1" dirty="0"/>
              <a:t>-se que a </a:t>
            </a:r>
            <a:r>
              <a:rPr lang="en-GB" sz="2400" b="1" i="1" dirty="0" err="1"/>
              <a:t>matriz</a:t>
            </a:r>
            <a:r>
              <a:rPr lang="en-GB" sz="2400" b="1" i="1" dirty="0"/>
              <a:t> dada  </a:t>
            </a:r>
            <a:r>
              <a:rPr lang="en-GB" sz="2400" b="1" i="1" dirty="0" err="1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não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 é </a:t>
            </a:r>
            <a:r>
              <a:rPr lang="en-GB" sz="2400" b="1" i="1" dirty="0" err="1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invertível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 </a:t>
            </a:r>
            <a:r>
              <a:rPr lang="pt-PT" sz="2400" b="1" i="1" dirty="0"/>
              <a:t>e os cálculos podem ser interrompidos</a:t>
            </a:r>
            <a:r>
              <a:rPr lang="en-GB" sz="2400" b="1" i="1" dirty="0"/>
              <a:t>! </a:t>
            </a:r>
            <a:endParaRPr lang="en-GB" sz="2400" dirty="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8C614FC-CBFE-429A-9D52-4A0C8C2145FE}"/>
              </a:ext>
            </a:extLst>
          </p:cNvPr>
          <p:cNvSpPr/>
          <p:nvPr/>
        </p:nvSpPr>
        <p:spPr>
          <a:xfrm>
            <a:off x="2066293" y="309914"/>
            <a:ext cx="9859639" cy="3108741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0A8B588F-4935-46BA-8896-BCCF524FD793}"/>
                  </a:ext>
                </a:extLst>
              </p:cNvPr>
              <p:cNvSpPr/>
              <p:nvPr/>
            </p:nvSpPr>
            <p:spPr>
              <a:xfrm>
                <a:off x="2183040" y="855845"/>
                <a:ext cx="96261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Colocar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as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lado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lado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formando uma matriz com dois blocos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As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OELs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sobre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esta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são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feitas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simultaneamente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sobre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0A8B588F-4935-46BA-8896-BCCF524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855845"/>
                <a:ext cx="9626145" cy="1200329"/>
              </a:xfrm>
              <a:prstGeom prst="rect">
                <a:avLst/>
              </a:prstGeom>
              <a:blipFill>
                <a:blip r:embed="rId9"/>
                <a:stretch>
                  <a:fillRect l="-1203" t="-8122" r="-101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B6E1AFE8-9B06-4297-B66D-C18324F23ECB}"/>
                  </a:ext>
                </a:extLst>
              </p:cNvPr>
              <p:cNvSpPr/>
              <p:nvPr/>
            </p:nvSpPr>
            <p:spPr>
              <a:xfrm>
                <a:off x="2229060" y="2032075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Reduzir por linhas a matriz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B6E1AFE8-9B06-4297-B66D-C18324F23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032075"/>
                <a:ext cx="9442064" cy="461665"/>
              </a:xfrm>
              <a:prstGeom prst="rect">
                <a:avLst/>
              </a:prstGeom>
              <a:blipFill>
                <a:blip r:embed="rId10"/>
                <a:stretch>
                  <a:fillRect l="-1227" t="-21053" b="-3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EE6DDCF2-CDA6-457B-B7A5-8FC225272BC5}"/>
              </a:ext>
            </a:extLst>
          </p:cNvPr>
          <p:cNvSpPr/>
          <p:nvPr/>
        </p:nvSpPr>
        <p:spPr>
          <a:xfrm>
            <a:off x="2143979" y="381547"/>
            <a:ext cx="1979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25E4F"/>
                </a:solidFill>
              </a:rPr>
              <a:t>Procedimento</a:t>
            </a:r>
            <a:r>
              <a:rPr lang="en-GB" sz="2400" b="1" u="sng" dirty="0">
                <a:solidFill>
                  <a:srgbClr val="F25E4F"/>
                </a:solidFill>
              </a:rPr>
              <a:t>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A66E4D4E-E0E9-48F2-B172-901A2B585E87}"/>
                  </a:ext>
                </a:extLst>
              </p:cNvPr>
              <p:cNvSpPr/>
              <p:nvPr/>
            </p:nvSpPr>
            <p:spPr>
              <a:xfrm>
                <a:off x="2229059" y="2443702"/>
                <a:ext cx="9626145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pt-PT" sz="2400" b="0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então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Caso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contrário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singular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um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inversa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 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A66E4D4E-E0E9-48F2-B172-901A2B585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59" y="2443702"/>
                <a:ext cx="9626145" cy="907941"/>
              </a:xfrm>
              <a:prstGeom prst="rect">
                <a:avLst/>
              </a:prstGeom>
              <a:blipFill>
                <a:blip r:embed="rId11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186922C-B46D-44B0-A109-D78430513148}"/>
              </a:ext>
            </a:extLst>
          </p:cNvPr>
          <p:cNvSpPr/>
          <p:nvPr/>
        </p:nvSpPr>
        <p:spPr>
          <a:xfrm>
            <a:off x="2066293" y="313313"/>
            <a:ext cx="9859639" cy="6358791"/>
          </a:xfrm>
          <a:prstGeom prst="roundRect">
            <a:avLst>
              <a:gd name="adj" fmla="val 396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4603D84-838B-453F-B62F-8DABEA79F8EC}"/>
              </a:ext>
            </a:extLst>
          </p:cNvPr>
          <p:cNvSpPr/>
          <p:nvPr/>
        </p:nvSpPr>
        <p:spPr>
          <a:xfrm>
            <a:off x="2143979" y="401951"/>
            <a:ext cx="2453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Mais</a:t>
            </a:r>
            <a:r>
              <a:rPr lang="en-GB" sz="2400" b="1" u="sng" dirty="0">
                <a:solidFill>
                  <a:srgbClr val="29A6FF"/>
                </a:solidFill>
              </a:rPr>
              <a:t> um </a:t>
            </a:r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1F13FB0-13C1-4523-AB80-75A7A99A1A08}"/>
              </a:ext>
            </a:extLst>
          </p:cNvPr>
          <p:cNvSpPr/>
          <p:nvPr/>
        </p:nvSpPr>
        <p:spPr>
          <a:xfrm rot="5400000">
            <a:off x="3816628" y="378666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8CD2904-DBC4-4AC6-A115-298F03469589}"/>
              </a:ext>
            </a:extLst>
          </p:cNvPr>
          <p:cNvSpPr/>
          <p:nvPr/>
        </p:nvSpPr>
        <p:spPr>
          <a:xfrm>
            <a:off x="2111328" y="976255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>
                <a:solidFill>
                  <a:sysClr val="windowText" lastClr="000000"/>
                </a:solidFill>
              </a:rPr>
              <a:t>Calcule, se possível, a inversa de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/>
              <p:nvPr/>
            </p:nvSpPr>
            <p:spPr>
              <a:xfrm>
                <a:off x="6250469" y="666912"/>
                <a:ext cx="2352759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469" y="666912"/>
                <a:ext cx="2352759" cy="10689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/>
              <p:nvPr/>
            </p:nvSpPr>
            <p:spPr>
              <a:xfrm>
                <a:off x="4740539" y="2213513"/>
                <a:ext cx="1583126" cy="1114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40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en-GB" sz="240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39" y="2213513"/>
                <a:ext cx="1583126" cy="11143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/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/>
              <p:nvPr/>
            </p:nvSpPr>
            <p:spPr>
              <a:xfrm>
                <a:off x="8136212" y="2202532"/>
                <a:ext cx="1065676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212" y="2202532"/>
                <a:ext cx="1065676" cy="846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/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F2F2A755-E67F-42FD-8EDB-83DF9CBF99B3}"/>
              </a:ext>
            </a:extLst>
          </p:cNvPr>
          <p:cNvSpPr/>
          <p:nvPr/>
        </p:nvSpPr>
        <p:spPr>
          <a:xfrm>
            <a:off x="4128454" y="4120536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5F69DFC7-BC3F-4FC3-8FCA-2F89E1D40CF0}"/>
              </a:ext>
            </a:extLst>
          </p:cNvPr>
          <p:cNvSpPr/>
          <p:nvPr/>
        </p:nvSpPr>
        <p:spPr>
          <a:xfrm>
            <a:off x="3908332" y="438763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Pivô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/>
              <p:nvPr/>
            </p:nvSpPr>
            <p:spPr>
              <a:xfrm>
                <a:off x="5561629" y="3766563"/>
                <a:ext cx="1583126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29" y="3766563"/>
                <a:ext cx="1583126" cy="8462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/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4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/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PT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   </m:t>
                              </m:r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D9B124F7-80BE-416C-BCD0-DE1D6B00CACF}"/>
              </a:ext>
            </a:extLst>
          </p:cNvPr>
          <p:cNvSpPr/>
          <p:nvPr/>
        </p:nvSpPr>
        <p:spPr>
          <a:xfrm>
            <a:off x="7285465" y="5560744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29372926-C94A-41E3-9A1D-541808C3E721}"/>
              </a:ext>
            </a:extLst>
          </p:cNvPr>
          <p:cNvSpPr/>
          <p:nvPr/>
        </p:nvSpPr>
        <p:spPr>
          <a:xfrm rot="5400000">
            <a:off x="2883830" y="2140646"/>
            <a:ext cx="855507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69845F-23A4-4C70-A4A9-E58787A2C3B7}"/>
              </a:ext>
            </a:extLst>
          </p:cNvPr>
          <p:cNvSpPr/>
          <p:nvPr/>
        </p:nvSpPr>
        <p:spPr>
          <a:xfrm>
            <a:off x="3178607" y="1907303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20B5253-DFCC-4A40-84F6-9D9875CC7A2F}"/>
              </a:ext>
            </a:extLst>
          </p:cNvPr>
          <p:cNvSpPr/>
          <p:nvPr/>
        </p:nvSpPr>
        <p:spPr>
          <a:xfrm>
            <a:off x="2946341" y="1661880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Pivô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/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PT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0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/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/>
              <p:nvPr/>
            </p:nvSpPr>
            <p:spPr>
              <a:xfrm>
                <a:off x="2414986" y="3766563"/>
                <a:ext cx="1209947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86" y="3766563"/>
                <a:ext cx="1209947" cy="8445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132EC050-B5DE-4D2D-9B74-11060FAA27DC}"/>
              </a:ext>
            </a:extLst>
          </p:cNvPr>
          <p:cNvSpPr/>
          <p:nvPr/>
        </p:nvSpPr>
        <p:spPr>
          <a:xfrm rot="5400000">
            <a:off x="6976165" y="375183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2AD069A-AF2D-44BB-A65F-7D93FCCC57A2}"/>
              </a:ext>
            </a:extLst>
          </p:cNvPr>
          <p:cNvSpPr/>
          <p:nvPr/>
        </p:nvSpPr>
        <p:spPr>
          <a:xfrm>
            <a:off x="7287991" y="3804800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F13BA5B-5551-418D-90C4-CFBA8759718A}"/>
              </a:ext>
            </a:extLst>
          </p:cNvPr>
          <p:cNvSpPr/>
          <p:nvPr/>
        </p:nvSpPr>
        <p:spPr>
          <a:xfrm>
            <a:off x="7067869" y="435280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Pivô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/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/>
              <p:nvPr/>
            </p:nvSpPr>
            <p:spPr>
              <a:xfrm>
                <a:off x="2288471" y="5154109"/>
                <a:ext cx="1453282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71" y="5154109"/>
                <a:ext cx="1453282" cy="8445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/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 animBg="1"/>
      <p:bldP spid="35" grpId="0"/>
      <p:bldP spid="37" grpId="0"/>
      <p:bldP spid="43" grpId="0"/>
      <p:bldP spid="44" grpId="0"/>
      <p:bldP spid="50" grpId="0"/>
      <p:bldP spid="51" grpId="0" animBg="1"/>
      <p:bldP spid="52" grpId="0"/>
      <p:bldP spid="53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36" grpId="0"/>
      <p:bldP spid="64" grpId="0"/>
      <p:bldP spid="66" grpId="0"/>
      <p:bldP spid="67" grpId="0" animBg="1"/>
      <p:bldP spid="68" grpId="0" animBg="1"/>
      <p:bldP spid="71" grpId="0"/>
      <p:bldP spid="54" grpId="0"/>
      <p:bldP spid="72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14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 err="1">
                <a:solidFill>
                  <a:schemeClr val="tx1"/>
                </a:solidFill>
              </a:rPr>
              <a:t>OELs</a:t>
            </a:r>
            <a:r>
              <a:rPr lang="pt-PT" b="1" dirty="0">
                <a:solidFill>
                  <a:schemeClr val="tx1"/>
                </a:solidFill>
              </a:rPr>
              <a:t> e Inversão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Algoritmo para o Cálculo da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651389-3C6D-4ED8-8582-7EAE4966A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23478" y="1213338"/>
            <a:ext cx="2680335" cy="4572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9CAC24C-3D93-4112-8EB1-50268397E093}"/>
              </a:ext>
            </a:extLst>
          </p:cNvPr>
          <p:cNvSpPr txBox="1"/>
          <p:nvPr/>
        </p:nvSpPr>
        <p:spPr>
          <a:xfrm>
            <a:off x="3374528" y="2035650"/>
            <a:ext cx="1929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   </a:t>
            </a:r>
            <a:r>
              <a:rPr lang="en-GB" sz="20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Acompanhaste</a:t>
            </a:r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?...</a:t>
            </a:r>
          </a:p>
          <a:p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…</a:t>
            </a:r>
            <a:r>
              <a:rPr lang="en-GB" sz="20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só</a:t>
            </a:r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algumas</a:t>
            </a:r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questões</a:t>
            </a:r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 antes de </a:t>
            </a:r>
            <a:r>
              <a:rPr lang="en-GB" sz="20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terminar</a:t>
            </a:r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!...</a:t>
            </a:r>
            <a:endParaRPr lang="en-GB" sz="2000" b="1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pPr algn="ctr"/>
            <a:endParaRPr lang="en-GB" sz="20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861EA9DD-F502-4BEC-8C54-762377520EEC}"/>
  <p:tag name="ISPRING_SCORM_RATE_QUIZZES" val="1"/>
  <p:tag name="ISPRING_SCORM_PASSING_SCORE" val="80.000000"/>
  <p:tag name="ISPRING_SCREEN_RECS_UPDATED" val="C:\Users\filom\Documents\ENGIMATH\LESSONS\MATRICES\AULA 14\Aula_14_Q1\"/>
  <p:tag name="ISPRING_OUTPUT_FOLDER" val="[[&quot;*\uFFFD\uFFFD\uFFFD{BB4CDCA5-F38E-475C-8C53-186BBAA01A72}&quot;,&quot;C:\\Users\\filom\\Documents\\ENGIMATH\\LESSONS\\MATRICES\\AULA 14&quot;]]"/>
  <p:tag name="ISPRING_RESOURCE_FOLDER" val="C:\Users\filom\Documents\ENGIMATH\LESSONS\MATRICES\AULA 14\Aula_14_N1\"/>
  <p:tag name="ISPRING_PRESENTATION_PATH" val="C:\Users\filom\Documents\ENGIMATH\LESSONS\MATRICES\AULA 14\Aula_14_N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Mr0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TK9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Eyv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BMr0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BMr0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BMr0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EyvRVKUE7MiaQAAAG4AAAAcAAAAdW5pdmVyc2FsL2xvY2FsX3NldHRpbmdzLnhtbA3MMQ6DMAxA0Z1TWN4p7daBwMZWltIDWMRFkRwbkYDg9mT7w9Nv+zMKHLylYOrw9XgisM7mgy4Of9NQvxFSJvUkpuxQDaHvqlZsJvlyzgUmWIUu3iaOJTKPFIscdhGo4VNe/8Aem666AVBLAwQUAAIACABMr0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TK9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TK9FUpxeMggUBgAANxcAAB0AAAAAAAAAAQAAAAAAzBMAAHVuaXZlcnNhbC9jb21tb25fbWVzc2FnZXMubG5nUEsBAgAAFAACAAgATK9FUmayotWlAAAAgwEAAC4AAAAAAAAAAQAAAAAAGxoAAHVuaXZlcnNhbC9wbGF5YmFja19hbmRfbmF2aWdhdGlvbl9zZXR0aW5ncy54bWxQSwECAAAUAAIACABMr0VS0L0vtE4EAACHFQAAJwAAAAAAAAABAAAAAAAMGwAAdW5pdmVyc2FsL2ZsYXNoX3B1Ymxpc2hpbmdfc2V0dGluZ3MueG1sUEsBAgAAFAACAAgATK9FUprDbSdyAwAAogwAACEAAAAAAAAAAQAAAAAAnx8AAHVuaXZlcnNhbC9mbGFzaF9za2luX3NldHRpbmdzLnhtbFBLAQIAABQAAgAIAEyvRVLmRcYRSAQAABEVAAAmAAAAAAAAAAEAAAAAAFAjAAB1bml2ZXJzYWwvaHRtbF9wdWJsaXNoaW5nX3NldHRpbmdzLnhtbFBLAQIAABQAAgAIAEyvRVInFvORtwEAAH4GAAAfAAAAAAAAAAEAAAAAANwnAAB1bml2ZXJzYWwvaHRtbF9za2luX3NldHRpbmdzLmpzUEsBAgAAFAACAAgATK9FUpQTsyJpAAAAbgAAABwAAAAAAAAAAQAAAAAA0CkAAHVuaXZlcnNhbC9sb2NhbF9zZXR0aW5ncy54bWxQSwECAAAUAAIACABMr0VSqp+OWRYKAAAWGQAAFwAAAAAAAAAAAAAAAABzKgAAdW5pdmVyc2FsL3VuaXZlcnNhbC5wbmdQSwECAAAUAAIACABMr0VS5WXGsUsAAABqAAAAGwAAAAAAAAABAAAAAAC+NAAAdW5pdmVyc2FsL3VuaXZlcnNhbC5wbmcueG1sUEsFBgAAAAASABIAVgUAAEI1AAAAAA=="/>
  <p:tag name="ISPRING_ULTRA_SCORM_COURCE_TITLE" val="Aula_14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14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UPaZ--mIJtwDwUPrLUDzQ&quot;,&quot;gi&quot;:&quot;LnJk1dPFHq3p3KH254ZuEg&quot;,&quot;ti&quot;:&quot;characters&quot;,&quot;vs&quot;:{&quot;f&quot;:[850,674],&quot;i&quot;:{&quot;d&quot;:&quot;pUPaZ--mIJtwDwUPrLUDz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x-o6zK1GzUnYjuP_BDrvw&quot;,&quot;gi&quot;:&quot;LnJk1dPFHq3p3KH254ZuEg&quot;,&quot;ti&quot;:&quot;characters&quot;,&quot;vs&quot;:{&quot;f&quot;:[850,674],&quot;i&quot;:{&quot;d&quot;:&quot;ex-o6zK1GzUnYjuP_BDrv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2GNO9cSBVVfqADoH_FfLw&quot;,&quot;gi&quot;:&quot;LnJk1dPFHq3p3KH254ZuEg&quot;,&quot;ti&quot;:&quot;characters&quot;,&quot;vs&quot;:{&quot;f&quot;:[850,674,544],&quot;i&quot;:{&quot;d&quot;:&quot;A2GNO9cSBVVfqADoH_FfL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filom\Documents\ENGIMATH\LESSONS\MATRICES\AULA 14\Aula_14_N1\quiz\quiz3.quiz"/>
  <p:tag name="ISPRING_QUIZ_RELATIVE_PATH" val="Aula_14_N1\quiz\quiz3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d0-a_LUnDxzCWTl4HAg2g&quot;,&quot;gi&quot;:&quot;LnJk1dPFHq3p3KH254ZuEg&quot;,&quot;ti&quot;:&quot;characters&quot;,&quot;vs&quot;:{&quot;f&quot;:[850,674,501],&quot;i&quot;:{&quot;d&quot;:&quot;Hd0-a_LUnDxzCWTl4HAg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A12093-6633-4FEA-8AD2-998588149547}"/>
</file>

<file path=customXml/itemProps2.xml><?xml version="1.0" encoding="utf-8"?>
<ds:datastoreItem xmlns:ds="http://schemas.openxmlformats.org/officeDocument/2006/customXml" ds:itemID="{8CD72D37-9796-423D-B781-FB38BEBF888B}"/>
</file>

<file path=customXml/itemProps3.xml><?xml version="1.0" encoding="utf-8"?>
<ds:datastoreItem xmlns:ds="http://schemas.openxmlformats.org/officeDocument/2006/customXml" ds:itemID="{7CF8C593-E6D0-47EF-8610-1749F3904E8B}"/>
</file>

<file path=docProps/app.xml><?xml version="1.0" encoding="utf-8"?>
<Properties xmlns="http://schemas.openxmlformats.org/officeDocument/2006/extended-properties" xmlns:vt="http://schemas.openxmlformats.org/officeDocument/2006/docPropsVTypes">
  <TotalTime>10383</TotalTime>
  <Words>1146</Words>
  <Application>Microsoft Office PowerPoint</Application>
  <PresentationFormat>Ecrã Panorâmico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Aula_14_N1</dc:title>
  <dc:creator>Filomena Soares</dc:creator>
  <cp:lastModifiedBy>Filomena Soares</cp:lastModifiedBy>
  <cp:revision>347</cp:revision>
  <dcterms:created xsi:type="dcterms:W3CDTF">2019-03-25T06:42:45Z</dcterms:created>
  <dcterms:modified xsi:type="dcterms:W3CDTF">2021-02-05T22:02:06Z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