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75" r:id="rId2"/>
    <p:sldId id="277" r:id="rId3"/>
    <p:sldId id="278" r:id="rId4"/>
    <p:sldId id="279" r:id="rId5"/>
    <p:sldId id="292" r:id="rId6"/>
    <p:sldId id="280" r:id="rId7"/>
    <p:sldId id="286" r:id="rId8"/>
    <p:sldId id="287" r:id="rId9"/>
    <p:sldId id="291" r:id="rId10"/>
    <p:sldId id="293" r:id="rId11"/>
    <p:sldId id="283" r:id="rId12"/>
  </p:sldIdLst>
  <p:sldSz cx="12192000" cy="6858000"/>
  <p:notesSz cx="6858000" cy="9144000"/>
  <p:custDataLst>
    <p:tags r:id="rId14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6FF"/>
    <a:srgbClr val="F25E4F"/>
    <a:srgbClr val="0C2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72"/>
      </p:cViewPr>
      <p:guideLst>
        <p:guide orient="horz" pos="2137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62362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BDBD3-B502-479F-AE9E-6BC9D244DDCC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295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87680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54281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52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25606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BDBD3-B502-479F-AE9E-6BC9D244DDCC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48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52089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75423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82712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BDBD3-B502-479F-AE9E-6BC9D244DDCC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474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notesSlide" Target="../notesSlides/notesSlide1.xml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slide" Target="slide4.xml"/><Relationship Id="rId4" Type="http://schemas.openxmlformats.org/officeDocument/2006/relationships/image" Target="../media/image1.jpeg"/><Relationship Id="rId9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notesSlide" Target="../notesSlides/notesSlide10.xml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slide" Target="slide6.xml"/><Relationship Id="rId11" Type="http://schemas.openxmlformats.org/officeDocument/2006/relationships/image" Target="../media/image30.png"/><Relationship Id="rId5" Type="http://schemas.openxmlformats.org/officeDocument/2006/relationships/image" Target="../media/image3.png"/><Relationship Id="rId10" Type="http://schemas.openxmlformats.org/officeDocument/2006/relationships/image" Target="../media/image61.png"/><Relationship Id="rId4" Type="http://schemas.openxmlformats.org/officeDocument/2006/relationships/image" Target="../media/image1.jpeg"/><Relationship Id="rId9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.png"/><Relationship Id="rId12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11" Type="http://schemas.openxmlformats.org/officeDocument/2006/relationships/slide" Target="slide4.xml"/><Relationship Id="rId5" Type="http://schemas.openxmlformats.org/officeDocument/2006/relationships/image" Target="../media/image62.png"/><Relationship Id="rId10" Type="http://schemas.openxmlformats.org/officeDocument/2006/relationships/slide" Target="slide6.xml"/><Relationship Id="rId4" Type="http://schemas.openxmlformats.org/officeDocument/2006/relationships/image" Target="../media/image1.jpeg"/><Relationship Id="rId9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6.xm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12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slide" Target="slide2.xml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slide" Target="slide2.xml"/><Relationship Id="rId7" Type="http://schemas.openxmlformats.org/officeDocument/2006/relationships/image" Target="../media/image3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6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slide" Target="slide6.xml"/><Relationship Id="rId10" Type="http://schemas.openxmlformats.org/officeDocument/2006/relationships/image" Target="../media/image12.png"/><Relationship Id="rId4" Type="http://schemas.openxmlformats.org/officeDocument/2006/relationships/slide" Target="slide2.xml"/><Relationship Id="rId9" Type="http://schemas.openxmlformats.org/officeDocument/2006/relationships/image" Target="../media/image11.png"/><Relationship Id="rId1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8" Type="http://schemas.openxmlformats.org/officeDocument/2006/relationships/image" Target="../media/image24.png"/><Relationship Id="rId3" Type="http://schemas.openxmlformats.org/officeDocument/2006/relationships/image" Target="../media/image1.jpeg"/><Relationship Id="rId21" Type="http://schemas.openxmlformats.org/officeDocument/2006/relationships/image" Target="../media/image27.png"/><Relationship Id="rId7" Type="http://schemas.openxmlformats.org/officeDocument/2006/relationships/slide" Target="slide6.xml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18.png"/><Relationship Id="rId5" Type="http://schemas.openxmlformats.org/officeDocument/2006/relationships/slide" Target="slide2.xml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19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notesSlide" Target="../notesSlides/notesSlide5.xml"/><Relationship Id="rId7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2.xml"/><Relationship Id="rId11" Type="http://schemas.openxmlformats.org/officeDocument/2006/relationships/image" Target="../media/image30.png"/><Relationship Id="rId5" Type="http://schemas.openxmlformats.org/officeDocument/2006/relationships/image" Target="../media/image3.png"/><Relationship Id="rId10" Type="http://schemas.openxmlformats.org/officeDocument/2006/relationships/image" Target="../media/image29.png"/><Relationship Id="rId4" Type="http://schemas.openxmlformats.org/officeDocument/2006/relationships/image" Target="../media/image1.jpeg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320.png"/><Relationship Id="rId18" Type="http://schemas.openxmlformats.org/officeDocument/2006/relationships/image" Target="../media/image37.png"/><Relationship Id="rId3" Type="http://schemas.openxmlformats.org/officeDocument/2006/relationships/image" Target="../media/image1.jpeg"/><Relationship Id="rId7" Type="http://schemas.openxmlformats.org/officeDocument/2006/relationships/slide" Target="slide3.xml"/><Relationship Id="rId12" Type="http://schemas.openxmlformats.org/officeDocument/2006/relationships/image" Target="../media/image310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300.png"/><Relationship Id="rId5" Type="http://schemas.openxmlformats.org/officeDocument/2006/relationships/slide" Target="slide6.xml"/><Relationship Id="rId15" Type="http://schemas.openxmlformats.org/officeDocument/2006/relationships/image" Target="../media/image34.png"/><Relationship Id="rId10" Type="http://schemas.openxmlformats.org/officeDocument/2006/relationships/image" Target="../media/image32.png"/><Relationship Id="rId19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image" Target="../media/image31.pn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44.png"/><Relationship Id="rId3" Type="http://schemas.openxmlformats.org/officeDocument/2006/relationships/image" Target="../media/image1.jpeg"/><Relationship Id="rId7" Type="http://schemas.openxmlformats.org/officeDocument/2006/relationships/slide" Target="slide3.xml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42.png"/><Relationship Id="rId5" Type="http://schemas.openxmlformats.org/officeDocument/2006/relationships/slide" Target="slide7.xml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slide" Target="slide7.xml"/><Relationship Id="rId7" Type="http://schemas.openxmlformats.org/officeDocument/2006/relationships/slide" Target="slide3.xml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50.png"/><Relationship Id="rId5" Type="http://schemas.openxmlformats.org/officeDocument/2006/relationships/image" Target="../media/image3.png"/><Relationship Id="rId15" Type="http://schemas.openxmlformats.org/officeDocument/2006/relationships/image" Target="../media/image54.png"/><Relationship Id="rId10" Type="http://schemas.openxmlformats.org/officeDocument/2006/relationships/image" Target="../media/image490.png"/><Relationship Id="rId4" Type="http://schemas.openxmlformats.org/officeDocument/2006/relationships/image" Target="../media/image1.jpeg"/><Relationship Id="rId9" Type="http://schemas.openxmlformats.org/officeDocument/2006/relationships/image" Target="../media/image49.png"/><Relationship Id="rId1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notesSlide" Target="../notesSlides/notesSlide9.xml"/><Relationship Id="rId7" Type="http://schemas.openxmlformats.org/officeDocument/2006/relationships/slide" Target="slide2.xml"/><Relationship Id="rId12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slide" Target="slide6.xml"/><Relationship Id="rId11" Type="http://schemas.openxmlformats.org/officeDocument/2006/relationships/image" Target="../media/image59.png"/><Relationship Id="rId5" Type="http://schemas.openxmlformats.org/officeDocument/2006/relationships/image" Target="../media/image3.png"/><Relationship Id="rId10" Type="http://schemas.openxmlformats.org/officeDocument/2006/relationships/image" Target="../media/image58.png"/><Relationship Id="rId4" Type="http://schemas.openxmlformats.org/officeDocument/2006/relationships/image" Target="../media/image1.jpeg"/><Relationship Id="rId9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F25E4F"/>
                </a:solidFill>
              </a:rPr>
              <a:t>Não esquecer!</a:t>
            </a:r>
            <a:r>
              <a:rPr lang="pt-PT" sz="2000" dirty="0"/>
              <a:t> </a:t>
            </a:r>
          </a:p>
          <a:p>
            <a:r>
              <a:rPr lang="pt-PT" dirty="0">
                <a:solidFill>
                  <a:srgbClr val="0C2B8E"/>
                </a:solidFill>
              </a:rPr>
              <a:t>Podes </a:t>
            </a:r>
            <a:r>
              <a:rPr lang="pt-PT" b="1" dirty="0">
                <a:solidFill>
                  <a:srgbClr val="0C2B8E"/>
                </a:solidFill>
              </a:rPr>
              <a:t>navegar por todas as secções </a:t>
            </a:r>
            <a:r>
              <a:rPr lang="pt-PT" dirty="0">
                <a:solidFill>
                  <a:srgbClr val="0C2B8E"/>
                </a:solidFill>
              </a:rPr>
              <a:t>(</a:t>
            </a:r>
            <a:r>
              <a:rPr lang="pt-PT" i="1" dirty="0" err="1">
                <a:solidFill>
                  <a:srgbClr val="0C2B8E"/>
                </a:solidFill>
              </a:rPr>
              <a:t>ente</a:t>
            </a:r>
            <a:r>
              <a:rPr lang="pt-PT" dirty="0" err="1">
                <a:solidFill>
                  <a:srgbClr val="0C2B8E"/>
                </a:solidFill>
              </a:rPr>
              <a:t>r</a:t>
            </a:r>
            <a:r>
              <a:rPr lang="pt-PT" dirty="0">
                <a:solidFill>
                  <a:srgbClr val="0C2B8E"/>
                </a:solidFill>
              </a:rPr>
              <a:t> ou clique de rato) ou </a:t>
            </a:r>
            <a:r>
              <a:rPr lang="pt-PT" b="1" dirty="0">
                <a:solidFill>
                  <a:srgbClr val="0C2B8E"/>
                </a:solidFill>
              </a:rPr>
              <a:t>escolher a secção </a:t>
            </a:r>
            <a:r>
              <a:rPr lang="pt-PT" dirty="0">
                <a:solidFill>
                  <a:srgbClr val="0C2B8E"/>
                </a:solidFill>
              </a:rPr>
              <a:t>clicando sobre ela.</a:t>
            </a:r>
          </a:p>
          <a:p>
            <a:r>
              <a:rPr lang="pt-PT" dirty="0">
                <a:solidFill>
                  <a:srgbClr val="0C2B8E"/>
                </a:solidFill>
              </a:rPr>
              <a:t>Apenas deves “</a:t>
            </a:r>
            <a:r>
              <a:rPr lang="pt-PT" b="1" i="1" dirty="0" err="1">
                <a:solidFill>
                  <a:srgbClr val="0C2B8E"/>
                </a:solidFill>
              </a:rPr>
              <a:t>Try</a:t>
            </a:r>
            <a:r>
              <a:rPr lang="pt-PT" b="1" i="1" dirty="0">
                <a:solidFill>
                  <a:srgbClr val="0C2B8E"/>
                </a:solidFill>
              </a:rPr>
              <a:t> it</a:t>
            </a:r>
            <a:r>
              <a:rPr lang="pt-PT" dirty="0">
                <a:solidFill>
                  <a:srgbClr val="0C2B8E"/>
                </a:solidFill>
              </a:rPr>
              <a:t>”</a:t>
            </a:r>
            <a:r>
              <a:rPr lang="pt-PT" b="1" dirty="0">
                <a:solidFill>
                  <a:srgbClr val="0C2B8E"/>
                </a:solidFill>
              </a:rPr>
              <a:t> </a:t>
            </a:r>
            <a:r>
              <a:rPr lang="pt-PT" u="sng" dirty="0">
                <a:solidFill>
                  <a:srgbClr val="0C2B8E"/>
                </a:solidFill>
              </a:rPr>
              <a:t>depois de navegares por todos os conteúdos desta aula</a:t>
            </a:r>
            <a:r>
              <a:rPr lang="en-GB" sz="1600" dirty="0">
                <a:solidFill>
                  <a:srgbClr val="0C2B8E"/>
                </a:solidFill>
              </a:rPr>
              <a:t>!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15 Plano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: Cantos Arredondados 13">
            <a:hlinkClick r:id="" action="ppaction://noaction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292240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7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79490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pt-PT" b="1" dirty="0">
                <a:solidFill>
                  <a:schemeClr val="tx1"/>
                </a:solidFill>
              </a:rPr>
              <a:t>Noção de Determinante de uma 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hlinkClick r:id="rId8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056222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Determinante de uma Matriz 1x1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9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4215508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pt-PT" b="1" dirty="0">
                <a:solidFill>
                  <a:schemeClr val="tx1"/>
                </a:solidFill>
              </a:rPr>
              <a:t>Determinante de uma Matriz 3x3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8">
            <a:hlinkClick r:id="rId10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41260" y="3133522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pt-PT" b="1" dirty="0">
                <a:solidFill>
                  <a:schemeClr val="tx1"/>
                </a:solidFill>
              </a:rPr>
              <a:t>Determinante de uma Matriz 2x2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Aula 15</a:t>
            </a:r>
          </a:p>
        </p:txBody>
      </p:sp>
      <p:sp>
        <p:nvSpPr>
          <p:cNvPr id="31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292240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Try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P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tângulo: Cantos Arredondados 7">
            <a:hlinkClick r:id="rId7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7949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Noção de Determinante de uma Matriz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tângulo: Cantos Arredondados 8">
            <a:hlinkClick r:id="rId8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0562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Determinante de uma Matriz 1x1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tângulo: Cantos Arredondados 9">
            <a:hlinkClick r:id="rId9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4215508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Determinante de uma Matriz 3x3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tângulo: Cantos Arredondados 8">
            <a:hlinkClick r:id="rId8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41260" y="31335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Determinante de uma Matriz 2x2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PRING_QUIZ_SHAPE0">
            <a:extLst>
              <a:ext uri="{FF2B5EF4-FFF2-40B4-BE49-F238E27FC236}">
                <a16:creationId xmlns:a16="http://schemas.microsoft.com/office/drawing/2014/main" id="{5B201452-D9E1-482C-85B1-887045F41A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ISPRING_QUIZ_SHAPE1">
            <a:extLst>
              <a:ext uri="{FF2B5EF4-FFF2-40B4-BE49-F238E27FC236}">
                <a16:creationId xmlns:a16="http://schemas.microsoft.com/office/drawing/2014/main" id="{0E0FBEE6-F222-4532-B7A7-21AFD902C13F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9" name="ISPRING_QUIZ_SHAPE2">
            <a:extLst>
              <a:ext uri="{FF2B5EF4-FFF2-40B4-BE49-F238E27FC236}">
                <a16:creationId xmlns:a16="http://schemas.microsoft.com/office/drawing/2014/main" id="{F20E84A3-DC70-48D2-AC73-C9835A8BF3BC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21" name="ISPRING_QUIZ_SHAPE3">
            <a:extLst>
              <a:ext uri="{FF2B5EF4-FFF2-40B4-BE49-F238E27FC236}">
                <a16:creationId xmlns:a16="http://schemas.microsoft.com/office/drawing/2014/main" id="{006CC14E-B637-4AFA-BC09-3AF1167237EF}"/>
              </a:ext>
            </a:extLst>
          </p:cNvPr>
          <p:cNvPicPr>
            <a:picLocks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22" name="ISPRING_QUIZ_SHAPE4">
            <a:extLst>
              <a:ext uri="{FF2B5EF4-FFF2-40B4-BE49-F238E27FC236}">
                <a16:creationId xmlns:a16="http://schemas.microsoft.com/office/drawing/2014/main" id="{1C5EBD40-7595-4050-AE1B-114BBE135E1A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GB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0404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3925226" y="450644"/>
            <a:ext cx="6159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600" dirty="0"/>
              <a:t>Esperamos que tenhas gostado</a:t>
            </a:r>
            <a:r>
              <a:rPr lang="en-GB" sz="3600" dirty="0"/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Fim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da Aula 15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750CBCD-E9BA-47AC-9636-F5B218705737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1694FD8-73CC-477C-AA77-29312E30BDB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: Cantos Arredondados 13">
            <a:hlinkClick r:id="" action="ppaction://noaction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292240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1" name="Retângulo: Cantos Arredondados 7">
            <a:hlinkClick r:id="rId8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79490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pt-PT" b="1" dirty="0">
                <a:solidFill>
                  <a:schemeClr val="tx1"/>
                </a:solidFill>
              </a:rPr>
              <a:t>Noção de Determinante de uma 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2" name="Retângulo: Cantos Arredondados 8">
            <a:hlinkClick r:id="rId9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056222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Determinante de uma Matriz 1x1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3" name="Retângulo: Cantos Arredondados 9">
            <a:hlinkClick r:id="rId10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4215508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pt-PT" b="1" dirty="0">
                <a:solidFill>
                  <a:schemeClr val="tx1"/>
                </a:solidFill>
              </a:rPr>
              <a:t>Determinante de uma Matriz 3x3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4" name="Retângulo: Cantos Arredondados 8">
            <a:hlinkClick r:id="rId11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41260" y="3133522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pt-PT" b="1" dirty="0">
                <a:solidFill>
                  <a:schemeClr val="tx1"/>
                </a:solidFill>
              </a:rPr>
              <a:t>Determinante de uma Matriz 2x2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222" y="1573924"/>
            <a:ext cx="123158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15</a:t>
            </a:r>
          </a:p>
        </p:txBody>
      </p:sp>
      <p:sp>
        <p:nvSpPr>
          <p:cNvPr id="20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2104384" y="427984"/>
            <a:ext cx="9828000" cy="2914081"/>
          </a:xfrm>
          <a:prstGeom prst="roundRect">
            <a:avLst>
              <a:gd name="adj" fmla="val 8822"/>
            </a:avLst>
          </a:prstGeom>
          <a:solidFill>
            <a:schemeClr val="bg1"/>
          </a:solidFill>
          <a:ln w="127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2305585" y="475554"/>
                <a:ext cx="9362989" cy="2515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400" dirty="0"/>
                  <a:t>Dada </a:t>
                </a:r>
                <a:r>
                  <a:rPr lang="en-GB" sz="2400" dirty="0" err="1"/>
                  <a:t>uma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matriz</a:t>
                </a:r>
                <a:r>
                  <a:rPr lang="en-GB" sz="2400" dirty="0"/>
                  <a:t> </a:t>
                </a:r>
                <a:r>
                  <a:rPr lang="en-GB" sz="2400" dirty="0" err="1"/>
                  <a:t>quadrada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pt-PT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 ,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400" dirty="0"/>
                  <a:t> ,  o </a:t>
                </a:r>
                <a:r>
                  <a:rPr lang="en-GB" sz="2400" b="1" dirty="0" err="1">
                    <a:solidFill>
                      <a:srgbClr val="F25E4F"/>
                    </a:solidFill>
                  </a:rPr>
                  <a:t>determinante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de </a:t>
                </a:r>
                <a:r>
                  <a:rPr lang="en-GB" sz="2600" b="1" i="1" dirty="0">
                    <a:solidFill>
                      <a:srgbClr val="F25E4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  <a:r>
                  <a:rPr lang="pt-PT" sz="2400" dirty="0"/>
                  <a:t>é um número real que lhe está univocamente associado.</a:t>
                </a:r>
                <a:endParaRPr lang="en-US" sz="2400" dirty="0"/>
              </a:p>
              <a:p>
                <a:endParaRPr lang="en-US" sz="2400" dirty="0"/>
              </a:p>
              <a:p>
                <a:r>
                  <a:rPr lang="pt-PT" sz="2400" dirty="0"/>
                  <a:t>O determinante de uma matriz quadrada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/>
                  <a:t> </a:t>
                </a:r>
                <a:r>
                  <a:rPr lang="en-US" sz="2400" b="1" dirty="0" err="1">
                    <a:solidFill>
                      <a:srgbClr val="F25E4F"/>
                    </a:solidFill>
                  </a:rPr>
                  <a:t>representa</a:t>
                </a:r>
                <a:r>
                  <a:rPr lang="en-US" sz="2400" b="1" dirty="0">
                    <a:solidFill>
                      <a:srgbClr val="F25E4F"/>
                    </a:solidFill>
                  </a:rPr>
                  <a:t>-se</a:t>
                </a:r>
                <a:r>
                  <a:rPr lang="en-US" sz="2400" b="1" dirty="0"/>
                  <a:t> </a:t>
                </a:r>
                <a:r>
                  <a:rPr lang="en-US" sz="2400" dirty="0"/>
                  <a:t>por</a:t>
                </a:r>
                <a:r>
                  <a:rPr lang="en-US" sz="2400" b="1" dirty="0"/>
                  <a:t>    </a:t>
                </a:r>
              </a:p>
              <a:p>
                <a:endParaRPr lang="en-US" sz="800" b="1" dirty="0"/>
              </a:p>
              <a:p>
                <a:r>
                  <a:rPr lang="pt-PT" sz="2400" b="0" dirty="0"/>
                  <a:t>                        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400" b="0" i="0" smtClean="0">
                        <a:latin typeface="Cambria Math" panose="02040503050406030204" pitchFamily="18" charset="0"/>
                      </a:rPr>
                      <m:t>det</m:t>
                    </m:r>
                    <m:d>
                      <m:dPr>
                        <m:ctrlPr>
                          <a:rPr lang="pt-PT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400" dirty="0"/>
                  <a:t> 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585" y="475554"/>
                <a:ext cx="9362989" cy="2515689"/>
              </a:xfrm>
              <a:prstGeom prst="rect">
                <a:avLst/>
              </a:prstGeom>
              <a:blipFill>
                <a:blip r:embed="rId7"/>
                <a:stretch>
                  <a:fillRect l="-977" b="-4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2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3876757" y="5853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2" name="Rectangle 46"/>
          <p:cNvSpPr>
            <a:spLocks noChangeArrowheads="1"/>
          </p:cNvSpPr>
          <p:nvPr/>
        </p:nvSpPr>
        <p:spPr bwMode="auto">
          <a:xfrm>
            <a:off x="8025817" y="59686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2" name="Retângulo: Cantos Arredondados 32">
            <a:extLst>
              <a:ext uri="{FF2B5EF4-FFF2-40B4-BE49-F238E27FC236}">
                <a16:creationId xmlns:a16="http://schemas.microsoft.com/office/drawing/2014/main" id="{B11134E0-9A75-41CC-8177-3C1054AF7C93}"/>
              </a:ext>
            </a:extLst>
          </p:cNvPr>
          <p:cNvSpPr/>
          <p:nvPr/>
        </p:nvSpPr>
        <p:spPr>
          <a:xfrm>
            <a:off x="2155676" y="3574381"/>
            <a:ext cx="9783529" cy="2931238"/>
          </a:xfrm>
          <a:prstGeom prst="roundRect">
            <a:avLst>
              <a:gd name="adj" fmla="val 8159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2400" dirty="0"/>
          </a:p>
        </p:txBody>
      </p:sp>
      <p:sp>
        <p:nvSpPr>
          <p:cNvPr id="10" name="Retângulo 9"/>
          <p:cNvSpPr/>
          <p:nvPr/>
        </p:nvSpPr>
        <p:spPr>
          <a:xfrm>
            <a:off x="2439905" y="3636000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GB" sz="2400" b="1" u="sng" dirty="0" err="1">
                <a:solidFill>
                  <a:srgbClr val="29A6FF"/>
                </a:solidFill>
              </a:rPr>
              <a:t>Exemplos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449290" y="4366900"/>
            <a:ext cx="49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25E4F"/>
                </a:solidFill>
              </a:rPr>
              <a:t>1. </a:t>
            </a:r>
            <a:endParaRPr lang="pt-P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3012667" y="4227892"/>
                <a:ext cx="2364828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>
                    <a:solidFill>
                      <a:srgbClr val="0C2B8E"/>
                    </a:solidFill>
                  </a:rPr>
                  <a:t>Se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sz="2400" dirty="0"/>
                  <a:t>,</a:t>
                </a:r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667" y="4227892"/>
                <a:ext cx="2364828" cy="708143"/>
              </a:xfrm>
              <a:prstGeom prst="rect">
                <a:avLst/>
              </a:prstGeom>
              <a:blipFill>
                <a:blip r:embed="rId8"/>
                <a:stretch>
                  <a:fillRect l="-3866" b="-25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2963912" y="5507415"/>
                <a:ext cx="2827283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então</a:t>
                </a:r>
                <a:r>
                  <a:rPr lang="pt-PT" sz="2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PT" sz="2400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912" y="5507415"/>
                <a:ext cx="2827283" cy="708143"/>
              </a:xfrm>
              <a:prstGeom prst="rect">
                <a:avLst/>
              </a:prstGeom>
              <a:blipFill>
                <a:blip r:embed="rId9"/>
                <a:stretch>
                  <a:fillRect l="-3233" b="-17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tângulo 43"/>
          <p:cNvSpPr/>
          <p:nvPr/>
        </p:nvSpPr>
        <p:spPr>
          <a:xfrm>
            <a:off x="6675626" y="4353000"/>
            <a:ext cx="490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25E4F"/>
                </a:solidFill>
              </a:rPr>
              <a:t>2. </a:t>
            </a:r>
            <a:endParaRPr lang="pt-P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7314683" y="4063258"/>
                <a:ext cx="3515725" cy="1068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>
                    <a:solidFill>
                      <a:srgbClr val="0C2B8E"/>
                    </a:solidFill>
                  </a:rPr>
                  <a:t>Se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pt-PT" sz="2400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683" y="4063258"/>
                <a:ext cx="3515725" cy="1068947"/>
              </a:xfrm>
              <a:prstGeom prst="rect">
                <a:avLst/>
              </a:prstGeom>
              <a:blipFill>
                <a:blip r:embed="rId10"/>
                <a:stretch>
                  <a:fillRect l="-27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7309927" y="5302475"/>
                <a:ext cx="4102950" cy="1068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então</a:t>
                </a:r>
                <a:r>
                  <a:rPr lang="pt-PT" sz="2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sz="24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det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PT" sz="2400" dirty="0"/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927" y="5302475"/>
                <a:ext cx="4102950" cy="1068947"/>
              </a:xfrm>
              <a:prstGeom prst="rect">
                <a:avLst/>
              </a:prstGeom>
              <a:blipFill>
                <a:blip r:embed="rId11"/>
                <a:stretch>
                  <a:fillRect l="-22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tângulo: Cantos Arredondados 13">
            <a:hlinkClick r:id="" action="ppaction://noaction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29224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6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79490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pt-PT" b="1" dirty="0">
                <a:solidFill>
                  <a:schemeClr val="tx1"/>
                </a:solidFill>
              </a:rPr>
              <a:t>Noção de Determinante de uma 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7" name="Retângulo: Cantos Arredondados 8">
            <a:hlinkClick r:id="rId12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0562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Determinante de uma Matriz 1x1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8" name="Retângulo: Cantos Arredondados 9">
            <a:hlinkClick r:id="rId13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4215508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pt-PT" b="1" dirty="0">
                <a:solidFill>
                  <a:schemeClr val="tx1"/>
                </a:solidFill>
              </a:rPr>
              <a:t>Determinante de uma Matriz 3x3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9" name="Retângulo: Cantos Arredondados 8">
            <a:hlinkClick r:id="rId14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41260" y="31335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pt-PT" b="1" dirty="0">
                <a:solidFill>
                  <a:schemeClr val="tx1"/>
                </a:solidFill>
              </a:rPr>
              <a:t>Determinante de uma Matriz 2x2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1" grpId="0"/>
      <p:bldP spid="24" grpId="0"/>
      <p:bldP spid="25" grpId="0"/>
      <p:bldP spid="44" grpId="0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: Cantos Arredondados 13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537CA03E-9EB0-4147-9469-81A287D60142}"/>
                  </a:ext>
                </a:extLst>
              </p:cNvPr>
              <p:cNvSpPr/>
              <p:nvPr/>
            </p:nvSpPr>
            <p:spPr>
              <a:xfrm>
                <a:off x="2104384" y="505204"/>
                <a:ext cx="9828000" cy="2700000"/>
              </a:xfrm>
              <a:prstGeom prst="roundRect">
                <a:avLst>
                  <a:gd name="adj" fmla="val 8970"/>
                </a:avLst>
              </a:prstGeom>
              <a:solidFill>
                <a:schemeClr val="bg1"/>
              </a:solidFill>
              <a:ln w="12700">
                <a:solidFill>
                  <a:srgbClr val="F25E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𝑡h𝑒𝑛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Retângulo: Cantos Arredondados 13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537CA03E-9EB0-4147-9469-81A287D601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384" y="505204"/>
                <a:ext cx="9828000" cy="2700000"/>
              </a:xfrm>
              <a:prstGeom prst="roundRect">
                <a:avLst>
                  <a:gd name="adj" fmla="val 8970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15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2402759" y="206390"/>
            <a:ext cx="4967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25E4F"/>
                </a:solidFill>
              </a:rPr>
              <a:t> </a:t>
            </a:r>
            <a:endParaRPr lang="en-GB" sz="2800" b="1" dirty="0">
              <a:solidFill>
                <a:srgbClr val="0C2B8E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310597" y="657189"/>
            <a:ext cx="4543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>
                <a:solidFill>
                  <a:srgbClr val="0C2B8E"/>
                </a:solidFill>
              </a:rPr>
              <a:t>Determinante de uma Matriz 1 × 1</a:t>
            </a:r>
            <a:endParaRPr lang="en-US" sz="2400" b="1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526949" y="1599179"/>
                <a:ext cx="3537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err="1"/>
                  <a:t>Seja</a:t>
                </a:r>
                <a:r>
                  <a:rPr lang="en-GB" sz="2400" dirty="0"/>
                  <a:t> 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e>
                    </m:d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949" y="1599179"/>
                <a:ext cx="3537520" cy="461665"/>
              </a:xfrm>
              <a:prstGeom prst="rect">
                <a:avLst/>
              </a:prstGeom>
              <a:blipFill>
                <a:blip r:embed="rId8"/>
                <a:stretch>
                  <a:fillRect l="-2759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: Cantos Arredondados 32">
            <a:extLst>
              <a:ext uri="{FF2B5EF4-FFF2-40B4-BE49-F238E27FC236}">
                <a16:creationId xmlns:a16="http://schemas.microsoft.com/office/drawing/2014/main" id="{B11134E0-9A75-41CC-8177-3C1054AF7C93}"/>
              </a:ext>
            </a:extLst>
          </p:cNvPr>
          <p:cNvSpPr/>
          <p:nvPr/>
        </p:nvSpPr>
        <p:spPr>
          <a:xfrm>
            <a:off x="2126619" y="3771289"/>
            <a:ext cx="9783529" cy="2520000"/>
          </a:xfrm>
          <a:prstGeom prst="roundRect">
            <a:avLst>
              <a:gd name="adj" fmla="val 6771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tângulo 1"/>
          <p:cNvSpPr/>
          <p:nvPr/>
        </p:nvSpPr>
        <p:spPr>
          <a:xfrm>
            <a:off x="2397907" y="3894950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GB" sz="2400" b="1" u="sng" dirty="0" err="1">
                <a:solidFill>
                  <a:srgbClr val="29A6FF"/>
                </a:solidFill>
              </a:rPr>
              <a:t>Exemplos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2792122" y="4800456"/>
                <a:ext cx="23648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Se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pt-PT" sz="2400" dirty="0"/>
                  <a:t> , </a:t>
                </a:r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122" y="4800456"/>
                <a:ext cx="2364828" cy="461665"/>
              </a:xfrm>
              <a:prstGeom prst="rect">
                <a:avLst/>
              </a:prstGeom>
              <a:blipFill>
                <a:blip r:embed="rId9"/>
                <a:stretch>
                  <a:fillRect l="-3866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2792122" y="5446625"/>
                <a:ext cx="28272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>
                    <a:solidFill>
                      <a:srgbClr val="0C2B8E"/>
                    </a:solidFill>
                  </a:rPr>
                  <a:t>então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sz="24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det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pt-PT" sz="2400" dirty="0">
                    <a:solidFill>
                      <a:srgbClr val="0C2B8E"/>
                    </a:solidFill>
                  </a:rPr>
                  <a:t> </a:t>
                </a:r>
                <a:endParaRPr lang="pt-PT" sz="2400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122" y="5446625"/>
                <a:ext cx="2827283" cy="461665"/>
              </a:xfrm>
              <a:prstGeom prst="rect">
                <a:avLst/>
              </a:prstGeom>
              <a:blipFill>
                <a:blip r:embed="rId10"/>
                <a:stretch>
                  <a:fillRect l="-3233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6947436" y="4800455"/>
                <a:ext cx="23648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Se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pt-PT" sz="2400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436" y="4800455"/>
                <a:ext cx="2364828" cy="461665"/>
              </a:xfrm>
              <a:prstGeom prst="rect">
                <a:avLst/>
              </a:prstGeom>
              <a:blipFill>
                <a:blip r:embed="rId11"/>
                <a:stretch>
                  <a:fillRect l="-4124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6947436" y="5446625"/>
                <a:ext cx="28272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então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pt-PT" sz="2400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436" y="5446625"/>
                <a:ext cx="2827283" cy="461665"/>
              </a:xfrm>
              <a:prstGeom prst="rect">
                <a:avLst/>
              </a:prstGeom>
              <a:blipFill>
                <a:blip r:embed="rId12"/>
                <a:stretch>
                  <a:fillRect l="-3456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4896735" y="2247180"/>
                <a:ext cx="390042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b="0" dirty="0">
                    <a:ea typeface="Cambria Math" panose="02040503050406030204" pitchFamily="18" charset="0"/>
                  </a:rPr>
                  <a:t>Então 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det</m:t>
                    </m:r>
                    <m:d>
                      <m:dPr>
                        <m:ctrlP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P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e>
                    </m:d>
                    <m:r>
                      <a:rPr lang="pt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pt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400" dirty="0"/>
              </a:p>
              <a:p>
                <a:endParaRPr lang="pt-PT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735" y="2247180"/>
                <a:ext cx="3900426" cy="738664"/>
              </a:xfrm>
              <a:prstGeom prst="rect">
                <a:avLst/>
              </a:prstGeom>
              <a:blipFill>
                <a:blip r:embed="rId13"/>
                <a:stretch>
                  <a:fillRect l="-2344" t="-66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tângulo: Cantos Arredondados 13">
            <a:hlinkClick r:id="" action="ppaction://noaction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29224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1" name="Retângulo: Cantos Arredondados 7">
            <a:hlinkClick r:id="rId4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7949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pt-PT" b="1" dirty="0">
                <a:solidFill>
                  <a:schemeClr val="tx1"/>
                </a:solidFill>
              </a:rPr>
              <a:t>Noção de Determinante de uma 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2" name="Retângulo: Cantos Arredondados 8">
            <a:hlinkClick r:id="rId14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056222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Determinante de uma Matriz 1x1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3" name="Retângulo: Cantos Arredondados 9">
            <a:hlinkClick r:id="rId15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4215508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pt-PT" b="1" dirty="0">
                <a:solidFill>
                  <a:schemeClr val="tx1"/>
                </a:solidFill>
              </a:rPr>
              <a:t>Determinante de uma Matriz 3x3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4" name="Retângulo: Cantos Arredondados 8">
            <a:hlinkClick r:id="rId16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41260" y="31335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pt-PT" b="1" dirty="0">
                <a:solidFill>
                  <a:schemeClr val="tx1"/>
                </a:solidFill>
              </a:rPr>
              <a:t>Determinante de uma Matriz 2x2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2397907" y="4479010"/>
            <a:ext cx="49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25E4F"/>
                </a:solidFill>
              </a:rPr>
              <a:t>1. </a:t>
            </a:r>
            <a:endParaRPr lang="pt-PT" sz="2400" dirty="0"/>
          </a:p>
        </p:txBody>
      </p:sp>
      <p:sp>
        <p:nvSpPr>
          <p:cNvPr id="33" name="Retângulo 32"/>
          <p:cNvSpPr/>
          <p:nvPr/>
        </p:nvSpPr>
        <p:spPr>
          <a:xfrm>
            <a:off x="6469119" y="4503075"/>
            <a:ext cx="49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25E4F"/>
                </a:solidFill>
              </a:rPr>
              <a:t>2. 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/>
      <p:bldP spid="31" grpId="0"/>
      <p:bldP spid="32" grpId="0"/>
      <p:bldP spid="34" grpId="0"/>
      <p:bldP spid="35" grpId="0"/>
      <p:bldP spid="4" grpId="0"/>
      <p:bldP spid="25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15</a:t>
            </a:r>
          </a:p>
        </p:txBody>
      </p:sp>
      <p:sp>
        <p:nvSpPr>
          <p:cNvPr id="25" name="Retângulo: Cantos Arredondados 13">
            <a:hlinkClick r:id="" action="ppaction://noaction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29224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1" name="Retângulo: Cantos Arredondados 7">
            <a:hlinkClick r:id="rId5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56068" y="995883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pt-PT" b="1" dirty="0">
                <a:solidFill>
                  <a:schemeClr val="tx1"/>
                </a:solidFill>
              </a:rPr>
              <a:t>Noção de Determinante de uma 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2" name="Retângulo: Cantos Arredondados 8">
            <a:hlinkClick r:id="rId6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0562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Determinante de uma Matriz 1x1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3" name="Retângulo: Cantos Arredondados 9">
            <a:hlinkClick r:id="rId7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4215508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pt-PT" b="1" dirty="0">
                <a:solidFill>
                  <a:schemeClr val="tx1"/>
                </a:solidFill>
              </a:rPr>
              <a:t>Determinante de uma Matriz 3x3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4" name="Retângulo: Cantos Arredondados 8">
            <a:hlinkClick r:id="rId8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41260" y="3133522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pt-PT" b="1" dirty="0">
                <a:solidFill>
                  <a:schemeClr val="tx1"/>
                </a:solidFill>
              </a:rPr>
              <a:t>Determinante de uma Matriz 2x2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6" name="Retângulo: Cantos Arredondados 13">
            <a:hlinkClick r:id="rId8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2170157" y="466678"/>
            <a:ext cx="9828000" cy="2916000"/>
          </a:xfrm>
          <a:prstGeom prst="roundRect">
            <a:avLst>
              <a:gd name="adj" fmla="val 6689"/>
            </a:avLst>
          </a:prstGeom>
          <a:solidFill>
            <a:schemeClr val="bg1"/>
          </a:solidFill>
          <a:ln w="127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2462997" y="693964"/>
            <a:ext cx="4543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>
                <a:solidFill>
                  <a:srgbClr val="0C2B8E"/>
                </a:solidFill>
              </a:rPr>
              <a:t>Determinante de uma Matriz 2 × 2</a:t>
            </a:r>
            <a:endParaRPr lang="en-US" sz="2400" b="1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2542713" y="1319714"/>
                <a:ext cx="4499217" cy="707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err="1"/>
                  <a:t>Seja</a:t>
                </a:r>
                <a:r>
                  <a:rPr lang="en-GB" sz="2400" dirty="0"/>
                  <a:t> 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713" y="1319714"/>
                <a:ext cx="4499217" cy="707245"/>
              </a:xfrm>
              <a:prstGeom prst="rect">
                <a:avLst/>
              </a:prstGeom>
              <a:blipFill>
                <a:blip r:embed="rId9"/>
                <a:stretch>
                  <a:fillRect l="-2033" b="-17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4280483" y="2288113"/>
                <a:ext cx="4654624" cy="984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ea typeface="Cambria Math" panose="02040503050406030204" pitchFamily="18" charset="0"/>
                  </a:rPr>
                  <a:t>então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det</m:t>
                    </m:r>
                    <m:d>
                      <m:dPr>
                        <m:ctrlP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PT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PT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GB" sz="2400" dirty="0"/>
              </a:p>
              <a:p>
                <a:endParaRPr lang="pt-PT" dirty="0"/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483" y="2288113"/>
                <a:ext cx="4654624" cy="984244"/>
              </a:xfrm>
              <a:prstGeom prst="rect">
                <a:avLst/>
              </a:prstGeom>
              <a:blipFill>
                <a:blip r:embed="rId10"/>
                <a:stretch>
                  <a:fillRect l="-1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tângulo: Cantos Arredondados 32">
            <a:extLst>
              <a:ext uri="{FF2B5EF4-FFF2-40B4-BE49-F238E27FC236}">
                <a16:creationId xmlns:a16="http://schemas.microsoft.com/office/drawing/2014/main" id="{B11134E0-9A75-41CC-8177-3C1054AF7C93}"/>
              </a:ext>
            </a:extLst>
          </p:cNvPr>
          <p:cNvSpPr/>
          <p:nvPr/>
        </p:nvSpPr>
        <p:spPr>
          <a:xfrm>
            <a:off x="2147638" y="3813329"/>
            <a:ext cx="9828000" cy="2664000"/>
          </a:xfrm>
          <a:prstGeom prst="roundRect">
            <a:avLst>
              <a:gd name="adj" fmla="val 5746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tângulo 40"/>
          <p:cNvSpPr/>
          <p:nvPr/>
        </p:nvSpPr>
        <p:spPr>
          <a:xfrm>
            <a:off x="2397907" y="3894950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GB" sz="2400" b="1" u="sng" dirty="0" err="1">
                <a:solidFill>
                  <a:srgbClr val="29A6FF"/>
                </a:solidFill>
              </a:rPr>
              <a:t>Exemplos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2397907" y="4542070"/>
            <a:ext cx="49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25E4F"/>
                </a:solidFill>
              </a:rPr>
              <a:t>1. </a:t>
            </a:r>
            <a:endParaRPr lang="pt-P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2792122" y="4443116"/>
                <a:ext cx="2364828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Se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sz="2400" dirty="0"/>
                  <a:t> , </a:t>
                </a:r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122" y="4443116"/>
                <a:ext cx="2364828" cy="708143"/>
              </a:xfrm>
              <a:prstGeom prst="rect">
                <a:avLst/>
              </a:prstGeom>
              <a:blipFill>
                <a:blip r:embed="rId11"/>
                <a:stretch>
                  <a:fillRect l="-3866" b="-25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2675208" y="5383565"/>
                <a:ext cx="233925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>
                    <a:solidFill>
                      <a:srgbClr val="0C2B8E"/>
                    </a:solidFill>
                  </a:rPr>
                  <a:t>então </a:t>
                </a:r>
                <a14:m>
                  <m:oMath xmlns:m="http://schemas.openxmlformats.org/officeDocument/2006/math">
                    <m:r>
                      <a:rPr lang="pt-PT" sz="240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sz="24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det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pt-PT" sz="2400" b="0" dirty="0">
                  <a:solidFill>
                    <a:srgbClr val="0C2B8E"/>
                  </a:solidFill>
                  <a:ea typeface="Cambria Math" panose="02040503050406030204" pitchFamily="18" charset="0"/>
                </a:endParaRPr>
              </a:p>
              <a:p>
                <a:r>
                  <a:rPr lang="pt-PT" sz="2400" dirty="0">
                    <a:solidFill>
                      <a:srgbClr val="0C2B8E"/>
                    </a:solidFill>
                  </a:rPr>
                  <a:t> </a:t>
                </a:r>
                <a:endParaRPr lang="pt-PT" sz="2400" dirty="0"/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208" y="5383565"/>
                <a:ext cx="2339259" cy="830997"/>
              </a:xfrm>
              <a:prstGeom prst="rect">
                <a:avLst/>
              </a:prstGeom>
              <a:blipFill>
                <a:blip r:embed="rId12"/>
                <a:stretch>
                  <a:fillRect l="-4167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 arredondado 2"/>
          <p:cNvSpPr/>
          <p:nvPr/>
        </p:nvSpPr>
        <p:spPr>
          <a:xfrm rot="1413086">
            <a:off x="6479485" y="2527257"/>
            <a:ext cx="1224000" cy="324000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7711520" y="2422219"/>
                <a:ext cx="14242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pt-P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520" y="2422219"/>
                <a:ext cx="1424299" cy="461665"/>
              </a:xfrm>
              <a:prstGeom prst="rect">
                <a:avLst/>
              </a:prstGeom>
              <a:blipFill>
                <a:blip r:embed="rId1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9435383" y="2431325"/>
                <a:ext cx="5626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pt-P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pt-PT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383" y="2431325"/>
                <a:ext cx="562689" cy="461665"/>
              </a:xfrm>
              <a:prstGeom prst="rect">
                <a:avLst/>
              </a:prstGeom>
              <a:blipFill>
                <a:blip r:embed="rId15"/>
                <a:stretch>
                  <a:fillRect r="-8587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tângulo arredondado 46"/>
          <p:cNvSpPr/>
          <p:nvPr/>
        </p:nvSpPr>
        <p:spPr>
          <a:xfrm rot="20173401">
            <a:off x="6484081" y="2506663"/>
            <a:ext cx="1224000" cy="324000"/>
          </a:xfrm>
          <a:prstGeom prst="roundRect">
            <a:avLst/>
          </a:prstGeom>
          <a:solidFill>
            <a:schemeClr val="accent2">
              <a:lumMod val="75000"/>
              <a:alpha val="38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8" name="Retângulo arredondado 47"/>
          <p:cNvSpPr/>
          <p:nvPr/>
        </p:nvSpPr>
        <p:spPr>
          <a:xfrm rot="5400000">
            <a:off x="8354073" y="2205638"/>
            <a:ext cx="468000" cy="922669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9" name="Retângulo arredondado 48"/>
          <p:cNvSpPr/>
          <p:nvPr/>
        </p:nvSpPr>
        <p:spPr>
          <a:xfrm rot="16200000">
            <a:off x="9732389" y="2213054"/>
            <a:ext cx="443095" cy="923636"/>
          </a:xfrm>
          <a:prstGeom prst="roundRect">
            <a:avLst/>
          </a:prstGeom>
          <a:solidFill>
            <a:schemeClr val="accent2">
              <a:lumMod val="75000"/>
              <a:alpha val="38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0" name="Retângulo 49"/>
          <p:cNvSpPr/>
          <p:nvPr/>
        </p:nvSpPr>
        <p:spPr>
          <a:xfrm>
            <a:off x="7048719" y="4652430"/>
            <a:ext cx="49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25E4F"/>
                </a:solidFill>
              </a:rPr>
              <a:t>2. </a:t>
            </a:r>
            <a:endParaRPr lang="pt-P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7463950" y="4532456"/>
                <a:ext cx="2635495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Se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sz="2400" dirty="0"/>
                  <a:t>, </a:t>
                </a:r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950" y="4532456"/>
                <a:ext cx="2635495" cy="708143"/>
              </a:xfrm>
              <a:prstGeom prst="rect">
                <a:avLst/>
              </a:prstGeom>
              <a:blipFill>
                <a:blip r:embed="rId16"/>
                <a:stretch>
                  <a:fillRect l="-3464" b="-25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7421910" y="5409845"/>
                <a:ext cx="424980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>
                    <a:solidFill>
                      <a:srgbClr val="0C2B8E"/>
                    </a:solidFill>
                  </a:rPr>
                  <a:t>então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×6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−5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×4</m:t>
                    </m:r>
                  </m:oMath>
                </a14:m>
                <a:endParaRPr lang="pt-PT" sz="2400" b="0" i="1" dirty="0">
                  <a:solidFill>
                    <a:srgbClr val="0C2B8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pt-PT" sz="2400" b="0" dirty="0">
                    <a:solidFill>
                      <a:srgbClr val="0C2B8E"/>
                    </a:solidFill>
                    <a:ea typeface="Cambria Math" panose="020405030504060302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=−12−20=−32</m:t>
                    </m:r>
                  </m:oMath>
                </a14:m>
                <a:endParaRPr lang="pt-PT" sz="2400" b="0" dirty="0">
                  <a:solidFill>
                    <a:srgbClr val="0C2B8E"/>
                  </a:solidFill>
                  <a:ea typeface="Cambria Math" panose="02040503050406030204" pitchFamily="18" charset="0"/>
                </a:endParaRPr>
              </a:p>
              <a:p>
                <a:endParaRPr lang="pt-PT" sz="2400" b="0" dirty="0">
                  <a:solidFill>
                    <a:srgbClr val="0C2B8E"/>
                  </a:solidFill>
                  <a:ea typeface="Cambria Math" panose="02040503050406030204" pitchFamily="18" charset="0"/>
                </a:endParaRPr>
              </a:p>
              <a:p>
                <a:r>
                  <a:rPr lang="pt-PT" sz="2400" dirty="0">
                    <a:solidFill>
                      <a:srgbClr val="0C2B8E"/>
                    </a:solidFill>
                  </a:rPr>
                  <a:t> </a:t>
                </a:r>
                <a:endParaRPr lang="pt-PT" sz="2400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910" y="5409845"/>
                <a:ext cx="4249808" cy="1569660"/>
              </a:xfrm>
              <a:prstGeom prst="rect">
                <a:avLst/>
              </a:prstGeom>
              <a:blipFill>
                <a:blip r:embed="rId17"/>
                <a:stretch>
                  <a:fillRect l="-2296" t="-31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5710729" y="5383565"/>
                <a:ext cx="8024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pt-PT" sz="2400" dirty="0">
                    <a:solidFill>
                      <a:srgbClr val="0C2B8E"/>
                    </a:solidFill>
                  </a:rPr>
                  <a:t> </a:t>
                </a:r>
                <a:endParaRPr lang="pt-PT" sz="2400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729" y="5383565"/>
                <a:ext cx="802415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4885104" y="5385832"/>
                <a:ext cx="13977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pt-PT" sz="2400" b="0" dirty="0">
                    <a:solidFill>
                      <a:srgbClr val="0C2B8E"/>
                    </a:solidFill>
                    <a:ea typeface="Cambria Math" panose="02040503050406030204" pitchFamily="18" charset="0"/>
                  </a:rPr>
                  <a:t>                        </a:t>
                </a:r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104" y="5385832"/>
                <a:ext cx="1397721" cy="461665"/>
              </a:xfrm>
              <a:prstGeom prst="rect">
                <a:avLst/>
              </a:prstGeom>
              <a:blipFill>
                <a:blip r:embed="rId19"/>
                <a:stretch>
                  <a:fillRect l="-87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tângulo arredondado 53"/>
          <p:cNvSpPr/>
          <p:nvPr/>
        </p:nvSpPr>
        <p:spPr>
          <a:xfrm rot="1678111">
            <a:off x="3664471" y="4684842"/>
            <a:ext cx="1152000" cy="324000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tângulo arredondado 54"/>
          <p:cNvSpPr/>
          <p:nvPr/>
        </p:nvSpPr>
        <p:spPr>
          <a:xfrm rot="5400000">
            <a:off x="5090011" y="5211779"/>
            <a:ext cx="432000" cy="823234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4483708" y="5836980"/>
                <a:ext cx="22005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=4−6=−2</m:t>
                    </m:r>
                  </m:oMath>
                </a14:m>
                <a:r>
                  <a:rPr lang="pt-PT" sz="2400" dirty="0">
                    <a:solidFill>
                      <a:srgbClr val="0C2B8E"/>
                    </a:solidFill>
                  </a:rPr>
                  <a:t> </a:t>
                </a:r>
                <a:endParaRPr lang="pt-PT" sz="2400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708" y="5836980"/>
                <a:ext cx="2200512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/>
              <p:cNvSpPr txBox="1"/>
              <p:nvPr/>
            </p:nvSpPr>
            <p:spPr>
              <a:xfrm>
                <a:off x="6011265" y="5407396"/>
                <a:ext cx="1240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265" y="5407396"/>
                <a:ext cx="1240746" cy="461665"/>
              </a:xfrm>
              <a:prstGeom prst="rect">
                <a:avLst/>
              </a:prstGeom>
              <a:blipFill>
                <a:blip r:embed="rId21"/>
                <a:stretch>
                  <a:fillRect l="-98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tângulo arredondado 57"/>
          <p:cNvSpPr/>
          <p:nvPr/>
        </p:nvSpPr>
        <p:spPr>
          <a:xfrm rot="19744287">
            <a:off x="3638960" y="4663329"/>
            <a:ext cx="1152000" cy="324000"/>
          </a:xfrm>
          <a:prstGeom prst="roundRect">
            <a:avLst/>
          </a:prstGeom>
          <a:solidFill>
            <a:schemeClr val="accent2">
              <a:lumMod val="75000"/>
              <a:alpha val="38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tângulo arredondado 58"/>
          <p:cNvSpPr/>
          <p:nvPr/>
        </p:nvSpPr>
        <p:spPr>
          <a:xfrm rot="16200000">
            <a:off x="6214600" y="5232448"/>
            <a:ext cx="432000" cy="781896"/>
          </a:xfrm>
          <a:prstGeom prst="roundRect">
            <a:avLst/>
          </a:prstGeom>
          <a:solidFill>
            <a:schemeClr val="accent2">
              <a:lumMod val="75000"/>
              <a:alpha val="38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/>
              <p:cNvSpPr txBox="1"/>
              <p:nvPr/>
            </p:nvSpPr>
            <p:spPr>
              <a:xfrm>
                <a:off x="9065696" y="2457915"/>
                <a:ext cx="3696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PT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0" name="CaixaDe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5696" y="2457915"/>
                <a:ext cx="369687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  <p:bldP spid="41" grpId="0"/>
      <p:bldP spid="42" grpId="0"/>
      <p:bldP spid="43" grpId="0"/>
      <p:bldP spid="44" grpId="0"/>
      <p:bldP spid="3" grpId="0" animBg="1"/>
      <p:bldP spid="45" grpId="0"/>
      <p:bldP spid="46" grpId="0"/>
      <p:bldP spid="47" grpId="0" animBg="1"/>
      <p:bldP spid="48" grpId="0" animBg="1"/>
      <p:bldP spid="49" grpId="0" animBg="1"/>
      <p:bldP spid="50" grpId="0"/>
      <p:bldP spid="51" grpId="0"/>
      <p:bldP spid="52" grpId="0"/>
      <p:bldP spid="35" grpId="0"/>
      <p:bldP spid="53" grpId="0"/>
      <p:bldP spid="54" grpId="0" animBg="1"/>
      <p:bldP spid="55" grpId="0" animBg="1"/>
      <p:bldP spid="56" grpId="0"/>
      <p:bldP spid="57" grpId="0"/>
      <p:bldP spid="58" grpId="0" animBg="1"/>
      <p:bldP spid="59" grpId="0" animBg="1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Aula 15</a:t>
            </a:r>
          </a:p>
        </p:txBody>
      </p:sp>
      <p:sp>
        <p:nvSpPr>
          <p:cNvPr id="25" name="Retângulo: Cantos Arredondados 13">
            <a:hlinkClick r:id="" action="ppaction://noaction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29224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Try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P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56068" y="995883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Noção de Determinante de uma Matriz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0562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Determinante de uma Matriz 1x1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tângulo: Cantos Arredondados 9">
            <a:hlinkClick r:id="rId8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4215508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Determinante de uma Matriz 3x3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tângulo: Cantos Arredondados 8">
            <a:hlinkClick r:id="rId9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41260" y="3133522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Determinante de uma Matriz 2x2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SPRING_QUIZ_SHAPE0">
            <a:extLst>
              <a:ext uri="{FF2B5EF4-FFF2-40B4-BE49-F238E27FC236}">
                <a16:creationId xmlns:a16="http://schemas.microsoft.com/office/drawing/2014/main" id="{E82B74B7-B97D-4C0C-8899-A836CCB09D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ISPRING_QUIZ_SHAPE1">
            <a:extLst>
              <a:ext uri="{FF2B5EF4-FFF2-40B4-BE49-F238E27FC236}">
                <a16:creationId xmlns:a16="http://schemas.microsoft.com/office/drawing/2014/main" id="{860904FB-C315-4B3E-87CD-A72DEDAC07DF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9" name="ISPRING_QUIZ_SHAPE2">
            <a:extLst>
              <a:ext uri="{FF2B5EF4-FFF2-40B4-BE49-F238E27FC236}">
                <a16:creationId xmlns:a16="http://schemas.microsoft.com/office/drawing/2014/main" id="{E4FC5568-7600-4AED-8FF1-800A9A8B1BE4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2" name="ISPRING_QUIZ_SHAPE3">
            <a:extLst>
              <a:ext uri="{FF2B5EF4-FFF2-40B4-BE49-F238E27FC236}">
                <a16:creationId xmlns:a16="http://schemas.microsoft.com/office/drawing/2014/main" id="{BB25F1E2-F625-46FA-8BAA-9A1FE63BED6C}"/>
              </a:ext>
            </a:extLst>
          </p:cNvPr>
          <p:cNvPicPr>
            <a:picLocks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3" name="ISPRING_QUIZ_SHAPE4">
            <a:extLst>
              <a:ext uri="{FF2B5EF4-FFF2-40B4-BE49-F238E27FC236}">
                <a16:creationId xmlns:a16="http://schemas.microsoft.com/office/drawing/2014/main" id="{73EFDC34-A77E-40F1-BC70-ECF67C6041EB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GB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74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hlinkClick r:id="rId5" action="ppaction://hlinksldjump"/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15</a:t>
            </a:r>
          </a:p>
        </p:txBody>
      </p:sp>
      <p:sp>
        <p:nvSpPr>
          <p:cNvPr id="31" name="Retângulo: Cantos Arredondados 13">
            <a:hlinkClick r:id="" action="ppaction://noaction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29224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2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7949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pt-PT" b="1" dirty="0">
                <a:solidFill>
                  <a:schemeClr val="tx1"/>
                </a:solidFill>
              </a:rPr>
              <a:t>Noção de Determinante de uma 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3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0562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Determinante de uma Matriz 1x1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4" name="Retângulo: Cantos Arredondados 9">
            <a:hlinkClick r:id="rId5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4215508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pt-PT" b="1" dirty="0">
                <a:solidFill>
                  <a:schemeClr val="tx1"/>
                </a:solidFill>
              </a:rPr>
              <a:t>Determinante de uma Matriz 3x3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5" name="Retângulo: Cantos Arredondados 8">
            <a:hlinkClick r:id="rId8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41260" y="31335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pt-PT" b="1" dirty="0">
                <a:solidFill>
                  <a:schemeClr val="tx1"/>
                </a:solidFill>
              </a:rPr>
              <a:t>Determinante de uma Matriz 2x2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7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2102287" y="200912"/>
            <a:ext cx="9828000" cy="6386064"/>
          </a:xfrm>
          <a:prstGeom prst="roundRect">
            <a:avLst>
              <a:gd name="adj" fmla="val 4696"/>
            </a:avLst>
          </a:prstGeom>
          <a:solidFill>
            <a:schemeClr val="bg1"/>
          </a:solidFill>
          <a:ln w="127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2568099" y="495994"/>
            <a:ext cx="7132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rgbClr val="0C2B8E"/>
                </a:solidFill>
              </a:rPr>
              <a:t>Determinante de uma Matriz 3 × 3  –  Regra de </a:t>
            </a:r>
            <a:r>
              <a:rPr lang="pt-PT" sz="2400" b="1" dirty="0" err="1">
                <a:solidFill>
                  <a:srgbClr val="0C2B8E"/>
                </a:solidFill>
              </a:rPr>
              <a:t>Sarrus</a:t>
            </a:r>
            <a:endParaRPr lang="en-US" sz="2400" b="1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2647813" y="985114"/>
                <a:ext cx="8871521" cy="1109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err="1"/>
                  <a:t>Seja</a:t>
                </a:r>
                <a:r>
                  <a:rPr lang="en-GB" sz="2400" dirty="0"/>
                  <a:t> 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813" y="985114"/>
                <a:ext cx="8871521" cy="1109471"/>
              </a:xfrm>
              <a:prstGeom prst="rect">
                <a:avLst/>
              </a:prstGeom>
              <a:blipFill>
                <a:blip r:embed="rId9"/>
                <a:stretch>
                  <a:fillRect l="-1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aixaDeTexto 39"/>
          <p:cNvSpPr txBox="1"/>
          <p:nvPr/>
        </p:nvSpPr>
        <p:spPr>
          <a:xfrm>
            <a:off x="2639634" y="1982046"/>
            <a:ext cx="9455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ea typeface="Cambria Math" panose="02040503050406030204" pitchFamily="18" charset="0"/>
              </a:rPr>
              <a:t>Calcular</a:t>
            </a:r>
            <a:r>
              <a:rPr lang="en-GB" sz="2400" dirty="0">
                <a:ea typeface="Cambria Math" panose="02040503050406030204" pitchFamily="18" charset="0"/>
              </a:rPr>
              <a:t> o </a:t>
            </a:r>
            <a:r>
              <a:rPr lang="en-GB" sz="2400" dirty="0" err="1">
                <a:ea typeface="Cambria Math" panose="02040503050406030204" pitchFamily="18" charset="0"/>
              </a:rPr>
              <a:t>valor</a:t>
            </a:r>
            <a:r>
              <a:rPr lang="en-GB" sz="2400" dirty="0">
                <a:ea typeface="Cambria Math" panose="02040503050406030204" pitchFamily="18" charset="0"/>
              </a:rPr>
              <a:t> do </a:t>
            </a:r>
            <a:r>
              <a:rPr lang="en-GB" sz="2400" dirty="0" err="1">
                <a:ea typeface="Cambria Math" panose="02040503050406030204" pitchFamily="18" charset="0"/>
              </a:rPr>
              <a:t>determinante</a:t>
            </a:r>
            <a:r>
              <a:rPr lang="en-GB" sz="2400" dirty="0">
                <a:ea typeface="Cambria Math" panose="02040503050406030204" pitchFamily="18" charset="0"/>
              </a:rPr>
              <a:t> de </a:t>
            </a:r>
            <a:r>
              <a:rPr lang="en-GB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GB" sz="2400" dirty="0">
                <a:ea typeface="Cambria Math" panose="02040503050406030204" pitchFamily="18" charset="0"/>
              </a:rPr>
              <a:t>, </a:t>
            </a:r>
            <a:r>
              <a:rPr lang="en-GB" sz="2400" dirty="0" err="1">
                <a:ea typeface="Cambria Math" panose="02040503050406030204" pitchFamily="18" charset="0"/>
              </a:rPr>
              <a:t>usando</a:t>
            </a:r>
            <a:r>
              <a:rPr lang="en-GB" sz="2400" dirty="0">
                <a:ea typeface="Cambria Math" panose="02040503050406030204" pitchFamily="18" charset="0"/>
              </a:rPr>
              <a:t> a </a:t>
            </a:r>
            <a:r>
              <a:rPr lang="en-GB" sz="2400" b="1" dirty="0" err="1">
                <a:ea typeface="Cambria Math" panose="02040503050406030204" pitchFamily="18" charset="0"/>
              </a:rPr>
              <a:t>regra</a:t>
            </a:r>
            <a:r>
              <a:rPr lang="en-GB" sz="2400" b="1" dirty="0">
                <a:ea typeface="Cambria Math" panose="02040503050406030204" pitchFamily="18" charset="0"/>
              </a:rPr>
              <a:t> de </a:t>
            </a:r>
            <a:r>
              <a:rPr lang="en-GB" sz="2400" b="1" dirty="0" err="1">
                <a:ea typeface="Cambria Math" panose="02040503050406030204" pitchFamily="18" charset="0"/>
              </a:rPr>
              <a:t>Sarrus</a:t>
            </a:r>
            <a:r>
              <a:rPr lang="en-GB" sz="2400" dirty="0">
                <a:ea typeface="Cambria Math" panose="02040503050406030204" pitchFamily="18" charset="0"/>
              </a:rPr>
              <a:t>:</a:t>
            </a:r>
          </a:p>
          <a:p>
            <a:endParaRPr lang="pt-PT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2639635" y="2513438"/>
                <a:ext cx="94554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25E4F"/>
                    </a:solidFill>
                  </a:rPr>
                  <a:t>- </a:t>
                </a:r>
                <a:r>
                  <a:rPr lang="en-US" sz="2400" dirty="0"/>
                  <a:t> </a:t>
                </a:r>
                <a:r>
                  <a:rPr lang="pt-PT" sz="2400" b="1" dirty="0">
                    <a:solidFill>
                      <a:srgbClr val="F25E4F"/>
                    </a:solidFill>
                  </a:rPr>
                  <a:t>copiar a 1ª e 2ª linha de </a:t>
                </a:r>
                <a14:m>
                  <m:oMath xmlns:m="http://schemas.openxmlformats.org/officeDocument/2006/math">
                    <m:r>
                      <a:rPr lang="pt-PT" sz="2400" b="1" i="1" dirty="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pt-PT" sz="2400" b="1" dirty="0">
                    <a:solidFill>
                      <a:srgbClr val="F25E4F"/>
                    </a:solidFill>
                  </a:rPr>
                  <a:t> para formar uma 4ª e 5ª linhas auxiliares</a:t>
                </a:r>
                <a:r>
                  <a:rPr lang="pt-PT" b="1" dirty="0">
                    <a:solidFill>
                      <a:srgbClr val="F25E4F"/>
                    </a:solidFill>
                  </a:rPr>
                  <a:t>                         </a:t>
                </a:r>
                <a:endParaRPr lang="pt-PT" sz="2400" b="1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635" y="2513438"/>
                <a:ext cx="9455444" cy="461665"/>
              </a:xfrm>
              <a:prstGeom prst="rect">
                <a:avLst/>
              </a:prstGeom>
              <a:blipFill>
                <a:blip r:embed="rId10"/>
                <a:stretch>
                  <a:fillRect l="-967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3469531" y="5504423"/>
                <a:ext cx="2205138" cy="989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dirty="0"/>
                  <a:t>         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pt-PT" sz="2400" b="1" i="1" smtClean="0">
                            <a:solidFill>
                              <a:srgbClr val="F25E4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𝟏𝟑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𝟐𝟏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𝟐𝟐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𝟐𝟑</m:t>
                              </m:r>
                            </m:sub>
                          </m:sSub>
                        </m:e>
                      </m:mr>
                    </m:m>
                  </m:oMath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531" y="5504423"/>
                <a:ext cx="2205138" cy="98956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arredondado 1"/>
          <p:cNvSpPr/>
          <p:nvPr/>
        </p:nvSpPr>
        <p:spPr>
          <a:xfrm>
            <a:off x="3554132" y="4780061"/>
            <a:ext cx="2012628" cy="636733"/>
          </a:xfrm>
          <a:prstGeom prst="roundRect">
            <a:avLst/>
          </a:prstGeom>
          <a:solidFill>
            <a:srgbClr val="F25E4F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CaixaDeTexto 2"/>
          <p:cNvSpPr txBox="1"/>
          <p:nvPr/>
        </p:nvSpPr>
        <p:spPr>
          <a:xfrm>
            <a:off x="2647813" y="2946596"/>
            <a:ext cx="8871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29A6FF"/>
                </a:solidFill>
              </a:rPr>
              <a:t>-  </a:t>
            </a:r>
            <a:r>
              <a:rPr lang="pt-PT" sz="2400" b="1" dirty="0">
                <a:solidFill>
                  <a:srgbClr val="29A6FF"/>
                </a:solidFill>
              </a:rPr>
              <a:t>em seguida, adiciona os produtos dos elementos da diagonal principal e das duas “diagonais” que lhe são paralelas.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639634" y="3757479"/>
            <a:ext cx="8871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 </a:t>
            </a:r>
            <a:r>
              <a:rPr lang="pt-PT" sz="2400" b="1" dirty="0">
                <a:solidFill>
                  <a:schemeClr val="accent6">
                    <a:lumMod val="75000"/>
                  </a:schemeClr>
                </a:solidFill>
              </a:rPr>
              <a:t>e subtrai os produtos dos elementos da diagonal secundária e das duas “diagonais” que lhe são paralelas.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5638653" y="4946434"/>
                <a:ext cx="17412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pt-PT" sz="2400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653" y="4946434"/>
                <a:ext cx="1741289" cy="461665"/>
              </a:xfrm>
              <a:prstGeom prst="rect">
                <a:avLst/>
              </a:prstGeom>
              <a:blipFill>
                <a:blip r:embed="rId12"/>
                <a:stretch>
                  <a:fillRect r="-1748"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xão reta unidirecional 5"/>
          <p:cNvCxnSpPr/>
          <p:nvPr/>
        </p:nvCxnSpPr>
        <p:spPr>
          <a:xfrm>
            <a:off x="3815021" y="4920629"/>
            <a:ext cx="1343962" cy="583794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unidirecional 44"/>
          <p:cNvCxnSpPr/>
          <p:nvPr/>
        </p:nvCxnSpPr>
        <p:spPr>
          <a:xfrm>
            <a:off x="3870943" y="5269978"/>
            <a:ext cx="1256787" cy="601047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unidirecional 45"/>
          <p:cNvCxnSpPr/>
          <p:nvPr/>
        </p:nvCxnSpPr>
        <p:spPr>
          <a:xfrm>
            <a:off x="3865067" y="5631653"/>
            <a:ext cx="1262663" cy="579405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ta unidirecional 9"/>
          <p:cNvCxnSpPr/>
          <p:nvPr/>
        </p:nvCxnSpPr>
        <p:spPr>
          <a:xfrm flipV="1">
            <a:off x="3899768" y="4946750"/>
            <a:ext cx="1259215" cy="69913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xão reta unidirecional 47"/>
          <p:cNvCxnSpPr/>
          <p:nvPr/>
        </p:nvCxnSpPr>
        <p:spPr>
          <a:xfrm flipV="1">
            <a:off x="3943463" y="5275752"/>
            <a:ext cx="1203229" cy="66709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xão reta unidirecional 48"/>
          <p:cNvCxnSpPr/>
          <p:nvPr/>
        </p:nvCxnSpPr>
        <p:spPr>
          <a:xfrm flipV="1">
            <a:off x="3932289" y="5644991"/>
            <a:ext cx="1195441" cy="70753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6134573" y="5491890"/>
                <a:ext cx="16719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PT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PT" sz="24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573" y="5491890"/>
                <a:ext cx="1671962" cy="461665"/>
              </a:xfrm>
              <a:prstGeom prst="rect">
                <a:avLst/>
              </a:prstGeom>
              <a:blipFill>
                <a:blip r:embed="rId13"/>
                <a:stretch>
                  <a:fillRect r="-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7692844" y="4994839"/>
                <a:ext cx="14406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PT" sz="2400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844" y="4994839"/>
                <a:ext cx="1440646" cy="461665"/>
              </a:xfrm>
              <a:prstGeom prst="rect">
                <a:avLst/>
              </a:prstGeom>
              <a:blipFill>
                <a:blip r:embed="rId14"/>
                <a:stretch>
                  <a:fillRect r="-1695"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2626285" y="4714442"/>
                <a:ext cx="3101119" cy="1346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pt-PT" dirty="0"/>
                  <a:t>                         </a:t>
                </a:r>
                <a:endParaRPr lang="pt-PT" sz="2400" b="1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285" y="4714442"/>
                <a:ext cx="3101119" cy="134690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9441834" y="4993582"/>
                <a:ext cx="1601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pt-PT" sz="2400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834" y="4993582"/>
                <a:ext cx="1601142" cy="461665"/>
              </a:xfrm>
              <a:prstGeom prst="rect">
                <a:avLst/>
              </a:prstGeom>
              <a:blipFill>
                <a:blip r:embed="rId1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/>
              <p:cNvSpPr txBox="1"/>
              <p:nvPr/>
            </p:nvSpPr>
            <p:spPr>
              <a:xfrm>
                <a:off x="9075255" y="5004998"/>
                <a:ext cx="4702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pt-PT" sz="2400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255" y="5004998"/>
                <a:ext cx="470247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7336288" y="4962649"/>
                <a:ext cx="4702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pt-PT" sz="2400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288" y="4962649"/>
                <a:ext cx="470247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7706790" y="5527884"/>
                <a:ext cx="16824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PT" sz="24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790" y="5527884"/>
                <a:ext cx="1682493" cy="461665"/>
              </a:xfrm>
              <a:prstGeom prst="rect">
                <a:avLst/>
              </a:prstGeom>
              <a:blipFill>
                <a:blip r:embed="rId19"/>
                <a:stretch>
                  <a:fillRect r="-3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9327797" y="5570501"/>
                <a:ext cx="17151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PT" sz="24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7797" y="5570501"/>
                <a:ext cx="1715179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5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2" grpId="0" animBg="1"/>
      <p:bldP spid="2" grpId="1" animBg="1"/>
      <p:bldP spid="3" grpId="0"/>
      <p:bldP spid="8" grpId="0"/>
      <p:bldP spid="11" grpId="0"/>
      <p:bldP spid="36" grpId="0"/>
      <p:bldP spid="43" grpId="0"/>
      <p:bldP spid="44" grpId="0"/>
      <p:bldP spid="47" grpId="0"/>
      <p:bldP spid="50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hlinkClick r:id="rId5" action="ppaction://hlinksldjump"/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Aula 15</a:t>
            </a:r>
          </a:p>
        </p:txBody>
      </p:sp>
      <p:sp>
        <p:nvSpPr>
          <p:cNvPr id="31" name="Retângulo: Cantos Arredondados 13">
            <a:hlinkClick r:id="" action="ppaction://noaction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29224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Try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P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7949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Noção de Determinante de uma Matriz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0562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Determinante de uma Matriz 1x1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tângulo: Cantos Arredondados 9"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4215508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Determinante de uma Matriz 3x3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tângulo: Cantos Arredondados 8">
            <a:hlinkClick r:id="rId8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41260" y="31335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Determinante de uma Matriz 2x2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tângulo: Cantos Arredondados 32">
            <a:hlinkClick r:id="rId5" action="ppaction://hlinksldjump"/>
            <a:extLst>
              <a:ext uri="{FF2B5EF4-FFF2-40B4-BE49-F238E27FC236}">
                <a16:creationId xmlns:a16="http://schemas.microsoft.com/office/drawing/2014/main" id="{B11134E0-9A75-41CC-8177-3C1054AF7C93}"/>
              </a:ext>
            </a:extLst>
          </p:cNvPr>
          <p:cNvSpPr/>
          <p:nvPr/>
        </p:nvSpPr>
        <p:spPr>
          <a:xfrm>
            <a:off x="2091600" y="453600"/>
            <a:ext cx="9828000" cy="5898219"/>
          </a:xfrm>
          <a:prstGeom prst="roundRect">
            <a:avLst>
              <a:gd name="adj" fmla="val 4567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 20"/>
          <p:cNvSpPr/>
          <p:nvPr/>
        </p:nvSpPr>
        <p:spPr>
          <a:xfrm>
            <a:off x="2597105" y="1279437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8907" y="1476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" name="CaixaDeTexto 3"/>
          <p:cNvSpPr txBox="1"/>
          <p:nvPr/>
        </p:nvSpPr>
        <p:spPr>
          <a:xfrm>
            <a:off x="2730760" y="1805523"/>
            <a:ext cx="4180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Calcula</a:t>
            </a:r>
            <a:r>
              <a:rPr lang="en-GB" sz="2400" dirty="0"/>
              <a:t> o </a:t>
            </a:r>
            <a:r>
              <a:rPr lang="en-GB" sz="2400" dirty="0" err="1"/>
              <a:t>valor</a:t>
            </a:r>
            <a:r>
              <a:rPr lang="en-GB" sz="2400" dirty="0"/>
              <a:t> do </a:t>
            </a:r>
            <a:r>
              <a:rPr lang="en-GB" sz="2400" dirty="0" err="1"/>
              <a:t>determinante</a:t>
            </a:r>
            <a:endParaRPr lang="en-GB" sz="2400" dirty="0"/>
          </a:p>
        </p:txBody>
      </p:sp>
      <p:cxnSp>
        <p:nvCxnSpPr>
          <p:cNvPr id="44" name="Conexão reta unidirecional 43"/>
          <p:cNvCxnSpPr/>
          <p:nvPr/>
        </p:nvCxnSpPr>
        <p:spPr>
          <a:xfrm>
            <a:off x="4003859" y="3497021"/>
            <a:ext cx="945931" cy="718032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xão reta unidirecional 46"/>
          <p:cNvCxnSpPr/>
          <p:nvPr/>
        </p:nvCxnSpPr>
        <p:spPr>
          <a:xfrm flipV="1">
            <a:off x="3965268" y="3582778"/>
            <a:ext cx="951185" cy="68006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2730760" y="2577731"/>
                <a:ext cx="2658658" cy="1345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pt-PT" dirty="0"/>
                  <a:t>                         </a:t>
                </a:r>
                <a:endParaRPr lang="pt-PT" sz="2400" b="1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760" y="2577731"/>
                <a:ext cx="2658658" cy="13459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exão reta unidirecional 41"/>
          <p:cNvCxnSpPr/>
          <p:nvPr/>
        </p:nvCxnSpPr>
        <p:spPr>
          <a:xfrm>
            <a:off x="3970522" y="2773717"/>
            <a:ext cx="945931" cy="718032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xão reta unidirecional 42"/>
          <p:cNvCxnSpPr/>
          <p:nvPr/>
        </p:nvCxnSpPr>
        <p:spPr>
          <a:xfrm>
            <a:off x="3995853" y="3143236"/>
            <a:ext cx="945931" cy="718032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unidirecional 44"/>
          <p:cNvCxnSpPr/>
          <p:nvPr/>
        </p:nvCxnSpPr>
        <p:spPr>
          <a:xfrm flipV="1">
            <a:off x="3945555" y="2810941"/>
            <a:ext cx="951185" cy="68006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unidirecional 45"/>
          <p:cNvCxnSpPr/>
          <p:nvPr/>
        </p:nvCxnSpPr>
        <p:spPr>
          <a:xfrm flipV="1">
            <a:off x="3949194" y="3201942"/>
            <a:ext cx="951185" cy="68006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3397401" y="3722962"/>
                <a:ext cx="2743200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dirty="0"/>
                  <a:t> 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pt-PT" sz="2400" b="1" i="1" smtClean="0">
                            <a:solidFill>
                              <a:srgbClr val="F25E4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pt-PT" sz="2400" b="1" i="1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e>
                          <m:r>
                            <a:rPr lang="pt-PT" sz="2400" b="1" i="1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e>
                          <m:r>
                            <a:rPr lang="pt-PT" sz="2400" b="1" i="1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mr>
                      <m:mr>
                        <m:e>
                          <m:r>
                            <a:rPr lang="pt-PT" sz="2400" b="1" i="1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400" b="1" i="1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e>
                          <m:r>
                            <a:rPr lang="pt-PT" sz="2400" b="1" i="1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e>
                          <m:r>
                            <a:rPr lang="pt-PT" sz="2400" b="1" i="1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mr>
                    </m:m>
                  </m:oMath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401" y="3722962"/>
                <a:ext cx="2743200" cy="7081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5264480" y="2887143"/>
                <a:ext cx="21125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PT" sz="2400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×0×5+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80" y="2887143"/>
                <a:ext cx="2112599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5322290" y="3407393"/>
                <a:ext cx="2296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pt-PT" sz="2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×0×</m:t>
                      </m:r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290" y="3407393"/>
                <a:ext cx="2296526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5186142" y="3927402"/>
                <a:ext cx="48900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=0−3−16−0−4+10=−13</m:t>
                      </m:r>
                    </m:oMath>
                  </m:oMathPara>
                </a14:m>
                <a:endParaRPr lang="pt-P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142" y="3927402"/>
                <a:ext cx="4890014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7139337" y="2887142"/>
                <a:ext cx="24606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pt-PT" sz="2400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×1×3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337" y="2887142"/>
                <a:ext cx="2460630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8895027" y="2889891"/>
                <a:ext cx="25447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pt-PT" sz="2400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×2×4</m:t>
                      </m:r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027" y="2889891"/>
                <a:ext cx="2544713" cy="461665"/>
              </a:xfrm>
              <a:prstGeom prst="rect">
                <a:avLst/>
              </a:prstGeom>
              <a:blipFill>
                <a:blip r:embed="rId15"/>
                <a:stretch>
                  <a:fillRect l="-2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7349123" y="3407393"/>
                <a:ext cx="18117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  <m:r>
                        <a:rPr lang="pt-PT" sz="2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×1×</m:t>
                      </m:r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9123" y="3407393"/>
                <a:ext cx="1811787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8858868" y="3423235"/>
                <a:ext cx="25540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pt-PT" sz="2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×2×</m:t>
                      </m:r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pt-P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868" y="3423235"/>
                <a:ext cx="2554029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tângulo 39">
            <a:extLst>
              <a:ext uri="{FF2B5EF4-FFF2-40B4-BE49-F238E27FC236}">
                <a16:creationId xmlns:a16="http://schemas.microsoft.com/office/drawing/2014/main" id="{7CFCB6B1-517E-431A-A5EE-324B6947D7F9}"/>
              </a:ext>
            </a:extLst>
          </p:cNvPr>
          <p:cNvSpPr/>
          <p:nvPr/>
        </p:nvSpPr>
        <p:spPr>
          <a:xfrm>
            <a:off x="2568099" y="781932"/>
            <a:ext cx="7132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rgbClr val="0C2B8E"/>
                </a:solidFill>
              </a:rPr>
              <a:t>Determinante de uma Matriz 3 × 3  –  Regra de </a:t>
            </a:r>
            <a:r>
              <a:rPr lang="pt-PT" sz="2400" b="1" dirty="0" err="1">
                <a:solidFill>
                  <a:srgbClr val="0C2B8E"/>
                </a:solidFill>
              </a:rPr>
              <a:t>Sarrus</a:t>
            </a:r>
            <a:endParaRPr lang="en-US" sz="2400" b="1" dirty="0">
              <a:solidFill>
                <a:srgbClr val="0C2B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1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" grpId="0"/>
      <p:bldP spid="36" grpId="0"/>
      <p:bldP spid="37" grpId="0"/>
      <p:bldP spid="38" grpId="0"/>
      <p:bldP spid="39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tângulo: Cantos Arredondados 32">
            <a:hlinkClick r:id="rId3" action="ppaction://hlinksldjump"/>
            <a:extLst>
              <a:ext uri="{FF2B5EF4-FFF2-40B4-BE49-F238E27FC236}">
                <a16:creationId xmlns:a16="http://schemas.microsoft.com/office/drawing/2014/main" id="{2F1FCC33-34D8-4B78-83C9-707C82348739}"/>
              </a:ext>
            </a:extLst>
          </p:cNvPr>
          <p:cNvSpPr/>
          <p:nvPr/>
        </p:nvSpPr>
        <p:spPr>
          <a:xfrm>
            <a:off x="2091600" y="453600"/>
            <a:ext cx="9828000" cy="5898219"/>
          </a:xfrm>
          <a:prstGeom prst="roundRect">
            <a:avLst>
              <a:gd name="adj" fmla="val 4567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Aula 15</a:t>
            </a:r>
          </a:p>
        </p:txBody>
      </p:sp>
      <p:sp>
        <p:nvSpPr>
          <p:cNvPr id="31" name="Retângulo: Cantos Arredondados 13">
            <a:hlinkClick r:id="" action="ppaction://noaction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29224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Try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P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7949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Noção de Determinante de uma Matriz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0562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Determinante de uma Matriz 1x1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tângulo: Cantos Arredondados 9"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4215508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Determinante de uma Matriz 3x3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tângulo: Cantos Arredondados 8">
            <a:hlinkClick r:id="rId8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41260" y="31335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Determinante de uma Matriz 2x2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8907" y="1476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2641957" y="2079858"/>
                <a:ext cx="902661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GB" sz="2400" dirty="0" err="1"/>
                  <a:t>Também</a:t>
                </a:r>
                <a:r>
                  <a:rPr lang="en-GB" sz="2400" dirty="0"/>
                  <a:t> se </a:t>
                </a:r>
                <a:r>
                  <a:rPr lang="en-GB" sz="2400" dirty="0" err="1"/>
                  <a:t>pode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calcular</a:t>
                </a:r>
                <a:r>
                  <a:rPr lang="en-GB" sz="2400" dirty="0"/>
                  <a:t> o </a:t>
                </a:r>
                <a:r>
                  <a:rPr lang="pt-PT" sz="2400" dirty="0"/>
                  <a:t>Determinante de uma Matriz 3x3 copiando a 1ª e 2ª colunas de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pt-PT" sz="2400" dirty="0"/>
                  <a:t> para formar as 4ª e 5ª colunas (auxiliares)</a:t>
                </a:r>
                <a:endParaRPr lang="en-GB" sz="24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957" y="2079858"/>
                <a:ext cx="9026618" cy="830997"/>
              </a:xfrm>
              <a:prstGeom prst="rect">
                <a:avLst/>
              </a:prstGeom>
              <a:blipFill>
                <a:blip r:embed="rId9"/>
                <a:stretch>
                  <a:fillRect l="-1013" t="-5839" r="-1080" b="-153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2757372" y="3062269"/>
                <a:ext cx="2658658" cy="1345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pt-PT" dirty="0"/>
                  <a:t>                         </a:t>
                </a:r>
                <a:endParaRPr lang="pt-PT" sz="2400" b="1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372" y="3062269"/>
                <a:ext cx="2658658" cy="13459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exão reta unidirecional 41"/>
          <p:cNvCxnSpPr/>
          <p:nvPr/>
        </p:nvCxnSpPr>
        <p:spPr>
          <a:xfrm>
            <a:off x="3968438" y="3262614"/>
            <a:ext cx="945931" cy="718032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xão reta unidirecional 42"/>
          <p:cNvCxnSpPr/>
          <p:nvPr/>
        </p:nvCxnSpPr>
        <p:spPr>
          <a:xfrm>
            <a:off x="4537123" y="3274706"/>
            <a:ext cx="945931" cy="718032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xão reta unidirecional 43"/>
          <p:cNvCxnSpPr/>
          <p:nvPr/>
        </p:nvCxnSpPr>
        <p:spPr>
          <a:xfrm>
            <a:off x="5003076" y="3190456"/>
            <a:ext cx="945931" cy="718032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unidirecional 44"/>
          <p:cNvCxnSpPr/>
          <p:nvPr/>
        </p:nvCxnSpPr>
        <p:spPr>
          <a:xfrm flipV="1">
            <a:off x="4037850" y="3294873"/>
            <a:ext cx="951185" cy="68006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unidirecional 45"/>
          <p:cNvCxnSpPr/>
          <p:nvPr/>
        </p:nvCxnSpPr>
        <p:spPr>
          <a:xfrm flipV="1">
            <a:off x="4471865" y="3327186"/>
            <a:ext cx="951185" cy="68006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xão reta unidirecional 46"/>
          <p:cNvCxnSpPr/>
          <p:nvPr/>
        </p:nvCxnSpPr>
        <p:spPr>
          <a:xfrm flipV="1">
            <a:off x="5010088" y="3293137"/>
            <a:ext cx="951185" cy="68006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3212850" y="4407481"/>
                <a:ext cx="21125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PT" sz="2400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×0×5+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850" y="4407481"/>
                <a:ext cx="2112599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8967038" y="4408215"/>
                <a:ext cx="25672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pt-PT" sz="2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×0×</m:t>
                      </m:r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3−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7038" y="4408215"/>
                <a:ext cx="2567222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3038047" y="5626838"/>
                <a:ext cx="48900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=0−3−16−0−4+10=−13</m:t>
                      </m:r>
                    </m:oMath>
                  </m:oMathPara>
                </a14:m>
                <a:endParaRPr lang="pt-P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8047" y="5626838"/>
                <a:ext cx="4890014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5114369" y="4419573"/>
                <a:ext cx="24606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pt-PT" sz="2400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pt-PT" sz="2400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sz="2400" i="1" dirty="0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dirty="0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369" y="4419573"/>
                <a:ext cx="2460630" cy="461665"/>
              </a:xfrm>
              <a:prstGeom prst="rect">
                <a:avLst/>
              </a:prstGeom>
              <a:blipFill>
                <a:blip r:embed="rId14"/>
                <a:stretch>
                  <a:fillRect l="-7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6916610" y="4419572"/>
                <a:ext cx="25447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sz="2400" b="0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3×</m:t>
                      </m:r>
                      <m:d>
                        <m:dPr>
                          <m:ctrlP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pt-PT" sz="2400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10" y="4419572"/>
                <a:ext cx="2544713" cy="461665"/>
              </a:xfrm>
              <a:prstGeom prst="rect">
                <a:avLst/>
              </a:prstGeom>
              <a:blipFill>
                <a:blip r:embed="rId15"/>
                <a:stretch>
                  <a:fillRect l="-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3537115" y="4929503"/>
                <a:ext cx="18117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  <m:r>
                        <a:rPr lang="pt-PT" sz="2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4×</m:t>
                      </m:r>
                      <m:r>
                        <a:rPr lang="pt-PT" sz="2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115" y="4929503"/>
                <a:ext cx="1811787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5067669" y="4951856"/>
                <a:ext cx="25540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−5×</m:t>
                      </m:r>
                      <m:d>
                        <m:d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pt-PT" sz="2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</m:t>
                      </m:r>
                      <m:r>
                        <a:rPr lang="pt-P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669" y="4951856"/>
                <a:ext cx="2554029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5154028" y="3143880"/>
                <a:ext cx="974626" cy="974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pt-PT" sz="2400" b="1" i="1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pt-PT" sz="2400" b="1" i="1" smtClean="0">
                                <a:solidFill>
                                  <a:srgbClr val="F25E4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pt-PT" sz="2400" b="1" i="1" smtClean="0">
                                <a:solidFill>
                                  <a:srgbClr val="F25E4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mr>
                        <m:mr>
                          <m:e>
                            <m:r>
                              <a:rPr lang="pt-PT" sz="2400" b="1" i="1" smtClean="0">
                                <a:solidFill>
                                  <a:srgbClr val="F25E4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400" b="1" i="1" smtClean="0">
                                <a:solidFill>
                                  <a:srgbClr val="F25E4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pt-PT" sz="2400" b="1" i="1" smtClean="0">
                                <a:solidFill>
                                  <a:srgbClr val="F25E4F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mr>
                        <m:mr>
                          <m:e>
                            <m:r>
                              <a:rPr lang="pt-PT" sz="2400" b="1" i="1" smtClean="0">
                                <a:solidFill>
                                  <a:srgbClr val="F25E4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400" b="1" i="1" smtClean="0">
                                <a:solidFill>
                                  <a:srgbClr val="F25E4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pt-PT" sz="2400" b="1" i="1" smtClean="0">
                                <a:solidFill>
                                  <a:srgbClr val="F25E4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</m:m>
                    </m:oMath>
                  </m:oMathPara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028" y="3143880"/>
                <a:ext cx="974626" cy="97424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ângulo arredondado 5"/>
          <p:cNvSpPr/>
          <p:nvPr/>
        </p:nvSpPr>
        <p:spPr>
          <a:xfrm>
            <a:off x="3728780" y="3062269"/>
            <a:ext cx="952736" cy="1148937"/>
          </a:xfrm>
          <a:prstGeom prst="roundRect">
            <a:avLst/>
          </a:prstGeom>
          <a:solidFill>
            <a:srgbClr val="F25E4F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" name="CaixaDeTexto 39"/>
          <p:cNvSpPr txBox="1"/>
          <p:nvPr/>
        </p:nvSpPr>
        <p:spPr>
          <a:xfrm>
            <a:off x="6522631" y="3240957"/>
            <a:ext cx="5145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9A6FF"/>
                </a:solidFill>
              </a:rPr>
              <a:t>-  </a:t>
            </a:r>
            <a:r>
              <a:rPr lang="pt-PT" sz="2400" b="1" dirty="0">
                <a:solidFill>
                  <a:srgbClr val="29A6FF"/>
                </a:solidFill>
              </a:rPr>
              <a:t>adiciona os produtos dos elementos da diagonal principal e das duas “diagonais” que lhe são paralelas;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6525058" y="3230379"/>
            <a:ext cx="5171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 </a:t>
            </a:r>
            <a:r>
              <a:rPr lang="pt-PT" sz="2400" b="1" dirty="0">
                <a:solidFill>
                  <a:schemeClr val="accent6">
                    <a:lumMod val="75000"/>
                  </a:schemeClr>
                </a:solidFill>
              </a:rPr>
              <a:t>e subtrair os produtos dos elementos da diagonal secundária e das duas “diagonais” que lhe são paralelas.</a:t>
            </a:r>
            <a:endParaRPr lang="pt-PT" dirty="0"/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906D5DEE-DD82-4F17-B7BB-928AEEB74A24}"/>
              </a:ext>
            </a:extLst>
          </p:cNvPr>
          <p:cNvSpPr/>
          <p:nvPr/>
        </p:nvSpPr>
        <p:spPr>
          <a:xfrm>
            <a:off x="2597105" y="1279437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B9AA2B9C-4676-46A8-A6AA-597FECF97877}"/>
              </a:ext>
            </a:extLst>
          </p:cNvPr>
          <p:cNvSpPr/>
          <p:nvPr/>
        </p:nvSpPr>
        <p:spPr>
          <a:xfrm>
            <a:off x="2568099" y="781932"/>
            <a:ext cx="7132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rgbClr val="0C2B8E"/>
                </a:solidFill>
              </a:rPr>
              <a:t>Determinante de uma Matriz 3 × 3  –  Regra de </a:t>
            </a:r>
            <a:r>
              <a:rPr lang="pt-PT" sz="2400" b="1" dirty="0" err="1">
                <a:solidFill>
                  <a:srgbClr val="0C2B8E"/>
                </a:solidFill>
              </a:rPr>
              <a:t>Sarrus</a:t>
            </a:r>
            <a:endParaRPr lang="en-US" sz="2400" b="1" dirty="0">
              <a:solidFill>
                <a:srgbClr val="0C2B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2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75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/>
      <p:bldP spid="37" grpId="0"/>
      <p:bldP spid="38" grpId="0"/>
      <p:bldP spid="39" grpId="0"/>
      <p:bldP spid="49" grpId="0"/>
      <p:bldP spid="50" grpId="0"/>
      <p:bldP spid="3" grpId="0"/>
      <p:bldP spid="6" grpId="0" animBg="1"/>
      <p:bldP spid="40" grpId="0"/>
      <p:bldP spid="4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Aula 15</a:t>
            </a:r>
          </a:p>
        </p:txBody>
      </p:sp>
      <p:sp>
        <p:nvSpPr>
          <p:cNvPr id="31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292240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Try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P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tângulo: Cantos Arredondados 7">
            <a:hlinkClick r:id="rId7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7949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Noção de Determinante de uma Matriz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tângulo: Cantos Arredondados 8">
            <a:hlinkClick r:id="rId8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0562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Determinante de uma Matriz 1x1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tângulo: Cantos Arredondados 9">
            <a:hlinkClick r:id="rId9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4215508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Determinante de uma Matriz 3x3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tângulo: Cantos Arredondados 8">
            <a:hlinkClick r:id="rId8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41260" y="31335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Determinante de uma Matriz 2x2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m 14" descr="Uma imagem com edifício&#10;&#10;Descrição gerada automaticamente">
            <a:extLst>
              <a:ext uri="{FF2B5EF4-FFF2-40B4-BE49-F238E27FC236}">
                <a16:creationId xmlns:a16="http://schemas.microsoft.com/office/drawing/2014/main" id="{0896E2E5-838A-4922-8D24-89DE53002C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604" y="870330"/>
            <a:ext cx="5402428" cy="511734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378" y="2098179"/>
            <a:ext cx="1308735" cy="4572000"/>
          </a:xfrm>
          <a:prstGeom prst="rect">
            <a:avLst/>
          </a:prstGeom>
        </p:spPr>
      </p:pic>
      <p:sp>
        <p:nvSpPr>
          <p:cNvPr id="3" name="Nota de aviso oval 2"/>
          <p:cNvSpPr/>
          <p:nvPr/>
        </p:nvSpPr>
        <p:spPr>
          <a:xfrm>
            <a:off x="2070538" y="157655"/>
            <a:ext cx="3783394" cy="1340235"/>
          </a:xfrm>
          <a:prstGeom prst="wedgeEllipseCallout">
            <a:avLst>
              <a:gd name="adj1" fmla="val -17910"/>
              <a:gd name="adj2" fmla="val 923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2B79E2F-9328-4F06-993F-18497229456E}"/>
              </a:ext>
            </a:extLst>
          </p:cNvPr>
          <p:cNvSpPr txBox="1"/>
          <p:nvPr/>
        </p:nvSpPr>
        <p:spPr>
          <a:xfrm>
            <a:off x="2323046" y="412273"/>
            <a:ext cx="3278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Talvez precises de uma caneta e papel para responder a esta pergunta final</a:t>
            </a:r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!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E3A5F094-378B-44A3-9606-419FB34DE1FE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45">
            <a:off x="3469124" y="1247758"/>
            <a:ext cx="267903" cy="32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7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FLASHSPRING_PRESENTATION_REFERENCES" val=""/>
  <p:tag name="ISPRING_UUID" val="{763454ED-CFEB-4422-A229-A527652BFFCD}"/>
  <p:tag name="ISPRING_SCORM_RATE_QUIZZES" val="1"/>
  <p:tag name="ISPRING_SCORM_PASSING_SCORE" val="80.000000"/>
  <p:tag name="ISPRING_OUTPUT_FOLDER" val="[[&quot;*\uFFFD\uFFFD\uFFFD{BB4CDCA5-F38E-475C-8C53-186BBAA01A72}&quot;,&quot;C:\\Users\\filom\\Documents\\ENGIMATH\\LESSONS\\MATRICES\\AULA 15&quot;],[&quot;\uFFFD\u0006\uFFFD{89960893-7238-4BF1-AF2C-E0D0CDA1F331}&quot;,&quot;E:\\Ano Letivo 2019_2020\\Lesson 15&quot;]]"/>
  <p:tag name="ISPRING_RESOURCE_FOLDER" val="C:\Users\filom\Documents\ENGIMATH\LESSONS\MATRICES\AULA 15\Aula_15_N1\"/>
  <p:tag name="ISPRING_PRESENTATION_PATH" val="C:\Users\filom\Documents\ENGIMATH\LESSONS\MATRICES\AULA 15\Aula_15_N1.pptx"/>
  <p:tag name="ISPRING_SCREEN_RECS_UPDATED" val="C:\Users\filom\Documents\ENGIMATH\LESSONS\MATRICES\AULA 15\Aula_15_N1\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JO+ll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2sEVS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trBFUmayotWlAAAAgwEAAC4AAAB1bml2ZXJzYWwvcGxheWJhY2tfYW5kX25hdmlnYXRpb25fc2V0dGluZ3MueG1sdZDBCoMwEETvfoV/IPQcAj2XtkL9gRVHCcREsqvg3zeRakubHnfezC47iiFi3MC6KEtFs/iHUBAtYYaq3nOiTAvOzowkxrsoC1j3ZDkacyhFrPdTHcBwsqHd/6Pv12tL67HoWJ8h+UBjRuhTLrCRFHK0mGHTmnWC7gPigS8x+eCotbhgbT2F7nYYXtX8xSkbP5tHXH0Hzam++4Kgqg+1iJXtxT8BUEsDBBQAAgAIALawRVI7/o/k+wAAAAEFAAAgAAAAdW5pdmVyc2FsL2tleWJvYXJkX3Nob3J0Y3V0cy54bWyl0tFqgzAUBuBr+xSSB1h1dmsHaqF0vR6U7T7oaRsaE8k50e7tZ9kGY0Rr7N0fAh//OZx0falk2IBBoVXG4oeIrfNZygvq3pgHPylUvIKM1ZJ/vnGLwPIgSPGkDRWWwkKX3WfyyLqkyGiZsYiFeBIHuqZ5x8y/nf+gggvtpSjd4MIfrA00QlvsR5OJLQlqlxcnd5T0M+Mh8yAMDqzy+Y8Yj2sp+RD4NA38ENBC2cuu/JeJV2tP3NDNwX3EV1XenHusB3DeadNy4yZfppEbXpx7zaW/2WhpK3h3XmSymuptdatc4iLyF0kfjxJ2VkosDIDTXUYjDnP2mzD/AlBLAwQUAAIACAC2sEVS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trBFUlfOIbVjBAAA6xIAACEAAAB1bml2ZXJzYWwvZmxhc2hfc2tpbl9zZXR0aW5ncy54bWytV1tP4zgUfl5+RZSV5pHSy0xBEzoCWqTRsgNaGN7d9LS16tiV7ZTpv99jO2mcNmkChQipPrfv3HxOEqkV5cEGpKKCX4e9cHQWBFGcSglcv0CyZkRDMCUKfs6uw/vfDw9hx4kIJuQzaE35QhlKTgsoCk5TrQU/jwXXaOecC5kQFo7+vrd/UcdKNmkJdKutzpzEUMB87V3ejlupZBiD2+H47qpOIRbJmvDtg1iI8ymJVwspUj4zrvXNU6e23K5BMspXjR4xqvRPDUnJp0l30pv02qmsJSgFxqWr8U3v5lujFiNTYLvoh4PLwU1LnQLqeGH21DZUUW3Vhr1hfzioU1uTBZSTfDcZd8f9enmO1stVOeqXU9DwRzdGjs2/Bfku42Kdrt/TI2spFiahezpD8zTqMEFmeP1QYXxlnkYFE5ABamxIxegMyyDkzLXihXnqhOtymf30h0Rk7rYU7MkUYW96mA6ZMhhpmULUyU+Op5bi7THVeJlyvk8pZJ4wwCeSKhjNCVOZWEEsBP+DN8pnnq2MUEi8CpYmcOf89c2VGYXC3d2tHSy+7I7muShhkxELdI9YSP7CvB5IesRC8tmU65Gz7YH4Psfp5A1xS7JqeunPvC/lH9nACR7zjOWnnGugHsw9Vx52RshlEjGDkW2sF5qAKVzUsTTnU+fAqYiTDV0QjZvpXyM33T5rWKuos0fPWq26sSJNNYOqfotFKhX6guzXcuwVHKfiNoe60Q8w17l0mVgUxawLvxfs+awx1znILm/uHGjcJtdhQuQK5IsQTIVBpoc3EHPu9vKhhpnXuE1B/uRz0VKHCw2+fetnnbBwt7CtONGaxMsEXaqLYJdSV9nqAkYZbFVleZpMQU6wISjkDVmmObklXSwZ/utXCm8wKyvUMJ2mXqI5Tuiu3z1C1gFAZLzMb4M7OE6SMk0ZbIBlXI9gA66LLFJ4d6riNd1V7kmP0qohsxlUNEppfpYYFQqv6JcoTzOf0aLnNZkqG1lpouTz3fOlNPLzOWm61R+R9py1Usky8qtSiMUq5ZOkWjxrInVmtDhnwZMN3HCa2BGEDAOX+1jBckpMiHWWGMvMNQ7ohQ9mce2M7SAqOHUqZtCOelUqlrM/ZV/wgo7mEsAfsZZ45u2Af2A7FUTOfu1ESkuhgu20MUbcm3ZiK5PMR3z5jDoe1RXIr8sqs/W8FFLHqVajL0x///EnYcUnS/f8IvzxZaG/GxaJbXTm+FdxDjhJwL3O2feA0PKtgMosBzF6cB32e2GQbZLr8CIM1JLOtfnV2ZnsOJvVEBy3s125RyAGp0HgPN9QkaommP4nRILrth6h2/+kQD6C0m2LMqdSNZbkm4fRfX8kjDRDfD0dwi2iBqDL04pi38/srGuZro9iTPBDp122PoIAsLoX8g1HxxGQq9NBbvFjqgFleBrKxn5t/D5yQ/qXn4EwFm+8HmNwcRqGFosFg/uUMRXjfjmCNLx4z0XxjnboR53DlXGGS2VF+eh/UEsDBBQAAgAIALawRVLmRcYRSAQAABEVAAAmAAAAdW5pdmVyc2FsL2h0bWxfcHVibGlzaGluZ19zZXR0aW5ncy54bWzdWN1y2jgUvs9TaLzTy+KkTTcpY8hkwUyYEqDY6Tazs5MRtsDayJJryVB6tU+zD9Yn2SMLCASSikzYTvYiQ3x8zneOvvOnsXf2NWVoQnJJBa85R5VDBxEeiZjycc25CluvTx0kFeYxZoKTmsOFg87qB15WDBmVSUCUAlWJAIbLaqZqTqJUVnXd6XRaoTLL9VvBCgX4shKJ1M1yIglXJHczhmfwo2YZkc4cwQIA/lLB52b1gwOEPIN0KeKCEURjiJxTfSjMLlTKHNdoDXF0O85FweOGYCJH+XhYc35p+M2j5tuFjkFq0pRwTYmsg1CLVRXHMdVBYBbQbwQlhI4TiPbk2EFTGquk5rw51iig7W6ilNjm5FijNARQwNUcPiUKx1hh82j8KfJVyYXAiOIZxymNQniD9PFrTjO8CTrtpn/T7YV+cHMRXnZMDDsYhf7ncAejsB12/F30beEvrvv+oNPufrgJe71O2O7fWQGja4R47jpjHjArijwiS8I8lRTpkGPKoETv0SiJgiJnOB+TULQoJHGEmSQO+isj448FZlTNoBcOoRduCcnOZUYiNdBpqzkqL4hzB2cAITDI5bIk3r1flsTJ6drRXeP97lhbo/SwUjhKoHhAVobmuauihRrVXYQjRSdQmOTeIUcFY0GRZSJXdR106XtVuIzhARhvJPgac/oZDQWLl3yRdEjiLk4hf/0Wd9AIksqAul5GOAowh66mCuiMlhayGEpFVdnNrbn2eU4xQ9CxMHYIugw26I0SnMu1LC4zqZspqv/RFYrIPw29RvSgasAoeNG1ZKX/uyhYjGaiQIzegp1AUGpFCv8lBK02NBrlIi2lDEuFZOlmQsmUxGc2jq7BRVqAJYy3jBFlPHwp6Dc0JCORAy7BExiGIKfS4Fd2As6wlHegeBHjK9Om7W7T//xKHxDHE8yjHcGhPkmaqb3g4xniQi3sgI4IF5KUSYlpXL6zOVvl6WlYtgjk+ZmysYYvaVow/JzwS0JWoPeY8v142SXxP4zA2m2CJ2Wj6+YtoaHFKaTEYMKLCAYh5fORagEYYY4EZzOEI9hQUo+NCRWFBIkZEAZaPj1CYw9lWj6N4e4DHvOY5FaQh0dv3h6/+/Xk9H214n7/+5/XjxrNd3efYe3OLO/Gg5cDO6t7V4QfGD1yUdiwbYk81YUabzjdfvmxMG93Q39w3gjbn9rh9RaAkr3NneW5eoFu36flreLeOh3+vH0a+OeDxgUa+MFVJwyqNjXUFdCuKkqgCkf6hm1j0x/4n6ywgWIbvd5VCFXhW3WRH1h57ln5/WCjNTD3hv7KncEqBNgDYzPXYBMwmlKoxhfR1VYN9qSB8DKaeuslmT7a1WYO7KmpCc6jZG+V84IH7c/Lyf+Y6a3VL7ctNRSQlGqj/2i7PRvp66wF/mX7t16nuVf6qB1/L6Jmn5c+87T8PrT2Qchzt356OwD5+mfM+sG/UEsDBBQAAgAIALawRVInFvORtwEAAH4GAAAfAAAAdW5pdmVyc2FsL2h0bWxfc2tpbl9zZXR0aW5ncy5qc42UwU/CMBTG7/wVZF4N0YFOvAHDhISDidyMh248xkLX17QFRcP/7joEu+5NWS/0y4/v9b2t31enWz5BGnQfu1/V72r/XN9XGljNqC1c13XeohdWDzTPl7DIC+C5gMBDdhZZMa7hrB9+Eco5EJVrsn8xILXjFyABy7O/IyoC1IS2I7R3yvCDEj9P/+44XR07cuacbI1B0UtRGBCmJ1AVrGKCq6fqcTv0YNyB+gddsRRqpnfhwzhuJX8dB+MongxdLsVCMrGfY4a9hKWbTOFWLH/q9+1y6fVegirf+KatLM+1mRko/MLT22k4DdtJqUBr+Kk7jEfh6J6EOUuAuw1Fg4fB6A+0ZtwcqEfvcp2bEx2FUT8auLRkGTSmNJnGt3G/jonSqzHNRvEjZ+DDtDUjOduDusQK5VZe8AKlwsxOpIlGdpEoR7bMRXbk4qFdJGcPa23bvo0qMnoJquX5q7ixy2Uaw6hdM/Su2Zq4ykVbuFwQDYa83NqrOqdygVMiVRcpkAw0L0VPxzF+1tj9a9k4UxtQC0Re5qd9LaDLOAE1Eyu0AjOGpeui1MqG3tyoIM+eXtylf87O4RtQSwMEFAACAAgAtrBFUpQTsyJpAAAAbgAAABwAAAB1bml2ZXJzYWwvbG9jYWxfc2V0dGluZ3MueG1sDcwxDoMwDEDRnVNY3int1oHAxlaW0gNYxEWRHBuRgOD2ZPvD02/7MwocvKVg6vD1eCKwzuaDLg5/01C/EVIm9SSm7FANoe+qVmwm+XLOBSZYhS7eJo4lMo8Uixx2EajhU17/wB6brroBUEsDBBQAAgAIALewRVKqn45ZFgoAABYZAAAXAAAAdW5pdmVyc2FsL3VuaXZlcnNhbC5wbmftmGtUU1cWx48CiigF7HJ8IcGh1nZhpYgIBAJCqehgYcZxCshLRBKVR8AAAQJEHquiFWjREgIksa9BK5BihBAgoPhILTEpYIMxD4jQXCCEgIEbQkgyF23nw8ysWTPzdfhw11333N/Z/33O2Xfvc+6lP4aF2NpsswEA2B45HHwMAItSAFYPWq9BWsJu8+8it1WEYyFBoFngOIE8WOICPwoEoKVy/VKCFfK8Lv1wFAGAjZnL1yo5FpUDwJZbR4IDj+fEqWUtn7oaci8olspvDjYQGf6fCWJtSkKJ726YmNo70itTx3h7rXs7hr/LvY1TczJsoVnotuHUnapDA5eyh6GiSlI2EbvfdyBO+fOZVvL8OgAuvBVoDYD9LutVAHxluROAg9ecLQEo24i4DP5UbA+A8x/sVwMQvC4Igd/5R/jpR4EL80Px2xOvuD/aknglt5/z85Nl5q7K4T8z8F+prcAr8Aq8Aq/AK/AKvAKvwCvwCrwCr8D/n/DTzeuCfj15ujO9hgsNauh8p/yjVwdQ3s5/Y3RS6bx0n0g2zV0l65nhZN1V89Ic27yAYpgWUab5XVg4CT4Lp8IO4EIzw/SSOMzYLlh6YmdO1S31x9BRSwtew6j7KJMWH2BcrAso8O9g12m1KOOUxNwZDqf1SQ+oIgUZ3AZymk0v3mQgyx/aPZ0anXIFAPOmOwkqU5r0D5mmBf078figY9cCiMoFJ1u4rjidvvWZpCiiXhwBwAnljyNyzpe5/KM50kmNeaJOlkrlCRwhF8Sk7jgc4tQIQBc+rmJhST853GPIv8NksW219T4v/uos7eyPcEIsdMXM6QmqvkO6tgS6R8hYyUw/voow9yQ1LikAALlHhDUjoNm+e9rx8zd6cT1HBCmGWi927hdGAHI0lgptyK+v3Gbf9hnq4jy5NbUW3CXtRjoVz2RBZZn2/trvpLWc8tDX5nwDF5YcSpm+Id+UpONpOP4uksovEQB/9G/t1r1u71OktwUYNzcrsDD+m8JOazf+UhEvN1mWO4IqbwltjoXkw56WCOG0tVQyQyVr3vuzY2BOPt1Yg35xM7B9qmC6TJ3dTA2FRVEe5PvKoeGlCW0V2Z3cm4AXhxIee6ocuWo1APmZlTa9yysijF7qY6zt/EVYbJyj9BhMp8nYvXv4uVJ+9nZCM6eaGtXHt7qgPq+dzeZ4ErazpIs5Gsy7haafNT3m5zEj3sbnGA9J10P5gWmqehZjlIsyaEkiSI7+hCAV8RoktZVDQ8qMVlNBWpuKXscRtpE3pjnhSH07aC6WCgHfItGA26YcJuxmxH1Z55vefYBBVpUn7OVgabkjUsPFj1cB/44QS0U9IVW27ThB3o4TQCKf0SnIR1JDPSxlrT5NY9HpDWE5eyR38x/UG0wCseQRhsU16k3s+Ghe1g4GNZSXXqHzlonQbdp59jQzqXM62qOyoYkknGUTSilXpvlw4AG769wkrHIroyn3d1jNG9yxTL0azXqSZAj43MUCzPRjfm/NZm6s03K5SfLarL0+UAbhZY9tlV66h2V7pZUPd+E/lJ4gwmdFUSyBTwS/Ud1MPejIksPayho156Un3JYhrJeb4PyCHUObSB6UCgV86qfnohM4/4B4RpQqlemEZ7PTNLXi7Acumq+RaXnciKJnLJZkoaEU1DX8e+wUiqyZRZ8QTw/6naw4tBPcDSGqLuknGu23hDCuxN+7jdkd08IOSoIJyFLtURkiDSzbenWjaxGLKREyR7y55xfKfGxvhy770SiJN8s6X3Zg4hA3+B3nvCTPuxsJmskZjmG6mmqMZbuHGRTjSNCFY40zjTgLuJrqw33qSxyXfk6ijLn5xBYq5y4S6fdqJDU+eVFbwcjXnbut2bsXR8fbPr4xZaXoeNG+eZNESIvbWU8Y1Otq1d1PrEpaXiQJEigugaSzIh2xiZsq9VDB0OQ4nETTtmZt0BXPNCV6s9QXWqZvDYo7NRX8bN/RTHIF38HN6Fsqma/g78I3sZyOQ1jSEXJX1k1dFTcLxgbNnNkgWI5iXf1x5vfboFMjtVH39iW4m+VrnuYNmPevaWtjHot2J5zz76mOckuIgZiq3oeY4fvRLGNhcwu7nISVmRxL1B/WXhrPisFRW5c8eelYAYstoBHxmk4uc3ifaxDPJQ6dV+rsxxJMWIxliizSDUASnaZE9JtpXNcqaM3r4Wtycf3qKavBFDzpniLGnm76cQA9VB9ZkyVK0aWaMG8fhEazFC+2um2m5X7rLC30y2itUMXZd2dtwClNYjSx6Izs0TPDYqsHO6Dy018cNN55SFjSo6CBTb2ekrUC+RBurzgaqqWiYC7lMzrpgAWiWnd1nqu9ngw5RKR8fJ3PeX65cpCSRj/08HK1D1uyt9O/x7aeGxXhhet03UefPd9PnTfGJuO36/gdxk2lEleS6rLilQNsSWRfJVc7OWiYHm80pPhNnpt2KJ45LbJIwdw/f1a0Qy8yv78sPpCCKpO8U28W8Br6hMuTTqi4Q3TKVB8Nbrq+zRWdRh08Ka7j3oiEvmA/4vPz3uxtLR90La+s/01WPhu7+axIY5blbRjKiE5oo2955ssjB9s3F2xrCF8t9UBy39WogKOjTagXVHVy9XDHA9JjOXqInx0PFe1HMc1F6vfskO9Qtr3UQ0LoaiF+Md4kXl89KP708vwDUyRULUl/hi6vW3e5Se/UFk8ea9RoTpAk7Ti4QnP2B3yl8NvE9u5uW5YaDtPwSCXp01BTiDwipGtMY59G6VmeXRwWw3o/DAWSlRXRdlXqEhx+edTPxYcUIvltAFAyl+J0rNFJXnMrGE9T0QRx39cLODcie3jeEEXri6WcwvqqvhM1khZbQwSLpuZWJLyU0lkZfTMiHs1LN5DyWSY5LCpo8SeH2wtGz8SWO1Z2V5FKnaVUNcsjcfpOrnOTuLstP+a7RSRtc5JgpzFS36rXKdonYzjurXbYuMtGa95Rqslt0wTsq2RG08+0Yytmqvo9PISrU1QFwuBRT/Mg5zSelgztj6Nwk14lTqsvfV4VI+vAhUdHW4RJBjXrg0R/esdwHLow+VVU+WwuScTngguVYfb+ZEuFSoCs//p/rk3fILWRKZbV/atqNjNHK6W7Q3KrTNVfYCQ4uW+WClGBCx2EYLQ1Y1bgL6GmMkwmBT1CbAcu6P6uM+HsqA37SriA4qVoBzqvpXF/LEQKNq54Ru9iHU+s+GEtsi1BXXTON1n3DtGWizquu3G238NgAw72UXLwnyxKF28dHjLdPEAY5mf4I1U9PzzgpDzYClyHoHhjoU76kx+2IvjiYfM+wp3lbQauR//460d1NwDINI7wesSYkP06oVvhPE8Yos/TfLtTrpUOBnhZKXJEdQy/c12XEB0JqtvAunXMjs7Zl/PWGkoEvkznp4OFr3/f85z/xy3ZQEO4eX1Lywfkubrzyz3AkQ/DgpuDThb/DVBLAwQUAAIACAC3sEVS5WXGsUsAAABqAAAAGwAAAHVuaXZlcnNhbC91bml2ZXJzYWwucG5nLnhtbLOxr8jNUShLLSrOzM+zVTLUM1Cyt+PlsikoSi3LTC1XqACKAQUhQEmhEsg1QnDLM1NKMmyVLMzNEGIZqZnpGSW2Smam5nBBfaCRAFBLAQIAABQAAgAIABJEbE5rXzME1QIAAPcHAAAPAAAAAAAAAAEAAAAAAAAAAABub25lL3BsYXllci54bWxQSwECAAAUAAIACACpmnpOuPmYuuICAABnCgAAGAAAAAAAAAABAAAAAAACAwAAbm9uZS9jb21tb25fbWVzc2FnZXMubG5nUEsBAgAAFAACAAgAqZp6Tray98ilAAAAggEAACkAAAAAAAAAAQAAAAAAGgYAAG5vbmUvcGxheWJhY2tfYW5kX25hdmlnYXRpb25fc2V0dGluZ3MueG1sUEsBAgAAFAACAAgAqZp6Th9UimowAwAAxw4AACIAAAAAAAAAAQAAAAAABgcAAG5vbmUvZmxhc2hfcHVibGlzaGluZ19zZXR0aW5ncy54bWxQSwECAAAUAAIACACpmnpOQoHExRgBAADUAgAAHAAAAAAAAAABAAAAAAB2CgAAbm9uZS9mbGFzaF9za2luX3NldHRpbmdzLnhtbFBLAQIAABQAAgAIAKmaek7Xm3CWKwMAAG8OAAAhAAAAAAAAAAEAAAAAAMgLAABub25lL2h0bWxfcHVibGlzaGluZ19zZXR0aW5ncy54bWxQSwECAAAUAAIACACpmnpOjnP2+moAAADlAAAAGgAAAAAAAAABAAAAAAAyDwAAbm9uZS9odG1sX3NraW5fc2V0dGluZ3MuanNQSwECAAAUAAIACACwmnpOvH0190oAAABJAAAAFwAAAAAAAAABAAAAAADUDwAAbm9uZS9sb2NhbF9zZXR0aW5ncy54bWxQSwECAAAUAAIACACTvpZQNmFYAkcDAADhCQAAFAAAAAAAAAABAAAAAABTEAAAdW5pdmVyc2FsL3BsYXllci54bWxQSwECAAAUAAIACAC2sEVSnF4yCBQGAAA3FwAAHQAAAAAAAAABAAAAAADMEwAAdW5pdmVyc2FsL2NvbW1vbl9tZXNzYWdlcy5sbmdQSwECAAAUAAIACAC2sEVSZrKi1aUAAACDAQAALgAAAAAAAAABAAAAAAAbGgAAdW5pdmVyc2FsL3BsYXliYWNrX2FuZF9uYXZpZ2F0aW9uX3NldHRpbmdzLnhtbFBLAQIAABQAAgAIALawRVI7/o/k+wAAAAEFAAAgAAAAAAAAAAEAAAAAAAwbAAB1bml2ZXJzYWwva2V5Ym9hcmRfc2hvcnRjdXRzLnhtbFBLAQIAABQAAgAIALawRVLQvS+0TgQAAIcVAAAnAAAAAAAAAAEAAAAAAEUcAAB1bml2ZXJzYWwvZmxhc2hfcHVibGlzaGluZ19zZXR0aW5ncy54bWxQSwECAAAUAAIACAC2sEVSV84htWMEAADrEgAAIQAAAAAAAAABAAAAAADYIAAAdW5pdmVyc2FsL2ZsYXNoX3NraW5fc2V0dGluZ3MueG1sUEsBAgAAFAACAAgAtrBFUuZFxhFIBAAAERUAACYAAAAAAAAAAQAAAAAAeiUAAHVuaXZlcnNhbC9odG1sX3B1Ymxpc2hpbmdfc2V0dGluZ3MueG1sUEsBAgAAFAACAAgAtrBFUicW85G3AQAAfgYAAB8AAAAAAAAAAQAAAAAABioAAHVuaXZlcnNhbC9odG1sX3NraW5fc2V0dGluZ3MuanNQSwECAAAUAAIACAC2sEVSlBOzImkAAABuAAAAHAAAAAAAAAABAAAAAAD6KwAAdW5pdmVyc2FsL2xvY2FsX3NldHRpbmdzLnhtbFBLAQIAABQAAgAIALewRVKqn45ZFgoAABYZAAAXAAAAAAAAAAAAAAAAAJ0sAAB1bml2ZXJzYWwvdW5pdmVyc2FsLnBuZ1BLAQIAABQAAgAIALewRVLlZcaxSwAAAGoAAAAbAAAAAAAAAAEAAAAAAOg2AAB1bml2ZXJzYWwvdW5pdmVyc2FsLnBuZy54bWxQSwUGAAAAABMAEwCkBQAAbDcAAAAA"/>
  <p:tag name="ISPRING_ULTRA_SCORM_COURCE_TITLE" val="Aula 15_N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TRU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ORIGINAL_SIZ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PRESENTATION_TITLE" val="Aula 15_N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HAS_SCREEN_REC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0"/>
  <p:tag name="ISPRING_SLIDE_BRANCHING_PROPERTIES" val="&lt;BranchingProperties&gt;&lt;nextAction&gt;&lt;action&gt;2&lt;/action&gt;&lt;slide&gt;278&lt;/slide&gt;&lt;/nextAction&gt;&lt;prevAction&gt;&lt;action&gt;2&lt;/action&gt;&lt;slide&gt;275&lt;/slide&gt;&lt;/prevAction&gt;&lt;lock&gt;0&lt;/lock&gt;&lt;/BranchingProperties&gt;&#10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QUIZ_SHAPES_ADDED" val="1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RESOURCE_QUIZ" val="quiz1.quiz"/>
  <p:tag name="ISPRING_QUIZ_FULL_PATH" val="C:\Users\filom\Documents\ENGIMATH\LESSONS\MATRICES\AULA 15\Aula_15_N1\quiz\quiz1.quiz"/>
  <p:tag name="ISPRING_QUIZ_RELATIVE_PATH" val="Aula_15_N1\quiz\quiz1.qui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Gu5WYRyQND10N5yadKO_1Q&quot;,&quot;gi&quot;:&quot;u3i9MVQ1-1my7wlZwjVLsA&quot;,&quot;ti&quot;:&quot;characters&quot;,&quot;vs&quot;:{&quot;f&quot;:[831,708],&quot;i&quot;:{&quot;d&quot;:&quot;Gu5WYRyQND10N5yadKO_1Q&quot;,&quot;p&quot;:true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QUIZ_SHAPES_ADDED" val="1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RESOURCE_QUIZ" val="quiz2.quiz"/>
  <p:tag name="ISPRING_QUIZ_FULL_PATH" val="C:\Users\filom\Documents\ENGIMATH\LESSONS\MATRICES\AULA 15\Aula_15_N1\quiz\quiz2.quiz"/>
  <p:tag name="ISPRING_QUIZ_RELATIVE_PATH" val="Aula_15_N1\quiz\quiz2.quiz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WHvDBTdZiuFnRKfor1eovw&quot;,&quot;gi&quot;:&quot;u3i9MVQ1-1my7wlZwjVLsA&quot;,&quot;ti&quot;:&quot;characters&quot;,&quot;vs&quot;:{&quot;f&quot;:[831,708],&quot;i&quot;:{&quot;d&quot;:&quot;WHvDBTdZiuFnRKfor1eovw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3536B3E856E114D9A0F128D2740EF3C" ma:contentTypeVersion="15" ma:contentTypeDescription="Criar um novo documento." ma:contentTypeScope="" ma:versionID="19994ce53bd4fd50084cf307932a6689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40d8c5661e452ee98b8ea98e88ce35a2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m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27E6491-D449-4515-9B62-507DA9F518D5}"/>
</file>

<file path=customXml/itemProps2.xml><?xml version="1.0" encoding="utf-8"?>
<ds:datastoreItem xmlns:ds="http://schemas.openxmlformats.org/officeDocument/2006/customXml" ds:itemID="{AF69BCF6-817B-4A65-9568-D4BAA3CC5D97}"/>
</file>

<file path=customXml/itemProps3.xml><?xml version="1.0" encoding="utf-8"?>
<ds:datastoreItem xmlns:ds="http://schemas.openxmlformats.org/officeDocument/2006/customXml" ds:itemID="{ED7CF994-B1B7-480D-80FE-28BAEA629BD1}"/>
</file>

<file path=docProps/app.xml><?xml version="1.0" encoding="utf-8"?>
<Properties xmlns="http://schemas.openxmlformats.org/officeDocument/2006/extended-properties" xmlns:vt="http://schemas.openxmlformats.org/officeDocument/2006/docPropsVTypes">
  <TotalTime>6725</TotalTime>
  <Words>969</Words>
  <Application>Microsoft Office PowerPoint</Application>
  <PresentationFormat>Ecrã Panorâmico</PresentationFormat>
  <Paragraphs>178</Paragraphs>
  <Slides>11</Slides>
  <Notes>11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15_N1</dc:title>
  <dc:creator>aplopes@iscap.ipp.pt</dc:creator>
  <cp:lastModifiedBy>Filomena Soares</cp:lastModifiedBy>
  <cp:revision>377</cp:revision>
  <dcterms:created xsi:type="dcterms:W3CDTF">2019-03-25T06:42:45Z</dcterms:created>
  <dcterms:modified xsi:type="dcterms:W3CDTF">2021-02-05T22:08:47Z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