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7" r:id="rId3"/>
    <p:sldId id="285" r:id="rId4"/>
    <p:sldId id="289" r:id="rId5"/>
    <p:sldId id="278" r:id="rId6"/>
    <p:sldId id="286" r:id="rId7"/>
    <p:sldId id="288" r:id="rId8"/>
    <p:sldId id="290" r:id="rId9"/>
    <p:sldId id="283" r:id="rId10"/>
  </p:sldIdLst>
  <p:sldSz cx="12192000" cy="6858000"/>
  <p:notesSz cx="6858000" cy="9144000"/>
  <p:custDataLst>
    <p:tags r:id="rId1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70AD47"/>
    <a:srgbClr val="29A6FF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861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111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277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2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62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21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2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95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slide" Target="slide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0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slide" Target="slide5.xml"/><Relationship Id="rId9" Type="http://schemas.openxmlformats.org/officeDocument/2006/relationships/image" Target="../media/image1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slide" Target="slide2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slide" Target="slide5.xml"/><Relationship Id="rId9" Type="http://schemas.openxmlformats.org/officeDocument/2006/relationships/image" Target="../media/image26.png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1.jpe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16 Plano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Complementar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Complemento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Algébrico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" action="ppaction://noaction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Complementar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Complemento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Algébrico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16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13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Se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uma matriz quadrada do tipo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Menor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Complementar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determinante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submatriz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tipo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que se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obtém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eliminando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a coluna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13226"/>
              </a:xfrm>
              <a:prstGeom prst="rect">
                <a:avLst/>
              </a:prstGeom>
              <a:blipFill>
                <a:blip r:embed="rId7"/>
                <a:stretch>
                  <a:fillRect l="-966" t="-2837" r="-966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8639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Considera</a:t>
                </a:r>
                <a:r>
                  <a:rPr lang="en-GB" sz="2400" dirty="0">
                    <a:solidFill>
                      <a:srgbClr val="0C2B8E"/>
                    </a:solidFill>
                  </a:rPr>
                  <a:t> a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seguinte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matriz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3006023"/>
                <a:ext cx="9515201" cy="1592167"/>
              </a:xfrm>
              <a:prstGeom prst="rect">
                <a:avLst/>
              </a:prstGeom>
              <a:blipFill>
                <a:blip r:embed="rId9"/>
                <a:stretch>
                  <a:fillRect l="-961" t="-3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117137" y="6002668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×9−8×6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37" y="6002668"/>
                <a:ext cx="24278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132907" y="6333741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907" y="6333741"/>
                <a:ext cx="24278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709630" y="5234902"/>
            <a:ext cx="4820215" cy="926493"/>
            <a:chOff x="6866566" y="5234150"/>
            <a:chExt cx="3622762" cy="868832"/>
          </a:xfrm>
        </p:grpSpPr>
        <p:sp>
          <p:nvSpPr>
            <p:cNvPr id="9" name="CaixaDeTexto 8"/>
            <p:cNvSpPr txBox="1"/>
            <p:nvPr/>
          </p:nvSpPr>
          <p:spPr>
            <a:xfrm>
              <a:off x="6957845" y="5321418"/>
              <a:ext cx="3520965" cy="66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Podemos calcular este determinante pela regra que vimos na Aula 15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.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866566" y="5234150"/>
              <a:ext cx="3622762" cy="86883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6931882" y="3415860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6560644" y="3778372"/>
            <a:ext cx="1008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O Menor Complementar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é o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pt-PT" sz="2400" dirty="0">
                    <a:solidFill>
                      <a:srgbClr val="0C2B8E"/>
                    </a:solidFill>
                  </a:rPr>
                  <a:t>que se obtém eliminando a 1ª linha e a 1ª coluna de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611265"/>
                <a:ext cx="9515201" cy="830997"/>
              </a:xfrm>
              <a:prstGeom prst="rect">
                <a:avLst/>
              </a:prstGeom>
              <a:blipFill>
                <a:blip r:embed="rId12"/>
                <a:stretch>
                  <a:fillRect l="-1026" t="-5839" r="-1410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301571" y="5327934"/>
                <a:ext cx="4313469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Portanto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5327934"/>
                <a:ext cx="4313469" cy="715645"/>
              </a:xfrm>
              <a:prstGeom prst="rect">
                <a:avLst/>
              </a:prstGeom>
              <a:blipFill>
                <a:blip r:embed="rId13"/>
                <a:stretch>
                  <a:fillRect l="-2263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6"/>
          <a:stretch/>
        </p:blipFill>
        <p:spPr>
          <a:xfrm>
            <a:off x="8832176" y="2736000"/>
            <a:ext cx="1884787" cy="19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tângulo: Cantos Arredondados 67">
            <a:hlinkClick r:id="rId3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Complementar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4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Complemento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Algébrico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16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534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08764" y="93201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42" y="2962098"/>
                <a:ext cx="2881923" cy="1222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127618" y="552249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18" y="5522499"/>
                <a:ext cx="242788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4127618" y="6093969"/>
                <a:ext cx="2427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18" y="6093969"/>
                <a:ext cx="24278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6856059" y="4490344"/>
            <a:ext cx="4442566" cy="1032155"/>
            <a:chOff x="6943704" y="5234150"/>
            <a:chExt cx="3622762" cy="1098962"/>
          </a:xfrm>
        </p:grpSpPr>
        <p:sp>
          <p:nvSpPr>
            <p:cNvPr id="9" name="CaixaDeTexto 8"/>
            <p:cNvSpPr txBox="1"/>
            <p:nvPr/>
          </p:nvSpPr>
          <p:spPr>
            <a:xfrm>
              <a:off x="7045501" y="5384906"/>
              <a:ext cx="3520965" cy="753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Aplicando a regra que vimos na Aula 15, </a:t>
              </a:r>
              <a:r>
                <a:rPr lang="en-US" sz="20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obtemos</a:t>
              </a: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:</a:t>
              </a:r>
              <a:endParaRPr lang="pt-PT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tângulo arredondado 11"/>
            <p:cNvSpPr/>
            <p:nvPr/>
          </p:nvSpPr>
          <p:spPr>
            <a:xfrm>
              <a:off x="6943704" y="5234150"/>
              <a:ext cx="3622762" cy="1098962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Retângulo arredondado 12"/>
          <p:cNvSpPr/>
          <p:nvPr/>
        </p:nvSpPr>
        <p:spPr>
          <a:xfrm>
            <a:off x="5107763" y="3336979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 rot="16200000">
            <a:off x="5657305" y="3356499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520186" y="1545308"/>
                <a:ext cx="9515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Podemos calcular outros menores complementares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Por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exemplo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vamos</a:t>
                </a:r>
                <a:r>
                  <a:rPr lang="en-US" sz="2400" dirty="0">
                    <a:solidFill>
                      <a:srgbClr val="0C2B8E"/>
                    </a:solidFill>
                  </a:rPr>
                  <a:t> 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pt-PT" sz="2400" dirty="0">
                    <a:solidFill>
                      <a:srgbClr val="0C2B8E"/>
                    </a:solidFill>
                  </a:rPr>
                  <a:t>que é o determinante da submatriz depois de excluir a segunda linha e a terceira coluna de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86" y="1545308"/>
                <a:ext cx="9515201" cy="1200329"/>
              </a:xfrm>
              <a:prstGeom prst="rect">
                <a:avLst/>
              </a:prstGeom>
              <a:blipFill>
                <a:blip r:embed="rId11"/>
                <a:stretch>
                  <a:fillRect l="-961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658675" y="4382335"/>
                <a:ext cx="431346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C2B8E"/>
                    </a:solidFill>
                  </a:rPr>
                  <a:t>Assim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400" b="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75" y="4382335"/>
                <a:ext cx="4313469" cy="708143"/>
              </a:xfrm>
              <a:prstGeom prst="rect">
                <a:avLst/>
              </a:prstGeom>
              <a:blipFill>
                <a:blip r:embed="rId12"/>
                <a:stretch>
                  <a:fillRect l="-2119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11" grpId="0"/>
      <p:bldP spid="41" grpId="0"/>
      <p:bldP spid="13" grpId="0" animBg="1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tângulo: Cantos Arredondados 67">
            <a:hlinkClick r:id="rId4" action="ppaction://hlinksldjump"/>
            <a:extLst>
              <a:ext uri="{FF2B5EF4-FFF2-40B4-BE49-F238E27FC236}">
                <a16:creationId xmlns:a16="http://schemas.microsoft.com/office/drawing/2014/main" id="{85F6B10D-AABC-4758-8E9C-717A71B20AB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tângulo: Cantos Arredondados 68">
            <a:hlinkClick r:id="rId5" action="ppaction://hlinksldjump"/>
            <a:extLst>
              <a:ext uri="{FF2B5EF4-FFF2-40B4-BE49-F238E27FC236}">
                <a16:creationId xmlns:a16="http://schemas.microsoft.com/office/drawing/2014/main" id="{56A9B158-EB88-42DF-B4AB-3C8D4857202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Algébrico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tângulo: Cantos Arredondados 69">
            <a:hlinkClick r:id="" action="ppaction://noaction"/>
            <a:extLst>
              <a:ext uri="{FF2B5EF4-FFF2-40B4-BE49-F238E27FC236}">
                <a16:creationId xmlns:a16="http://schemas.microsoft.com/office/drawing/2014/main" id="{58517F42-0474-47D8-A070-1F9377FCF0ED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16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031BBC35-534E-4F41-823B-DCC142FC2C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SPRING_QUIZ_SHAPE1">
            <a:extLst>
              <a:ext uri="{FF2B5EF4-FFF2-40B4-BE49-F238E27FC236}">
                <a16:creationId xmlns:a16="http://schemas.microsoft.com/office/drawing/2014/main" id="{CCBDF416-BBD9-4F60-96F4-79441811033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F0B02E2C-3037-48C6-AB64-C3B0F7F6A4D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7D4630EA-C378-4379-A7FC-99B3B2E333B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3A0ACBD9-297D-4145-9B53-5E30A41B4A2B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2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Complementar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Complemento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Algébrico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9748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u="sng" dirty="0">
                    <a:solidFill>
                      <a:srgbClr val="F25E4F"/>
                    </a:solidFill>
                  </a:rPr>
                  <a:t>Definição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ysClr val="windowText" lastClr="000000"/>
                    </a:solidFill>
                  </a:rPr>
                  <a:t>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Menor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Complementar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coluna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</a:rPr>
                  <a:t>numa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 matriz quadrada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, o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Complemento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Algébrido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da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b="1" i="1" dirty="0" err="1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e </a:t>
                </a:r>
                <a:r>
                  <a:rPr lang="en-US" sz="2400" b="1" dirty="0" err="1">
                    <a:solidFill>
                      <a:sysClr val="windowText" lastClr="000000"/>
                    </a:solidFill>
                  </a:rPr>
                  <a:t>coluna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b="1" i="1" dirty="0">
                    <a:solidFill>
                      <a:sysClr val="windowText" lastClr="000000"/>
                    </a:solidFill>
                  </a:rPr>
                  <a:t>j</a:t>
                </a:r>
                <a:r>
                  <a:rPr lang="en-U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400" dirty="0">
                    <a:solidFill>
                      <a:sysClr val="windowText" lastClr="000000"/>
                    </a:solidFill>
                  </a:rPr>
                  <a:t>representa-se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e é dado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8" y="423438"/>
                <a:ext cx="9455397" cy="1775166"/>
              </a:xfrm>
              <a:prstGeom prst="rect">
                <a:avLst/>
              </a:prstGeom>
              <a:blipFill>
                <a:blip r:embed="rId6"/>
                <a:stretch>
                  <a:fillRect l="-966" t="-2740" r="-966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2501463"/>
            <a:ext cx="9859639" cy="42672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5653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/>
                  <a:t>Considera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seguinte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matriz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GB" sz="2400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241" y="2953473"/>
                <a:ext cx="9515201" cy="1592167"/>
              </a:xfrm>
              <a:prstGeom prst="rect">
                <a:avLst/>
              </a:prstGeom>
              <a:blipFill>
                <a:blip r:embed="rId7"/>
                <a:stretch>
                  <a:fillRect l="-961" t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Vamos </a:t>
                </a:r>
                <a:r>
                  <a:rPr lang="en-US" sz="2400" dirty="0" err="1"/>
                  <a:t>calcular</a:t>
                </a:r>
                <a:r>
                  <a:rPr lang="en-US" sz="2400" dirty="0"/>
                  <a:t> o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P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 da matriz </a:t>
                </a: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348515"/>
                <a:ext cx="9515201" cy="461665"/>
              </a:xfrm>
              <a:prstGeom prst="rect">
                <a:avLst/>
              </a:prstGeom>
              <a:blipFill>
                <a:blip r:embed="rId8"/>
                <a:stretch>
                  <a:fillRect l="-10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01571" y="4754665"/>
                <a:ext cx="9367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Depois de eliminar a 3ª linha e a 1ª coluna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obtemos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. Calculando o valor do determinante</a:t>
                </a:r>
                <a:r>
                  <a:rPr lang="en-US" sz="2400" dirty="0">
                    <a:solidFill>
                      <a:srgbClr val="0C2B8E"/>
                    </a:solidFill>
                  </a:rPr>
                  <a:t>:</a:t>
                </a:r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4754665"/>
                <a:ext cx="9367004" cy="830997"/>
              </a:xfrm>
              <a:prstGeom prst="rect">
                <a:avLst/>
              </a:prstGeom>
              <a:blipFill>
                <a:blip r:embed="rId10"/>
                <a:stretch>
                  <a:fillRect l="-1042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22" y="5529163"/>
                <a:ext cx="2396358" cy="749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964164" y="4065126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502872" y="3680064"/>
            <a:ext cx="1080000" cy="324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655269"/>
                <a:ext cx="11353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655269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655269"/>
                <a:ext cx="11353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=12−15</m:t>
                      </m:r>
                      <m:r>
                        <a:rPr lang="pt-PT" sz="24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76" y="5655268"/>
                <a:ext cx="255409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Portanto,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pt-PT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𝟑𝟏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263120"/>
                <a:ext cx="7507012" cy="470000"/>
              </a:xfrm>
              <a:prstGeom prst="rect">
                <a:avLst/>
              </a:prstGeom>
              <a:blipFill>
                <a:blip r:embed="rId16"/>
                <a:stretch>
                  <a:fillRect l="-1218" t="-7692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/>
      <p:bldP spid="42" grpId="0"/>
      <p:bldP spid="43" grpId="0"/>
      <p:bldP spid="2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29353" y="672662"/>
            <a:ext cx="9859639" cy="609600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16</a:t>
            </a:r>
          </a:p>
        </p:txBody>
      </p:sp>
      <p:sp>
        <p:nvSpPr>
          <p:cNvPr id="66" name="Retângulo: Cantos Arredondados 65">
            <a:hlinkClick r:id="rId3" action="ppaction://hlinksldjump"/>
            <a:extLst>
              <a:ext uri="{FF2B5EF4-FFF2-40B4-BE49-F238E27FC236}">
                <a16:creationId xmlns:a16="http://schemas.microsoft.com/office/drawing/2014/main" id="{B6291C6F-9B33-40A6-B014-82C61F23166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700" b="1" dirty="0" err="1">
                <a:solidFill>
                  <a:schemeClr val="tx1"/>
                </a:solidFill>
              </a:rPr>
              <a:t>Complementar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4" action="ppaction://hlinksldjump"/>
            <a:extLst>
              <a:ext uri="{FF2B5EF4-FFF2-40B4-BE49-F238E27FC236}">
                <a16:creationId xmlns:a16="http://schemas.microsoft.com/office/drawing/2014/main" id="{244A1948-6791-4118-A647-DF6056CB089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Complemento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Algébrico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67">
            <a:hlinkClick r:id="" action="ppaction://noaction"/>
            <a:extLst>
              <a:ext uri="{FF2B5EF4-FFF2-40B4-BE49-F238E27FC236}">
                <a16:creationId xmlns:a16="http://schemas.microsoft.com/office/drawing/2014/main" id="{5874E523-6960-4FB0-AFB0-6219BD10A08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521309" y="82691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  <a:p>
                <a:endParaRPr lang="en-GB" sz="1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2569585"/>
                <a:ext cx="9515201" cy="12228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301572" y="3956626"/>
                <a:ext cx="7686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C2B8E"/>
                    </a:solidFill>
                  </a:rPr>
                  <a:t>Primeiro,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vamos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calcular</a:t>
                </a:r>
                <a:r>
                  <a:rPr lang="en-US" sz="2400" dirty="0">
                    <a:solidFill>
                      <a:srgbClr val="0C2B8E"/>
                    </a:solidFill>
                  </a:rPr>
                  <a:t> o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3956626"/>
                <a:ext cx="7686490" cy="461665"/>
              </a:xfrm>
              <a:prstGeom prst="rect">
                <a:avLst/>
              </a:prstGeom>
              <a:blipFill>
                <a:blip r:embed="rId8"/>
                <a:stretch>
                  <a:fillRect l="-127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PT" sz="24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572" y="5335528"/>
                <a:ext cx="2396358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arredondado 48"/>
          <p:cNvSpPr/>
          <p:nvPr/>
        </p:nvSpPr>
        <p:spPr>
          <a:xfrm>
            <a:off x="6822646" y="2986058"/>
            <a:ext cx="118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/>
          <p:cNvSpPr/>
          <p:nvPr/>
        </p:nvSpPr>
        <p:spPr>
          <a:xfrm rot="16200000">
            <a:off x="6912646" y="2937700"/>
            <a:ext cx="1008000" cy="31531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63" y="5481093"/>
                <a:ext cx="11353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pt-PT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52" y="5481093"/>
                <a:ext cx="11353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=9−</m:t>
                    </m:r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21=−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277" y="5481093"/>
                <a:ext cx="2554094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Assim,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pt-PT" sz="2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12</a:t>
                </a:r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713" y="6165146"/>
                <a:ext cx="7507012" cy="470000"/>
              </a:xfrm>
              <a:prstGeom prst="rect">
                <a:avLst/>
              </a:prstGeom>
              <a:blipFill>
                <a:blip r:embed="rId13"/>
                <a:stretch>
                  <a:fillRect l="-1218" t="-7792" b="-29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301571" y="1545308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Poderíamos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avaliar</a:t>
                </a:r>
                <a:r>
                  <a:rPr lang="en-GB" sz="2400" dirty="0">
                    <a:solidFill>
                      <a:srgbClr val="0C2B8E"/>
                    </a:solidFill>
                  </a:rPr>
                  <a:t> outros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Complementos</a:t>
                </a:r>
                <a:r>
                  <a:rPr lang="en-US" sz="2400" dirty="0">
                    <a:solidFill>
                      <a:srgbClr val="0C2B8E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rgbClr val="0C2B8E"/>
                    </a:solidFill>
                  </a:rPr>
                  <a:t>Por </a:t>
                </a:r>
                <a:r>
                  <a:rPr lang="en-US" sz="2400" dirty="0" err="1">
                    <a:solidFill>
                      <a:srgbClr val="0C2B8E"/>
                    </a:solidFill>
                  </a:rPr>
                  <a:t>exemplo</a:t>
                </a:r>
                <a:r>
                  <a:rPr lang="en-US" sz="2400" dirty="0">
                    <a:solidFill>
                      <a:srgbClr val="0C2B8E"/>
                    </a:solidFill>
                  </a:rPr>
                  <a:t>, vejamos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1" y="1545308"/>
                <a:ext cx="9515201" cy="830997"/>
              </a:xfrm>
              <a:prstGeom prst="rect">
                <a:avLst/>
              </a:prstGeom>
              <a:blipFill>
                <a:blip r:embed="rId15"/>
                <a:stretch>
                  <a:fillRect l="-1026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301572" y="4436920"/>
                <a:ext cx="95152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srgbClr val="0C2B8E"/>
                    </a:solidFill>
                  </a:rPr>
                  <a:t>Por isso, vamos “apagar” a 2ª linha e 2ª coluna e calcular o valor de</a:t>
                </a:r>
                <a:r>
                  <a:rPr lang="en-U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sz="2400" b="1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>
                    <a:solidFill>
                      <a:srgbClr val="0C2B8E"/>
                    </a:solidFill>
                  </a:rPr>
                  <a:t> valor do determinante desta </a:t>
                </a:r>
                <a:r>
                  <a:rPr lang="pt-PT" sz="2400" dirty="0" err="1">
                    <a:solidFill>
                      <a:srgbClr val="0C2B8E"/>
                    </a:solidFill>
                  </a:rPr>
                  <a:t>submatriz</a:t>
                </a:r>
                <a:r>
                  <a:rPr lang="pt-PT" sz="2400" dirty="0">
                    <a:solidFill>
                      <a:srgbClr val="0C2B8E"/>
                    </a:solidFill>
                  </a:rPr>
                  <a:t>:</a:t>
                </a:r>
                <a:endParaRPr lang="en-U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72" y="4436920"/>
                <a:ext cx="9515201" cy="830997"/>
              </a:xfrm>
              <a:prstGeom prst="rect">
                <a:avLst/>
              </a:prstGeom>
              <a:blipFill>
                <a:blip r:embed="rId16"/>
                <a:stretch>
                  <a:fillRect l="-1026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E64E95E-5FB9-4B0E-91F0-4F1B5159B1D5}"/>
              </a:ext>
            </a:extLst>
          </p:cNvPr>
          <p:cNvSpPr/>
          <p:nvPr/>
        </p:nvSpPr>
        <p:spPr>
          <a:xfrm>
            <a:off x="6959277" y="194651"/>
            <a:ext cx="5099660" cy="1883883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E627647-6B02-4701-966E-DB393D2A9E62}"/>
              </a:ext>
            </a:extLst>
          </p:cNvPr>
          <p:cNvSpPr/>
          <p:nvPr/>
        </p:nvSpPr>
        <p:spPr>
          <a:xfrm>
            <a:off x="7132744" y="223355"/>
            <a:ext cx="427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 err="1">
                <a:solidFill>
                  <a:srgbClr val="F25E4F"/>
                </a:solidFill>
              </a:rPr>
              <a:t>Mensagem</a:t>
            </a:r>
            <a:r>
              <a:rPr lang="en-GB" b="1" dirty="0">
                <a:solidFill>
                  <a:srgbClr val="F25E4F"/>
                </a:solidFill>
              </a:rPr>
              <a:t> de Levar para Casa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19602AA-9F64-45C2-B353-6D68729CBE5E}"/>
              </a:ext>
            </a:extLst>
          </p:cNvPr>
          <p:cNvSpPr/>
          <p:nvPr/>
        </p:nvSpPr>
        <p:spPr>
          <a:xfrm>
            <a:off x="7009518" y="536205"/>
            <a:ext cx="4994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</a:rPr>
              <a:t>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Menores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Complementares</a:t>
            </a:r>
            <a:r>
              <a:rPr lang="en-GB" dirty="0">
                <a:solidFill>
                  <a:schemeClr val="bg1"/>
                </a:solidFill>
              </a:rPr>
              <a:t> e </a:t>
            </a:r>
            <a:r>
              <a:rPr lang="en-GB" dirty="0" err="1">
                <a:solidFill>
                  <a:schemeClr val="bg1"/>
                </a:solidFill>
              </a:rPr>
              <a:t>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Complementos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Algébricos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são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IGUAIS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são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SiMÉTRICOS</a:t>
            </a:r>
            <a:r>
              <a:rPr lang="en-GB" dirty="0">
                <a:solidFill>
                  <a:schemeClr val="bg1"/>
                </a:solidFill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/>
              <p:nvPr/>
            </p:nvSpPr>
            <p:spPr>
              <a:xfrm>
                <a:off x="7718345" y="1241976"/>
                <a:ext cx="3444123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Se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é par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e</a:t>
                </a:r>
                <a:r>
                  <a:rPr lang="en-GB" dirty="0" err="1">
                    <a:solidFill>
                      <a:schemeClr val="bg1"/>
                    </a:solidFill>
                  </a:rPr>
                  <a:t>ntão</a:t>
                </a: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C0127E92-145A-4E94-A9E9-62B3FAF8C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45" y="1241976"/>
                <a:ext cx="3444123" cy="395621"/>
              </a:xfrm>
              <a:prstGeom prst="rect">
                <a:avLst/>
              </a:prstGeom>
              <a:blipFill>
                <a:blip r:embed="rId17"/>
                <a:stretch>
                  <a:fillRect t="-7692"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/>
              <p:nvPr/>
            </p:nvSpPr>
            <p:spPr>
              <a:xfrm>
                <a:off x="7730589" y="1564225"/>
                <a:ext cx="3604097" cy="3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>
                    <a:solidFill>
                      <a:schemeClr val="bg1"/>
                    </a:solidFill>
                  </a:rPr>
                  <a:t>Se 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>
                    <a:solidFill>
                      <a:schemeClr val="bg1"/>
                    </a:solidFill>
                  </a:rPr>
                  <a:t>  é </a:t>
                </a:r>
                <a:r>
                  <a:rPr lang="en-GB" b="1" dirty="0" err="1">
                    <a:solidFill>
                      <a:schemeClr val="bg1"/>
                    </a:solidFill>
                  </a:rPr>
                  <a:t>ímpar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:r>
                  <a:rPr lang="en-GB" dirty="0" err="1">
                    <a:solidFill>
                      <a:schemeClr val="bg1"/>
                    </a:solidFill>
                  </a:rPr>
                  <a:t>então</a:t>
                </a:r>
                <a:r>
                  <a:rPr lang="en-GB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FC98123-906D-454B-9A67-07BB95C82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589" y="1564225"/>
                <a:ext cx="3604097" cy="395621"/>
              </a:xfrm>
              <a:prstGeom prst="rect">
                <a:avLst/>
              </a:prstGeom>
              <a:blipFill>
                <a:blip r:embed="rId18"/>
                <a:stretch>
                  <a:fillRect l="-338" t="-7813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0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  <p:bldP spid="42" grpId="0"/>
      <p:bldP spid="43" grpId="0"/>
      <p:bldP spid="3" grpId="0"/>
      <p:bldP spid="49" grpId="0" animBg="1"/>
      <p:bldP spid="50" grpId="0" animBg="1"/>
      <p:bldP spid="4" grpId="0"/>
      <p:bldP spid="51" grpId="0"/>
      <p:bldP spid="52" grpId="0"/>
      <p:bldP spid="79" grpId="0"/>
      <p:bldP spid="27" grpId="0"/>
      <p:bldP spid="28" grpId="0"/>
      <p:bldP spid="25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Algébrico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2" name="Imagem 11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576080" y="809586"/>
            <a:ext cx="3037490" cy="2106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02" y="2132860"/>
            <a:ext cx="1080135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8705996" y="1196748"/>
            <a:ext cx="274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Talvez vás precisar de lápis e papel para responder a estas perguntas finais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</a:t>
            </a:r>
          </a:p>
        </p:txBody>
      </p:sp>
    </p:spTree>
    <p:extLst>
      <p:ext uri="{BB962C8B-B14F-4D97-AF65-F5344CB8AC3E}">
        <p14:creationId xmlns:p14="http://schemas.microsoft.com/office/powerpoint/2010/main" val="210523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16</a:t>
            </a:r>
          </a:p>
        </p:txBody>
      </p:sp>
      <p:sp>
        <p:nvSpPr>
          <p:cNvPr id="63" name="Retângulo: Cantos Arredondados 62">
            <a:hlinkClick r:id="rId5" action="ppaction://hlinksldjump"/>
            <a:extLst>
              <a:ext uri="{FF2B5EF4-FFF2-40B4-BE49-F238E27FC236}">
                <a16:creationId xmlns:a16="http://schemas.microsoft.com/office/drawing/2014/main" id="{93D499F3-300A-46EB-9C33-D2E67A6C1A8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tângulo: Cantos Arredondados 63">
            <a:hlinkClick r:id="rId6" action="ppaction://hlinksldjump"/>
            <a:extLst>
              <a:ext uri="{FF2B5EF4-FFF2-40B4-BE49-F238E27FC236}">
                <a16:creationId xmlns:a16="http://schemas.microsoft.com/office/drawing/2014/main" id="{DF6CA2B4-8E40-48C6-896A-E50F42BBF5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Algébrico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tângulo: Cantos Arredondados 64">
            <a:hlinkClick r:id="" action="ppaction://noaction"/>
            <a:extLst>
              <a:ext uri="{FF2B5EF4-FFF2-40B4-BE49-F238E27FC236}">
                <a16:creationId xmlns:a16="http://schemas.microsoft.com/office/drawing/2014/main" id="{F9A5427A-EA1E-4F46-8A01-1A6D632BBDB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it!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504DF49-72D9-4C6D-B08D-126B3F1F8E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EE191E64-E5F4-450B-9D89-2CE97851660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5553BB05-223E-4056-91F2-00E82107F2B2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379EE626-6785-4BD4-A803-885029BBF92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95F92885-24FB-4309-B0F9-D3353BA493C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6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16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FF684514-812B-4C61-822E-437F52E03BE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Menor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Complementar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E19402F4-3EA5-48CD-8628-1A32CC2F945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Complemento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Algébrico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" action="ppaction://noaction"/>
            <a:extLst>
              <a:ext uri="{FF2B5EF4-FFF2-40B4-BE49-F238E27FC236}">
                <a16:creationId xmlns:a16="http://schemas.microsoft.com/office/drawing/2014/main" id="{1265DD5E-3AE2-4828-BCE6-78F4E5BF12F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04" y="1157564"/>
            <a:ext cx="14887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UUID" val="{38D0ED66-0CD2-4B7A-96F8-0DB5DAD53AED}"/>
  <p:tag name="ISPRING_OUTPUT_FOLDER" val="[[&quot;*\uFFFD\uFFFD\uFFFD{BB4CDCA5-F38E-475C-8C53-186BBAA01A72}&quot;,&quot;C:\\Users\\filom\\Documents\\ENGIMATH\\LESSONS\\MATRICES\\AULA 16&quot;],[&quot;\uFFFD\u0006\uFFFD{89960893-7238-4BF1-AF2C-E0D0CDA1F331}&quot;,&quot;E:\\Ano Letivo 2019_2020\\Lesson 16&quot;]]"/>
  <p:tag name="ISPRING_RESOURCE_FOLDER" val="C:\Users\filom\Documents\ENGIMATH\LESSONS\MATRICES\AULA 16\AULA_16_N1\"/>
  <p:tag name="ISPRING_PRESENTATION_PATH" val="C:\Users\filom\Documents\ENGIMATH\LESSONS\MATRICES\AULA 16\AULA_16_N1.pptx"/>
  <p:tag name="ISPRING_SCREEN_RECS_UPDATED" val="C:\Users\filom\Documents\ENGIMATH\LESSONS\MATRICES\AULA 16\AULA_16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OsU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jrF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I6x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OsU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COsU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COsU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I6xRVKUE7MiaQAAAG4AAAAcAAAAdW5pdmVyc2FsL2xvY2FsX3NldHRpbmdzLnhtbA3MMQ6DMAxA0Z1TWN4p7daBwMZWltIDWMRFkRwbkYDg9mT7w9Nv+zMKHLylYOrw9XgisM7mgy4Of9NQvxFSJvUkpuxQDaHvqlZsJvlyzgUmWIUu3iaOJTKPFIscdhGo4VNe/8Aem666AVBLAwQUAAIACACPsU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j7F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jrFFUpxeMggUBgAANxcAAB0AAAAAAAAAAQAAAAAAzBMAAHVuaXZlcnNhbC9jb21tb25fbWVzc2FnZXMubG5nUEsBAgAAFAACAAgAjrFFUmayotWlAAAAgwEAAC4AAAAAAAAAAQAAAAAAGxoAAHVuaXZlcnNhbC9wbGF5YmFja19hbmRfbmF2aWdhdGlvbl9zZXR0aW5ncy54bWxQSwECAAAUAAIACACOsUVS0L0vtE4EAACHFQAAJwAAAAAAAAABAAAAAAAMGwAAdW5pdmVyc2FsL2ZsYXNoX3B1Ymxpc2hpbmdfc2V0dGluZ3MueG1sUEsBAgAAFAACAAgAjrFFUprDbSdyAwAAogwAACEAAAAAAAAAAQAAAAAAnx8AAHVuaXZlcnNhbC9mbGFzaF9za2luX3NldHRpbmdzLnhtbFBLAQIAABQAAgAIAI6xRVLmRcYRSAQAABEVAAAmAAAAAAAAAAEAAAAAAFAjAAB1bml2ZXJzYWwvaHRtbF9wdWJsaXNoaW5nX3NldHRpbmdzLnhtbFBLAQIAABQAAgAIAI6xRVInFvORtwEAAH4GAAAfAAAAAAAAAAEAAAAAANwnAAB1bml2ZXJzYWwvaHRtbF9za2luX3NldHRpbmdzLmpzUEsBAgAAFAACAAgAjrFFUpQTsyJpAAAAbgAAABwAAAAAAAAAAQAAAAAA0CkAAHVuaXZlcnNhbC9sb2NhbF9zZXR0aW5ncy54bWxQSwECAAAUAAIACACPsUVSqp+OWRYKAAAWGQAAFwAAAAAAAAAAAAAAAABzKgAAdW5pdmVyc2FsL3VuaXZlcnNhbC5wbmdQSwECAAAUAAIACACPsUVS5WXGsUsAAABqAAAAGwAAAAAAAAABAAAAAAC+NAAAdW5pdmVyc2FsL3VuaXZlcnNhbC5wbmcueG1sUEsFBgAAAAASABIAVgUAAEI1AAAAAA=="/>
  <p:tag name="ISPRING_ULTRA_SCORM_COURCE_TITLE" val="Aula_16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16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oUsgtXnIBZoLxZbusIaWQ&quot;,&quot;gi&quot;:&quot;wYfFHpu4-clilvPkAL2jeA&quot;,&quot;ti&quot;:&quot;characters&quot;,&quot;vs&quot;:{&quot;f&quot;:[831,832],&quot;i&quot;:{&quot;d&quot;:&quot;ZoUsgtXnIBZoLxZbusIaW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AULA 16\AULA_16_N1\quiz\quiz1.quiz"/>
  <p:tag name="ISPRING_QUIZ_RELATIVE_PATH" val="AULA_16_N1\quiz\quiz1.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eLLCpby9tMS8K1yDeH0gg&quot;,&quot;gi&quot;:&quot;wYfFHpu4-clilvPkAL2jeA&quot;,&quot;ti&quot;:&quot;characters&quot;,&quot;vs&quot;:{&quot;f&quot;:[831,832],&quot;i&quot;:{&quot;d&quot;:&quot;neLLCpby9tMS8K1yDeH0g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16\AULA_16_N1\quiz\quiz2.quiz"/>
  <p:tag name="ISPRING_QUIZ_RELATIVE_PATH" val="AULA_16_N1\quiz\quiz2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nj5uigipkjR19H529zZcw&quot;,&quot;gi&quot;:&quot;wYfFHpu4-clilvPkAL2jeA&quot;,&quot;ti&quot;:&quot;characters&quot;,&quot;vs&quot;:{&quot;f&quot;:[831,832,501],&quot;i&quot;:{&quot;d&quot;:&quot;Xnj5uigipkjR19H529zZc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DB18A0-24EF-4EEC-BD39-C48E5A24FF32}"/>
</file>

<file path=customXml/itemProps2.xml><?xml version="1.0" encoding="utf-8"?>
<ds:datastoreItem xmlns:ds="http://schemas.openxmlformats.org/officeDocument/2006/customXml" ds:itemID="{AE83998C-FCE4-4886-90F1-C686AFD24713}"/>
</file>

<file path=customXml/itemProps3.xml><?xml version="1.0" encoding="utf-8"?>
<ds:datastoreItem xmlns:ds="http://schemas.openxmlformats.org/officeDocument/2006/customXml" ds:itemID="{31F4E521-4DC7-424F-BCD7-713D04FF4871}"/>
</file>

<file path=docProps/app.xml><?xml version="1.0" encoding="utf-8"?>
<Properties xmlns="http://schemas.openxmlformats.org/officeDocument/2006/extended-properties" xmlns:vt="http://schemas.openxmlformats.org/officeDocument/2006/docPropsVTypes">
  <TotalTime>7400</TotalTime>
  <Words>586</Words>
  <Application>Microsoft Office PowerPoint</Application>
  <PresentationFormat>Ecrã Panorâmico</PresentationFormat>
  <Paragraphs>101</Paragraphs>
  <Slides>9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Aula_16_N1</dc:title>
  <dc:creator>aplopes@iscap.ipp.pt</dc:creator>
  <cp:lastModifiedBy>Filomena Soares</cp:lastModifiedBy>
  <cp:revision>318</cp:revision>
  <dcterms:created xsi:type="dcterms:W3CDTF">2019-03-25T06:42:45Z</dcterms:created>
  <dcterms:modified xsi:type="dcterms:W3CDTF">2021-02-05T22:14:05Z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