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86" r:id="rId3"/>
    <p:sldId id="277" r:id="rId4"/>
    <p:sldId id="278" r:id="rId5"/>
    <p:sldId id="289" r:id="rId6"/>
    <p:sldId id="290" r:id="rId7"/>
    <p:sldId id="291" r:id="rId8"/>
    <p:sldId id="292" r:id="rId9"/>
    <p:sldId id="279" r:id="rId10"/>
    <p:sldId id="280" r:id="rId11"/>
    <p:sldId id="295" r:id="rId12"/>
    <p:sldId id="283" r:id="rId13"/>
  </p:sldIdLst>
  <p:sldSz cx="12192000" cy="6858000"/>
  <p:notesSz cx="6858000" cy="9144000"/>
  <p:custDataLst>
    <p:tags r:id="rId15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E4F"/>
    <a:srgbClr val="29A6FF"/>
    <a:srgbClr val="0C2B8E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1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420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648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377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494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880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54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7.png"/><Relationship Id="rId3" Type="http://schemas.openxmlformats.org/officeDocument/2006/relationships/tags" Target="../tags/tag4.xml"/><Relationship Id="rId7" Type="http://schemas.openxmlformats.org/officeDocument/2006/relationships/slide" Target="slide10.xml"/><Relationship Id="rId12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39.png"/><Relationship Id="rId10" Type="http://schemas.openxmlformats.org/officeDocument/2006/relationships/slide" Target="slide9.xml"/><Relationship Id="rId4" Type="http://schemas.openxmlformats.org/officeDocument/2006/relationships/slideLayout" Target="../slideLayouts/slideLayout2.xml"/><Relationship Id="rId9" Type="http://schemas.openxmlformats.org/officeDocument/2006/relationships/slide" Target="slide4.xml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11" Type="http://schemas.openxmlformats.org/officeDocument/2006/relationships/image" Target="../media/image41.png"/><Relationship Id="rId5" Type="http://schemas.openxmlformats.org/officeDocument/2006/relationships/slide" Target="slide10.xml"/><Relationship Id="rId10" Type="http://schemas.openxmlformats.org/officeDocument/2006/relationships/image" Target="../media/image40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2.xml"/><Relationship Id="rId7" Type="http://schemas.openxmlformats.org/officeDocument/2006/relationships/slide" Target="slide10.xml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42.png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slide" Target="slide10.xml"/><Relationship Id="rId9" Type="http://schemas.openxmlformats.org/officeDocument/2006/relationships/image" Target="../media/image11.png"/><Relationship Id="rId1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slide" Target="slide10.xm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.jpeg"/><Relationship Id="rId5" Type="http://schemas.openxmlformats.org/officeDocument/2006/relationships/slide" Target="slide4.xml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0.pn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.jpeg"/><Relationship Id="rId5" Type="http://schemas.openxmlformats.org/officeDocument/2006/relationships/slide" Target="slide4.xml"/><Relationship Id="rId15" Type="http://schemas.openxmlformats.org/officeDocument/2006/relationships/image" Target="../media/image26.svg"/><Relationship Id="rId10" Type="http://schemas.openxmlformats.org/officeDocument/2006/relationships/image" Target="../media/image18.png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pn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4.png"/><Relationship Id="rId5" Type="http://schemas.openxmlformats.org/officeDocument/2006/relationships/slide" Target="slide4.xml"/><Relationship Id="rId15" Type="http://schemas.openxmlformats.org/officeDocument/2006/relationships/image" Target="../media/image31.png"/><Relationship Id="rId10" Type="http://schemas.openxmlformats.org/officeDocument/2006/relationships/image" Target="../media/image1.jpeg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34.png"/><Relationship Id="rId5" Type="http://schemas.openxmlformats.org/officeDocument/2006/relationships/slide" Target="slide3.xml"/><Relationship Id="rId10" Type="http://schemas.openxmlformats.org/officeDocument/2006/relationships/image" Target="../media/image33.png"/><Relationship Id="rId4" Type="http://schemas.openxmlformats.org/officeDocument/2006/relationships/slide" Target="slide10.xml"/><Relationship Id="rId9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18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7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18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01" y="2255200"/>
            <a:ext cx="1248727" cy="4572000"/>
          </a:xfrm>
          <a:prstGeom prst="rect">
            <a:avLst/>
          </a:prstGeom>
        </p:spPr>
      </p:pic>
      <p:sp>
        <p:nvSpPr>
          <p:cNvPr id="3" name="Nota de aviso em forma de nuvem 2"/>
          <p:cNvSpPr/>
          <p:nvPr/>
        </p:nvSpPr>
        <p:spPr>
          <a:xfrm>
            <a:off x="7982172" y="0"/>
            <a:ext cx="3425806" cy="1933903"/>
          </a:xfrm>
          <a:prstGeom prst="cloudCallout">
            <a:avLst>
              <a:gd name="adj1" fmla="val 24222"/>
              <a:gd name="adj2" fmla="val 795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314276">
            <a:off x="8631946" y="243502"/>
            <a:ext cx="2255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Pega num papel e numa caneta antes </a:t>
            </a:r>
          </a:p>
          <a:p>
            <a:pPr algn="ctr"/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de começar!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814">
            <a:off x="8376495" y="763883"/>
            <a:ext cx="432000" cy="651944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341">
            <a:off x="10572391" y="483773"/>
            <a:ext cx="540000" cy="5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 - Troca de Filas Paralelas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 - Multiplicação por um escalar</a:t>
            </a: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Transposição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18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27A09970-42E6-4963-B636-EEB584656B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6F8975B1-5E5A-4703-A272-35B28AC39FBF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B5BCE47E-95E5-449E-AA7C-FCD8076C0019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1" name="ISPRING_QUIZ_SHAPE3">
            <a:extLst>
              <a:ext uri="{FF2B5EF4-FFF2-40B4-BE49-F238E27FC236}">
                <a16:creationId xmlns:a16="http://schemas.microsoft.com/office/drawing/2014/main" id="{7DD60B6E-7F09-48A7-812C-728C9EAEE86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>
            <a:extLst>
              <a:ext uri="{FF2B5EF4-FFF2-40B4-BE49-F238E27FC236}">
                <a16:creationId xmlns:a16="http://schemas.microsoft.com/office/drawing/2014/main" id="{06DC4140-478C-48FC-9C52-E89C63BF0632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37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5226" y="450644"/>
            <a:ext cx="615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18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59" y="1591999"/>
            <a:ext cx="15430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18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E99D852-B575-4CCA-8630-4283EB8CDA6B}"/>
              </a:ext>
            </a:extLst>
          </p:cNvPr>
          <p:cNvSpPr/>
          <p:nvPr/>
        </p:nvSpPr>
        <p:spPr>
          <a:xfrm>
            <a:off x="2117998" y="2764988"/>
            <a:ext cx="9748685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Todas</a:t>
            </a:r>
            <a:r>
              <a:rPr lang="en-GB" sz="2400" dirty="0">
                <a:solidFill>
                  <a:sysClr val="windowText" lastClr="000000"/>
                </a:solidFill>
              </a:rPr>
              <a:t> as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Propriedades</a:t>
            </a:r>
            <a:r>
              <a:rPr lang="en-GB" sz="2400" b="1" dirty="0">
                <a:solidFill>
                  <a:sysClr val="windowText" lastClr="000000"/>
                </a:solidFill>
              </a:rPr>
              <a:t> dos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Determinantes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aqui apresentadas foram "batizadas" apenas para facilitar a sua identificação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  <a:p>
            <a:pPr algn="ctr"/>
            <a:r>
              <a:rPr lang="pt-PT" sz="2400" b="1" dirty="0">
                <a:solidFill>
                  <a:sysClr val="windowText" lastClr="000000"/>
                </a:solidFill>
              </a:rPr>
              <a:t>Não há necessidade de memorização destes nomes</a:t>
            </a:r>
            <a:r>
              <a:rPr lang="en-GB" sz="2400" b="1" dirty="0">
                <a:solidFill>
                  <a:sysClr val="windowText" lastClr="000000"/>
                </a:solidFill>
              </a:rPr>
              <a:t>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0">
            <a:extLst>
              <a:ext uri="{FF2B5EF4-FFF2-40B4-BE49-F238E27FC236}">
                <a16:creationId xmlns:a16="http://schemas.microsoft.com/office/drawing/2014/main" id="{7EAA0439-C163-4813-88D8-BB0648011515}"/>
              </a:ext>
            </a:extLst>
          </p:cNvPr>
          <p:cNvSpPr/>
          <p:nvPr/>
        </p:nvSpPr>
        <p:spPr>
          <a:xfrm>
            <a:off x="2102645" y="2727148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arredondado 1">
            <a:extLst>
              <a:ext uri="{FF2B5EF4-FFF2-40B4-BE49-F238E27FC236}">
                <a16:creationId xmlns:a16="http://schemas.microsoft.com/office/drawing/2014/main" id="{C6F2BAFE-37C5-495A-9DB8-29C8C0D22A01}"/>
              </a:ext>
            </a:extLst>
          </p:cNvPr>
          <p:cNvSpPr/>
          <p:nvPr/>
        </p:nvSpPr>
        <p:spPr>
          <a:xfrm>
            <a:off x="8055664" y="2976020"/>
            <a:ext cx="336331" cy="102551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tângulo arredondado 2">
            <a:extLst>
              <a:ext uri="{FF2B5EF4-FFF2-40B4-BE49-F238E27FC236}">
                <a16:creationId xmlns:a16="http://schemas.microsoft.com/office/drawing/2014/main" id="{9AC03E18-A7BF-4C88-947C-8161E04B731F}"/>
              </a:ext>
            </a:extLst>
          </p:cNvPr>
          <p:cNvSpPr/>
          <p:nvPr/>
        </p:nvSpPr>
        <p:spPr>
          <a:xfrm>
            <a:off x="7194212" y="2981362"/>
            <a:ext cx="336331" cy="1026000"/>
          </a:xfrm>
          <a:prstGeom prst="roundRect">
            <a:avLst/>
          </a:prstGeom>
          <a:solidFill>
            <a:srgbClr val="29A6FF">
              <a:alpha val="30000"/>
            </a:srgbClr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18</a:t>
            </a:r>
          </a:p>
        </p:txBody>
      </p:sp>
      <p:sp>
        <p:nvSpPr>
          <p:cNvPr id="25" name="Retângulo: Cantos Arredondados 47">
            <a:extLst>
              <a:ext uri="{FF2B5EF4-FFF2-40B4-BE49-F238E27FC236}">
                <a16:creationId xmlns:a16="http://schemas.microsoft.com/office/drawing/2014/main" id="{CB0A30E2-FB90-405D-BFC0-DD163A7E8193}"/>
              </a:ext>
            </a:extLst>
          </p:cNvPr>
          <p:cNvSpPr/>
          <p:nvPr/>
        </p:nvSpPr>
        <p:spPr>
          <a:xfrm>
            <a:off x="2102645" y="267828"/>
            <a:ext cx="9859639" cy="223535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C0195FE-702D-400F-9BA0-B0FA27B81A79}"/>
                  </a:ext>
                </a:extLst>
              </p:cNvPr>
              <p:cNvSpPr txBox="1"/>
              <p:nvPr/>
            </p:nvSpPr>
            <p:spPr>
              <a:xfrm>
                <a:off x="2353992" y="529090"/>
                <a:ext cx="92806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/>
                  <a:t>Supõe</a:t>
                </a:r>
                <a:r>
                  <a:rPr lang="en-US" sz="2400" dirty="0"/>
                  <a:t> que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é uma matriz quadrada. 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pt-PT" sz="2400" dirty="0"/>
                  <a:t>é a matriz quadrada obtida de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por  </a:t>
                </a:r>
                <a:r>
                  <a:rPr lang="pt-PT" sz="2400" b="1" dirty="0"/>
                  <a:t>troca da posição relativa de duas filas paralelas </a:t>
                </a:r>
                <a:r>
                  <a:rPr lang="pt-PT" sz="2400" dirty="0"/>
                  <a:t>(</a:t>
                </a:r>
                <a:r>
                  <a:rPr lang="pt-PT" sz="2400" b="1" dirty="0"/>
                  <a:t>linhas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colunas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então</a:t>
                </a:r>
                <a:r>
                  <a:rPr lang="en-US" sz="2400" dirty="0"/>
                  <a:t>:</a:t>
                </a:r>
                <a:endParaRPr lang="pt-PT" sz="24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C0195FE-702D-400F-9BA0-B0FA27B81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92" y="529090"/>
                <a:ext cx="9280625" cy="1200329"/>
              </a:xfrm>
              <a:prstGeom prst="rect">
                <a:avLst/>
              </a:prstGeom>
              <a:blipFill>
                <a:blip r:embed="rId8"/>
                <a:stretch>
                  <a:fillRect l="-985" t="-4061" r="-985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7D2ACAE-35E5-46C5-8219-DDECA511DC5C}"/>
                  </a:ext>
                </a:extLst>
              </p:cNvPr>
              <p:cNvSpPr txBox="1"/>
              <p:nvPr/>
            </p:nvSpPr>
            <p:spPr>
              <a:xfrm>
                <a:off x="5498600" y="1610527"/>
                <a:ext cx="306705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7D2ACAE-35E5-46C5-8219-DDECA511D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600" y="1610527"/>
                <a:ext cx="306705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D87E95A8-DD15-4571-AAE9-CCC5276D1B1D}"/>
              </a:ext>
            </a:extLst>
          </p:cNvPr>
          <p:cNvSpPr/>
          <p:nvPr/>
        </p:nvSpPr>
        <p:spPr>
          <a:xfrm>
            <a:off x="2370036" y="274518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59A931E-BE58-4FA0-BD50-540FB5ED0C3D}"/>
              </a:ext>
            </a:extLst>
          </p:cNvPr>
          <p:cNvSpPr txBox="1"/>
          <p:nvPr/>
        </p:nvSpPr>
        <p:spPr>
          <a:xfrm>
            <a:off x="2370036" y="3256270"/>
            <a:ext cx="852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Supõe que temos a seguinte matriz 
</a:t>
            </a:r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ED7C5A-8733-4941-BC0E-1D5C887F2B7D}"/>
                  </a:ext>
                </a:extLst>
              </p:cNvPr>
              <p:cNvSpPr txBox="1"/>
              <p:nvPr/>
            </p:nvSpPr>
            <p:spPr>
              <a:xfrm>
                <a:off x="6500925" y="3054932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ED7C5A-8733-4941-BC0E-1D5C887F2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5" y="3054932"/>
                <a:ext cx="2098588" cy="8138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CB8F227-FAA4-47F1-99C9-BB8E13ABCC16}"/>
                  </a:ext>
                </a:extLst>
              </p:cNvPr>
              <p:cNvSpPr txBox="1"/>
              <p:nvPr/>
            </p:nvSpPr>
            <p:spPr>
              <a:xfrm>
                <a:off x="2406777" y="4001538"/>
                <a:ext cx="84713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Seja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 </a:t>
                </a:r>
                <a:r>
                  <a:rPr lang="en-US" sz="2000" dirty="0" err="1"/>
                  <a:t>matriz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obtida</a:t>
                </a:r>
                <a:r>
                  <a:rPr lang="en-US" sz="2000" dirty="0"/>
                  <a:t> de </a:t>
                </a:r>
                <a:r>
                  <a:rPr lang="en-US" sz="2000" i="1" dirty="0"/>
                  <a:t>A</a:t>
                </a:r>
                <a:r>
                  <a:rPr lang="en-US" sz="2000" dirty="0"/>
                  <a:t> por </a:t>
                </a:r>
                <a:r>
                  <a:rPr lang="en-US" sz="2000" b="1" dirty="0" err="1"/>
                  <a:t>troca</a:t>
                </a:r>
                <a:r>
                  <a:rPr lang="en-US" sz="2000" b="1" dirty="0"/>
                  <a:t> da </a:t>
                </a:r>
                <a:r>
                  <a:rPr lang="pt-PT" sz="2000" b="1" dirty="0"/>
                  <a:t>coluna 1 com a coluna 3</a:t>
                </a:r>
                <a:r>
                  <a:rPr lang="en-US" sz="2000" dirty="0"/>
                  <a:t>.</a:t>
                </a:r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CB8F227-FAA4-47F1-99C9-BB8E13AB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77" y="4001538"/>
                <a:ext cx="8471332" cy="400110"/>
              </a:xfrm>
              <a:prstGeom prst="rect">
                <a:avLst/>
              </a:prstGeom>
              <a:blipFill>
                <a:blip r:embed="rId11"/>
                <a:stretch>
                  <a:fillRect l="-792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CA32A78F-1608-42B2-81A4-03A1A2209538}"/>
              </a:ext>
            </a:extLst>
          </p:cNvPr>
          <p:cNvSpPr txBox="1"/>
          <p:nvPr/>
        </p:nvSpPr>
        <p:spPr>
          <a:xfrm>
            <a:off x="2415861" y="4330342"/>
            <a:ext cx="3173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C2B8E"/>
              </a:solidFill>
            </a:endParaRPr>
          </a:p>
          <a:p>
            <a:r>
              <a:rPr lang="en-US" sz="2000" dirty="0" err="1">
                <a:solidFill>
                  <a:srgbClr val="0C2B8E"/>
                </a:solidFill>
              </a:rPr>
              <a:t>Então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obtemos</a:t>
            </a:r>
            <a:r>
              <a:rPr lang="en-US" sz="2000" dirty="0">
                <a:solidFill>
                  <a:srgbClr val="0C2B8E"/>
                </a:solidFill>
              </a:rPr>
              <a:t>
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E7B191A-D9BC-491D-AF5B-DEFFBF228634}"/>
                  </a:ext>
                </a:extLst>
              </p:cNvPr>
              <p:cNvSpPr txBox="1"/>
              <p:nvPr/>
            </p:nvSpPr>
            <p:spPr>
              <a:xfrm>
                <a:off x="4067200" y="5527054"/>
                <a:ext cx="6045566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pt-PT" sz="20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groupChr>
                        <m:groupChrPr>
                          <m:chr m:val="⇔"/>
                          <m:pos m:val="top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E7B191A-D9BC-491D-AF5B-DEFFBF22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00" y="5527054"/>
                <a:ext cx="6045566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701A000-9F8A-482F-B46E-8A032B40531E}"/>
                  </a:ext>
                </a:extLst>
              </p:cNvPr>
              <p:cNvSpPr txBox="1"/>
              <p:nvPr/>
            </p:nvSpPr>
            <p:spPr>
              <a:xfrm>
                <a:off x="4270119" y="4445671"/>
                <a:ext cx="206979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701A000-9F8A-482F-B46E-8A032B405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19" y="4445671"/>
                <a:ext cx="2069797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994E949D-DAA6-4B68-AC73-FA2A070E775D}"/>
              </a:ext>
            </a:extLst>
          </p:cNvPr>
          <p:cNvSpPr txBox="1"/>
          <p:nvPr/>
        </p:nvSpPr>
        <p:spPr>
          <a:xfrm>
            <a:off x="2459777" y="5150895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Assim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endParaRPr lang="pt-PT" sz="2000" dirty="0">
              <a:solidFill>
                <a:srgbClr val="0C2B8E"/>
              </a:solidFill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B7116392-8F0B-4932-8756-27AA387DF8C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FCDA6AC-A884-4C42-82ED-42ADF3EA0F73}"/>
              </a:ext>
            </a:extLst>
          </p:cNvPr>
          <p:cNvSpPr/>
          <p:nvPr/>
        </p:nvSpPr>
        <p:spPr>
          <a:xfrm>
            <a:off x="5498935" y="5818575"/>
            <a:ext cx="591262" cy="492163"/>
          </a:xfrm>
          <a:prstGeom prst="round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980D3B4-DB1D-4910-A6AF-96D6733A7C78}"/>
              </a:ext>
            </a:extLst>
          </p:cNvPr>
          <p:cNvSpPr txBox="1"/>
          <p:nvPr/>
        </p:nvSpPr>
        <p:spPr>
          <a:xfrm>
            <a:off x="6383832" y="4427410"/>
            <a:ext cx="507128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Na prática, sempre se realiza uma </a:t>
            </a:r>
            <a:r>
              <a:rPr lang="en-US" sz="2000" b="1" dirty="0" err="1"/>
              <a:t>operação</a:t>
            </a:r>
            <a:r>
              <a:rPr lang="en-US" sz="2000" b="1" dirty="0"/>
              <a:t> </a:t>
            </a:r>
            <a:r>
              <a:rPr lang="en-US" sz="2000" b="1" dirty="0" err="1"/>
              <a:t>elementar</a:t>
            </a:r>
            <a:r>
              <a:rPr lang="en-US" sz="2000" b="1" dirty="0"/>
              <a:t> </a:t>
            </a:r>
            <a:r>
              <a:rPr lang="pt-PT" sz="2000" dirty="0"/>
              <a:t>sobre as linhas ou colunas </a:t>
            </a:r>
            <a:r>
              <a:rPr lang="en-US" sz="2000" dirty="0"/>
              <a:t>(Ver Aula 12) é </a:t>
            </a:r>
            <a:r>
              <a:rPr lang="en-US" sz="2000" u="sng" dirty="0" err="1"/>
              <a:t>importante</a:t>
            </a:r>
            <a:r>
              <a:rPr lang="en-US" sz="2000" u="sng" dirty="0"/>
              <a:t> </a:t>
            </a:r>
            <a:r>
              <a:rPr lang="en-US" sz="2000" u="sng" dirty="0" err="1"/>
              <a:t>apontá</a:t>
            </a:r>
            <a:r>
              <a:rPr lang="en-US" sz="2000" u="sng" dirty="0"/>
              <a:t>-la</a:t>
            </a:r>
            <a:r>
              <a:rPr lang="en-US" sz="2000" dirty="0"/>
              <a:t>!</a:t>
            </a: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C92A5FDA-3CA3-4563-9489-D790B66A0E47}"/>
              </a:ext>
            </a:extLst>
          </p:cNvPr>
          <p:cNvCxnSpPr>
            <a:cxnSpLocks/>
          </p:cNvCxnSpPr>
          <p:nvPr/>
        </p:nvCxnSpPr>
        <p:spPr>
          <a:xfrm flipH="1">
            <a:off x="5989923" y="5443073"/>
            <a:ext cx="393909" cy="375502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3.7037E-6 L -0.28138 0.19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9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694 L -0.13959 0.199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103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41" grpId="1" animBg="1"/>
      <p:bldP spid="42" grpId="0" animBg="1"/>
      <p:bldP spid="42" grpId="1" animBg="1"/>
      <p:bldP spid="25" grpId="0" animBg="1"/>
      <p:bldP spid="27" grpId="0" animBg="1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5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/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GB" i="1" smtClean="0">
                          <a:latin typeface="Cambria Math" panose="02040503050406030204" pitchFamily="18" charset="0"/>
                        </a:rPr>
                        <a:t>Escreva uma equação aqui.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arredondado 1">
            <a:extLst>
              <a:ext uri="{FF2B5EF4-FFF2-40B4-BE49-F238E27FC236}">
                <a16:creationId xmlns:a16="http://schemas.microsoft.com/office/drawing/2014/main" id="{6216CB2D-6198-423E-B9FA-B709C8A2A099}"/>
              </a:ext>
            </a:extLst>
          </p:cNvPr>
          <p:cNvSpPr/>
          <p:nvPr/>
        </p:nvSpPr>
        <p:spPr>
          <a:xfrm>
            <a:off x="6363005" y="5385565"/>
            <a:ext cx="2007476" cy="31637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Supõe que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é uma matriz </a:t>
                </a:r>
                <a:r>
                  <a:rPr lang="en-US" sz="2400" u="sng" dirty="0" err="1"/>
                  <a:t>quadrada</a:t>
                </a:r>
                <a:r>
                  <a:rPr lang="en-US" sz="2400" dirty="0"/>
                  <a:t> e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/>
                  <a:t>é um escalar</a:t>
                </a:r>
                <a:r>
                  <a:rPr lang="en-US" sz="2400" dirty="0"/>
                  <a:t>. Se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pt-PT" sz="2400" dirty="0"/>
                  <a:t>é a matriz quadrada obtida 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multiplicando uma única </a:t>
                </a:r>
                <a:r>
                  <a:rPr lang="en-US" sz="2400" b="1" dirty="0" err="1"/>
                  <a:t>linha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pt-PT" sz="2400" b="1" dirty="0"/>
                  <a:t>uma única coluna </a:t>
                </a:r>
                <a:r>
                  <a:rPr lang="pt-PT" sz="2400" dirty="0"/>
                  <a:t>pelo 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então</a:t>
                </a:r>
                <a:r>
                  <a:rPr lang="en-US" sz="2400" dirty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9"/>
                <a:stretch>
                  <a:fillRect l="-1012" t="-4061" r="-94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2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2400" dirty="0"/>
                  <a:t>Na prática, esta propriedade pode ser usada para simplificar os cálculos quando </a:t>
                </a:r>
                <a:r>
                  <a:rPr lang="pt-PT" sz="2400" b="1" dirty="0"/>
                  <a:t>todos os elementos de uma </a:t>
                </a:r>
                <a:r>
                  <a:rPr lang="en-US" sz="2400" dirty="0"/>
                  <a:t>“fila” (</a:t>
                </a:r>
                <a:r>
                  <a:rPr lang="en-US" sz="2400" b="1" dirty="0" err="1"/>
                  <a:t>linha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Coluna</a:t>
                </a:r>
                <a:r>
                  <a:rPr lang="en-US" sz="2400" dirty="0"/>
                  <a:t>) </a:t>
                </a:r>
                <a:r>
                  <a:rPr lang="pt-PT" sz="2400" b="1" dirty="0"/>
                  <a:t>são múltiplos do mesmo escalar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), </a:t>
                </a:r>
                <a:r>
                  <a:rPr lang="en-US" sz="2400" dirty="0" err="1"/>
                  <a:t>permitindo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colocar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evidência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esse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fator</a:t>
                </a:r>
                <a:r>
                  <a:rPr lang="en-US" sz="2400" dirty="0"/>
                  <a:t>.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blipFill>
                <a:blip r:embed="rId11"/>
                <a:stretch>
                  <a:fillRect l="-969" t="-4061" r="-1034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25664C2E-97C7-43B1-BA88-73DEAC8378C0}"/>
                  </a:ext>
                </a:extLst>
              </p:cNvPr>
              <p:cNvSpPr/>
              <p:nvPr/>
            </p:nvSpPr>
            <p:spPr>
              <a:xfrm>
                <a:off x="5770181" y="3999825"/>
                <a:ext cx="3153103" cy="124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25664C2E-97C7-43B1-BA88-73DEAC837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81" y="3999825"/>
                <a:ext cx="3153103" cy="12420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13AECB31-E807-4307-96ED-E66D1BED8F10}"/>
              </a:ext>
            </a:extLst>
          </p:cNvPr>
          <p:cNvSpPr/>
          <p:nvPr/>
        </p:nvSpPr>
        <p:spPr>
          <a:xfrm>
            <a:off x="2296466" y="3921883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3F2499BD-60E2-4721-BA8F-43783A514777}"/>
              </a:ext>
            </a:extLst>
          </p:cNvPr>
          <p:cNvSpPr txBox="1"/>
          <p:nvPr/>
        </p:nvSpPr>
        <p:spPr>
          <a:xfrm>
            <a:off x="2300272" y="4410264"/>
            <a:ext cx="387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Considerando</a:t>
            </a:r>
            <a:r>
              <a:rPr lang="en-US" sz="2000" dirty="0"/>
              <a:t> a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endParaRPr lang="pt-PT" sz="2000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FF27E81-EC82-4184-8DDA-771925C02F44}"/>
              </a:ext>
            </a:extLst>
          </p:cNvPr>
          <p:cNvSpPr txBox="1"/>
          <p:nvPr/>
        </p:nvSpPr>
        <p:spPr>
          <a:xfrm>
            <a:off x="2435574" y="4869428"/>
            <a:ext cx="38635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Observa</a:t>
            </a:r>
            <a:r>
              <a:rPr lang="en-US" sz="2000" dirty="0">
                <a:solidFill>
                  <a:srgbClr val="0C2B8E"/>
                </a:solidFill>
              </a:rPr>
              <a:t> que </a:t>
            </a:r>
            <a:r>
              <a:rPr lang="pt-PT" sz="2000" b="1" dirty="0">
                <a:solidFill>
                  <a:srgbClr val="0C2B8E"/>
                </a:solidFill>
              </a:rPr>
              <a:t>todos os elementos na linha 1 são números pares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então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pt-PT" sz="2000" u="sng" dirty="0">
                <a:solidFill>
                  <a:srgbClr val="0C2B8E"/>
                </a:solidFill>
              </a:rPr>
              <a:t>podemos colocar 2 em evidência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pt-PT" sz="2000" dirty="0">
                <a:solidFill>
                  <a:srgbClr val="0C2B8E"/>
                </a:solidFill>
              </a:rPr>
              <a:t>e podemos escrever o determinante como: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B729C3F7-4638-46ED-A9F9-0C0967FBD249}"/>
                  </a:ext>
                </a:extLst>
              </p:cNvPr>
              <p:cNvSpPr txBox="1"/>
              <p:nvPr/>
            </p:nvSpPr>
            <p:spPr>
              <a:xfrm>
                <a:off x="6299097" y="5385565"/>
                <a:ext cx="4525534" cy="113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B729C3F7-4638-46ED-A9F9-0C0967FB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097" y="5385565"/>
                <a:ext cx="4525534" cy="1134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 animBg="1"/>
      <p:bldP spid="32" grpId="0" animBg="1"/>
      <p:bldP spid="40" grpId="0" animBg="1"/>
      <p:bldP spid="4" grpId="0" animBg="1"/>
      <p:bldP spid="57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/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GB" i="1" smtClean="0">
                          <a:latin typeface="Cambria Math" panose="02040503050406030204" pitchFamily="18" charset="0"/>
                        </a:rPr>
                        <a:t>Escreva uma equação aqui.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arredondado 5">
            <a:extLst>
              <a:ext uri="{FF2B5EF4-FFF2-40B4-BE49-F238E27FC236}">
                <a16:creationId xmlns:a16="http://schemas.microsoft.com/office/drawing/2014/main" id="{49AEB64E-AE09-4CB9-9935-AC10883D3AA5}"/>
              </a:ext>
            </a:extLst>
          </p:cNvPr>
          <p:cNvSpPr/>
          <p:nvPr/>
        </p:nvSpPr>
        <p:spPr>
          <a:xfrm>
            <a:off x="7467600" y="5237625"/>
            <a:ext cx="426720" cy="90211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Supõe que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é uma matriz </a:t>
                </a:r>
                <a:r>
                  <a:rPr lang="en-US" sz="2400" u="sng" dirty="0" err="1"/>
                  <a:t>quadrada</a:t>
                </a:r>
                <a:r>
                  <a:rPr lang="en-US" sz="2400" dirty="0"/>
                  <a:t> e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/>
                  <a:t>é um escalar</a:t>
                </a:r>
                <a:r>
                  <a:rPr lang="en-US" sz="2400" dirty="0"/>
                  <a:t>. Se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pt-PT" sz="2400" dirty="0"/>
                  <a:t>é a matriz quadrada obtida 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multiplicando uma única </a:t>
                </a:r>
                <a:r>
                  <a:rPr lang="en-US" sz="2400" b="1" dirty="0" err="1"/>
                  <a:t>linha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pt-PT" sz="2400" b="1" dirty="0"/>
                  <a:t>uma única coluna </a:t>
                </a:r>
                <a:r>
                  <a:rPr lang="pt-PT" sz="2400" dirty="0"/>
                  <a:t>pelo 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então</a:t>
                </a:r>
                <a:r>
                  <a:rPr lang="en-US" sz="2400" dirty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9"/>
                <a:stretch>
                  <a:fillRect l="-1012" t="-4061" r="-94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2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2400" dirty="0"/>
                  <a:t>Na prática, esta propriedade pode ser usada para simplificar os cálculos quando </a:t>
                </a:r>
                <a:r>
                  <a:rPr lang="pt-PT" sz="2400" b="1" dirty="0"/>
                  <a:t>todos os elementos de uma </a:t>
                </a:r>
                <a:r>
                  <a:rPr lang="en-US" sz="2400" dirty="0"/>
                  <a:t>“fila” (</a:t>
                </a:r>
                <a:r>
                  <a:rPr lang="en-US" sz="2400" b="1" dirty="0" err="1"/>
                  <a:t>linha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Coluna</a:t>
                </a:r>
                <a:r>
                  <a:rPr lang="en-US" sz="2400" dirty="0"/>
                  <a:t>) </a:t>
                </a:r>
                <a:r>
                  <a:rPr lang="pt-PT" sz="2400" b="1" dirty="0"/>
                  <a:t>são múltiplos do mesmo escalar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), </a:t>
                </a:r>
                <a:r>
                  <a:rPr lang="en-US" sz="2400" dirty="0" err="1"/>
                  <a:t>permitindo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colocar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evidência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esse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fator</a:t>
                </a:r>
                <a:r>
                  <a:rPr lang="en-US" sz="2400" dirty="0"/>
                  <a:t>.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blipFill>
                <a:blip r:embed="rId11"/>
                <a:stretch>
                  <a:fillRect l="-969" t="-4061" r="-1034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13AECB31-E807-4307-96ED-E66D1BED8F10}"/>
              </a:ext>
            </a:extLst>
          </p:cNvPr>
          <p:cNvSpPr/>
          <p:nvPr/>
        </p:nvSpPr>
        <p:spPr>
          <a:xfrm>
            <a:off x="2296466" y="3921883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B0CA6C2-69C9-458A-A060-6AB37C15F5AD}"/>
                  </a:ext>
                </a:extLst>
              </p:cNvPr>
              <p:cNvSpPr txBox="1"/>
              <p:nvPr/>
            </p:nvSpPr>
            <p:spPr>
              <a:xfrm>
                <a:off x="6851735" y="5237625"/>
                <a:ext cx="3854773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B0CA6C2-69C9-458A-A060-6AB37C15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35" y="5237625"/>
                <a:ext cx="3854773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E9D927F0-5477-42E3-A229-714116F642D3}"/>
              </a:ext>
            </a:extLst>
          </p:cNvPr>
          <p:cNvSpPr txBox="1"/>
          <p:nvPr/>
        </p:nvSpPr>
        <p:spPr>
          <a:xfrm>
            <a:off x="2323000" y="4420234"/>
            <a:ext cx="4781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2. </a:t>
            </a:r>
            <a:r>
              <a:rPr lang="en-US" sz="2000" dirty="0" err="1"/>
              <a:t>Considerando</a:t>
            </a:r>
            <a:r>
              <a:rPr lang="en-US" sz="2000" dirty="0"/>
              <a:t> o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determinante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A8F1C80-9778-4829-919B-AC4DC5024E0C}"/>
                  </a:ext>
                </a:extLst>
              </p:cNvPr>
              <p:cNvSpPr/>
              <p:nvPr/>
            </p:nvSpPr>
            <p:spPr>
              <a:xfrm>
                <a:off x="6029963" y="4215890"/>
                <a:ext cx="3153103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A8F1C80-9778-4829-919B-AC4DC5024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63" y="4215890"/>
                <a:ext cx="3153103" cy="9061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>
            <a:extLst>
              <a:ext uri="{FF2B5EF4-FFF2-40B4-BE49-F238E27FC236}">
                <a16:creationId xmlns:a16="http://schemas.microsoft.com/office/drawing/2014/main" id="{538782D8-5A95-4276-A54A-77892F4F21F6}"/>
              </a:ext>
            </a:extLst>
          </p:cNvPr>
          <p:cNvSpPr txBox="1"/>
          <p:nvPr/>
        </p:nvSpPr>
        <p:spPr>
          <a:xfrm>
            <a:off x="2451674" y="5180168"/>
            <a:ext cx="428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Observa</a:t>
            </a:r>
            <a:r>
              <a:rPr lang="en-US" sz="2000" dirty="0">
                <a:solidFill>
                  <a:srgbClr val="0C2B8E"/>
                </a:solidFill>
              </a:rPr>
              <a:t> que </a:t>
            </a:r>
            <a:r>
              <a:rPr lang="pt-PT" sz="2000" b="1" dirty="0">
                <a:solidFill>
                  <a:srgbClr val="0C2B8E"/>
                </a:solidFill>
              </a:rPr>
              <a:t>todos os elementos na coluna 2 são múltiplos de 3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pt-PT" sz="2000" dirty="0">
                <a:solidFill>
                  <a:srgbClr val="0C2B8E"/>
                </a:solidFill>
              </a:rPr>
              <a:t>então podemos colocar o número 3 em evidência e escrever:</a:t>
            </a:r>
          </a:p>
        </p:txBody>
      </p:sp>
    </p:spTree>
    <p:extLst>
      <p:ext uri="{BB962C8B-B14F-4D97-AF65-F5344CB8AC3E}">
        <p14:creationId xmlns:p14="http://schemas.microsoft.com/office/powerpoint/2010/main" val="30391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/>
      <p:bldP spid="38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Supõe que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é uma matriz </a:t>
                </a:r>
                <a:r>
                  <a:rPr lang="en-US" sz="2400" u="sng" dirty="0" err="1"/>
                  <a:t>quadrada</a:t>
                </a:r>
                <a:r>
                  <a:rPr lang="en-US" sz="2400" dirty="0"/>
                  <a:t> e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/>
                  <a:t>é um escalar</a:t>
                </a:r>
                <a:r>
                  <a:rPr lang="en-US" sz="2400" dirty="0"/>
                  <a:t>. Se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pt-PT" sz="2400" dirty="0"/>
                  <a:t>é a matriz quadrada obtida 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multiplicando uma única </a:t>
                </a:r>
                <a:r>
                  <a:rPr lang="en-US" sz="2400" b="1" dirty="0" err="1"/>
                  <a:t>linha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pt-PT" sz="2400" b="1" dirty="0"/>
                  <a:t>uma única coluna </a:t>
                </a:r>
                <a:r>
                  <a:rPr lang="pt-PT" sz="2400" dirty="0"/>
                  <a:t>pelo 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então</a:t>
                </a:r>
                <a:r>
                  <a:rPr lang="en-US" sz="2400" dirty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8"/>
                <a:stretch>
                  <a:fillRect l="-1012" t="-4061" r="-94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25E4F"/>
                    </a:solidFill>
                  </a:rPr>
                  <a:t>IMPORTANTE</a:t>
                </a:r>
                <a:r>
                  <a:rPr lang="en-US" sz="2400" dirty="0"/>
                  <a:t> – </a:t>
                </a:r>
                <a:r>
                  <a:rPr lang="pt-PT" sz="2400" dirty="0"/>
                  <a:t>Para multiplicar um determinante por um escalar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pt-PT" sz="2400" dirty="0"/>
                  <a:t>sem o calcular primeiro</a:t>
                </a:r>
                <a:r>
                  <a:rPr lang="en-US" sz="2400" dirty="0"/>
                  <a:t>, </a:t>
                </a:r>
                <a:r>
                  <a:rPr lang="pt-PT" sz="2400" dirty="0"/>
                  <a:t>devemos multiplicar os elementos de </a:t>
                </a:r>
                <a:r>
                  <a:rPr lang="pt-PT" sz="2400" b="1" dirty="0"/>
                  <a:t>uma só “fila" do determinante </a:t>
                </a:r>
                <a:r>
                  <a:rPr lang="en-US" sz="2400" dirty="0"/>
                  <a:t>(</a:t>
                </a:r>
                <a:r>
                  <a:rPr lang="en-US" sz="2400" b="1" dirty="0" err="1"/>
                  <a:t>linha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coluna</a:t>
                </a:r>
                <a:r>
                  <a:rPr lang="en-US" sz="2400" dirty="0"/>
                  <a:t>) </a:t>
                </a:r>
                <a:r>
                  <a:rPr lang="en-US" sz="2400" b="1" dirty="0" err="1"/>
                  <a:t>pelo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escalar</a:t>
                </a:r>
                <a:r>
                  <a:rPr lang="en-US" sz="2400" dirty="0"/>
                  <a:t>, </a:t>
                </a:r>
                <a:r>
                  <a:rPr lang="pt-PT" sz="2400" b="1" dirty="0"/>
                  <a:t>mantendo todos os outros elementos inalterados</a:t>
                </a:r>
                <a:r>
                  <a:rPr lang="en-US" sz="2400" dirty="0"/>
                  <a:t>. </a:t>
                </a:r>
                <a:r>
                  <a:rPr lang="en-US" sz="2400" b="1" u="sng" dirty="0">
                    <a:solidFill>
                      <a:srgbClr val="F25E4F"/>
                    </a:solidFill>
                  </a:rPr>
                  <a:t>Nota</a:t>
                </a:r>
                <a:r>
                  <a:rPr lang="en-US" sz="2400" dirty="0"/>
                  <a:t> que </a:t>
                </a:r>
                <a:r>
                  <a:rPr lang="en-US" sz="2400" dirty="0" err="1"/>
                  <a:t>este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procedimento</a:t>
                </a:r>
                <a:r>
                  <a:rPr lang="en-US" sz="2400" dirty="0"/>
                  <a:t> é </a:t>
                </a:r>
                <a:r>
                  <a:rPr lang="pt-PT" sz="2400" u="sng" dirty="0"/>
                  <a:t>completamente diferente da multiplicação de uma matriz por um escalar!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blipFill>
                <a:blip r:embed="rId10"/>
                <a:stretch>
                  <a:fillRect l="-969" t="-2516" r="-1034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063590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Dado o determinante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pt-PT" sz="2000" dirty="0">
                    <a:solidFill>
                      <a:srgbClr val="0C2B8E"/>
                    </a:solidFill>
                  </a:rPr>
                  <a:t>podemos facilmente determinar o seu valor</a:t>
                </a:r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063590" cy="605550"/>
              </a:xfrm>
              <a:prstGeom prst="rect">
                <a:avLst/>
              </a:prstGeom>
              <a:blipFill>
                <a:blip r:embed="rId12"/>
                <a:stretch>
                  <a:fillRect l="-756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6630E1-C0F0-450F-AA88-1B801D9BB51B}"/>
                  </a:ext>
                </a:extLst>
              </p:cNvPr>
              <p:cNvSpPr txBox="1"/>
              <p:nvPr/>
            </p:nvSpPr>
            <p:spPr>
              <a:xfrm>
                <a:off x="2331219" y="5107394"/>
                <a:ext cx="428716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×4−2×3</m:t>
                      </m:r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=4−6=−2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6630E1-C0F0-450F-AA88-1B801D9B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5107394"/>
                <a:ext cx="4287164" cy="605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D4773CD9-504A-4E20-A74D-CA9162C0BE9F}"/>
              </a:ext>
            </a:extLst>
          </p:cNvPr>
          <p:cNvSpPr txBox="1"/>
          <p:nvPr/>
        </p:nvSpPr>
        <p:spPr>
          <a:xfrm>
            <a:off x="2173493" y="5625091"/>
            <a:ext cx="956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0C2B8E"/>
                </a:solidFill>
              </a:rPr>
              <a:t>Se, por qualquer motivo, quisermos </a:t>
            </a:r>
            <a:r>
              <a:rPr lang="en-GB" sz="2000" b="1" dirty="0" err="1">
                <a:solidFill>
                  <a:srgbClr val="0C2B8E"/>
                </a:solidFill>
              </a:rPr>
              <a:t>triplicar</a:t>
            </a:r>
            <a:r>
              <a:rPr lang="en-GB" sz="2000" b="1" dirty="0">
                <a:solidFill>
                  <a:srgbClr val="0C2B8E"/>
                </a:solidFill>
              </a:rPr>
              <a:t> o </a:t>
            </a:r>
            <a:r>
              <a:rPr lang="en-GB" sz="2000" b="1" dirty="0" err="1">
                <a:solidFill>
                  <a:srgbClr val="0C2B8E"/>
                </a:solidFill>
              </a:rPr>
              <a:t>seu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valor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pt-PT" sz="2000" dirty="0">
                <a:solidFill>
                  <a:srgbClr val="0C2B8E"/>
                </a:solidFill>
              </a:rPr>
              <a:t>só temos que o  multiplicar por 3!</a:t>
            </a:r>
            <a:endParaRPr lang="en-GB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/>
              <p:nvPr/>
            </p:nvSpPr>
            <p:spPr>
              <a:xfrm>
                <a:off x="2331218" y="6007758"/>
                <a:ext cx="70338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×4−2×3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4−6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6007758"/>
                <a:ext cx="7033843" cy="605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65849" y="5796685"/>
            <a:ext cx="1027696" cy="10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57" grpId="0"/>
      <p:bldP spid="31" grpId="0"/>
      <p:bldP spid="36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D0B7A4E-A8D5-4E56-B5EB-E37F246658E8}"/>
              </a:ext>
            </a:extLst>
          </p:cNvPr>
          <p:cNvSpPr/>
          <p:nvPr/>
        </p:nvSpPr>
        <p:spPr>
          <a:xfrm>
            <a:off x="4626079" y="2853732"/>
            <a:ext cx="6678317" cy="281354"/>
          </a:xfrm>
          <a:prstGeom prst="roundRect">
            <a:avLst/>
          </a:prstGeom>
          <a:solidFill>
            <a:srgbClr val="F25E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Supõe que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é uma matriz </a:t>
                </a:r>
                <a:r>
                  <a:rPr lang="en-US" sz="2400" u="sng" dirty="0" err="1"/>
                  <a:t>quadrada</a:t>
                </a:r>
                <a:r>
                  <a:rPr lang="en-US" sz="2400" dirty="0"/>
                  <a:t> e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/>
                  <a:t>é um escalar</a:t>
                </a:r>
                <a:r>
                  <a:rPr lang="en-US" sz="2400" dirty="0"/>
                  <a:t>. Se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pt-PT" sz="2400" dirty="0"/>
                  <a:t>é a matriz quadrada obtida 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multiplicando uma única </a:t>
                </a:r>
                <a:r>
                  <a:rPr lang="en-US" sz="2400" b="1" dirty="0" err="1"/>
                  <a:t>linha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pt-PT" sz="2400" b="1" dirty="0"/>
                  <a:t>uma única coluna </a:t>
                </a:r>
                <a:r>
                  <a:rPr lang="pt-PT" sz="2400" dirty="0"/>
                  <a:t>pelo 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então</a:t>
                </a:r>
                <a:r>
                  <a:rPr lang="en-US" sz="2400" dirty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8"/>
                <a:stretch>
                  <a:fillRect l="-1012" t="-4061" r="-94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25E4F"/>
                    </a:solidFill>
                  </a:rPr>
                  <a:t>IMPORTANTE</a:t>
                </a:r>
                <a:r>
                  <a:rPr lang="en-US" sz="2400" dirty="0"/>
                  <a:t> – </a:t>
                </a:r>
                <a:r>
                  <a:rPr lang="pt-PT" sz="2400" dirty="0"/>
                  <a:t>Para multiplicar um determinante por um escalar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pt-PT" sz="2400" dirty="0"/>
                  <a:t>sem o calcular primeiro</a:t>
                </a:r>
                <a:r>
                  <a:rPr lang="en-US" sz="2400" dirty="0"/>
                  <a:t>, </a:t>
                </a:r>
                <a:r>
                  <a:rPr lang="pt-PT" sz="2400" dirty="0"/>
                  <a:t>devemos multiplicar os elementos de </a:t>
                </a:r>
                <a:r>
                  <a:rPr lang="pt-PT" sz="2400" b="1" dirty="0"/>
                  <a:t>uma só “fila" do determinante </a:t>
                </a:r>
                <a:r>
                  <a:rPr lang="en-US" sz="2400" dirty="0"/>
                  <a:t>(</a:t>
                </a:r>
                <a:r>
                  <a:rPr lang="en-US" sz="2400" b="1" dirty="0" err="1"/>
                  <a:t>linha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coluna</a:t>
                </a:r>
                <a:r>
                  <a:rPr lang="en-US" sz="2400" dirty="0"/>
                  <a:t>) </a:t>
                </a:r>
                <a:r>
                  <a:rPr lang="en-US" sz="2400" b="1" dirty="0" err="1"/>
                  <a:t>pelo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escalar</a:t>
                </a:r>
                <a:r>
                  <a:rPr lang="en-US" sz="2400" dirty="0"/>
                  <a:t>, </a:t>
                </a:r>
                <a:r>
                  <a:rPr lang="pt-PT" sz="2400" b="1" dirty="0"/>
                  <a:t>mantendo todos os outros elementos inalterados</a:t>
                </a:r>
                <a:r>
                  <a:rPr lang="en-US" sz="2400" dirty="0"/>
                  <a:t>. </a:t>
                </a:r>
                <a:r>
                  <a:rPr lang="en-US" sz="2400" b="1" u="sng" dirty="0">
                    <a:solidFill>
                      <a:srgbClr val="F25E4F"/>
                    </a:solidFill>
                  </a:rPr>
                  <a:t>Nota</a:t>
                </a:r>
                <a:r>
                  <a:rPr lang="en-US" sz="2400" dirty="0"/>
                  <a:t> que </a:t>
                </a:r>
                <a:r>
                  <a:rPr lang="en-US" sz="2400" dirty="0" err="1"/>
                  <a:t>este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procedimento</a:t>
                </a:r>
                <a:r>
                  <a:rPr lang="en-US" sz="2400" dirty="0"/>
                  <a:t> é </a:t>
                </a:r>
                <a:r>
                  <a:rPr lang="pt-PT" sz="2400" u="sng" dirty="0"/>
                  <a:t>completamente diferente da multiplicação de uma matriz por um escalar!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blipFill>
                <a:blip r:embed="rId10"/>
                <a:stretch>
                  <a:fillRect l="-969" t="-2516" r="-1034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dirty="0">
                    <a:solidFill>
                      <a:srgbClr val="0C2B8E"/>
                    </a:solidFill>
                  </a:rPr>
                  <a:t>O problema é se quisermos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triplicar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o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valor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>
                    <a:solidFill>
                      <a:srgbClr val="0C2B8E"/>
                    </a:solidFill>
                  </a:rPr>
                  <a:t>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sem</a:t>
                </a:r>
                <a:r>
                  <a:rPr lang="en-GB" sz="2000" dirty="0">
                    <a:solidFill>
                      <a:srgbClr val="0C2B8E"/>
                    </a:solidFill>
                  </a:rPr>
                  <a:t> o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calcular</a:t>
                </a:r>
                <a:r>
                  <a:rPr lang="en-GB" sz="2000" dirty="0">
                    <a:solidFill>
                      <a:srgbClr val="0C2B8E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blipFill>
                <a:blip r:embed="rId12"/>
                <a:stretch>
                  <a:fillRect l="-736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D4773CD9-504A-4E20-A74D-CA9162C0BE9F}"/>
              </a:ext>
            </a:extLst>
          </p:cNvPr>
          <p:cNvSpPr txBox="1"/>
          <p:nvPr/>
        </p:nvSpPr>
        <p:spPr>
          <a:xfrm>
            <a:off x="2331219" y="5212159"/>
            <a:ext cx="919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A </a:t>
            </a:r>
            <a:r>
              <a:rPr lang="en-GB" sz="2000" dirty="0" err="1">
                <a:solidFill>
                  <a:srgbClr val="0C2B8E"/>
                </a:solidFill>
              </a:rPr>
              <a:t>resposta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mais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provável</a:t>
            </a:r>
            <a:r>
              <a:rPr lang="en-GB" sz="2000" dirty="0">
                <a:solidFill>
                  <a:srgbClr val="0C2B8E"/>
                </a:solidFill>
              </a:rPr>
              <a:t> (“</a:t>
            </a:r>
            <a:r>
              <a:rPr lang="en-GB" sz="2000" dirty="0" err="1">
                <a:solidFill>
                  <a:srgbClr val="0C2B8E"/>
                </a:solidFill>
              </a:rPr>
              <a:t>intuição</a:t>
            </a:r>
            <a:r>
              <a:rPr lang="en-GB" sz="2000" dirty="0">
                <a:solidFill>
                  <a:srgbClr val="0C2B8E"/>
                </a:solidFill>
              </a:rPr>
              <a:t>” </a:t>
            </a:r>
            <a:r>
              <a:rPr lang="en-GB" sz="2000" dirty="0" err="1">
                <a:solidFill>
                  <a:srgbClr val="0C2B8E"/>
                </a:solidFill>
              </a:rPr>
              <a:t>matricial</a:t>
            </a:r>
            <a:r>
              <a:rPr lang="en-GB" sz="2000" dirty="0">
                <a:solidFill>
                  <a:srgbClr val="0C2B8E"/>
                </a:solidFill>
              </a:rPr>
              <a:t>) é </a:t>
            </a:r>
            <a:r>
              <a:rPr lang="en-GB" sz="2000" dirty="0" err="1">
                <a:solidFill>
                  <a:srgbClr val="0C2B8E"/>
                </a:solidFill>
              </a:rPr>
              <a:t>multiplicar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todos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os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elementos</a:t>
            </a:r>
            <a:r>
              <a:rPr lang="en-GB" sz="2000" dirty="0">
                <a:solidFill>
                  <a:srgbClr val="0C2B8E"/>
                </a:solidFill>
              </a:rPr>
              <a:t> por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/>
              <p:nvPr/>
            </p:nvSpPr>
            <p:spPr>
              <a:xfrm>
                <a:off x="2331219" y="5674722"/>
                <a:ext cx="70338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36−54=−18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5674722"/>
                <a:ext cx="7033843" cy="605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8768730" y="5612269"/>
            <a:ext cx="844976" cy="920707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6A03F922-D011-4DE9-BCE5-444AA4CDB0D1}"/>
              </a:ext>
            </a:extLst>
          </p:cNvPr>
          <p:cNvCxnSpPr/>
          <p:nvPr/>
        </p:nvCxnSpPr>
        <p:spPr>
          <a:xfrm flipH="1">
            <a:off x="3416440" y="5843292"/>
            <a:ext cx="100483" cy="2730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B8D85D11-7BC2-4A65-8A9F-2DB1FA8DAEFE}"/>
                  </a:ext>
                </a:extLst>
              </p:cNvPr>
              <p:cNvSpPr txBox="1"/>
              <p:nvPr/>
            </p:nvSpPr>
            <p:spPr>
              <a:xfrm>
                <a:off x="2331218" y="6280272"/>
                <a:ext cx="8912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dirty="0">
                    <a:solidFill>
                      <a:srgbClr val="C00000"/>
                    </a:solidFill>
                  </a:rPr>
                  <a:t>Já sabemos que o resultado 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 e </a:t>
                </a:r>
                <a:r>
                  <a:rPr lang="en-GB" sz="2000" dirty="0" err="1">
                    <a:solidFill>
                      <a:srgbClr val="C00000"/>
                    </a:solidFill>
                  </a:rPr>
                  <a:t>não</a:t>
                </a:r>
                <a:r>
                  <a:rPr lang="en-GB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B8D85D11-7BC2-4A65-8A9F-2DB1FA8D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6280272"/>
                <a:ext cx="8912889" cy="400110"/>
              </a:xfrm>
              <a:prstGeom prst="rect">
                <a:avLst/>
              </a:prstGeom>
              <a:blipFill>
                <a:blip r:embed="rId16"/>
                <a:stretch>
                  <a:fillRect l="-684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44" grpId="0"/>
      <p:bldP spid="4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Supõe que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é uma matriz </a:t>
                </a:r>
                <a:r>
                  <a:rPr lang="en-US" sz="2400" u="sng" dirty="0" err="1"/>
                  <a:t>quadrada</a:t>
                </a:r>
                <a:r>
                  <a:rPr lang="en-US" sz="2400" dirty="0"/>
                  <a:t> e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/>
                  <a:t>é um escalar</a:t>
                </a:r>
                <a:r>
                  <a:rPr lang="en-US" sz="2400" dirty="0"/>
                  <a:t>. Se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pt-PT" sz="2400" dirty="0"/>
                  <a:t>é a matriz quadrada obtida 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multiplicando uma única </a:t>
                </a:r>
                <a:r>
                  <a:rPr lang="en-US" sz="2400" b="1" dirty="0" err="1"/>
                  <a:t>linha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pt-PT" sz="2400" b="1" dirty="0"/>
                  <a:t>uma única coluna </a:t>
                </a:r>
                <a:r>
                  <a:rPr lang="pt-PT" sz="2400" dirty="0"/>
                  <a:t>pelo 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então</a:t>
                </a:r>
                <a:r>
                  <a:rPr lang="en-US" sz="2400" dirty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8"/>
                <a:stretch>
                  <a:fillRect l="-1012" t="-4061" r="-94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dirty="0">
                    <a:solidFill>
                      <a:srgbClr val="0C2B8E"/>
                    </a:solidFill>
                  </a:rPr>
                  <a:t>O problema é se quisermos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triplicar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o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valor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>
                    <a:solidFill>
                      <a:srgbClr val="0C2B8E"/>
                    </a:solidFill>
                  </a:rPr>
                  <a:t>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sem o calcular! 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blipFill>
                <a:blip r:embed="rId11"/>
                <a:stretch>
                  <a:fillRect l="-736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4C4D71D-2B31-46C0-822E-8DE51CC70240}"/>
              </a:ext>
            </a:extLst>
          </p:cNvPr>
          <p:cNvSpPr/>
          <p:nvPr/>
        </p:nvSpPr>
        <p:spPr>
          <a:xfrm>
            <a:off x="4621786" y="2853732"/>
            <a:ext cx="6682609" cy="281354"/>
          </a:xfrm>
          <a:prstGeom prst="roundRect">
            <a:avLst/>
          </a:prstGeom>
          <a:solidFill>
            <a:srgbClr val="F25E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25E4F"/>
                    </a:solidFill>
                  </a:rPr>
                  <a:t>IMPORTANTE</a:t>
                </a:r>
                <a:r>
                  <a:rPr lang="en-US" sz="2400" dirty="0"/>
                  <a:t> – </a:t>
                </a:r>
                <a:r>
                  <a:rPr lang="pt-PT" sz="2400" dirty="0"/>
                  <a:t>Para multiplicar um determinante por um escalar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pt-PT" sz="2400" dirty="0"/>
                  <a:t>sem o calcular primeiro</a:t>
                </a:r>
                <a:r>
                  <a:rPr lang="en-US" sz="2400" dirty="0"/>
                  <a:t>, </a:t>
                </a:r>
                <a:r>
                  <a:rPr lang="pt-PT" sz="2400" dirty="0"/>
                  <a:t>devemos multiplicar os elementos de </a:t>
                </a:r>
                <a:r>
                  <a:rPr lang="pt-PT" sz="2400" b="1" dirty="0"/>
                  <a:t>uma só “fila" do determinante </a:t>
                </a:r>
                <a:r>
                  <a:rPr lang="en-US" sz="2400" dirty="0"/>
                  <a:t>(</a:t>
                </a:r>
                <a:r>
                  <a:rPr lang="en-US" sz="2400" b="1" dirty="0" err="1"/>
                  <a:t>linha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ou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coluna</a:t>
                </a:r>
                <a:r>
                  <a:rPr lang="en-US" sz="2400" dirty="0"/>
                  <a:t>) </a:t>
                </a:r>
                <a:r>
                  <a:rPr lang="en-US" sz="2400" b="1" dirty="0" err="1"/>
                  <a:t>pelo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escalar</a:t>
                </a:r>
                <a:r>
                  <a:rPr lang="en-US" sz="2400" dirty="0"/>
                  <a:t>, </a:t>
                </a:r>
                <a:r>
                  <a:rPr lang="pt-PT" sz="2400" b="1" dirty="0"/>
                  <a:t>mantendo todos os outros elementos inalterados</a:t>
                </a:r>
                <a:r>
                  <a:rPr lang="en-US" sz="2400" dirty="0"/>
                  <a:t>. </a:t>
                </a:r>
                <a:r>
                  <a:rPr lang="en-US" sz="2400" b="1" u="sng" dirty="0">
                    <a:solidFill>
                      <a:srgbClr val="F25E4F"/>
                    </a:solidFill>
                  </a:rPr>
                  <a:t>Nota</a:t>
                </a:r>
                <a:r>
                  <a:rPr lang="en-US" sz="2400" dirty="0"/>
                  <a:t> que </a:t>
                </a:r>
                <a:r>
                  <a:rPr lang="en-US" sz="2400" dirty="0" err="1"/>
                  <a:t>este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procedimento</a:t>
                </a:r>
                <a:r>
                  <a:rPr lang="en-US" sz="2400" dirty="0"/>
                  <a:t> é </a:t>
                </a:r>
                <a:r>
                  <a:rPr lang="pt-PT" sz="2400" u="sng" dirty="0"/>
                  <a:t>completamente diferente da multiplicação de uma matriz por um escalar!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blipFill>
                <a:blip r:embed="rId12"/>
                <a:stretch>
                  <a:fillRect l="-969" t="-2516" r="-1034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DFE36271-E523-496E-9890-BAA526C4687E}"/>
              </a:ext>
            </a:extLst>
          </p:cNvPr>
          <p:cNvSpPr txBox="1"/>
          <p:nvPr/>
        </p:nvSpPr>
        <p:spPr>
          <a:xfrm>
            <a:off x="2279643" y="5062316"/>
            <a:ext cx="891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Para </a:t>
            </a:r>
            <a:r>
              <a:rPr lang="en-GB" sz="2000" dirty="0" err="1">
                <a:solidFill>
                  <a:srgbClr val="0C2B8E"/>
                </a:solidFill>
              </a:rPr>
              <a:t>este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determinante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há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quatro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opções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possíveis</a:t>
            </a:r>
            <a:r>
              <a:rPr lang="en-GB" sz="2000" dirty="0">
                <a:solidFill>
                  <a:srgbClr val="0C2B8E"/>
                </a:solidFill>
              </a:rPr>
              <a:t>: </a:t>
            </a:r>
            <a:r>
              <a:rPr lang="en-GB" sz="2000" dirty="0" err="1">
                <a:solidFill>
                  <a:srgbClr val="0C2B8E"/>
                </a:solidFill>
              </a:rPr>
              <a:t>multiplicar</a:t>
            </a:r>
            <a:r>
              <a:rPr lang="en-GB" sz="2000" dirty="0">
                <a:solidFill>
                  <a:srgbClr val="0C2B8E"/>
                </a:solidFill>
              </a:rPr>
              <a:t> 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21D777-F8FD-4B2B-9D5F-10A7A2349007}"/>
              </a:ext>
            </a:extLst>
          </p:cNvPr>
          <p:cNvSpPr txBox="1"/>
          <p:nvPr/>
        </p:nvSpPr>
        <p:spPr>
          <a:xfrm>
            <a:off x="3269381" y="5466911"/>
            <a:ext cx="229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2B8E"/>
                </a:solidFill>
              </a:rPr>
              <a:t>1ª </a:t>
            </a:r>
            <a:r>
              <a:rPr lang="en-GB" sz="2000" b="1" dirty="0" err="1">
                <a:solidFill>
                  <a:srgbClr val="0C2B8E"/>
                </a:solidFill>
              </a:rPr>
              <a:t>linha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ou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>
                <a:solidFill>
                  <a:srgbClr val="0C2B8E"/>
                </a:solidFill>
              </a:rPr>
              <a:t>2</a:t>
            </a:r>
            <a:r>
              <a:rPr lang="en-GB" sz="2000" b="1" baseline="30000" dirty="0">
                <a:solidFill>
                  <a:srgbClr val="0C2B8E"/>
                </a:solidFill>
              </a:rPr>
              <a:t>ª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linha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B576DE3-07C0-42C1-8005-C2814055B8C2}"/>
                  </a:ext>
                </a:extLst>
              </p:cNvPr>
              <p:cNvSpPr/>
              <p:nvPr/>
            </p:nvSpPr>
            <p:spPr>
              <a:xfrm>
                <a:off x="2395416" y="5850407"/>
                <a:ext cx="5120751" cy="55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B576DE3-07C0-42C1-8005-C2814055B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16" y="5850407"/>
                <a:ext cx="5120751" cy="5542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>
            <a:extLst>
              <a:ext uri="{FF2B5EF4-FFF2-40B4-BE49-F238E27FC236}">
                <a16:creationId xmlns:a16="http://schemas.microsoft.com/office/drawing/2014/main" id="{2292998F-42BF-49DE-86E0-91AFE18C5790}"/>
              </a:ext>
            </a:extLst>
          </p:cNvPr>
          <p:cNvSpPr txBox="1"/>
          <p:nvPr/>
        </p:nvSpPr>
        <p:spPr>
          <a:xfrm>
            <a:off x="5009757" y="6325457"/>
            <a:ext cx="292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2B8E"/>
                </a:solidFill>
              </a:rPr>
              <a:t>1ª </a:t>
            </a:r>
            <a:r>
              <a:rPr lang="en-GB" sz="2000" b="1" dirty="0" err="1">
                <a:solidFill>
                  <a:srgbClr val="0C2B8E"/>
                </a:solidFill>
              </a:rPr>
              <a:t>coluna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ou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>
                <a:solidFill>
                  <a:srgbClr val="0C2B8E"/>
                </a:solidFill>
              </a:rPr>
              <a:t>2</a:t>
            </a:r>
            <a:r>
              <a:rPr lang="en-GB" sz="2000" b="1" baseline="30000" dirty="0">
                <a:solidFill>
                  <a:srgbClr val="0C2B8E"/>
                </a:solidFill>
              </a:rPr>
              <a:t>ª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coluna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186EF65-104F-4B92-B310-C59BF769935F}"/>
                  </a:ext>
                </a:extLst>
              </p:cNvPr>
              <p:cNvSpPr/>
              <p:nvPr/>
            </p:nvSpPr>
            <p:spPr>
              <a:xfrm>
                <a:off x="7231175" y="5942868"/>
                <a:ext cx="1911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=12−18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186EF65-104F-4B92-B310-C59BF769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175" y="5942868"/>
                <a:ext cx="191133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CCE05AB8-D2CF-49FA-8F87-EB50B61419E9}"/>
                  </a:ext>
                </a:extLst>
              </p:cNvPr>
              <p:cNvSpPr/>
              <p:nvPr/>
            </p:nvSpPr>
            <p:spPr>
              <a:xfrm>
                <a:off x="8394457" y="5942710"/>
                <a:ext cx="1911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CCE05AB8-D2CF-49FA-8F87-EB50B6141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457" y="5942710"/>
                <a:ext cx="191133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ixaDeTexto 46">
            <a:extLst>
              <a:ext uri="{FF2B5EF4-FFF2-40B4-BE49-F238E27FC236}">
                <a16:creationId xmlns:a16="http://schemas.microsoft.com/office/drawing/2014/main" id="{990C9F4A-9579-455A-96E0-F4CBE2D64EE9}"/>
              </a:ext>
            </a:extLst>
          </p:cNvPr>
          <p:cNvSpPr txBox="1"/>
          <p:nvPr/>
        </p:nvSpPr>
        <p:spPr>
          <a:xfrm>
            <a:off x="7394621" y="5592002"/>
            <a:ext cx="99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9A6FF"/>
                </a:solidFill>
              </a:rPr>
              <a:t>nas</a:t>
            </a:r>
            <a:r>
              <a:rPr lang="en-GB" sz="2000" b="1" dirty="0">
                <a:solidFill>
                  <a:srgbClr val="29A6FF"/>
                </a:solidFill>
              </a:rPr>
              <a:t> 4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1E2F35-228F-44BC-8037-95E0BE58C071}"/>
              </a:ext>
            </a:extLst>
          </p:cNvPr>
          <p:cNvSpPr/>
          <p:nvPr/>
        </p:nvSpPr>
        <p:spPr>
          <a:xfrm>
            <a:off x="7285419" y="5943026"/>
            <a:ext cx="1144116" cy="369016"/>
          </a:xfrm>
          <a:prstGeom prst="ellipse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áfico 8" descr="Sinal de polegar para cima">
            <a:extLst>
              <a:ext uri="{FF2B5EF4-FFF2-40B4-BE49-F238E27FC236}">
                <a16:creationId xmlns:a16="http://schemas.microsoft.com/office/drawing/2014/main" id="{E4BE6493-F408-484D-8837-5682B76096DB}"/>
              </a:ext>
            </a:extLst>
          </p:cNvPr>
          <p:cNvPicPr/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1563" y="5702731"/>
            <a:ext cx="697255" cy="697255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B22F0CD9-D649-45DD-BA85-B966AC73B0D7}"/>
              </a:ext>
            </a:extLst>
          </p:cNvPr>
          <p:cNvSpPr txBox="1"/>
          <p:nvPr/>
        </p:nvSpPr>
        <p:spPr>
          <a:xfrm>
            <a:off x="7981429" y="5524593"/>
            <a:ext cx="337624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C2B8E"/>
                </a:solidFill>
              </a:rPr>
              <a:t>Apenas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uma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destas</a:t>
            </a:r>
            <a:r>
              <a:rPr lang="en-GB" sz="2000" b="1" dirty="0">
                <a:solidFill>
                  <a:srgbClr val="0C2B8E"/>
                </a:solidFill>
              </a:rPr>
              <a:t> 4 </a:t>
            </a:r>
            <a:r>
              <a:rPr lang="en-GB" sz="2000" dirty="0" err="1">
                <a:solidFill>
                  <a:srgbClr val="0C2B8E"/>
                </a:solidFill>
              </a:rPr>
              <a:t>opções</a:t>
            </a:r>
            <a:r>
              <a:rPr lang="en-GB" sz="2000" dirty="0">
                <a:solidFill>
                  <a:srgbClr val="0C2B8E"/>
                </a:solidFill>
              </a:rPr>
              <a:t> é  </a:t>
            </a:r>
            <a:r>
              <a:rPr lang="en-GB" sz="2000" dirty="0" err="1">
                <a:solidFill>
                  <a:srgbClr val="0C2B8E"/>
                </a:solidFill>
              </a:rPr>
              <a:t>necessária</a:t>
            </a:r>
            <a:r>
              <a:rPr lang="en-GB" sz="2000" dirty="0">
                <a:solidFill>
                  <a:srgbClr val="0C2B8E"/>
                </a:solidFill>
              </a:rPr>
              <a:t> para resolver a </a:t>
            </a:r>
            <a:r>
              <a:rPr lang="en-GB" sz="2000" dirty="0" err="1">
                <a:solidFill>
                  <a:srgbClr val="0C2B8E"/>
                </a:solidFill>
              </a:rPr>
              <a:t>questão</a:t>
            </a:r>
            <a:r>
              <a:rPr lang="en-GB" sz="2000" dirty="0">
                <a:solidFill>
                  <a:srgbClr val="0C2B8E"/>
                </a:solidFill>
              </a:rPr>
              <a:t>! </a:t>
            </a:r>
            <a:r>
              <a:rPr lang="en-GB" sz="2000" dirty="0" err="1">
                <a:solidFill>
                  <a:srgbClr val="0C2B8E"/>
                </a:solidFill>
              </a:rPr>
              <a:t>Escolhe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uma</a:t>
            </a:r>
            <a:r>
              <a:rPr lang="en-GB" sz="2000" dirty="0">
                <a:solidFill>
                  <a:srgbClr val="0C2B8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13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" grpId="0"/>
      <p:bldP spid="42" grpId="0"/>
      <p:bldP spid="43" grpId="0"/>
      <p:bldP spid="43" grpId="1"/>
      <p:bldP spid="46" grpId="0"/>
      <p:bldP spid="46" grpId="1"/>
      <p:bldP spid="47" grpId="0"/>
      <p:bldP spid="47" grpId="1"/>
      <p:bldP spid="5" grpId="0" animBg="1"/>
      <p:bldP spid="5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B86BB8A-6CD1-40EF-A39B-04E1B2FC1162}"/>
              </a:ext>
            </a:extLst>
          </p:cNvPr>
          <p:cNvSpPr/>
          <p:nvPr/>
        </p:nvSpPr>
        <p:spPr>
          <a:xfrm>
            <a:off x="2102645" y="2857773"/>
            <a:ext cx="9859639" cy="3784188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Propriedade - Troca de Filas Paralelas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pt-PT" b="1" dirty="0">
                <a:solidFill>
                  <a:schemeClr val="tx1"/>
                </a:solidFill>
              </a:rPr>
              <a:t>Propriedade - Multiplicação por um escalar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Transposição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18</a:t>
            </a:r>
          </a:p>
        </p:txBody>
      </p:sp>
      <p:sp>
        <p:nvSpPr>
          <p:cNvPr id="39" name="Retângulo: Cantos Arredondados 47">
            <a:extLst>
              <a:ext uri="{FF2B5EF4-FFF2-40B4-BE49-F238E27FC236}">
                <a16:creationId xmlns:a16="http://schemas.microsoft.com/office/drawing/2014/main" id="{FA267178-5B53-428A-AC61-9EFF45463606}"/>
              </a:ext>
            </a:extLst>
          </p:cNvPr>
          <p:cNvSpPr/>
          <p:nvPr/>
        </p:nvSpPr>
        <p:spPr>
          <a:xfrm>
            <a:off x="2102980" y="325830"/>
            <a:ext cx="9859639" cy="223535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496967-36F1-4134-9F69-0526FB0511FD}"/>
              </a:ext>
            </a:extLst>
          </p:cNvPr>
          <p:cNvSpPr txBox="1"/>
          <p:nvPr/>
        </p:nvSpPr>
        <p:spPr>
          <a:xfrm>
            <a:off x="2354327" y="587092"/>
            <a:ext cx="928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Supõe</a:t>
            </a:r>
            <a:r>
              <a:rPr lang="en-US" sz="2400" dirty="0"/>
              <a:t> que </a:t>
            </a:r>
            <a:r>
              <a:rPr lang="en-US" sz="2400" i="1" dirty="0"/>
              <a:t>A</a:t>
            </a:r>
            <a:r>
              <a:rPr lang="en-US" sz="2400" dirty="0"/>
              <a:t> é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dirty="0" err="1"/>
              <a:t>quadrada</a:t>
            </a:r>
            <a:r>
              <a:rPr lang="en-US" sz="2400" dirty="0"/>
              <a:t>. </a:t>
            </a:r>
            <a:r>
              <a:rPr lang="pt-PT" sz="2400" b="1" dirty="0"/>
              <a:t>O valor do determinante de uma matriz é igual ao valor do determinante da sua transposta</a:t>
            </a:r>
            <a:r>
              <a:rPr lang="en-US" sz="2400" dirty="0"/>
              <a:t>. </a:t>
            </a:r>
            <a:r>
              <a:rPr lang="en-US" sz="2400" dirty="0" err="1"/>
              <a:t>Então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353E6A3-5B19-414B-99C3-E666ED9A486D}"/>
                  </a:ext>
                </a:extLst>
              </p:cNvPr>
              <p:cNvSpPr txBox="1"/>
              <p:nvPr/>
            </p:nvSpPr>
            <p:spPr>
              <a:xfrm>
                <a:off x="5531931" y="1705182"/>
                <a:ext cx="2925416" cy="486352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0" smtClean="0">
                          <a:latin typeface="Cambria Math" panose="02040503050406030204" pitchFamily="18" charset="0"/>
                        </a:rPr>
                        <m:t>𝐝𝐞𝐭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</m:d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0" smtClean="0">
                          <a:latin typeface="Cambria Math" panose="02040503050406030204" pitchFamily="18" charset="0"/>
                        </a:rPr>
                        <m:t>𝐝𝐞𝐭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353E6A3-5B19-414B-99C3-E666ED9A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931" y="1705182"/>
                <a:ext cx="2925416" cy="4863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E2152942-B3A3-49D8-886C-C154722C166B}"/>
              </a:ext>
            </a:extLst>
          </p:cNvPr>
          <p:cNvSpPr/>
          <p:nvPr/>
        </p:nvSpPr>
        <p:spPr>
          <a:xfrm>
            <a:off x="2370036" y="287581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868B1E6-D3EE-4569-810D-7BA792DAE968}"/>
              </a:ext>
            </a:extLst>
          </p:cNvPr>
          <p:cNvSpPr txBox="1"/>
          <p:nvPr/>
        </p:nvSpPr>
        <p:spPr>
          <a:xfrm>
            <a:off x="2370036" y="3386894"/>
            <a:ext cx="852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Supõe que temos a seguinte matriz 
</a:t>
            </a:r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486E55C-7F29-4B6E-8800-B2D38916B6CA}"/>
                  </a:ext>
                </a:extLst>
              </p:cNvPr>
              <p:cNvSpPr txBox="1"/>
              <p:nvPr/>
            </p:nvSpPr>
            <p:spPr>
              <a:xfrm>
                <a:off x="6500925" y="3185556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486E55C-7F29-4B6E-8800-B2D38916B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5" y="3185556"/>
                <a:ext cx="2098588" cy="8138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6C64ABC-69AC-4A0B-9053-911E4D0826C8}"/>
                  </a:ext>
                </a:extLst>
              </p:cNvPr>
              <p:cNvSpPr txBox="1"/>
              <p:nvPr/>
            </p:nvSpPr>
            <p:spPr>
              <a:xfrm>
                <a:off x="2406776" y="4132162"/>
                <a:ext cx="93753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Seja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a </a:t>
                </a:r>
                <a:r>
                  <a:rPr lang="en-US" sz="2000" dirty="0" err="1"/>
                  <a:t>transposta</a:t>
                </a:r>
                <a:r>
                  <a:rPr lang="en-US" sz="2000" dirty="0"/>
                  <a:t> 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ver</a:t>
                </a:r>
                <a:r>
                  <a:rPr lang="en-US" sz="2000" dirty="0"/>
                  <a:t> Aula 7)</a:t>
                </a:r>
                <a:endParaRPr lang="pt-PT" sz="20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6C64ABC-69AC-4A0B-9053-911E4D08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76" y="4132162"/>
                <a:ext cx="9375321" cy="400110"/>
              </a:xfrm>
              <a:prstGeom prst="rect">
                <a:avLst/>
              </a:prstGeom>
              <a:blipFill>
                <a:blip r:embed="rId11"/>
                <a:stretch>
                  <a:fillRect l="-715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FE8F96-FE1E-4231-8703-539D3219EA10}"/>
                  </a:ext>
                </a:extLst>
              </p:cNvPr>
              <p:cNvSpPr txBox="1"/>
              <p:nvPr/>
            </p:nvSpPr>
            <p:spPr>
              <a:xfrm>
                <a:off x="4067200" y="5657678"/>
                <a:ext cx="4667303" cy="854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groupChr>
                            <m:groupChrPr>
                              <m:chr m:val="⇔"/>
                              <m:pos m:val="top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groupCh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FE8F96-FE1E-4231-8703-539D3219E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00" y="5657678"/>
                <a:ext cx="4667303" cy="8540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27415B2-ECEE-4046-9863-03B3F1A5828F}"/>
                  </a:ext>
                </a:extLst>
              </p:cNvPr>
              <p:cNvSpPr txBox="1"/>
              <p:nvPr/>
            </p:nvSpPr>
            <p:spPr>
              <a:xfrm>
                <a:off x="4020400" y="4576295"/>
                <a:ext cx="2471061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27415B2-ECEE-4046-9863-03B3F1A58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00" y="4576295"/>
                <a:ext cx="2471061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>
            <a:extLst>
              <a:ext uri="{FF2B5EF4-FFF2-40B4-BE49-F238E27FC236}">
                <a16:creationId xmlns:a16="http://schemas.microsoft.com/office/drawing/2014/main" id="{F0C5D636-5E17-4675-8E17-05707DE07D0D}"/>
              </a:ext>
            </a:extLst>
          </p:cNvPr>
          <p:cNvSpPr txBox="1"/>
          <p:nvPr/>
        </p:nvSpPr>
        <p:spPr>
          <a:xfrm>
            <a:off x="2459777" y="5281519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Então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endParaRPr lang="pt-PT" sz="2000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  <p:bldP spid="45" grpId="0"/>
      <p:bldP spid="46" grpId="0"/>
      <p:bldP spid="47" grpId="0"/>
      <p:bldP spid="49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PASSING_SCORE" val="80.000000"/>
  <p:tag name="ISPRING_UUID" val="{BFC6E7E2-D3F3-4CDF-B708-732E14021C95}"/>
  <p:tag name="ISPRING_SCREEN_RECS_UPDATED" val="C:\Users\filom\Documents\ENGIMATH\LESSONS\MATRICES\AULA 18\Aula_18_Q1\"/>
  <p:tag name="ISPRING_OUTPUT_FOLDER" val="[[&quot;*\uFFFD\uFFFD\uFFFD{BB4CDCA5-F38E-475C-8C53-186BBAA01A72}&quot;,&quot;C:\\Users\\filom\\Documents\\ENGIMATH\\LESSONS\\MATRICES\\AULA 18&quot;],[&quot;\uFFFD\u0006\uFFFD{89960893-7238-4BF1-AF2C-E0D0CDA1F331}&quot;,&quot;E:\\Ano Letivo 2019_2020&quot;]]"/>
  <p:tag name="ISPRING_RESOURCE_FOLDER" val="C:\Users\filom\Documents\ENGIMATH\LESSONS\MATRICES\AULA 18\Aula_18_N1\"/>
  <p:tag name="ISPRING_PRESENTATION_PATH" val="C:\Users\filom\Documents\ENGIMATH\LESSONS\MATRICES\AULA 18\Aula_18_N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7sk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e7J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Huy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B7sk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B7sk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B7sk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HuyRVKUE7MiaQAAAG4AAAAcAAAAdW5pdmVyc2FsL2xvY2FsX3NldHRpbmdzLnhtbA3MMQ6DMAxA0Z1TWN4p7daBwMZWltIDWMRFkRwbkYDg9mT7w9Nv+zMKHLylYOrw9XgisM7mgy4Of9NQvxFSJvUkpuxQDaHvqlZsJvlyzgUmWIUu3iaOJTKPFIscdhGo4VNe/8Aem666AVBLAwQUAAIACAB7sk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e7J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e7JFUpxeMggUBgAANxcAAB0AAAAAAAAAAQAAAAAAzBMAAHVuaXZlcnNhbC9jb21tb25fbWVzc2FnZXMubG5nUEsBAgAAFAACAAgAe7JFUmayotWlAAAAgwEAAC4AAAAAAAAAAQAAAAAAGxoAAHVuaXZlcnNhbC9wbGF5YmFja19hbmRfbmF2aWdhdGlvbl9zZXR0aW5ncy54bWxQSwECAAAUAAIACAB7skVS0L0vtE4EAACHFQAAJwAAAAAAAAABAAAAAAAMGwAAdW5pdmVyc2FsL2ZsYXNoX3B1Ymxpc2hpbmdfc2V0dGluZ3MueG1sUEsBAgAAFAACAAgAe7JFUprDbSdyAwAAogwAACEAAAAAAAAAAQAAAAAAnx8AAHVuaXZlcnNhbC9mbGFzaF9za2luX3NldHRpbmdzLnhtbFBLAQIAABQAAgAIAHuyRVLmRcYRSAQAABEVAAAmAAAAAAAAAAEAAAAAAFAjAAB1bml2ZXJzYWwvaHRtbF9wdWJsaXNoaW5nX3NldHRpbmdzLnhtbFBLAQIAABQAAgAIAHuyRVInFvORtwEAAH4GAAAfAAAAAAAAAAEAAAAAANwnAAB1bml2ZXJzYWwvaHRtbF9za2luX3NldHRpbmdzLmpzUEsBAgAAFAACAAgAe7JFUpQTsyJpAAAAbgAAABwAAAAAAAAAAQAAAAAA0CkAAHVuaXZlcnNhbC9sb2NhbF9zZXR0aW5ncy54bWxQSwECAAAUAAIACAB7skVSqp+OWRYKAAAWGQAAFwAAAAAAAAAAAAAAAABzKgAAdW5pdmVyc2FsL3VuaXZlcnNhbC5wbmdQSwECAAAUAAIACAB7skVS5WXGsUsAAABqAAAAGwAAAAAAAAABAAAAAAC+NAAAdW5pdmVyc2FsL3VuaXZlcnNhbC5wbmcueG1sUEsFBgAAAAASABIAVgUAAEI1AAAAAA=="/>
  <p:tag name="ISPRING_ULTRA_SCORM_COURCE_TITLE" val="Aula 18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 18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CMARffENFHs_eR1NFmsxw&quot;,&quot;gi&quot;:&quot;B3pt5UkbY-XXLO7bvm4G-A&quot;,&quot;ti&quot;:&quot;characters&quot;,&quot;vs&quot;:{&quot;f&quot;:[878,832,543],&quot;i&quot;:{&quot;d&quot;:&quot;0CMARffENFHs_eR1NFmsx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zmUMZeztefkNXj9heA9Jg&quot;,&quot;gi&quot;:&quot;OPY_MK8tXjWrKhaXZ9l3pQ&quot;,&quot;ti&quot;:&quot;object_sets&quot;,&quot;vs&quot;:{&quot;f&quot;:[],&quot;i&quot;:{&quot;d&quot;:&quot;SzmUMZeztefkNXj9heA9J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MlXnjFqPRFplHr5JmFZPtw&quot;,&quot;gi&quot;:&quot;OPY_MK8tXjWrKhaXZ9l3pQ&quot;,&quot;ti&quot;:&quot;object_sets&quot;,&quot;vs&quot;:{&quot;f&quot;:[1045],&quot;i&quot;:{&quot;d&quot;:&quot;MlXnjFqPRFplHr5JmFZPt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AULA 18\Aula_18_N1\quiz\quiz1.quiz"/>
  <p:tag name="ISPRING_QUIZ_RELATIVE_PATH" val="Aula_18_N1\quiz\quiz1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4LhERBCE91_KoRQy_QanA&quot;,&quot;gi&quot;:&quot;B3pt5UkbY-XXLO7bvm4G-A&quot;,&quot;ti&quot;:&quot;characters&quot;,&quot;vs&quot;:{&quot;f&quot;:[878,832,501],&quot;i&quot;:{&quot;d&quot;:&quot;P4LhERBCE91_KoRQy_QanA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D6FB4E-D231-4A33-A8DB-067726ADE073}"/>
</file>

<file path=customXml/itemProps2.xml><?xml version="1.0" encoding="utf-8"?>
<ds:datastoreItem xmlns:ds="http://schemas.openxmlformats.org/officeDocument/2006/customXml" ds:itemID="{6B916C4F-C7C7-4832-9F14-E8F571F3C2E7}"/>
</file>

<file path=customXml/itemProps3.xml><?xml version="1.0" encoding="utf-8"?>
<ds:datastoreItem xmlns:ds="http://schemas.openxmlformats.org/officeDocument/2006/customXml" ds:itemID="{952453DE-6A92-4BCC-977B-DE7B80075AD6}"/>
</file>

<file path=docProps/app.xml><?xml version="1.0" encoding="utf-8"?>
<Properties xmlns="http://schemas.openxmlformats.org/officeDocument/2006/extended-properties" xmlns:vt="http://schemas.openxmlformats.org/officeDocument/2006/docPropsVTypes">
  <TotalTime>7933</TotalTime>
  <Words>1361</Words>
  <Application>Microsoft Office PowerPoint</Application>
  <PresentationFormat>Ecrã Panorâmico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18_N1</dc:title>
  <dc:creator>Filomena Soares</dc:creator>
  <cp:lastModifiedBy>Filomena Soares</cp:lastModifiedBy>
  <cp:revision>319</cp:revision>
  <dcterms:created xsi:type="dcterms:W3CDTF">2019-03-25T06:42:45Z</dcterms:created>
  <dcterms:modified xsi:type="dcterms:W3CDTF">2021-02-05T22:21:48Z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