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9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86" r:id="rId3"/>
    <p:sldId id="277" r:id="rId4"/>
    <p:sldId id="288" r:id="rId5"/>
    <p:sldId id="278" r:id="rId6"/>
    <p:sldId id="289" r:id="rId7"/>
    <p:sldId id="290" r:id="rId8"/>
    <p:sldId id="291" r:id="rId9"/>
    <p:sldId id="279" r:id="rId10"/>
    <p:sldId id="293" r:id="rId11"/>
    <p:sldId id="294" r:id="rId12"/>
    <p:sldId id="280" r:id="rId13"/>
    <p:sldId id="295" r:id="rId14"/>
    <p:sldId id="283" r:id="rId15"/>
  </p:sldIdLst>
  <p:sldSz cx="12192000" cy="6858000"/>
  <p:notesSz cx="6858000" cy="9144000"/>
  <p:custDataLst>
    <p:tags r:id="rId17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0C2B8E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5638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48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79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516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1957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664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6408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540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2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38.png"/><Relationship Id="rId3" Type="http://schemas.openxmlformats.org/officeDocument/2006/relationships/slide" Target="slide12.xml"/><Relationship Id="rId7" Type="http://schemas.openxmlformats.org/officeDocument/2006/relationships/image" Target="../media/image3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.jpeg"/><Relationship Id="rId5" Type="http://schemas.openxmlformats.org/officeDocument/2006/relationships/slide" Target="slide5.xml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7.png"/><Relationship Id="rId4" Type="http://schemas.openxmlformats.org/officeDocument/2006/relationships/slide" Target="slide3.xml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70.png"/><Relationship Id="rId1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7" Type="http://schemas.openxmlformats.org/officeDocument/2006/relationships/image" Target="../media/image50.png"/><Relationship Id="rId2" Type="http://schemas.openxmlformats.org/officeDocument/2006/relationships/tags" Target="../tags/tag6.xml"/><Relationship Id="rId16" Type="http://schemas.openxmlformats.org/officeDocument/2006/relationships/image" Target="../media/image28.png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5" Type="http://schemas.openxmlformats.org/officeDocument/2006/relationships/slide" Target="slide12.xml"/><Relationship Id="rId15" Type="http://schemas.openxmlformats.org/officeDocument/2006/relationships/image" Target="../media/image49.png"/><Relationship Id="rId10" Type="http://schemas.openxmlformats.org/officeDocument/2006/relationships/image" Target="../media/image1.jpe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2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slide" Target="slide3.xml"/><Relationship Id="rId11" Type="http://schemas.openxmlformats.org/officeDocument/2006/relationships/image" Target="../media/image52.png"/><Relationship Id="rId5" Type="http://schemas.openxmlformats.org/officeDocument/2006/relationships/slide" Target="slide12.xml"/><Relationship Id="rId10" Type="http://schemas.openxmlformats.org/officeDocument/2006/relationships/image" Target="../media/image51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3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11" Type="http://schemas.openxmlformats.org/officeDocument/2006/relationships/image" Target="../media/image54.png"/><Relationship Id="rId5" Type="http://schemas.openxmlformats.org/officeDocument/2006/relationships/slide" Target="slide12.xml"/><Relationship Id="rId10" Type="http://schemas.openxmlformats.org/officeDocument/2006/relationships/image" Target="../media/image53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4.xml"/><Relationship Id="rId7" Type="http://schemas.openxmlformats.org/officeDocument/2006/relationships/slide" Target="slide12.xml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55.png"/><Relationship Id="rId10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2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9.png"/><Relationship Id="rId3" Type="http://schemas.openxmlformats.org/officeDocument/2006/relationships/slide" Target="slide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6.png"/><Relationship Id="rId3" Type="http://schemas.openxmlformats.org/officeDocument/2006/relationships/slide" Target="slide12.xml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4.png"/><Relationship Id="rId5" Type="http://schemas.openxmlformats.org/officeDocument/2006/relationships/slide" Target="slide5.xml"/><Relationship Id="rId1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80.png"/><Relationship Id="rId7" Type="http://schemas.openxmlformats.org/officeDocument/2006/relationships/slide" Target="slide5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9.png"/><Relationship Id="rId5" Type="http://schemas.openxmlformats.org/officeDocument/2006/relationships/slide" Target="slide12.xml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9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8.png"/><Relationship Id="rId7" Type="http://schemas.openxmlformats.org/officeDocument/2006/relationships/slide" Target="slide12.xml"/><Relationship Id="rId12" Type="http://schemas.openxmlformats.org/officeDocument/2006/relationships/image" Target="../media/image5.png"/><Relationship Id="rId17" Type="http://schemas.openxmlformats.org/officeDocument/2006/relationships/image" Target="../media/image24.png"/><Relationship Id="rId2" Type="http://schemas.openxmlformats.org/officeDocument/2006/relationships/tags" Target="../tags/tag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3.png"/><Relationship Id="rId5" Type="http://schemas.openxmlformats.org/officeDocument/2006/relationships/image" Target="../media/image180.png"/><Relationship Id="rId15" Type="http://schemas.openxmlformats.org/officeDocument/2006/relationships/image" Target="../media/image22.png"/><Relationship Id="rId10" Type="http://schemas.openxmlformats.org/officeDocument/2006/relationships/slide" Target="slide9.xml"/><Relationship Id="rId19" Type="http://schemas.openxmlformats.org/officeDocument/2006/relationships/image" Target="../media/image26.png"/><Relationship Id="rId4" Type="http://schemas.openxmlformats.org/officeDocument/2006/relationships/notesSlide" Target="../notesSlides/notesSlide6.xml"/><Relationship Id="rId9" Type="http://schemas.openxmlformats.org/officeDocument/2006/relationships/slide" Target="slide5.xml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notesSlide" Target="../notesSlides/notesSlide7.xml"/><Relationship Id="rId7" Type="http://schemas.openxmlformats.org/officeDocument/2006/relationships/slide" Target="slid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tags" Target="../tags/tag4.xml"/><Relationship Id="rId6" Type="http://schemas.openxmlformats.org/officeDocument/2006/relationships/slide" Target="slide12.xml"/><Relationship Id="rId5" Type="http://schemas.openxmlformats.org/officeDocument/2006/relationships/image" Target="../media/image1.jpeg"/><Relationship Id="rId15" Type="http://schemas.openxmlformats.org/officeDocument/2006/relationships/image" Target="../media/image32.png"/><Relationship Id="rId10" Type="http://schemas.openxmlformats.org/officeDocument/2006/relationships/image" Target="../media/image3.png"/><Relationship Id="rId4" Type="http://schemas.openxmlformats.org/officeDocument/2006/relationships/image" Target="../media/image180.png"/><Relationship Id="rId9" Type="http://schemas.openxmlformats.org/officeDocument/2006/relationships/slide" Target="slide9.xml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330.png"/><Relationship Id="rId5" Type="http://schemas.openxmlformats.org/officeDocument/2006/relationships/slide" Target="slide3.xml"/><Relationship Id="rId15" Type="http://schemas.openxmlformats.org/officeDocument/2006/relationships/image" Target="../media/image37.svg"/><Relationship Id="rId4" Type="http://schemas.openxmlformats.org/officeDocument/2006/relationships/slide" Target="slide12.xml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12.xml"/><Relationship Id="rId7" Type="http://schemas.openxmlformats.org/officeDocument/2006/relationships/image" Target="../media/image3.png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40.png"/><Relationship Id="rId5" Type="http://schemas.openxmlformats.org/officeDocument/2006/relationships/slide" Target="slide5.xml"/><Relationship Id="rId10" Type="http://schemas.openxmlformats.org/officeDocument/2006/relationships/image" Target="../media/image39.png"/><Relationship Id="rId4" Type="http://schemas.openxmlformats.org/officeDocument/2006/relationships/slide" Target="slide3.xml"/><Relationship Id="rId9" Type="http://schemas.openxmlformats.org/officeDocument/2006/relationships/image" Target="../media/image3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Todos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nulos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iguais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proporcionais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19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tângulo arredondado 32">
            <a:extLst>
              <a:ext uri="{FF2B5EF4-FFF2-40B4-BE49-F238E27FC236}">
                <a16:creationId xmlns:a16="http://schemas.microsoft.com/office/drawing/2014/main" id="{455EE437-4D90-497E-A1FD-BB8AAB4640F2}"/>
              </a:ext>
            </a:extLst>
          </p:cNvPr>
          <p:cNvSpPr/>
          <p:nvPr/>
        </p:nvSpPr>
        <p:spPr>
          <a:xfrm>
            <a:off x="3899338" y="5175491"/>
            <a:ext cx="1496627" cy="360000"/>
          </a:xfrm>
          <a:prstGeom prst="roundRect">
            <a:avLst/>
          </a:prstGeom>
          <a:solidFill>
            <a:srgbClr val="29A6FF">
              <a:alpha val="40000"/>
            </a:srgb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Todos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nulos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iguais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proporcionais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19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66418"/>
            <a:ext cx="9859639" cy="232557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28364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Considera</a:t>
            </a:r>
            <a:r>
              <a:rPr lang="en-US" sz="2000" dirty="0"/>
              <a:t> a </a:t>
            </a:r>
            <a:r>
              <a:rPr lang="en-US" sz="2000" dirty="0" err="1"/>
              <a:t>seguinte</a:t>
            </a:r>
            <a:r>
              <a:rPr lang="en-US" sz="2000" dirty="0"/>
              <a:t> </a:t>
            </a:r>
            <a:r>
              <a:rPr lang="en-US" sz="2000" dirty="0" err="1"/>
              <a:t>matriz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776C9C6C-1497-4326-A4E2-7C6AC40BC905}"/>
                  </a:ext>
                </a:extLst>
              </p:cNvPr>
              <p:cNvSpPr txBox="1"/>
              <p:nvPr/>
            </p:nvSpPr>
            <p:spPr>
              <a:xfrm>
                <a:off x="2724816" y="4651871"/>
                <a:ext cx="2812180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776C9C6C-1497-4326-A4E2-7C6AC40BC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16" y="4651871"/>
                <a:ext cx="2812180" cy="8138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CA47180C-3DD5-48AB-8F48-849D6CCB3525}"/>
                  </a:ext>
                </a:extLst>
              </p:cNvPr>
              <p:cNvSpPr txBox="1"/>
              <p:nvPr/>
            </p:nvSpPr>
            <p:spPr>
              <a:xfrm>
                <a:off x="5536996" y="4653889"/>
                <a:ext cx="2002471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CA47180C-3DD5-48AB-8F48-849D6CCB3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96" y="4653889"/>
                <a:ext cx="2002471" cy="8138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F45A37A3-0A2E-4C3B-97BE-A3963788F778}"/>
              </a:ext>
            </a:extLst>
          </p:cNvPr>
          <p:cNvSpPr/>
          <p:nvPr/>
        </p:nvSpPr>
        <p:spPr>
          <a:xfrm>
            <a:off x="4883499" y="5605234"/>
            <a:ext cx="1637881" cy="170847"/>
          </a:xfrm>
          <a:custGeom>
            <a:avLst/>
            <a:gdLst>
              <a:gd name="connsiteX0" fmla="*/ 0 w 1637881"/>
              <a:gd name="connsiteY0" fmla="*/ 0 h 170847"/>
              <a:gd name="connsiteX1" fmla="*/ 904352 w 1637881"/>
              <a:gd name="connsiteY1" fmla="*/ 170822 h 170847"/>
              <a:gd name="connsiteX2" fmla="*/ 1637881 w 1637881"/>
              <a:gd name="connsiteY2" fmla="*/ 10049 h 1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881" h="170847">
                <a:moveTo>
                  <a:pt x="0" y="0"/>
                </a:moveTo>
                <a:cubicBezTo>
                  <a:pt x="315686" y="84573"/>
                  <a:pt x="631372" y="169147"/>
                  <a:pt x="904352" y="170822"/>
                </a:cubicBezTo>
                <a:cubicBezTo>
                  <a:pt x="1177332" y="172497"/>
                  <a:pt x="1407606" y="91273"/>
                  <a:pt x="1637881" y="10049"/>
                </a:cubicBezTo>
              </a:path>
            </a:pathLst>
          </a:custGeom>
          <a:noFill/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 arredondado 32">
            <a:extLst>
              <a:ext uri="{FF2B5EF4-FFF2-40B4-BE49-F238E27FC236}">
                <a16:creationId xmlns:a16="http://schemas.microsoft.com/office/drawing/2014/main" id="{12D46FF9-FD46-4E9E-AC59-25A702AAE660}"/>
              </a:ext>
            </a:extLst>
          </p:cNvPr>
          <p:cNvSpPr/>
          <p:nvPr/>
        </p:nvSpPr>
        <p:spPr>
          <a:xfrm>
            <a:off x="6270172" y="5233445"/>
            <a:ext cx="1155561" cy="281949"/>
          </a:xfrm>
          <a:prstGeom prst="roundRect">
            <a:avLst/>
          </a:prstGeom>
          <a:solidFill>
            <a:srgbClr val="29A6FF">
              <a:alpha val="40000"/>
            </a:srgb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BDEBA8-0F3B-46A7-9991-97A9789E3A5E}"/>
              </a:ext>
            </a:extLst>
          </p:cNvPr>
          <p:cNvSpPr/>
          <p:nvPr/>
        </p:nvSpPr>
        <p:spPr>
          <a:xfrm>
            <a:off x="5787852" y="4912900"/>
            <a:ext cx="428724" cy="360739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6569E26-7819-49AE-8248-E055254C7678}"/>
              </a:ext>
            </a:extLst>
          </p:cNvPr>
          <p:cNvSpPr/>
          <p:nvPr/>
        </p:nvSpPr>
        <p:spPr>
          <a:xfrm>
            <a:off x="4412280" y="5791179"/>
            <a:ext cx="2580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Propriedade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b="1" dirty="0" err="1">
                <a:solidFill>
                  <a:schemeClr val="accent6">
                    <a:lumMod val="75000"/>
                  </a:schemeClr>
                </a:solidFill>
              </a:rPr>
              <a:t>Multiplicação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por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</a:rPr>
              <a:t>escalar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61748915-0125-451B-9EE5-F8CCCF9C688A}"/>
                  </a:ext>
                </a:extLst>
              </p:cNvPr>
              <p:cNvSpPr txBox="1"/>
              <p:nvPr/>
            </p:nvSpPr>
            <p:spPr>
              <a:xfrm>
                <a:off x="7539467" y="4903895"/>
                <a:ext cx="10957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61748915-0125-451B-9EE5-F8CCCF9C6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467" y="4903895"/>
                <a:ext cx="1095749" cy="307777"/>
              </a:xfrm>
              <a:prstGeom prst="rect">
                <a:avLst/>
              </a:prstGeom>
              <a:blipFill>
                <a:blip r:embed="rId14"/>
                <a:stretch>
                  <a:fillRect l="-2222" r="-4444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3423521F-C326-4E70-AB2A-B7FEB755E7FC}"/>
              </a:ext>
            </a:extLst>
          </p:cNvPr>
          <p:cNvSpPr/>
          <p:nvPr/>
        </p:nvSpPr>
        <p:spPr>
          <a:xfrm rot="20796901">
            <a:off x="7010403" y="5418713"/>
            <a:ext cx="1496627" cy="369332"/>
          </a:xfrm>
          <a:custGeom>
            <a:avLst/>
            <a:gdLst>
              <a:gd name="connsiteX0" fmla="*/ 0 w 1637881"/>
              <a:gd name="connsiteY0" fmla="*/ 0 h 170847"/>
              <a:gd name="connsiteX1" fmla="*/ 904352 w 1637881"/>
              <a:gd name="connsiteY1" fmla="*/ 170822 h 170847"/>
              <a:gd name="connsiteX2" fmla="*/ 1637881 w 1637881"/>
              <a:gd name="connsiteY2" fmla="*/ 10049 h 1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881" h="170847">
                <a:moveTo>
                  <a:pt x="0" y="0"/>
                </a:moveTo>
                <a:cubicBezTo>
                  <a:pt x="315686" y="84573"/>
                  <a:pt x="631372" y="169147"/>
                  <a:pt x="904352" y="170822"/>
                </a:cubicBezTo>
                <a:cubicBezTo>
                  <a:pt x="1177332" y="172497"/>
                  <a:pt x="1407606" y="91273"/>
                  <a:pt x="1637881" y="10049"/>
                </a:cubicBezTo>
              </a:path>
            </a:pathLst>
          </a:custGeom>
          <a:noFill/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5957D37-4CD6-4B13-B506-1528DCB28293}"/>
                  </a:ext>
                </a:extLst>
              </p:cNvPr>
              <p:cNvSpPr txBox="1"/>
              <p:nvPr/>
            </p:nvSpPr>
            <p:spPr>
              <a:xfrm>
                <a:off x="6967585" y="5548810"/>
                <a:ext cx="154147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2000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porque</a:t>
                </a:r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5957D37-4CD6-4B13-B506-1528DCB28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585" y="5548810"/>
                <a:ext cx="1541473" cy="892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1E3612B-E9F9-462A-8A59-33E15BA498D5}"/>
                  </a:ext>
                </a:extLst>
              </p:cNvPr>
              <p:cNvSpPr txBox="1"/>
              <p:nvPr/>
            </p:nvSpPr>
            <p:spPr>
              <a:xfrm>
                <a:off x="8663279" y="4903894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1E3612B-E9F9-462A-8A59-33E15BA49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279" y="4903894"/>
                <a:ext cx="463973" cy="307777"/>
              </a:xfrm>
              <a:prstGeom prst="rect">
                <a:avLst/>
              </a:prstGeom>
              <a:blipFill>
                <a:blip r:embed="rId16"/>
                <a:stretch>
                  <a:fillRect l="-5263" r="-13158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864F1A8F-D53A-4362-8E5F-675912430685}"/>
              </a:ext>
            </a:extLst>
          </p:cNvPr>
          <p:cNvSpPr txBox="1"/>
          <p:nvPr/>
        </p:nvSpPr>
        <p:spPr>
          <a:xfrm>
            <a:off x="8819766" y="3638076"/>
            <a:ext cx="281518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Podemos justificar este resultado diretamente escrevendo, por exemplo: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5DC25E19-9062-43DC-9972-362C3CCD1C4F}"/>
                  </a:ext>
                </a:extLst>
              </p:cNvPr>
              <p:cNvSpPr txBox="1"/>
              <p:nvPr/>
            </p:nvSpPr>
            <p:spPr>
              <a:xfrm>
                <a:off x="8990451" y="4778221"/>
                <a:ext cx="2745497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porque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5DC25E19-9062-43DC-9972-362C3CCD1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451" y="4778221"/>
                <a:ext cx="2745497" cy="535468"/>
              </a:xfrm>
              <a:prstGeom prst="rect">
                <a:avLst/>
              </a:prstGeom>
              <a:blipFill>
                <a:blip r:embed="rId17"/>
                <a:stretch>
                  <a:fillRect l="-2444" b="-7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8E74ADF0-8294-4A68-8EF2-6F4E634CAD1C}"/>
              </a:ext>
            </a:extLst>
          </p:cNvPr>
          <p:cNvSpPr/>
          <p:nvPr/>
        </p:nvSpPr>
        <p:spPr>
          <a:xfrm flipV="1">
            <a:off x="5678027" y="4304493"/>
            <a:ext cx="3141739" cy="593307"/>
          </a:xfrm>
          <a:custGeom>
            <a:avLst/>
            <a:gdLst>
              <a:gd name="connsiteX0" fmla="*/ 0 w 1637881"/>
              <a:gd name="connsiteY0" fmla="*/ 0 h 170847"/>
              <a:gd name="connsiteX1" fmla="*/ 904352 w 1637881"/>
              <a:gd name="connsiteY1" fmla="*/ 170822 h 170847"/>
              <a:gd name="connsiteX2" fmla="*/ 1637881 w 1637881"/>
              <a:gd name="connsiteY2" fmla="*/ 10049 h 1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881" h="170847">
                <a:moveTo>
                  <a:pt x="0" y="0"/>
                </a:moveTo>
                <a:cubicBezTo>
                  <a:pt x="315686" y="84573"/>
                  <a:pt x="631372" y="169147"/>
                  <a:pt x="904352" y="170822"/>
                </a:cubicBezTo>
                <a:cubicBezTo>
                  <a:pt x="1177332" y="172497"/>
                  <a:pt x="1407606" y="91273"/>
                  <a:pt x="1637881" y="10049"/>
                </a:cubicBezTo>
              </a:path>
            </a:pathLst>
          </a:custGeom>
          <a:noFill/>
          <a:ln w="38100">
            <a:solidFill>
              <a:srgbClr val="0C2B8E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850D552-4B8F-493A-8CA5-C32EABC48A26}"/>
              </a:ext>
            </a:extLst>
          </p:cNvPr>
          <p:cNvSpPr txBox="1"/>
          <p:nvPr/>
        </p:nvSpPr>
        <p:spPr>
          <a:xfrm>
            <a:off x="8979911" y="5419785"/>
            <a:ext cx="265504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algn="just"/>
          </a:lstStyle>
          <a:p>
            <a:r>
              <a:rPr lang="pt-PT" sz="1600" dirty="0"/>
              <a:t>Uma maneira de escrever a relação de proporcionalidade entre as linhas!...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327F8A44-F52F-4123-92C8-985B9FF6298B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pt-PT" sz="2400" dirty="0"/>
                  <a:t>é uma matriz quadrada com 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327F8A44-F52F-4123-92C8-985B9FF62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8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CD69658B-0A8A-44BB-A467-A9EB3CAC3414}"/>
                  </a:ext>
                </a:extLst>
              </p:cNvPr>
              <p:cNvSpPr txBox="1"/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CD69658B-0A8A-44BB-A467-A9EB3CAC3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>
            <a:extLst>
              <a:ext uri="{FF2B5EF4-FFF2-40B4-BE49-F238E27FC236}">
                <a16:creationId xmlns:a16="http://schemas.microsoft.com/office/drawing/2014/main" id="{6C2C4F74-AE8C-4207-BD49-1CB09215912B}"/>
              </a:ext>
            </a:extLst>
          </p:cNvPr>
          <p:cNvSpPr txBox="1"/>
          <p:nvPr/>
        </p:nvSpPr>
        <p:spPr>
          <a:xfrm>
            <a:off x="2264327" y="607218"/>
            <a:ext cx="9404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duas “filas </a:t>
            </a:r>
            <a:r>
              <a:rPr lang="pt-PT" sz="2400" b="1" dirty="0"/>
              <a:t>paralelas</a:t>
            </a:r>
            <a:r>
              <a:rPr lang="pt-PT" sz="2400" dirty="0"/>
              <a:t>” ” – </a:t>
            </a:r>
            <a:r>
              <a:rPr lang="pt-PT" sz="2400" b="1" dirty="0"/>
              <a:t>linhas </a:t>
            </a:r>
            <a:r>
              <a:rPr lang="pt-PT" sz="2400" dirty="0"/>
              <a:t>ou </a:t>
            </a:r>
            <a:r>
              <a:rPr lang="pt-PT" sz="2400" b="1" dirty="0"/>
              <a:t>colunas</a:t>
            </a:r>
            <a:r>
              <a:rPr lang="pt-PT" sz="2400" dirty="0"/>
              <a:t> – com todos os respetivos elementos </a:t>
            </a:r>
            <a:r>
              <a:rPr lang="pt-PT" sz="2400" b="1" dirty="0"/>
              <a:t>proporcionais</a:t>
            </a:r>
            <a:r>
              <a:rPr lang="pt-PT" sz="2400" dirty="0"/>
              <a:t>, então</a:t>
            </a:r>
          </a:p>
        </p:txBody>
      </p: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357E351D-40DC-4BB4-9558-9F94A526C01E}"/>
              </a:ext>
            </a:extLst>
          </p:cNvPr>
          <p:cNvCxnSpPr>
            <a:cxnSpLocks/>
          </p:cNvCxnSpPr>
          <p:nvPr/>
        </p:nvCxnSpPr>
        <p:spPr>
          <a:xfrm>
            <a:off x="3580943" y="1205787"/>
            <a:ext cx="1772723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id="{AF7AC45B-52D4-436E-B6C7-1D9799D01492}"/>
              </a:ext>
            </a:extLst>
          </p:cNvPr>
          <p:cNvCxnSpPr>
            <a:cxnSpLocks/>
          </p:cNvCxnSpPr>
          <p:nvPr/>
        </p:nvCxnSpPr>
        <p:spPr>
          <a:xfrm>
            <a:off x="6592526" y="1559762"/>
            <a:ext cx="1651279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2" grpId="0"/>
      <p:bldP spid="33" grpId="0"/>
      <p:bldP spid="33" grpId="1"/>
      <p:bldP spid="4" grpId="0" animBg="1"/>
      <p:bldP spid="4" grpId="1" animBg="1"/>
      <p:bldP spid="35" grpId="0" animBg="1"/>
      <p:bldP spid="35" grpId="1" animBg="1"/>
      <p:bldP spid="5" grpId="0" animBg="1"/>
      <p:bldP spid="5" grpId="1" animBg="1"/>
      <p:bldP spid="6" grpId="0"/>
      <p:bldP spid="6" grpId="1"/>
      <p:bldP spid="36" grpId="0"/>
      <p:bldP spid="36" grpId="1"/>
      <p:bldP spid="37" grpId="0" animBg="1"/>
      <p:bldP spid="37" grpId="1" animBg="1"/>
      <p:bldP spid="38" grpId="0"/>
      <p:bldP spid="38" grpId="1"/>
      <p:bldP spid="39" grpId="0"/>
      <p:bldP spid="40" grpId="0" animBg="1"/>
      <p:bldP spid="41" grpId="0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tângulo arredondado 6">
            <a:extLst>
              <a:ext uri="{FF2B5EF4-FFF2-40B4-BE49-F238E27FC236}">
                <a16:creationId xmlns:a16="http://schemas.microsoft.com/office/drawing/2014/main" id="{67DAECC7-1BA0-4F1D-9579-246091FDF37D}"/>
              </a:ext>
            </a:extLst>
          </p:cNvPr>
          <p:cNvSpPr/>
          <p:nvPr/>
        </p:nvSpPr>
        <p:spPr>
          <a:xfrm>
            <a:off x="3617021" y="4563853"/>
            <a:ext cx="451057" cy="89557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34">
            <a:extLst>
              <a:ext uri="{FF2B5EF4-FFF2-40B4-BE49-F238E27FC236}">
                <a16:creationId xmlns:a16="http://schemas.microsoft.com/office/drawing/2014/main" id="{B8961766-97B4-40E6-90F2-D1F0F9A9B644}"/>
              </a:ext>
            </a:extLst>
          </p:cNvPr>
          <p:cNvSpPr/>
          <p:nvPr/>
        </p:nvSpPr>
        <p:spPr>
          <a:xfrm>
            <a:off x="4211381" y="4579093"/>
            <a:ext cx="451057" cy="89557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Todos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nulos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iguais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proporcionais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19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66418"/>
            <a:ext cx="9859639" cy="232557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28364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67868D9E-23A1-42AB-A4BB-BE025D06EEEC}"/>
                  </a:ext>
                </a:extLst>
              </p:cNvPr>
              <p:cNvSpPr txBox="1"/>
              <p:nvPr/>
            </p:nvSpPr>
            <p:spPr>
              <a:xfrm>
                <a:off x="2873856" y="4579093"/>
                <a:ext cx="4463010" cy="8138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67868D9E-23A1-42AB-A4BB-BE025D06E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56" y="4579093"/>
                <a:ext cx="4463010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069FA4EE-DF06-4C3C-8473-8A4BA04A8965}"/>
              </a:ext>
            </a:extLst>
          </p:cNvPr>
          <p:cNvSpPr txBox="1"/>
          <p:nvPr/>
        </p:nvSpPr>
        <p:spPr>
          <a:xfrm>
            <a:off x="2596426" y="3434127"/>
            <a:ext cx="7019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rgbClr val="0C2B8E"/>
                </a:solidFill>
              </a:rPr>
              <a:t>Podemos observar que a primeira e a segunda coluna do determinante são 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pt-PT" sz="2000" dirty="0">
                <a:solidFill>
                  <a:srgbClr val="0C2B8E"/>
                </a:solidFill>
              </a:rPr>
              <a:t>proporcionais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em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pt-PT" sz="2000" dirty="0">
                <a:solidFill>
                  <a:srgbClr val="0C2B8E"/>
                </a:solidFill>
              </a:rPr>
              <a:t>particular que a segunda coluna é 6 vezes a primeira coluna, portanto,</a:t>
            </a:r>
            <a:r>
              <a:rPr lang="en-US" sz="2000" dirty="0">
                <a:solidFill>
                  <a:srgbClr val="0C2B8E"/>
                </a:solidFill>
              </a:rPr>
              <a:t>: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2008B1F4-566C-4AB2-BB2A-39F98310355D}"/>
                  </a:ext>
                </a:extLst>
              </p:cNvPr>
              <p:cNvSpPr txBox="1"/>
              <p:nvPr/>
            </p:nvSpPr>
            <p:spPr>
              <a:xfrm>
                <a:off x="5186609" y="4866301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2008B1F4-566C-4AB2-BB2A-39F983103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609" y="4866301"/>
                <a:ext cx="463973" cy="307777"/>
              </a:xfrm>
              <a:prstGeom prst="rect">
                <a:avLst/>
              </a:prstGeom>
              <a:blipFill>
                <a:blip r:embed="rId14"/>
                <a:stretch>
                  <a:fillRect l="-6579" r="-1184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9CCC4F6-5225-480D-AD7C-9B7913DF72DE}"/>
                  </a:ext>
                </a:extLst>
              </p:cNvPr>
              <p:cNvSpPr txBox="1"/>
              <p:nvPr/>
            </p:nvSpPr>
            <p:spPr>
              <a:xfrm>
                <a:off x="5568182" y="4661578"/>
                <a:ext cx="2378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porque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9CCC4F6-5225-480D-AD7C-9B7913DF7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82" y="4661578"/>
                <a:ext cx="2378325" cy="584775"/>
              </a:xfrm>
              <a:prstGeom prst="rect">
                <a:avLst/>
              </a:prstGeom>
              <a:blipFill>
                <a:blip r:embed="rId15"/>
                <a:stretch>
                  <a:fillRect l="-2558" b="-17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agem 54">
            <a:extLst>
              <a:ext uri="{FF2B5EF4-FFF2-40B4-BE49-F238E27FC236}">
                <a16:creationId xmlns:a16="http://schemas.microsoft.com/office/drawing/2014/main" id="{93753EBE-9A46-42EB-AFD6-5E809F6E1B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00" y="3112721"/>
            <a:ext cx="828000" cy="332864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EB6A40F-0983-42F8-A850-4423A6DE46E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04" y="3112721"/>
            <a:ext cx="1092045" cy="3334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4EBD1F5B-19D0-4838-AD9A-3DBC882E4591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pt-PT" sz="2400" dirty="0"/>
                  <a:t>é uma matriz quadrada com 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4EBD1F5B-19D0-4838-AD9A-3DBC882E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8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6C022193-D215-4827-9C79-AD1BD9B82F5E}"/>
                  </a:ext>
                </a:extLst>
              </p:cNvPr>
              <p:cNvSpPr txBox="1"/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6C022193-D215-4827-9C79-AD1BD9B82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>
            <a:extLst>
              <a:ext uri="{FF2B5EF4-FFF2-40B4-BE49-F238E27FC236}">
                <a16:creationId xmlns:a16="http://schemas.microsoft.com/office/drawing/2014/main" id="{A88D96F8-233E-43EF-9E5F-6E0EFF1875AD}"/>
              </a:ext>
            </a:extLst>
          </p:cNvPr>
          <p:cNvSpPr txBox="1"/>
          <p:nvPr/>
        </p:nvSpPr>
        <p:spPr>
          <a:xfrm>
            <a:off x="2264327" y="607218"/>
            <a:ext cx="9404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duas “filas </a:t>
            </a:r>
            <a:r>
              <a:rPr lang="pt-PT" sz="2400" b="1" dirty="0"/>
              <a:t>paralelas</a:t>
            </a:r>
            <a:r>
              <a:rPr lang="pt-PT" sz="2400" dirty="0"/>
              <a:t>” ” – </a:t>
            </a:r>
            <a:r>
              <a:rPr lang="pt-PT" sz="2400" b="1" dirty="0"/>
              <a:t>linhas </a:t>
            </a:r>
            <a:r>
              <a:rPr lang="pt-PT" sz="2400" dirty="0"/>
              <a:t>ou </a:t>
            </a:r>
            <a:r>
              <a:rPr lang="pt-PT" sz="2400" b="1" dirty="0"/>
              <a:t>colunas</a:t>
            </a:r>
            <a:r>
              <a:rPr lang="pt-PT" sz="2400" dirty="0"/>
              <a:t> – com todos os respetivos elementos </a:t>
            </a:r>
            <a:r>
              <a:rPr lang="pt-PT" sz="2400" b="1" dirty="0"/>
              <a:t>proporcionais</a:t>
            </a:r>
            <a:r>
              <a:rPr lang="pt-PT" sz="2400" dirty="0"/>
              <a:t>, então</a:t>
            </a:r>
          </a:p>
        </p:txBody>
      </p: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AA0F68F3-7779-4BFF-9567-428F8E3C7921}"/>
              </a:ext>
            </a:extLst>
          </p:cNvPr>
          <p:cNvCxnSpPr>
            <a:cxnSpLocks/>
          </p:cNvCxnSpPr>
          <p:nvPr/>
        </p:nvCxnSpPr>
        <p:spPr>
          <a:xfrm>
            <a:off x="3580943" y="1205787"/>
            <a:ext cx="1772723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6DCC85F0-253E-4551-8746-3EF7733EC4C4}"/>
              </a:ext>
            </a:extLst>
          </p:cNvPr>
          <p:cNvCxnSpPr>
            <a:cxnSpLocks/>
          </p:cNvCxnSpPr>
          <p:nvPr/>
        </p:nvCxnSpPr>
        <p:spPr>
          <a:xfrm>
            <a:off x="6592526" y="1559762"/>
            <a:ext cx="1651279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9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6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Todos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nulos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iguais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proporcionais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19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31" y="1077310"/>
            <a:ext cx="5402428" cy="51173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078143" y="655746"/>
            <a:ext cx="3436883" cy="2556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>
            <a:off x="8228369" y="1082334"/>
            <a:ext cx="3136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Não me parece que seja preciso papel e lápis para resolver estas questões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!..</a:t>
            </a:r>
          </a:p>
        </p:txBody>
      </p:sp>
      <p:pic>
        <p:nvPicPr>
          <p:cNvPr id="8" name="Imagem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84" y="1933902"/>
            <a:ext cx="124301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nulos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paralelas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iguais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paralelas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proporcionais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19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6E9DC2F8-C831-48CB-AE3E-CE84DDF5D7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28D67035-286D-4762-8D13-C5CB91C71D80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>
            <a:extLst>
              <a:ext uri="{FF2B5EF4-FFF2-40B4-BE49-F238E27FC236}">
                <a16:creationId xmlns:a16="http://schemas.microsoft.com/office/drawing/2014/main" id="{C2EF8024-643E-4033-9A67-625A94153C03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03F69B09-B99A-4E38-9B83-3605B1389113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66CE8D26-533F-4C0A-9C8F-6896000C717D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01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25226" y="450644"/>
            <a:ext cx="6159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dirty="0"/>
              <a:t>Esperamos que tenhas gostado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Todos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nulos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iguais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proporcionais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19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93" y="1707641"/>
            <a:ext cx="144018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Todos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nulos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iguais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proporcionais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19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1EBDCE3-85F2-405E-A21E-82C0E4C9313F}"/>
              </a:ext>
            </a:extLst>
          </p:cNvPr>
          <p:cNvSpPr/>
          <p:nvPr/>
        </p:nvSpPr>
        <p:spPr>
          <a:xfrm>
            <a:off x="2117998" y="1621988"/>
            <a:ext cx="9748685" cy="1328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ysClr val="windowText" lastClr="000000"/>
                </a:solidFill>
              </a:rPr>
              <a:t>Todas</a:t>
            </a:r>
            <a:r>
              <a:rPr lang="en-GB" sz="2400" dirty="0">
                <a:solidFill>
                  <a:sysClr val="windowText" lastClr="000000"/>
                </a:solidFill>
              </a:rPr>
              <a:t> as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Propriedades</a:t>
            </a:r>
            <a:r>
              <a:rPr lang="en-GB" sz="2400" b="1" dirty="0">
                <a:solidFill>
                  <a:sysClr val="windowText" lastClr="000000"/>
                </a:solidFill>
              </a:rPr>
              <a:t> dos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Determinantes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aqui apresentadas foram "batizadas" apenas para facilitar a sua identificação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  <a:p>
            <a:pPr algn="ctr"/>
            <a:r>
              <a:rPr lang="pt-PT" sz="2400" b="1" dirty="0">
                <a:solidFill>
                  <a:sysClr val="windowText" lastClr="000000"/>
                </a:solidFill>
              </a:rPr>
              <a:t>Não há necessidade de memorização destes nomes</a:t>
            </a:r>
            <a:r>
              <a:rPr lang="en-GB" sz="2400" b="1" dirty="0">
                <a:solidFill>
                  <a:sysClr val="windowText" lastClr="000000"/>
                </a:solidFill>
              </a:rPr>
              <a:t>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639D344-0B50-4B24-8182-06D1B9195452}"/>
                  </a:ext>
                </a:extLst>
              </p:cNvPr>
              <p:cNvSpPr/>
              <p:nvPr/>
            </p:nvSpPr>
            <p:spPr>
              <a:xfrm>
                <a:off x="1879199" y="3389403"/>
                <a:ext cx="10276791" cy="184660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pt-PT" sz="2000" dirty="0">
                    <a:solidFill>
                      <a:sysClr val="windowText" lastClr="000000"/>
                    </a:solidFill>
                  </a:rPr>
                  <a:t>Todas as propriedades dos determinantes apresentadas nesta</a:t>
                </a:r>
                <a:r>
                  <a:rPr lang="en-GB" sz="2000" u="sng" dirty="0">
                    <a:solidFill>
                      <a:sysClr val="windowText" lastClr="000000"/>
                    </a:solidFill>
                  </a:rPr>
                  <a:t> Aula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permitem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conclusão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direta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GB" sz="2400" b="1" dirty="0">
                    <a:solidFill>
                      <a:sysClr val="windowText" lastClr="000000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…(condição da propriedade)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…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𝐝𝐞𝐭</m:t>
                    </m:r>
                    <m:d>
                      <m:d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639D344-0B50-4B24-8182-06D1B9195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99" y="3389403"/>
                <a:ext cx="10276791" cy="1846609"/>
              </a:xfrm>
              <a:prstGeom prst="rect">
                <a:avLst/>
              </a:prstGeom>
              <a:blipFill>
                <a:blip r:embed="rId10"/>
                <a:stretch>
                  <a:fillRect l="-355" r="-355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06EE82F-88D6-4A42-B9AC-3E5B607F5F5F}"/>
              </a:ext>
            </a:extLst>
          </p:cNvPr>
          <p:cNvSpPr/>
          <p:nvPr/>
        </p:nvSpPr>
        <p:spPr>
          <a:xfrm>
            <a:off x="10170366" y="3653144"/>
            <a:ext cx="1815506" cy="3785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4BFA0A1-146C-4F59-9EB0-4EEB915A7D1A}"/>
              </a:ext>
            </a:extLst>
          </p:cNvPr>
          <p:cNvSpPr/>
          <p:nvPr/>
        </p:nvSpPr>
        <p:spPr>
          <a:xfrm>
            <a:off x="8821819" y="4312707"/>
            <a:ext cx="1541381" cy="3785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4E4CDE99-EFEE-40ED-ABC8-424BAED42D84}"/>
              </a:ext>
            </a:extLst>
          </p:cNvPr>
          <p:cNvCxnSpPr>
            <a:cxnSpLocks/>
          </p:cNvCxnSpPr>
          <p:nvPr/>
        </p:nvCxnSpPr>
        <p:spPr>
          <a:xfrm flipV="1">
            <a:off x="10363200" y="4031644"/>
            <a:ext cx="301452" cy="349395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0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6" grpId="0" animBg="1"/>
      <p:bldP spid="16" grpId="1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Todos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nulos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iguais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proporcionais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19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28FF39A-404A-40E6-A288-21B2A7B9B5D0}"/>
              </a:ext>
            </a:extLst>
          </p:cNvPr>
          <p:cNvSpPr/>
          <p:nvPr/>
        </p:nvSpPr>
        <p:spPr>
          <a:xfrm>
            <a:off x="2102980" y="166418"/>
            <a:ext cx="9859639" cy="198404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6820E29-E4FF-401A-BF54-073BE722BA77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pt-PT" sz="2400" dirty="0"/>
                  <a:t>é uma matriz quadrada com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6820E29-E4FF-401A-BF54-073BE722B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9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/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AABF5E09-2712-4BB8-B9A8-831CDDD34B8E}"/>
              </a:ext>
            </a:extLst>
          </p:cNvPr>
          <p:cNvSpPr/>
          <p:nvPr/>
        </p:nvSpPr>
        <p:spPr>
          <a:xfrm>
            <a:off x="2102645" y="2339483"/>
            <a:ext cx="9859639" cy="42192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B36CE3-2804-44FE-ADBF-2E59EBED0DF3}"/>
              </a:ext>
            </a:extLst>
          </p:cNvPr>
          <p:cNvSpPr/>
          <p:nvPr/>
        </p:nvSpPr>
        <p:spPr>
          <a:xfrm>
            <a:off x="2370036" y="24372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3646512-41CA-489F-8A25-3C72DC8E99C0}"/>
              </a:ext>
            </a:extLst>
          </p:cNvPr>
          <p:cNvSpPr txBox="1"/>
          <p:nvPr/>
        </p:nvSpPr>
        <p:spPr>
          <a:xfrm>
            <a:off x="2405372" y="2935819"/>
            <a:ext cx="583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Supõe que temos a seguinte matriz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/>
              <p:nvPr/>
            </p:nvSpPr>
            <p:spPr>
              <a:xfrm>
                <a:off x="6577127" y="2728800"/>
                <a:ext cx="2098587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27" y="2728800"/>
                <a:ext cx="2098587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0CE4B9-DB1E-4660-83B0-8C7CCC5A1BAD}"/>
                  </a:ext>
                </a:extLst>
              </p:cNvPr>
              <p:cNvSpPr txBox="1"/>
              <p:nvPr/>
            </p:nvSpPr>
            <p:spPr>
              <a:xfrm>
                <a:off x="2491992" y="4093058"/>
                <a:ext cx="9003322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29A6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/>
                  <a:t>Consegues</a:t>
                </a:r>
                <a:r>
                  <a:rPr lang="en-US" sz="2000" dirty="0"/>
                  <a:t> </a:t>
                </a:r>
                <a:r>
                  <a:rPr lang="en-US" sz="2000" b="1" dirty="0" err="1"/>
                  <a:t>calcular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mentalmente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 b="0" i="0" dirty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pt-PT" sz="2000" dirty="0"/>
                  <a:t> usando</a:t>
                </a:r>
                <a:r>
                  <a:rPr lang="pt-PT" sz="2000" b="1" dirty="0"/>
                  <a:t> </a:t>
                </a:r>
                <a:r>
                  <a:rPr lang="en-GB" sz="2000" b="1" dirty="0"/>
                  <a:t>a </a:t>
                </a:r>
                <a:r>
                  <a:rPr lang="en-GB" sz="2000" b="1" dirty="0" err="1"/>
                  <a:t>expansão</a:t>
                </a:r>
                <a:r>
                  <a:rPr lang="en-GB" sz="2000" b="1" dirty="0"/>
                  <a:t> de Laplace à 2ª </a:t>
                </a:r>
                <a:r>
                  <a:rPr lang="en-GB" sz="2000" b="1" dirty="0" err="1"/>
                  <a:t>linha</a:t>
                </a:r>
                <a:r>
                  <a:rPr lang="en-GB" sz="2000" dirty="0"/>
                  <a:t>?… </a:t>
                </a:r>
              </a:p>
              <a:p>
                <a:pPr algn="ctr"/>
                <a:r>
                  <a:rPr lang="en-GB" sz="2800" b="1" dirty="0" err="1">
                    <a:solidFill>
                      <a:srgbClr val="F25E4F"/>
                    </a:solidFill>
                  </a:rPr>
                  <a:t>Fácil</a:t>
                </a:r>
                <a:r>
                  <a:rPr lang="en-GB" sz="2800" b="1" dirty="0">
                    <a:solidFill>
                      <a:srgbClr val="F25E4F"/>
                    </a:solidFill>
                  </a:rPr>
                  <a:t>!... </a:t>
                </a:r>
                <a:r>
                  <a:rPr lang="en-GB" sz="2000" dirty="0"/>
                  <a:t>Sim?... </a:t>
                </a: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0CE4B9-DB1E-4660-83B0-8C7CCC5A1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92" y="4093058"/>
                <a:ext cx="9003322" cy="830997"/>
              </a:xfrm>
              <a:prstGeom prst="rect">
                <a:avLst/>
              </a:prstGeom>
              <a:blipFill>
                <a:blip r:embed="rId12"/>
                <a:stretch>
                  <a:fillRect l="-676" t="-2878" r="-1082" b="-18705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5C56C16-F67A-49C6-A6F6-94F5951502AF}"/>
                  </a:ext>
                </a:extLst>
              </p:cNvPr>
              <p:cNvSpPr txBox="1"/>
              <p:nvPr/>
            </p:nvSpPr>
            <p:spPr>
              <a:xfrm>
                <a:off x="3792097" y="5215352"/>
                <a:ext cx="43885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5C56C16-F67A-49C6-A6F6-94F595150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097" y="5215352"/>
                <a:ext cx="4388509" cy="307777"/>
              </a:xfrm>
              <a:prstGeom prst="rect">
                <a:avLst/>
              </a:prstGeom>
              <a:blipFill>
                <a:blip r:embed="rId13"/>
                <a:stretch>
                  <a:fillRect l="-139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2D7D9CA7-4B6C-40EA-8EB4-3C5F147AB931}"/>
                  </a:ext>
                </a:extLst>
              </p:cNvPr>
              <p:cNvSpPr txBox="1"/>
              <p:nvPr/>
            </p:nvSpPr>
            <p:spPr>
              <a:xfrm>
                <a:off x="4626110" y="5647654"/>
                <a:ext cx="36910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 0          +   0        +  0         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2D7D9CA7-4B6C-40EA-8EB4-3C5F147AB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110" y="5647654"/>
                <a:ext cx="3691010" cy="307777"/>
              </a:xfrm>
              <a:prstGeom prst="rect">
                <a:avLst/>
              </a:prstGeom>
              <a:blipFill>
                <a:blip r:embed="rId14"/>
                <a:stretch>
                  <a:fillRect l="-165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C2D9FBA-F03F-4657-BDEE-76DC9350C4CE}"/>
                  </a:ext>
                </a:extLst>
              </p:cNvPr>
              <p:cNvSpPr txBox="1"/>
              <p:nvPr/>
            </p:nvSpPr>
            <p:spPr>
              <a:xfrm>
                <a:off x="6989166" y="5249607"/>
                <a:ext cx="4362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pt-PT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C2D9FBA-F03F-4657-BDEE-76DC9350C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166" y="5249607"/>
                <a:ext cx="436287" cy="276999"/>
              </a:xfrm>
              <a:prstGeom prst="rect">
                <a:avLst/>
              </a:prstGeom>
              <a:blipFill>
                <a:blip r:embed="rId15"/>
                <a:stretch>
                  <a:fillRect l="-1971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D4CFB453-4A20-4BD3-9E68-EE3DC2126B47}"/>
                  </a:ext>
                </a:extLst>
              </p:cNvPr>
              <p:cNvSpPr txBox="1"/>
              <p:nvPr/>
            </p:nvSpPr>
            <p:spPr>
              <a:xfrm>
                <a:off x="5943171" y="5249607"/>
                <a:ext cx="4362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pt-PT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D4CFB453-4A20-4BD3-9E68-EE3DC2126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171" y="5249607"/>
                <a:ext cx="436287" cy="276999"/>
              </a:xfrm>
              <a:prstGeom prst="rect">
                <a:avLst/>
              </a:prstGeom>
              <a:blipFill>
                <a:blip r:embed="rId16"/>
                <a:stretch>
                  <a:fillRect l="-1971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E78E6AB8-1AEA-47DD-B5EB-732175C9E90A}"/>
                  </a:ext>
                </a:extLst>
              </p:cNvPr>
              <p:cNvSpPr txBox="1"/>
              <p:nvPr/>
            </p:nvSpPr>
            <p:spPr>
              <a:xfrm>
                <a:off x="4855562" y="5249607"/>
                <a:ext cx="4362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pt-PT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E78E6AB8-1AEA-47DD-B5EB-732175C9E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62" y="5249607"/>
                <a:ext cx="436287" cy="276999"/>
              </a:xfrm>
              <a:prstGeom prst="rect">
                <a:avLst/>
              </a:prstGeom>
              <a:blipFill>
                <a:blip r:embed="rId17"/>
                <a:stretch>
                  <a:fillRect l="-1971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F21F4934-5466-4FF4-B534-34D1051593ED}"/>
              </a:ext>
            </a:extLst>
          </p:cNvPr>
          <p:cNvSpPr txBox="1"/>
          <p:nvPr/>
        </p:nvSpPr>
        <p:spPr>
          <a:xfrm>
            <a:off x="2346487" y="576739"/>
            <a:ext cx="95407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uma</a:t>
            </a:r>
            <a:r>
              <a:rPr lang="en-US" sz="2400" dirty="0"/>
              <a:t> “</a:t>
            </a:r>
            <a:r>
              <a:rPr lang="en-US" sz="2400" b="1" dirty="0"/>
              <a:t>fila</a:t>
            </a:r>
            <a:r>
              <a:rPr lang="en-US" sz="2400" dirty="0"/>
              <a:t>” – </a:t>
            </a:r>
            <a:r>
              <a:rPr lang="en-US" sz="2400" b="1" dirty="0" err="1"/>
              <a:t>Linha</a:t>
            </a:r>
            <a:r>
              <a:rPr lang="en-US" sz="2400" b="1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b="1" dirty="0" err="1"/>
              <a:t>Coluna</a:t>
            </a:r>
            <a:r>
              <a:rPr lang="en-US" sz="2400" dirty="0"/>
              <a:t> – </a:t>
            </a:r>
            <a:r>
              <a:rPr lang="en-US" sz="2400" dirty="0" err="1"/>
              <a:t>onde</a:t>
            </a:r>
            <a:r>
              <a:rPr lang="en-US" sz="2400" dirty="0"/>
              <a:t> </a:t>
            </a:r>
            <a:r>
              <a:rPr lang="en-US" sz="2400" b="1" dirty="0" err="1"/>
              <a:t>todos</a:t>
            </a:r>
            <a:r>
              <a:rPr lang="en-US" sz="2400" b="1" dirty="0"/>
              <a:t> </a:t>
            </a:r>
            <a:r>
              <a:rPr lang="en-US" sz="2400" b="1" dirty="0" err="1"/>
              <a:t>os</a:t>
            </a:r>
            <a:r>
              <a:rPr lang="en-US" sz="2400" b="1" dirty="0"/>
              <a:t> </a:t>
            </a:r>
            <a:r>
              <a:rPr lang="en-US" sz="2400" b="1" dirty="0" err="1"/>
              <a:t>elementos</a:t>
            </a:r>
            <a:r>
              <a:rPr lang="en-US" sz="2400" b="1" dirty="0"/>
              <a:t> </a:t>
            </a:r>
            <a:r>
              <a:rPr lang="en-US" sz="2400" b="1" dirty="0" err="1"/>
              <a:t>são</a:t>
            </a:r>
            <a:r>
              <a:rPr lang="en-US" sz="2400" b="1" dirty="0"/>
              <a:t> zero</a:t>
            </a:r>
            <a:r>
              <a:rPr lang="en-US" sz="2400" dirty="0"/>
              <a:t>, </a:t>
            </a:r>
            <a:r>
              <a:rPr lang="en-US" sz="2400" dirty="0" err="1"/>
              <a:t>então</a:t>
            </a:r>
            <a:endParaRPr lang="pt-PT" sz="2400" dirty="0"/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0676AF69-0368-43A8-83BB-F751AD053188}"/>
              </a:ext>
            </a:extLst>
          </p:cNvPr>
          <p:cNvCxnSpPr>
            <a:cxnSpLocks/>
          </p:cNvCxnSpPr>
          <p:nvPr/>
        </p:nvCxnSpPr>
        <p:spPr>
          <a:xfrm flipV="1">
            <a:off x="7356685" y="1177372"/>
            <a:ext cx="3561757" cy="19196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8" grpId="0" animBg="1"/>
      <p:bldP spid="39" grpId="0"/>
      <p:bldP spid="40" grpId="0"/>
      <p:bldP spid="41" grpId="0"/>
      <p:bldP spid="42" grpId="0" animBg="1"/>
      <p:bldP spid="46" grpId="0"/>
      <p:bldP spid="47" grpId="0"/>
      <p:bldP spid="51" grpId="0" animBg="1"/>
      <p:bldP spid="53" grpId="0" animBg="1"/>
      <p:bldP spid="55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Todos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nulos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iguais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proporcionais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19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28FF39A-404A-40E6-A288-21B2A7B9B5D0}"/>
              </a:ext>
            </a:extLst>
          </p:cNvPr>
          <p:cNvSpPr/>
          <p:nvPr/>
        </p:nvSpPr>
        <p:spPr>
          <a:xfrm>
            <a:off x="2102980" y="166418"/>
            <a:ext cx="9859639" cy="198404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6820E29-E4FF-401A-BF54-073BE722BA77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pt-PT" sz="2400" dirty="0"/>
                  <a:t>é uma matriz quadrada com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6820E29-E4FF-401A-BF54-073BE722B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9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/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AABF5E09-2712-4BB8-B9A8-831CDDD34B8E}"/>
              </a:ext>
            </a:extLst>
          </p:cNvPr>
          <p:cNvSpPr/>
          <p:nvPr/>
        </p:nvSpPr>
        <p:spPr>
          <a:xfrm>
            <a:off x="2102645" y="2339484"/>
            <a:ext cx="9859639" cy="4218972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B36CE3-2804-44FE-ADBF-2E59EBED0DF3}"/>
              </a:ext>
            </a:extLst>
          </p:cNvPr>
          <p:cNvSpPr/>
          <p:nvPr/>
        </p:nvSpPr>
        <p:spPr>
          <a:xfrm>
            <a:off x="2370036" y="243629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3646512-41CA-489F-8A25-3C72DC8E99C0}"/>
              </a:ext>
            </a:extLst>
          </p:cNvPr>
          <p:cNvSpPr txBox="1"/>
          <p:nvPr/>
        </p:nvSpPr>
        <p:spPr>
          <a:xfrm>
            <a:off x="2405372" y="2938013"/>
            <a:ext cx="583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Supõe que temos a seguinte matriz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/>
              <p:nvPr/>
            </p:nvSpPr>
            <p:spPr>
              <a:xfrm>
                <a:off x="6577127" y="2727963"/>
                <a:ext cx="2098587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27" y="2727963"/>
                <a:ext cx="2098587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ixaDeTexto 42">
            <a:extLst>
              <a:ext uri="{FF2B5EF4-FFF2-40B4-BE49-F238E27FC236}">
                <a16:creationId xmlns:a16="http://schemas.microsoft.com/office/drawing/2014/main" id="{21487E0F-3A5B-45BD-A815-F3DDC485B581}"/>
              </a:ext>
            </a:extLst>
          </p:cNvPr>
          <p:cNvSpPr txBox="1"/>
          <p:nvPr/>
        </p:nvSpPr>
        <p:spPr>
          <a:xfrm>
            <a:off x="2405372" y="3763841"/>
            <a:ext cx="922174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25E4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Assim</a:t>
            </a:r>
            <a:r>
              <a:rPr lang="en-US" sz="2000" dirty="0"/>
              <a:t>, se </a:t>
            </a:r>
            <a:r>
              <a:rPr lang="en-US" sz="2000" dirty="0" err="1"/>
              <a:t>virmos</a:t>
            </a:r>
            <a:r>
              <a:rPr lang="en-US" sz="2000" dirty="0"/>
              <a:t> que </a:t>
            </a:r>
            <a:r>
              <a:rPr lang="en-US" sz="2000" b="1" dirty="0" err="1">
                <a:solidFill>
                  <a:srgbClr val="F25E4F"/>
                </a:solidFill>
              </a:rPr>
              <a:t>todos</a:t>
            </a:r>
            <a:r>
              <a:rPr lang="en-US" sz="2000" b="1" dirty="0">
                <a:solidFill>
                  <a:srgbClr val="F25E4F"/>
                </a:solidFill>
              </a:rPr>
              <a:t> </a:t>
            </a:r>
            <a:r>
              <a:rPr lang="en-US" sz="2000" b="1" dirty="0" err="1">
                <a:solidFill>
                  <a:srgbClr val="F25E4F"/>
                </a:solidFill>
              </a:rPr>
              <a:t>os</a:t>
            </a:r>
            <a:r>
              <a:rPr lang="en-US" sz="2000" b="1" dirty="0">
                <a:solidFill>
                  <a:srgbClr val="F25E4F"/>
                </a:solidFill>
              </a:rPr>
              <a:t> </a:t>
            </a:r>
            <a:r>
              <a:rPr lang="en-US" sz="2000" b="1" dirty="0" err="1">
                <a:solidFill>
                  <a:srgbClr val="F25E4F"/>
                </a:solidFill>
              </a:rPr>
              <a:t>elementos</a:t>
            </a:r>
            <a:r>
              <a:rPr lang="en-US" sz="2000" b="1" dirty="0">
                <a:solidFill>
                  <a:srgbClr val="F25E4F"/>
                </a:solidFill>
              </a:rPr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25E4F"/>
                </a:solidFill>
              </a:rPr>
              <a:t>QUALQUER LINHA </a:t>
            </a:r>
            <a:r>
              <a:rPr lang="en-US" sz="2000" dirty="0" err="1"/>
              <a:t>ou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b="1" dirty="0">
                <a:solidFill>
                  <a:srgbClr val="F25E4F"/>
                </a:solidFill>
              </a:rPr>
              <a:t>COLUNA </a:t>
            </a:r>
            <a:r>
              <a:rPr lang="en-US" sz="2000" b="1" dirty="0" err="1">
                <a:solidFill>
                  <a:srgbClr val="F25E4F"/>
                </a:solidFill>
              </a:rPr>
              <a:t>são</a:t>
            </a:r>
            <a:r>
              <a:rPr lang="en-US" sz="2000" b="1" dirty="0">
                <a:solidFill>
                  <a:srgbClr val="F25E4F"/>
                </a:solidFill>
              </a:rPr>
              <a:t> zero </a:t>
            </a:r>
            <a:r>
              <a:rPr lang="en-US" sz="2000" dirty="0" err="1"/>
              <a:t>então</a:t>
            </a:r>
            <a:r>
              <a:rPr lang="en-US" sz="2000" dirty="0"/>
              <a:t> </a:t>
            </a:r>
            <a:r>
              <a:rPr lang="en-US" sz="2000" b="1" dirty="0" err="1"/>
              <a:t>podemos</a:t>
            </a:r>
            <a:r>
              <a:rPr lang="en-US" sz="2000" b="1" dirty="0"/>
              <a:t> </a:t>
            </a:r>
            <a:r>
              <a:rPr lang="en-US" sz="2000" b="1" dirty="0" err="1"/>
              <a:t>concluir</a:t>
            </a:r>
            <a:r>
              <a:rPr lang="en-US" sz="2000" b="1" dirty="0"/>
              <a:t> </a:t>
            </a:r>
            <a:r>
              <a:rPr lang="en-US" sz="2000" b="1" dirty="0" err="1"/>
              <a:t>diretamente</a:t>
            </a:r>
            <a:r>
              <a:rPr lang="en-US" sz="2000" b="1" dirty="0"/>
              <a:t> </a:t>
            </a:r>
            <a:r>
              <a:rPr lang="pt-PT" sz="2000" dirty="0"/>
              <a:t>que o seu determinante é </a:t>
            </a:r>
            <a:r>
              <a:rPr lang="en-US" sz="2000" b="1" dirty="0">
                <a:solidFill>
                  <a:srgbClr val="F25E4F"/>
                </a:solidFill>
              </a:rPr>
              <a:t>zero</a:t>
            </a:r>
            <a:r>
              <a:rPr lang="en-US" sz="2000" dirty="0"/>
              <a:t>!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48337A1C-30B8-4126-A9B7-F16F73617AED}"/>
                  </a:ext>
                </a:extLst>
              </p:cNvPr>
              <p:cNvSpPr txBox="1"/>
              <p:nvPr/>
            </p:nvSpPr>
            <p:spPr>
              <a:xfrm>
                <a:off x="2405372" y="5274886"/>
                <a:ext cx="3595280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48337A1C-30B8-4126-A9B7-F16F73617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372" y="5274886"/>
                <a:ext cx="3595280" cy="813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arredondado 33">
            <a:extLst>
              <a:ext uri="{FF2B5EF4-FFF2-40B4-BE49-F238E27FC236}">
                <a16:creationId xmlns:a16="http://schemas.microsoft.com/office/drawing/2014/main" id="{C1021B42-D5C0-48EB-9249-01079FF60F01}"/>
              </a:ext>
            </a:extLst>
          </p:cNvPr>
          <p:cNvSpPr/>
          <p:nvPr/>
        </p:nvSpPr>
        <p:spPr>
          <a:xfrm>
            <a:off x="7184947" y="2998338"/>
            <a:ext cx="1292136" cy="288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7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F21F4934-5466-4FF4-B534-34D1051593ED}"/>
              </a:ext>
            </a:extLst>
          </p:cNvPr>
          <p:cNvSpPr txBox="1"/>
          <p:nvPr/>
        </p:nvSpPr>
        <p:spPr>
          <a:xfrm>
            <a:off x="2306295" y="576739"/>
            <a:ext cx="96157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uma</a:t>
            </a:r>
            <a:r>
              <a:rPr lang="en-US" sz="2400" dirty="0"/>
              <a:t> “</a:t>
            </a:r>
            <a:r>
              <a:rPr lang="en-US" sz="2400" b="1" dirty="0"/>
              <a:t>fila</a:t>
            </a:r>
            <a:r>
              <a:rPr lang="en-US" sz="2400" dirty="0"/>
              <a:t>” – </a:t>
            </a:r>
            <a:r>
              <a:rPr lang="en-US" sz="2400" b="1" dirty="0" err="1"/>
              <a:t>Linha</a:t>
            </a:r>
            <a:r>
              <a:rPr lang="en-US" sz="2400" b="1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b="1" dirty="0" err="1"/>
              <a:t>Coluna</a:t>
            </a:r>
            <a:r>
              <a:rPr lang="en-US" sz="2400" dirty="0"/>
              <a:t> – </a:t>
            </a:r>
            <a:r>
              <a:rPr lang="en-US" sz="2400" dirty="0" err="1"/>
              <a:t>onde</a:t>
            </a:r>
            <a:r>
              <a:rPr lang="en-US" sz="2400" dirty="0"/>
              <a:t> </a:t>
            </a:r>
            <a:r>
              <a:rPr lang="en-US" sz="2400" b="1" dirty="0" err="1"/>
              <a:t>todos</a:t>
            </a:r>
            <a:r>
              <a:rPr lang="en-US" sz="2400" b="1" dirty="0"/>
              <a:t> </a:t>
            </a:r>
            <a:r>
              <a:rPr lang="en-US" sz="2400" b="1" dirty="0" err="1"/>
              <a:t>os</a:t>
            </a:r>
            <a:r>
              <a:rPr lang="en-US" sz="2400" b="1" dirty="0"/>
              <a:t> </a:t>
            </a:r>
            <a:r>
              <a:rPr lang="en-US" sz="2400" b="1" dirty="0" err="1"/>
              <a:t>elementos</a:t>
            </a:r>
            <a:r>
              <a:rPr lang="en-US" sz="2400" b="1" dirty="0"/>
              <a:t> </a:t>
            </a:r>
            <a:r>
              <a:rPr lang="en-US" sz="2400" b="1" dirty="0" err="1"/>
              <a:t>são</a:t>
            </a:r>
            <a:r>
              <a:rPr lang="en-US" sz="2400" b="1" dirty="0"/>
              <a:t> zero</a:t>
            </a:r>
            <a:r>
              <a:rPr lang="en-US" sz="2400" dirty="0"/>
              <a:t>, </a:t>
            </a:r>
            <a:r>
              <a:rPr lang="en-US" sz="2400" dirty="0" err="1"/>
              <a:t>então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9BA1826-DF9F-46D1-BF2A-D1998DE7F04F}"/>
                  </a:ext>
                </a:extLst>
              </p:cNvPr>
              <p:cNvSpPr txBox="1"/>
              <p:nvPr/>
            </p:nvSpPr>
            <p:spPr>
              <a:xfrm>
                <a:off x="2346487" y="4588685"/>
                <a:ext cx="8796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C2B8E"/>
                    </a:solidFill>
                  </a:rPr>
                  <a:t>Como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0C2B8E"/>
                    </a:solidFill>
                  </a:rPr>
                  <a:t> </a:t>
                </a:r>
                <a:r>
                  <a:rPr lang="pt-PT" sz="2000" dirty="0">
                    <a:solidFill>
                      <a:srgbClr val="0C2B8E"/>
                    </a:solidFill>
                  </a:rPr>
                  <a:t>tem todos os elementos da segunda linha iguais 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zero</a:t>
                </a:r>
                <a:r>
                  <a:rPr lang="en-US" sz="2000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então</a:t>
                </a:r>
                <a:r>
                  <a:rPr lang="en-US" sz="2000" dirty="0">
                    <a:solidFill>
                      <a:srgbClr val="0C2B8E"/>
                    </a:solidFill>
                  </a:rPr>
                  <a:t> </a:t>
                </a:r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9BA1826-DF9F-46D1-BF2A-D1998DE7F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487" y="4588685"/>
                <a:ext cx="8796425" cy="400110"/>
              </a:xfrm>
              <a:prstGeom prst="rect">
                <a:avLst/>
              </a:prstGeom>
              <a:blipFill>
                <a:blip r:embed="rId13"/>
                <a:stretch>
                  <a:fillRect l="-762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EB7CC4-9D84-4687-B164-9477A6E85669}"/>
              </a:ext>
            </a:extLst>
          </p:cNvPr>
          <p:cNvSpPr txBox="1"/>
          <p:nvPr/>
        </p:nvSpPr>
        <p:spPr>
          <a:xfrm>
            <a:off x="5727560" y="5037667"/>
            <a:ext cx="572639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Podemos </a:t>
            </a:r>
            <a:r>
              <a:rPr lang="en-US" dirty="0" err="1"/>
              <a:t>justificar</a:t>
            </a:r>
            <a:r>
              <a:rPr lang="en-US" dirty="0"/>
              <a:t> </a:t>
            </a:r>
            <a:r>
              <a:rPr lang="en-US" dirty="0" err="1"/>
              <a:t>diretamente</a:t>
            </a:r>
            <a:r>
              <a:rPr lang="en-US" dirty="0"/>
              <a:t> </a:t>
            </a:r>
            <a:r>
              <a:rPr lang="en-US" dirty="0" err="1"/>
              <a:t>escrevendo</a:t>
            </a:r>
            <a:r>
              <a:rPr lang="en-US" dirty="0"/>
              <a:t>, por </a:t>
            </a:r>
            <a:r>
              <a:rPr lang="en-US" dirty="0" err="1"/>
              <a:t>exemplo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CF1E4AB-BC16-4CBD-953D-D6B675B00537}"/>
                  </a:ext>
                </a:extLst>
              </p:cNvPr>
              <p:cNvSpPr txBox="1"/>
              <p:nvPr/>
            </p:nvSpPr>
            <p:spPr>
              <a:xfrm>
                <a:off x="5896801" y="5300858"/>
                <a:ext cx="53196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porque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CF1E4AB-BC16-4CBD-953D-D6B675B00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01" y="5300858"/>
                <a:ext cx="5319628" cy="584775"/>
              </a:xfrm>
              <a:prstGeom prst="rect">
                <a:avLst/>
              </a:prstGeom>
              <a:blipFill>
                <a:blip r:embed="rId14"/>
                <a:stretch>
                  <a:fillRect l="-1145" b="-1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95CC3DE-4BA9-4588-B3FB-0CA60091E890}"/>
                  </a:ext>
                </a:extLst>
              </p:cNvPr>
              <p:cNvSpPr txBox="1"/>
              <p:nvPr/>
            </p:nvSpPr>
            <p:spPr>
              <a:xfrm>
                <a:off x="5403049" y="6130794"/>
                <a:ext cx="6559235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Significado “</a:t>
                </a:r>
                <a:r>
                  <a:rPr lang="en-US" dirty="0" err="1"/>
                  <a:t>curto</a:t>
                </a:r>
                <a:r>
                  <a:rPr lang="en-US" dirty="0"/>
                  <a:t>”: “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inha 2 </a:t>
                </a:r>
                <a:r>
                  <a:rPr lang="pt-PT" dirty="0"/>
                  <a:t>tem todos os elementos  iguais a </a:t>
                </a:r>
                <a:r>
                  <a:rPr lang="en-US" dirty="0"/>
                  <a:t>zero”!</a:t>
                </a: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95CC3DE-4BA9-4588-B3FB-0CA60091E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049" y="6130794"/>
                <a:ext cx="6559235" cy="369332"/>
              </a:xfrm>
              <a:prstGeom prst="rect">
                <a:avLst/>
              </a:prstGeom>
              <a:blipFill>
                <a:blip r:embed="rId15"/>
                <a:stretch>
                  <a:fillRect l="-649" t="-7937" r="-278" b="-22222"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 em curva 2"/>
          <p:cNvSpPr/>
          <p:nvPr/>
        </p:nvSpPr>
        <p:spPr>
          <a:xfrm rot="5400000">
            <a:off x="8058614" y="5568727"/>
            <a:ext cx="468000" cy="540000"/>
          </a:xfrm>
          <a:prstGeom prst="bentArrow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1F072AC0-BDA1-4352-B5D1-1E76A70D1A67}"/>
              </a:ext>
            </a:extLst>
          </p:cNvPr>
          <p:cNvCxnSpPr>
            <a:cxnSpLocks/>
          </p:cNvCxnSpPr>
          <p:nvPr/>
        </p:nvCxnSpPr>
        <p:spPr>
          <a:xfrm flipV="1">
            <a:off x="7356685" y="1177372"/>
            <a:ext cx="3561757" cy="19196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2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 animBg="1"/>
      <p:bldP spid="31" grpId="0"/>
      <p:bldP spid="32" grpId="0" animBg="1"/>
      <p:bldP spid="35" grpId="0"/>
      <p:bldP spid="4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Considera</a:t>
            </a:r>
            <a:r>
              <a:rPr lang="en-US" sz="2000" dirty="0"/>
              <a:t> a </a:t>
            </a:r>
            <a:r>
              <a:rPr lang="en-US" sz="2000" dirty="0" err="1"/>
              <a:t>seguinte</a:t>
            </a:r>
            <a:r>
              <a:rPr lang="en-US" sz="2000" dirty="0"/>
              <a:t> </a:t>
            </a:r>
            <a:r>
              <a:rPr lang="en-US" sz="2000" dirty="0" err="1"/>
              <a:t>matriz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Todos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nulos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iguais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proporcionais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pt-PT" sz="2400" dirty="0"/>
                  <a:t>é uma matriz quadrada com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0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0D4747-64C9-4A72-82EA-19A68E08CB1D}"/>
              </a:ext>
            </a:extLst>
          </p:cNvPr>
          <p:cNvSpPr txBox="1"/>
          <p:nvPr/>
        </p:nvSpPr>
        <p:spPr>
          <a:xfrm>
            <a:off x="2387949" y="607218"/>
            <a:ext cx="928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duas</a:t>
            </a:r>
            <a:r>
              <a:rPr lang="en-US" sz="2400" dirty="0"/>
              <a:t> “</a:t>
            </a:r>
            <a:r>
              <a:rPr lang="en-US" sz="2400" b="1" dirty="0" err="1"/>
              <a:t>filas</a:t>
            </a:r>
            <a:r>
              <a:rPr lang="en-US" sz="2400" b="1" dirty="0"/>
              <a:t> </a:t>
            </a:r>
            <a:r>
              <a:rPr lang="en-US" sz="2400" b="1" dirty="0" err="1"/>
              <a:t>paralelas</a:t>
            </a:r>
            <a:r>
              <a:rPr lang="en-US" sz="2400" dirty="0"/>
              <a:t>” – </a:t>
            </a:r>
            <a:r>
              <a:rPr lang="en-US" sz="2400" b="1" dirty="0" err="1"/>
              <a:t>linhas</a:t>
            </a:r>
            <a:r>
              <a:rPr lang="en-US" sz="2400" b="1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b="1" dirty="0" err="1"/>
              <a:t>colunas</a:t>
            </a:r>
            <a:r>
              <a:rPr lang="en-US" sz="2400" dirty="0"/>
              <a:t> – </a:t>
            </a:r>
            <a:r>
              <a:rPr lang="pt-PT" sz="2400" dirty="0"/>
              <a:t>com todos os </a:t>
            </a:r>
            <a:r>
              <a:rPr lang="pt-PT" sz="2400" dirty="0" err="1"/>
              <a:t>respectivos</a:t>
            </a:r>
            <a:r>
              <a:rPr lang="pt-PT" sz="2400" dirty="0"/>
              <a:t> elementos</a:t>
            </a:r>
            <a:r>
              <a:rPr lang="en-US" sz="2400" dirty="0"/>
              <a:t> </a:t>
            </a:r>
            <a:r>
              <a:rPr lang="en-US" sz="2400" b="1" dirty="0" err="1"/>
              <a:t>iguais</a:t>
            </a:r>
            <a:r>
              <a:rPr lang="en-US" sz="2400" dirty="0"/>
              <a:t>, </a:t>
            </a:r>
            <a:r>
              <a:rPr lang="en-US" sz="2400" dirty="0" err="1"/>
              <a:t>então</a:t>
            </a:r>
            <a:endParaRPr lang="pt-PT" sz="2400" dirty="0"/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3748035" y="1194125"/>
            <a:ext cx="1744941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B08B2AD3-2C47-49CD-8D40-6E086B116A5D}"/>
              </a:ext>
            </a:extLst>
          </p:cNvPr>
          <p:cNvCxnSpPr>
            <a:cxnSpLocks/>
          </p:cNvCxnSpPr>
          <p:nvPr/>
        </p:nvCxnSpPr>
        <p:spPr>
          <a:xfrm>
            <a:off x="7107429" y="1567619"/>
            <a:ext cx="663192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370036" y="4009863"/>
            <a:ext cx="945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rgbClr val="0C2B8E"/>
                </a:solidFill>
              </a:rPr>
              <a:t>O seu determinante pode ser sempre calculado aplicando os </a:t>
            </a:r>
            <a:r>
              <a:rPr lang="en-US" sz="2000" b="1" dirty="0" err="1">
                <a:solidFill>
                  <a:srgbClr val="0C2B8E"/>
                </a:solidFill>
              </a:rPr>
              <a:t>procedimentos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b="1" dirty="0" err="1">
                <a:solidFill>
                  <a:srgbClr val="0C2B8E"/>
                </a:solidFill>
              </a:rPr>
              <a:t>práticos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apresentados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em</a:t>
            </a:r>
            <a:r>
              <a:rPr lang="en-US" sz="2000" dirty="0">
                <a:solidFill>
                  <a:srgbClr val="0C2B8E"/>
                </a:solidFill>
              </a:rPr>
              <a:t> aulas </a:t>
            </a:r>
            <a:r>
              <a:rPr lang="en-US" sz="2000" dirty="0" err="1">
                <a:solidFill>
                  <a:srgbClr val="0C2B8E"/>
                </a:solidFill>
              </a:rPr>
              <a:t>anteriores</a:t>
            </a:r>
            <a:r>
              <a:rPr lang="en-US" sz="2000" dirty="0">
                <a:solidFill>
                  <a:srgbClr val="0C2B8E"/>
                </a:solidFill>
              </a:rPr>
              <a:t>…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24D9BBE0-B27D-418B-972E-D749DE08665E}"/>
                  </a:ext>
                </a:extLst>
              </p:cNvPr>
              <p:cNvSpPr txBox="1"/>
              <p:nvPr/>
            </p:nvSpPr>
            <p:spPr>
              <a:xfrm>
                <a:off x="2280977" y="4852309"/>
                <a:ext cx="9545934" cy="101566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No </a:t>
                </a:r>
                <a:r>
                  <a:rPr lang="en-US" sz="2000" dirty="0" err="1"/>
                  <a:t>entanto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podemos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facilmente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mostrar</a:t>
                </a:r>
                <a:r>
                  <a:rPr lang="en-US" sz="2000" dirty="0"/>
                  <a:t> que, </a:t>
                </a:r>
                <a:r>
                  <a:rPr lang="en-US" sz="2000" dirty="0" err="1"/>
                  <a:t>como</a:t>
                </a:r>
                <a:r>
                  <a:rPr lang="en-US" sz="2000" dirty="0"/>
                  <a:t> a “</a:t>
                </a:r>
                <a:r>
                  <a:rPr lang="pt-PT" sz="2000" b="1" dirty="0">
                    <a:solidFill>
                      <a:srgbClr val="F25E4F"/>
                    </a:solidFill>
                  </a:rPr>
                  <a:t>coluna 1 é igual a coluna 3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 – </a:t>
                </a:r>
                <a:r>
                  <a:rPr lang="en-US" sz="2000" dirty="0" err="1"/>
                  <a:t>simplificando</a:t>
                </a:r>
                <a:r>
                  <a:rPr lang="en-US" sz="2000" dirty="0"/>
                  <a:t> o </a:t>
                </a:r>
                <a:r>
                  <a:rPr lang="en-US" sz="2000" dirty="0" err="1"/>
                  <a:t>texto</a:t>
                </a:r>
                <a:r>
                  <a:rPr lang="en-US" sz="2000" dirty="0"/>
                  <a:t> anterior: “</a:t>
                </a:r>
                <a:r>
                  <a:rPr lang="en-US" sz="2000" dirty="0" err="1"/>
                  <a:t>colunas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paralelas</a:t>
                </a:r>
                <a:r>
                  <a:rPr lang="en-US" sz="2000" dirty="0"/>
                  <a:t> (</a:t>
                </a:r>
                <a:r>
                  <a:rPr lang="en-US" sz="2000" dirty="0">
                    <a:solidFill>
                      <a:schemeClr val="tx1"/>
                    </a:solidFill>
                  </a:rPr>
                  <a:t>1 e 3) com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todo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os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elementos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iguais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 – 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o 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determinante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é zero</a:t>
                </a:r>
                <a:r>
                  <a:rPr lang="en-US" sz="2000" dirty="0">
                    <a:solidFill>
                      <a:schemeClr val="tx1"/>
                    </a:solidFill>
                  </a:rPr>
                  <a:t>! </a:t>
                </a:r>
                <a:r>
                  <a:rPr lang="pt-PT" sz="2000" dirty="0"/>
                  <a:t>Ou, de uma forma ainda mais curta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pt-PT" sz="2000" dirty="0">
                    <a:solidFill>
                      <a:schemeClr val="tx1"/>
                    </a:solidFill>
                  </a:rPr>
                  <a:t> 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porque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pt-P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24D9BBE0-B27D-418B-972E-D749DE086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77" y="4852309"/>
                <a:ext cx="9545934" cy="1015663"/>
              </a:xfrm>
              <a:prstGeom prst="rect">
                <a:avLst/>
              </a:prstGeom>
              <a:blipFill>
                <a:blip r:embed="rId12"/>
                <a:stretch>
                  <a:fillRect l="-574" t="-2959" r="-638" b="-8876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aixaDeTexto 51">
            <a:extLst>
              <a:ext uri="{FF2B5EF4-FFF2-40B4-BE49-F238E27FC236}">
                <a16:creationId xmlns:a16="http://schemas.microsoft.com/office/drawing/2014/main" id="{41CBBDBF-60D2-4983-8426-32821BEFE932}"/>
              </a:ext>
            </a:extLst>
          </p:cNvPr>
          <p:cNvSpPr txBox="1"/>
          <p:nvPr/>
        </p:nvSpPr>
        <p:spPr>
          <a:xfrm>
            <a:off x="5614275" y="6027824"/>
            <a:ext cx="276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25E4F"/>
                </a:solidFill>
              </a:rPr>
              <a:t>Vejamos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como</a:t>
            </a:r>
            <a:r>
              <a:rPr lang="en-US" sz="2400" b="1" dirty="0">
                <a:solidFill>
                  <a:srgbClr val="F25E4F"/>
                </a:solidFill>
              </a:rPr>
              <a:t>!</a:t>
            </a:r>
            <a:endParaRPr lang="pt-PT" sz="2400" b="1" dirty="0">
              <a:solidFill>
                <a:srgbClr val="F25E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  <p:bldP spid="32" grpId="0" animBg="1"/>
      <p:bldP spid="33" grpId="0"/>
      <p:bldP spid="34" grpId="0" animBg="1"/>
      <p:bldP spid="35" grpId="0"/>
      <p:bldP spid="42" grpId="0"/>
      <p:bldP spid="43" grpId="0" animBg="1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Considera</a:t>
            </a:r>
            <a:r>
              <a:rPr lang="en-US" sz="2000" dirty="0"/>
              <a:t> a </a:t>
            </a:r>
            <a:r>
              <a:rPr lang="en-US" sz="2000" dirty="0" err="1"/>
              <a:t>seguinte</a:t>
            </a:r>
            <a:r>
              <a:rPr lang="en-US" sz="2000" dirty="0"/>
              <a:t>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Todos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nulos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9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iguais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10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proporcionais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pt-PT" sz="2400" dirty="0"/>
                  <a:t>é uma matriz quadrada com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2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0D4747-64C9-4A72-82EA-19A68E08CB1D}"/>
              </a:ext>
            </a:extLst>
          </p:cNvPr>
          <p:cNvSpPr txBox="1"/>
          <p:nvPr/>
        </p:nvSpPr>
        <p:spPr>
          <a:xfrm>
            <a:off x="2387949" y="607218"/>
            <a:ext cx="928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duas</a:t>
            </a:r>
            <a:r>
              <a:rPr lang="en-US" sz="2400" dirty="0"/>
              <a:t> “</a:t>
            </a:r>
            <a:r>
              <a:rPr lang="en-US" sz="2400" b="1" dirty="0" err="1"/>
              <a:t>filas</a:t>
            </a:r>
            <a:r>
              <a:rPr lang="en-US" sz="2400" b="1" dirty="0"/>
              <a:t> </a:t>
            </a:r>
            <a:r>
              <a:rPr lang="en-US" sz="2400" b="1" dirty="0" err="1"/>
              <a:t>paralelas</a:t>
            </a:r>
            <a:r>
              <a:rPr lang="en-US" sz="2400" dirty="0"/>
              <a:t>” – </a:t>
            </a:r>
            <a:r>
              <a:rPr lang="en-US" sz="2400" b="1" dirty="0" err="1"/>
              <a:t>linhas</a:t>
            </a:r>
            <a:r>
              <a:rPr lang="en-US" sz="2400" b="1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b="1" dirty="0" err="1"/>
              <a:t>colunas</a:t>
            </a:r>
            <a:r>
              <a:rPr lang="en-US" sz="2400" dirty="0"/>
              <a:t> – </a:t>
            </a:r>
            <a:r>
              <a:rPr lang="pt-PT" sz="2400" dirty="0"/>
              <a:t>com todos os </a:t>
            </a:r>
            <a:r>
              <a:rPr lang="pt-PT" sz="2400" dirty="0" err="1"/>
              <a:t>respectivos</a:t>
            </a:r>
            <a:r>
              <a:rPr lang="pt-PT" sz="2400" dirty="0"/>
              <a:t> elementos</a:t>
            </a:r>
            <a:r>
              <a:rPr lang="en-US" sz="2400" dirty="0"/>
              <a:t> </a:t>
            </a:r>
            <a:r>
              <a:rPr lang="en-US" sz="2400" b="1" dirty="0" err="1"/>
              <a:t>iguais</a:t>
            </a:r>
            <a:r>
              <a:rPr lang="en-US" sz="2400" dirty="0"/>
              <a:t>, </a:t>
            </a:r>
            <a:r>
              <a:rPr lang="en-US" sz="2400" dirty="0" err="1"/>
              <a:t>então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70036" y="4009863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rgbClr val="29A6FF"/>
                  </a:buClr>
                  <a:buFont typeface="Arial" panose="020B0604020202020204" pitchFamily="34" charset="0"/>
                  <a:buChar char="•"/>
                </a:pPr>
                <a:r>
                  <a:rPr lang="pt-PT" sz="2000" dirty="0">
                    <a:solidFill>
                      <a:srgbClr val="0C2B8E"/>
                    </a:solidFill>
                  </a:rPr>
                  <a:t>Uma vez que não sabemos o valor do determinante, supõe que</a:t>
                </a:r>
                <a:r>
                  <a:rPr lang="en-US" sz="2000" dirty="0">
                    <a:solidFill>
                      <a:srgbClr val="0C2B8E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PT" sz="2000" b="0" i="0" spc="-30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IR</m:t>
                    </m:r>
                  </m:oMath>
                </a14:m>
                <a:r>
                  <a:rPr lang="en-US" sz="2000" dirty="0">
                    <a:solidFill>
                      <a:srgbClr val="0C2B8E"/>
                    </a:solidFill>
                  </a:rPr>
                  <a:t>  </a:t>
                </a:r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6" y="4009863"/>
                <a:ext cx="9456874" cy="400110"/>
              </a:xfrm>
              <a:prstGeom prst="rect">
                <a:avLst/>
              </a:prstGeom>
              <a:blipFill>
                <a:blip r:embed="rId14"/>
                <a:stretch>
                  <a:fillRect l="-580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>
            <a:extLst>
              <a:ext uri="{FF2B5EF4-FFF2-40B4-BE49-F238E27FC236}">
                <a16:creationId xmlns:a16="http://schemas.microsoft.com/office/drawing/2014/main" id="{D92E00B9-0DE1-419C-9721-DF225C8AC846}"/>
              </a:ext>
            </a:extLst>
          </p:cNvPr>
          <p:cNvSpPr txBox="1"/>
          <p:nvPr/>
        </p:nvSpPr>
        <p:spPr>
          <a:xfrm>
            <a:off x="2387949" y="4539608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29A6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B8E"/>
                </a:solidFill>
              </a:rPr>
              <a:t>Agora, </a:t>
            </a:r>
            <a:r>
              <a:rPr lang="en-US" sz="2000" dirty="0" err="1">
                <a:solidFill>
                  <a:srgbClr val="0C2B8E"/>
                </a:solidFill>
              </a:rPr>
              <a:t>vamos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b="1" dirty="0">
                <a:solidFill>
                  <a:srgbClr val="0C2B8E"/>
                </a:solidFill>
              </a:rPr>
              <a:t>trocar</a:t>
            </a:r>
            <a:r>
              <a:rPr lang="en-US" sz="2000" dirty="0">
                <a:solidFill>
                  <a:srgbClr val="0C2B8E"/>
                </a:solidFill>
              </a:rPr>
              <a:t> a </a:t>
            </a:r>
            <a:r>
              <a:rPr lang="en-US" sz="2000" dirty="0" err="1">
                <a:solidFill>
                  <a:srgbClr val="0C2B8E"/>
                </a:solidFill>
              </a:rPr>
              <a:t>coluna</a:t>
            </a:r>
            <a:r>
              <a:rPr lang="en-US" sz="2000" dirty="0">
                <a:solidFill>
                  <a:srgbClr val="0C2B8E"/>
                </a:solidFill>
              </a:rPr>
              <a:t> 1 com a </a:t>
            </a:r>
            <a:r>
              <a:rPr lang="en-US" sz="2000" dirty="0" err="1">
                <a:solidFill>
                  <a:srgbClr val="0C2B8E"/>
                </a:solidFill>
              </a:rPr>
              <a:t>coluna</a:t>
            </a:r>
            <a:r>
              <a:rPr lang="en-US" sz="2000" dirty="0">
                <a:solidFill>
                  <a:srgbClr val="0C2B8E"/>
                </a:solidFill>
              </a:rPr>
              <a:t> 3… </a:t>
            </a:r>
            <a:endParaRPr lang="pt-PT" sz="2000" dirty="0">
              <a:solidFill>
                <a:srgbClr val="0C2B8E"/>
              </a:solidFill>
            </a:endParaRP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4013FA32-DF8E-4E7E-9AB1-2FC24715E255}"/>
              </a:ext>
            </a:extLst>
          </p:cNvPr>
          <p:cNvSpPr/>
          <p:nvPr/>
        </p:nvSpPr>
        <p:spPr>
          <a:xfrm>
            <a:off x="6481186" y="2833614"/>
            <a:ext cx="1051727" cy="278141"/>
          </a:xfrm>
          <a:custGeom>
            <a:avLst/>
            <a:gdLst>
              <a:gd name="connsiteX0" fmla="*/ 0 w 813916"/>
              <a:gd name="connsiteY0" fmla="*/ 211036 h 211036"/>
              <a:gd name="connsiteX1" fmla="*/ 452176 w 813916"/>
              <a:gd name="connsiteY1" fmla="*/ 20 h 211036"/>
              <a:gd name="connsiteX2" fmla="*/ 813916 w 813916"/>
              <a:gd name="connsiteY2" fmla="*/ 200987 h 21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16" h="211036">
                <a:moveTo>
                  <a:pt x="0" y="211036"/>
                </a:moveTo>
                <a:cubicBezTo>
                  <a:pt x="158261" y="106365"/>
                  <a:pt x="316523" y="1695"/>
                  <a:pt x="452176" y="20"/>
                </a:cubicBezTo>
                <a:cubicBezTo>
                  <a:pt x="587829" y="-1655"/>
                  <a:pt x="700872" y="99666"/>
                  <a:pt x="813916" y="200987"/>
                </a:cubicBezTo>
              </a:path>
            </a:pathLst>
          </a:custGeom>
          <a:noFill/>
          <a:ln w="38100">
            <a:solidFill>
              <a:srgbClr val="0C2B8E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E507E5E-A5A9-422C-A8B9-B3EEC54AE86B}"/>
                  </a:ext>
                </a:extLst>
              </p:cNvPr>
              <p:cNvSpPr txBox="1"/>
              <p:nvPr/>
            </p:nvSpPr>
            <p:spPr>
              <a:xfrm>
                <a:off x="2354327" y="5064723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rgbClr val="29A6FF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rgbClr val="0C2B8E"/>
                    </a:solidFill>
                  </a:rPr>
                  <a:t>Usando</a:t>
                </a:r>
                <a:r>
                  <a:rPr lang="en-US" sz="2000" dirty="0">
                    <a:solidFill>
                      <a:srgbClr val="0C2B8E"/>
                    </a:solidFill>
                  </a:rPr>
                  <a:t> a “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Propriedade</a:t>
                </a:r>
                <a:r>
                  <a:rPr lang="en-US" sz="2000" dirty="0">
                    <a:solidFill>
                      <a:srgbClr val="0C2B8E"/>
                    </a:solidFill>
                  </a:rPr>
                  <a:t> da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troca</a:t>
                </a:r>
                <a:r>
                  <a:rPr lang="en-US" sz="2000" dirty="0">
                    <a:solidFill>
                      <a:srgbClr val="0C2B8E"/>
                    </a:solidFill>
                  </a:rPr>
                  <a:t>” da Aula anterior,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temos</a:t>
                </a:r>
                <a:r>
                  <a:rPr lang="en-US" sz="2000" dirty="0">
                    <a:solidFill>
                      <a:srgbClr val="0C2B8E"/>
                    </a:solidFill>
                  </a:rPr>
                  <a:t>: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E507E5E-A5A9-422C-A8B9-B3EEC54AE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5064723"/>
                <a:ext cx="9456874" cy="400110"/>
              </a:xfrm>
              <a:prstGeom prst="rect">
                <a:avLst/>
              </a:prstGeom>
              <a:blipFill>
                <a:blip r:embed="rId15"/>
                <a:stretch>
                  <a:fillRect l="-580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25752009-6B27-42ED-AF29-C87853FDDF4C}"/>
                  </a:ext>
                </a:extLst>
              </p:cNvPr>
              <p:cNvSpPr txBox="1"/>
              <p:nvPr/>
            </p:nvSpPr>
            <p:spPr>
              <a:xfrm>
                <a:off x="8312456" y="3110985"/>
                <a:ext cx="257698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25752009-6B27-42ED-AF29-C87853FDD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456" y="3110985"/>
                <a:ext cx="2576988" cy="8118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8800AC9E-1D5A-47E3-8E3C-FC5B5AF1EAEC}"/>
                  </a:ext>
                </a:extLst>
              </p:cNvPr>
              <p:cNvSpPr txBox="1"/>
              <p:nvPr/>
            </p:nvSpPr>
            <p:spPr>
              <a:xfrm>
                <a:off x="5661899" y="3110985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8800AC9E-1D5A-47E3-8E3C-FC5B5AF1E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99" y="3110985"/>
                <a:ext cx="2290948" cy="8118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62EFF6EE-344B-4151-9EFD-02C737BBCE97}"/>
                  </a:ext>
                </a:extLst>
              </p:cNvPr>
              <p:cNvSpPr txBox="1"/>
              <p:nvPr/>
            </p:nvSpPr>
            <p:spPr>
              <a:xfrm>
                <a:off x="2370036" y="5589838"/>
                <a:ext cx="60928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rgbClr val="29A6FF"/>
                  </a:buClr>
                  <a:buFont typeface="Arial" panose="020B0604020202020204" pitchFamily="34" charset="0"/>
                  <a:buChar char="•"/>
                </a:pPr>
                <a:r>
                  <a:rPr lang="pt-PT" sz="2000" dirty="0">
                    <a:solidFill>
                      <a:srgbClr val="0C2B8E"/>
                    </a:solidFill>
                  </a:rPr>
                  <a:t>No entanto, uma vez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fName>
                      <m:e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rgbClr val="0C2B8E"/>
                    </a:solidFill>
                  </a:rPr>
                  <a:t>  devemos ter:</a:t>
                </a:r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62EFF6EE-344B-4151-9EFD-02C737BBC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6" y="5589838"/>
                <a:ext cx="6092863" cy="400110"/>
              </a:xfrm>
              <a:prstGeom prst="rect">
                <a:avLst/>
              </a:prstGeom>
              <a:blipFill>
                <a:blip r:embed="rId18"/>
                <a:stretch>
                  <a:fillRect l="-901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BAEC57A-748D-4427-B176-F9C69638AA6A}"/>
                  </a:ext>
                </a:extLst>
              </p:cNvPr>
              <p:cNvSpPr txBox="1"/>
              <p:nvPr/>
            </p:nvSpPr>
            <p:spPr>
              <a:xfrm>
                <a:off x="3181317" y="6095312"/>
                <a:ext cx="5575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29A6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000" b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PT" sz="2000" b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𝐝𝐞𝐭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⇔</m:t>
                              </m:r>
                            </m:e>
                          </m:func>
                        </m:e>
                      </m:func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BAEC57A-748D-4427-B176-F9C69638A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317" y="6095312"/>
                <a:ext cx="5575291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18DE9F8-CD5F-4780-8CFA-6864CC0D5559}"/>
                  </a:ext>
                </a:extLst>
              </p:cNvPr>
              <p:cNvSpPr txBox="1"/>
              <p:nvPr/>
            </p:nvSpPr>
            <p:spPr>
              <a:xfrm>
                <a:off x="9475117" y="6095312"/>
                <a:ext cx="1474949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29A6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000" b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18DE9F8-CD5F-4780-8CFA-6864CC0D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117" y="6095312"/>
                <a:ext cx="1474949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42B4D656-C5CA-4EDC-B831-21B5FD0C331B}"/>
              </a:ext>
            </a:extLst>
          </p:cNvPr>
          <p:cNvSpPr/>
          <p:nvPr/>
        </p:nvSpPr>
        <p:spPr>
          <a:xfrm>
            <a:off x="8867096" y="6095312"/>
            <a:ext cx="357247" cy="400110"/>
          </a:xfrm>
          <a:prstGeom prst="rightArrow">
            <a:avLst/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519434A-5B0B-4CCF-A535-2D51C257C6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59"/>
          <a:stretch/>
        </p:blipFill>
        <p:spPr>
          <a:xfrm>
            <a:off x="10212591" y="1240013"/>
            <a:ext cx="828000" cy="1342814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38BCDF25-3940-4094-B8E9-2E518AB610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2"/>
          <a:stretch/>
        </p:blipFill>
        <p:spPr>
          <a:xfrm>
            <a:off x="10158590" y="1234419"/>
            <a:ext cx="866178" cy="1349995"/>
          </a:xfrm>
          <a:prstGeom prst="rect">
            <a:avLst/>
          </a:prstGeom>
        </p:spPr>
      </p:pic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E9CA3844-01D4-40C9-8EA0-859FFB868F67}"/>
              </a:ext>
            </a:extLst>
          </p:cNvPr>
          <p:cNvCxnSpPr>
            <a:cxnSpLocks/>
          </p:cNvCxnSpPr>
          <p:nvPr/>
        </p:nvCxnSpPr>
        <p:spPr>
          <a:xfrm>
            <a:off x="3748035" y="1194125"/>
            <a:ext cx="1744941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5191610C-4EC8-4141-A6AE-B611BDB07222}"/>
              </a:ext>
            </a:extLst>
          </p:cNvPr>
          <p:cNvCxnSpPr>
            <a:cxnSpLocks/>
          </p:cNvCxnSpPr>
          <p:nvPr/>
        </p:nvCxnSpPr>
        <p:spPr>
          <a:xfrm>
            <a:off x="7107429" y="1567619"/>
            <a:ext cx="663192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5" grpId="0"/>
      <p:bldP spid="17" grpId="0" animBg="1"/>
      <p:bldP spid="44" grpId="0"/>
      <p:bldP spid="46" grpId="0"/>
      <p:bldP spid="47" grpId="0"/>
      <p:bldP spid="48" grpId="0"/>
      <p:bldP spid="4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Considera</a:t>
            </a:r>
            <a:r>
              <a:rPr lang="en-US" sz="2000" dirty="0"/>
              <a:t> a </a:t>
            </a:r>
            <a:r>
              <a:rPr lang="en-US" sz="2000" dirty="0" err="1"/>
              <a:t>seguinte</a:t>
            </a:r>
            <a:r>
              <a:rPr lang="en-US" sz="2000" dirty="0"/>
              <a:t>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6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Todos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nulos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iguais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proporcionais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4D61483-D026-4280-A25D-9F867CF21D8F}"/>
              </a:ext>
            </a:extLst>
          </p:cNvPr>
          <p:cNvSpPr txBox="1"/>
          <p:nvPr/>
        </p:nvSpPr>
        <p:spPr>
          <a:xfrm>
            <a:off x="2446835" y="4014044"/>
            <a:ext cx="922174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25E4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Se </a:t>
            </a:r>
            <a:r>
              <a:rPr lang="en-US" sz="2000" dirty="0" err="1"/>
              <a:t>observarmos</a:t>
            </a:r>
            <a:r>
              <a:rPr lang="en-US" sz="2000" dirty="0"/>
              <a:t> que </a:t>
            </a:r>
            <a:r>
              <a:rPr lang="en-US" sz="2000" b="1" dirty="0" err="1">
                <a:solidFill>
                  <a:srgbClr val="F25E4F"/>
                </a:solidFill>
              </a:rPr>
              <a:t>todos</a:t>
            </a:r>
            <a:r>
              <a:rPr lang="en-US" sz="2000" b="1" dirty="0">
                <a:solidFill>
                  <a:srgbClr val="F25E4F"/>
                </a:solidFill>
              </a:rPr>
              <a:t> </a:t>
            </a:r>
            <a:r>
              <a:rPr lang="en-US" sz="2000" b="1" dirty="0" err="1">
                <a:solidFill>
                  <a:srgbClr val="F25E4F"/>
                </a:solidFill>
              </a:rPr>
              <a:t>os</a:t>
            </a:r>
            <a:r>
              <a:rPr lang="en-US" sz="2000" b="1" dirty="0">
                <a:solidFill>
                  <a:srgbClr val="F25E4F"/>
                </a:solidFill>
              </a:rPr>
              <a:t> </a:t>
            </a:r>
            <a:r>
              <a:rPr lang="en-US" sz="2000" b="1" dirty="0" err="1">
                <a:solidFill>
                  <a:srgbClr val="F25E4F"/>
                </a:solidFill>
              </a:rPr>
              <a:t>elementos</a:t>
            </a:r>
            <a:r>
              <a:rPr lang="en-US" sz="2000" b="1" dirty="0">
                <a:solidFill>
                  <a:srgbClr val="F25E4F"/>
                </a:solidFill>
              </a:rPr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25E4F"/>
                </a:solidFill>
              </a:rPr>
              <a:t>QUAISQUER </a:t>
            </a:r>
            <a:r>
              <a:rPr lang="en-US" sz="2000" b="1" dirty="0" err="1">
                <a:solidFill>
                  <a:srgbClr val="F25E4F"/>
                </a:solidFill>
              </a:rPr>
              <a:t>duas</a:t>
            </a:r>
            <a:r>
              <a:rPr lang="en-US" sz="2000" b="1" dirty="0">
                <a:solidFill>
                  <a:srgbClr val="F25E4F"/>
                </a:solidFill>
              </a:rPr>
              <a:t> </a:t>
            </a:r>
            <a:r>
              <a:rPr lang="en-US" sz="2000" b="1" dirty="0" err="1">
                <a:solidFill>
                  <a:srgbClr val="F25E4F"/>
                </a:solidFill>
              </a:rPr>
              <a:t>linhas</a:t>
            </a:r>
            <a:r>
              <a:rPr lang="en-US" sz="2000" b="1" dirty="0">
                <a:solidFill>
                  <a:srgbClr val="F25E4F"/>
                </a:solidFill>
              </a:rPr>
              <a:t> </a:t>
            </a:r>
            <a:r>
              <a:rPr lang="en-US" sz="2000" dirty="0" err="1"/>
              <a:t>ou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b="1" dirty="0">
                <a:solidFill>
                  <a:srgbClr val="F25E4F"/>
                </a:solidFill>
              </a:rPr>
              <a:t>QUAISQUER </a:t>
            </a:r>
            <a:r>
              <a:rPr lang="en-US" sz="2000" b="1" dirty="0" err="1">
                <a:solidFill>
                  <a:srgbClr val="F25E4F"/>
                </a:solidFill>
              </a:rPr>
              <a:t>duas</a:t>
            </a:r>
            <a:r>
              <a:rPr lang="en-US" sz="2000" b="1" dirty="0">
                <a:solidFill>
                  <a:srgbClr val="F25E4F"/>
                </a:solidFill>
              </a:rPr>
              <a:t> </a:t>
            </a:r>
            <a:r>
              <a:rPr lang="en-US" sz="2000" b="1" dirty="0" err="1">
                <a:solidFill>
                  <a:srgbClr val="F25E4F"/>
                </a:solidFill>
              </a:rPr>
              <a:t>colunas</a:t>
            </a:r>
            <a:r>
              <a:rPr lang="en-US" sz="2000" b="1" dirty="0">
                <a:solidFill>
                  <a:srgbClr val="F25E4F"/>
                </a:solidFill>
              </a:rPr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25E4F"/>
                </a:solidFill>
              </a:rPr>
              <a:t>iguais</a:t>
            </a:r>
            <a:r>
              <a:rPr lang="en-US" sz="2000" b="1" dirty="0">
                <a:solidFill>
                  <a:srgbClr val="F25E4F"/>
                </a:solidFill>
              </a:rPr>
              <a:t> </a:t>
            </a:r>
            <a:r>
              <a:rPr lang="en-US" sz="2000" dirty="0"/>
              <a:t> </a:t>
            </a:r>
            <a:r>
              <a:rPr lang="en-US" sz="2000" b="1" dirty="0" err="1"/>
              <a:t>podemos</a:t>
            </a:r>
            <a:r>
              <a:rPr lang="en-US" sz="2000" b="1" dirty="0"/>
              <a:t> </a:t>
            </a:r>
            <a:r>
              <a:rPr lang="en-US" sz="2000" b="1" dirty="0" err="1"/>
              <a:t>concluir</a:t>
            </a:r>
            <a:r>
              <a:rPr lang="en-US" sz="2000" b="1" dirty="0"/>
              <a:t> </a:t>
            </a:r>
            <a:r>
              <a:rPr lang="en-US" sz="2000" b="1" dirty="0" err="1"/>
              <a:t>diretamente</a:t>
            </a:r>
            <a:r>
              <a:rPr lang="en-US" sz="2000" b="1" dirty="0"/>
              <a:t> </a:t>
            </a:r>
            <a:r>
              <a:rPr lang="en-US" sz="2000" dirty="0"/>
              <a:t>que o </a:t>
            </a:r>
            <a:r>
              <a:rPr lang="en-US" sz="2000" dirty="0" err="1"/>
              <a:t>determinante</a:t>
            </a:r>
            <a:r>
              <a:rPr lang="en-US" sz="2000" dirty="0"/>
              <a:t> é </a:t>
            </a:r>
            <a:r>
              <a:rPr lang="en-US" sz="2000" b="1" dirty="0">
                <a:solidFill>
                  <a:srgbClr val="F25E4F"/>
                </a:solidFill>
              </a:rPr>
              <a:t>zero</a:t>
            </a:r>
            <a:r>
              <a:rPr lang="en-US" sz="2000" dirty="0"/>
              <a:t>!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74D5852-F2F1-4EFD-9979-D5096D4FDF2D}"/>
                  </a:ext>
                </a:extLst>
              </p:cNvPr>
              <p:cNvSpPr txBox="1"/>
              <p:nvPr/>
            </p:nvSpPr>
            <p:spPr>
              <a:xfrm>
                <a:off x="4216543" y="5464066"/>
                <a:ext cx="3758914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74D5852-F2F1-4EFD-9979-D5096D4FD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543" y="5464066"/>
                <a:ext cx="3758914" cy="8118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2646D59-7B76-4269-A5DC-EED79D6F61FA}"/>
                  </a:ext>
                </a:extLst>
              </p:cNvPr>
              <p:cNvSpPr txBox="1"/>
              <p:nvPr/>
            </p:nvSpPr>
            <p:spPr>
              <a:xfrm>
                <a:off x="2346487" y="4851435"/>
                <a:ext cx="932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0C2B8E"/>
                    </a:solidFill>
                  </a:rPr>
                  <a:t>Como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000" dirty="0">
                    <a:solidFill>
                      <a:srgbClr val="0C2B8E"/>
                    </a:solidFill>
                  </a:rPr>
                  <a:t>tem duas colunas iguais (1ª e 3ª), então o seu determinante é zero</a:t>
                </a:r>
                <a:r>
                  <a:rPr lang="en-US" sz="2000" dirty="0">
                    <a:solidFill>
                      <a:srgbClr val="0C2B8E"/>
                    </a:solidFill>
                  </a:rPr>
                  <a:t>!</a:t>
                </a:r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2646D59-7B76-4269-A5DC-EED79D6F6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487" y="4851435"/>
                <a:ext cx="9322088" cy="400110"/>
              </a:xfrm>
              <a:prstGeom prst="rect">
                <a:avLst/>
              </a:prstGeom>
              <a:blipFill>
                <a:blip r:embed="rId14"/>
                <a:stretch>
                  <a:fillRect l="-719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AD4CC33-ECF4-438F-B5FE-7DDF933F4A09}"/>
                  </a:ext>
                </a:extLst>
              </p:cNvPr>
              <p:cNvSpPr txBox="1"/>
              <p:nvPr/>
            </p:nvSpPr>
            <p:spPr>
              <a:xfrm>
                <a:off x="7838596" y="5479528"/>
                <a:ext cx="22624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porque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AD4CC33-ECF4-438F-B5FE-7DDF933F4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596" y="5479528"/>
                <a:ext cx="2262465" cy="584775"/>
              </a:xfrm>
              <a:prstGeom prst="rect">
                <a:avLst/>
              </a:prstGeom>
              <a:blipFill>
                <a:blip r:embed="rId15"/>
                <a:stretch>
                  <a:fillRect l="-2965" b="-17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agem 54">
            <a:extLst>
              <a:ext uri="{FF2B5EF4-FFF2-40B4-BE49-F238E27FC236}">
                <a16:creationId xmlns:a16="http://schemas.microsoft.com/office/drawing/2014/main" id="{45C1117B-ED06-4FF5-B2A7-01C0997BF3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2"/>
          <a:stretch/>
        </p:blipFill>
        <p:spPr>
          <a:xfrm>
            <a:off x="10158590" y="1234419"/>
            <a:ext cx="866178" cy="1349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9B184D01-A2F9-483B-9991-285FFFCF0CA7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pt-PT" sz="2400" dirty="0"/>
                  <a:t>é uma matriz quadrada com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9B184D01-A2F9-483B-9991-285FFFCF0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7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D2870317-6E59-4ABF-AFD2-48893F244B52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D2870317-6E59-4ABF-AFD2-48893F244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ixaDeTexto 43">
            <a:extLst>
              <a:ext uri="{FF2B5EF4-FFF2-40B4-BE49-F238E27FC236}">
                <a16:creationId xmlns:a16="http://schemas.microsoft.com/office/drawing/2014/main" id="{82A18E47-7192-47E9-8DAE-E86AF5C15B6D}"/>
              </a:ext>
            </a:extLst>
          </p:cNvPr>
          <p:cNvSpPr txBox="1"/>
          <p:nvPr/>
        </p:nvSpPr>
        <p:spPr>
          <a:xfrm>
            <a:off x="2387949" y="607218"/>
            <a:ext cx="928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duas</a:t>
            </a:r>
            <a:r>
              <a:rPr lang="en-US" sz="2400" dirty="0"/>
              <a:t> “</a:t>
            </a:r>
            <a:r>
              <a:rPr lang="en-US" sz="2400" b="1" dirty="0" err="1"/>
              <a:t>filas</a:t>
            </a:r>
            <a:r>
              <a:rPr lang="en-US" sz="2400" b="1" dirty="0"/>
              <a:t> </a:t>
            </a:r>
            <a:r>
              <a:rPr lang="en-US" sz="2400" b="1" dirty="0" err="1"/>
              <a:t>paralelas</a:t>
            </a:r>
            <a:r>
              <a:rPr lang="en-US" sz="2400" dirty="0"/>
              <a:t>” – </a:t>
            </a:r>
            <a:r>
              <a:rPr lang="en-US" sz="2400" b="1" dirty="0" err="1"/>
              <a:t>linhas</a:t>
            </a:r>
            <a:r>
              <a:rPr lang="en-US" sz="2400" b="1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b="1" dirty="0" err="1"/>
              <a:t>colunas</a:t>
            </a:r>
            <a:r>
              <a:rPr lang="en-US" sz="2400" dirty="0"/>
              <a:t> – </a:t>
            </a:r>
            <a:r>
              <a:rPr lang="pt-PT" sz="2400" dirty="0"/>
              <a:t>com todos os </a:t>
            </a:r>
            <a:r>
              <a:rPr lang="pt-PT" sz="2400" dirty="0" err="1"/>
              <a:t>respectivos</a:t>
            </a:r>
            <a:r>
              <a:rPr lang="pt-PT" sz="2400" dirty="0"/>
              <a:t> elementos</a:t>
            </a:r>
            <a:r>
              <a:rPr lang="en-US" sz="2400" dirty="0"/>
              <a:t> </a:t>
            </a:r>
            <a:r>
              <a:rPr lang="en-US" sz="2400" b="1" dirty="0" err="1"/>
              <a:t>iguais</a:t>
            </a:r>
            <a:r>
              <a:rPr lang="en-US" sz="2400" dirty="0"/>
              <a:t>, </a:t>
            </a:r>
            <a:r>
              <a:rPr lang="en-US" sz="2400" dirty="0" err="1"/>
              <a:t>então</a:t>
            </a:r>
            <a:endParaRPr lang="pt-PT" sz="2400" dirty="0"/>
          </a:p>
        </p:txBody>
      </p: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DF26F75E-7E14-4B93-9386-4111BBA500C5}"/>
              </a:ext>
            </a:extLst>
          </p:cNvPr>
          <p:cNvCxnSpPr>
            <a:cxnSpLocks/>
          </p:cNvCxnSpPr>
          <p:nvPr/>
        </p:nvCxnSpPr>
        <p:spPr>
          <a:xfrm>
            <a:off x="3748035" y="1194125"/>
            <a:ext cx="1744941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30CC89E2-D72F-4172-B403-D07D175543B0}"/>
              </a:ext>
            </a:extLst>
          </p:cNvPr>
          <p:cNvCxnSpPr>
            <a:cxnSpLocks/>
          </p:cNvCxnSpPr>
          <p:nvPr/>
        </p:nvCxnSpPr>
        <p:spPr>
          <a:xfrm>
            <a:off x="7107429" y="1567619"/>
            <a:ext cx="663192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0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Todos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nulos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iguais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proporcionais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6AD3E0C-4217-4637-B170-20F8ECFB4B62}"/>
              </a:ext>
            </a:extLst>
          </p:cNvPr>
          <p:cNvSpPr txBox="1"/>
          <p:nvPr/>
        </p:nvSpPr>
        <p:spPr>
          <a:xfrm>
            <a:off x="2596426" y="3434127"/>
            <a:ext cx="879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rgbClr val="0C2B8E"/>
                </a:solidFill>
              </a:rPr>
              <a:t>Podemos observar que a primeira e a segunda linha do determinante são iguais, portanto,</a:t>
            </a:r>
            <a:r>
              <a:rPr lang="en-US" sz="2000" dirty="0">
                <a:solidFill>
                  <a:srgbClr val="0C2B8E"/>
                </a:solidFill>
              </a:rPr>
              <a:t>: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686FFD5-C935-4C50-BA31-DEF0A8295508}"/>
                  </a:ext>
                </a:extLst>
              </p:cNvPr>
              <p:cNvSpPr txBox="1"/>
              <p:nvPr/>
            </p:nvSpPr>
            <p:spPr>
              <a:xfrm>
                <a:off x="3004706" y="4513858"/>
                <a:ext cx="3918873" cy="8138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686FFD5-C935-4C50-BA31-DEF0A8295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706" y="4513858"/>
                <a:ext cx="3918873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arredondado 5">
            <a:extLst>
              <a:ext uri="{FF2B5EF4-FFF2-40B4-BE49-F238E27FC236}">
                <a16:creationId xmlns:a16="http://schemas.microsoft.com/office/drawing/2014/main" id="{41ECD1C6-3290-433E-9647-2FA10EB502EA}"/>
              </a:ext>
            </a:extLst>
          </p:cNvPr>
          <p:cNvSpPr/>
          <p:nvPr/>
        </p:nvSpPr>
        <p:spPr>
          <a:xfrm>
            <a:off x="3741719" y="4423306"/>
            <a:ext cx="1141463" cy="360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tângulo arredondado 32">
            <a:extLst>
              <a:ext uri="{FF2B5EF4-FFF2-40B4-BE49-F238E27FC236}">
                <a16:creationId xmlns:a16="http://schemas.microsoft.com/office/drawing/2014/main" id="{3B5FF995-6CC1-4FCB-A8E1-E1452C3A9ACC}"/>
              </a:ext>
            </a:extLst>
          </p:cNvPr>
          <p:cNvSpPr/>
          <p:nvPr/>
        </p:nvSpPr>
        <p:spPr>
          <a:xfrm>
            <a:off x="3741719" y="4758586"/>
            <a:ext cx="1141463" cy="360000"/>
          </a:xfrm>
          <a:prstGeom prst="roundRect">
            <a:avLst/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1E657EF-7A99-4A49-8357-B3242793C34F}"/>
                  </a:ext>
                </a:extLst>
              </p:cNvPr>
              <p:cNvSpPr txBox="1"/>
              <p:nvPr/>
            </p:nvSpPr>
            <p:spPr>
              <a:xfrm>
                <a:off x="5020594" y="4766875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1E657EF-7A99-4A49-8357-B3242793C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94" y="4766875"/>
                <a:ext cx="463973" cy="307777"/>
              </a:xfrm>
              <a:prstGeom prst="rect">
                <a:avLst/>
              </a:prstGeom>
              <a:blipFill>
                <a:blip r:embed="rId12"/>
                <a:stretch>
                  <a:fillRect l="-6579" r="-11842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8C6CD0CA-8713-47FC-B111-B974799C14AE}"/>
                  </a:ext>
                </a:extLst>
              </p:cNvPr>
              <p:cNvSpPr txBox="1"/>
              <p:nvPr/>
            </p:nvSpPr>
            <p:spPr>
              <a:xfrm>
                <a:off x="5402167" y="4562152"/>
                <a:ext cx="22624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porque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8C6CD0CA-8713-47FC-B111-B974799C1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167" y="4562152"/>
                <a:ext cx="2262465" cy="584775"/>
              </a:xfrm>
              <a:prstGeom prst="rect">
                <a:avLst/>
              </a:prstGeom>
              <a:blipFill>
                <a:blip r:embed="rId13"/>
                <a:stretch>
                  <a:fillRect l="-2695" b="-17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61620" y="4273131"/>
            <a:ext cx="1020349" cy="1020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BC653818-C05E-41ED-8A00-02E0469C3AE9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pt-PT" sz="2400" dirty="0"/>
                  <a:t>é uma matriz quadrada com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BC653818-C05E-41ED-8A00-02E0469C3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6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934A7A44-1713-417D-8AB1-3D62FF45B272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934A7A44-1713-417D-8AB1-3D62FF45B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ixaDeTexto 42">
            <a:extLst>
              <a:ext uri="{FF2B5EF4-FFF2-40B4-BE49-F238E27FC236}">
                <a16:creationId xmlns:a16="http://schemas.microsoft.com/office/drawing/2014/main" id="{C6DD7E86-A3F6-4413-9DC7-34FB2D271FE0}"/>
              </a:ext>
            </a:extLst>
          </p:cNvPr>
          <p:cNvSpPr txBox="1"/>
          <p:nvPr/>
        </p:nvSpPr>
        <p:spPr>
          <a:xfrm>
            <a:off x="2387949" y="607218"/>
            <a:ext cx="928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duas</a:t>
            </a:r>
            <a:r>
              <a:rPr lang="en-US" sz="2400" dirty="0"/>
              <a:t> “</a:t>
            </a:r>
            <a:r>
              <a:rPr lang="en-US" sz="2400" b="1" dirty="0" err="1"/>
              <a:t>filas</a:t>
            </a:r>
            <a:r>
              <a:rPr lang="en-US" sz="2400" b="1" dirty="0"/>
              <a:t> </a:t>
            </a:r>
            <a:r>
              <a:rPr lang="en-US" sz="2400" b="1" dirty="0" err="1"/>
              <a:t>paralelas</a:t>
            </a:r>
            <a:r>
              <a:rPr lang="en-US" sz="2400" dirty="0"/>
              <a:t>” – </a:t>
            </a:r>
            <a:r>
              <a:rPr lang="en-US" sz="2400" b="1" dirty="0" err="1"/>
              <a:t>linhas</a:t>
            </a:r>
            <a:r>
              <a:rPr lang="en-US" sz="2400" b="1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b="1" dirty="0" err="1"/>
              <a:t>colunas</a:t>
            </a:r>
            <a:r>
              <a:rPr lang="en-US" sz="2400" dirty="0"/>
              <a:t> – </a:t>
            </a:r>
            <a:r>
              <a:rPr lang="pt-PT" sz="2400" dirty="0"/>
              <a:t>com todos os </a:t>
            </a:r>
            <a:r>
              <a:rPr lang="pt-PT" sz="2400" dirty="0" err="1"/>
              <a:t>respectivos</a:t>
            </a:r>
            <a:r>
              <a:rPr lang="pt-PT" sz="2400" dirty="0"/>
              <a:t> elementos</a:t>
            </a:r>
            <a:r>
              <a:rPr lang="en-US" sz="2400" dirty="0"/>
              <a:t> </a:t>
            </a:r>
            <a:r>
              <a:rPr lang="en-US" sz="2400" b="1" dirty="0" err="1"/>
              <a:t>iguais</a:t>
            </a:r>
            <a:r>
              <a:rPr lang="en-US" sz="2400" dirty="0"/>
              <a:t>, </a:t>
            </a:r>
            <a:r>
              <a:rPr lang="en-US" sz="2400" dirty="0" err="1"/>
              <a:t>então</a:t>
            </a:r>
            <a:endParaRPr lang="pt-PT" sz="2400" dirty="0"/>
          </a:p>
        </p:txBody>
      </p: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B27307F8-6468-45E1-BB75-2324A97BB1CD}"/>
              </a:ext>
            </a:extLst>
          </p:cNvPr>
          <p:cNvCxnSpPr>
            <a:cxnSpLocks/>
          </p:cNvCxnSpPr>
          <p:nvPr/>
        </p:nvCxnSpPr>
        <p:spPr>
          <a:xfrm>
            <a:off x="3748035" y="1194125"/>
            <a:ext cx="1744941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B166660D-C14E-48FF-8A48-08C76BA34769}"/>
              </a:ext>
            </a:extLst>
          </p:cNvPr>
          <p:cNvCxnSpPr>
            <a:cxnSpLocks/>
          </p:cNvCxnSpPr>
          <p:nvPr/>
        </p:nvCxnSpPr>
        <p:spPr>
          <a:xfrm>
            <a:off x="7107429" y="1567619"/>
            <a:ext cx="663192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9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45" grpId="0" animBg="1"/>
      <p:bldP spid="46" grpId="0" animBg="1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Todos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nulos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iguais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Filas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proporcionais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19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66418"/>
            <a:ext cx="9859639" cy="232557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pt-PT" sz="2400" dirty="0"/>
                  <a:t>é uma matriz quadrada com 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8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/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>
            <a:extLst>
              <a:ext uri="{FF2B5EF4-FFF2-40B4-BE49-F238E27FC236}">
                <a16:creationId xmlns:a16="http://schemas.microsoft.com/office/drawing/2014/main" id="{64C13C92-CDB4-4F30-AA63-9978D1670039}"/>
              </a:ext>
            </a:extLst>
          </p:cNvPr>
          <p:cNvSpPr txBox="1"/>
          <p:nvPr/>
        </p:nvSpPr>
        <p:spPr>
          <a:xfrm>
            <a:off x="2264327" y="607218"/>
            <a:ext cx="9404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duas “filas </a:t>
            </a:r>
            <a:r>
              <a:rPr lang="pt-PT" sz="2400" b="1" dirty="0"/>
              <a:t>paralelas</a:t>
            </a:r>
            <a:r>
              <a:rPr lang="pt-PT" sz="2400" dirty="0"/>
              <a:t>” ” – </a:t>
            </a:r>
            <a:r>
              <a:rPr lang="pt-PT" sz="2400" b="1" dirty="0"/>
              <a:t>linhas </a:t>
            </a:r>
            <a:r>
              <a:rPr lang="pt-PT" sz="2400" dirty="0"/>
              <a:t>ou </a:t>
            </a:r>
            <a:r>
              <a:rPr lang="pt-PT" sz="2400" b="1" dirty="0"/>
              <a:t>colunas</a:t>
            </a:r>
            <a:r>
              <a:rPr lang="pt-PT" sz="2400" dirty="0"/>
              <a:t> – com todos os respetivos elementos </a:t>
            </a:r>
            <a:r>
              <a:rPr lang="pt-PT" sz="2400" b="1" dirty="0"/>
              <a:t>proporcionais</a:t>
            </a:r>
            <a:r>
              <a:rPr lang="pt-PT" sz="2400" dirty="0"/>
              <a:t>, então</a:t>
            </a:r>
          </a:p>
        </p:txBody>
      </p:sp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10CE664A-C798-4123-8113-B0627F51942C}"/>
              </a:ext>
            </a:extLst>
          </p:cNvPr>
          <p:cNvCxnSpPr>
            <a:cxnSpLocks/>
          </p:cNvCxnSpPr>
          <p:nvPr/>
        </p:nvCxnSpPr>
        <p:spPr>
          <a:xfrm>
            <a:off x="3580943" y="1205787"/>
            <a:ext cx="1772723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412A0766-D237-482D-BCBC-6D5B0A9C3B41}"/>
              </a:ext>
            </a:extLst>
          </p:cNvPr>
          <p:cNvCxnSpPr>
            <a:cxnSpLocks/>
          </p:cNvCxnSpPr>
          <p:nvPr/>
        </p:nvCxnSpPr>
        <p:spPr>
          <a:xfrm>
            <a:off x="6592526" y="1559762"/>
            <a:ext cx="1651279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28364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Considera</a:t>
            </a:r>
            <a:r>
              <a:rPr lang="en-US" sz="2000" dirty="0"/>
              <a:t> a </a:t>
            </a:r>
            <a:r>
              <a:rPr lang="en-US" sz="2000" dirty="0" err="1"/>
              <a:t>seguinte</a:t>
            </a:r>
            <a:r>
              <a:rPr lang="en-US" sz="2000" dirty="0"/>
              <a:t>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aixaDeTexto 71">
            <a:extLst>
              <a:ext uri="{FF2B5EF4-FFF2-40B4-BE49-F238E27FC236}">
                <a16:creationId xmlns:a16="http://schemas.microsoft.com/office/drawing/2014/main" id="{B3BEE81A-18FE-4326-A3B0-F53BF4F6295E}"/>
              </a:ext>
            </a:extLst>
          </p:cNvPr>
          <p:cNvSpPr txBox="1"/>
          <p:nvPr/>
        </p:nvSpPr>
        <p:spPr>
          <a:xfrm>
            <a:off x="2370036" y="4009863"/>
            <a:ext cx="945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rgbClr val="0C2B8E"/>
                </a:solidFill>
              </a:rPr>
              <a:t>Mais uma vez, o seu determinante pode sempre ser calculado aplicando os </a:t>
            </a:r>
            <a:r>
              <a:rPr lang="en-US" sz="2000" b="1" dirty="0" err="1">
                <a:solidFill>
                  <a:srgbClr val="0C2B8E"/>
                </a:solidFill>
              </a:rPr>
              <a:t>procedimentos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b="1" dirty="0" err="1">
                <a:solidFill>
                  <a:srgbClr val="0C2B8E"/>
                </a:solidFill>
              </a:rPr>
              <a:t>práticos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apresentados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em</a:t>
            </a:r>
            <a:r>
              <a:rPr lang="en-US" sz="2000" dirty="0">
                <a:solidFill>
                  <a:srgbClr val="0C2B8E"/>
                </a:solidFill>
              </a:rPr>
              <a:t> aulas </a:t>
            </a:r>
            <a:r>
              <a:rPr lang="en-US" sz="2000" dirty="0" err="1">
                <a:solidFill>
                  <a:srgbClr val="0C2B8E"/>
                </a:solidFill>
              </a:rPr>
              <a:t>anteriores</a:t>
            </a:r>
            <a:r>
              <a:rPr lang="en-US" sz="2000" dirty="0">
                <a:solidFill>
                  <a:srgbClr val="0C2B8E"/>
                </a:solidFill>
              </a:rPr>
              <a:t>…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id="{D27A0040-039C-4931-A2C3-1E7D04D6B8BC}"/>
                  </a:ext>
                </a:extLst>
              </p:cNvPr>
              <p:cNvSpPr txBox="1"/>
              <p:nvPr/>
            </p:nvSpPr>
            <p:spPr>
              <a:xfrm>
                <a:off x="2401556" y="4852309"/>
                <a:ext cx="9425354" cy="101566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No </a:t>
                </a:r>
                <a:r>
                  <a:rPr lang="en-US" sz="2000" dirty="0" err="1"/>
                  <a:t>entanto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podemos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facilmente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mostrar</a:t>
                </a:r>
                <a:r>
                  <a:rPr lang="en-US" sz="2000" dirty="0"/>
                  <a:t> que, </a:t>
                </a:r>
                <a:r>
                  <a:rPr lang="en-US" sz="2000" dirty="0" err="1"/>
                  <a:t>como</a:t>
                </a:r>
                <a:r>
                  <a:rPr lang="en-US" sz="2000" dirty="0"/>
                  <a:t> “</a:t>
                </a:r>
                <a:r>
                  <a:rPr lang="pt-PT" sz="2000" b="1" dirty="0">
                    <a:solidFill>
                      <a:srgbClr val="F25E4F"/>
                    </a:solidFill>
                  </a:rPr>
                  <a:t>a linha 3 é (− 2) vezes a linha 2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 – </a:t>
                </a:r>
                <a:r>
                  <a:rPr lang="pt-PT" sz="2000" dirty="0"/>
                  <a:t>isto é: as "linhas paralelas (2 e 3) têm todos os elementos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proporcionais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 – 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o 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determinante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é zero</a:t>
                </a:r>
                <a:r>
                  <a:rPr lang="en-US" sz="2000" dirty="0">
                    <a:solidFill>
                      <a:schemeClr val="tx1"/>
                    </a:solidFill>
                  </a:rPr>
                  <a:t>! </a:t>
                </a:r>
                <a:r>
                  <a:rPr lang="pt-PT" sz="2000" dirty="0"/>
                  <a:t>Ou, de uma forma curta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pt-PT" sz="2000" dirty="0">
                    <a:solidFill>
                      <a:schemeClr val="tx1"/>
                    </a:solidFill>
                  </a:rPr>
                  <a:t> 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porque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pt-P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id="{D27A0040-039C-4931-A2C3-1E7D04D6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556" y="4852309"/>
                <a:ext cx="9425354" cy="1015663"/>
              </a:xfrm>
              <a:prstGeom prst="rect">
                <a:avLst/>
              </a:prstGeom>
              <a:blipFill>
                <a:blip r:embed="rId11"/>
                <a:stretch>
                  <a:fillRect l="-646" t="-2959" r="-581" b="-8876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CaixaDeTexto 73">
            <a:extLst>
              <a:ext uri="{FF2B5EF4-FFF2-40B4-BE49-F238E27FC236}">
                <a16:creationId xmlns:a16="http://schemas.microsoft.com/office/drawing/2014/main" id="{502E4B0E-48D3-4260-A8A2-16A11591D354}"/>
              </a:ext>
            </a:extLst>
          </p:cNvPr>
          <p:cNvSpPr txBox="1"/>
          <p:nvPr/>
        </p:nvSpPr>
        <p:spPr>
          <a:xfrm>
            <a:off x="3952570" y="5892699"/>
            <a:ext cx="6076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25E4F"/>
                </a:solidFill>
              </a:rPr>
              <a:t>Vamos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ver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como</a:t>
            </a:r>
            <a:r>
              <a:rPr lang="en-US" sz="2400" b="1" dirty="0">
                <a:solidFill>
                  <a:srgbClr val="F25E4F"/>
                </a:solidFill>
              </a:rPr>
              <a:t>! </a:t>
            </a:r>
          </a:p>
          <a:p>
            <a:pPr algn="ctr"/>
            <a:r>
              <a:rPr lang="pt-PT" sz="2400" b="1" dirty="0">
                <a:solidFill>
                  <a:srgbClr val="F25E4F"/>
                </a:solidFill>
              </a:rPr>
              <a:t>É fácil, usando algumas propriedades dadas</a:t>
            </a:r>
            <a:r>
              <a:rPr lang="en-US" sz="2400" b="1" dirty="0">
                <a:solidFill>
                  <a:srgbClr val="F25E4F"/>
                </a:solidFill>
              </a:rPr>
              <a:t>!...</a:t>
            </a:r>
            <a:endParaRPr lang="pt-PT" sz="2400" b="1" dirty="0">
              <a:solidFill>
                <a:srgbClr val="F25E4F"/>
              </a:solidFill>
            </a:endParaRPr>
          </a:p>
        </p:txBody>
      </p:sp>
      <p:pic>
        <p:nvPicPr>
          <p:cNvPr id="75" name="Imagem 74">
            <a:extLst>
              <a:ext uri="{FF2B5EF4-FFF2-40B4-BE49-F238E27FC236}">
                <a16:creationId xmlns:a16="http://schemas.microsoft.com/office/drawing/2014/main" id="{FAB28618-B6D7-44AB-BA9E-6AD7967B4FA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 animBg="1"/>
      <p:bldP spid="65" grpId="0"/>
      <p:bldP spid="68" grpId="0" animBg="1"/>
      <p:bldP spid="69" grpId="0"/>
      <p:bldP spid="70" grpId="0"/>
      <p:bldP spid="71" grpId="0"/>
      <p:bldP spid="72" grpId="0"/>
      <p:bldP spid="73" grpId="0" animBg="1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AA791E61-6D7F-4243-9780-C1277792C14C}"/>
  <p:tag name="ISPRING_SCORM_RATE_QUIZZES" val="1"/>
  <p:tag name="ISPRING_SCORM_PASSING_SCORE" val="80.000000"/>
  <p:tag name="ISPRING_SCREEN_RECS_UPDATED" val="C:\Users\filom\Documents\ENGIMATH\LESSONS\MATRICES\AULA 19\Aula_19_Q1\"/>
  <p:tag name="ISPRING_OUTPUT_FOLDER" val="[[&quot;*\uFFFD\uFFFD\uFFFD{BB4CDCA5-F38E-475C-8C53-186BBAA01A72}&quot;,&quot;C:\\Users\\filom\\Documents\\ENGIMATH\\LESSONS\\MATRICES\\AULA 19&quot;],[&quot;\uFFFD\u0006\uFFFD{89960893-7238-4BF1-AF2C-E0D0CDA1F331}&quot;,&quot;E:\\Ano Letivo 2019_2020\\Lesson 05&quot;]]"/>
  <p:tag name="ISPRING_RESOURCE_FOLDER" val="C:\Users\filom\Documents\ENGIMATH\LESSONS\MATRICES\AULA 19\Aula_19_N1\"/>
  <p:tag name="ISPRING_PRESENTATION_PATH" val="C:\Users\filom\Documents\ENGIMATH\LESSONS\MATRICES\AULA 19\Aula_19_N1.pptx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Ns0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DbN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A2z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ANs0VSmsNtJ3IDAACi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iQgwXGvz9izjbjIU9hZeaE63JaptiSG0ZVCW1nW1uYOTcNnWW52kMco6EoFASMpRZuy3dbBl+9ZLCByQhoEVpkXqL23FCK757AscAIHK1LU+DXVhNmjNNGeyBOa0nKBJuyyxSeHaa8jXsCjnpSS4ipJtBNVGC+RkoGgBLjEuE08xXXMB5TWJVZBZMlHK+e7EEI7+ck4at/ogs1o5Kwc6obyohNiuoJ8m1eNNEardpvXbJkz2MOU2LEYQK466MsUFlQUyIzBWmUJaIE3kdg7m4qs0qFw2aNogZtKN+E6TQHE/Zdzygo7UE8EdsIbzy7oBfcIgFkclzZRJcCg1qi8Yc8d4sJrYyxXzBH59Rz5PaBlWtwHf8bzL6D1BLAwQUAAIACAANs0V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ANs0VSJxbzkbcBAAB+BgAAHwAAAHVuaXZlcnNhbC9odG1sX3NraW5fc2V0dGluZ3MuanONlMFPwjAUxu/8FWReDdGBTrwBw4SEg4ncjIduPMZC19e0BUXD/+46BLvuTVkv9MuP7/W9rd9Xp1s+QRp0H7tf1e9q/1zfVxpYzagtXNd13qIXVg80z5ewyAvguYDAQ3YWWTGu4awffhHKORCVa7J/MSC14xcgAcuzvyMqAtSEtiO0d8rwgxI/T//uOF0dO3LmnGyNQdFLURgQpidQFaxigqun6nE79GDcgfoHXbEUaqZ34cM4biV/HQfjKJ4MXS7FQjKxn2OGvYSlm0zhVix/6vftcun1XoIq3/imrSzPtZkZKPzC09tpOA3bSalAa/ipO4xH4eiehDlLgLsNRYOHwegPtGbcHKhH73KdmxMdhVE/Gri0ZBk0pjSZxrdxv46J0qsxzUbxI2fgw7Q1Iznbg7rECuVWXvACpcLMTqSJRnaRKEe2zEV25OKhXSRnD2tt276NKjJ6Carl+au4sctlGsOoXTP0rtmauMpFW7hcEA2GvNzaqzqncoFTIlUXKZAMNC9FT8cxftbY/WvZOFMbUAtEXuanfS2gyzgBNRMrtAIzhqXrotTKht7cqCDPnl7cpX/OzuEbUEsDBBQAAgAIAA2zRVKUE7MiaQAAAG4AAAAcAAAAdW5pdmVyc2FsL2xvY2FsX3NldHRpbmdzLnhtbA3MMQ6DMAxA0Z1TWN4p7daBwMZWltIDWMRFkRwbkYDg9mT7w9Nv+zMKHLylYOrw9XgisM7mgy4Of9NQvxFSJvUkpuxQDaHvqlZsJvlyzgUmWIUu3iaOJTKPFIscdhGo4VNe/8Aem666AVBLAwQUAAIACAAOs0V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DrNF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k76WUDZhWAJHAwAA4QkAABQAAAAAAAAAAQAAAAAAUxAAAHVuaXZlcnNhbC9wbGF5ZXIueG1sUEsBAgAAFAACAAgADbNFUpxeMggUBgAANxcAAB0AAAAAAAAAAQAAAAAAzBMAAHVuaXZlcnNhbC9jb21tb25fbWVzc2FnZXMubG5nUEsBAgAAFAACAAgADbNFUmayotWlAAAAgwEAAC4AAAAAAAAAAQAAAAAAGxoAAHVuaXZlcnNhbC9wbGF5YmFja19hbmRfbmF2aWdhdGlvbl9zZXR0aW5ncy54bWxQSwECAAAUAAIACAANs0VS0L0vtE4EAACHFQAAJwAAAAAAAAABAAAAAAAMGwAAdW5pdmVyc2FsL2ZsYXNoX3B1Ymxpc2hpbmdfc2V0dGluZ3MueG1sUEsBAgAAFAACAAgADbNFUprDbSdyAwAAogwAACEAAAAAAAAAAQAAAAAAnx8AAHVuaXZlcnNhbC9mbGFzaF9za2luX3NldHRpbmdzLnhtbFBLAQIAABQAAgAIAA2zRVLmRcYRSAQAABEVAAAmAAAAAAAAAAEAAAAAAFAjAAB1bml2ZXJzYWwvaHRtbF9wdWJsaXNoaW5nX3NldHRpbmdzLnhtbFBLAQIAABQAAgAIAA2zRVInFvORtwEAAH4GAAAfAAAAAAAAAAEAAAAAANwnAAB1bml2ZXJzYWwvaHRtbF9za2luX3NldHRpbmdzLmpzUEsBAgAAFAACAAgADbNFUpQTsyJpAAAAbgAAABwAAAAAAAAAAQAAAAAA0CkAAHVuaXZlcnNhbC9sb2NhbF9zZXR0aW5ncy54bWxQSwECAAAUAAIACAAOs0VSqp+OWRYKAAAWGQAAFwAAAAAAAAAAAAAAAABzKgAAdW5pdmVyc2FsL3VuaXZlcnNhbC5wbmdQSwECAAAUAAIACAAOs0VS5WXGsUsAAABqAAAAGwAAAAAAAAABAAAAAAC+NAAAdW5pdmVyc2FsL3VuaXZlcnNhbC5wbmcueG1sUEsFBgAAAAASABIAVgUAAEI1AAAAAA=="/>
  <p:tag name="ISPRING_ULTRA_SCORM_COURCE_TITLE" val="Aula19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19_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HtDL2zV6g1nrZfVj9zPlA&quot;,&quot;gi&quot;:&quot;ZBsvR_ae2TZ1AwEJtla_Yw&quot;,&quot;ti&quot;:&quot;characters&quot;,&quot;vs&quot;:{&quot;f&quot;:[1283,832,476],&quot;i&quot;:{&quot;d&quot;:&quot;2HtDL2zV6g1nrZfVj9zPlA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T15LCgxj5YmhyPoE_ufDQ&quot;,&quot;gi&quot;:&quot;ZBsvR_ae2TZ1AwEJtla_Yw&quot;,&quot;ti&quot;:&quot;characters&quot;,&quot;vs&quot;:{&quot;f&quot;:[1283,832],&quot;i&quot;:{&quot;d&quot;:&quot;LT15LCgxj5YmhyPoE_ufD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T15LCgxj5YmhyPoE_ufDQ&quot;,&quot;gi&quot;:&quot;ZBsvR_ae2TZ1AwEJtla_Yw&quot;,&quot;ti&quot;:&quot;characters&quot;,&quot;vs&quot;:{&quot;f&quot;:[1283,832],&quot;i&quot;:{&quot;d&quot;:&quot;LT15LCgxj5YmhyPoE_ufDQ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HtDL2zV6g1nrZfVj9zPlA&quot;,&quot;gi&quot;:&quot;ZBsvR_ae2TZ1AwEJtla_Yw&quot;,&quot;ti&quot;:&quot;characters&quot;,&quot;vs&quot;:{&quot;f&quot;:[1283,832,476],&quot;i&quot;:{&quot;d&quot;:&quot;2HtDL2zV6g1nrZfVj9zPl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7WfINrb1LBXM1O9DXEC6A&quot;,&quot;gi&quot;:&quot;ZBsvR_ae2TZ1AwEJtla_Yw&quot;,&quot;ti&quot;:&quot;characters&quot;,&quot;vs&quot;:{&quot;f&quot;:[1283,832,502],&quot;i&quot;:{&quot;d&quot;:&quot;V7WfINrb1LBXM1O9DXEC6A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aW4mC2LCf5TmosUm-7bkg&quot;,&quot;gi&quot;:&quot;ZBsvR_ae2TZ1AwEJtla_Yw&quot;,&quot;ti&quot;:&quot;characters&quot;,&quot;vs&quot;:{&quot;f&quot;:[1283,832,543],&quot;i&quot;:{&quot;d&quot;:&quot;faW4mC2LCf5TmosUm-7bkg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filom\Documents\ENGIMATH\LESSONS\MATRICES\AULA 19\Aula_19_N1\quiz\quiz2.quiz"/>
  <p:tag name="ISPRING_QUIZ_RELATIVE_PATH" val="Aula_19_N1\quiz\quiz2.qui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g7a9sLZXx-xRSFMEUX1wQ&quot;,&quot;gi&quot;:&quot;ZBsvR_ae2TZ1AwEJtla_Yw&quot;,&quot;ti&quot;:&quot;characters&quot;,&quot;vs&quot;:{&quot;f&quot;:[1283,832,501],&quot;i&quot;:{&quot;d&quot;:&quot;Fg7a9sLZXx-xRSFMEUX1w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8A6682-0682-443A-8907-36EFD4E6C550}"/>
</file>

<file path=customXml/itemProps2.xml><?xml version="1.0" encoding="utf-8"?>
<ds:datastoreItem xmlns:ds="http://schemas.openxmlformats.org/officeDocument/2006/customXml" ds:itemID="{B46E9564-0EC6-4671-8A1A-AA495514972B}"/>
</file>

<file path=customXml/itemProps3.xml><?xml version="1.0" encoding="utf-8"?>
<ds:datastoreItem xmlns:ds="http://schemas.openxmlformats.org/officeDocument/2006/customXml" ds:itemID="{434D04BC-B476-4866-B042-5A28070CDBE5}"/>
</file>

<file path=docProps/app.xml><?xml version="1.0" encoding="utf-8"?>
<Properties xmlns="http://schemas.openxmlformats.org/officeDocument/2006/extended-properties" xmlns:vt="http://schemas.openxmlformats.org/officeDocument/2006/docPropsVTypes">
  <TotalTime>8613</TotalTime>
  <Words>1410</Words>
  <Application>Microsoft Office PowerPoint</Application>
  <PresentationFormat>Ecrã Panorâmico</PresentationFormat>
  <Paragraphs>229</Paragraphs>
  <Slides>14</Slides>
  <Notes>14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Aula19_N1</dc:title>
  <dc:creator>Filomena Soares</dc:creator>
  <cp:lastModifiedBy>Filomena Soares</cp:lastModifiedBy>
  <cp:revision>358</cp:revision>
  <dcterms:created xsi:type="dcterms:W3CDTF">2019-03-25T06:42:45Z</dcterms:created>
  <dcterms:modified xsi:type="dcterms:W3CDTF">2021-02-05T22:26:07Z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