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86" r:id="rId3"/>
    <p:sldId id="277" r:id="rId4"/>
    <p:sldId id="278" r:id="rId5"/>
    <p:sldId id="297" r:id="rId6"/>
    <p:sldId id="293" r:id="rId7"/>
    <p:sldId id="299" r:id="rId8"/>
    <p:sldId id="280" r:id="rId9"/>
    <p:sldId id="298" r:id="rId10"/>
    <p:sldId id="283" r:id="rId11"/>
  </p:sldIdLst>
  <p:sldSz cx="12192000" cy="6858000"/>
  <p:notesSz cx="6858000" cy="9144000"/>
  <p:custDataLst>
    <p:tags r:id="rId13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BAE18F"/>
    <a:srgbClr val="0C2B8E"/>
    <a:srgbClr val="29A6FF"/>
    <a:srgbClr val="CCFF66"/>
    <a:srgbClr val="70AD47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9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57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760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90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0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11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" Target="slide8.xml"/><Relationship Id="rId7" Type="http://schemas.openxmlformats.org/officeDocument/2006/relationships/image" Target="../media/image1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image" Target="../media/image45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0.png"/><Relationship Id="rId18" Type="http://schemas.openxmlformats.org/officeDocument/2006/relationships/image" Target="../media/image22.png"/><Relationship Id="rId26" Type="http://schemas.openxmlformats.org/officeDocument/2006/relationships/image" Target="../media/image29.png"/><Relationship Id="rId3" Type="http://schemas.openxmlformats.org/officeDocument/2006/relationships/tags" Target="../tags/tag4.xml"/><Relationship Id="rId21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17" Type="http://schemas.openxmlformats.org/officeDocument/2006/relationships/image" Target="../media/image210.png"/><Relationship Id="rId25" Type="http://schemas.openxmlformats.org/officeDocument/2006/relationships/image" Target="../media/image28.png"/><Relationship Id="rId2" Type="http://schemas.openxmlformats.org/officeDocument/2006/relationships/tags" Target="../tags/tag3.xml"/><Relationship Id="rId16" Type="http://schemas.openxmlformats.org/officeDocument/2006/relationships/image" Target="../media/image21.png"/><Relationship Id="rId20" Type="http://schemas.openxmlformats.org/officeDocument/2006/relationships/image" Target="../media/image230.png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.png"/><Relationship Id="rId24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23" Type="http://schemas.openxmlformats.org/officeDocument/2006/relationships/image" Target="../media/image26.png"/><Relationship Id="rId10" Type="http://schemas.openxmlformats.org/officeDocument/2006/relationships/slide" Target="slide4.xml"/><Relationship Id="rId19" Type="http://schemas.openxmlformats.org/officeDocument/2006/relationships/image" Target="../media/image23.png"/><Relationship Id="rId4" Type="http://schemas.openxmlformats.org/officeDocument/2006/relationships/tags" Target="../tags/tag5.xml"/><Relationship Id="rId9" Type="http://schemas.openxmlformats.org/officeDocument/2006/relationships/slide" Target="slide3.xml"/><Relationship Id="rId14" Type="http://schemas.openxmlformats.org/officeDocument/2006/relationships/image" Target="../media/image1.jpe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tags" Target="../tags/tag7.xml"/><Relationship Id="rId16" Type="http://schemas.openxmlformats.org/officeDocument/2006/relationships/image" Target="../media/image36.png"/><Relationship Id="rId20" Type="http://schemas.openxmlformats.org/officeDocument/2006/relationships/image" Target="../media/image22.png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11" Type="http://schemas.openxmlformats.org/officeDocument/2006/relationships/image" Target="../media/image32.png"/><Relationship Id="rId5" Type="http://schemas.openxmlformats.org/officeDocument/2006/relationships/slide" Target="slide8.xml"/><Relationship Id="rId15" Type="http://schemas.openxmlformats.org/officeDocument/2006/relationships/image" Target="../media/image35.png"/><Relationship Id="rId10" Type="http://schemas.openxmlformats.org/officeDocument/2006/relationships/image" Target="../media/image1.jpeg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4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" Target="slide8.xml"/><Relationship Id="rId11" Type="http://schemas.openxmlformats.org/officeDocument/2006/relationships/image" Target="../media/image39.png"/><Relationship Id="rId5" Type="http://schemas.openxmlformats.org/officeDocument/2006/relationships/image" Target="../media/image1.jpe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9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10" Type="http://schemas.openxmlformats.org/officeDocument/2006/relationships/image" Target="../media/image42.png"/><Relationship Id="rId4" Type="http://schemas.openxmlformats.org/officeDocument/2006/relationships/image" Target="../media/image1.jpe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Produto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Determinantes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Soma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Substituição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20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25226" y="450644"/>
            <a:ext cx="615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Produto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Determinantes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Soma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7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Substituição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20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89" y="1510861"/>
            <a:ext cx="1819929" cy="51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Produto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Determinantes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Soma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Substituição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20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EBDCE3-85F2-405E-A21E-82C0E4C9313F}"/>
              </a:ext>
            </a:extLst>
          </p:cNvPr>
          <p:cNvSpPr/>
          <p:nvPr/>
        </p:nvSpPr>
        <p:spPr>
          <a:xfrm>
            <a:off x="2117998" y="1621988"/>
            <a:ext cx="9748685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ysClr val="windowText" lastClr="000000"/>
                </a:solidFill>
              </a:rPr>
              <a:t>Todas</a:t>
            </a:r>
            <a:r>
              <a:rPr lang="en-GB" sz="2400" dirty="0">
                <a:solidFill>
                  <a:sysClr val="windowText" lastClr="000000"/>
                </a:solidFill>
              </a:rPr>
              <a:t> as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Propriedades</a:t>
            </a:r>
            <a:r>
              <a:rPr lang="en-GB" sz="2400" b="1" dirty="0">
                <a:solidFill>
                  <a:sysClr val="windowText" lastClr="000000"/>
                </a:solidFill>
              </a:rPr>
              <a:t> dos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Determinantes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aqui apresentadas foram "batizadas" apenas para facilitar a sua identificação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  <a:p>
            <a:pPr algn="ctr"/>
            <a:r>
              <a:rPr lang="pt-PT" sz="2400" b="1" dirty="0">
                <a:solidFill>
                  <a:sysClr val="windowText" lastClr="000000"/>
                </a:solidFill>
              </a:rPr>
              <a:t>Não há necessidade de memorização destes nomes</a:t>
            </a:r>
            <a:r>
              <a:rPr lang="en-GB" sz="2400" b="1" dirty="0">
                <a:solidFill>
                  <a:sysClr val="windowText" lastClr="000000"/>
                </a:solidFill>
              </a:rPr>
              <a:t>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AABF5E09-2712-4BB8-B9A8-831CDDD34B8E}"/>
              </a:ext>
            </a:extLst>
          </p:cNvPr>
          <p:cNvSpPr/>
          <p:nvPr/>
        </p:nvSpPr>
        <p:spPr>
          <a:xfrm>
            <a:off x="2102645" y="1797270"/>
            <a:ext cx="9859639" cy="499501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Produto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Determinantes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Soma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3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Substituição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20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28FF39A-404A-40E6-A288-21B2A7B9B5D0}"/>
              </a:ext>
            </a:extLst>
          </p:cNvPr>
          <p:cNvSpPr/>
          <p:nvPr/>
        </p:nvSpPr>
        <p:spPr>
          <a:xfrm>
            <a:off x="2102980" y="92844"/>
            <a:ext cx="9859639" cy="160294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48F35A8-D891-457F-A7D0-64235C1E9EF1}"/>
              </a:ext>
            </a:extLst>
          </p:cNvPr>
          <p:cNvSpPr txBox="1"/>
          <p:nvPr/>
        </p:nvSpPr>
        <p:spPr>
          <a:xfrm>
            <a:off x="5148204" y="819758"/>
            <a:ext cx="3848654" cy="612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pt-PT" sz="2800" b="1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B36CE3-2804-44FE-ADBF-2E59EBED0DF3}"/>
              </a:ext>
            </a:extLst>
          </p:cNvPr>
          <p:cNvSpPr/>
          <p:nvPr/>
        </p:nvSpPr>
        <p:spPr>
          <a:xfrm>
            <a:off x="2370036" y="182669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323000" y="251966"/>
                <a:ext cx="9419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Supõe que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/>
                  <a:t> 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400" dirty="0"/>
                  <a:t> são matrizes quadradas da mesma ordem. Então</a:t>
                </a:r>
                <a:r>
                  <a:rPr lang="en-US" sz="2400" dirty="0"/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000" y="251966"/>
                <a:ext cx="9419360" cy="461665"/>
              </a:xfrm>
              <a:prstGeom prst="rect">
                <a:avLst/>
              </a:prstGeom>
              <a:blipFill>
                <a:blip r:embed="rId8"/>
                <a:stretch>
                  <a:fillRect l="-97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314069" y="940152"/>
                <a:ext cx="35790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069" y="940152"/>
                <a:ext cx="3579057" cy="369332"/>
              </a:xfrm>
              <a:prstGeom prst="rect">
                <a:avLst/>
              </a:prstGeom>
              <a:blipFill>
                <a:blip r:embed="rId9"/>
                <a:stretch>
                  <a:fillRect l="-1874"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ixaDeTexto 32"/>
          <p:cNvSpPr txBox="1"/>
          <p:nvPr/>
        </p:nvSpPr>
        <p:spPr>
          <a:xfrm>
            <a:off x="2300272" y="2229085"/>
            <a:ext cx="4310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   </a:t>
            </a:r>
            <a:r>
              <a:rPr lang="en-US" sz="2000" dirty="0" err="1"/>
              <a:t>Considera</a:t>
            </a:r>
            <a:r>
              <a:rPr lang="en-US" sz="2000" dirty="0"/>
              <a:t> as </a:t>
            </a:r>
            <a:r>
              <a:rPr lang="en-US" sz="2000" dirty="0" err="1"/>
              <a:t>seguintes</a:t>
            </a:r>
            <a:r>
              <a:rPr lang="en-US" sz="2000" dirty="0"/>
              <a:t> </a:t>
            </a:r>
            <a:r>
              <a:rPr lang="en-US" sz="2000" dirty="0" err="1"/>
              <a:t>matrizes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812219" y="1971540"/>
                <a:ext cx="5517931" cy="90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20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PT" sz="20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19" y="1971540"/>
                <a:ext cx="5517931" cy="9061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ixaDeTexto 42"/>
          <p:cNvSpPr txBox="1"/>
          <p:nvPr/>
        </p:nvSpPr>
        <p:spPr>
          <a:xfrm>
            <a:off x="2457583" y="2598337"/>
            <a:ext cx="25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Vamos</a:t>
            </a:r>
            <a:r>
              <a:rPr lang="en-US" sz="2000" dirty="0"/>
              <a:t> </a:t>
            </a:r>
            <a:r>
              <a:rPr lang="en-US" sz="2000" dirty="0" err="1"/>
              <a:t>ver</a:t>
            </a:r>
            <a:r>
              <a:rPr lang="en-US" sz="2000" dirty="0"/>
              <a:t> que 
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3372543" y="2612403"/>
                <a:ext cx="31531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543" y="2612403"/>
                <a:ext cx="315310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593408" y="3113700"/>
                <a:ext cx="5074210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08" y="3113700"/>
                <a:ext cx="5074210" cy="7326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571110" y="4003963"/>
                <a:ext cx="6035370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=0−40+0−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−50+0−90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4003963"/>
                <a:ext cx="6035370" cy="7326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aixaDeTexto 48"/>
          <p:cNvSpPr txBox="1"/>
          <p:nvPr/>
        </p:nvSpPr>
        <p:spPr>
          <a:xfrm>
            <a:off x="8891755" y="4037718"/>
            <a:ext cx="27560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Usando</a:t>
            </a:r>
            <a:r>
              <a:rPr lang="en-GB" dirty="0"/>
              <a:t> a </a:t>
            </a:r>
            <a:r>
              <a:rPr lang="en-GB" dirty="0" err="1"/>
              <a:t>regra</a:t>
            </a:r>
            <a:r>
              <a:rPr lang="en-GB" dirty="0"/>
              <a:t> de </a:t>
            </a:r>
            <a:r>
              <a:rPr lang="en-GB" dirty="0" err="1"/>
              <a:t>Sarrus</a:t>
            </a:r>
            <a:r>
              <a:rPr lang="en-GB" dirty="0"/>
              <a:t> 
(Aula 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571110" y="4874187"/>
                <a:ext cx="5622629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=1−10+0−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−4+15+0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4874187"/>
                <a:ext cx="5622629" cy="7326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571110" y="5720432"/>
                <a:ext cx="5248296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=0+0+0−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−1+6+0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pt-PT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10" y="5720432"/>
                <a:ext cx="5248296" cy="7325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827844" y="6392180"/>
                <a:ext cx="51273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Então,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=−20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=100=</m:t>
                    </m:r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</m:oMath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844" y="6392180"/>
                <a:ext cx="5127394" cy="400110"/>
              </a:xfrm>
              <a:prstGeom prst="rect">
                <a:avLst/>
              </a:prstGeom>
              <a:blipFill>
                <a:blip r:embed="rId16"/>
                <a:stretch>
                  <a:fillRect l="-1189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4" grpId="0" animBg="1"/>
      <p:bldP spid="37" grpId="0" animBg="1"/>
      <p:bldP spid="39" grpId="0"/>
      <p:bldP spid="32" grpId="0"/>
      <p:bldP spid="33" grpId="0"/>
      <p:bldP spid="35" grpId="0"/>
      <p:bldP spid="43" grpId="0"/>
      <p:bldP spid="44" grpId="0"/>
      <p:bldP spid="45" grpId="0"/>
      <p:bldP spid="48" grpId="0"/>
      <p:bldP spid="49" grpId="0" animBg="1"/>
      <p:bldP spid="50" grpId="0"/>
      <p:bldP spid="52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54541" y="2328162"/>
            <a:ext cx="9859639" cy="44624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Consider the  following</a:t>
            </a:r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50013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22558" y="3115068"/>
            <a:ext cx="4894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Considera</a:t>
            </a:r>
            <a:r>
              <a:rPr lang="en-US" sz="2200" dirty="0"/>
              <a:t> o </a:t>
            </a:r>
            <a:r>
              <a:rPr lang="en-US" sz="2200" dirty="0" err="1"/>
              <a:t>seguinte</a:t>
            </a:r>
            <a:r>
              <a:rPr lang="en-US" sz="2200" dirty="0"/>
              <a:t> </a:t>
            </a:r>
            <a:r>
              <a:rPr lang="en-US" sz="2200" dirty="0" err="1"/>
              <a:t>determinante</a:t>
            </a:r>
            <a:r>
              <a:rPr lang="en-US" sz="2200" dirty="0"/>
              <a:t> </a:t>
            </a:r>
            <a:endParaRPr lang="pt-PT"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Produto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Determinantes</a:t>
            </a:r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Soma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Substituição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20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198156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/>
              <p:nvPr/>
            </p:nvSpPr>
            <p:spPr>
              <a:xfrm>
                <a:off x="2335343" y="331993"/>
                <a:ext cx="9280625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pPr algn="just"/>
                <a:r>
                  <a:rPr lang="en-US" sz="2400" dirty="0"/>
                  <a:t>Se </a:t>
                </a:r>
                <a:r>
                  <a:rPr lang="pt-PT" sz="2400" b="1" dirty="0"/>
                  <a:t>cada elemento de uma fila </a:t>
                </a:r>
                <a:r>
                  <a:rPr lang="en-US" sz="2400" dirty="0"/>
                  <a:t>(</a:t>
                </a:r>
                <a:r>
                  <a:rPr lang="pt-PT" sz="2400" dirty="0"/>
                  <a:t>linha ou coluna) de um determinante </a:t>
                </a:r>
                <a:r>
                  <a:rPr lang="pt-PT" sz="2400" b="1" dirty="0"/>
                  <a:t>é a soma de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pt-PT" sz="2400" b="1" dirty="0"/>
                  <a:t> termos</a:t>
                </a:r>
                <a:r>
                  <a:rPr lang="en-US" sz="2400" dirty="0"/>
                  <a:t>, </a:t>
                </a:r>
                <a:r>
                  <a:rPr lang="pt-PT" sz="2400" dirty="0"/>
                  <a:t>o determinante pode ser expresso como a soma de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PT" sz="2400" dirty="0"/>
                  <a:t> determinantes da mesma ordem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8B213BB-8190-4336-B49A-BD2EF886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343" y="331993"/>
                <a:ext cx="9280625" cy="1415772"/>
              </a:xfrm>
              <a:prstGeom prst="rect">
                <a:avLst/>
              </a:prstGeom>
              <a:blipFill>
                <a:blip r:embed="rId8"/>
                <a:stretch>
                  <a:fillRect l="-985" r="-985" b="-8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70036" y="3914617"/>
                <a:ext cx="94568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200" dirty="0" err="1">
                    <a:solidFill>
                      <a:srgbClr val="0C2B8E"/>
                    </a:solidFill>
                  </a:rPr>
                  <a:t>Observa</a:t>
                </a:r>
                <a:r>
                  <a:rPr lang="en-GB" sz="2200" dirty="0">
                    <a:solidFill>
                      <a:srgbClr val="0C2B8E"/>
                    </a:solidFill>
                  </a:rPr>
                  <a:t> que </a:t>
                </a:r>
                <a:r>
                  <a:rPr lang="pt-PT" sz="2200" b="1" dirty="0">
                    <a:solidFill>
                      <a:srgbClr val="0C2B8E"/>
                    </a:solidFill>
                  </a:rPr>
                  <a:t>cada elemento da primeira linha é a soma de dois termos</a:t>
                </a:r>
                <a:r>
                  <a:rPr lang="en-GB" sz="2200" dirty="0">
                    <a:solidFill>
                      <a:srgbClr val="0C2B8E"/>
                    </a:solidFill>
                  </a:rPr>
                  <a:t>, </a:t>
                </a:r>
                <a:r>
                  <a:rPr lang="en-GB" sz="2200" dirty="0" err="1">
                    <a:solidFill>
                      <a:srgbClr val="0C2B8E"/>
                    </a:solidFill>
                  </a:rPr>
                  <a:t>assim</a:t>
                </a:r>
                <a:r>
                  <a:rPr lang="en-GB" sz="22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rgbClr val="0C2B8E"/>
                    </a:solidFill>
                  </a:rPr>
                  <a:t> </a:t>
                </a:r>
                <a:r>
                  <a:rPr lang="pt-PT" sz="2200" dirty="0">
                    <a:solidFill>
                      <a:srgbClr val="0C2B8E"/>
                    </a:solidFill>
                  </a:rPr>
                  <a:t>pode ser escrito como a soma de dois determinantes da terceira ordem</a:t>
                </a:r>
                <a:r>
                  <a:rPr lang="en-GB" sz="22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3914617"/>
                <a:ext cx="9456874" cy="769441"/>
              </a:xfrm>
              <a:prstGeom prst="rect">
                <a:avLst/>
              </a:prstGeom>
              <a:blipFill>
                <a:blip r:embed="rId9"/>
                <a:stretch>
                  <a:fillRect l="-838" t="-5556" r="-838" b="-15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2832589" y="957718"/>
            <a:ext cx="3437582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462647" y="5108501"/>
                <a:ext cx="7560916" cy="90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647" y="5108501"/>
                <a:ext cx="7560916" cy="9021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arredondado 7"/>
          <p:cNvSpPr/>
          <p:nvPr/>
        </p:nvSpPr>
        <p:spPr>
          <a:xfrm>
            <a:off x="7641771" y="2810922"/>
            <a:ext cx="2579915" cy="378958"/>
          </a:xfrm>
          <a:prstGeom prst="roundRect">
            <a:avLst/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6883671" y="2875637"/>
                <a:ext cx="3480568" cy="90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200" dirty="0"/>
                  <a:t> </a:t>
                </a: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671" y="2875637"/>
                <a:ext cx="3480568" cy="9021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42" grpId="0"/>
      <p:bldP spid="35" grpId="0"/>
      <p:bldP spid="8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54541" y="2328162"/>
            <a:ext cx="9859639" cy="44624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the  following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50013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29A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Exemplo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29A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41B0046-65BF-4FE7-87D7-F41A65FF8115}"/>
              </a:ext>
            </a:extLst>
          </p:cNvPr>
          <p:cNvSpPr txBox="1"/>
          <p:nvPr/>
        </p:nvSpPr>
        <p:spPr>
          <a:xfrm>
            <a:off x="2322558" y="3115068"/>
            <a:ext cx="489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os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seguintes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determinantes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25E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Soma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Substituição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20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80" y="166418"/>
            <a:ext cx="9859639" cy="198156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8B213BB-8190-4336-B49A-BD2EF88687CE}"/>
              </a:ext>
            </a:extLst>
          </p:cNvPr>
          <p:cNvSpPr txBox="1"/>
          <p:nvPr/>
        </p:nvSpPr>
        <p:spPr>
          <a:xfrm>
            <a:off x="2335343" y="226893"/>
            <a:ext cx="92806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soma de </a:t>
            </a:r>
            <a:r>
              <a:rPr lang="en-US" sz="2400" b="1" dirty="0" err="1">
                <a:solidFill>
                  <a:prstClr val="black"/>
                </a:solidFill>
              </a:rPr>
              <a:t>determinantes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pt-PT" sz="2400" dirty="0">
                <a:solidFill>
                  <a:prstClr val="black"/>
                </a:solidFill>
              </a:rPr>
              <a:t>que são idênticos, exceto para os elementos de um par de linhas (colunas), na mesma posição pode ser calculado como um só determinante, adicionando essas linhas (colunas) distintas, elemento a elemento, deixando as outras linhas (colunas) inalteradas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70036" y="3883087"/>
                <a:ext cx="94568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GB" sz="2200" dirty="0" err="1">
                    <a:solidFill>
                      <a:srgbClr val="0C2B8E"/>
                    </a:solidFill>
                  </a:rPr>
                  <a:t>Observa</a:t>
                </a:r>
                <a:r>
                  <a:rPr lang="en-GB" sz="2200" dirty="0">
                    <a:solidFill>
                      <a:srgbClr val="0C2B8E"/>
                    </a:solidFill>
                  </a:rPr>
                  <a:t> que </a:t>
                </a:r>
                <a:r>
                  <a:rPr lang="en-GB" sz="2200" dirty="0" err="1">
                    <a:solidFill>
                      <a:srgbClr val="0C2B8E"/>
                    </a:solidFill>
                  </a:rPr>
                  <a:t>os</a:t>
                </a:r>
                <a:r>
                  <a:rPr lang="en-GB" sz="2200" dirty="0">
                    <a:solidFill>
                      <a:srgbClr val="0C2B8E"/>
                    </a:solidFill>
                  </a:rPr>
                  <a:t> </a:t>
                </a:r>
                <a:r>
                  <a:rPr lang="en-GB" sz="2200" b="1" dirty="0" err="1">
                    <a:solidFill>
                      <a:srgbClr val="0C2B8E"/>
                    </a:solidFill>
                  </a:rPr>
                  <a:t>determinantes</a:t>
                </a:r>
                <a:r>
                  <a:rPr lang="en-GB" sz="2200" b="1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pt-PT" sz="2200" b="1" dirty="0">
                    <a:solidFill>
                      <a:srgbClr val="0C2B8E"/>
                    </a:solidFill>
                  </a:rPr>
                  <a:t>são idênticos, exceto para os elementos da primeira coluna</a:t>
                </a:r>
                <a:r>
                  <a:rPr kumimoji="0" lang="en-GB" sz="2200" b="1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</a:rPr>
                  <a:t>.</a:t>
                </a:r>
                <a:endPara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3883087"/>
                <a:ext cx="9456874" cy="769441"/>
              </a:xfrm>
              <a:prstGeom prst="rect">
                <a:avLst/>
              </a:prstGeom>
              <a:blipFill>
                <a:blip r:embed="rId8"/>
                <a:stretch>
                  <a:fillRect l="-838" t="-5556" r="-838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2683077" y="851338"/>
            <a:ext cx="2994242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6608215" y="2926326"/>
                <a:ext cx="4798108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pt-P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</m:t>
                    </m:r>
                    <m:r>
                      <m:rPr>
                        <m:sty m:val="p"/>
                      </m:rPr>
                      <a:rPr kumimoji="0" lang="pt-PT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e</m:t>
                    </m:r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pt-P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pt-P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pt-P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pt-P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215" y="2926326"/>
                <a:ext cx="4798108" cy="813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683077" y="5563962"/>
                <a:ext cx="8436412" cy="900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0" lang="pt-PT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pt-PT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1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sz="2200" b="1" i="1" smtClean="0"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t-PT" sz="2200" b="0" i="1" smtClean="0">
                                    <a:solidFill>
                                      <a:srgbClr val="70AD47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200" b="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077" y="5563962"/>
                <a:ext cx="8436412" cy="9009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7803392" y="2919804"/>
            <a:ext cx="830317" cy="843909"/>
          </a:xfrm>
          <a:prstGeom prst="roundRect">
            <a:avLst/>
          </a:prstGeom>
          <a:solidFill>
            <a:srgbClr val="F25E4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Retângulo arredondado 35"/>
          <p:cNvSpPr/>
          <p:nvPr/>
        </p:nvSpPr>
        <p:spPr>
          <a:xfrm>
            <a:off x="10303277" y="2925566"/>
            <a:ext cx="830317" cy="843909"/>
          </a:xfrm>
          <a:prstGeom prst="roundRect">
            <a:avLst/>
          </a:prstGeom>
          <a:solidFill>
            <a:srgbClr val="F25E4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Conexão reta 3"/>
          <p:cNvCxnSpPr>
            <a:cxnSpLocks/>
          </p:cNvCxnSpPr>
          <p:nvPr/>
        </p:nvCxnSpPr>
        <p:spPr>
          <a:xfrm flipV="1">
            <a:off x="2783866" y="4569421"/>
            <a:ext cx="1828329" cy="4679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unidirecional 5"/>
          <p:cNvCxnSpPr/>
          <p:nvPr/>
        </p:nvCxnSpPr>
        <p:spPr>
          <a:xfrm>
            <a:off x="7498593" y="2575034"/>
            <a:ext cx="0" cy="344770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unidirecional 36"/>
          <p:cNvCxnSpPr/>
          <p:nvPr/>
        </p:nvCxnSpPr>
        <p:spPr>
          <a:xfrm>
            <a:off x="10060325" y="2558579"/>
            <a:ext cx="0" cy="344770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390417" y="4684058"/>
            <a:ext cx="9480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200" dirty="0">
                <a:solidFill>
                  <a:srgbClr val="0C2B8E"/>
                </a:solidFill>
              </a:rPr>
              <a:t>Assim, estes podem ser calculados como um único determinante adicionando, elemento a elemento a primeira coluna, deixando as outras colunas inalteradas</a:t>
            </a:r>
            <a:r>
              <a:rPr lang="en-GB" sz="2200" dirty="0">
                <a:solidFill>
                  <a:srgbClr val="0C2B8E"/>
                </a:solidFill>
              </a:rPr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109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42" grpId="0"/>
      <p:bldP spid="34" grpId="0"/>
      <p:bldP spid="35" grpId="0"/>
      <p:bldP spid="2" grpId="0" animBg="1"/>
      <p:bldP spid="3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43271" y="1843651"/>
            <a:ext cx="9859639" cy="496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4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80" y="5091195"/>
            <a:ext cx="1620000" cy="160755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9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Produto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Determinantes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10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Soma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Substituição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20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071450" y="103358"/>
            <a:ext cx="9859639" cy="165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249532"/>
                <a:ext cx="92806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2400" dirty="0"/>
                  <a:t>Supõe que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/>
                  <a:t> é uma matriz quadrada. Seja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400" dirty="0"/>
                  <a:t> a matriz quadrada obtida de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/>
                  <a:t> multiplicando uma linha (ou coluna) pelo escalar α e, em seguida, adicionando-a a outra linha (ou coluna). Então</a:t>
                </a:r>
                <a:r>
                  <a:rPr lang="en-US" sz="2400" i="1" dirty="0"/>
                  <a:t> </a:t>
                </a:r>
                <a:endParaRPr lang="en-US" sz="2400" dirty="0"/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249532"/>
                <a:ext cx="9280625" cy="1200329"/>
              </a:xfrm>
              <a:prstGeom prst="rect">
                <a:avLst/>
              </a:prstGeom>
              <a:blipFill>
                <a:blip r:embed="rId12"/>
                <a:stretch>
                  <a:fillRect l="-985" t="-4061" r="-985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3" y="2244823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Considera</a:t>
            </a:r>
            <a:r>
              <a:rPr lang="en-US" sz="2000" dirty="0"/>
              <a:t> a </a:t>
            </a:r>
            <a:r>
              <a:rPr lang="en-US" sz="2000" dirty="0" err="1"/>
              <a:t>seguinte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912076" y="1966274"/>
                <a:ext cx="1832040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076" y="1966274"/>
                <a:ext cx="1832040" cy="9782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473413" y="2942847"/>
                <a:ext cx="78348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pt-PT" sz="2000" dirty="0">
                    <a:solidFill>
                      <a:srgbClr val="0C2B8E"/>
                    </a:solidFill>
                  </a:rPr>
                  <a:t>Seja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000" dirty="0">
                    <a:solidFill>
                      <a:srgbClr val="0C2B8E"/>
                    </a:solidFill>
                  </a:rPr>
                  <a:t> a matriz obtida de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000" dirty="0">
                    <a:solidFill>
                      <a:srgbClr val="0C2B8E"/>
                    </a:solidFill>
                  </a:rPr>
                  <a:t> multiplicando a segunda linha pelo escalar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pt-PT" sz="2000" dirty="0">
                    <a:solidFill>
                      <a:srgbClr val="0C2B8E"/>
                    </a:solidFill>
                  </a:rPr>
                  <a:t>e, em seguida, adicionando essa linha (pré-multiplicada) à primeira: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413" y="2942847"/>
                <a:ext cx="7834884" cy="707886"/>
              </a:xfrm>
              <a:prstGeom prst="rect">
                <a:avLst/>
              </a:prstGeom>
              <a:blipFill>
                <a:blip r:embed="rId15"/>
                <a:stretch>
                  <a:fillRect l="-856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16" y="2235994"/>
            <a:ext cx="2016000" cy="3867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72400" y="3586029"/>
                <a:ext cx="3654205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000" dirty="0"/>
                  <a:t>.</a:t>
                </a: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00" y="3586029"/>
                <a:ext cx="3654205" cy="978217"/>
              </a:xfrm>
              <a:prstGeom prst="rect">
                <a:avLst/>
              </a:prstGeom>
              <a:blipFill>
                <a:blip r:embed="rId17"/>
                <a:stretch>
                  <a:fillRect r="-33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E48F35A8-D891-457F-A7D0-64235C1E9EF1}"/>
              </a:ext>
            </a:extLst>
          </p:cNvPr>
          <p:cNvSpPr txBox="1"/>
          <p:nvPr/>
        </p:nvSpPr>
        <p:spPr>
          <a:xfrm>
            <a:off x="8476816" y="1104945"/>
            <a:ext cx="2736000" cy="504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pt-P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8661072" y="1181287"/>
                <a:ext cx="24002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072" y="1181287"/>
                <a:ext cx="2400272" cy="369332"/>
              </a:xfrm>
              <a:prstGeom prst="rect">
                <a:avLst/>
              </a:prstGeom>
              <a:blipFill>
                <a:blip r:embed="rId18"/>
                <a:stretch>
                  <a:fillRect l="-3046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6193023" y="3916624"/>
                <a:ext cx="4739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pt-PT" sz="2000" dirty="0">
                    <a:solidFill>
                      <a:srgbClr val="0C2B8E"/>
                    </a:solidFill>
                  </a:rPr>
                  <a:t>Vamos calcular o determinante da matriz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</m:oMath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23" y="3916624"/>
                <a:ext cx="4739583" cy="400110"/>
              </a:xfrm>
              <a:prstGeom prst="rect">
                <a:avLst/>
              </a:prstGeom>
              <a:blipFill>
                <a:blip r:embed="rId19"/>
                <a:stretch>
                  <a:fillRect l="-1416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378638" y="4740983"/>
                <a:ext cx="4038863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38" y="4740983"/>
                <a:ext cx="4038863" cy="97821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744123" y="5763160"/>
                <a:ext cx="3310758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123" y="5763160"/>
                <a:ext cx="3310758" cy="97821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907588" y="5742343"/>
                <a:ext cx="2731915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∝×0=</m:t>
                    </m:r>
                  </m:oMath>
                </a14:m>
                <a:r>
                  <a:rPr lang="pt-PT" sz="2000" dirty="0"/>
                  <a:t> </a:t>
                </a: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588" y="5742343"/>
                <a:ext cx="2731915" cy="97821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8396932" y="5748544"/>
                <a:ext cx="2731915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2000" b="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+0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pt-PT" sz="2000" dirty="0"/>
                  <a:t> </a:t>
                </a: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932" y="5748544"/>
                <a:ext cx="2731915" cy="97821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418524" y="4702301"/>
                <a:ext cx="3386504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524" y="4702301"/>
                <a:ext cx="3386504" cy="97821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417501" y="4702301"/>
            <a:ext cx="3427315" cy="1040042"/>
          </a:xfrm>
          <a:prstGeom prst="rect">
            <a:avLst/>
          </a:prstGeom>
          <a:solidFill>
            <a:srgbClr val="F25E4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88" y="4381684"/>
            <a:ext cx="1548000" cy="1537250"/>
          </a:xfrm>
          <a:prstGeom prst="rect">
            <a:avLst/>
          </a:prstGeom>
        </p:spPr>
      </p:pic>
      <p:cxnSp>
        <p:nvCxnSpPr>
          <p:cNvPr id="9" name="Conexão em ângulos retos 8"/>
          <p:cNvCxnSpPr/>
          <p:nvPr/>
        </p:nvCxnSpPr>
        <p:spPr>
          <a:xfrm flipV="1">
            <a:off x="6417501" y="4553310"/>
            <a:ext cx="3890796" cy="442447"/>
          </a:xfrm>
          <a:prstGeom prst="bentConnector3">
            <a:avLst>
              <a:gd name="adj1" fmla="val -48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3066701" y="5763160"/>
            <a:ext cx="2840887" cy="978217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3" name="Conexão em ângulos retos 52"/>
          <p:cNvCxnSpPr/>
          <p:nvPr/>
        </p:nvCxnSpPr>
        <p:spPr>
          <a:xfrm flipV="1">
            <a:off x="5907588" y="5941272"/>
            <a:ext cx="4405228" cy="58417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68" y="5217900"/>
            <a:ext cx="1548000" cy="1533399"/>
          </a:xfrm>
          <a:prstGeom prst="rect">
            <a:avLst/>
          </a:prstGeom>
        </p:spPr>
      </p:pic>
      <p:cxnSp>
        <p:nvCxnSpPr>
          <p:cNvPr id="65" name="Conexão em ângulos retos 64"/>
          <p:cNvCxnSpPr/>
          <p:nvPr/>
        </p:nvCxnSpPr>
        <p:spPr>
          <a:xfrm flipV="1">
            <a:off x="6169661" y="5749359"/>
            <a:ext cx="4173747" cy="355683"/>
          </a:xfrm>
          <a:prstGeom prst="bentConnector3">
            <a:avLst>
              <a:gd name="adj1" fmla="val -389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/>
          <p:cNvSpPr/>
          <p:nvPr/>
        </p:nvSpPr>
        <p:spPr>
          <a:xfrm>
            <a:off x="6226605" y="5752997"/>
            <a:ext cx="2076567" cy="1029388"/>
          </a:xfrm>
          <a:prstGeom prst="rect">
            <a:avLst/>
          </a:prstGeom>
          <a:solidFill>
            <a:srgbClr val="CCFF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 rot="453634">
            <a:off x="10361963" y="4718434"/>
            <a:ext cx="1378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Propriedade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- Soma </a:t>
            </a:r>
            <a:endParaRPr lang="pt-PT" sz="2800" dirty="0"/>
          </a:p>
        </p:txBody>
      </p:sp>
      <p:sp>
        <p:nvSpPr>
          <p:cNvPr id="55" name="Retângulo 54"/>
          <p:cNvSpPr/>
          <p:nvPr/>
        </p:nvSpPr>
        <p:spPr>
          <a:xfrm rot="453634">
            <a:off x="10314088" y="5378487"/>
            <a:ext cx="14760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Propriedade</a:t>
            </a:r>
            <a:r>
              <a:rPr lang="en-GB" sz="2600" dirty="0">
                <a:solidFill>
                  <a:srgbClr val="0C2B8E"/>
                </a:solidFill>
                <a:latin typeface="Freestyle Script" panose="030804020302050B0404" pitchFamily="66" charset="0"/>
              </a:rPr>
              <a:t> - </a:t>
            </a:r>
            <a:r>
              <a:rPr lang="en-GB" sz="26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Multiplicação</a:t>
            </a:r>
            <a:r>
              <a:rPr lang="en-GB" sz="2600" dirty="0">
                <a:solidFill>
                  <a:srgbClr val="0C2B8E"/>
                </a:solidFill>
                <a:latin typeface="Freestyle Script" panose="030804020302050B0404" pitchFamily="66" charset="0"/>
              </a:rPr>
              <a:t> por </a:t>
            </a:r>
            <a:r>
              <a:rPr lang="en-GB" sz="26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escalar</a:t>
            </a:r>
            <a:r>
              <a:rPr lang="en-GB" sz="26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endParaRPr lang="pt-PT" sz="26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6" name="Retângulo 65"/>
          <p:cNvSpPr/>
          <p:nvPr/>
        </p:nvSpPr>
        <p:spPr>
          <a:xfrm rot="248697">
            <a:off x="10278529" y="5555474"/>
            <a:ext cx="1525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Propriedade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- </a:t>
            </a:r>
          </a:p>
          <a:p>
            <a:pPr algn="ctr"/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“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filas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paralelas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”</a:t>
            </a:r>
            <a:endParaRPr lang="pt-PT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2" grpId="0" animBg="1"/>
      <p:bldP spid="63" grpId="0"/>
      <p:bldP spid="69" grpId="0"/>
      <p:bldP spid="70" grpId="0"/>
      <p:bldP spid="71" grpId="0"/>
      <p:bldP spid="44" grpId="0"/>
      <p:bldP spid="45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2" grpId="0" animBg="1"/>
      <p:bldP spid="18" grpId="0" animBg="1"/>
      <p:bldP spid="57" grpId="0" animBg="1"/>
      <p:bldP spid="6" grpId="0"/>
      <p:bldP spid="6" grpId="1"/>
      <p:bldP spid="55" grpId="0"/>
      <p:bldP spid="55" grpId="1"/>
      <p:bldP spid="55" grpId="2"/>
      <p:bldP spid="6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43271" y="1843651"/>
            <a:ext cx="9859639" cy="496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Soma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: Cantos Arredondados 16">
            <a:hlinkClick r:id="rId5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Substituição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20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071450" y="103358"/>
            <a:ext cx="9859639" cy="1656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29A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Exemplos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29A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3" y="2244823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F25E4F"/>
                </a:solidFill>
                <a:latin typeface="Calibri" panose="020F0502020204030204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r>
              <a:rPr lang="en-US" sz="2000" dirty="0">
                <a:solidFill>
                  <a:prstClr val="black"/>
                </a:solidFill>
              </a:rPr>
              <a:t> o </a:t>
            </a:r>
            <a:r>
              <a:rPr lang="en-US" sz="2000" dirty="0" err="1">
                <a:solidFill>
                  <a:prstClr val="black"/>
                </a:solidFill>
              </a:rPr>
              <a:t>seguinte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determinante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563715" y="2039844"/>
                <a:ext cx="2503057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15" y="2039844"/>
                <a:ext cx="2503057" cy="813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73413" y="2942847"/>
            <a:ext cx="9056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PT" sz="2000" dirty="0">
                <a:solidFill>
                  <a:srgbClr val="0C2B8E"/>
                </a:solidFill>
              </a:rPr>
              <a:t>Aplicando esta propriedade, vamos tentar simplificar o cálculo do determinante</a:t>
            </a:r>
            <a:r>
              <a:rPr lang="en-US" sz="2000" dirty="0">
                <a:solidFill>
                  <a:srgbClr val="0C2B8E"/>
                </a:solidFill>
              </a:rPr>
              <a:t>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72400" y="3586029"/>
                <a:ext cx="2413802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00" y="3586029"/>
                <a:ext cx="2413802" cy="813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016052" y="3612309"/>
                <a:ext cx="3066544" cy="938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eqArr>
                            <m:eqArr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lim>
                      </m:limLow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052" y="3612309"/>
                <a:ext cx="3066544" cy="9389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573092" y="4793577"/>
                <a:ext cx="3001656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1+1</m:t>
                          </m:r>
                        </m:sup>
                      </m:sSup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pt-P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−10</m:t>
                                </m:r>
                              </m:e>
                              <m:e>
                                <m:r>
                                  <a:rPr kumimoji="0" lang="pt-PT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C2B8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92" y="4793577"/>
                <a:ext cx="3001656" cy="5477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590269" y="5610708"/>
                <a:ext cx="16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=25−</m:t>
                      </m:r>
                      <m:d>
                        <m:dPr>
                          <m:ctrlP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P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+10</m:t>
                          </m:r>
                        </m:e>
                      </m:d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269" y="5610708"/>
                <a:ext cx="1603581" cy="307777"/>
              </a:xfrm>
              <a:prstGeom prst="rect">
                <a:avLst/>
              </a:prstGeom>
              <a:blipFill>
                <a:blip r:embed="rId15"/>
                <a:stretch>
                  <a:fillRect l="-1141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5573092" y="6138512"/>
                <a:ext cx="6066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=15</m:t>
                      </m:r>
                    </m:oMath>
                  </m:oMathPara>
                </a14:m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92" y="6138512"/>
                <a:ext cx="606641" cy="307777"/>
              </a:xfrm>
              <a:prstGeom prst="rect">
                <a:avLst/>
              </a:prstGeom>
              <a:blipFill>
                <a:blip r:embed="rId16"/>
                <a:stretch>
                  <a:fillRect l="-4000" r="-9000"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19" y="3477633"/>
            <a:ext cx="1767637" cy="3199342"/>
          </a:xfrm>
          <a:prstGeom prst="rect">
            <a:avLst/>
          </a:prstGeom>
        </p:spPr>
      </p:pic>
      <p:sp>
        <p:nvSpPr>
          <p:cNvPr id="4" name="Nota de Aviso Retangular Arredondada 3"/>
          <p:cNvSpPr/>
          <p:nvPr/>
        </p:nvSpPr>
        <p:spPr>
          <a:xfrm>
            <a:off x="10164825" y="3280552"/>
            <a:ext cx="1524000" cy="692357"/>
          </a:xfrm>
          <a:prstGeom prst="wedgeRoundRectCallout">
            <a:avLst>
              <a:gd name="adj1" fmla="val -70488"/>
              <a:gd name="adj2" fmla="val 29808"/>
              <a:gd name="adj3" fmla="val 16667"/>
            </a:avLst>
          </a:prstGeom>
          <a:solidFill>
            <a:srgbClr val="29A6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tângulo 48"/>
          <p:cNvSpPr/>
          <p:nvPr/>
        </p:nvSpPr>
        <p:spPr>
          <a:xfrm>
            <a:off x="10189029" y="3240621"/>
            <a:ext cx="1578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Pela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Propriedade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-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Substituição</a:t>
            </a:r>
            <a:endParaRPr lang="pt-PT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97" y="3535756"/>
            <a:ext cx="1703431" cy="3252375"/>
          </a:xfrm>
          <a:prstGeom prst="rect">
            <a:avLst/>
          </a:prstGeom>
        </p:spPr>
      </p:pic>
      <p:sp>
        <p:nvSpPr>
          <p:cNvPr id="10" name="Nota de Aviso Retangular Arredondada 9"/>
          <p:cNvSpPr/>
          <p:nvPr/>
        </p:nvSpPr>
        <p:spPr>
          <a:xfrm>
            <a:off x="10130936" y="3111447"/>
            <a:ext cx="1750954" cy="1018294"/>
          </a:xfrm>
          <a:prstGeom prst="wedgeRoundRectCallout">
            <a:avLst>
              <a:gd name="adj1" fmla="val -58950"/>
              <a:gd name="adj2" fmla="val 32139"/>
              <a:gd name="adj3" fmla="val 16667"/>
            </a:avLst>
          </a:prstGeom>
          <a:solidFill>
            <a:srgbClr val="BAE18F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10239058" y="3214203"/>
            <a:ext cx="1681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Desenvolvimento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de Laplace à 1ª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linha</a:t>
            </a:r>
            <a:endParaRPr lang="pt-PT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D4928B0E-3CFC-4324-BE6D-A5E3884997D2}"/>
                  </a:ext>
                </a:extLst>
              </p:cNvPr>
              <p:cNvSpPr txBox="1"/>
              <p:nvPr/>
            </p:nvSpPr>
            <p:spPr>
              <a:xfrm>
                <a:off x="2354327" y="249532"/>
                <a:ext cx="92806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2400" dirty="0"/>
                  <a:t>Supõe que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/>
                  <a:t> é uma matriz quadrada. Seja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400" dirty="0"/>
                  <a:t> a matriz quadrada obtida de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/>
                  <a:t> multiplicando uma linha (ou coluna) pelo escalar α e, em seguida, adicionando-a a outra linha (ou coluna). Então</a:t>
                </a:r>
                <a:r>
                  <a:rPr lang="en-US" sz="2400" i="1" dirty="0"/>
                  <a:t> </a:t>
                </a:r>
                <a:endParaRPr lang="en-US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D4928B0E-3CFC-4324-BE6D-A5E388499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249532"/>
                <a:ext cx="9280625" cy="1200329"/>
              </a:xfrm>
              <a:prstGeom prst="rect">
                <a:avLst/>
              </a:prstGeom>
              <a:blipFill>
                <a:blip r:embed="rId19"/>
                <a:stretch>
                  <a:fillRect l="-985" t="-4061" r="-985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022CB22D-5EAA-4AD5-87D4-B9F4AD6DD6D5}"/>
              </a:ext>
            </a:extLst>
          </p:cNvPr>
          <p:cNvSpPr txBox="1"/>
          <p:nvPr/>
        </p:nvSpPr>
        <p:spPr>
          <a:xfrm>
            <a:off x="8476816" y="1104945"/>
            <a:ext cx="2736000" cy="504000"/>
          </a:xfrm>
          <a:prstGeom prst="rect">
            <a:avLst/>
          </a:prstGeom>
          <a:noFill/>
          <a:ln>
            <a:solidFill>
              <a:srgbClr val="F25E4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pt-P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649E5837-8903-4C00-BA2E-BCC8377D40E0}"/>
                  </a:ext>
                </a:extLst>
              </p:cNvPr>
              <p:cNvSpPr txBox="1"/>
              <p:nvPr/>
            </p:nvSpPr>
            <p:spPr>
              <a:xfrm>
                <a:off x="8661072" y="1181287"/>
                <a:ext cx="24002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649E5837-8903-4C00-BA2E-BCC8377D4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072" y="1181287"/>
                <a:ext cx="2400272" cy="369332"/>
              </a:xfrm>
              <a:prstGeom prst="rect">
                <a:avLst/>
              </a:prstGeom>
              <a:blipFill>
                <a:blip r:embed="rId20"/>
                <a:stretch>
                  <a:fillRect l="-3046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1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0" grpId="0"/>
      <p:bldP spid="71" grpId="0"/>
      <p:bldP spid="44" grpId="0"/>
      <p:bldP spid="45" grpId="0"/>
      <p:bldP spid="42" grpId="0"/>
      <p:bldP spid="43" grpId="0"/>
      <p:bldP spid="46" grpId="0"/>
      <p:bldP spid="48" grpId="0"/>
      <p:bldP spid="4" grpId="0" animBg="1"/>
      <p:bldP spid="4" grpId="1" animBg="1"/>
      <p:bldP spid="49" grpId="0" uiExpand="1" build="allAtOnce"/>
      <p:bldP spid="10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Produto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Determinantes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>
                <a:solidFill>
                  <a:srgbClr val="F25E4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Soma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Substituição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20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31" y="1077310"/>
            <a:ext cx="5402428" cy="511734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800820"/>
            <a:ext cx="3600000" cy="228543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5" y="2087729"/>
            <a:ext cx="1443038" cy="4572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>
            <a:off x="8140089" y="930170"/>
            <a:ext cx="3136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Só para uma das 3 questões seguintes poderás precisar de caneta e papel!...
</a:t>
            </a:r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Soma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tângulo: Cantos Arredondados 23">
            <a:hlinkClick r:id="rId5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Substituição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20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A1E7E73E-6203-4B24-8B14-8AD29A9AF0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6EB8EA15-496F-462A-BD2D-57DF94C3943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A029FDFF-D819-4C91-8400-4B67F457981B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8763E5E8-BB96-4058-B1DA-610ABC9D0039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B22EE7B7-1FAE-4F15-BC6D-034188FAC3D2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761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UUID" val="{95B03963-383D-4805-BCCA-160C4128B628}"/>
  <p:tag name="ISPRING_SCREEN_RECS_UPDATED" val="C:\Users\filom\Documents\ENGIMATH\LESSONS\MATRICES\AULA 20\Aula_20_Q1\"/>
  <p:tag name="ISPRING_OUTPUT_FOLDER" val="[[&quot;*\uFFFD\uFFFD\uFFFD{BB4CDCA5-F38E-475C-8C53-186BBAA01A72}&quot;,&quot;C:\\Users\\filom\\Documents\\ENGIMATH\\LESSONS\\MATRICES\\AULA 20&quot;],[&quot;\uFFFD\u0006\uFFFD{89960893-7238-4BF1-AF2C-E0D0CDA1F331}&quot;,&quot;E:\\Ano Letivo 2019_2020\\Lesson 20&quot;]]"/>
  <p:tag name="ISPRING_RESOURCE_FOLDER" val="C:\Users\filom\Documents\ENGIMATH\LESSONS\MATRICES\AULA 20\Aula_20_N1\"/>
  <p:tag name="ISPRING_PRESENTATION_PATH" val="C:\Users\filom\Documents\ENGIMATH\LESSONS\MATRICES\AULA 20\Aula_20_N1.pptx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ws0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sLN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LCz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Cws0VSmsNtJ3IDAACi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iQgwXGvz9izjbjIU9hZeaE63JaptiSG0ZVCW1nW1uYOTcNnWW52kMco6EoFASMpRZuy3dbBl+9ZLCByQhoEVpkXqL23FCK757AscAIHK1LU+DXVhNmjNNGeyBOa0nKBJuyyxSeHaa8jXsCjnpSS4ipJtBNVGC+RkoGgBLjEuE08xXXMB5TWJVZBZMlHK+e7EEI7+ck4at/ogs1o5Kwc6obyohNiuoJ8m1eNNEardpvXbJkz2MOU2LEYQK466MsUFlQUyIzBWmUJaIE3kdg7m4qs0qFw2aNogZtKN+E6TQHE/Zdzygo7UE8EdsIbzy7oBfcIgFkclzZRJcCg1qi8Yc8d4sJrYyxXzBH59Rz5PaBlWtwHf8bzL6D1BLAwQUAAIACACws0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Cws0VSJxbzkbcBAAB+BgAAHwAAAHVuaXZlcnNhbC9odG1sX3NraW5fc2V0dGluZ3MuanONlMFPwjAUxu/8FWReDdGBTrwBw4SEg4ncjIduPMZC19e0BUXD/+46BLvuTVkv9MuP7/W9rd9Xp1s+QRp0H7tf1e9q/1zfVxpYzagtXNd13qIXVg80z5ewyAvguYDAQ3YWWTGu4awffhHKORCVa7J/MSC14xcgAcuzvyMqAtSEtiO0d8rwgxI/T//uOF0dO3LmnGyNQdFLURgQpidQFaxigqun6nE79GDcgfoHXbEUaqZ34cM4biV/HQfjKJ4MXS7FQjKxn2OGvYSlm0zhVix/6vftcun1XoIq3/imrSzPtZkZKPzC09tpOA3bSalAa/ipO4xH4eiehDlLgLsNRYOHwegPtGbcHKhH73KdmxMdhVE/Gri0ZBk0pjSZxrdxv46J0qsxzUbxI2fgw7Q1Iznbg7rECuVWXvACpcLMTqSJRnaRKEe2zEV25OKhXSRnD2tt276NKjJ6Carl+au4sctlGsOoXTP0rtmauMpFW7hcEA2GvNzaqzqncoFTIlUXKZAMNC9FT8cxftbY/WvZOFMbUAtEXuanfS2gyzgBNRMrtAIzhqXrotTKht7cqCDPnl7cpX/OzuEbUEsDBBQAAgAIALCzRVKUE7MiaQAAAG4AAAAcAAAAdW5pdmVyc2FsL2xvY2FsX3NldHRpbmdzLnhtbA3MMQ6DMAxA0Z1TWN4p7daBwMZWltIDWMRFkRwbkYDg9mT7w9Nv+zMKHLylYOrw9XgisM7mgy4Of9NQvxFSJvUkpuxQDaHvqlZsJvlyzgUmWIUu3iaOJTKPFIscdhGo4VNe/8Aem666AVBLAwQUAAIACACxs0V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sbNF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sLNFUpxeMggUBgAANxcAAB0AAAAAAAAAAQAAAAAAzBMAAHVuaXZlcnNhbC9jb21tb25fbWVzc2FnZXMubG5nUEsBAgAAFAACAAgAsLNFUmayotWlAAAAgwEAAC4AAAAAAAAAAQAAAAAAGxoAAHVuaXZlcnNhbC9wbGF5YmFja19hbmRfbmF2aWdhdGlvbl9zZXR0aW5ncy54bWxQSwECAAAUAAIACACws0VS0L0vtE4EAACHFQAAJwAAAAAAAAABAAAAAAAMGwAAdW5pdmVyc2FsL2ZsYXNoX3B1Ymxpc2hpbmdfc2V0dGluZ3MueG1sUEsBAgAAFAACAAgAsLNFUprDbSdyAwAAogwAACEAAAAAAAAAAQAAAAAAnx8AAHVuaXZlcnNhbC9mbGFzaF9za2luX3NldHRpbmdzLnhtbFBLAQIAABQAAgAIALCzRVLmRcYRSAQAABEVAAAmAAAAAAAAAAEAAAAAAFAjAAB1bml2ZXJzYWwvaHRtbF9wdWJsaXNoaW5nX3NldHRpbmdzLnhtbFBLAQIAABQAAgAIALCzRVInFvORtwEAAH4GAAAfAAAAAAAAAAEAAAAAANwnAAB1bml2ZXJzYWwvaHRtbF9za2luX3NldHRpbmdzLmpzUEsBAgAAFAACAAgAsLNFUpQTsyJpAAAAbgAAABwAAAAAAAAAAQAAAAAA0CkAAHVuaXZlcnNhbC9sb2NhbF9zZXR0aW5ncy54bWxQSwECAAAUAAIACACxs0VSqp+OWRYKAAAWGQAAFwAAAAAAAAAAAAAAAABzKgAAdW5pdmVyc2FsL3VuaXZlcnNhbC5wbmdQSwECAAAUAAIACACxs0VS5WXGsUsAAABqAAAAGwAAAAAAAAABAAAAAAC+NAAAdW5pdmVyc2FsL3VuaXZlcnNhbC5wbmcueG1sUEsFBgAAAAASABIAVgUAAEI1AAAAAA=="/>
  <p:tag name="ISPRING_ULTRA_SCORM_COURCE_TITLE" val="Aula 20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 20_N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RESOURCE_QUIZ" val="quiz1.quiz"/>
  <p:tag name="ISPRING_QUIZ_FULL_PATH" val="C:\Users\filom\Documents\ENGIMATH\LESSONS\MATRICES\AULA 20\Aula_20_N1\quiz\quiz1.quiz"/>
  <p:tag name="ISPRING_QUIZ_RELATIVE_PATH" val="Aula_20_N1\quiz\quiz1.qui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6unFt0R0Idk5CKC0yL7MA&quot;,&quot;gi&quot;:&quot;07fe8SeH_s6MGoOESYAxYg&quot;,&quot;ti&quot;:&quot;characters&quot;,&quot;vs&quot;:{&quot;f&quot;:[818,674],&quot;i&quot;:{&quot;d&quot;:&quot;j6unFt0R0Idk5CKC0yL7MA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uRRVIEkRI90McwVRjKZIQ&quot;,&quot;gi&quot;:&quot;OPY_MK8tXjWrKhaXZ9l3pQ&quot;,&quot;ti&quot;:&quot;object_sets&quot;,&quot;vs&quot;:{&quot;f&quot;:[1017],&quot;i&quot;:{&quot;d&quot;:&quot;LuRRVIEkRI90McwVRjKZI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9A5n_0Yvs_dh4E-Ya_Ptdg&quot;,&quot;gi&quot;:&quot;07fe8SeH_s6MGoOESYAxYg&quot;,&quot;ti&quot;:&quot;characters&quot;,&quot;vs&quot;:{&quot;f&quot;:[818,674],&quot;i&quot;:{&quot;d&quot;:&quot;9A5n_0Yvs_dh4E-Ya_Ptd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6j5QhmeTyFlSuNn6fA1GA&quot;,&quot;gi&quot;:&quot;OPY_MK8tXjWrKhaXZ9l3pQ&quot;,&quot;ti&quot;:&quot;object_sets&quot;,&quot;vs&quot;:{&quot;f&quot;:[1017],&quot;i&quot;:{&quot;d&quot;:&quot;h6j5QhmeTyFlSuNn6fA1GA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-zoJTaCljpfgCyeJG2nW8Q&quot;,&quot;gi&quot;:&quot;OPY_MK8tXjWrKhaXZ9l3pQ&quot;,&quot;ti&quot;:&quot;object_sets&quot;,&quot;vs&quot;:{&quot;f&quot;:[1017],&quot;i&quot;:{&quot;d&quot;:&quot;-zoJTaCljpfgCyeJG2nW8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D_hC0vM1JCEl3HwhrqBEg&quot;,&quot;gi&quot;:&quot;07fe8SeH_s6MGoOESYAxYg&quot;,&quot;ti&quot;:&quot;characters&quot;,&quot;vs&quot;:{&quot;f&quot;:[818,674],&quot;i&quot;:{&quot;d&quot;:&quot;tD_hC0vM1JCEl3HwhrqBEg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5zjXjux8tGFy1oVeKOGrQ&quot;,&quot;gi&quot;:&quot;07fe8SeH_s6MGoOESYAxYg&quot;,&quot;ti&quot;:&quot;characters&quot;,&quot;vs&quot;:{&quot;f&quot;:[818,674,529],&quot;i&quot;:{&quot;d&quot;:&quot;p5zjXjux8tGFy1oVeKOGrQ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4d3n2gyru7dVM-VNnzsp5w&quot;,&quot;gi&quot;:&quot;KkFKOvMaBX0q0PuUSj2oWA&quot;,&quot;ti&quot;:&quot;object_sets&quot;,&quot;vs&quot;:{&quot;f&quot;:[1033],&quot;i&quot;:{&quot;d&quot;:&quot;4d3n2gyru7dVM-VNnzsp5w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g4qSCsI7J_mi1SfEEuNNw&quot;,&quot;gi&quot;:&quot;07fe8SeH_s6MGoOESYAxYg&quot;,&quot;ti&quot;:&quot;characters&quot;,&quot;vs&quot;:{&quot;f&quot;:[818,674],&quot;i&quot;:{&quot;d&quot;:&quot;ig4qSCsI7J_mi1SfEEuNN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82ACEF-9A02-4CF2-93B6-EFF03DBC10CF}"/>
</file>

<file path=customXml/itemProps2.xml><?xml version="1.0" encoding="utf-8"?>
<ds:datastoreItem xmlns:ds="http://schemas.openxmlformats.org/officeDocument/2006/customXml" ds:itemID="{192D8C87-6322-4E10-9B66-5A5E65400DD5}"/>
</file>

<file path=customXml/itemProps3.xml><?xml version="1.0" encoding="utf-8"?>
<ds:datastoreItem xmlns:ds="http://schemas.openxmlformats.org/officeDocument/2006/customXml" ds:itemID="{85B39BE0-383B-484C-8033-65E4AECB48E3}"/>
</file>

<file path=docProps/app.xml><?xml version="1.0" encoding="utf-8"?>
<Properties xmlns="http://schemas.openxmlformats.org/officeDocument/2006/extended-properties" xmlns:vt="http://schemas.openxmlformats.org/officeDocument/2006/docPropsVTypes">
  <TotalTime>9462</TotalTime>
  <Words>917</Words>
  <Application>Microsoft Office PowerPoint</Application>
  <PresentationFormat>Ecrã Panorâmico</PresentationFormat>
  <Paragraphs>137</Paragraphs>
  <Slides>10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20_N1</dc:title>
  <dc:creator>Filomena Soares</dc:creator>
  <cp:lastModifiedBy>Filomena Soares</cp:lastModifiedBy>
  <cp:revision>438</cp:revision>
  <dcterms:created xsi:type="dcterms:W3CDTF">2019-03-25T06:42:45Z</dcterms:created>
  <dcterms:modified xsi:type="dcterms:W3CDTF">2021-02-05T22:31:06Z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