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5" r:id="rId2"/>
    <p:sldId id="286" r:id="rId3"/>
    <p:sldId id="277" r:id="rId4"/>
    <p:sldId id="278" r:id="rId5"/>
    <p:sldId id="293" r:id="rId6"/>
    <p:sldId id="280" r:id="rId7"/>
    <p:sldId id="299" r:id="rId8"/>
    <p:sldId id="283" r:id="rId9"/>
  </p:sldIdLst>
  <p:sldSz cx="12192000" cy="6858000"/>
  <p:notesSz cx="6858000" cy="9144000"/>
  <p:custDataLst>
    <p:tags r:id="rId11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B8E"/>
    <a:srgbClr val="F25E4F"/>
    <a:srgbClr val="70AD47"/>
    <a:srgbClr val="FF9999"/>
    <a:srgbClr val="29A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54" y="72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387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0795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11852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6089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23512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42581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BDBD3-B502-479F-AE9E-6BC9D244DDCC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561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02493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.jpeg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6.xml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.jpeg"/><Relationship Id="rId7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6.xml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slide" Target="slide4.xml"/><Relationship Id="rId12" Type="http://schemas.openxmlformats.org/officeDocument/2006/relationships/image" Target="../media/image5.png"/><Relationship Id="rId2" Type="http://schemas.openxmlformats.org/officeDocument/2006/relationships/tags" Target="../tags/tag3.xml"/><Relationship Id="rId16" Type="http://schemas.openxmlformats.org/officeDocument/2006/relationships/image" Target="../media/image9.png"/><Relationship Id="rId1" Type="http://schemas.openxmlformats.org/officeDocument/2006/relationships/tags" Target="../tags/tag2.xml"/><Relationship Id="rId6" Type="http://schemas.openxmlformats.org/officeDocument/2006/relationships/slide" Target="slide3.xml"/><Relationship Id="rId11" Type="http://schemas.openxmlformats.org/officeDocument/2006/relationships/image" Target="../media/image4.png"/><Relationship Id="rId5" Type="http://schemas.openxmlformats.org/officeDocument/2006/relationships/slide" Target="slide6.xml"/><Relationship Id="rId15" Type="http://schemas.openxmlformats.org/officeDocument/2006/relationships/image" Target="../media/image8.png"/><Relationship Id="rId10" Type="http://schemas.openxmlformats.org/officeDocument/2006/relationships/image" Target="../media/image1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3.png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3.png"/><Relationship Id="rId18" Type="http://schemas.openxmlformats.org/officeDocument/2006/relationships/image" Target="../media/image13.png"/><Relationship Id="rId3" Type="http://schemas.openxmlformats.org/officeDocument/2006/relationships/tags" Target="../tags/tag6.xml"/><Relationship Id="rId21" Type="http://schemas.openxmlformats.org/officeDocument/2006/relationships/image" Target="../media/image16.png"/><Relationship Id="rId7" Type="http://schemas.openxmlformats.org/officeDocument/2006/relationships/image" Target="../media/image10.png"/><Relationship Id="rId12" Type="http://schemas.openxmlformats.org/officeDocument/2006/relationships/slide" Target="slide7.xml"/><Relationship Id="rId17" Type="http://schemas.openxmlformats.org/officeDocument/2006/relationships/image" Target="../media/image12.png"/><Relationship Id="rId2" Type="http://schemas.openxmlformats.org/officeDocument/2006/relationships/tags" Target="../tags/tag5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tags" Target="../tags/tag4.xml"/><Relationship Id="rId6" Type="http://schemas.openxmlformats.org/officeDocument/2006/relationships/notesSlide" Target="../notesSlides/notesSlide4.xml"/><Relationship Id="rId11" Type="http://schemas.openxmlformats.org/officeDocument/2006/relationships/slide" Target="slide4.xml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00.png"/><Relationship Id="rId23" Type="http://schemas.openxmlformats.org/officeDocument/2006/relationships/image" Target="../media/image18.png"/><Relationship Id="rId10" Type="http://schemas.openxmlformats.org/officeDocument/2006/relationships/slide" Target="slide3.xml"/><Relationship Id="rId19" Type="http://schemas.openxmlformats.org/officeDocument/2006/relationships/image" Target="../media/image14.png"/><Relationship Id="rId4" Type="http://schemas.openxmlformats.org/officeDocument/2006/relationships/tags" Target="../tags/tag7.xml"/><Relationship Id="rId9" Type="http://schemas.openxmlformats.org/officeDocument/2006/relationships/slide" Target="slide6.xml"/><Relationship Id="rId14" Type="http://schemas.openxmlformats.org/officeDocument/2006/relationships/image" Target="../media/image90.png"/><Relationship Id="rId2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30.png"/><Relationship Id="rId7" Type="http://schemas.openxmlformats.org/officeDocument/2006/relationships/slide" Target="slide7.xml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tags" Target="../tags/tag8.xml"/><Relationship Id="rId6" Type="http://schemas.openxmlformats.org/officeDocument/2006/relationships/slide" Target="slide4.xml"/><Relationship Id="rId11" Type="http://schemas.openxmlformats.org/officeDocument/2006/relationships/image" Target="../media/image20.png"/><Relationship Id="rId5" Type="http://schemas.openxmlformats.org/officeDocument/2006/relationships/slide" Target="slide3.xml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.jpeg"/><Relationship Id="rId19" Type="http://schemas.openxmlformats.org/officeDocument/2006/relationships/image" Target="../media/image28.png"/><Relationship Id="rId4" Type="http://schemas.openxmlformats.org/officeDocument/2006/relationships/slide" Target="slide6.xml"/><Relationship Id="rId9" Type="http://schemas.openxmlformats.org/officeDocument/2006/relationships/image" Target="../media/image19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notesSlide" Target="../notesSlides/notesSlide6.xml"/><Relationship Id="rId7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slide" Target="slide3.xml"/><Relationship Id="rId11" Type="http://schemas.openxmlformats.org/officeDocument/2006/relationships/image" Target="../media/image34.png"/><Relationship Id="rId5" Type="http://schemas.openxmlformats.org/officeDocument/2006/relationships/slide" Target="slide6.xml"/><Relationship Id="rId10" Type="http://schemas.openxmlformats.org/officeDocument/2006/relationships/image" Target="../media/image33.png"/><Relationship Id="rId4" Type="http://schemas.openxmlformats.org/officeDocument/2006/relationships/image" Target="../media/image1.jpe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notesSlide" Target="../notesSlides/notesSlide7.xml"/><Relationship Id="rId7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slide" Target="slide3.xml"/><Relationship Id="rId11" Type="http://schemas.openxmlformats.org/officeDocument/2006/relationships/image" Target="../media/image36.png"/><Relationship Id="rId5" Type="http://schemas.openxmlformats.org/officeDocument/2006/relationships/slide" Target="slide6.xml"/><Relationship Id="rId10" Type="http://schemas.openxmlformats.org/officeDocument/2006/relationships/image" Target="../media/image35.png"/><Relationship Id="rId4" Type="http://schemas.openxmlformats.org/officeDocument/2006/relationships/image" Target="../media/image1.jpe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notesSlide" Target="../notesSlides/notesSlide8.xml"/><Relationship Id="rId7" Type="http://schemas.openxmlformats.org/officeDocument/2006/relationships/slide" Target="slide6.xml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11" Type="http://schemas.openxmlformats.org/officeDocument/2006/relationships/image" Target="../media/image3.png"/><Relationship Id="rId5" Type="http://schemas.openxmlformats.org/officeDocument/2006/relationships/image" Target="../media/image37.png"/><Relationship Id="rId10" Type="http://schemas.openxmlformats.org/officeDocument/2006/relationships/slide" Target="slide7.xml"/><Relationship Id="rId4" Type="http://schemas.openxmlformats.org/officeDocument/2006/relationships/image" Target="../media/image1.jpeg"/><Relationship Id="rId9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F25E4F"/>
                </a:solidFill>
              </a:rPr>
              <a:t>Não esquecer!</a:t>
            </a:r>
            <a:r>
              <a:rPr lang="pt-PT" sz="2000" dirty="0"/>
              <a:t> </a:t>
            </a:r>
          </a:p>
          <a:p>
            <a:r>
              <a:rPr lang="pt-PT" dirty="0">
                <a:solidFill>
                  <a:srgbClr val="0C2B8E"/>
                </a:solidFill>
              </a:rPr>
              <a:t>Podes </a:t>
            </a:r>
            <a:r>
              <a:rPr lang="pt-PT" b="1" dirty="0">
                <a:solidFill>
                  <a:srgbClr val="0C2B8E"/>
                </a:solidFill>
              </a:rPr>
              <a:t>navegar por todas as secções </a:t>
            </a:r>
            <a:r>
              <a:rPr lang="pt-PT" dirty="0">
                <a:solidFill>
                  <a:srgbClr val="0C2B8E"/>
                </a:solidFill>
              </a:rPr>
              <a:t>(</a:t>
            </a:r>
            <a:r>
              <a:rPr lang="pt-PT" i="1" dirty="0" err="1">
                <a:solidFill>
                  <a:srgbClr val="0C2B8E"/>
                </a:solidFill>
              </a:rPr>
              <a:t>ente</a:t>
            </a:r>
            <a:r>
              <a:rPr lang="pt-PT" dirty="0" err="1">
                <a:solidFill>
                  <a:srgbClr val="0C2B8E"/>
                </a:solidFill>
              </a:rPr>
              <a:t>r</a:t>
            </a:r>
            <a:r>
              <a:rPr lang="pt-PT" dirty="0">
                <a:solidFill>
                  <a:srgbClr val="0C2B8E"/>
                </a:solidFill>
              </a:rPr>
              <a:t> ou clique de rato) ou </a:t>
            </a:r>
            <a:r>
              <a:rPr lang="pt-PT" b="1" dirty="0">
                <a:solidFill>
                  <a:srgbClr val="0C2B8E"/>
                </a:solidFill>
              </a:rPr>
              <a:t>escolher a secção </a:t>
            </a:r>
            <a:r>
              <a:rPr lang="pt-PT" dirty="0">
                <a:solidFill>
                  <a:srgbClr val="0C2B8E"/>
                </a:solidFill>
              </a:rPr>
              <a:t>clicando sobre ela.</a:t>
            </a:r>
          </a:p>
          <a:p>
            <a:r>
              <a:rPr lang="pt-PT" dirty="0">
                <a:solidFill>
                  <a:srgbClr val="0C2B8E"/>
                </a:solidFill>
              </a:rPr>
              <a:t>Apenas deves “</a:t>
            </a:r>
            <a:r>
              <a:rPr lang="pt-PT" b="1" i="1" dirty="0" err="1">
                <a:solidFill>
                  <a:srgbClr val="0C2B8E"/>
                </a:solidFill>
              </a:rPr>
              <a:t>Try</a:t>
            </a:r>
            <a:r>
              <a:rPr lang="pt-PT" b="1" i="1" dirty="0">
                <a:solidFill>
                  <a:srgbClr val="0C2B8E"/>
                </a:solidFill>
              </a:rPr>
              <a:t> it</a:t>
            </a:r>
            <a:r>
              <a:rPr lang="pt-PT" dirty="0">
                <a:solidFill>
                  <a:srgbClr val="0C2B8E"/>
                </a:solidFill>
              </a:rPr>
              <a:t>”</a:t>
            </a:r>
            <a:r>
              <a:rPr lang="pt-PT" b="1" dirty="0">
                <a:solidFill>
                  <a:srgbClr val="0C2B8E"/>
                </a:solidFill>
              </a:rPr>
              <a:t> </a:t>
            </a:r>
            <a:r>
              <a:rPr lang="pt-PT" u="sng" dirty="0">
                <a:solidFill>
                  <a:srgbClr val="0C2B8E"/>
                </a:solidFill>
              </a:rPr>
              <a:t>depois de navegares por todos os conteúdos desta aula</a:t>
            </a:r>
            <a:r>
              <a:rPr lang="en-GB" sz="1600" dirty="0">
                <a:solidFill>
                  <a:srgbClr val="0C2B8E"/>
                </a:solidFill>
              </a:rPr>
              <a:t>!</a:t>
            </a: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Triangular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Identidade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8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21 Plano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F25E4F"/>
                </a:solidFill>
              </a:rPr>
              <a:t>Não esquecer!</a:t>
            </a:r>
            <a:r>
              <a:rPr lang="pt-PT" sz="2000" dirty="0"/>
              <a:t> </a:t>
            </a:r>
          </a:p>
          <a:p>
            <a:r>
              <a:rPr lang="pt-PT" dirty="0">
                <a:solidFill>
                  <a:srgbClr val="0C2B8E"/>
                </a:solidFill>
              </a:rPr>
              <a:t>Podes </a:t>
            </a:r>
            <a:r>
              <a:rPr lang="pt-PT" b="1" dirty="0">
                <a:solidFill>
                  <a:srgbClr val="0C2B8E"/>
                </a:solidFill>
              </a:rPr>
              <a:t>navegar por todas as secções </a:t>
            </a:r>
            <a:r>
              <a:rPr lang="pt-PT" dirty="0">
                <a:solidFill>
                  <a:srgbClr val="0C2B8E"/>
                </a:solidFill>
              </a:rPr>
              <a:t>(</a:t>
            </a:r>
            <a:r>
              <a:rPr lang="pt-PT" i="1" dirty="0" err="1">
                <a:solidFill>
                  <a:srgbClr val="0C2B8E"/>
                </a:solidFill>
              </a:rPr>
              <a:t>ente</a:t>
            </a:r>
            <a:r>
              <a:rPr lang="pt-PT" dirty="0" err="1">
                <a:solidFill>
                  <a:srgbClr val="0C2B8E"/>
                </a:solidFill>
              </a:rPr>
              <a:t>r</a:t>
            </a:r>
            <a:r>
              <a:rPr lang="pt-PT" dirty="0">
                <a:solidFill>
                  <a:srgbClr val="0C2B8E"/>
                </a:solidFill>
              </a:rPr>
              <a:t> ou clique de rato) ou </a:t>
            </a:r>
            <a:r>
              <a:rPr lang="pt-PT" b="1" dirty="0">
                <a:solidFill>
                  <a:srgbClr val="0C2B8E"/>
                </a:solidFill>
              </a:rPr>
              <a:t>escolher a secção </a:t>
            </a:r>
            <a:r>
              <a:rPr lang="pt-PT" dirty="0">
                <a:solidFill>
                  <a:srgbClr val="0C2B8E"/>
                </a:solidFill>
              </a:rPr>
              <a:t>clicando sobre ela.</a:t>
            </a:r>
          </a:p>
          <a:p>
            <a:r>
              <a:rPr lang="pt-PT" dirty="0">
                <a:solidFill>
                  <a:srgbClr val="0C2B8E"/>
                </a:solidFill>
              </a:rPr>
              <a:t>Apenas deves “</a:t>
            </a:r>
            <a:r>
              <a:rPr lang="pt-PT" b="1" i="1" dirty="0" err="1">
                <a:solidFill>
                  <a:srgbClr val="0C2B8E"/>
                </a:solidFill>
              </a:rPr>
              <a:t>Try</a:t>
            </a:r>
            <a:r>
              <a:rPr lang="pt-PT" b="1" i="1" dirty="0">
                <a:solidFill>
                  <a:srgbClr val="0C2B8E"/>
                </a:solidFill>
              </a:rPr>
              <a:t> it</a:t>
            </a:r>
            <a:r>
              <a:rPr lang="pt-PT" dirty="0">
                <a:solidFill>
                  <a:srgbClr val="0C2B8E"/>
                </a:solidFill>
              </a:rPr>
              <a:t>”</a:t>
            </a:r>
            <a:r>
              <a:rPr lang="pt-PT" b="1" dirty="0">
                <a:solidFill>
                  <a:srgbClr val="0C2B8E"/>
                </a:solidFill>
              </a:rPr>
              <a:t> </a:t>
            </a:r>
            <a:r>
              <a:rPr lang="pt-PT" u="sng" dirty="0">
                <a:solidFill>
                  <a:srgbClr val="0C2B8E"/>
                </a:solidFill>
              </a:rPr>
              <a:t>depois de navegares por todos os conteúdos desta aula</a:t>
            </a:r>
            <a:r>
              <a:rPr lang="en-GB" sz="1600" dirty="0">
                <a:solidFill>
                  <a:srgbClr val="0C2B8E"/>
                </a:solidFill>
              </a:rPr>
              <a:t>!</a:t>
            </a: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Triangular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Identidade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8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21 Plano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11EBDCE3-85F2-405E-A21E-82C0E4C9313F}"/>
              </a:ext>
            </a:extLst>
          </p:cNvPr>
          <p:cNvSpPr/>
          <p:nvPr/>
        </p:nvSpPr>
        <p:spPr>
          <a:xfrm>
            <a:off x="2117998" y="1621988"/>
            <a:ext cx="9748685" cy="132802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 err="1">
                <a:solidFill>
                  <a:sysClr val="windowText" lastClr="000000"/>
                </a:solidFill>
              </a:rPr>
              <a:t>Todas</a:t>
            </a:r>
            <a:r>
              <a:rPr lang="en-GB" sz="2400" dirty="0">
                <a:solidFill>
                  <a:sysClr val="windowText" lastClr="000000"/>
                </a:solidFill>
              </a:rPr>
              <a:t> as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Propriedades</a:t>
            </a:r>
            <a:r>
              <a:rPr lang="en-GB" sz="2400" b="1" dirty="0">
                <a:solidFill>
                  <a:sysClr val="windowText" lastClr="000000"/>
                </a:solidFill>
              </a:rPr>
              <a:t> dos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Determinantes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pt-PT" sz="2400" dirty="0">
                <a:solidFill>
                  <a:sysClr val="windowText" lastClr="000000"/>
                </a:solidFill>
              </a:rPr>
              <a:t>aqui apresentadas foram "batizadas" apenas para facilitar a sua identificação</a:t>
            </a:r>
            <a:r>
              <a:rPr lang="en-GB" sz="2400" dirty="0">
                <a:solidFill>
                  <a:sysClr val="windowText" lastClr="000000"/>
                </a:solidFill>
              </a:rPr>
              <a:t>. </a:t>
            </a:r>
          </a:p>
          <a:p>
            <a:pPr algn="ctr"/>
            <a:r>
              <a:rPr lang="pt-PT" sz="2400" b="1" dirty="0">
                <a:solidFill>
                  <a:sysClr val="windowText" lastClr="000000"/>
                </a:solidFill>
              </a:rPr>
              <a:t>Não há necessidade de memorização destes nomes</a:t>
            </a:r>
            <a:r>
              <a:rPr lang="en-GB" sz="2400" b="1" dirty="0">
                <a:solidFill>
                  <a:sysClr val="windowText" lastClr="000000"/>
                </a:solidFill>
              </a:rPr>
              <a:t>!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200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ângulo: Cantos Arredondados 20">
            <a:extLst>
              <a:ext uri="{FF2B5EF4-FFF2-40B4-BE49-F238E27FC236}">
                <a16:creationId xmlns:a16="http://schemas.microsoft.com/office/drawing/2014/main" id="{8184D5FB-42E5-4E65-ABF7-EEC4E4440FC0}"/>
              </a:ext>
            </a:extLst>
          </p:cNvPr>
          <p:cNvSpPr/>
          <p:nvPr/>
        </p:nvSpPr>
        <p:spPr>
          <a:xfrm>
            <a:off x="2064819" y="1839310"/>
            <a:ext cx="9859639" cy="491642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5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Triangular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7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Identidade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21</a:t>
            </a:r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6" name="Retângulo: Cantos Arredondados 61">
            <a:extLst>
              <a:ext uri="{FF2B5EF4-FFF2-40B4-BE49-F238E27FC236}">
                <a16:creationId xmlns:a16="http://schemas.microsoft.com/office/drawing/2014/main" id="{F6E5F5CA-07BE-4BC1-9D05-B9A5687ACD06}"/>
              </a:ext>
            </a:extLst>
          </p:cNvPr>
          <p:cNvSpPr/>
          <p:nvPr/>
        </p:nvSpPr>
        <p:spPr>
          <a:xfrm>
            <a:off x="2102980" y="134887"/>
            <a:ext cx="9859639" cy="1589015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32DF16AE-F888-443C-94AF-8AC8A9F2AB6D}"/>
              </a:ext>
            </a:extLst>
          </p:cNvPr>
          <p:cNvSpPr txBox="1"/>
          <p:nvPr/>
        </p:nvSpPr>
        <p:spPr>
          <a:xfrm>
            <a:off x="2354327" y="103151"/>
            <a:ext cx="928062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pPr algn="just"/>
            <a:r>
              <a:rPr lang="en-US" sz="2400" dirty="0"/>
              <a:t>Se </a:t>
            </a:r>
            <a:r>
              <a:rPr lang="en-US" sz="2400" b="1" dirty="0" err="1"/>
              <a:t>todos</a:t>
            </a:r>
            <a:r>
              <a:rPr lang="en-US" sz="2400" b="1" dirty="0"/>
              <a:t> </a:t>
            </a:r>
            <a:r>
              <a:rPr lang="en-US" sz="2400" b="1" dirty="0" err="1"/>
              <a:t>os</a:t>
            </a:r>
            <a:r>
              <a:rPr lang="en-US" sz="2400" b="1" dirty="0"/>
              <a:t> </a:t>
            </a:r>
            <a:r>
              <a:rPr lang="en-US" sz="2400" b="1" dirty="0" err="1"/>
              <a:t>elementos</a:t>
            </a:r>
            <a:r>
              <a:rPr lang="en-US" sz="2400" b="1" dirty="0"/>
              <a:t> </a:t>
            </a:r>
            <a:r>
              <a:rPr lang="en-US" sz="2400" dirty="0"/>
              <a:t>de um </a:t>
            </a:r>
            <a:r>
              <a:rPr lang="en-US" sz="2400" dirty="0" err="1"/>
              <a:t>determinante</a:t>
            </a:r>
            <a:r>
              <a:rPr lang="en-US" sz="2400" dirty="0"/>
              <a:t>, </a:t>
            </a:r>
            <a:r>
              <a:rPr lang="pt-PT" sz="2400" b="1" dirty="0"/>
              <a:t>acima ou abaixo da diagonal principal são nulos</a:t>
            </a:r>
            <a:r>
              <a:rPr lang="en-US" sz="2400" dirty="0"/>
              <a:t>, </a:t>
            </a:r>
            <a:r>
              <a:rPr lang="en-US" sz="2400" dirty="0" err="1"/>
              <a:t>então</a:t>
            </a:r>
            <a:r>
              <a:rPr lang="en-US" sz="2400" dirty="0"/>
              <a:t> o </a:t>
            </a:r>
            <a:r>
              <a:rPr lang="pt-PT" sz="2400" b="1" dirty="0"/>
              <a:t>determinante é igual ao produto de elementos principais</a:t>
            </a:r>
            <a:r>
              <a:rPr lang="en-US" sz="2400" dirty="0"/>
              <a:t>.</a:t>
            </a: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D2265BB8-4F31-415E-96C7-8BACABCAD46C}"/>
              </a:ext>
            </a:extLst>
          </p:cNvPr>
          <p:cNvSpPr/>
          <p:nvPr/>
        </p:nvSpPr>
        <p:spPr>
          <a:xfrm>
            <a:off x="2370036" y="1846632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Exemplos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2373703" y="2255331"/>
            <a:ext cx="4258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5E4F"/>
                </a:solidFill>
              </a:rPr>
              <a:t>1. </a:t>
            </a:r>
            <a:r>
              <a:rPr lang="en-US" sz="2000" dirty="0" err="1"/>
              <a:t>Considera</a:t>
            </a:r>
            <a:r>
              <a:rPr lang="en-US" sz="2000" dirty="0"/>
              <a:t> o </a:t>
            </a:r>
            <a:r>
              <a:rPr lang="en-US" sz="2000" dirty="0" err="1"/>
              <a:t>seguinte</a:t>
            </a:r>
            <a:r>
              <a:rPr lang="en-US" sz="2000" dirty="0"/>
              <a:t> </a:t>
            </a:r>
            <a:r>
              <a:rPr lang="en-US" sz="2000" dirty="0" err="1"/>
              <a:t>determinante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6521671" y="2050354"/>
                <a:ext cx="2118337" cy="813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671" y="2050354"/>
                <a:ext cx="2118337" cy="8138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aixaDeTexto 50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2473413" y="2899627"/>
            <a:ext cx="9456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PT" sz="2000" dirty="0">
                <a:solidFill>
                  <a:srgbClr val="0C2B8E"/>
                </a:solidFill>
              </a:rPr>
              <a:t>Observa que todos os elementos abaixo da diagonal principal são zeros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2524998" y="3615803"/>
                <a:ext cx="4052071" cy="813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×2×6=12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998" y="3615803"/>
                <a:ext cx="4052071" cy="8138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riângulo retângulo 54"/>
          <p:cNvSpPr/>
          <p:nvPr/>
        </p:nvSpPr>
        <p:spPr>
          <a:xfrm>
            <a:off x="3346419" y="3826215"/>
            <a:ext cx="609600" cy="583614"/>
          </a:xfrm>
          <a:prstGeom prst="rtTriangle">
            <a:avLst/>
          </a:prstGeom>
          <a:solidFill>
            <a:srgbClr val="F25E4F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2472448" y="3260348"/>
            <a:ext cx="779112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just"/>
            <a:r>
              <a:rPr lang="pt-PT" sz="2000" dirty="0">
                <a:solidFill>
                  <a:srgbClr val="0C2B8E"/>
                </a:solidFill>
              </a:rPr>
              <a:t>Então, o determinante é igual ao produto de elementos principais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2337668" y="4638202"/>
            <a:ext cx="4258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5E4F"/>
                </a:solidFill>
              </a:rPr>
              <a:t>2. </a:t>
            </a:r>
            <a:r>
              <a:rPr lang="en-US" sz="2000" dirty="0" err="1"/>
              <a:t>Considera</a:t>
            </a:r>
            <a:r>
              <a:rPr lang="en-US" sz="2000" dirty="0"/>
              <a:t> o </a:t>
            </a:r>
            <a:r>
              <a:rPr lang="en-US" sz="2000" dirty="0" err="1"/>
              <a:t>seguinte</a:t>
            </a:r>
            <a:r>
              <a:rPr lang="en-US" sz="2000" dirty="0"/>
              <a:t> </a:t>
            </a:r>
            <a:r>
              <a:rPr lang="en-US" sz="2000" dirty="0" err="1"/>
              <a:t>determinante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6558456" y="4434356"/>
                <a:ext cx="2129109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60" name="CaixaDeTexto 59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456" y="4434356"/>
                <a:ext cx="2129109" cy="8138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CaixaDeTexto 60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2492011" y="5277015"/>
            <a:ext cx="9456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PT" sz="2000" dirty="0">
                <a:solidFill>
                  <a:srgbClr val="0C2B8E"/>
                </a:solidFill>
              </a:rPr>
              <a:t>Observa que todos os elementos acima da diagonal principal são zeros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ixaDeTexto 61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2515058" y="5793839"/>
                <a:ext cx="4447564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×2×5=−30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62" name="CaixaDeTexto 61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058" y="5793839"/>
                <a:ext cx="4447564" cy="8138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riângulo retângulo 62"/>
          <p:cNvSpPr/>
          <p:nvPr/>
        </p:nvSpPr>
        <p:spPr>
          <a:xfrm rot="10800000">
            <a:off x="3802342" y="5846390"/>
            <a:ext cx="612000" cy="511536"/>
          </a:xfrm>
          <a:prstGeom prst="rtTriangle">
            <a:avLst/>
          </a:prstGeom>
          <a:solidFill>
            <a:srgbClr val="00B0F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7144333" y="5902422"/>
            <a:ext cx="4140000" cy="646331"/>
          </a:xfrm>
          <a:prstGeom prst="rect">
            <a:avLst/>
          </a:prstGeom>
          <a:solidFill>
            <a:srgbClr val="70AD47">
              <a:alpha val="45000"/>
            </a:srgb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lvl="0" algn="just"/>
            <a:r>
              <a:rPr lang="pt-PT" dirty="0">
                <a:solidFill>
                  <a:srgbClr val="0C2B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Então, o determinante é igual ao produto de elementos principais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3" name="Imagem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357" y="2594666"/>
            <a:ext cx="2135495" cy="408707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077" y="2675025"/>
            <a:ext cx="1208557" cy="398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6" grpId="0" animBg="1"/>
      <p:bldP spid="40" grpId="0"/>
      <p:bldP spid="42" grpId="0"/>
      <p:bldP spid="46" grpId="0"/>
      <p:bldP spid="47" grpId="0"/>
      <p:bldP spid="51" grpId="0"/>
      <p:bldP spid="53" grpId="0"/>
      <p:bldP spid="55" grpId="0" animBg="1"/>
      <p:bldP spid="56" grpId="0"/>
      <p:bldP spid="59" grpId="0"/>
      <p:bldP spid="60" grpId="0"/>
      <p:bldP spid="61" grpId="0"/>
      <p:bldP spid="62" grpId="0"/>
      <p:bldP spid="63" grpId="0" animBg="1"/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: Cantos Arredondados 20">
            <a:extLst>
              <a:ext uri="{FF2B5EF4-FFF2-40B4-BE49-F238E27FC236}">
                <a16:creationId xmlns:a16="http://schemas.microsoft.com/office/drawing/2014/main" id="{16AAD950-DDB8-4879-AEB0-6106F92DF780}"/>
              </a:ext>
            </a:extLst>
          </p:cNvPr>
          <p:cNvSpPr/>
          <p:nvPr/>
        </p:nvSpPr>
        <p:spPr>
          <a:xfrm>
            <a:off x="2075560" y="2395031"/>
            <a:ext cx="9864000" cy="439200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Consider the  following</a:t>
            </a:r>
            <a:endParaRPr lang="en-GB" dirty="0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BCC78D35-9CF1-437B-921C-0FE80D8568D0}"/>
              </a:ext>
            </a:extLst>
          </p:cNvPr>
          <p:cNvSpPr/>
          <p:nvPr/>
        </p:nvSpPr>
        <p:spPr>
          <a:xfrm>
            <a:off x="2370036" y="2405542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Exemplos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241B0046-65BF-4FE7-87D7-F41A65FF8115}"/>
                  </a:ext>
                </a:extLst>
              </p:cNvPr>
              <p:cNvSpPr txBox="1"/>
              <p:nvPr/>
            </p:nvSpPr>
            <p:spPr>
              <a:xfrm>
                <a:off x="2375107" y="2789258"/>
                <a:ext cx="8608203" cy="656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F25E4F"/>
                    </a:solidFill>
                  </a:rPr>
                  <a:t>1. </a:t>
                </a:r>
                <a:r>
                  <a:rPr lang="pt-PT" sz="2200" dirty="0"/>
                  <a:t>Vamos calcular o determinante da matriz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PT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2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sz="2200" dirty="0"/>
                  <a:t>.</a:t>
                </a:r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241B0046-65BF-4FE7-87D7-F41A65FF8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107" y="2789258"/>
                <a:ext cx="8608203" cy="656846"/>
              </a:xfrm>
              <a:prstGeom prst="rect">
                <a:avLst/>
              </a:prstGeom>
              <a:blipFill>
                <a:blip r:embed="rId7"/>
                <a:stretch>
                  <a:fillRect l="-921" b="-18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9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10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F25E4F"/>
              </a:solidFill>
            </a:endParaRPr>
          </a:p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Triangular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11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Identidade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12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21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DB924D64-0B16-4EB3-9F42-096410C419EA}"/>
              </a:ext>
            </a:extLst>
          </p:cNvPr>
          <p:cNvSpPr/>
          <p:nvPr/>
        </p:nvSpPr>
        <p:spPr>
          <a:xfrm>
            <a:off x="2102979" y="134887"/>
            <a:ext cx="9864000" cy="2161744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28B213BB-8190-4336-B49A-BD2EF88687CE}"/>
              </a:ext>
            </a:extLst>
          </p:cNvPr>
          <p:cNvSpPr txBox="1"/>
          <p:nvPr/>
        </p:nvSpPr>
        <p:spPr>
          <a:xfrm>
            <a:off x="2335343" y="79753"/>
            <a:ext cx="92806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pPr algn="just"/>
            <a:r>
              <a:rPr lang="en-US" sz="2400" dirty="0"/>
              <a:t>O </a:t>
            </a:r>
            <a:r>
              <a:rPr lang="en-US" sz="2400" b="1" dirty="0" err="1"/>
              <a:t>determinante</a:t>
            </a:r>
            <a:r>
              <a:rPr lang="en-US" sz="2400" dirty="0"/>
              <a:t> da </a:t>
            </a:r>
            <a:r>
              <a:rPr lang="en-US" sz="2400" b="1" dirty="0"/>
              <a:t>matrix </a:t>
            </a:r>
            <a:r>
              <a:rPr lang="en-US" sz="2400" b="1" dirty="0" err="1"/>
              <a:t>identidade</a:t>
            </a:r>
            <a:r>
              <a:rPr lang="en-US" sz="2400" b="1" dirty="0"/>
              <a:t> é </a:t>
            </a:r>
            <a:r>
              <a:rPr lang="en-US" sz="2400" b="1" dirty="0" err="1"/>
              <a:t>igual</a:t>
            </a:r>
            <a:r>
              <a:rPr lang="en-US" sz="2400" b="1" dirty="0"/>
              <a:t> a um.</a:t>
            </a:r>
          </a:p>
        </p:txBody>
      </p:sp>
      <p:cxnSp>
        <p:nvCxnSpPr>
          <p:cNvPr id="22" name="Conexão reta 21">
            <a:extLst>
              <a:ext uri="{FF2B5EF4-FFF2-40B4-BE49-F238E27FC236}">
                <a16:creationId xmlns:a16="http://schemas.microsoft.com/office/drawing/2014/main" id="{CB91FE6A-9BAF-42CE-B20C-4D330E5BE8CB}"/>
              </a:ext>
            </a:extLst>
          </p:cNvPr>
          <p:cNvCxnSpPr>
            <a:cxnSpLocks/>
          </p:cNvCxnSpPr>
          <p:nvPr/>
        </p:nvCxnSpPr>
        <p:spPr>
          <a:xfrm>
            <a:off x="4903596" y="704780"/>
            <a:ext cx="3855381" cy="0"/>
          </a:xfrm>
          <a:prstGeom prst="line">
            <a:avLst/>
          </a:prstGeom>
          <a:ln w="2857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/>
              <p:nvPr/>
            </p:nvSpPr>
            <p:spPr>
              <a:xfrm>
                <a:off x="2660154" y="3783512"/>
                <a:ext cx="1605760" cy="602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2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2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2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PT" sz="22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PT" sz="22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2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2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200" dirty="0"/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154" y="3783512"/>
                <a:ext cx="1605760" cy="60260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4682161" y="824742"/>
                <a:ext cx="3978252" cy="1353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PT" b="0" i="1" smtClean="0">
                                                <a:latin typeface="Cambria Math" panose="02040503050406030204" pitchFamily="18" charset="0"/>
                                              </a:rPr>
                                              <m:t>…</m:t>
                                            </m:r>
                                          </m:e>
                                          <m:e>
                                            <m:r>
                                              <a:rPr lang="pt-PT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PT" b="0" i="1" smtClean="0">
                                                <a:latin typeface="Cambria Math" panose="02040503050406030204" pitchFamily="18" charset="0"/>
                                              </a:rPr>
                                              <m:t>…</m:t>
                                            </m:r>
                                          </m:e>
                                          <m:e>
                                            <m:r>
                                              <a:rPr lang="pt-PT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PT" b="0" i="1" smtClean="0">
                                                <a:latin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PT" b="0" i="1" smtClean="0">
                                                <a:latin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pt-PT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pt-PT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⋮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pt-PT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pt-PT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pt-PT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…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pt-PT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pt-PT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m>
                                                    <m:mPr>
                                                      <m:mcs>
                                                        <m:mc>
                                                          <m:mcPr>
                                                            <m:count m:val="1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pt-PT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m:rPr>
                                                            <m:brk m:alnAt="7"/>
                                                          </m:rPr>
                                                          <a:rPr lang="pt-PT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⋱</m:t>
                                                        </m:r>
                                                      </m:e>
                                                    </m:mr>
                                                    <m:mr>
                                                      <m:e>
                                                        <m:r>
                                                          <a:rPr lang="pt-PT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…</m:t>
                                                        </m:r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  <m:e>
                                                  <m:m>
                                                    <m:mPr>
                                                      <m:mcs>
                                                        <m:mc>
                                                          <m:mcPr>
                                                            <m:count m:val="1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pt-PT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m:rPr>
                                                            <m:brk m:alnAt="7"/>
                                                          </m:rPr>
                                                          <a:rPr lang="pt-PT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</m:mr>
                                                    <m:mr>
                                                      <m:e>
                                                        <m:r>
                                                          <a:rPr lang="pt-PT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1</m:t>
                                                        </m:r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161" y="824742"/>
                <a:ext cx="3978252" cy="135325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/>
              <p:nvPr/>
            </p:nvSpPr>
            <p:spPr>
              <a:xfrm>
                <a:off x="4274452" y="3904053"/>
                <a:ext cx="248683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2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pt-PT" sz="22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×1−0×0=1</m:t>
                      </m:r>
                    </m:oMath>
                  </m:oMathPara>
                </a14:m>
                <a:endParaRPr lang="pt-PT" sz="2200" dirty="0"/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452" y="3904053"/>
                <a:ext cx="2486835" cy="338554"/>
              </a:xfrm>
              <a:prstGeom prst="rect">
                <a:avLst/>
              </a:prstGeom>
              <a:blipFill>
                <a:blip r:embed="rId16"/>
                <a:stretch>
                  <a:fillRect l="-735" r="-1961" b="-535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/>
              <p:nvPr/>
            </p:nvSpPr>
            <p:spPr>
              <a:xfrm>
                <a:off x="2608906" y="3417499"/>
                <a:ext cx="94568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pt-PT" sz="2000" dirty="0">
                    <a:solidFill>
                      <a:srgbClr val="0C2B8E"/>
                    </a:solidFill>
                  </a:rPr>
                  <a:t>Então precisamos calcular o determinante </a:t>
                </a:r>
                <a:r>
                  <a:rPr lang="en-GB" sz="2000" dirty="0">
                    <a:solidFill>
                      <a:srgbClr val="0C2B8E"/>
                    </a:solidFill>
                    <a:latin typeface="Calibri" panose="020F0502020204030204"/>
                  </a:rPr>
                  <a:t>de </a:t>
                </a:r>
                <a:r>
                  <a:rPr lang="en-GB" sz="2000" dirty="0" err="1">
                    <a:solidFill>
                      <a:srgbClr val="0C2B8E"/>
                    </a:solidFill>
                    <a:latin typeface="Calibri" panose="020F0502020204030204"/>
                  </a:rPr>
                  <a:t>uma</a:t>
                </a:r>
                <a:r>
                  <a:rPr lang="en-GB" sz="2000" dirty="0">
                    <a:solidFill>
                      <a:srgbClr val="0C2B8E"/>
                    </a:solidFill>
                    <a:latin typeface="Calibri" panose="020F0502020204030204"/>
                  </a:rPr>
                  <a:t> </a:t>
                </a:r>
                <a:r>
                  <a:rPr lang="en-GB" sz="2000" dirty="0" err="1">
                    <a:solidFill>
                      <a:srgbClr val="0C2B8E"/>
                    </a:solidFill>
                    <a:latin typeface="Calibri" panose="020F0502020204030204"/>
                  </a:rPr>
                  <a:t>matriz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pt-P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C2B8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pt-P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C2B8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(Aula 15), </a:t>
                </a:r>
                <a:r>
                  <a:rPr kumimoji="0" lang="en-GB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Então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C2B8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906" y="3417499"/>
                <a:ext cx="9456874" cy="400110"/>
              </a:xfrm>
              <a:prstGeom prst="rect">
                <a:avLst/>
              </a:prstGeom>
              <a:blipFill>
                <a:blip r:embed="rId17"/>
                <a:stretch>
                  <a:fillRect l="-709"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996">
            <a:off x="7048943" y="3743633"/>
            <a:ext cx="1620000" cy="1785249"/>
          </a:xfrm>
          <a:prstGeom prst="rect">
            <a:avLst/>
          </a:prstGeom>
        </p:spPr>
      </p:pic>
      <p:cxnSp>
        <p:nvCxnSpPr>
          <p:cNvPr id="4" name="Conexão em ângulos retos 3"/>
          <p:cNvCxnSpPr/>
          <p:nvPr/>
        </p:nvCxnSpPr>
        <p:spPr>
          <a:xfrm>
            <a:off x="4435366" y="4207440"/>
            <a:ext cx="2599613" cy="616816"/>
          </a:xfrm>
          <a:prstGeom prst="bentConnector3">
            <a:avLst>
              <a:gd name="adj1" fmla="val -1347"/>
            </a:avLst>
          </a:prstGeom>
          <a:ln w="28575">
            <a:solidFill>
              <a:srgbClr val="FF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33"/>
          <p:cNvSpPr/>
          <p:nvPr/>
        </p:nvSpPr>
        <p:spPr>
          <a:xfrm rot="584725">
            <a:off x="7016072" y="4160378"/>
            <a:ext cx="16593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Ou</a:t>
            </a:r>
            <a:r>
              <a:rPr lang="en-US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, </a:t>
            </a:r>
            <a:r>
              <a:rPr lang="en-US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utilizamos</a:t>
            </a:r>
            <a:r>
              <a:rPr lang="en-US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a </a:t>
            </a:r>
            <a:r>
              <a:rPr lang="en-US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Propriedade</a:t>
            </a:r>
            <a:r>
              <a:rPr lang="en-US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- Triangular…</a:t>
            </a:r>
            <a:endParaRPr lang="pt-PT" sz="24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241B0046-65BF-4FE7-87D7-F41A65FF8115}"/>
                  </a:ext>
                </a:extLst>
              </p:cNvPr>
              <p:cNvSpPr txBox="1"/>
              <p:nvPr/>
            </p:nvSpPr>
            <p:spPr>
              <a:xfrm>
                <a:off x="2335343" y="4244969"/>
                <a:ext cx="8608203" cy="1014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F25E4F"/>
                    </a:solidFill>
                  </a:rPr>
                  <a:t>2. </a:t>
                </a:r>
                <a:r>
                  <a:rPr lang="pt-PT" sz="2200" dirty="0"/>
                  <a:t>Vamos calcular o determinante da matriz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PT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PT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2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sz="2200" dirty="0"/>
                  <a:t>.</a:t>
                </a:r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241B0046-65BF-4FE7-87D7-F41A65FF8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343" y="4244969"/>
                <a:ext cx="8608203" cy="1014573"/>
              </a:xfrm>
              <a:prstGeom prst="rect">
                <a:avLst/>
              </a:prstGeom>
              <a:blipFill>
                <a:blip r:embed="rId19"/>
                <a:stretch>
                  <a:fillRect l="-9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aixaDeTexto 36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2761306" y="5177984"/>
            <a:ext cx="9178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PT" sz="2000" dirty="0">
                <a:solidFill>
                  <a:srgbClr val="0C2B8E"/>
                </a:solidFill>
              </a:rPr>
              <a:t>Para calcular este determinante, podemos usar a regra </a:t>
            </a:r>
            <a:r>
              <a:rPr lang="pt-PT" sz="2000" dirty="0" err="1">
                <a:solidFill>
                  <a:srgbClr val="0C2B8E"/>
                </a:solidFill>
              </a:rPr>
              <a:t>Sarrus</a:t>
            </a:r>
            <a:r>
              <a:rPr lang="pt-PT" sz="2000" dirty="0">
                <a:solidFill>
                  <a:srgbClr val="0C2B8E"/>
                </a:solidFill>
              </a:rPr>
              <a:t> (aula 15) ou usar 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Propriedade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Triangular, 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obtemos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diretamente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/>
              <p:nvPr/>
            </p:nvSpPr>
            <p:spPr>
              <a:xfrm>
                <a:off x="2812554" y="5859310"/>
                <a:ext cx="2570575" cy="8952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2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2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2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PT" sz="22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pt-PT" sz="22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2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2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2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pt-PT" sz="2200" dirty="0"/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554" y="5859310"/>
                <a:ext cx="2570575" cy="89524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63"/>
          <a:stretch/>
        </p:blipFill>
        <p:spPr>
          <a:xfrm>
            <a:off x="9162363" y="3690000"/>
            <a:ext cx="1980248" cy="307866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94"/>
          <a:stretch/>
        </p:blipFill>
        <p:spPr>
          <a:xfrm>
            <a:off x="9892835" y="3817609"/>
            <a:ext cx="1425892" cy="297207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88"/>
          <a:stretch/>
        </p:blipFill>
        <p:spPr>
          <a:xfrm>
            <a:off x="10101331" y="3846596"/>
            <a:ext cx="1594485" cy="292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/>
      <p:bldP spid="32" grpId="0" animBg="1"/>
      <p:bldP spid="33" grpId="0"/>
      <p:bldP spid="35" grpId="0"/>
      <p:bldP spid="24" grpId="0"/>
      <p:bldP spid="25" grpId="0"/>
      <p:bldP spid="34" grpId="0" build="allAtOnce"/>
      <p:bldP spid="36" grpId="0"/>
      <p:bldP spid="37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tângulo: Cantos Arredondados 20">
            <a:extLst>
              <a:ext uri="{FF2B5EF4-FFF2-40B4-BE49-F238E27FC236}">
                <a16:creationId xmlns:a16="http://schemas.microsoft.com/office/drawing/2014/main" id="{8184D5FB-42E5-4E65-ABF7-EEC4E4440FC0}"/>
              </a:ext>
            </a:extLst>
          </p:cNvPr>
          <p:cNvSpPr/>
          <p:nvPr/>
        </p:nvSpPr>
        <p:spPr>
          <a:xfrm>
            <a:off x="2064819" y="3213340"/>
            <a:ext cx="9859639" cy="356400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Triangular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Identidade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7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21</a:t>
            </a:r>
          </a:p>
        </p:txBody>
      </p: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F6E5F5CA-07BE-4BC1-9D05-B9A5687ACD06}"/>
              </a:ext>
            </a:extLst>
          </p:cNvPr>
          <p:cNvSpPr/>
          <p:nvPr/>
        </p:nvSpPr>
        <p:spPr>
          <a:xfrm>
            <a:off x="2102980" y="134887"/>
            <a:ext cx="9859639" cy="2989209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32DF16AE-F888-443C-94AF-8AC8A9F2AB6D}"/>
                  </a:ext>
                </a:extLst>
              </p:cNvPr>
              <p:cNvSpPr txBox="1"/>
              <p:nvPr/>
            </p:nvSpPr>
            <p:spPr>
              <a:xfrm>
                <a:off x="2354327" y="103151"/>
                <a:ext cx="9280625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  <a:p>
                <a:r>
                  <a:rPr lang="en-US" sz="2400" dirty="0"/>
                  <a:t>Se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o </a:t>
                </a:r>
                <a:r>
                  <a:rPr lang="en-US" sz="2400" b="1" dirty="0" err="1"/>
                  <a:t>determinante</a:t>
                </a:r>
                <a:r>
                  <a:rPr lang="en-US" sz="2400" b="1" dirty="0"/>
                  <a:t> da </a:t>
                </a:r>
                <a:r>
                  <a:rPr lang="en-US" sz="2400" b="1" dirty="0" err="1"/>
                  <a:t>sua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matriz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inversa</a:t>
                </a:r>
                <a:r>
                  <a:rPr lang="pt-PT" sz="2400" dirty="0"/>
                  <a:t>, é igual a 1 sobre o determinante de </a:t>
                </a:r>
                <a:r>
                  <a:rPr lang="en-US" sz="2400" i="1" dirty="0"/>
                  <a:t>A</a:t>
                </a:r>
              </a:p>
            </p:txBody>
          </p:sp>
        </mc:Choice>
        <mc:Fallback xmlns="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32DF16AE-F888-443C-94AF-8AC8A9F2A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27" y="103151"/>
                <a:ext cx="9280625" cy="1046440"/>
              </a:xfrm>
              <a:prstGeom prst="rect">
                <a:avLst/>
              </a:prstGeom>
              <a:blipFill>
                <a:blip r:embed="rId9"/>
                <a:stretch>
                  <a:fillRect l="-985" b="-122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tângulo 68">
            <a:extLst>
              <a:ext uri="{FF2B5EF4-FFF2-40B4-BE49-F238E27FC236}">
                <a16:creationId xmlns:a16="http://schemas.microsoft.com/office/drawing/2014/main" id="{D2265BB8-4F31-415E-96C7-8BACABCAD46C}"/>
              </a:ext>
            </a:extLst>
          </p:cNvPr>
          <p:cNvSpPr/>
          <p:nvPr/>
        </p:nvSpPr>
        <p:spPr>
          <a:xfrm>
            <a:off x="2222891" y="3310082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44ADB123-2576-473D-8D43-3E3CE74A778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aixaDeTexto 46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2222891" y="3813861"/>
            <a:ext cx="4258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Considera</a:t>
            </a:r>
            <a:r>
              <a:rPr lang="en-US" sz="2000" dirty="0"/>
              <a:t> o </a:t>
            </a:r>
            <a:r>
              <a:rPr lang="en-US" sz="2000" dirty="0" err="1"/>
              <a:t>seguinte</a:t>
            </a:r>
            <a:r>
              <a:rPr lang="en-US" sz="2000" dirty="0"/>
              <a:t> </a:t>
            </a:r>
            <a:r>
              <a:rPr lang="en-US" sz="2000" dirty="0" err="1"/>
              <a:t>determinante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6189823" y="3617519"/>
                <a:ext cx="2129109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823" y="3617519"/>
                <a:ext cx="2129109" cy="8138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/>
              <p:nvPr/>
            </p:nvSpPr>
            <p:spPr>
              <a:xfrm>
                <a:off x="2222891" y="4407728"/>
                <a:ext cx="94568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pt-PT" sz="2000" dirty="0">
                    <a:solidFill>
                      <a:srgbClr val="0C2B8E"/>
                    </a:solidFill>
                  </a:rPr>
                  <a:t>Vamos calcular o determinante de</a:t>
                </a:r>
                <a:r>
                  <a:rPr lang="en-GB" sz="2000" dirty="0">
                    <a:solidFill>
                      <a:srgbClr val="0C2B8E"/>
                    </a:solidFill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pt-PT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891" y="4407728"/>
                <a:ext cx="9456874" cy="400110"/>
              </a:xfrm>
              <a:prstGeom prst="rect">
                <a:avLst/>
              </a:prstGeom>
              <a:blipFill>
                <a:blip r:embed="rId12"/>
                <a:stretch>
                  <a:fillRect l="-709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3445705" y="5241053"/>
                <a:ext cx="4447564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×2×5=−30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705" y="5241053"/>
                <a:ext cx="4447564" cy="8138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5696792" y="846008"/>
                <a:ext cx="1989126" cy="835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792" y="846008"/>
                <a:ext cx="1989126" cy="83574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/>
          <p:cNvSpPr/>
          <p:nvPr/>
        </p:nvSpPr>
        <p:spPr>
          <a:xfrm>
            <a:off x="5580993" y="793552"/>
            <a:ext cx="2312276" cy="940655"/>
          </a:xfrm>
          <a:prstGeom prst="rect">
            <a:avLst/>
          </a:prstGeom>
          <a:noFill/>
          <a:ln w="127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9191457" y="956368"/>
                <a:ext cx="15395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pt-PT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1457" y="956368"/>
                <a:ext cx="1539588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8865641" y="1449770"/>
                <a:ext cx="25065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⇔"/>
                        <m:vertJc m:val="bot"/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pt-PT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  <m:d>
                      <m:dPr>
                        <m:begChr m:val="|"/>
                        <m:endChr m:val="|"/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P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pt-PT" sz="2400" dirty="0"/>
                  <a:t>=1</a:t>
                </a:r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5641" y="1449770"/>
                <a:ext cx="2506540" cy="461665"/>
              </a:xfrm>
              <a:prstGeom prst="rect">
                <a:avLst/>
              </a:prstGeom>
              <a:blipFill>
                <a:blip r:embed="rId16"/>
                <a:stretch>
                  <a:fillRect l="-8495" t="-46053" b="-8552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8855131" y="1928446"/>
                <a:ext cx="25065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⇔"/>
                        <m:vertJc m:val="bot"/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pt-PT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  <m:d>
                      <m:dPr>
                        <m:begChr m:val="|"/>
                        <m:endChr m:val="|"/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begChr m:val="|"/>
                        <m:endChr m:val="|"/>
                        <m:ctrlP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pt-PT" sz="2400" dirty="0"/>
                  <a:t>=1</a:t>
                </a:r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5131" y="1928446"/>
                <a:ext cx="2506540" cy="461665"/>
              </a:xfrm>
              <a:prstGeom prst="rect">
                <a:avLst/>
              </a:prstGeom>
              <a:blipFill>
                <a:blip r:embed="rId17"/>
                <a:stretch>
                  <a:fillRect l="-8759" t="-46053" b="-8552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8592381" y="2229821"/>
                <a:ext cx="2506540" cy="835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⇔"/>
                          <m:vertJc m:val="bot"/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d>
                        <m:dPr>
                          <m:begChr m:val="|"/>
                          <m:endChr m:val="|"/>
                          <m:ctrlP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pt-P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381" y="2229821"/>
                <a:ext cx="2506540" cy="83574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/>
          <p:cNvSpPr/>
          <p:nvPr/>
        </p:nvSpPr>
        <p:spPr>
          <a:xfrm>
            <a:off x="8460823" y="770174"/>
            <a:ext cx="3042560" cy="2282521"/>
          </a:xfrm>
          <a:prstGeom prst="rect">
            <a:avLst/>
          </a:prstGeom>
          <a:solidFill>
            <a:srgbClr val="70AD47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8460823" y="793552"/>
            <a:ext cx="1216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F25E4F"/>
                </a:solidFill>
              </a:rPr>
              <a:t>Nota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2354327" y="1968636"/>
                <a:ext cx="61064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200" dirty="0"/>
                  <a:t>- A Matriz </a:t>
                </a:r>
                <a:r>
                  <a:rPr lang="pt-PT" sz="2200" i="1" dirty="0"/>
                  <a:t>A</a:t>
                </a:r>
                <a:r>
                  <a:rPr lang="pt-PT" sz="2200" dirty="0"/>
                  <a:t> é </a:t>
                </a:r>
                <a:r>
                  <a:rPr lang="pt-PT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Singular</a:t>
                </a:r>
                <a:r>
                  <a:rPr lang="pt-PT" sz="2200" dirty="0"/>
                  <a:t> ou </a:t>
                </a:r>
                <a:r>
                  <a:rPr lang="pt-PT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Não-Invertível </a:t>
                </a:r>
                <a:r>
                  <a:rPr lang="pt-PT" sz="2200" dirty="0"/>
                  <a:t>se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PT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pt-PT" sz="22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27" y="1968636"/>
                <a:ext cx="6106496" cy="430887"/>
              </a:xfrm>
              <a:prstGeom prst="rect">
                <a:avLst/>
              </a:prstGeom>
              <a:blipFill>
                <a:blip r:embed="rId19"/>
                <a:stretch>
                  <a:fillRect l="-1297" t="-11268" b="-338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2391117" y="2446848"/>
                <a:ext cx="60697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/>
                  <a:t>- A </a:t>
                </a:r>
                <a:r>
                  <a:rPr lang="pt-PT" sz="2200" dirty="0" err="1"/>
                  <a:t>Matrix</a:t>
                </a:r>
                <a:r>
                  <a:rPr lang="pt-PT" sz="2200" dirty="0"/>
                  <a:t> </a:t>
                </a:r>
                <a:r>
                  <a:rPr lang="pt-PT" sz="2200" i="1" dirty="0"/>
                  <a:t>A</a:t>
                </a:r>
                <a:r>
                  <a:rPr lang="pt-PT" sz="2200" dirty="0"/>
                  <a:t> é </a:t>
                </a:r>
                <a:r>
                  <a:rPr lang="pt-PT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Não-Singular</a:t>
                </a:r>
                <a:r>
                  <a:rPr lang="pt-PT" sz="2200" dirty="0"/>
                  <a:t> ou </a:t>
                </a:r>
                <a:r>
                  <a:rPr lang="pt-PT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Invertível</a:t>
                </a:r>
                <a:r>
                  <a:rPr lang="pt-PT" sz="2200" dirty="0"/>
                  <a:t>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PT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sz="2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pt-PT" sz="2200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117" y="2446848"/>
                <a:ext cx="6069706" cy="461665"/>
              </a:xfrm>
              <a:prstGeom prst="rect">
                <a:avLst/>
              </a:prstGeom>
              <a:blipFill>
                <a:blip r:embed="rId20"/>
                <a:stretch>
                  <a:fillRect l="-1506" t="-10526" b="-315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/>
              <p:nvPr/>
            </p:nvSpPr>
            <p:spPr>
              <a:xfrm>
                <a:off x="2222891" y="4812182"/>
                <a:ext cx="945687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pt-PT" sz="2000" dirty="0">
                    <a:solidFill>
                      <a:srgbClr val="0C2B8E"/>
                    </a:solidFill>
                  </a:rPr>
                  <a:t>Como </a:t>
                </a:r>
                <a14:m>
                  <m:oMath xmlns:m="http://schemas.openxmlformats.org/officeDocument/2006/math">
                    <m:r>
                      <a:rPr lang="pt-PT" sz="2000" i="1" dirty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t-PT" sz="2000" dirty="0">
                    <a:solidFill>
                      <a:srgbClr val="0C2B8E"/>
                    </a:solidFill>
                  </a:rPr>
                  <a:t> é uma matriz triangular, o determinante é igual ao produto de elementos principais</a:t>
                </a:r>
                <a:r>
                  <a:rPr lang="en-GB" sz="2000" dirty="0">
                    <a:solidFill>
                      <a:srgbClr val="0C2B8E"/>
                    </a:solidFill>
                    <a:latin typeface="Calibri" panose="020F0502020204030204"/>
                  </a:rPr>
                  <a:t>: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C2B8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891" y="4812182"/>
                <a:ext cx="9456874" cy="707886"/>
              </a:xfrm>
              <a:prstGeom prst="rect">
                <a:avLst/>
              </a:prstGeom>
              <a:blipFill>
                <a:blip r:embed="rId21"/>
                <a:stretch>
                  <a:fillRect l="-709" t="-4274" r="-645" b="-136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/>
              <p:nvPr/>
            </p:nvSpPr>
            <p:spPr>
              <a:xfrm>
                <a:off x="2304362" y="6163028"/>
                <a:ext cx="9456874" cy="558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GB" sz="2000" dirty="0" err="1">
                    <a:solidFill>
                      <a:srgbClr val="0C2B8E"/>
                    </a:solidFill>
                    <a:latin typeface="Calibri" panose="020F0502020204030204"/>
                  </a:rPr>
                  <a:t>Então</a:t>
                </a:r>
                <a:r>
                  <a:rPr lang="en-GB" sz="2000" dirty="0">
                    <a:solidFill>
                      <a:srgbClr val="0C2B8E"/>
                    </a:solidFill>
                    <a:latin typeface="Calibri" panose="020F0502020204030204"/>
                  </a:rPr>
                  <a:t> </a:t>
                </a:r>
                <a:r>
                  <a:rPr lang="en-GB" sz="2000" dirty="0" err="1">
                    <a:solidFill>
                      <a:srgbClr val="0C2B8E"/>
                    </a:solidFill>
                    <a:latin typeface="Calibri" panose="020F0502020204030204"/>
                  </a:rPr>
                  <a:t>temos</a:t>
                </a:r>
                <a:r>
                  <a:rPr lang="en-GB" sz="2000" dirty="0">
                    <a:solidFill>
                      <a:srgbClr val="0C2B8E"/>
                    </a:solidFill>
                    <a:latin typeface="Calibri" panose="020F0502020204030204"/>
                  </a:rPr>
                  <a:t>:</a:t>
                </a:r>
                <a:r>
                  <a:rPr lang="en-GB" sz="2000" dirty="0">
                    <a:solidFill>
                      <a:srgbClr val="0C2B8E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0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0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pt-PT" sz="20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000" b="0" i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pt-PT" sz="20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t-PT" sz="2000" b="0" i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B</m:t>
                            </m:r>
                          </m:e>
                        </m:d>
                      </m:den>
                    </m:f>
                    <m:r>
                      <a:rPr lang="pt-PT" sz="20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000" b="0" i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000" b="0" i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−30</m:t>
                        </m:r>
                      </m:den>
                    </m:f>
                    <m:r>
                      <a:rPr lang="pt-PT" sz="20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000" b="0" i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000" b="0" i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0C2B8E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C2B8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362" y="6163028"/>
                <a:ext cx="9456874" cy="558551"/>
              </a:xfrm>
              <a:prstGeom prst="rect">
                <a:avLst/>
              </a:prstGeom>
              <a:blipFill>
                <a:blip r:embed="rId22"/>
                <a:stretch>
                  <a:fillRect l="-645" b="-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383" y="3424275"/>
            <a:ext cx="2172015" cy="33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2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2" grpId="0" animBg="1"/>
      <p:bldP spid="63" grpId="0"/>
      <p:bldP spid="69" grpId="0"/>
      <p:bldP spid="47" grpId="0"/>
      <p:bldP spid="48" grpId="0"/>
      <p:bldP spid="49" grpId="0"/>
      <p:bldP spid="51" grpId="0"/>
      <p:bldP spid="32" grpId="0"/>
      <p:bldP spid="2" grpId="0" animBg="1"/>
      <p:bldP spid="33" grpId="0"/>
      <p:bldP spid="34" grpId="0"/>
      <p:bldP spid="35" grpId="0"/>
      <p:bldP spid="36" grpId="0"/>
      <p:bldP spid="4" grpId="0" animBg="1"/>
      <p:bldP spid="5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: Cantos Arredondados 20">
            <a:hlinkClick r:id="rId5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6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Triangular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7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Identidade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8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21</a:t>
            </a:r>
          </a:p>
        </p:txBody>
      </p:sp>
      <p:pic>
        <p:nvPicPr>
          <p:cNvPr id="13" name="Imagem 12" descr="Uma imagem com edifício&#10;&#10;Descrição gerada automaticamente">
            <a:extLst>
              <a:ext uri="{FF2B5EF4-FFF2-40B4-BE49-F238E27FC236}">
                <a16:creationId xmlns:a16="http://schemas.microsoft.com/office/drawing/2014/main" id="{0896E2E5-838A-4922-8D24-89DE53002C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332" y="1150566"/>
            <a:ext cx="5402428" cy="511734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457" y="1072509"/>
            <a:ext cx="3209721" cy="4990821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E95218DE-2B20-4E15-92BE-25857C7D7E6A}"/>
              </a:ext>
            </a:extLst>
          </p:cNvPr>
          <p:cNvSpPr txBox="1"/>
          <p:nvPr/>
        </p:nvSpPr>
        <p:spPr>
          <a:xfrm rot="210390">
            <a:off x="2775553" y="2156119"/>
            <a:ext cx="2409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Talvez não precises </a:t>
            </a:r>
          </a:p>
          <a:p>
            <a:pPr algn="just"/>
            <a:r>
              <a:rPr lang="pt-PT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de papel e lápis para resolveres estas questões</a:t>
            </a:r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!..</a:t>
            </a:r>
          </a:p>
        </p:txBody>
      </p:sp>
    </p:spTree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25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tângulo: Cantos Arredondados 20">
            <a:hlinkClick r:id="rId5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Try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P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tângulo: Cantos Arredondados 21">
            <a:hlinkClick r:id="rId6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Propriedade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Triangular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: Cantos Arredondados 22">
            <a:hlinkClick r:id="rId7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Propriedade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Identidade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tângulo: Cantos Arredondados 23">
            <a:hlinkClick r:id="rId8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5E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Propriedade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Inversa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Aula 21</a:t>
            </a:r>
          </a:p>
        </p:txBody>
      </p:sp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9A49449F-F898-41FF-BF44-CAE3B036AB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ISPRING_QUIZ_SHAPE1">
            <a:extLst>
              <a:ext uri="{FF2B5EF4-FFF2-40B4-BE49-F238E27FC236}">
                <a16:creationId xmlns:a16="http://schemas.microsoft.com/office/drawing/2014/main" id="{704C4748-195F-4A8B-BF13-DCAFE7139E07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6" name="ISPRING_QUIZ_SHAPE2">
            <a:extLst>
              <a:ext uri="{FF2B5EF4-FFF2-40B4-BE49-F238E27FC236}">
                <a16:creationId xmlns:a16="http://schemas.microsoft.com/office/drawing/2014/main" id="{D900FD2C-2907-4C61-A0ED-E3E8B2639954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3" name="ISPRING_QUIZ_SHAPE3">
            <a:extLst>
              <a:ext uri="{FF2B5EF4-FFF2-40B4-BE49-F238E27FC236}">
                <a16:creationId xmlns:a16="http://schemas.microsoft.com/office/drawing/2014/main" id="{140B7B7D-D9B7-4484-9AC5-81ABCCFF1A4D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5" name="ISPRING_QUIZ_SHAPE4">
            <a:extLst>
              <a:ext uri="{FF2B5EF4-FFF2-40B4-BE49-F238E27FC236}">
                <a16:creationId xmlns:a16="http://schemas.microsoft.com/office/drawing/2014/main" id="{9623D339-4B00-4BD7-A6F6-195DB9BC3534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GB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9144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3925226" y="450644"/>
            <a:ext cx="6159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600" dirty="0"/>
              <a:t>Esperamos que tenhas gostado</a:t>
            </a:r>
            <a:r>
              <a:rPr lang="en-GB" sz="3600" dirty="0"/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ângulo: Cantos Arredondados 26">
            <a:hlinkClick r:id="rId7" action="ppaction://hlinksldjump"/>
            <a:extLst>
              <a:ext uri="{FF2B5EF4-FFF2-40B4-BE49-F238E27FC236}">
                <a16:creationId xmlns:a16="http://schemas.microsoft.com/office/drawing/2014/main" id="{D2D20D03-58E6-49C3-9B82-9BE1AEA7F93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8" action="ppaction://hlinksldjump"/>
            <a:extLst>
              <a:ext uri="{FF2B5EF4-FFF2-40B4-BE49-F238E27FC236}">
                <a16:creationId xmlns:a16="http://schemas.microsoft.com/office/drawing/2014/main" id="{74C35965-4DE5-4611-8EA4-D2CA3B5A79B4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Triangular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8">
            <a:hlinkClick r:id="rId9" action="ppaction://hlinksldjump"/>
            <a:extLst>
              <a:ext uri="{FF2B5EF4-FFF2-40B4-BE49-F238E27FC236}">
                <a16:creationId xmlns:a16="http://schemas.microsoft.com/office/drawing/2014/main" id="{CEE735D2-E146-4D5C-A3CB-5E4B5A31874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Identidade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9">
            <a:hlinkClick r:id="rId10" action="ppaction://hlinksldjump"/>
            <a:extLst>
              <a:ext uri="{FF2B5EF4-FFF2-40B4-BE49-F238E27FC236}">
                <a16:creationId xmlns:a16="http://schemas.microsoft.com/office/drawing/2014/main" id="{3D4BB79D-1770-4412-B56B-63423B8A380D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Propriedade</a:t>
            </a:r>
            <a:r>
              <a:rPr lang="en-US" b="1" dirty="0">
                <a:solidFill>
                  <a:schemeClr val="tx1"/>
                </a:solidFill>
              </a:rPr>
              <a:t> - </a:t>
            </a:r>
            <a:r>
              <a:rPr lang="en-US" b="1" dirty="0" err="1">
                <a:solidFill>
                  <a:schemeClr val="tx1"/>
                </a:solidFill>
              </a:rPr>
              <a:t>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Fim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da Aula 21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750CBCD-E9BA-47AC-9636-F5B218705737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1694FD8-73CC-477C-AA77-29312E30BDB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269" y="1638000"/>
            <a:ext cx="127730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SCORM_RATE_QUIZZES" val="1"/>
  <p:tag name="ISPRING_SCORM_PASSING_SCORE" val="80.000000"/>
  <p:tag name="ISPRING_UUID" val="{D4FB74B2-BD40-42CF-BC02-8A89E93685CF}"/>
  <p:tag name="ISPRING_SCREEN_RECS_UPDATED" val="C:\Users\filom\Documents\ENGIMATH\LESSONS\MATRICES\AULA 21\Aula_21_Q1\"/>
  <p:tag name="ISPRING_OUTPUT_FOLDER" val="[[&quot;*\uFFFD\uFFFD\uFFFD{BB4CDCA5-F38E-475C-8C53-186BBAA01A72}&quot;,&quot;C:\\Users\\filom\\Documents\\ENGIMATH\\LESSONS\\MATRICES\\AULA 21&quot;],[&quot;\uFFFD\u0006\uFFFD{89960893-7238-4BF1-AF2C-E0D0CDA1F331}&quot;,&quot;E:\\Ano Letivo 2019_2020\\Lesson 21&quot;]]"/>
  <p:tag name="ISPRING_RESOURCE_FOLDER" val="C:\Users\filom\Documents\ENGIMATH\LESSONS\MATRICES\AULA 21\Aula_21_N1\"/>
  <p:tag name="ISPRING_PRESENTATION_PATH" val="C:\Users\filom\Documents\ENGIMATH\LESSONS\MATRICES\AULA 21\Aula_21_N1.pptx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JO+ll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utEVS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LrRFUmayotWlAAAAgwEAAC4AAAB1bml2ZXJzYWwvcGxheWJhY2tfYW5kX25hdmlnYXRpb25fc2V0dGluZ3MueG1sdZDBCoMwEETvfoV/IPQcAj2XtkL9gRVHCcREsqvg3zeRakubHnfezC47iiFi3MC6KEtFs/iHUBAtYYaq3nOiTAvOzowkxrsoC1j3ZDkacyhFrPdTHcBwsqHd/6Pv12tL67HoWJ8h+UBjRuhTLrCRFHK0mGHTmnWC7gPigS8x+eCotbhgbT2F7nYYXtX8xSkbP5tHXH0Hzam++4Kgqg+1iJXtxT8BUEsDBBQAAgAIAC60RVLQvS+0TgQAAIcVAAAnAAAAdW5pdmVyc2FsL2ZsYXNoX3B1Ymxpc2hpbmdfc2V0dGluZ3MueG1s5Vjdbts2FL73UxAaelkraZMlNWQHmS0jRh07s5SuwTAEtERbXChSFSmn7tWeZg+2J9mhaCt24rR0FgPpehEkOjznO4ff+SFD7+RzytCM5JIK3nT263sOIjwSMeXTpnMZdl8fO0gqzGPMBCdNhwsHnbRqXlaMGZVJQJQCVYkAhstGpppOolTWcN3b29s6lVmuVwUrFODLeiRSN8uJJFyR3M0YnsMvNc+IdBYIFgDwkwq+MGvVagh5BulcxAUjiMYQOad6U5h1GZaJ4xq1MY5uprkoeNwWTOQon46bzk9tv7PfebvUMVAdmhKuOZEtEGqxauA4pjoKzAL6haCE0GkC4R4dOOiWxippOm8ONApouw9RSmyzdaxR2gI44GoBnxKFY6yw+TT+FPms5FJgRPGc45RGIawgvf+m0wmvg36v418PhqEfXJ+F530TwxZGof8x3MIo7IV9fxt9W/izqwt/1O8N3l+Hw2E/7F3cWQGja4R47jpjHjArijwiFWGeSop0zDFlUKP3aJREQZUznE9JKLoUkjjBTBIH/ZmR6a8FZlTNoRn2oBluCMlOZUYiNdJpazoqL4hzB2cAITDIZVUSh++qkjg6Xtu6a7zfbWtjlB5WCkcJFA/IytA8d1W0VKO6jXCk6AwKk9zb5KRgLCiyTOSqpYMufa8KqxgegfEmgq8xp7/RWLC44oukYxIPcEpWOi64obwLmvsOmkCOGTA5zAhHAebQ5VQBu1EFIIuxVFSV3d1daJ/mFDMEeDCGCDoPHrAdJTiXa0mtEqt7K2r9PhCKyD8M20b0qGrAKHjRpWWl/5soWIzmokCM3oCdQFB5RQp/JQSt9jea5CItpTCBFJKlmxkltyQ+sXF0BS7SAixh3GWMKOPhU0G/oDGZiBxwCZ7BcAQ5lQa/vhVwhqW8A8XLGF+Zru0NOv7HV3qDOJ5hHm0JDuVK0kztBB/PERdqaQd0RLiQpExKTONyzWZv9aenoeoYyPMzZWMNX9K0YPg54StCVqB3mPLdeNkm8d+MwNptgmdlo+vmLaGhxSmkxGDCQgTTjvLFhLUAjDBHgrM5whEcWFKPjRkVhQSJGRAGWj49QmMPZVp+TWEyg8c8JrkV5N7+m7cHhz8fHb9r1N1//vr79VeNFkf5BcPanTnL24/eFeys7t0YvmH0lXvDA9uuyFNdqPEDp5vvQhbmvUHoj07bYe9DL7zaAFCy9/DM8lx9nm4+XstLxks9XQP/dNQ+QyM/uOyHQcOmogYCmldFCdTkRF+/bWwuRv4HK2wg3EZveBlCjfhWPeUHVp6HVn7f22iNzC3iYuUGYRUCnApTM+XgXGA0pVCb30WPW7Xbk8bD99Hi//kGbWbEjlqc4DxKdlZHP8YQ3mWC/se0v+x/LZ+N+HXmAv+898uw3/kBZssLZdB8Vc9La+9Jnrvx5U6vpJTTFGjVF+7qua91eLDnuZuXajVAW388bdX+BVBLAwQUAAIACAAutEVSmsNtJ3IDAACiDAAAIQAAAHVuaXZlcnNhbC9mbGFzaF9za2luX3NldHRpbmdzLnhtbJVXbW/aMBD+3l+B2PeyUjZaKUXirVI11lZrx3eHHGDh2JHt0PHvd46dxIakUCKk+O4e39vjM0RqR3lnD1JRwR+6/e7oqtOJVrmUwPU7pBkjGjoxUfCUPHQf/y4W3Z41EUzIN9Ca8o0yklLWoWgY51oLfr0SXOM+11zIlLDu6Ntj8Yl6heU5lMCwLsWsyQpqNz/6d5PZRRDnYzAZzqb3bYCVSDPCDwuxEdcxWe02UuQ8MaHdmqcNtj1kIBnlu7MRMar0k4Y0iGl+M+/P+5dBMglKgQnpfjbuj3+eRTESA6uyHw7uBuMLMbWrzxtzBNtTRXUBG/aHt8NBGywjGwiLPJ3Pbma37fYcdw+78mlcFqDhnz6bOZL/APJLm4ssz77CkUyKjSnoEWZonrMYJkiCxw8Bs3vznAWYhIyjs4RUjCbYBiETS8Xv5mkzbqule/WHRGTOthTs1TThaHoYhsQMRlrmEPXKldWprfh4yTUeplLvS2qbV0zwleQKRmvClDOrhbXhH/igPPH2coLaYilYnsLUxutvFypqwHQ6KQaLb1vJvBAl7J2w9u4Ja8tnrOuJpSesLd9Mu144O5yYH2sspiTEhLhueuV30Qf1RzVwgsuyYuWq1BpXC3POlefbCUqbVCQwKoj1TlMwjYt6hczG1DsJKuJkTzdE483029jFhzcNmYp6R3JHtWZiRZpqBk18W4lcKowF1csw9waNhdibQ431Ata6tA6FdVPMdeFzoVhfna116aSqm113NN4mD92UyB3IdyGY6nYcDk8g1tzey6cIM6/xNgX5xNfiQgwXGvz9izjbjIU9hZeaE63JaptiSG0ZVCW1nW1uYOTcNnWW52kMco6EoFASMpRZuy3dbBl+9ZLCByQhoEVpkXqL23FCK757AscAIHK1LU+DXVhNmjNNGeyBOa0nKBJuyyxSeHaa8jXsCjnpSS4ipJtBNVGC+RkoGgBLjEuE08xXXMB5TWJVZBZMlHK+e7EEI7+ck4at/ogs1o5Kwc6obyohNiuoJ8m1eNNEardpvXbJkz2MOU2LEYQK466MsUFlQUyIzBWmUJaIE3kdg7m4qs0qFw2aNogZtKN+E6TQHE/Zdzygo7UE8EdsIbzy7oBfcIgFkclzZRJcCg1qi8Yc8d4sJrYyxXzBH59Rz5PaBlWtwHf8bzL6D1BLAwQUAAIACAAutEVS5kXGEUgEAAARFQAAJgAAAHVuaXZlcnNhbC9odG1sX3B1Ymxpc2hpbmdfc2V0dGluZ3MueG1s3Vjdcto4FL7PU2i808vipE03KWPIZMFMmBKg2Ok2s7OTEbbA2siSa8lQerVPsw/WJ9kjCwgEkopM2E72IkN8fM53jr7zp7F39jVlaEJySQWvOUeVQwcRHomY8nHNuQpbr08dJBXmMWaCk5rDhYPO6gdeVgwZlUlAlAJViQCGy2qmak6iVFZ13el0WqEyy/VbwQoF+LISidTNciIJVyR3M4Zn8KNmGZHOHMECAP5Swedm9YMDhDyDdCnighFEY4icU30ozC5UyhzXaA1xdDvORcHjhmAiR/l4WHN+afjNo+bbhY5BatKUcE2JrINQi1UVxzHVQWAW0G8EJYSOE4j25NhBUxqrpOa8OdYooO1uopTY5uRYozQEUMDVHD4lCsdYYfNo/CnyVcmFwIjiGccpjUJ4g/Txa04zvAk67aZ/0+2FfnBzEV52TAw7GIX+53AHo7Addvxd9G3hL677/qDT7n64CXu9Ttju31kBo2uEeO46Yx4wK4o8IkvCPJUU6ZBjyqBE79EoiYIiZzgfk1C0KCRxhJkkDvorI+OPBWZUzaAXDqEXbgnJzmVGIjXQaas5Ki+IcwdnACEwyOWyJN69X5bEyena0V3j/e5YW6P0sFI4SqB4QFaG5rmrooUa1V2EI0UnUJjk3iFHBWNBkWUiV3UddOl7VbiM4QEYbyT4GnP6GQ0Fi5d8kXRI4i5OIX/9FnfQCJLKgLpeRjgKMIeupgrojJYWshhKRVXZza259nlOMUPQsTB2CLoMNuiNEpzLtSwuM6mbKar/0RWKyD8NvUb0oGrAKHjRtWSl/7soWIxmokCM3oKdQFBqRQr/JQStNjQa5SItpQxLhWTpZkLJlMRnNo6uwUVagCWMt4wRZTx8Keg3NCQjkQMuwRMYhiCn0uBXdgLOsJR3oHgR4yvTpu1u0//8Sh8QxxPMox3BoT5Jmqm94OMZ4kIt7ICOCBeSlEmJaVy+szlb5elpWLYI5PmZsrGGL2laMPyc8EtCVqD3mPL9eNkl8T+MwNptgidlo+vmLaGhxSmkxGDCiwgGIeXzkWoBGGGOBGczhCPYUFKPjQkVhQSJGRAGWj49QmMPZVo+jeHuAx7zmORWkIdHb94ev/v15PR9teJ+//uf148azXd3n2HtzizvxoOXAzure1eEHxg9clHYsG2JPNWFGm843X75sTBvd0N/cN4I25/a4fUWgJK9zZ3luXqBbt+n5a3i3jod/rx9Gvjng8YFGvjBVScMqjY11BXQripKoApH+oZtY9Mf+J+ssIFiG73eVQhV4Vt1kR9Yee5Z+f1gozUw94b+yp3BKgTYA2Mz12ATMJpSqMYX0dVWDfakgfAymnrrJZk+2tVmDuypqQnOo2RvlfOCB+3Py8n/mOmt1S+3LTUUkJRqo/9ouz0b6eusBf5l+7dep7lX+qgdfy+iZp+XPvO0/D609kHIc7d+ejsA+fpnzPrBv1BLAwQUAAIACAAutEVSJxbzkbcBAAB+BgAAHwAAAHVuaXZlcnNhbC9odG1sX3NraW5fc2V0dGluZ3MuanONlMFPwjAUxu/8FWReDdGBTrwBw4SEg4ncjIduPMZC19e0BUXD/+46BLvuTVkv9MuP7/W9rd9Xp1s+QRp0H7tf1e9q/1zfVxpYzagtXNd13qIXVg80z5ewyAvguYDAQ3YWWTGu4awffhHKORCVa7J/MSC14xcgAcuzvyMqAtSEtiO0d8rwgxI/T//uOF0dO3LmnGyNQdFLURgQpidQFaxigqun6nE79GDcgfoHXbEUaqZ34cM4biV/HQfjKJ4MXS7FQjKxn2OGvYSlm0zhVix/6vftcun1XoIq3/imrSzPtZkZKPzC09tpOA3bSalAa/ipO4xH4eiehDlLgLsNRYOHwegPtGbcHKhH73KdmxMdhVE/Gri0ZBk0pjSZxrdxv46J0qsxzUbxI2fgw7Q1Iznbg7rECuVWXvACpcLMTqSJRnaRKEe2zEV25OKhXSRnD2tt276NKjJ6Carl+au4sctlGsOoXTP0rtmauMpFW7hcEA2GvNzaqzqncoFTIlUXKZAMNC9FT8cxftbY/WvZOFMbUAtEXuanfS2gyzgBNRMrtAIzhqXrotTKht7cqCDPnl7cpX/OzuEbUEsDBBQAAgAIAC60RVKUE7MiaQAAAG4AAAAcAAAAdW5pdmVyc2FsL2xvY2FsX3NldHRpbmdzLnhtbA3MMQ6DMAxA0Z1TWN4p7daBwMZWltIDWMRFkRwbkYDg9mT7w9Nv+zMKHLylYOrw9XgisM7mgy4Of9NQvxFSJvUkpuxQDaHvqlZsJvlyzgUmWIUu3iaOJTKPFIscdhGo4VNe/8Aem666AVBLAwQUAAIACAAvtEVSqp+OWRYKAAAWGQAAFwAAAHVuaXZlcnNhbC91bml2ZXJzYWwucG5n7ZhrVFNXFsePAoooBexyfCHBodZ2YaWICAQCQqnoYGHGcQrIS0QSlUfAAAECRB6rohVo0RICJLGvQSuQYoQQIKD4SC0xKWCDMQ+I0FwghICBG0JIMhdt58PMrFkz83X4cNdd99zf2f99ztl373PupT+GhdjabLMBANgeORx8DACLUgBWD1qvQVrCbvPvIrdVhGMhQaBZ4DiBPFjiAj8KBKClcv1SghXyvC79cBQBgI2Zy9cqORaVA8CWW0eCA4/nxKllLZ+6GnIvKJbKbw42EBn+nwlibUpCie9umJjaO9IrU8d4e617O4a/y72NU3MybKFZ6Lbh1J2qQwOXsoehokpSNhG733cgTvnzmVby/DoALrwVaA2A/S7rVQB8ZbkTgIPXnC0BKNuIuAz+VGwPgPMf7FcDELwuCIHf+Uf46UeBC/ND8dsTr7g/2pJ4Jbef8/OTZeauyuE/M/Bfqa3AK/AKvAKvwCvwCrwCr8Ar8Aq8Aq/A/5/w083rgn49ebozvYYLDWrofKf8o1cHUN7Of2N0Uum8dJ9INs1dJeuZ4WTdVfPSHNu8gGKYFlGm+V1YOAk+C6fCDuBCM8P0kjjM2C5YemJnTtUt9cfQUUsLXsOo+yiTFh9gXKwLKPDvYNdptSjjlMTcGQ6n9UkPqCIFGdwGcppNL95kIMsf2j2dGp1yBQDzpjsJKlOa9A+ZpgX9O/H4oGPXAojKBSdbuK44nb71maQool4cAcAJ5Y8jcs6XufyjOdJJjXmiTpZK5QkcIRfEpO44HOLUCEAXPq5iYUk/OdxjyL/DZLFttfU+L/7qLO3sj3BCLHTFzOkJqr5DurYEukfIWMlMP76KMPckNS4pAAC5R4Q1I6DZvnva8fM3enE9RwQphlovdu4XRgByNJYKbcivr9xm3/YZ6uI8uTW1Ftwl7UY6Fc9kQWWZ9v7a76S1nPLQ1+Z8AxeWHEqZviHflKTjaTj+LpLKLxEAf/Rv7da9bu9TpLcFGDc3K7Aw/pvCTms3/lIRLzdZljuCKm8JbY6F5MOelgjhtLVUMkMla977s2NgTj7dWIN+cTOwfapgukyd3UwNhUVRHuT7yqHhpQltFdmd3JuAF4cSHnuqHLlqNQD5mZU2vcsrIoxe6mOs7fxFWGyco/QYTKfJ2L17+LlSfvZ2QjOnmhrVx7e6oD6vnc3meBK2s6SLORrMu4WmnzU95ucxI97G5xgPSddD+YFpqnoWY5SLMmhJIkiO/oQgFfEaJLWVQ0PKjFZTQVqbil7HEbaRN6Y54Uh9O2gulgoB3yLRgNumHCbsZsR9Weeb3n2AQVaVJ+zlYGm5I1LDxY9XAf+OEEtFPSFVtu04Qd6OE0Ain9EpyEdSQz0sZa0+TWPR6Q1hOXskd/Mf1BtMArHkEYbFNepN7PhoXtYOBjWUl16h85aJ0G3aefY0M6lzOtqjsqGJJJxlE0opV6b5cOABu+vcJKxyK6Mp93dYzRvcsUy9Gs16kmQI+NzFAsz0Y35vzWZurNNyuUny2qy9PlAG4WWPbZVeuodle6WVD3fhP5SeIMJnRVEsgU8Ev1HdTD3oyJLD2soaNeelJ9yWIayXm+D8gh1Dm0gelAoFfOqn56ITOP+AeEaUKpXphGez0zS14uwHLpqvkWl53IiiZyyWZKGhFNQ1/HvsFIqsmUWfEE8P+p2sOLQT3A0hqi7pJxrtt4QwrsTfu43ZHdPCDkqCCchS7VEZIg0s23p1o2sRiykRMke8uecXynxsb4cu+9EoiTfLOl92YOIQN/gd57wkz7sbCZrJGY5huppqjGW7hxkU40jQhWONM404C7ia6sN96kscl35Oooy5+cQWKucuEun3aiQ1PnlRW8HI1527rdm7F0fH2z6+MWWl6HjRvnmTREiL21lPGNTratXdT6xKWl4kCRIoLoGksyIdsYmbKvVQwdDkOJxE07ZmbdAVzzQlerPUF1qmbw2KOzUV/Gzf0UxyBd/BzehbKpmv4O/CN7GcjkNY0hFyV9ZNXRU3C8YGzZzZIFiOYl39ceb326BTI7VR9/YluJvla57mDZj3r2lrYx6Ldiec8++pjnJLiIGYqt6HmOH70SxjYXMLu5yElZkcS9Qf1l4az4rBUVuXPHnpWAGLLaAR8ZpOLnN4n2sQzyUOnVfq7McSTFiMZYos0g1AEp2mRPSbaVzXKmjN6+FrcnH96imrwRQ86Z4ixp5u+nEAPVQfWZMlStGlmjBvH4RGsxQvtrptpuV+6ywt9MtorVDF2XdnbcApTWI0seiM7NEzw2KrBzug8tNfHDTeeUhY0qOggU29npK1AvkQbq84GqqlomAu5TM66YAFolp3dZ6rvZ4MOUSkfHydz3l+uXKQkkY/9PBytQ9bsrfTv8e2nhsV4YXrdN1Hnz3fT503xibjt+v4HcZNpRJXkuqy4pUDbElkXyVXOzlomB5vNKT4TZ6bdiieOS2ySMHcP39WtEMvMr+/LD6QgiqTvFNvFvAa+oTLk06ouEN0ylQfDW66vs0VnUYdPCmu496IhL5gP+Lz897sbS0fdC2vrP9NVj4bu/msSGOW5W0YyohOaKNveebLIwfbNxdsawhfLfVAct/VqICjo02oF1R1cvVwxwPSYzl6iJ8dDxXtRzHNRer37JDvULa91ENC6GohfjHeJF5fPSj+9PL8A1MkVC1Jf4Yur1t3uUnv1BZPHmvUaE6QJO04uEJz9gd8pfDbxPbubluWGg7T8Egl6dNQU4g8IqRrTGOfRulZnl0cFsN6PwwFkpUV0XZV6hIcfnnUz8WHFCL5bQBQMpfidKzRSV5zKxhPU9EEcd/XCzg3Int43hBF64ulnML6qr4TNZIWW0MEi6bmViS8lNJZGX0zIh7NSzeQ8lkmOSwqaPEnh9sLRs/EljtWdleRSp2lVDXLI3H6Tq5zk7i7LT/mu0UkbXOSYKcxUt+q1ynaJ2M47q122LjLRmveUarJbdME7KtkRtPPtGMrZqr6PTyEq1NUBcLgUU/zIOc0npYM7Y+jcJNeJU6rL31eFSPrwIVHR1uESQY164NEf3rHcBy6MPlVVPlsLknE54ILlWH2/mRLhUqArP/6f65N3yC1kSmW1f2rajYzRyulu0Nyq0zVX2AkOLlvlgpRgQsdhGC0NWNW4C+hpjJMJgU9QmwHLuj+rjPh7KgN+0q4gOKlaAc6r6VxfyxECjaueEbvYh1PrPhhLbItQV10zjdZ9w7Rlos6rrtxtt/DYAMO9lFy8J8sShdvHR4y3TxAGOZn+CNVPT884KQ82Apch6B4Y6FO+pMftiL44mHzPsKd5W0Grkf/+OtHdTcAyDSO8HrEmJD9OqFb4TxPGKLP03y7U66VDgZ4WSlyRHUMv3NdlxAdCarbwLp1zI7O2Zfz1hpKBL5M56eDha9/3/Oc/8ct2UBDuHl9S8sH5Lm688s9wJEPw4Kbg04W/w1QSwMEFAACAAgAL7RFUuVlxrFLAAAAagAAABsAAAB1bml2ZXJzYWwvdW5pdmVyc2FsLnBuZy54bWyzsa/IzVEoSy0qzszPs1Uy1DNQsrfj5bIpKEoty0wtV6gAigEFIUBJoRLINUJwyzNTSjJslSzMzRBiGamZ6RkltkpmpuZwQX2gkQBQSwECAAAUAAIACAASRGxOa18zBNUCAAD3BwAADwAAAAAAAAABAAAAAAAAAAAAbm9uZS9wbGF5ZXIueG1sUEsBAgAAFAACAAgAqZp6Trj5mLriAgAAZwoAABgAAAAAAAAAAQAAAAAAAgMAAG5vbmUvY29tbW9uX21lc3NhZ2VzLmxuZ1BLAQIAABQAAgAIAKmaek62svfIpQAAAIIBAAApAAAAAAAAAAEAAAAAABoGAABub25lL3BsYXliYWNrX2FuZF9uYXZpZ2F0aW9uX3NldHRpbmdzLnhtbFBLAQIAABQAAgAIAKmaek4fVIpqMAMAAMcOAAAiAAAAAAAAAAEAAAAAAAYHAABub25lL2ZsYXNoX3B1Ymxpc2hpbmdfc2V0dGluZ3MueG1sUEsBAgAAFAACAAgAqZp6TkKBxMUYAQAA1AIAABwAAAAAAAAAAQAAAAAAdgoAAG5vbmUvZmxhc2hfc2tpbl9zZXR0aW5ncy54bWxQSwECAAAUAAIACACpmnpO15twlisDAABvDgAAIQAAAAAAAAABAAAAAADICwAAbm9uZS9odG1sX3B1Ymxpc2hpbmdfc2V0dGluZ3MueG1sUEsBAgAAFAACAAgAqZp6To5z9vpqAAAA5QAAABoAAAAAAAAAAQAAAAAAMg8AAG5vbmUvaHRtbF9za2luX3NldHRpbmdzLmpzUEsBAgAAFAACAAgAsJp6Trx9NfdKAAAASQAAABcAAAAAAAAAAQAAAAAA1A8AAG5vbmUvbG9jYWxfc2V0dGluZ3MueG1sUEsBAgAAFAACAAgAk76WUDZhWAJHAwAA4QkAABQAAAAAAAAAAQAAAAAAUxAAAHVuaXZlcnNhbC9wbGF5ZXIueG1sUEsBAgAAFAACAAgALrRFUpxeMggUBgAANxcAAB0AAAAAAAAAAQAAAAAAzBMAAHVuaXZlcnNhbC9jb21tb25fbWVzc2FnZXMubG5nUEsBAgAAFAACAAgALrRFUmayotWlAAAAgwEAAC4AAAAAAAAAAQAAAAAAGxoAAHVuaXZlcnNhbC9wbGF5YmFja19hbmRfbmF2aWdhdGlvbl9zZXR0aW5ncy54bWxQSwECAAAUAAIACAAutEVS0L0vtE4EAACHFQAAJwAAAAAAAAABAAAAAAAMGwAAdW5pdmVyc2FsL2ZsYXNoX3B1Ymxpc2hpbmdfc2V0dGluZ3MueG1sUEsBAgAAFAACAAgALrRFUprDbSdyAwAAogwAACEAAAAAAAAAAQAAAAAAnx8AAHVuaXZlcnNhbC9mbGFzaF9za2luX3NldHRpbmdzLnhtbFBLAQIAABQAAgAIAC60RVLmRcYRSAQAABEVAAAmAAAAAAAAAAEAAAAAAFAjAAB1bml2ZXJzYWwvaHRtbF9wdWJsaXNoaW5nX3NldHRpbmdzLnhtbFBLAQIAABQAAgAIAC60RVInFvORtwEAAH4GAAAfAAAAAAAAAAEAAAAAANwnAAB1bml2ZXJzYWwvaHRtbF9za2luX3NldHRpbmdzLmpzUEsBAgAAFAACAAgALrRFUpQTsyJpAAAAbgAAABwAAAAAAAAAAQAAAAAA0CkAAHVuaXZlcnNhbC9sb2NhbF9zZXR0aW5ncy54bWxQSwECAAAUAAIACAAvtEVSqp+OWRYKAAAWGQAAFwAAAAAAAAAAAAAAAABzKgAAdW5pdmVyc2FsL3VuaXZlcnNhbC5wbmdQSwECAAAUAAIACAAvtEVS5WXGsUsAAABqAAAAGwAAAAAAAAABAAAAAAC+NAAAdW5pdmVyc2FsL3VuaXZlcnNhbC5wbmcueG1sUEsFBgAAAAASABIAVgUAAEI1AAAAAA=="/>
  <p:tag name="ISPRING_ULTRA_SCORM_COURCE_TITLE" val="Aula 21_N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ORIGINAL_SIZ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PRESENTATION_TITLE" val="Aula 21_N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QUIZ_SHAPES_ADDED" val="1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RESOURCE_QUIZ" val="quiz1.quiz"/>
  <p:tag name="ISPRING_QUIZ_FULL_PATH" val="C:\Users\filom\Documents\ENGIMATH\LESSONS\MATRICES\AULA 21\Aula_21_N1\quiz\quiz1.quiz"/>
  <p:tag name="ISPRING_QUIZ_RELATIVE_PATH" val="Aula_21_N1\quiz\quiz1.quiz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gTIqw6EqPqnP8NBK-ppdKA&quot;,&quot;gi&quot;:&quot;1Cd0A8g7FZha3jSwNuAqlw&quot;,&quot;ti&quot;:&quot;characters&quot;,&quot;vs&quot;:{&quot;f&quot;:[1402,674],&quot;i&quot;:{&quot;d&quot;:&quot;gTIqw6EqPqnP8NBK-ppdKA&quot;,&quot;p&quot;:true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YY7eX_5NDrWl_JbRWM0FXw&quot;,&quot;gi&quot;:&quot;1Cd0A8g7FZha3jSwNuAqlw&quot;,&quot;ti&quot;:&quot;characters&quot;,&quot;vs&quot;:{&quot;f&quot;:[1402,674],&quot;i&quot;:{&quot;d&quot;:&quot;YY7eX_5NDrWl_JbRWM0FXw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7xR4lFTkN_63XU9KWT6KQ&quot;,&quot;gi&quot;:&quot;1Cd0A8g7FZha3jSwNuAqlw&quot;,&quot;ti&quot;:&quot;characters&quot;,&quot;vs&quot;:{&quot;f&quot;:[1402,674],&quot;i&quot;:{&quot;d&quot;:&quot;L7xR4lFTkN_63XU9KWT6KQ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UjZ_u00I7Wc6Hle0O2mjvg&quot;,&quot;gi&quot;:&quot;OPY_MK8tXjWrKhaXZ9l3pQ&quot;,&quot;ti&quot;:&quot;object_sets&quot;,&quot;vs&quot;:{&quot;f&quot;:[1045],&quot;i&quot;:{&quot;d&quot;:&quot;UjZ_u00I7Wc6Hle0O2mjvg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2pqkqAAmHp7XLEsG6ZRCkg&quot;,&quot;gi&quot;:&quot;1Cd0A8g7FZha3jSwNuAqlw&quot;,&quot;ti&quot;:&quot;characters&quot;,&quot;vs&quot;:{&quot;f&quot;:[1402,674,519,529],&quot;i&quot;:{&quot;d&quot;:&quot;2pqkqAAmHp7XLEsG6ZRCkg&quot;,&quot;p&quot;:true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HA_0rqFTnrVb_SccPztSLg&quot;,&quot;gi&quot;:&quot;1Cd0A8g7FZha3jSwNuAqlw&quot;,&quot;ti&quot;:&quot;characters&quot;,&quot;vs&quot;:{&quot;f&quot;:[1402,674],&quot;i&quot;:{&quot;d&quot;:&quot;HA_0rqFTnrVb_SccPztSLg&quot;,&quot;p&quot;:true}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Dz67d2a6U0YP4m6aDd1d4g&quot;,&quot;gi&quot;:&quot;1Cd0A8g7FZha3jSwNuAqlw&quot;,&quot;ti&quot;:&quot;characters&quot;,&quot;vs&quot;:{&quot;f&quot;:[1402,674,501],&quot;i&quot;:{&quot;d&quot;:&quot;Dz67d2a6U0YP4m6aDd1d4g&quot;,&quot;p&quot;:true}}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B6Euu3uc-_agCNPQYH9s4g&quot;,&quot;gi&quot;:&quot;1Cd0A8g7FZha3jSwNuAqlw&quot;,&quot;ti&quot;:&quot;characters&quot;,&quot;vs&quot;:{&quot;f&quot;:[1402,674],&quot;i&quot;:{&quot;d&quot;:&quot;B6Euu3uc-_agCNPQYH9s4g&quot;,&quot;p&quot;:true}}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7zt2021UtiRUoU8po_XmA&quot;,&quot;gi&quot;:&quot;1Cd0A8g7FZha3jSwNuAqlw&quot;,&quot;ti&quot;:&quot;characters&quot;,&quot;vs&quot;:{&quot;f&quot;:[1402,674,543,544],&quot;i&quot;:{&quot;d&quot;:&quot;x7zt2021UtiRUoU8po_XmA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3536B3E856E114D9A0F128D2740EF3C" ma:contentTypeVersion="15" ma:contentTypeDescription="Criar um novo documento." ma:contentTypeScope="" ma:versionID="19994ce53bd4fd50084cf307932a6689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40d8c5661e452ee98b8ea98e88ce35a2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m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3956646-7FE7-4682-9324-BBA6B4ECF13D}"/>
</file>

<file path=customXml/itemProps2.xml><?xml version="1.0" encoding="utf-8"?>
<ds:datastoreItem xmlns:ds="http://schemas.openxmlformats.org/officeDocument/2006/customXml" ds:itemID="{D7D1E5C0-85C5-47C1-B388-81F0ED03E4B2}"/>
</file>

<file path=customXml/itemProps3.xml><?xml version="1.0" encoding="utf-8"?>
<ds:datastoreItem xmlns:ds="http://schemas.openxmlformats.org/officeDocument/2006/customXml" ds:itemID="{C7EAA606-80AA-47F0-80EE-CF8F86672ABF}"/>
</file>

<file path=docProps/app.xml><?xml version="1.0" encoding="utf-8"?>
<Properties xmlns="http://schemas.openxmlformats.org/officeDocument/2006/extended-properties" xmlns:vt="http://schemas.openxmlformats.org/officeDocument/2006/docPropsVTypes">
  <TotalTime>10528</TotalTime>
  <Words>647</Words>
  <Application>Microsoft Office PowerPoint</Application>
  <PresentationFormat>Ecrã Panorâmico</PresentationFormat>
  <Paragraphs>108</Paragraphs>
  <Slides>8</Slides>
  <Notes>8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21_N1</dc:title>
  <dc:creator>Filomena Soares</dc:creator>
  <cp:lastModifiedBy>Filomena Soares</cp:lastModifiedBy>
  <cp:revision>462</cp:revision>
  <dcterms:created xsi:type="dcterms:W3CDTF">2019-03-25T06:42:45Z</dcterms:created>
  <dcterms:modified xsi:type="dcterms:W3CDTF">2021-02-05T22:34:49Z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