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308" r:id="rId4"/>
    <p:sldId id="309" r:id="rId5"/>
    <p:sldId id="302" r:id="rId6"/>
    <p:sldId id="303" r:id="rId7"/>
    <p:sldId id="293" r:id="rId8"/>
    <p:sldId id="304" r:id="rId9"/>
    <p:sldId id="307" r:id="rId10"/>
    <p:sldId id="280" r:id="rId11"/>
    <p:sldId id="305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F25E4F"/>
    <a:srgbClr val="0C2B8E"/>
    <a:srgbClr val="70AD4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9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829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840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6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0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79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1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0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1.jpe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slide" Target="slide5.xml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61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10" Type="http://schemas.openxmlformats.org/officeDocument/2006/relationships/slide" Target="slide5.xml"/><Relationship Id="rId19" Type="http://schemas.openxmlformats.org/officeDocument/2006/relationships/image" Target="../media/image150.png"/><Relationship Id="rId4" Type="http://schemas.openxmlformats.org/officeDocument/2006/relationships/image" Target="../media/image1.jpeg"/><Relationship Id="rId9" Type="http://schemas.openxmlformats.org/officeDocument/2006/relationships/slide" Target="slide2.xml"/><Relationship Id="rId14" Type="http://schemas.openxmlformats.org/officeDocument/2006/relationships/image" Target="../media/image8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24" Type="http://schemas.openxmlformats.org/officeDocument/2006/relationships/image" Target="../media/image20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slide" Target="slide5.xml"/><Relationship Id="rId19" Type="http://schemas.openxmlformats.org/officeDocument/2006/relationships/image" Target="../media/image150.png"/><Relationship Id="rId4" Type="http://schemas.openxmlformats.org/officeDocument/2006/relationships/image" Target="../media/image1.jpeg"/><Relationship Id="rId9" Type="http://schemas.openxmlformats.org/officeDocument/2006/relationships/slide" Target="slide2.xml"/><Relationship Id="rId14" Type="http://schemas.openxmlformats.org/officeDocument/2006/relationships/image" Target="../media/image20.png"/><Relationship Id="rId22" Type="http://schemas.openxmlformats.org/officeDocument/2006/relationships/image" Target="../media/image18.png"/><Relationship Id="rId27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3.png"/><Relationship Id="rId7" Type="http://schemas.openxmlformats.org/officeDocument/2006/relationships/image" Target="../media/image130.png"/><Relationship Id="rId12" Type="http://schemas.openxmlformats.org/officeDocument/2006/relationships/slide" Target="slide5.xml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tags" Target="../tags/tag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11" Type="http://schemas.openxmlformats.org/officeDocument/2006/relationships/slide" Target="slide2.xml"/><Relationship Id="rId24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slide" Target="slide7.xml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7.xml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4.png"/><Relationship Id="rId18" Type="http://schemas.openxmlformats.org/officeDocument/2006/relationships/image" Target="../media/image45.png"/><Relationship Id="rId3" Type="http://schemas.openxmlformats.org/officeDocument/2006/relationships/tags" Target="../tags/tag9.xml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320.png"/><Relationship Id="rId2" Type="http://schemas.openxmlformats.org/officeDocument/2006/relationships/tags" Target="../tags/tag8.xml"/><Relationship Id="rId16" Type="http://schemas.openxmlformats.org/officeDocument/2006/relationships/slide" Target="slide7.xml"/><Relationship Id="rId20" Type="http://schemas.openxmlformats.org/officeDocument/2006/relationships/image" Target="../media/image340.png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7.xml"/><Relationship Id="rId15" Type="http://schemas.openxmlformats.org/officeDocument/2006/relationships/slide" Target="slide5.xml"/><Relationship Id="rId23" Type="http://schemas.openxmlformats.org/officeDocument/2006/relationships/image" Target="../media/image49.png"/><Relationship Id="rId10" Type="http://schemas.openxmlformats.org/officeDocument/2006/relationships/image" Target="../media/image290.png"/><Relationship Id="rId19" Type="http://schemas.openxmlformats.org/officeDocument/2006/relationships/image" Target="../media/image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png"/><Relationship Id="rId14" Type="http://schemas.openxmlformats.org/officeDocument/2006/relationships/slide" Target="slide2.xml"/><Relationship Id="rId2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80.png"/><Relationship Id="rId1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17" Type="http://schemas.openxmlformats.org/officeDocument/2006/relationships/image" Target="../media/image51.png"/><Relationship Id="rId2" Type="http://schemas.openxmlformats.org/officeDocument/2006/relationships/tags" Target="../tags/tag11.xml"/><Relationship Id="rId16" Type="http://schemas.openxmlformats.org/officeDocument/2006/relationships/image" Target="../media/image50.png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00.png"/><Relationship Id="rId10" Type="http://schemas.openxmlformats.org/officeDocument/2006/relationships/slide" Target="slide5.xml"/><Relationship Id="rId4" Type="http://schemas.openxmlformats.org/officeDocument/2006/relationships/notesSlide" Target="../notesSlides/notesSlide8.xml"/><Relationship Id="rId9" Type="http://schemas.openxmlformats.org/officeDocument/2006/relationships/slide" Target="slide2.xml"/><Relationship Id="rId14" Type="http://schemas.openxmlformats.org/officeDocument/2006/relationships/image" Target="../media/image3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0.png"/><Relationship Id="rId18" Type="http://schemas.openxmlformats.org/officeDocument/2006/relationships/image" Target="../media/image53.png"/><Relationship Id="rId3" Type="http://schemas.openxmlformats.org/officeDocument/2006/relationships/image" Target="../media/image3.png"/><Relationship Id="rId21" Type="http://schemas.openxmlformats.org/officeDocument/2006/relationships/image" Target="../media/image42.png"/><Relationship Id="rId7" Type="http://schemas.openxmlformats.org/officeDocument/2006/relationships/slide" Target="slide7.xml"/><Relationship Id="rId12" Type="http://schemas.openxmlformats.org/officeDocument/2006/relationships/image" Target="../media/image440.png"/><Relationship Id="rId17" Type="http://schemas.openxmlformats.org/officeDocument/2006/relationships/image" Target="../media/image4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30.png"/><Relationship Id="rId5" Type="http://schemas.openxmlformats.org/officeDocument/2006/relationships/slide" Target="slide2.xml"/><Relationship Id="rId15" Type="http://schemas.openxmlformats.org/officeDocument/2006/relationships/image" Target="../media/image460.png"/><Relationship Id="rId19" Type="http://schemas.openxmlformats.org/officeDocument/2006/relationships/image" Target="../media/image54.png"/><Relationship Id="rId4" Type="http://schemas.openxmlformats.org/officeDocument/2006/relationships/image" Target="../media/image1.jpe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2" y="1218660"/>
            <a:ext cx="5402428" cy="5117340"/>
          </a:xfrm>
          <a:prstGeom prst="rect">
            <a:avLst/>
          </a:prstGeom>
        </p:spPr>
      </p:pic>
      <p:sp>
        <p:nvSpPr>
          <p:cNvPr id="17" name="Retângulo: Cantos Arredondados 45">
            <a:hlinkClick r:id="rId7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8" name="Retângulo: Cantos Arredondados 63">
            <a:hlinkClick r:id="rId8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62">
            <a:hlinkClick r:id="rId9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84" y="848900"/>
            <a:ext cx="3510454" cy="585685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178112">
            <a:off x="8451180" y="1816032"/>
            <a:ext cx="2320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Será melhor ter papel e lápis por perto, antes de resolver as questões seguintes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22</a:t>
            </a:r>
          </a:p>
        </p:txBody>
      </p:sp>
      <p:sp>
        <p:nvSpPr>
          <p:cNvPr id="17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18" name="Retângulo: Cantos Arredondados 63">
            <a:hlinkClick r:id="rId7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: Cantos Arredondados 62">
            <a:hlinkClick r:id="rId8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0EB8F84A-3AE0-466F-B419-21BA95019E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8A412F38-03D5-4DAA-80DE-D6E14F6AF9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569B6B4A-AECF-488B-AEB3-A0C64EE2592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CDD96643-CD7A-42BB-8DA1-8EC2E3627E0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32F18B25-9E08-43C5-A89A-4639EFCA19E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5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22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34" y="1531883"/>
            <a:ext cx="137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8260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matriz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3128847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Para encontrar esta matriz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b="1" dirty="0" err="1">
                <a:solidFill>
                  <a:srgbClr val="0C2B8E"/>
                </a:solidFill>
              </a:rPr>
              <a:t>primeiro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teremos</a:t>
            </a:r>
            <a:r>
              <a:rPr lang="en-US" sz="2000" dirty="0">
                <a:solidFill>
                  <a:srgbClr val="0C2B8E"/>
                </a:solidFill>
              </a:rPr>
              <a:t> de calculate a </a:t>
            </a:r>
            <a:r>
              <a:rPr lang="en-US" sz="2000" dirty="0" err="1">
                <a:solidFill>
                  <a:srgbClr val="0C2B8E"/>
                </a:solidFill>
              </a:rPr>
              <a:t>matriz</a:t>
            </a:r>
            <a:r>
              <a:rPr lang="en-US" sz="2000" dirty="0">
                <a:solidFill>
                  <a:srgbClr val="0C2B8E"/>
                </a:solidFill>
              </a:rPr>
              <a:t> dos </a:t>
            </a:r>
            <a:r>
              <a:rPr lang="en-US" sz="2000" dirty="0" err="1">
                <a:solidFill>
                  <a:srgbClr val="0C2B8E"/>
                </a:solidFill>
              </a:rPr>
              <a:t>complementos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algébricos</a:t>
            </a:r>
            <a:r>
              <a:rPr lang="en-US" sz="2000" dirty="0">
                <a:solidFill>
                  <a:srgbClr val="0C2B8E"/>
                </a:solidFill>
              </a:rPr>
              <a:t> de </a:t>
            </a:r>
            <a:r>
              <a:rPr lang="en-US" sz="2000" i="1" dirty="0">
                <a:solidFill>
                  <a:srgbClr val="0C2B8E"/>
                </a:solidFill>
              </a:rPr>
              <a:t>A.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219797"/>
            <a:ext cx="558213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Assim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dos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complementos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algébricos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é 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Então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8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10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pt-PT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Seja</a:t>
                </a:r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pt-PT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kumimoji="0" lang="en-US" altLang="pt-PT" sz="24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pt-PT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matriz quadrada de ordem </a:t>
                </a:r>
                <a14:m>
                  <m:oMath xmlns:m="http://schemas.openxmlformats.org/officeDocument/2006/math">
                    <m:r>
                      <a:rPr kumimoji="0" lang="en-US" altLang="pt-PT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kumimoji="0" lang="en-US" altLang="pt-PT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Matriz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pt-PT" sz="2400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kumimoji="0" lang="en-US" altLang="pt-PT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altLang="pt-PT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a transposta da matriz dos seus complementos algébricos e representa-se por </a:t>
                </a:r>
                <a14:m>
                  <m:oMath xmlns:m="http://schemas.openxmlformats.org/officeDocument/2006/math">
                    <m:r>
                      <a:rPr kumimoji="0" lang="pt-PT" altLang="pt-PT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PT" altLang="pt-PT" sz="24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11"/>
                <a:stretch>
                  <a:fillRect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406052" y="27419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calcular</a:t>
            </a:r>
            <a:r>
              <a:rPr lang="en-US" sz="2000" dirty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adjunta</a:t>
            </a:r>
            <a:r>
              <a:rPr lang="en-US" sz="2000" b="1" dirty="0"/>
              <a:t> de 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81566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66" y="4414430"/>
                <a:ext cx="4550736" cy="407099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8074144" y="5119833"/>
                <a:ext cx="245392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144" y="5119833"/>
                <a:ext cx="2453920" cy="6117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4"/>
          <a:stretch/>
        </p:blipFill>
        <p:spPr>
          <a:xfrm>
            <a:off x="9047633" y="5015793"/>
            <a:ext cx="1997385" cy="17195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93" y="2623521"/>
            <a:ext cx="1942853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2" grpId="0"/>
      <p:bldP spid="46" grpId="0"/>
      <p:bldP spid="47" grpId="0"/>
      <p:bldP spid="51" grpId="0"/>
      <p:bldP spid="56" grpId="0"/>
      <p:bldP spid="61" grpId="0"/>
      <p:bldP spid="5" grpId="0"/>
      <p:bldP spid="38" grpId="0"/>
      <p:bldP spid="43" grpId="0"/>
      <p:bldP spid="44" grpId="0"/>
      <p:bldP spid="45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D976F6-09F6-49CF-93CC-E0C13CA11766}"/>
              </a:ext>
            </a:extLst>
          </p:cNvPr>
          <p:cNvSpPr/>
          <p:nvPr/>
        </p:nvSpPr>
        <p:spPr>
          <a:xfrm>
            <a:off x="2373704" y="3329499"/>
            <a:ext cx="9489222" cy="32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8260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matriz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06052" y="3329499"/>
            <a:ext cx="9456874" cy="42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dirty="0">
                <a:solidFill>
                  <a:srgbClr val="0C2B8E"/>
                </a:solidFill>
              </a:rPr>
              <a:t>Para encontrar esta matriz</a:t>
            </a:r>
            <a:r>
              <a:rPr lang="en-US" dirty="0">
                <a:solidFill>
                  <a:srgbClr val="0C2B8E"/>
                </a:solidFill>
              </a:rPr>
              <a:t>, </a:t>
            </a:r>
            <a:r>
              <a:rPr lang="en-US" b="1" dirty="0" err="1">
                <a:solidFill>
                  <a:srgbClr val="0C2B8E"/>
                </a:solidFill>
              </a:rPr>
              <a:t>primeiro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dirty="0" err="1">
                <a:solidFill>
                  <a:srgbClr val="0C2B8E"/>
                </a:solidFill>
              </a:rPr>
              <a:t>teremos</a:t>
            </a:r>
            <a:r>
              <a:rPr lang="en-US" dirty="0">
                <a:solidFill>
                  <a:srgbClr val="0C2B8E"/>
                </a:solidFill>
              </a:rPr>
              <a:t> de </a:t>
            </a:r>
            <a:r>
              <a:rPr lang="en-US" dirty="0" err="1">
                <a:solidFill>
                  <a:srgbClr val="0C2B8E"/>
                </a:solidFill>
              </a:rPr>
              <a:t>calcular</a:t>
            </a:r>
            <a:r>
              <a:rPr lang="en-US" dirty="0">
                <a:solidFill>
                  <a:srgbClr val="0C2B8E"/>
                </a:solidFill>
              </a:rPr>
              <a:t> a </a:t>
            </a:r>
            <a:r>
              <a:rPr lang="en-US" dirty="0" err="1">
                <a:solidFill>
                  <a:srgbClr val="0C2B8E"/>
                </a:solidFill>
              </a:rPr>
              <a:t>matriz</a:t>
            </a:r>
            <a:r>
              <a:rPr lang="en-US" dirty="0">
                <a:solidFill>
                  <a:srgbClr val="0C2B8E"/>
                </a:solidFill>
              </a:rPr>
              <a:t> dos </a:t>
            </a:r>
            <a:r>
              <a:rPr lang="en-US" dirty="0" err="1">
                <a:solidFill>
                  <a:srgbClr val="0C2B8E"/>
                </a:solidFill>
              </a:rPr>
              <a:t>complementos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dirty="0" err="1">
                <a:solidFill>
                  <a:srgbClr val="0C2B8E"/>
                </a:solidFill>
              </a:rPr>
              <a:t>algébricos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i="1" dirty="0">
                <a:solidFill>
                  <a:srgbClr val="0C2B8E"/>
                </a:solidFill>
              </a:rPr>
              <a:t>A.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219797"/>
            <a:ext cx="39799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Então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a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matriz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dos </a:t>
            </a:r>
            <a:r>
              <a:rPr lang="en-US" dirty="0">
                <a:solidFill>
                  <a:srgbClr val="0C2B8E"/>
                </a:solidFill>
              </a:rPr>
              <a:t>comp. </a:t>
            </a:r>
            <a:r>
              <a:rPr lang="en-US" dirty="0" err="1">
                <a:solidFill>
                  <a:srgbClr val="0C2B8E"/>
                </a:solidFill>
              </a:rPr>
              <a:t>algébricos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é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Assim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8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10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dirty="0">
                    <a:ea typeface="Times New Roman" panose="02020603050405020304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</a:rPr>
                  <a:t> </a:t>
                </a:r>
                <a:r>
                  <a:rPr lang="pt-PT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matriz quadrada de ordem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Matriz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en-US" altLang="pt-PT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a transposta da matriz dos seus complementos algébricos e representa-se por </a:t>
                </a:r>
                <a14:m>
                  <m:oMath xmlns:m="http://schemas.openxmlformats.org/officeDocument/2006/math">
                    <m:r>
                      <a:rPr lang="pt-PT" altLang="pt-PT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11"/>
                <a:stretch>
                  <a:fillRect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406052" y="27419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Determinar</a:t>
            </a:r>
            <a:r>
              <a:rPr lang="en-US" sz="2000" dirty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adjunta</a:t>
            </a:r>
            <a:r>
              <a:rPr lang="en-US" sz="2000" b="1" dirty="0"/>
              <a:t> de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215015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015" y="4414430"/>
                <a:ext cx="4550736" cy="407099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132687" y="5119833"/>
                <a:ext cx="245392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687" y="5119833"/>
                <a:ext cx="2453920" cy="6117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4E577E-ACE1-40F8-80A8-2250A407EB7A}"/>
              </a:ext>
            </a:extLst>
          </p:cNvPr>
          <p:cNvSpPr txBox="1"/>
          <p:nvPr/>
        </p:nvSpPr>
        <p:spPr>
          <a:xfrm>
            <a:off x="8901367" y="5909658"/>
            <a:ext cx="296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Basta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lembrar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que…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5A402DA6-C0B6-4627-A85A-35D22B3F3577}"/>
              </a:ext>
            </a:extLst>
          </p:cNvPr>
          <p:cNvCxnSpPr/>
          <p:nvPr/>
        </p:nvCxnSpPr>
        <p:spPr>
          <a:xfrm flipH="1" flipV="1">
            <a:off x="3814438" y="3180597"/>
            <a:ext cx="7854137" cy="2985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6169D16-110B-4E4C-9785-F62B33528F92}"/>
              </a:ext>
            </a:extLst>
          </p:cNvPr>
          <p:cNvCxnSpPr>
            <a:cxnSpLocks/>
          </p:cNvCxnSpPr>
          <p:nvPr/>
        </p:nvCxnSpPr>
        <p:spPr>
          <a:xfrm flipV="1">
            <a:off x="2492011" y="3103646"/>
            <a:ext cx="6501845" cy="38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F1ABF34-8018-4154-9FC5-C71BBA3BD7DA}"/>
              </a:ext>
            </a:extLst>
          </p:cNvPr>
          <p:cNvSpPr txBox="1"/>
          <p:nvPr/>
        </p:nvSpPr>
        <p:spPr>
          <a:xfrm>
            <a:off x="6748210" y="2725759"/>
            <a:ext cx="243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é </a:t>
            </a:r>
            <a:r>
              <a:rPr lang="en-GB" sz="2000" b="1" dirty="0" err="1"/>
              <a:t>apenas</a:t>
            </a:r>
            <a:r>
              <a:rPr lang="en-GB" sz="2000" b="1" dirty="0"/>
              <a:t> </a:t>
            </a:r>
            <a:r>
              <a:rPr lang="en-GB" sz="2000" b="1" dirty="0" err="1"/>
              <a:t>necessário</a:t>
            </a:r>
            <a:r>
              <a:rPr lang="en-GB" sz="2000" b="1" dirty="0"/>
              <a:t>: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244AF66-E808-4852-B45A-C4C4222FC3B2}"/>
              </a:ext>
            </a:extLst>
          </p:cNvPr>
          <p:cNvSpPr txBox="1"/>
          <p:nvPr/>
        </p:nvSpPr>
        <p:spPr>
          <a:xfrm>
            <a:off x="8432416" y="5056897"/>
            <a:ext cx="327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Na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prática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podemos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passar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por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cima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destes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/>
              <p:nvPr/>
            </p:nvSpPr>
            <p:spPr>
              <a:xfrm>
                <a:off x="5354474" y="2746267"/>
                <a:ext cx="2772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>
                  <a:defRPr sz="2000"/>
                </a:lvl1pPr>
              </a:lstStyle>
              <a:p>
                <a:r>
                  <a:rPr lang="pt-PT" b="0" dirty="0"/>
                  <a:t>matriz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C50A27A-00B9-42ED-A29E-F6E05CF1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74" y="2746267"/>
                <a:ext cx="2772029" cy="400110"/>
              </a:xfrm>
              <a:prstGeom prst="rect">
                <a:avLst/>
              </a:prstGeom>
              <a:blipFill>
                <a:blip r:embed="rId18"/>
                <a:stretch>
                  <a:fillRect l="-2198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/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/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blipFill>
                <a:blip r:embed="rId20"/>
                <a:stretch>
                  <a:fillRect l="-14706" r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/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blipFill>
                <a:blip r:embed="rId21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/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blipFill>
                <a:blip r:embed="rId22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/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blipFill>
                <a:blip r:embed="rId2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1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7" grpId="0"/>
      <p:bldP spid="39" grpId="0"/>
      <p:bldP spid="40" grpId="0"/>
      <p:bldP spid="52" grpId="0"/>
      <p:bldP spid="53" grpId="0"/>
      <p:bldP spid="55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47CD18D-7DE1-43CF-B262-6D8C4AB76087}"/>
              </a:ext>
            </a:extLst>
          </p:cNvPr>
          <p:cNvSpPr/>
          <p:nvPr/>
        </p:nvSpPr>
        <p:spPr>
          <a:xfrm>
            <a:off x="6530340" y="2149939"/>
            <a:ext cx="2371027" cy="6769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D976F6-09F6-49CF-93CC-E0C13CA11766}"/>
              </a:ext>
            </a:extLst>
          </p:cNvPr>
          <p:cNvSpPr/>
          <p:nvPr/>
        </p:nvSpPr>
        <p:spPr>
          <a:xfrm>
            <a:off x="2373704" y="3329499"/>
            <a:ext cx="9489222" cy="32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28260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matriz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65" y="2193815"/>
                <a:ext cx="1409681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: Cantos Arredondados 67">
            <a:hlinkClick r:id="rId8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63">
            <a:hlinkClick r:id="rId10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3" y="3805648"/>
                <a:ext cx="4550736" cy="407099"/>
              </a:xfrm>
              <a:prstGeom prst="rect">
                <a:avLst/>
              </a:prstGeom>
              <a:blipFill>
                <a:blip r:embed="rId11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072" y="4428655"/>
                <a:ext cx="4813495" cy="407099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67" y="3813067"/>
                <a:ext cx="4717768" cy="407099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214400" y="4414430"/>
                <a:ext cx="45507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400" y="4414430"/>
                <a:ext cx="4550736" cy="407099"/>
              </a:xfrm>
              <a:prstGeom prst="rect">
                <a:avLst/>
              </a:prstGeom>
              <a:blipFill>
                <a:blip r:embed="rId1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1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2" y="5909658"/>
                <a:ext cx="5078064" cy="6971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5A402DA6-C0B6-4627-A85A-35D22B3F3577}"/>
              </a:ext>
            </a:extLst>
          </p:cNvPr>
          <p:cNvCxnSpPr/>
          <p:nvPr/>
        </p:nvCxnSpPr>
        <p:spPr>
          <a:xfrm flipH="1" flipV="1">
            <a:off x="3814438" y="3180597"/>
            <a:ext cx="7854137" cy="2985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/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BF17E16-98B2-48BD-AD27-2C72C9CA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98" y="2165461"/>
                <a:ext cx="2693861" cy="6118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/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086C5D2-F64C-4A0B-8931-F234E720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667" y="2187279"/>
                <a:ext cx="206660" cy="307777"/>
              </a:xfrm>
              <a:prstGeom prst="rect">
                <a:avLst/>
              </a:prstGeom>
              <a:blipFill>
                <a:blip r:embed="rId20"/>
                <a:stretch>
                  <a:fillRect l="-14706" r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/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D2B2A530-C7F4-4DDF-A567-DD5D4171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86" y="2469803"/>
                <a:ext cx="214931" cy="307777"/>
              </a:xfrm>
              <a:prstGeom prst="rect">
                <a:avLst/>
              </a:prstGeom>
              <a:blipFill>
                <a:blip r:embed="rId21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/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CE7947B-4831-4E2A-96B0-64AAA5ED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77" y="2177722"/>
                <a:ext cx="206660" cy="307777"/>
              </a:xfrm>
              <a:prstGeom prst="rect">
                <a:avLst/>
              </a:prstGeom>
              <a:blipFill>
                <a:blip r:embed="rId22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/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F01AEC-4549-4663-AEB1-E666AFD6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07" y="2471208"/>
                <a:ext cx="184473" cy="307777"/>
              </a:xfrm>
              <a:prstGeom prst="rect">
                <a:avLst/>
              </a:prstGeom>
              <a:blipFill>
                <a:blip r:embed="rId2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7B81D36A-63AE-4A4D-A578-EB8A9D29F767}"/>
                  </a:ext>
                </a:extLst>
              </p:cNvPr>
              <p:cNvSpPr txBox="1"/>
              <p:nvPr/>
            </p:nvSpPr>
            <p:spPr>
              <a:xfrm>
                <a:off x="6155604" y="2294814"/>
                <a:ext cx="1732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𝒂𝒅𝒋</m:t>
                      </m:r>
                      <m:d>
                        <m:d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7B81D36A-63AE-4A4D-A578-EB8A9D29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04" y="2294814"/>
                <a:ext cx="1732916" cy="400110"/>
              </a:xfrm>
              <a:prstGeom prst="rect">
                <a:avLst/>
              </a:prstGeom>
              <a:blipFill>
                <a:blip r:embed="rId2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35DBD1AB-D53A-4F0B-BA6E-69845188F96C}"/>
              </a:ext>
            </a:extLst>
          </p:cNvPr>
          <p:cNvCxnSpPr>
            <a:cxnSpLocks/>
          </p:cNvCxnSpPr>
          <p:nvPr/>
        </p:nvCxnSpPr>
        <p:spPr>
          <a:xfrm flipV="1">
            <a:off x="9025557" y="2393877"/>
            <a:ext cx="434708" cy="3808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DAC4592-6D4A-4D2E-80CB-3152A9F5ACF4}"/>
              </a:ext>
            </a:extLst>
          </p:cNvPr>
          <p:cNvSpPr txBox="1"/>
          <p:nvPr/>
        </p:nvSpPr>
        <p:spPr>
          <a:xfrm>
            <a:off x="9515605" y="1994490"/>
            <a:ext cx="22783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000"/>
            </a:lvl1pPr>
          </a:lstStyle>
          <a:p>
            <a:pPr algn="ctr"/>
            <a:r>
              <a:rPr lang="en-GB" sz="1800" u="sng" dirty="0"/>
              <a:t>Trocar a </a:t>
            </a:r>
            <a:r>
              <a:rPr lang="en-GB" sz="1800" u="sng" dirty="0" err="1"/>
              <a:t>posição</a:t>
            </a:r>
            <a:r>
              <a:rPr lang="en-GB" sz="1800" dirty="0"/>
              <a:t> dos </a:t>
            </a:r>
            <a:r>
              <a:rPr lang="en-GB" sz="1800" dirty="0" err="1"/>
              <a:t>elementos</a:t>
            </a:r>
            <a:r>
              <a:rPr lang="en-GB" sz="1800" dirty="0"/>
              <a:t> </a:t>
            </a:r>
            <a:r>
              <a:rPr lang="en-GB" sz="1800" dirty="0" err="1"/>
              <a:t>principais</a:t>
            </a:r>
            <a:endParaRPr lang="en-GB" sz="1800" dirty="0"/>
          </a:p>
        </p:txBody>
      </p: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7B41D534-5FE3-43BB-B7EC-F2EFC0484399}"/>
              </a:ext>
            </a:extLst>
          </p:cNvPr>
          <p:cNvCxnSpPr>
            <a:cxnSpLocks/>
          </p:cNvCxnSpPr>
          <p:nvPr/>
        </p:nvCxnSpPr>
        <p:spPr>
          <a:xfrm>
            <a:off x="8993856" y="2924070"/>
            <a:ext cx="466409" cy="1116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A7D2E1B6-B2DC-416F-A5DA-91E526D085C6}"/>
              </a:ext>
            </a:extLst>
          </p:cNvPr>
          <p:cNvSpPr txBox="1"/>
          <p:nvPr/>
        </p:nvSpPr>
        <p:spPr>
          <a:xfrm>
            <a:off x="9515605" y="2672032"/>
            <a:ext cx="22783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000"/>
            </a:lvl1pPr>
          </a:lstStyle>
          <a:p>
            <a:pPr algn="ctr"/>
            <a:r>
              <a:rPr lang="en-GB" sz="1800" u="sng" dirty="0"/>
              <a:t>Trocar o “</a:t>
            </a:r>
            <a:r>
              <a:rPr lang="en-GB" sz="1800" u="sng" dirty="0" err="1"/>
              <a:t>sinal</a:t>
            </a:r>
            <a:r>
              <a:rPr lang="en-GB" sz="1800" u="sng" dirty="0"/>
              <a:t>”</a:t>
            </a:r>
            <a:r>
              <a:rPr lang="en-GB" sz="1800" dirty="0"/>
              <a:t> </a:t>
            </a:r>
            <a:r>
              <a:rPr lang="en-GB" sz="1800" dirty="0" err="1"/>
              <a:t>aos</a:t>
            </a:r>
            <a:r>
              <a:rPr lang="en-GB" sz="1800" dirty="0"/>
              <a:t> outros </a:t>
            </a:r>
            <a:r>
              <a:rPr lang="en-GB" sz="1800" dirty="0" err="1"/>
              <a:t>elementos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CA4E015D-099F-4199-A258-C8B3D42B4C7B}"/>
                  </a:ext>
                </a:extLst>
              </p:cNvPr>
              <p:cNvSpPr txBox="1"/>
              <p:nvPr/>
            </p:nvSpPr>
            <p:spPr>
              <a:xfrm>
                <a:off x="8376635" y="2173465"/>
                <a:ext cx="3935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CA4E015D-099F-4199-A258-C8B3D42B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35" y="2173465"/>
                <a:ext cx="393569" cy="307777"/>
              </a:xfrm>
              <a:prstGeom prst="rect">
                <a:avLst/>
              </a:prstGeom>
              <a:blipFill>
                <a:blip r:embed="rId25"/>
                <a:stretch>
                  <a:fillRect l="-3077" r="-13846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75A2236B-2DFF-473D-9990-F98BECCE2D19}"/>
                  </a:ext>
                </a:extLst>
              </p:cNvPr>
              <p:cNvSpPr txBox="1"/>
              <p:nvPr/>
            </p:nvSpPr>
            <p:spPr>
              <a:xfrm>
                <a:off x="7804065" y="2466951"/>
                <a:ext cx="376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75A2236B-2DFF-473D-9990-F98BECCE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65" y="2466951"/>
                <a:ext cx="376834" cy="307777"/>
              </a:xfrm>
              <a:prstGeom prst="rect">
                <a:avLst/>
              </a:prstGeom>
              <a:blipFill>
                <a:blip r:embed="rId26"/>
                <a:stretch>
                  <a:fillRect l="-3226" r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ixaDeTexto 66">
            <a:extLst>
              <a:ext uri="{FF2B5EF4-FFF2-40B4-BE49-F238E27FC236}">
                <a16:creationId xmlns:a16="http://schemas.microsoft.com/office/drawing/2014/main" id="{1A95D7FE-6152-4A6E-8909-0D63ACFC567D}"/>
              </a:ext>
            </a:extLst>
          </p:cNvPr>
          <p:cNvSpPr txBox="1"/>
          <p:nvPr/>
        </p:nvSpPr>
        <p:spPr>
          <a:xfrm>
            <a:off x="2406052" y="3329499"/>
            <a:ext cx="9456874" cy="42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dirty="0">
                <a:solidFill>
                  <a:srgbClr val="0C2B8E"/>
                </a:solidFill>
              </a:rPr>
              <a:t>Para encontrar esta matriz</a:t>
            </a:r>
            <a:r>
              <a:rPr lang="en-US" dirty="0">
                <a:solidFill>
                  <a:srgbClr val="0C2B8E"/>
                </a:solidFill>
              </a:rPr>
              <a:t>, </a:t>
            </a:r>
            <a:r>
              <a:rPr lang="en-US" b="1" dirty="0" err="1">
                <a:solidFill>
                  <a:srgbClr val="0C2B8E"/>
                </a:solidFill>
              </a:rPr>
              <a:t>primeiro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dirty="0" err="1">
                <a:solidFill>
                  <a:srgbClr val="0C2B8E"/>
                </a:solidFill>
              </a:rPr>
              <a:t>teremos</a:t>
            </a:r>
            <a:r>
              <a:rPr lang="en-US" dirty="0">
                <a:solidFill>
                  <a:srgbClr val="0C2B8E"/>
                </a:solidFill>
              </a:rPr>
              <a:t> de </a:t>
            </a:r>
            <a:r>
              <a:rPr lang="en-US" dirty="0" err="1">
                <a:solidFill>
                  <a:srgbClr val="0C2B8E"/>
                </a:solidFill>
              </a:rPr>
              <a:t>calcular</a:t>
            </a:r>
            <a:r>
              <a:rPr lang="en-US" dirty="0">
                <a:solidFill>
                  <a:srgbClr val="0C2B8E"/>
                </a:solidFill>
              </a:rPr>
              <a:t> a </a:t>
            </a:r>
            <a:r>
              <a:rPr lang="en-US" dirty="0" err="1">
                <a:solidFill>
                  <a:srgbClr val="0C2B8E"/>
                </a:solidFill>
              </a:rPr>
              <a:t>matriz</a:t>
            </a:r>
            <a:r>
              <a:rPr lang="en-US" dirty="0">
                <a:solidFill>
                  <a:srgbClr val="0C2B8E"/>
                </a:solidFill>
              </a:rPr>
              <a:t> dos </a:t>
            </a:r>
            <a:r>
              <a:rPr lang="en-US" dirty="0" err="1">
                <a:solidFill>
                  <a:srgbClr val="0C2B8E"/>
                </a:solidFill>
              </a:rPr>
              <a:t>complementos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dirty="0" err="1">
                <a:solidFill>
                  <a:srgbClr val="0C2B8E"/>
                </a:solidFill>
              </a:rPr>
              <a:t>algébricos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lang="en-US" i="1" dirty="0">
                <a:solidFill>
                  <a:srgbClr val="0C2B8E"/>
                </a:solidFill>
              </a:rPr>
              <a:t>A.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619DBF09-CAF7-4CF8-B882-B7610CF96B09}"/>
              </a:ext>
            </a:extLst>
          </p:cNvPr>
          <p:cNvSpPr txBox="1"/>
          <p:nvPr/>
        </p:nvSpPr>
        <p:spPr>
          <a:xfrm>
            <a:off x="2406052" y="2741906"/>
            <a:ext cx="49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Determinar</a:t>
            </a:r>
            <a:r>
              <a:rPr lang="en-US" sz="2000" dirty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adjunta</a:t>
            </a:r>
            <a:r>
              <a:rPr lang="en-US" sz="2000" b="1" dirty="0"/>
              <a:t> de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B3D5FC2A-AE77-4AE9-9EDB-BFF91EA0BA28}"/>
              </a:ext>
            </a:extLst>
          </p:cNvPr>
          <p:cNvCxnSpPr>
            <a:cxnSpLocks/>
          </p:cNvCxnSpPr>
          <p:nvPr/>
        </p:nvCxnSpPr>
        <p:spPr>
          <a:xfrm flipV="1">
            <a:off x="2492011" y="3103646"/>
            <a:ext cx="6501845" cy="38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568F6AE-4FE1-401F-AB10-91F1B33F54CD}"/>
              </a:ext>
            </a:extLst>
          </p:cNvPr>
          <p:cNvSpPr txBox="1"/>
          <p:nvPr/>
        </p:nvSpPr>
        <p:spPr>
          <a:xfrm>
            <a:off x="6748210" y="2725759"/>
            <a:ext cx="243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é </a:t>
            </a:r>
            <a:r>
              <a:rPr lang="en-GB" sz="2000" b="1" dirty="0" err="1"/>
              <a:t>apenas</a:t>
            </a:r>
            <a:r>
              <a:rPr lang="en-GB" sz="2000" b="1" dirty="0"/>
              <a:t> </a:t>
            </a:r>
            <a:r>
              <a:rPr lang="en-GB" sz="2000" b="1" dirty="0" err="1"/>
              <a:t>necessário</a:t>
            </a:r>
            <a:r>
              <a:rPr lang="en-GB" sz="2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BAEE62F1-3A07-4944-98F1-C78BCA94E2CF}"/>
                  </a:ext>
                </a:extLst>
              </p:cNvPr>
              <p:cNvSpPr txBox="1"/>
              <p:nvPr/>
            </p:nvSpPr>
            <p:spPr>
              <a:xfrm>
                <a:off x="5354474" y="2746267"/>
                <a:ext cx="2772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>
                  <a:defRPr sz="2000"/>
                </a:lvl1pPr>
              </a:lstStyle>
              <a:p>
                <a:r>
                  <a:rPr lang="pt-PT" b="0" dirty="0"/>
                  <a:t>matriz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BAEE62F1-3A07-4944-98F1-C78BCA94E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74" y="2746267"/>
                <a:ext cx="2772029" cy="400110"/>
              </a:xfrm>
              <a:prstGeom prst="rect">
                <a:avLst/>
              </a:prstGeom>
              <a:blipFill>
                <a:blip r:embed="rId20"/>
                <a:stretch>
                  <a:fillRect l="-2198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4D19F74C-EBA6-41CB-83C2-246258F4719E}"/>
              </a:ext>
            </a:extLst>
          </p:cNvPr>
          <p:cNvSpPr txBox="1"/>
          <p:nvPr/>
        </p:nvSpPr>
        <p:spPr>
          <a:xfrm>
            <a:off x="2492011" y="5219797"/>
            <a:ext cx="39799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Então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a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matriz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dos </a:t>
            </a:r>
            <a:r>
              <a:rPr lang="en-US" dirty="0">
                <a:solidFill>
                  <a:srgbClr val="0C2B8E"/>
                </a:solidFill>
              </a:rPr>
              <a:t>comp. </a:t>
            </a:r>
            <a:r>
              <a:rPr lang="en-US" dirty="0" err="1">
                <a:solidFill>
                  <a:srgbClr val="0C2B8E"/>
                </a:solidFill>
              </a:rPr>
              <a:t>algébricos</a:t>
            </a:r>
            <a:r>
              <a:rPr lang="en-US" dirty="0">
                <a:solidFill>
                  <a:srgbClr val="0C2B8E"/>
                </a:solidFill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</a:rPr>
              <a:t> é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22D9D972-710C-4529-832A-EDCED00E7A5B}"/>
              </a:ext>
            </a:extLst>
          </p:cNvPr>
          <p:cNvSpPr txBox="1"/>
          <p:nvPr/>
        </p:nvSpPr>
        <p:spPr>
          <a:xfrm>
            <a:off x="2492011" y="5958689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Assim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9FB795A3-616E-48E9-99A7-FEE9BC1A58DF}"/>
                  </a:ext>
                </a:extLst>
              </p:cNvPr>
              <p:cNvSpPr txBox="1"/>
              <p:nvPr/>
            </p:nvSpPr>
            <p:spPr>
              <a:xfrm>
                <a:off x="6132687" y="5119833"/>
                <a:ext cx="245392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9FB795A3-616E-48E9-99A7-FEE9BC1A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687" y="5119833"/>
                <a:ext cx="2453920" cy="6117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74">
            <a:extLst>
              <a:ext uri="{FF2B5EF4-FFF2-40B4-BE49-F238E27FC236}">
                <a16:creationId xmlns:a16="http://schemas.microsoft.com/office/drawing/2014/main" id="{1619275C-6C2F-4BB2-B361-3A8AEA8FEF34}"/>
              </a:ext>
            </a:extLst>
          </p:cNvPr>
          <p:cNvSpPr txBox="1"/>
          <p:nvPr/>
        </p:nvSpPr>
        <p:spPr>
          <a:xfrm>
            <a:off x="8901367" y="5909658"/>
            <a:ext cx="296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Basta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GB" sz="2000" b="1" dirty="0" err="1">
                <a:ln>
                  <a:solidFill>
                    <a:srgbClr val="C00000"/>
                  </a:solidFill>
                </a:ln>
              </a:rPr>
              <a:t>lembrar</a:t>
            </a:r>
            <a:r>
              <a:rPr lang="en-GB" sz="2000" b="1" dirty="0">
                <a:ln>
                  <a:solidFill>
                    <a:srgbClr val="C00000"/>
                  </a:solidFill>
                </a:ln>
              </a:rPr>
              <a:t> que…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224AE0F9-4CDC-4ABA-BC78-EA1F277DA8B1}"/>
              </a:ext>
            </a:extLst>
          </p:cNvPr>
          <p:cNvSpPr txBox="1"/>
          <p:nvPr/>
        </p:nvSpPr>
        <p:spPr>
          <a:xfrm>
            <a:off x="8432416" y="5056897"/>
            <a:ext cx="327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Na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prática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podemos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passar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por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cima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destes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passos</a:t>
            </a:r>
            <a:r>
              <a:rPr lang="en-GB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">
                <a:extLst>
                  <a:ext uri="{FF2B5EF4-FFF2-40B4-BE49-F238E27FC236}">
                    <a16:creationId xmlns:a16="http://schemas.microsoft.com/office/drawing/2014/main" id="{E6D3CA8E-B8AB-498E-B0EA-3D6C9B8FF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dirty="0">
                    <a:ea typeface="Times New Roman" panose="02020603050405020304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</a:rPr>
                  <a:t> </a:t>
                </a:r>
                <a:r>
                  <a:rPr lang="pt-PT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matriz quadrada de ordem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Matriz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en-US" altLang="pt-PT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a transposta da matriz dos seus complementos algébricos e representa-se por </a:t>
                </a:r>
                <a14:m>
                  <m:oMath xmlns:m="http://schemas.openxmlformats.org/officeDocument/2006/math">
                    <m:r>
                      <a:rPr lang="pt-PT" altLang="pt-PT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2">
                <a:extLst>
                  <a:ext uri="{FF2B5EF4-FFF2-40B4-BE49-F238E27FC236}">
                    <a16:creationId xmlns:a16="http://schemas.microsoft.com/office/drawing/2014/main" id="{E6D3CA8E-B8AB-498E-B0EA-3D6C9B8FF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27"/>
                <a:stretch>
                  <a:fillRect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04713 0.0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0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04714 -0.04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3" grpId="0"/>
      <p:bldP spid="44" grpId="0"/>
      <p:bldP spid="45" grpId="0"/>
      <p:bldP spid="48" grpId="0"/>
      <p:bldP spid="50" grpId="0"/>
      <p:bldP spid="53" grpId="0"/>
      <p:bldP spid="55" grpId="0"/>
      <p:bldP spid="57" grpId="0"/>
      <p:bldP spid="58" grpId="0"/>
      <p:bldP spid="59" grpId="0"/>
      <p:bldP spid="62" grpId="0" animBg="1"/>
      <p:bldP spid="64" grpId="0" animBg="1"/>
      <p:bldP spid="65" grpId="0"/>
      <p:bldP spid="66" grpId="0"/>
      <p:bldP spid="67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639619"/>
            <a:ext cx="9859639" cy="514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65745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4" y="2093423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843246" y="1899704"/>
                <a:ext cx="200138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46" y="1899704"/>
                <a:ext cx="2001381" cy="813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406052" y="2719919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Primeiro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temos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 </a:t>
                </a:r>
                <a:r>
                  <a:rPr kumimoji="0" lang="en-US" sz="2000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calcular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 </a:t>
                </a:r>
                <a:r>
                  <a:rPr kumimoji="0" lang="en-US" sz="2000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matriz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dos </a:t>
                </a:r>
                <a:r>
                  <a:rPr kumimoji="0" lang="en-US" sz="2000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Complementos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Algébricos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(C.A.) de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052" y="2719919"/>
                <a:ext cx="9456874" cy="400110"/>
              </a:xfrm>
              <a:prstGeom prst="rect">
                <a:avLst/>
              </a:prstGeom>
              <a:blipFill>
                <a:blip r:embed="rId8"/>
                <a:stretch>
                  <a:fillRect l="-709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492011" y="5219797"/>
                <a:ext cx="3593479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Então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matriz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dos C.A. de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11" y="5219797"/>
                <a:ext cx="3593479" cy="400110"/>
              </a:xfrm>
              <a:prstGeom prst="rect">
                <a:avLst/>
              </a:prstGeom>
              <a:blipFill>
                <a:blip r:embed="rId9"/>
                <a:stretch>
                  <a:fillRect l="-1868" t="-7576" b="-25758"/>
                </a:stretch>
              </a:blipFill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352017" y="5219797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Logo, </a:t>
            </a:r>
          </a:p>
        </p:txBody>
      </p:sp>
      <p:sp>
        <p:nvSpPr>
          <p:cNvPr id="31" name="Retângulo: Cantos Arredondados 67">
            <a:hlinkClick r:id="rId10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32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63">
            <a:hlinkClick r:id="rId12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176FAE1-49A5-44F6-BF8E-248734D9A456}"/>
                  </a:ext>
                </a:extLst>
              </p:cNvPr>
              <p:cNvSpPr txBox="1"/>
              <p:nvPr/>
            </p:nvSpPr>
            <p:spPr>
              <a:xfrm>
                <a:off x="6826329" y="2103706"/>
                <a:ext cx="49204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Vamos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calcular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adjunta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176FAE1-49A5-44F6-BF8E-248734D9A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29" y="2103706"/>
                <a:ext cx="4920475" cy="400110"/>
              </a:xfrm>
              <a:prstGeom prst="rect">
                <a:avLst/>
              </a:prstGeom>
              <a:blipFill>
                <a:blip r:embed="rId13"/>
                <a:stretch>
                  <a:fillRect l="-136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461009" y="3113698"/>
                <a:ext cx="2604977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009" y="3113698"/>
                <a:ext cx="2604977" cy="6034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686646" y="5633339"/>
                <a:ext cx="3366436" cy="90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PT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46" y="5633339"/>
                <a:ext cx="3366436" cy="9041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747534" y="5606793"/>
                <a:ext cx="5078064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𝒂𝒅𝒋</m:t>
                      </m:r>
                      <m:d>
                        <m:d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p>
                      </m:sSup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34" y="5606793"/>
                <a:ext cx="5078064" cy="9307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367903" y="3096646"/>
                <a:ext cx="28588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03" y="3096646"/>
                <a:ext cx="2858814" cy="6055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707459" y="3097520"/>
                <a:ext cx="260497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59" y="3097520"/>
                <a:ext cx="2604977" cy="6055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382184" y="3760089"/>
                <a:ext cx="2604977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84" y="3760089"/>
                <a:ext cx="2604977" cy="6034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313589" y="3759155"/>
                <a:ext cx="260497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89" y="3759155"/>
                <a:ext cx="2604977" cy="6055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8814599" y="3738146"/>
                <a:ext cx="260497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599" y="3738146"/>
                <a:ext cx="2604977" cy="6055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469173" y="4421615"/>
                <a:ext cx="260497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73" y="4421615"/>
                <a:ext cx="2604977" cy="6055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421348" y="4411454"/>
                <a:ext cx="2718546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48" y="4411454"/>
                <a:ext cx="2718546" cy="6034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738323" y="4399370"/>
                <a:ext cx="2604977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sub>
                      </m:sSub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0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323" y="4399370"/>
                <a:ext cx="2604977" cy="60555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5"/>
          <a:stretch/>
        </p:blipFill>
        <p:spPr>
          <a:xfrm>
            <a:off x="5952970" y="5154008"/>
            <a:ext cx="1761749" cy="16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16" y="2078245"/>
            <a:ext cx="1228725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BA6CEA53-8DE1-4FBB-972A-A173B990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dirty="0">
                    <a:ea typeface="Times New Roman" panose="02020603050405020304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</a:rPr>
                  <a:t> </a:t>
                </a:r>
                <a:r>
                  <a:rPr lang="pt-PT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matriz quadrada de ordem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Matriz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en-US" altLang="pt-PT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a transposta da matriz dos seus complementos algébricos e representa-se por </a:t>
                </a:r>
                <a14:m>
                  <m:oMath xmlns:m="http://schemas.openxmlformats.org/officeDocument/2006/math">
                    <m:r>
                      <a:rPr lang="pt-PT" altLang="pt-PT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2">
                <a:extLst>
                  <a:ext uri="{FF2B5EF4-FFF2-40B4-BE49-F238E27FC236}">
                    <a16:creationId xmlns:a16="http://schemas.microsoft.com/office/drawing/2014/main" id="{BA6CEA53-8DE1-4FBB-972A-A173B990C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27"/>
                <a:stretch>
                  <a:fillRect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8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6" grpId="0"/>
      <p:bldP spid="47" grpId="0"/>
      <p:bldP spid="51" grpId="0"/>
      <p:bldP spid="56" grpId="0"/>
      <p:bldP spid="61" grpId="0"/>
      <p:bldP spid="38" grpId="0"/>
      <p:bldP spid="43" grpId="0"/>
      <p:bldP spid="49" grpId="0"/>
      <p:bldP spid="50" grpId="0"/>
      <p:bldP spid="34" grpId="0"/>
      <p:bldP spid="35" grpId="0"/>
      <p:bldP spid="37" grpId="0"/>
      <p:bldP spid="39" grpId="0"/>
      <p:bldP spid="40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639619"/>
            <a:ext cx="9859639" cy="514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22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136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657452"/>
            <a:ext cx="1023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b="1" u="sng" dirty="0">
                <a:solidFill>
                  <a:srgbClr val="F25E4F"/>
                </a:solidFill>
              </a:rPr>
              <a:t>NOTA
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3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63">
            <a:hlinkClick r:id="rId8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2386866" y="4804832"/>
            <a:ext cx="7704000" cy="1440000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70036" y="2366660"/>
            <a:ext cx="4239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Matrizes</a:t>
            </a:r>
            <a:r>
              <a:rPr lang="en-US" sz="2800" b="1" dirty="0"/>
              <a:t> </a:t>
            </a:r>
            <a:r>
              <a:rPr lang="en-US" sz="2800" b="1" dirty="0" err="1"/>
              <a:t>maiores</a:t>
            </a:r>
            <a:r>
              <a:rPr lang="en-US" sz="2800" b="1" dirty="0"/>
              <a:t>
</a:t>
            </a:r>
            <a:endParaRPr lang="pt-PT" sz="2800" b="1" dirty="0"/>
          </a:p>
        </p:txBody>
      </p:sp>
      <p:sp>
        <p:nvSpPr>
          <p:cNvPr id="4" name="Retângulo arredondado 3"/>
          <p:cNvSpPr/>
          <p:nvPr/>
        </p:nvSpPr>
        <p:spPr>
          <a:xfrm>
            <a:off x="2370036" y="3022773"/>
            <a:ext cx="7699043" cy="144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614177" y="3142609"/>
            <a:ext cx="747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São </a:t>
            </a:r>
            <a:r>
              <a:rPr lang="pt-PT" sz="2400" dirty="0" err="1"/>
              <a:t>exactamente</a:t>
            </a:r>
            <a:r>
              <a:rPr lang="pt-PT" sz="2400" dirty="0"/>
              <a:t> os mesmos passos para </a:t>
            </a:r>
            <a:r>
              <a:rPr lang="en-US" sz="2400" b="1" dirty="0" err="1"/>
              <a:t>matrizes</a:t>
            </a:r>
            <a:r>
              <a:rPr lang="en-US" sz="2400" b="1" dirty="0"/>
              <a:t> </a:t>
            </a:r>
            <a:r>
              <a:rPr lang="en-US" sz="2400" b="1" dirty="0" err="1"/>
              <a:t>maiores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pt-PT" sz="2400" dirty="0"/>
              <a:t>como 4 × 4, 5 × 5</a:t>
            </a:r>
            <a:r>
              <a:rPr lang="en-US" sz="2400" dirty="0"/>
              <a:t>,…), </a:t>
            </a:r>
            <a:r>
              <a:rPr lang="pt-PT" sz="2400" dirty="0"/>
              <a:t>mas repara que há muitos cálculos envolvidos…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Imagem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83" y="1927619"/>
            <a:ext cx="1323022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ACD2AB8D-5BCC-482F-A45A-560B1D689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dirty="0">
                    <a:ea typeface="Times New Roman" panose="02020603050405020304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</a:rPr>
                  <a:t> </a:t>
                </a:r>
                <a:r>
                  <a:rPr lang="pt-PT" altLang="pt-PT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matriz quadrada de ordem </a:t>
                </a:r>
                <a14:m>
                  <m:oMath xmlns:m="http://schemas.openxmlformats.org/officeDocument/2006/math">
                    <m:r>
                      <a:rPr lang="en-US" altLang="pt-P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Matriz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pt-PT" sz="2400" b="1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adjunta</a:t>
                </a:r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en-US" altLang="pt-PT" sz="2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altLang="pt-PT" sz="24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pt-PT" sz="24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a transposta da matriz dos seus complementos algébricos e representa-se por </a:t>
                </a:r>
                <a14:m>
                  <m:oMath xmlns:m="http://schemas.openxmlformats.org/officeDocument/2006/math">
                    <m:r>
                      <a:rPr lang="pt-PT" altLang="pt-PT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𝒂𝒅𝒋</m:t>
                    </m:r>
                    <m:d>
                      <m:dPr>
                        <m:ctrlP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alt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altLang="pt-PT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ACD2AB8D-5BCC-482F-A45A-560B1D689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663" y="195894"/>
                <a:ext cx="9717285" cy="1200329"/>
              </a:xfrm>
              <a:prstGeom prst="rect">
                <a:avLst/>
              </a:prstGeom>
              <a:blipFill>
                <a:blip r:embed="rId10"/>
                <a:stretch>
                  <a:fillRect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614178" y="4939055"/>
            <a:ext cx="73601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Por exemplo, numa matriz 4 × 4 temos que calcular </a:t>
            </a:r>
            <a:r>
              <a:rPr lang="en-US" sz="2400" dirty="0"/>
              <a:t>16 </a:t>
            </a:r>
            <a:r>
              <a:rPr lang="en-US" sz="2400" dirty="0" err="1"/>
              <a:t>determinantes</a:t>
            </a:r>
            <a:r>
              <a:rPr lang="en-US" sz="2400" dirty="0"/>
              <a:t> 3 × 3. </a:t>
            </a:r>
            <a:r>
              <a:rPr lang="pt-PT" sz="2400" dirty="0"/>
              <a:t>Então, nesses casos, na maioria das vezes, usamos computadores para o fazer</a:t>
            </a:r>
            <a:r>
              <a:rPr lang="en-US" sz="2400" dirty="0"/>
              <a:t>…..</a:t>
            </a:r>
            <a:endParaRPr lang="pt-PT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5" grpId="0" animBg="1"/>
      <p:bldP spid="3" grpId="0"/>
      <p:bldP spid="4" grpId="0" animBg="1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2233548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é uma matriz invertível, isto é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pt-PT" sz="2400" dirty="0"/>
                  <a:t>então a sua inversa pode ser obtida através da expressão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7"/>
                <a:stretch>
                  <a:fillRect l="-985" r="-66" b="-1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80079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176FAE1-49A5-44F6-BF8E-248734D9A456}"/>
                  </a:ext>
                </a:extLst>
              </p:cNvPr>
              <p:cNvSpPr txBox="1"/>
              <p:nvPr/>
            </p:nvSpPr>
            <p:spPr>
              <a:xfrm>
                <a:off x="2575036" y="3205430"/>
                <a:ext cx="75043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/>
                  <a:t>Verifica se a matriz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000" dirty="0"/>
                  <a:t> é invertível e, em seguida, determina a inversa usando a fórmula acima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176FAE1-49A5-44F6-BF8E-248734D9A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6" y="3205430"/>
                <a:ext cx="7504377" cy="707886"/>
              </a:xfrm>
              <a:prstGeom prst="rect">
                <a:avLst/>
              </a:prstGeom>
              <a:blipFill>
                <a:blip r:embed="rId9"/>
                <a:stretch>
                  <a:fillRect l="-812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1" y="391375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Vamos calcular o determinante de </a:t>
            </a:r>
            <a:r>
              <a:rPr lang="en-GB" sz="2000" i="1" dirty="0">
                <a:solidFill>
                  <a:srgbClr val="0C2B8E"/>
                </a:solidFill>
                <a:latin typeface="Calibri" panose="020F0502020204030204"/>
              </a:rPr>
              <a:t>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,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447966" y="4319091"/>
                <a:ext cx="4223527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=−2−20=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−22≠0.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6" y="4319091"/>
                <a:ext cx="4223527" cy="5477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218129" y="1045922"/>
            <a:ext cx="2592000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6728430" y="4372378"/>
                <a:ext cx="2558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Assim,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é invertível.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430" y="4372378"/>
                <a:ext cx="2558861" cy="400110"/>
              </a:xfrm>
              <a:prstGeom prst="rect">
                <a:avLst/>
              </a:prstGeom>
              <a:blipFill>
                <a:blip r:embed="rId12"/>
                <a:stretch>
                  <a:fillRect l="-2619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1" y="5483508"/>
                <a:ext cx="9456874" cy="60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Então, a matriz adjunta de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é</a:t>
                </a:r>
                <a:r>
                  <a:rPr lang="en-US" sz="2000" dirty="0">
                    <a:solidFill>
                      <a:srgbClr val="0C2B8E"/>
                    </a:solidFill>
                  </a:rPr>
                  <a:t>: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1" y="5483508"/>
                <a:ext cx="9456874" cy="605487"/>
              </a:xfrm>
              <a:prstGeom prst="rect">
                <a:avLst/>
              </a:prstGeom>
              <a:blipFill>
                <a:blip r:embed="rId13"/>
                <a:stretch>
                  <a:fillRect l="-709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62">
            <a:hlinkClick r:id="rId14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Adjunta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2">
            <a:hlinkClick r:id="rId1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67">
            <a:hlinkClick r:id="rId1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10644" y="2703029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922285" y="2635272"/>
                <a:ext cx="1581202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85" y="2635272"/>
                <a:ext cx="1581202" cy="5477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70031" y="4888258"/>
                <a:ext cx="45834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solidFill>
                      <a:srgbClr val="0C2B8E"/>
                    </a:solidFill>
                  </a:rPr>
                  <a:t>Em seguida, precisamos da matriz dos Complementos algébricos de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</a:t>
                </a:r>
                <a:endParaRPr lang="pt-PT" sz="20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1" y="4888258"/>
                <a:ext cx="4583453" cy="707886"/>
              </a:xfrm>
              <a:prstGeom prst="rect">
                <a:avLst/>
              </a:prstGeom>
              <a:blipFill>
                <a:blip r:embed="rId18"/>
                <a:stretch>
                  <a:fillRect l="-146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482467" y="4909118"/>
                <a:ext cx="4175108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467" y="4909118"/>
                <a:ext cx="4175108" cy="6117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395418" y="6073250"/>
            <a:ext cx="410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C2B8E"/>
                </a:solidFill>
              </a:rPr>
              <a:t>Usando a fórmula, obtemos
 a matriz inversa como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842217" y="6060400"/>
                <a:ext cx="4331285" cy="7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17" y="6060400"/>
                <a:ext cx="4331285" cy="7117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2"/>
          <a:stretch/>
        </p:blipFill>
        <p:spPr>
          <a:xfrm>
            <a:off x="10079413" y="4930239"/>
            <a:ext cx="1620000" cy="18694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2736000"/>
            <a:ext cx="1210964" cy="38750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20" y="2725681"/>
            <a:ext cx="177561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9" grpId="0"/>
      <p:bldP spid="51" grpId="0"/>
      <p:bldP spid="32" grpId="0"/>
      <p:bldP spid="2" grpId="0" animBg="1"/>
      <p:bldP spid="39" grpId="0"/>
      <p:bldP spid="40" grpId="0"/>
      <p:bldP spid="43" grpId="0"/>
      <p:bldP spid="44" grpId="0"/>
      <p:bldP spid="11" grpId="0"/>
      <p:bldP spid="45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7" y="2210153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1701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606566" y="3247470"/>
            <a:ext cx="913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afirmativo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usando</a:t>
            </a:r>
            <a:r>
              <a:rPr lang="en-US" sz="2000" dirty="0">
                <a:solidFill>
                  <a:prstClr val="black"/>
                </a:solidFill>
              </a:rPr>
              <a:t> a </a:t>
            </a:r>
            <a:r>
              <a:rPr lang="en-US" sz="2000" dirty="0" err="1">
                <a:solidFill>
                  <a:prstClr val="black"/>
                </a:solidFill>
              </a:rPr>
              <a:t>fórmula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acima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18833" y="3679449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Calculando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2000" dirty="0">
                <a:solidFill>
                  <a:srgbClr val="0C2B8E"/>
                </a:solidFill>
              </a:rPr>
              <a:t>pela a </a:t>
            </a:r>
            <a:r>
              <a:rPr lang="en-GB" sz="2000" dirty="0" err="1">
                <a:solidFill>
                  <a:srgbClr val="0C2B8E"/>
                </a:solidFill>
              </a:rPr>
              <a:t>regra</a:t>
            </a:r>
            <a:r>
              <a:rPr lang="en-GB" sz="2000" dirty="0">
                <a:solidFill>
                  <a:srgbClr val="0C2B8E"/>
                </a:solidFill>
              </a:rPr>
              <a:t> de </a:t>
            </a:r>
            <a:r>
              <a:rPr lang="en-GB" sz="2000" dirty="0" err="1">
                <a:solidFill>
                  <a:srgbClr val="0C2B8E"/>
                </a:solidFill>
              </a:rPr>
              <a:t>Sarrus</a:t>
            </a:r>
            <a:r>
              <a:rPr lang="en-GB" sz="2000" dirty="0">
                <a:solidFill>
                  <a:srgbClr val="0C2B8E"/>
                </a:solidFill>
              </a:rPr>
              <a:t>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Aula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59764" y="4025934"/>
                <a:ext cx="6332439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0+4+0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0−6+0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≠0.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64" y="4025934"/>
                <a:ext cx="6332439" cy="813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8648118" y="4228907"/>
            <a:ext cx="286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PT" sz="2000" dirty="0">
                <a:solidFill>
                  <a:srgbClr val="0C2B8E"/>
                </a:solidFill>
              </a:rPr>
              <a:t>Portanto, B é invertível.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tângulo: Cantos Arredondados 62">
            <a:hlinkClick r:id="rId9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: Cantos Arredondados 67">
            <a:hlinkClick r:id="rId11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00134" y="2639967"/>
            <a:ext cx="288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r>
              <a:rPr lang="en-US" sz="2000" dirty="0">
                <a:solidFill>
                  <a:prstClr val="black"/>
                </a:solidFill>
              </a:rPr>
              <a:t> a </a:t>
            </a:r>
            <a:r>
              <a:rPr lang="en-US" sz="2000" dirty="0" err="1">
                <a:solidFill>
                  <a:prstClr val="black"/>
                </a:solidFill>
              </a:rPr>
              <a:t>matriz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47148" y="4901967"/>
            <a:ext cx="856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C2B8E"/>
                </a:solidFill>
              </a:rPr>
              <a:t>Em seguida, calcular a matriz adjunta de 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(do </a:t>
            </a:r>
            <a:r>
              <a:rPr lang="pt-PT" sz="2000" dirty="0">
                <a:solidFill>
                  <a:srgbClr val="0C2B8E"/>
                </a:solidFill>
              </a:rPr>
              <a:t>exercício 2 da </a:t>
            </a:r>
            <a:r>
              <a:rPr lang="pt-PT" sz="2000" b="1" dirty="0">
                <a:solidFill>
                  <a:srgbClr val="0C2B8E"/>
                </a:solidFill>
              </a:rPr>
              <a:t>matriz adjunta</a:t>
            </a:r>
            <a:r>
              <a:rPr lang="en-GB" sz="2000" dirty="0">
                <a:solidFill>
                  <a:srgbClr val="0C2B8E"/>
                </a:solidFill>
              </a:rPr>
              <a:t>)</a:t>
            </a:r>
            <a:endParaRPr lang="en-GB" sz="2000" b="1" dirty="0">
              <a:solidFill>
                <a:srgbClr val="0C2B8E"/>
              </a:solidFill>
            </a:endParaRPr>
          </a:p>
          <a:p>
            <a:pPr lvl="0"/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82130" y="5314882"/>
            <a:ext cx="469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PT" sz="2000" dirty="0">
                <a:solidFill>
                  <a:srgbClr val="0C2B8E"/>
                </a:solidFill>
              </a:rPr>
              <a:t>Usando a fórmula, obtemos a matriz inversa dada por
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625912" y="5874103"/>
                <a:ext cx="5432316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pt-P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12" y="5874103"/>
                <a:ext cx="5432316" cy="9062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4835715" y="2434716"/>
                <a:ext cx="200138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15" y="2434716"/>
                <a:ext cx="2001381" cy="8138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121447" y="5264379"/>
                <a:ext cx="4371585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𝒂𝒅𝒋</m:t>
                      </m:r>
                      <m:d>
                        <m:d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0" lang="pt-PT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p>
                      </m:sSup>
                      <m:r>
                        <a:rPr kumimoji="0" lang="pt-P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47" y="5264379"/>
                <a:ext cx="4371585" cy="9307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6855588" y="2640856"/>
            <a:ext cx="4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</a:rPr>
              <a:t>Verifica</a:t>
            </a:r>
            <a:r>
              <a:rPr lang="en-US" sz="2000" dirty="0">
                <a:solidFill>
                  <a:prstClr val="black"/>
                </a:solidFill>
              </a:rPr>
              <a:t> se a </a:t>
            </a:r>
            <a:r>
              <a:rPr lang="en-US" sz="2000" dirty="0" err="1">
                <a:solidFill>
                  <a:prstClr val="black"/>
                </a:solidFill>
              </a:rPr>
              <a:t>matriz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invertível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e,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/>
        </p:blipFill>
        <p:spPr>
          <a:xfrm>
            <a:off x="6371288" y="5403613"/>
            <a:ext cx="1358595" cy="136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84" y="2532197"/>
            <a:ext cx="1224090" cy="41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E389E72E-FB02-4F42-8A08-563599E84490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é uma matriz invertível, isto é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pt-PT" sz="2400" dirty="0"/>
                  <a:t>então a sua inversa pode ser obtida através da expressão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E389E72E-FB02-4F42-8A08-563599E84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15"/>
                <a:stretch>
                  <a:fillRect l="-985" r="-66" b="-1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ACE4FDB-83A3-4ADB-AA93-EFE97B25101D}"/>
                  </a:ext>
                </a:extLst>
              </p:cNvPr>
              <p:cNvSpPr txBox="1"/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ACE4FDB-83A3-4ADB-AA93-EFE97B25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>
            <a:extLst>
              <a:ext uri="{FF2B5EF4-FFF2-40B4-BE49-F238E27FC236}">
                <a16:creationId xmlns:a16="http://schemas.microsoft.com/office/drawing/2014/main" id="{98180125-7F5F-4D6D-B37E-72D6A3C673F4}"/>
              </a:ext>
            </a:extLst>
          </p:cNvPr>
          <p:cNvSpPr/>
          <p:nvPr/>
        </p:nvSpPr>
        <p:spPr>
          <a:xfrm>
            <a:off x="6218129" y="1045922"/>
            <a:ext cx="2592000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56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7" grpId="0"/>
      <p:bldP spid="49" grpId="0"/>
      <p:bldP spid="51" grpId="0"/>
      <p:bldP spid="39" grpId="0"/>
      <p:bldP spid="43" grpId="0"/>
      <p:bldP spid="11" grpId="0"/>
      <p:bldP spid="13" grpId="0"/>
      <p:bldP spid="50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7" y="2210153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28800" y="19942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22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8"/>
            <a:ext cx="9859639" cy="201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75441" y="2217015"/>
            <a:ext cx="1684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b="1" u="sng" dirty="0" err="1">
                <a:solidFill>
                  <a:srgbClr val="F25E4F"/>
                </a:solidFill>
              </a:rPr>
              <a:t>Observação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tângulo: Cantos Arredondados 67">
            <a:hlinkClick r:id="rId7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86666" y="3006504"/>
                <a:ext cx="2832333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P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pt-P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𝑎𝑑𝑗</m:t>
                      </m:r>
                      <m:d>
                        <m:d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66" y="3006504"/>
                <a:ext cx="2832333" cy="7737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960238" y="3161052"/>
                <a:ext cx="30081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pt-PT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PT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pt-P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38" y="3161052"/>
                <a:ext cx="3008105" cy="430887"/>
              </a:xfrm>
              <a:prstGeom prst="rect">
                <a:avLst/>
              </a:prstGeom>
              <a:blipFill>
                <a:blip r:embed="rId12"/>
                <a:stretch>
                  <a:fillRect l="-6897" t="-50000" b="-9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515432" y="4370650"/>
                <a:ext cx="3391512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sSup>
                            <m:sSup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32" y="4370650"/>
                <a:ext cx="3391512" cy="474489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539717" y="2630563"/>
                <a:ext cx="72635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altLang="pt-PT" sz="2200" dirty="0">
                    <a:ea typeface="Times New Roman" panose="02020603050405020304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altLang="pt-PT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pt-PT" altLang="pt-PT" sz="2200" dirty="0">
                    <a:ea typeface="Times New Roman" panose="02020603050405020304" pitchFamily="18" charset="0"/>
                  </a:rPr>
                  <a:t> uma matriz quadrada de ordem </a:t>
                </a:r>
                <a14:m>
                  <m:oMath xmlns:m="http://schemas.openxmlformats.org/officeDocument/2006/math">
                    <m:r>
                      <a:rPr lang="pt-PT" altLang="pt-PT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t-PT" altLang="pt-PT" sz="2200" dirty="0">
                    <a:ea typeface="Times New Roman" panose="02020603050405020304" pitchFamily="18" charset="0"/>
                  </a:rPr>
                  <a:t>, invertível, portanto,
</a:t>
                </a:r>
                <a:endParaRPr lang="pt-PT" sz="2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17" y="2630563"/>
                <a:ext cx="7263592" cy="769441"/>
              </a:xfrm>
              <a:prstGeom prst="rect">
                <a:avLst/>
              </a:prstGeom>
              <a:blipFill>
                <a:blip r:embed="rId14"/>
                <a:stretch>
                  <a:fillRect l="-1092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443542" y="4911921"/>
                <a:ext cx="3391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42" y="4911921"/>
                <a:ext cx="3391512" cy="430887"/>
              </a:xfrm>
              <a:prstGeom prst="rect">
                <a:avLst/>
              </a:prstGeom>
              <a:blipFill>
                <a:blip r:embed="rId15"/>
                <a:stretch>
                  <a:fillRect t="-50000" b="-9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64720" y="5369118"/>
                <a:ext cx="3391512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20" y="5369118"/>
                <a:ext cx="3391512" cy="7737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243856" y="6183652"/>
                <a:ext cx="3391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  <m:d>
                            <m:dPr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56" y="6183652"/>
                <a:ext cx="3391512" cy="430887"/>
              </a:xfrm>
              <a:prstGeom prst="rect">
                <a:avLst/>
              </a:prstGeom>
              <a:blipFill>
                <a:blip r:embed="rId17"/>
                <a:stretch>
                  <a:fillRect t="-49296" b="-887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200726" y="4710860"/>
                <a:ext cx="4997009" cy="369332"/>
              </a:xfrm>
              <a:prstGeom prst="rect">
                <a:avLst/>
              </a:prstGeom>
              <a:solidFill>
                <a:srgbClr val="29A6FF">
                  <a:alpha val="40000"/>
                </a:srgb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sz="2400" b="1" dirty="0"/>
                  <a:t>  </a:t>
                </a:r>
                <a:r>
                  <a:rPr lang="en-GB" sz="2400" b="1" dirty="0" err="1"/>
                  <a:t>Usando</a:t>
                </a:r>
                <a:r>
                  <a:rPr lang="en-GB" sz="2400" b="1" dirty="0"/>
                  <a:t> a </a:t>
                </a:r>
                <a:r>
                  <a:rPr lang="en-GB" sz="2400" b="1" dirty="0" err="1"/>
                  <a:t>propriedade</a:t>
                </a:r>
                <a:r>
                  <a:rPr lang="pt-PT" sz="2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𝒌𝑨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26" y="4710860"/>
                <a:ext cx="4997009" cy="369332"/>
              </a:xfrm>
              <a:prstGeom prst="rect">
                <a:avLst/>
              </a:prstGeom>
              <a:blipFill>
                <a:blip r:embed="rId18"/>
                <a:stretch>
                  <a:fillRect l="-976" t="-2666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circular 6"/>
          <p:cNvSpPr/>
          <p:nvPr/>
        </p:nvSpPr>
        <p:spPr>
          <a:xfrm rot="5669697">
            <a:off x="5305100" y="4472192"/>
            <a:ext cx="618837" cy="796588"/>
          </a:xfrm>
          <a:prstGeom prst="circular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4" name="Seta circular 53"/>
          <p:cNvSpPr/>
          <p:nvPr/>
        </p:nvSpPr>
        <p:spPr>
          <a:xfrm rot="5669697">
            <a:off x="5305100" y="5264672"/>
            <a:ext cx="618837" cy="796588"/>
          </a:xfrm>
          <a:prstGeom prst="circularArrow">
            <a:avLst/>
          </a:prstGeom>
          <a:solidFill>
            <a:srgbClr val="F25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185486" y="5503340"/>
                <a:ext cx="4532459" cy="569708"/>
              </a:xfrm>
              <a:prstGeom prst="rect">
                <a:avLst/>
              </a:prstGeom>
              <a:solidFill>
                <a:srgbClr val="F25E4F">
                  <a:alpha val="40000"/>
                </a:srgb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sz="2400" b="1" dirty="0"/>
                  <a:t>  </a:t>
                </a:r>
                <a:r>
                  <a:rPr lang="en-GB" sz="2400" b="1" dirty="0" err="1"/>
                  <a:t>Usando</a:t>
                </a:r>
                <a:r>
                  <a:rPr lang="en-GB" sz="2400" b="1" dirty="0"/>
                  <a:t> a </a:t>
                </a:r>
                <a:r>
                  <a:rPr lang="en-GB" sz="2400" b="1" dirty="0" err="1"/>
                  <a:t>propriedade</a:t>
                </a:r>
                <a:r>
                  <a:rPr lang="pt-PT" sz="2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86" y="5503340"/>
                <a:ext cx="4532459" cy="569708"/>
              </a:xfrm>
              <a:prstGeom prst="rect">
                <a:avLst/>
              </a:prstGeom>
              <a:blipFill>
                <a:blip r:embed="rId19"/>
                <a:stretch>
                  <a:fillRect l="-1211" t="-2151" b="-118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/>
          <p:cNvSpPr/>
          <p:nvPr/>
        </p:nvSpPr>
        <p:spPr>
          <a:xfrm>
            <a:off x="3004708" y="6115764"/>
            <a:ext cx="2297453" cy="592941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EDF674A-AFFE-4EF9-8D2D-CCB370AEC65C}"/>
              </a:ext>
            </a:extLst>
          </p:cNvPr>
          <p:cNvSpPr/>
          <p:nvPr/>
        </p:nvSpPr>
        <p:spPr>
          <a:xfrm>
            <a:off x="2539718" y="3648247"/>
            <a:ext cx="9384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PT" sz="2200" dirty="0">
                <a:ea typeface="Times New Roman" panose="02020603050405020304" pitchFamily="18" charset="0"/>
              </a:rPr>
              <a:t>Existem várias "Propriedades" da adjunta que utilizam esta relação, por </a:t>
            </a:r>
            <a:r>
              <a:rPr lang="en-US" altLang="pt-PT" sz="2200" dirty="0" err="1">
                <a:ea typeface="Times New Roman" panose="02020603050405020304" pitchFamily="18" charset="0"/>
              </a:rPr>
              <a:t>exemplo</a:t>
            </a:r>
            <a:r>
              <a:rPr lang="en-US" altLang="pt-PT" sz="2200" dirty="0">
                <a:ea typeface="Times New Roman" panose="02020603050405020304" pitchFamily="18" charset="0"/>
              </a:rPr>
              <a:t>, </a:t>
            </a:r>
            <a:r>
              <a:rPr lang="pt-PT" altLang="pt-PT" sz="2200" dirty="0">
                <a:ea typeface="Times New Roman" panose="02020603050405020304" pitchFamily="18" charset="0"/>
              </a:rPr>
              <a:t>o valor do determinante da adjunta obtido a partir do determinante </a:t>
            </a:r>
            <a:r>
              <a:rPr lang="en-US" altLang="pt-PT" sz="2200" i="1" dirty="0">
                <a:ea typeface="Times New Roman" panose="02020603050405020304" pitchFamily="18" charset="0"/>
              </a:rPr>
              <a:t>A</a:t>
            </a:r>
            <a:r>
              <a:rPr lang="en-US" altLang="pt-PT" sz="2200" dirty="0">
                <a:ea typeface="Times New Roman" panose="02020603050405020304" pitchFamily="18" charset="0"/>
              </a:rPr>
              <a:t>:</a:t>
            </a:r>
            <a:endParaRPr lang="pt-P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E1A70B8-0D03-4D12-A62D-91AD6D037261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é uma matriz invertível, isto é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pt-PT" sz="2400" dirty="0"/>
                  <a:t>então a sua inversa pode ser obtida através da expressão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E1A70B8-0D03-4D12-A62D-91AD6D03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20"/>
                <a:stretch>
                  <a:fillRect l="-985" r="-66" b="-1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F633A35-F91B-45F1-8E3D-B05AFD212B06}"/>
                  </a:ext>
                </a:extLst>
              </p:cNvPr>
              <p:cNvSpPr txBox="1"/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F633A35-F91B-45F1-8E3D-B05AFD212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72528"/>
                <a:ext cx="2832333" cy="8357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C556A47E-1E9F-4477-B34B-154D1A992530}"/>
              </a:ext>
            </a:extLst>
          </p:cNvPr>
          <p:cNvSpPr/>
          <p:nvPr/>
        </p:nvSpPr>
        <p:spPr>
          <a:xfrm>
            <a:off x="6218129" y="1045922"/>
            <a:ext cx="2592000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1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38" grpId="0"/>
      <p:bldP spid="40" grpId="0"/>
      <p:bldP spid="44" grpId="0"/>
      <p:bldP spid="6" grpId="0"/>
      <p:bldP spid="45" grpId="0"/>
      <p:bldP spid="46" grpId="0"/>
      <p:bldP spid="48" grpId="0"/>
      <p:bldP spid="53" grpId="0" animBg="1"/>
      <p:bldP spid="7" grpId="0" animBg="1"/>
      <p:bldP spid="54" grpId="0" animBg="1"/>
      <p:bldP spid="55" grpId="0" animBg="1"/>
      <p:bldP spid="56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UID" val="{7505A06B-405A-47B3-88B8-D1891734C2C5}"/>
  <p:tag name="ISPRING_SCREEN_RECS_UPDATED" val="C:\Users\filom\Documents\ENGIMATH\LESSONS\MATRICES\AULA 22\Aula_22_Q1\"/>
  <p:tag name="ISPRING_OUTPUT_FOLDER" val="[[&quot;*\uFFFD\uFFFD\uFFFD{BB4CDCA5-F38E-475C-8C53-186BBAA01A72}&quot;,&quot;C:\\Users\\filom\\Documents\\ENGIMATH\\LESSONS\\MATRICES\\AULA 22&quot;],[&quot;\uFFFD\u0006\uFFFD{89960893-7238-4BF1-AF2C-E0D0CDA1F331}&quot;,&quot;E:\\Ano Letivo 2019_2020\\Lesson 22&quot;]]"/>
  <p:tag name="ISPRING_RESOURCE_FOLDER" val="C:\Users\filom\Documents\ENGIMATH\LESSONS\MATRICES\AULA 22\Aula_22_N1\"/>
  <p:tag name="ISPRING_PRESENTATION_PATH" val="C:\Users\filom\Documents\ENGIMATH\LESSONS\MATRICES\AULA 22\Aula_22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itE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4rR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OK0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itE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DitE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itE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OK0RVKUE7MiaQAAAG4AAAAcAAAAdW5pdmVyc2FsL2xvY2FsX3NldHRpbmdzLnhtbA3MMQ6DMAxA0Z1TWN4p7daBwMZWltIDWMRFkRwbkYDg9mT7w9Nv+zMKHLylYOrw9XgisM7mgy4Of9NQvxFSJvUkpuxQDaHvqlZsJvlyzgUmWIUu3iaOJTKPFIscdhGo4VNe/8Aem666AVBLAwQUAAIACADitE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4rR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4rRFUpxeMggUBgAANxcAAB0AAAAAAAAAAQAAAAAAzBMAAHVuaXZlcnNhbC9jb21tb25fbWVzc2FnZXMubG5nUEsBAgAAFAACAAgA4rRFUmayotWlAAAAgwEAAC4AAAAAAAAAAQAAAAAAGxoAAHVuaXZlcnNhbC9wbGF5YmFja19hbmRfbmF2aWdhdGlvbl9zZXR0aW5ncy54bWxQSwECAAAUAAIACADitEVS0L0vtE4EAACHFQAAJwAAAAAAAAABAAAAAAAMGwAAdW5pdmVyc2FsL2ZsYXNoX3B1Ymxpc2hpbmdfc2V0dGluZ3MueG1sUEsBAgAAFAACAAgA4rRFUprDbSdyAwAAogwAACEAAAAAAAAAAQAAAAAAnx8AAHVuaXZlcnNhbC9mbGFzaF9za2luX3NldHRpbmdzLnhtbFBLAQIAABQAAgAIAOK0RVLmRcYRSAQAABEVAAAmAAAAAAAAAAEAAAAAAFAjAAB1bml2ZXJzYWwvaHRtbF9wdWJsaXNoaW5nX3NldHRpbmdzLnhtbFBLAQIAABQAAgAIAOK0RVInFvORtwEAAH4GAAAfAAAAAAAAAAEAAAAAANwnAAB1bml2ZXJzYWwvaHRtbF9za2luX3NldHRpbmdzLmpzUEsBAgAAFAACAAgA4rRFUpQTsyJpAAAAbgAAABwAAAAAAAAAAQAAAAAA0CkAAHVuaXZlcnNhbC9sb2NhbF9zZXR0aW5ncy54bWxQSwECAAAUAAIACADitEVSqp+OWRYKAAAWGQAAFwAAAAAAAAAAAAAAAABzKgAAdW5pdmVyc2FsL3VuaXZlcnNhbC5wbmdQSwECAAAUAAIACADitEVS5WXGsUsAAABqAAAAGwAAAAAAAAABAAAAAAC+NAAAdW5pdmVyc2FsL3VuaXZlcnNhbC5wbmcueG1sUEsFBgAAAAASABIAVgUAAEI1AAAAAA=="/>
  <p:tag name="ISPRING_ULTRA_SCORM_COURCE_TITLE" val="Aula 22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 22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SXupGFt7kCkdbOzctQ1w&quot;,&quot;gi&quot;:&quot;qvfgMhdFHuOSyEmZXYfVyQ&quot;,&quot;ti&quot;:&quot;characters&quot;,&quot;vs&quot;:{&quot;f&quot;:[828,674],&quot;i&quot;:{&quot;d&quot;:&quot;lkSXupGFt7kCkdbOzctQ1w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xK8DPjij4u1UY7veo8g5w&quot;,&quot;gi&quot;:&quot;qvfgMhdFHuOSyEmZXYfVyQ&quot;,&quot;ti&quot;:&quot;characters&quot;,&quot;vs&quot;:{&quot;f&quot;:[828,674],&quot;i&quot;:{&quot;d&quot;:&quot;wxK8DPjij4u1UY7veo8g5w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xaQSFX4v31nARgL0AO36A&quot;,&quot;gi&quot;:&quot;qvfgMhdFHuOSyEmZXYfVyQ&quot;,&quot;ti&quot;:&quot;characters&quot;,&quot;vs&quot;:{&quot;f&quot;:[828,674,544],&quot;i&quot;:{&quot;d&quot;:&quot;AxaQSFX4v31nARgL0AO36A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FULL_PATH" val="C:\Users\filom\Documents\ENGIMATH\LESSONS\MATRICES\AULA 22\Aula_22_N1\quiz\quiz1.quiz"/>
  <p:tag name="ISPRING_QUIZ_RELATIVE_PATH" val="Aula_22_N1\quiz\quiz1.qui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nwRmP1227D9O-8CagQWw&quot;,&quot;gi&quot;:&quot;qvfgMhdFHuOSyEmZXYfVyQ&quot;,&quot;ti&quot;:&quot;characters&quot;,&quot;vs&quot;:{&quot;f&quot;:[828,674,501],&quot;i&quot;:{&quot;d&quot;:&quot;PUnwRmP1227D9O-8CagQW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2h6AJKhodeMF-5674h_6g&quot;,&quot;gi&quot;:&quot;qvfgMhdFHuOSyEmZXYfVyQ&quot;,&quot;ti&quot;:&quot;characters&quot;,&quot;vs&quot;:{&quot;f&quot;:[828,674,529],&quot;i&quot;:{&quot;d&quot;:&quot;B2h6AJKhodeMF-5674h_6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JpEBgEBtJf44ciWEtRkuA&quot;,&quot;gi&quot;:&quot;qvfgMhdFHuOSyEmZXYfVyQ&quot;,&quot;ti&quot;:&quot;characters&quot;,&quot;vs&quot;:{&quot;f&quot;:[828,674,529],&quot;i&quot;:{&quot;d&quot;:&quot;6JpEBgEBtJf44ciWEtRku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g9VtxyWr8UEFKwDErz3lw&quot;,&quot;gi&quot;:&quot;qvfgMhdFHuOSyEmZXYfVyQ&quot;,&quot;ti&quot;:&quot;characters&quot;,&quot;vs&quot;:{&quot;f&quot;:[828,674,529],&quot;i&quot;:{&quot;d&quot;:&quot;9g9VtxyWr8UEFKwDErz3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xapU8q6pV7JxazJwDIa7g&quot;,&quot;gi&quot;:&quot;qvfgMhdFHuOSyEmZXYfVyQ&quot;,&quot;ti&quot;:&quot;characters&quot;,&quot;vs&quot;:{&quot;f&quot;:[828,674,543],&quot;i&quot;:{&quot;d&quot;:&quot;JxapU8q6pV7JxazJwDIa7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2f9QXJye_m8LfzI1ZBeiQ&quot;,&quot;gi&quot;:&quot;qvfgMhdFHuOSyEmZXYfVyQ&quot;,&quot;ti&quot;:&quot;characters&quot;,&quot;vs&quot;:{&quot;f&quot;:[828,674],&quot;i&quot;:{&quot;d&quot;:&quot;L2f9QXJye_m8LfzI1ZBei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F-7onEhzuFVnB4KULDFNg&quot;,&quot;gi&quot;:&quot;qvfgMhdFHuOSyEmZXYfVyQ&quot;,&quot;ti&quot;:&quot;characters&quot;,&quot;vs&quot;:{&quot;f&quot;:[828,674],&quot;i&quot;:{&quot;d&quot;:&quot;-F-7onEhzuFVnB4KULDFN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Hb1XnRcDhzMice2RuHKlQ&quot;,&quot;gi&quot;:&quot;qvfgMhdFHuOSyEmZXYfVyQ&quot;,&quot;ti&quot;:&quot;characters&quot;,&quot;vs&quot;:{&quot;f&quot;:[828,674,543],&quot;i&quot;:{&quot;d&quot;:&quot;HHb1XnRcDhzMice2RuHKl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LU_Csv1kcRGNMzol8P0wQ&quot;,&quot;gi&quot;:&quot;qvfgMhdFHuOSyEmZXYfVyQ&quot;,&quot;ti&quot;:&quot;characters&quot;,&quot;vs&quot;:{&quot;f&quot;:[828,674,529],&quot;i&quot;:{&quot;d&quot;:&quot;NLU_Csv1kcRGNMzol8P0w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9EE10-B086-4950-B6A1-05A99A3373E7}"/>
</file>

<file path=customXml/itemProps2.xml><?xml version="1.0" encoding="utf-8"?>
<ds:datastoreItem xmlns:ds="http://schemas.openxmlformats.org/officeDocument/2006/customXml" ds:itemID="{E1BC55B9-A6DC-483F-AC41-A41BCC9D2AFF}"/>
</file>

<file path=customXml/itemProps3.xml><?xml version="1.0" encoding="utf-8"?>
<ds:datastoreItem xmlns:ds="http://schemas.openxmlformats.org/officeDocument/2006/customXml" ds:itemID="{CFE739AF-0100-44FB-8BF2-7E59AD87D452}"/>
</file>

<file path=docProps/app.xml><?xml version="1.0" encoding="utf-8"?>
<Properties xmlns="http://schemas.openxmlformats.org/officeDocument/2006/extended-properties" xmlns:vt="http://schemas.openxmlformats.org/officeDocument/2006/docPropsVTypes">
  <TotalTime>11207</TotalTime>
  <Words>1308</Words>
  <Application>Microsoft Office PowerPoint</Application>
  <PresentationFormat>Ecrã Panorâmico</PresentationFormat>
  <Paragraphs>208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22_N1</dc:title>
  <dc:creator>Filomena Soares</dc:creator>
  <cp:lastModifiedBy>Filomena Soares</cp:lastModifiedBy>
  <cp:revision>543</cp:revision>
  <dcterms:created xsi:type="dcterms:W3CDTF">2019-03-25T06:42:45Z</dcterms:created>
  <dcterms:modified xsi:type="dcterms:W3CDTF">2021-02-05T22:41:20Z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