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10.xml" ContentType="application/vnd.openxmlformats-officedocument.presentationml.tags+xml"/>
  <Override PartName="/ppt/tags/tag15.xml" ContentType="application/vnd.openxmlformats-officedocument.presentationml.tags+xml"/>
  <Override PartName="/ppt/tags/tag18.xml" ContentType="application/vnd.openxmlformats-officedocument.presentationml.tags+xml"/>
  <Override PartName="/ppt/tags/tag5.xml" ContentType="application/vnd.openxmlformats-officedocument.presentationml.tags+xml"/>
  <Override PartName="/ppt/tags/tag9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1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7.xml" ContentType="application/vnd.openxmlformats-officedocument.presentationml.tags+xml"/>
  <Override PartName="/ppt/tags/tag6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87" r:id="rId4"/>
    <p:sldId id="289" r:id="rId5"/>
    <p:sldId id="290" r:id="rId6"/>
    <p:sldId id="291" r:id="rId7"/>
    <p:sldId id="292" r:id="rId8"/>
    <p:sldId id="294" r:id="rId9"/>
    <p:sldId id="295" r:id="rId10"/>
    <p:sldId id="297" r:id="rId11"/>
    <p:sldId id="298" r:id="rId12"/>
    <p:sldId id="296" r:id="rId13"/>
    <p:sldId id="310" r:id="rId14"/>
    <p:sldId id="299" r:id="rId15"/>
    <p:sldId id="312" r:id="rId16"/>
    <p:sldId id="315" r:id="rId17"/>
    <p:sldId id="300" r:id="rId18"/>
    <p:sldId id="302" r:id="rId19"/>
    <p:sldId id="303" r:id="rId20"/>
    <p:sldId id="304" r:id="rId21"/>
    <p:sldId id="306" r:id="rId22"/>
    <p:sldId id="307" r:id="rId23"/>
    <p:sldId id="308" r:id="rId24"/>
    <p:sldId id="309" r:id="rId25"/>
    <p:sldId id="266" r:id="rId26"/>
    <p:sldId id="314" r:id="rId27"/>
    <p:sldId id="267" r:id="rId28"/>
  </p:sldIdLst>
  <p:sldSz cx="12192000" cy="6858000"/>
  <p:notesSz cx="6858000" cy="9144000"/>
  <p:custDataLst>
    <p:tags r:id="rId30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E4F"/>
    <a:srgbClr val="29A6FF"/>
    <a:srgbClr val="0C2B8E"/>
    <a:srgbClr val="FF2929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5.wmf"/><Relationship Id="rId4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5" Type="http://schemas.openxmlformats.org/officeDocument/2006/relationships/image" Target="../media/image50.wmf"/><Relationship Id="rId4" Type="http://schemas.openxmlformats.org/officeDocument/2006/relationships/image" Target="../media/image47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1.wmf"/><Relationship Id="rId3" Type="http://schemas.openxmlformats.org/officeDocument/2006/relationships/image" Target="../media/image20.wmf"/><Relationship Id="rId7" Type="http://schemas.openxmlformats.org/officeDocument/2006/relationships/image" Target="../media/image25.wmf"/><Relationship Id="rId12" Type="http://schemas.openxmlformats.org/officeDocument/2006/relationships/image" Target="../media/image30.wmf"/><Relationship Id="rId2" Type="http://schemas.openxmlformats.org/officeDocument/2006/relationships/image" Target="../media/image19.wmf"/><Relationship Id="rId1" Type="http://schemas.openxmlformats.org/officeDocument/2006/relationships/image" Target="../media/image21.wmf"/><Relationship Id="rId6" Type="http://schemas.openxmlformats.org/officeDocument/2006/relationships/image" Target="../media/image24.wmf"/><Relationship Id="rId11" Type="http://schemas.openxmlformats.org/officeDocument/2006/relationships/image" Target="../media/image29.wmf"/><Relationship Id="rId5" Type="http://schemas.openxmlformats.org/officeDocument/2006/relationships/image" Target="../media/image23.wmf"/><Relationship Id="rId10" Type="http://schemas.openxmlformats.org/officeDocument/2006/relationships/image" Target="../media/image28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344DC-5282-4611-B4BC-099F9E0841D7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40088-9973-4C5A-BFE4-9712C94040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636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687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8046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394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678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0935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5022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6887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9430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0816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24780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5068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77972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86436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9146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31675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2105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30799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9476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40088-9973-4C5A-BFE4-9712C94040CD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0587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4336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3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3462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1030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3002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9824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681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1923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7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118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779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15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547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581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00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143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9720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80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0B4D6-CC47-4F24-8B0E-CA3C09DE4BF7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CE3F5-79E0-4E70-8953-1118A10D35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904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.png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32.wmf"/><Relationship Id="rId18" Type="http://schemas.openxmlformats.org/officeDocument/2006/relationships/image" Target="../media/image33.wmf"/><Relationship Id="rId3" Type="http://schemas.openxmlformats.org/officeDocument/2006/relationships/notesSlide" Target="../notesSlides/notesSlide10.xml"/><Relationship Id="rId21" Type="http://schemas.openxmlformats.org/officeDocument/2006/relationships/slide" Target="slide25.xml"/><Relationship Id="rId7" Type="http://schemas.openxmlformats.org/officeDocument/2006/relationships/image" Target="../media/image370.png"/><Relationship Id="rId12" Type="http://schemas.openxmlformats.org/officeDocument/2006/relationships/oleObject" Target="../embeddings/oleObject35.bin"/><Relationship Id="rId1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3.png"/><Relationship Id="rId20" Type="http://schemas.openxmlformats.org/officeDocument/2006/relationships/image" Target="../media/image34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8.png"/><Relationship Id="rId11" Type="http://schemas.openxmlformats.org/officeDocument/2006/relationships/image" Target="../media/image43.png"/><Relationship Id="rId24" Type="http://schemas.openxmlformats.org/officeDocument/2006/relationships/slide" Target="slide13.xml"/><Relationship Id="rId5" Type="http://schemas.openxmlformats.org/officeDocument/2006/relationships/image" Target="../media/image3.jpeg"/><Relationship Id="rId15" Type="http://schemas.openxmlformats.org/officeDocument/2006/relationships/image" Target="../media/image52.png"/><Relationship Id="rId23" Type="http://schemas.openxmlformats.org/officeDocument/2006/relationships/slide" Target="slide8.xml"/><Relationship Id="rId19" Type="http://schemas.openxmlformats.org/officeDocument/2006/relationships/oleObject" Target="../embeddings/oleObject37.bin"/><Relationship Id="rId4" Type="http://schemas.openxmlformats.org/officeDocument/2006/relationships/image" Target="../media/image2.png"/><Relationship Id="rId9" Type="http://schemas.openxmlformats.org/officeDocument/2006/relationships/image" Target="../media/image33.png"/><Relationship Id="rId14" Type="http://schemas.openxmlformats.org/officeDocument/2006/relationships/image" Target="../media/image51.png"/><Relationship Id="rId22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53.png"/><Relationship Id="rId18" Type="http://schemas.openxmlformats.org/officeDocument/2006/relationships/oleObject" Target="../embeddings/oleObject41.bin"/><Relationship Id="rId26" Type="http://schemas.openxmlformats.org/officeDocument/2006/relationships/image" Target="../media/image50.png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37.wmf"/><Relationship Id="rId7" Type="http://schemas.openxmlformats.org/officeDocument/2006/relationships/image" Target="../media/image33.png"/><Relationship Id="rId12" Type="http://schemas.openxmlformats.org/officeDocument/2006/relationships/image" Target="../media/image52.png"/><Relationship Id="rId17" Type="http://schemas.openxmlformats.org/officeDocument/2006/relationships/image" Target="../media/image35.wmf"/><Relationship Id="rId25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2.bin"/><Relationship Id="rId29" Type="http://schemas.openxmlformats.org/officeDocument/2006/relationships/slide" Target="slide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8.png"/><Relationship Id="rId11" Type="http://schemas.openxmlformats.org/officeDocument/2006/relationships/image" Target="../media/image51.png"/><Relationship Id="rId24" Type="http://schemas.openxmlformats.org/officeDocument/2006/relationships/oleObject" Target="../embeddings/oleObject44.bin"/><Relationship Id="rId5" Type="http://schemas.openxmlformats.org/officeDocument/2006/relationships/image" Target="../media/image3.jpeg"/><Relationship Id="rId15" Type="http://schemas.openxmlformats.org/officeDocument/2006/relationships/image" Target="../media/image33.wmf"/><Relationship Id="rId23" Type="http://schemas.openxmlformats.org/officeDocument/2006/relationships/image" Target="../media/image38.wmf"/><Relationship Id="rId28" Type="http://schemas.openxmlformats.org/officeDocument/2006/relationships/slide" Target="slide2.xml"/><Relationship Id="rId10" Type="http://schemas.openxmlformats.org/officeDocument/2006/relationships/image" Target="../media/image32.wmf"/><Relationship Id="rId19" Type="http://schemas.openxmlformats.org/officeDocument/2006/relationships/image" Target="../media/image36.w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38.bin"/><Relationship Id="rId14" Type="http://schemas.openxmlformats.org/officeDocument/2006/relationships/oleObject" Target="../embeddings/oleObject39.bin"/><Relationship Id="rId22" Type="http://schemas.openxmlformats.org/officeDocument/2006/relationships/oleObject" Target="../embeddings/oleObject43.bin"/><Relationship Id="rId27" Type="http://schemas.openxmlformats.org/officeDocument/2006/relationships/slide" Target="slide25.xml"/><Relationship Id="rId30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64.png"/><Relationship Id="rId18" Type="http://schemas.openxmlformats.org/officeDocument/2006/relationships/oleObject" Target="../embeddings/oleObject47.bin"/><Relationship Id="rId3" Type="http://schemas.openxmlformats.org/officeDocument/2006/relationships/tags" Target="../tags/tag12.xml"/><Relationship Id="rId21" Type="http://schemas.openxmlformats.org/officeDocument/2006/relationships/slide" Target="slide25.xml"/><Relationship Id="rId7" Type="http://schemas.openxmlformats.org/officeDocument/2006/relationships/image" Target="../media/image44.png"/><Relationship Id="rId12" Type="http://schemas.openxmlformats.org/officeDocument/2006/relationships/image" Target="../media/image39.wmf"/><Relationship Id="rId17" Type="http://schemas.openxmlformats.org/officeDocument/2006/relationships/image" Target="../media/image40.wmf"/><Relationship Id="rId2" Type="http://schemas.openxmlformats.org/officeDocument/2006/relationships/tags" Target="../tags/tag11.xml"/><Relationship Id="rId16" Type="http://schemas.openxmlformats.org/officeDocument/2006/relationships/oleObject" Target="../embeddings/oleObject46.bin"/><Relationship Id="rId20" Type="http://schemas.openxmlformats.org/officeDocument/2006/relationships/image" Target="../media/image33.png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8.png"/><Relationship Id="rId11" Type="http://schemas.openxmlformats.org/officeDocument/2006/relationships/oleObject" Target="../embeddings/oleObject45.bin"/><Relationship Id="rId24" Type="http://schemas.openxmlformats.org/officeDocument/2006/relationships/slide" Target="slide13.xml"/><Relationship Id="rId5" Type="http://schemas.openxmlformats.org/officeDocument/2006/relationships/notesSlide" Target="../notesSlides/notesSlide12.xml"/><Relationship Id="rId15" Type="http://schemas.openxmlformats.org/officeDocument/2006/relationships/image" Target="../media/image66.png"/><Relationship Id="rId23" Type="http://schemas.openxmlformats.org/officeDocument/2006/relationships/slide" Target="slide8.xml"/><Relationship Id="rId10" Type="http://schemas.openxmlformats.org/officeDocument/2006/relationships/image" Target="../media/image46.png"/><Relationship Id="rId19" Type="http://schemas.openxmlformats.org/officeDocument/2006/relationships/image" Target="../media/image41.wm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jpeg"/><Relationship Id="rId14" Type="http://schemas.openxmlformats.org/officeDocument/2006/relationships/image" Target="../media/image65.png"/><Relationship Id="rId22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slide" Target="slide8.xml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.wmf"/><Relationship Id="rId12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8.bin"/><Relationship Id="rId11" Type="http://schemas.openxmlformats.org/officeDocument/2006/relationships/slide" Target="slide25.xml"/><Relationship Id="rId5" Type="http://schemas.openxmlformats.org/officeDocument/2006/relationships/image" Target="../media/image3.jpeg"/><Relationship Id="rId10" Type="http://schemas.openxmlformats.org/officeDocument/2006/relationships/image" Target="../media/image47.png"/><Relationship Id="rId4" Type="http://schemas.openxmlformats.org/officeDocument/2006/relationships/image" Target="../media/image2.png"/><Relationship Id="rId9" Type="http://schemas.openxmlformats.org/officeDocument/2006/relationships/image" Target="../media/image45.wmf"/><Relationship Id="rId1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47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53.bin"/><Relationship Id="rId17" Type="http://schemas.openxmlformats.org/officeDocument/2006/relationships/slide" Target="slide13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8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46.wmf"/><Relationship Id="rId5" Type="http://schemas.openxmlformats.org/officeDocument/2006/relationships/image" Target="../media/image3.jpeg"/><Relationship Id="rId15" Type="http://schemas.openxmlformats.org/officeDocument/2006/relationships/slide" Target="slide2.xml"/><Relationship Id="rId10" Type="http://schemas.openxmlformats.org/officeDocument/2006/relationships/oleObject" Target="../embeddings/oleObject52.bin"/><Relationship Id="rId4" Type="http://schemas.openxmlformats.org/officeDocument/2006/relationships/image" Target="../media/image2.png"/><Relationship Id="rId9" Type="http://schemas.openxmlformats.org/officeDocument/2006/relationships/image" Target="../media/image45.wmf"/><Relationship Id="rId14" Type="http://schemas.openxmlformats.org/officeDocument/2006/relationships/slide" Target="slide2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slide" Target="slide2.xml"/><Relationship Id="rId18" Type="http://schemas.openxmlformats.org/officeDocument/2006/relationships/image" Target="../media/image57.png"/><Relationship Id="rId3" Type="http://schemas.openxmlformats.org/officeDocument/2006/relationships/tags" Target="../tags/tag14.xml"/><Relationship Id="rId7" Type="http://schemas.openxmlformats.org/officeDocument/2006/relationships/image" Target="../media/image3.jpeg"/><Relationship Id="rId12" Type="http://schemas.openxmlformats.org/officeDocument/2006/relationships/slide" Target="slide25.xml"/><Relationship Id="rId17" Type="http://schemas.openxmlformats.org/officeDocument/2006/relationships/image" Target="../media/image56.png"/><Relationship Id="rId2" Type="http://schemas.openxmlformats.org/officeDocument/2006/relationships/tags" Target="../tags/tag13.xml"/><Relationship Id="rId16" Type="http://schemas.openxmlformats.org/officeDocument/2006/relationships/image" Target="../media/image54.png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png"/><Relationship Id="rId11" Type="http://schemas.openxmlformats.org/officeDocument/2006/relationships/image" Target="../media/image47.wmf"/><Relationship Id="rId5" Type="http://schemas.openxmlformats.org/officeDocument/2006/relationships/notesSlide" Target="../notesSlides/notesSlide15.xml"/><Relationship Id="rId15" Type="http://schemas.openxmlformats.org/officeDocument/2006/relationships/slide" Target="slide13.xml"/><Relationship Id="rId10" Type="http://schemas.openxmlformats.org/officeDocument/2006/relationships/oleObject" Target="../embeddings/oleObject53.bin"/><Relationship Id="rId19" Type="http://schemas.openxmlformats.org/officeDocument/2006/relationships/slide" Target="slide17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6.wmf"/><Relationship Id="rId14" Type="http://schemas.openxmlformats.org/officeDocument/2006/relationships/slide" Target="slide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49.wmf"/><Relationship Id="rId18" Type="http://schemas.openxmlformats.org/officeDocument/2006/relationships/oleObject" Target="../embeddings/oleObject58.bin"/><Relationship Id="rId3" Type="http://schemas.openxmlformats.org/officeDocument/2006/relationships/notesSlide" Target="../notesSlides/notesSlide16.xml"/><Relationship Id="rId21" Type="http://schemas.openxmlformats.org/officeDocument/2006/relationships/slide" Target="slide22.xml"/><Relationship Id="rId7" Type="http://schemas.openxmlformats.org/officeDocument/2006/relationships/slide" Target="slide2.xml"/><Relationship Id="rId12" Type="http://schemas.openxmlformats.org/officeDocument/2006/relationships/oleObject" Target="../embeddings/oleObject55.bin"/><Relationship Id="rId17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7.bin"/><Relationship Id="rId20" Type="http://schemas.openxmlformats.org/officeDocument/2006/relationships/image" Target="../media/image55.png"/><Relationship Id="rId1" Type="http://schemas.openxmlformats.org/officeDocument/2006/relationships/vmlDrawing" Target="../drawings/vmlDrawing15.vml"/><Relationship Id="rId6" Type="http://schemas.openxmlformats.org/officeDocument/2006/relationships/slide" Target="slide25.xml"/><Relationship Id="rId11" Type="http://schemas.openxmlformats.org/officeDocument/2006/relationships/image" Target="../media/image48.wmf"/><Relationship Id="rId5" Type="http://schemas.openxmlformats.org/officeDocument/2006/relationships/image" Target="../media/image3.jpeg"/><Relationship Id="rId15" Type="http://schemas.openxmlformats.org/officeDocument/2006/relationships/image" Target="../media/image46.wmf"/><Relationship Id="rId10" Type="http://schemas.openxmlformats.org/officeDocument/2006/relationships/oleObject" Target="../embeddings/oleObject54.bin"/><Relationship Id="rId19" Type="http://schemas.openxmlformats.org/officeDocument/2006/relationships/image" Target="../media/image50.wmf"/><Relationship Id="rId4" Type="http://schemas.openxmlformats.org/officeDocument/2006/relationships/image" Target="../media/image2.png"/><Relationship Id="rId9" Type="http://schemas.openxmlformats.org/officeDocument/2006/relationships/slide" Target="slide13.xml"/><Relationship Id="rId14" Type="http://schemas.openxmlformats.org/officeDocument/2006/relationships/oleObject" Target="../embeddings/oleObject5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oleObject" Target="../embeddings/oleObject60.bin"/><Relationship Id="rId3" Type="http://schemas.openxmlformats.org/officeDocument/2006/relationships/notesSlide" Target="../notesSlides/notesSlide17.xml"/><Relationship Id="rId7" Type="http://schemas.openxmlformats.org/officeDocument/2006/relationships/slide" Target="slide2.xml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slide" Target="slide25.xml"/><Relationship Id="rId11" Type="http://schemas.openxmlformats.org/officeDocument/2006/relationships/oleObject" Target="../embeddings/oleObject59.bin"/><Relationship Id="rId5" Type="http://schemas.openxmlformats.org/officeDocument/2006/relationships/image" Target="../media/image3.jpeg"/><Relationship Id="rId15" Type="http://schemas.openxmlformats.org/officeDocument/2006/relationships/slide" Target="slide22.xml"/><Relationship Id="rId10" Type="http://schemas.openxmlformats.org/officeDocument/2006/relationships/image" Target="../media/image58.png"/><Relationship Id="rId4" Type="http://schemas.openxmlformats.org/officeDocument/2006/relationships/image" Target="../media/image2.png"/><Relationship Id="rId9" Type="http://schemas.openxmlformats.org/officeDocument/2006/relationships/slide" Target="slide13.xml"/><Relationship Id="rId14" Type="http://schemas.openxmlformats.org/officeDocument/2006/relationships/image" Target="../media/image5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53.wmf"/><Relationship Id="rId18" Type="http://schemas.openxmlformats.org/officeDocument/2006/relationships/slide" Target="slide22.xml"/><Relationship Id="rId3" Type="http://schemas.openxmlformats.org/officeDocument/2006/relationships/notesSlide" Target="../notesSlides/notesSlide18.xml"/><Relationship Id="rId7" Type="http://schemas.openxmlformats.org/officeDocument/2006/relationships/slide" Target="slide2.xml"/><Relationship Id="rId12" Type="http://schemas.openxmlformats.org/officeDocument/2006/relationships/oleObject" Target="../embeddings/oleObject61.bin"/><Relationship Id="rId17" Type="http://schemas.openxmlformats.org/officeDocument/2006/relationships/image" Target="../media/image6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3.png"/><Relationship Id="rId1" Type="http://schemas.openxmlformats.org/officeDocument/2006/relationships/vmlDrawing" Target="../drawings/vmlDrawing17.vml"/><Relationship Id="rId6" Type="http://schemas.openxmlformats.org/officeDocument/2006/relationships/slide" Target="slide25.xml"/><Relationship Id="rId11" Type="http://schemas.openxmlformats.org/officeDocument/2006/relationships/image" Target="../media/image62.png"/><Relationship Id="rId5" Type="http://schemas.openxmlformats.org/officeDocument/2006/relationships/image" Target="../media/image3.jpeg"/><Relationship Id="rId15" Type="http://schemas.openxmlformats.org/officeDocument/2006/relationships/image" Target="../media/image54.wmf"/><Relationship Id="rId10" Type="http://schemas.openxmlformats.org/officeDocument/2006/relationships/image" Target="../media/image61.png"/><Relationship Id="rId4" Type="http://schemas.openxmlformats.org/officeDocument/2006/relationships/image" Target="../media/image2.png"/><Relationship Id="rId9" Type="http://schemas.openxmlformats.org/officeDocument/2006/relationships/slide" Target="slide13.xml"/><Relationship Id="rId14" Type="http://schemas.openxmlformats.org/officeDocument/2006/relationships/oleObject" Target="../embeddings/oleObject6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55.wmf"/><Relationship Id="rId18" Type="http://schemas.openxmlformats.org/officeDocument/2006/relationships/image" Target="../media/image67.png"/><Relationship Id="rId3" Type="http://schemas.openxmlformats.org/officeDocument/2006/relationships/notesSlide" Target="../notesSlides/notesSlide19.xml"/><Relationship Id="rId7" Type="http://schemas.openxmlformats.org/officeDocument/2006/relationships/slide" Target="slide2.xml"/><Relationship Id="rId12" Type="http://schemas.openxmlformats.org/officeDocument/2006/relationships/oleObject" Target="../embeddings/oleObject63.bin"/><Relationship Id="rId17" Type="http://schemas.openxmlformats.org/officeDocument/2006/relationships/image" Target="../media/image7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2.png"/><Relationship Id="rId1" Type="http://schemas.openxmlformats.org/officeDocument/2006/relationships/vmlDrawing" Target="../drawings/vmlDrawing18.vml"/><Relationship Id="rId6" Type="http://schemas.openxmlformats.org/officeDocument/2006/relationships/slide" Target="slide25.xml"/><Relationship Id="rId11" Type="http://schemas.openxmlformats.org/officeDocument/2006/relationships/image" Target="../media/image71.png"/><Relationship Id="rId5" Type="http://schemas.openxmlformats.org/officeDocument/2006/relationships/image" Target="../media/image3.jpeg"/><Relationship Id="rId15" Type="http://schemas.openxmlformats.org/officeDocument/2006/relationships/image" Target="../media/image56.wmf"/><Relationship Id="rId10" Type="http://schemas.openxmlformats.org/officeDocument/2006/relationships/image" Target="../media/image70.png"/><Relationship Id="rId19" Type="http://schemas.openxmlformats.org/officeDocument/2006/relationships/slide" Target="slide22.xml"/><Relationship Id="rId4" Type="http://schemas.openxmlformats.org/officeDocument/2006/relationships/image" Target="../media/image2.png"/><Relationship Id="rId9" Type="http://schemas.openxmlformats.org/officeDocument/2006/relationships/slide" Target="slide13.xml"/><Relationship Id="rId14" Type="http://schemas.openxmlformats.org/officeDocument/2006/relationships/oleObject" Target="../embeddings/oleObject64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slide" Target="slide25.xml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6.wmf"/><Relationship Id="rId2" Type="http://schemas.openxmlformats.org/officeDocument/2006/relationships/tags" Target="../tags/tag2.xml"/><Relationship Id="rId16" Type="http://schemas.openxmlformats.org/officeDocument/2006/relationships/slide" Target="slide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2.png"/><Relationship Id="rId15" Type="http://schemas.openxmlformats.org/officeDocument/2006/relationships/slide" Target="slide8.xml"/><Relationship Id="rId10" Type="http://schemas.openxmlformats.org/officeDocument/2006/relationships/image" Target="../media/image5.wmf"/><Relationship Id="rId4" Type="http://schemas.openxmlformats.org/officeDocument/2006/relationships/notesSlide" Target="../notesSlides/notesSlide2.xml"/><Relationship Id="rId9" Type="http://schemas.openxmlformats.org/officeDocument/2006/relationships/oleObject" Target="../embeddings/oleObject2.bin"/><Relationship Id="rId1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57.wmf"/><Relationship Id="rId18" Type="http://schemas.openxmlformats.org/officeDocument/2006/relationships/image" Target="../media/image67.png"/><Relationship Id="rId3" Type="http://schemas.openxmlformats.org/officeDocument/2006/relationships/notesSlide" Target="../notesSlides/notesSlide20.xml"/><Relationship Id="rId7" Type="http://schemas.openxmlformats.org/officeDocument/2006/relationships/slide" Target="slide2.xml"/><Relationship Id="rId12" Type="http://schemas.openxmlformats.org/officeDocument/2006/relationships/oleObject" Target="../embeddings/oleObject65.bin"/><Relationship Id="rId17" Type="http://schemas.openxmlformats.org/officeDocument/2006/relationships/image" Target="../media/image7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8.png"/><Relationship Id="rId20" Type="http://schemas.openxmlformats.org/officeDocument/2006/relationships/slide" Target="slide22.xml"/><Relationship Id="rId1" Type="http://schemas.openxmlformats.org/officeDocument/2006/relationships/vmlDrawing" Target="../drawings/vmlDrawing19.vml"/><Relationship Id="rId6" Type="http://schemas.openxmlformats.org/officeDocument/2006/relationships/slide" Target="slide25.xml"/><Relationship Id="rId11" Type="http://schemas.openxmlformats.org/officeDocument/2006/relationships/image" Target="../media/image77.png"/><Relationship Id="rId5" Type="http://schemas.openxmlformats.org/officeDocument/2006/relationships/image" Target="../media/image3.jpeg"/><Relationship Id="rId15" Type="http://schemas.openxmlformats.org/officeDocument/2006/relationships/image" Target="../media/image58.wmf"/><Relationship Id="rId10" Type="http://schemas.openxmlformats.org/officeDocument/2006/relationships/image" Target="../media/image76.png"/><Relationship Id="rId19" Type="http://schemas.openxmlformats.org/officeDocument/2006/relationships/image" Target="../media/image80.png"/><Relationship Id="rId4" Type="http://schemas.openxmlformats.org/officeDocument/2006/relationships/image" Target="../media/image2.png"/><Relationship Id="rId9" Type="http://schemas.openxmlformats.org/officeDocument/2006/relationships/slide" Target="slide13.xml"/><Relationship Id="rId14" Type="http://schemas.openxmlformats.org/officeDocument/2006/relationships/oleObject" Target="../embeddings/oleObject6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image" Target="../media/image60.wmf"/><Relationship Id="rId18" Type="http://schemas.openxmlformats.org/officeDocument/2006/relationships/slide" Target="slide8.xml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67.bin"/><Relationship Id="rId12" Type="http://schemas.openxmlformats.org/officeDocument/2006/relationships/oleObject" Target="../embeddings/oleObject68.bin"/><Relationship Id="rId1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25.xml"/><Relationship Id="rId20" Type="http://schemas.openxmlformats.org/officeDocument/2006/relationships/slide" Target="slide2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70.png"/><Relationship Id="rId11" Type="http://schemas.openxmlformats.org/officeDocument/2006/relationships/image" Target="../media/image85.png"/><Relationship Id="rId5" Type="http://schemas.openxmlformats.org/officeDocument/2006/relationships/image" Target="../media/image3.jpeg"/><Relationship Id="rId15" Type="http://schemas.openxmlformats.org/officeDocument/2006/relationships/image" Target="../media/image8.wmf"/><Relationship Id="rId10" Type="http://schemas.openxmlformats.org/officeDocument/2006/relationships/image" Target="../media/image81.png"/><Relationship Id="rId19" Type="http://schemas.openxmlformats.org/officeDocument/2006/relationships/slide" Target="slide13.xml"/><Relationship Id="rId4" Type="http://schemas.openxmlformats.org/officeDocument/2006/relationships/image" Target="../media/image2.png"/><Relationship Id="rId9" Type="http://schemas.openxmlformats.org/officeDocument/2006/relationships/image" Target="../media/image89.png"/><Relationship Id="rId14" Type="http://schemas.openxmlformats.org/officeDocument/2006/relationships/oleObject" Target="../embeddings/oleObject69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2.png"/><Relationship Id="rId7" Type="http://schemas.openxmlformats.org/officeDocument/2006/relationships/image" Target="../media/image6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slide" Target="slide13.xml"/><Relationship Id="rId5" Type="http://schemas.openxmlformats.org/officeDocument/2006/relationships/image" Target="../media/image680.png"/><Relationship Id="rId10" Type="http://schemas.openxmlformats.org/officeDocument/2006/relationships/slide" Target="slide8.xml"/><Relationship Id="rId4" Type="http://schemas.openxmlformats.org/officeDocument/2006/relationships/image" Target="../media/image3.jpeg"/><Relationship Id="rId9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0.png"/><Relationship Id="rId13" Type="http://schemas.openxmlformats.org/officeDocument/2006/relationships/slide" Target="slide13.xml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69.png"/><Relationship Id="rId12" Type="http://schemas.openxmlformats.org/officeDocument/2006/relationships/slide" Target="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680.png"/><Relationship Id="rId11" Type="http://schemas.openxmlformats.org/officeDocument/2006/relationships/slide" Target="slide2.xml"/><Relationship Id="rId5" Type="http://schemas.openxmlformats.org/officeDocument/2006/relationships/image" Target="../media/image3.jpeg"/><Relationship Id="rId10" Type="http://schemas.openxmlformats.org/officeDocument/2006/relationships/slide" Target="slide25.xml"/><Relationship Id="rId4" Type="http://schemas.openxmlformats.org/officeDocument/2006/relationships/image" Target="../media/image2.png"/><Relationship Id="rId9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image" Target="../media/image71.wmf"/><Relationship Id="rId18" Type="http://schemas.openxmlformats.org/officeDocument/2006/relationships/oleObject" Target="../embeddings/oleObject75.bin"/><Relationship Id="rId3" Type="http://schemas.openxmlformats.org/officeDocument/2006/relationships/notesSlide" Target="../notesSlides/notesSlide24.xml"/><Relationship Id="rId21" Type="http://schemas.openxmlformats.org/officeDocument/2006/relationships/image" Target="../media/image75.wmf"/><Relationship Id="rId7" Type="http://schemas.openxmlformats.org/officeDocument/2006/relationships/image" Target="../media/image104.png"/><Relationship Id="rId12" Type="http://schemas.openxmlformats.org/officeDocument/2006/relationships/oleObject" Target="../embeddings/oleObject72.bin"/><Relationship Id="rId17" Type="http://schemas.openxmlformats.org/officeDocument/2006/relationships/image" Target="../media/image73.wmf"/><Relationship Id="rId25" Type="http://schemas.openxmlformats.org/officeDocument/2006/relationships/slide" Target="slide13.xml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4.bin"/><Relationship Id="rId20" Type="http://schemas.openxmlformats.org/officeDocument/2006/relationships/oleObject" Target="../embeddings/oleObject76.bin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7.png"/><Relationship Id="rId11" Type="http://schemas.openxmlformats.org/officeDocument/2006/relationships/image" Target="../media/image70.wmf"/><Relationship Id="rId24" Type="http://schemas.openxmlformats.org/officeDocument/2006/relationships/slide" Target="slide8.xml"/><Relationship Id="rId5" Type="http://schemas.openxmlformats.org/officeDocument/2006/relationships/image" Target="../media/image3.jpeg"/><Relationship Id="rId15" Type="http://schemas.openxmlformats.org/officeDocument/2006/relationships/image" Target="../media/image72.wmf"/><Relationship Id="rId23" Type="http://schemas.openxmlformats.org/officeDocument/2006/relationships/slide" Target="slide2.xml"/><Relationship Id="rId10" Type="http://schemas.openxmlformats.org/officeDocument/2006/relationships/oleObject" Target="../embeddings/oleObject71.bin"/><Relationship Id="rId19" Type="http://schemas.openxmlformats.org/officeDocument/2006/relationships/image" Target="../media/image74.wmf"/><Relationship Id="rId4" Type="http://schemas.openxmlformats.org/officeDocument/2006/relationships/image" Target="../media/image2.png"/><Relationship Id="rId9" Type="http://schemas.openxmlformats.org/officeDocument/2006/relationships/image" Target="../media/image69.wmf"/><Relationship Id="rId14" Type="http://schemas.openxmlformats.org/officeDocument/2006/relationships/oleObject" Target="../embeddings/oleObject73.bin"/><Relationship Id="rId22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82.png"/><Relationship Id="rId11" Type="http://schemas.openxmlformats.org/officeDocument/2006/relationships/slide" Target="slide13.xml"/><Relationship Id="rId5" Type="http://schemas.openxmlformats.org/officeDocument/2006/relationships/image" Target="../media/image76.jpeg"/><Relationship Id="rId10" Type="http://schemas.openxmlformats.org/officeDocument/2006/relationships/slide" Target="slide8.xml"/><Relationship Id="rId4" Type="http://schemas.openxmlformats.org/officeDocument/2006/relationships/image" Target="../media/image2.png"/><Relationship Id="rId9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notesSlide" Target="../notesSlides/notesSlide26.xml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slide" Target="slide25.xml"/><Relationship Id="rId11" Type="http://schemas.openxmlformats.org/officeDocument/2006/relationships/image" Target="../media/image86.png"/><Relationship Id="rId5" Type="http://schemas.openxmlformats.org/officeDocument/2006/relationships/image" Target="../media/image76.jpeg"/><Relationship Id="rId10" Type="http://schemas.openxmlformats.org/officeDocument/2006/relationships/image" Target="../media/image84.png"/><Relationship Id="rId4" Type="http://schemas.openxmlformats.org/officeDocument/2006/relationships/image" Target="../media/image2.png"/><Relationship Id="rId9" Type="http://schemas.openxmlformats.org/officeDocument/2006/relationships/slide" Target="slide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.png"/><Relationship Id="rId12" Type="http://schemas.openxmlformats.org/officeDocument/2006/relationships/slide" Target="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88.png"/><Relationship Id="rId11" Type="http://schemas.openxmlformats.org/officeDocument/2006/relationships/slide" Target="slide8.xml"/><Relationship Id="rId5" Type="http://schemas.openxmlformats.org/officeDocument/2006/relationships/image" Target="../media/image76.jpeg"/><Relationship Id="rId10" Type="http://schemas.openxmlformats.org/officeDocument/2006/relationships/slide" Target="slide2.xml"/><Relationship Id="rId4" Type="http://schemas.openxmlformats.org/officeDocument/2006/relationships/image" Target="../media/image2.png"/><Relationship Id="rId9" Type="http://schemas.openxmlformats.org/officeDocument/2006/relationships/slide" Target="slide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slide" Target="slide13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wmf"/><Relationship Id="rId12" Type="http://schemas.openxmlformats.org/officeDocument/2006/relationships/slide" Target="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slide" Target="slide2.xml"/><Relationship Id="rId5" Type="http://schemas.openxmlformats.org/officeDocument/2006/relationships/image" Target="../media/image3.jpeg"/><Relationship Id="rId10" Type="http://schemas.openxmlformats.org/officeDocument/2006/relationships/slide" Target="slide25.xml"/><Relationship Id="rId4" Type="http://schemas.openxmlformats.org/officeDocument/2006/relationships/image" Target="../media/image2.png"/><Relationship Id="rId9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slide" Target="slide13.xml"/><Relationship Id="rId5" Type="http://schemas.openxmlformats.org/officeDocument/2006/relationships/image" Target="../media/image3.jpeg"/><Relationship Id="rId10" Type="http://schemas.openxmlformats.org/officeDocument/2006/relationships/slide" Target="slide8.xml"/><Relationship Id="rId4" Type="http://schemas.openxmlformats.org/officeDocument/2006/relationships/image" Target="../media/image2.png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12.png"/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slide" Target="slide13.xml"/><Relationship Id="rId2" Type="http://schemas.openxmlformats.org/officeDocument/2006/relationships/tags" Target="../tags/tag3.xml"/><Relationship Id="rId16" Type="http://schemas.openxmlformats.org/officeDocument/2006/relationships/slide" Target="slide8.xml"/><Relationship Id="rId1" Type="http://schemas.openxmlformats.org/officeDocument/2006/relationships/vmlDrawing" Target="../drawings/vmlDrawing4.vml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15" Type="http://schemas.openxmlformats.org/officeDocument/2006/relationships/slide" Target="slide2.xml"/><Relationship Id="rId10" Type="http://schemas.openxmlformats.org/officeDocument/2006/relationships/image" Target="../media/image9.wmf"/><Relationship Id="rId4" Type="http://schemas.openxmlformats.org/officeDocument/2006/relationships/tags" Target="../tags/tag5.xml"/><Relationship Id="rId9" Type="http://schemas.openxmlformats.org/officeDocument/2006/relationships/oleObject" Target="../embeddings/oleObject7.bin"/><Relationship Id="rId14" Type="http://schemas.openxmlformats.org/officeDocument/2006/relationships/slide" Target="slide2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wmf"/><Relationship Id="rId18" Type="http://schemas.openxmlformats.org/officeDocument/2006/relationships/slide" Target="slide25.xml"/><Relationship Id="rId3" Type="http://schemas.openxmlformats.org/officeDocument/2006/relationships/tags" Target="../tags/tag7.xml"/><Relationship Id="rId21" Type="http://schemas.openxmlformats.org/officeDocument/2006/relationships/slide" Target="slide13.xml"/><Relationship Id="rId7" Type="http://schemas.openxmlformats.org/officeDocument/2006/relationships/image" Target="../media/image3.jpeg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6.wmf"/><Relationship Id="rId2" Type="http://schemas.openxmlformats.org/officeDocument/2006/relationships/tags" Target="../tags/tag6.xml"/><Relationship Id="rId16" Type="http://schemas.openxmlformats.org/officeDocument/2006/relationships/oleObject" Target="../embeddings/oleObject11.bin"/><Relationship Id="rId20" Type="http://schemas.openxmlformats.org/officeDocument/2006/relationships/slide" Target="slide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png"/><Relationship Id="rId11" Type="http://schemas.openxmlformats.org/officeDocument/2006/relationships/image" Target="../media/image13.wmf"/><Relationship Id="rId5" Type="http://schemas.openxmlformats.org/officeDocument/2006/relationships/notesSlide" Target="../notesSlides/notesSlide6.xml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8.bin"/><Relationship Id="rId19" Type="http://schemas.openxmlformats.org/officeDocument/2006/relationships/slide" Target="slide2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2.png"/><Relationship Id="rId1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5.bin"/><Relationship Id="rId18" Type="http://schemas.openxmlformats.org/officeDocument/2006/relationships/slide" Target="slide8.xml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7.wmf"/><Relationship Id="rId17" Type="http://schemas.openxmlformats.org/officeDocument/2006/relationships/slide" Target="slide2.xml"/><Relationship Id="rId2" Type="http://schemas.openxmlformats.org/officeDocument/2006/relationships/tags" Target="../tags/tag8.xml"/><Relationship Id="rId16" Type="http://schemas.openxmlformats.org/officeDocument/2006/relationships/slide" Target="slide2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jpeg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2.png"/><Relationship Id="rId15" Type="http://schemas.openxmlformats.org/officeDocument/2006/relationships/image" Target="../media/image18.png"/><Relationship Id="rId10" Type="http://schemas.openxmlformats.org/officeDocument/2006/relationships/image" Target="../media/image14.wmf"/><Relationship Id="rId19" Type="http://schemas.openxmlformats.org/officeDocument/2006/relationships/slide" Target="slide13.xml"/><Relationship Id="rId4" Type="http://schemas.openxmlformats.org/officeDocument/2006/relationships/notesSlide" Target="../notesSlides/notesSlide7.xml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18" Type="http://schemas.openxmlformats.org/officeDocument/2006/relationships/slide" Target="slide2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slide" Target="slide25.xml"/><Relationship Id="rId2" Type="http://schemas.openxmlformats.org/officeDocument/2006/relationships/tags" Target="../tags/tag9.xml"/><Relationship Id="rId16" Type="http://schemas.openxmlformats.org/officeDocument/2006/relationships/image" Target="../media/image20.wmf"/><Relationship Id="rId20" Type="http://schemas.openxmlformats.org/officeDocument/2006/relationships/slide" Target="slide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jpeg"/><Relationship Id="rId11" Type="http://schemas.openxmlformats.org/officeDocument/2006/relationships/image" Target="../media/image19.wmf"/><Relationship Id="rId5" Type="http://schemas.openxmlformats.org/officeDocument/2006/relationships/image" Target="../media/image2.png"/><Relationship Id="rId15" Type="http://schemas.openxmlformats.org/officeDocument/2006/relationships/oleObject" Target="../embeddings/oleObject17.bin"/><Relationship Id="rId10" Type="http://schemas.openxmlformats.org/officeDocument/2006/relationships/oleObject" Target="../embeddings/oleObject16.bin"/><Relationship Id="rId19" Type="http://schemas.openxmlformats.org/officeDocument/2006/relationships/slide" Target="slide8.xml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2.pn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wmf"/><Relationship Id="rId18" Type="http://schemas.openxmlformats.org/officeDocument/2006/relationships/image" Target="../media/image35.png"/><Relationship Id="rId26" Type="http://schemas.openxmlformats.org/officeDocument/2006/relationships/image" Target="../media/image330.png"/><Relationship Id="rId39" Type="http://schemas.openxmlformats.org/officeDocument/2006/relationships/image" Target="../media/image41.png"/><Relationship Id="rId3" Type="http://schemas.openxmlformats.org/officeDocument/2006/relationships/slideLayout" Target="../slideLayouts/slideLayout7.xml"/><Relationship Id="rId21" Type="http://schemas.openxmlformats.org/officeDocument/2006/relationships/oleObject" Target="../embeddings/oleObject22.bin"/><Relationship Id="rId34" Type="http://schemas.openxmlformats.org/officeDocument/2006/relationships/image" Target="../media/image27.wmf"/><Relationship Id="rId42" Type="http://schemas.openxmlformats.org/officeDocument/2006/relationships/image" Target="../media/image29.wmf"/><Relationship Id="rId47" Type="http://schemas.openxmlformats.org/officeDocument/2006/relationships/image" Target="../media/image37.png"/><Relationship Id="rId50" Type="http://schemas.openxmlformats.org/officeDocument/2006/relationships/slide" Target="slide2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20.wmf"/><Relationship Id="rId25" Type="http://schemas.openxmlformats.org/officeDocument/2006/relationships/oleObject" Target="../embeddings/oleObject24.bin"/><Relationship Id="rId33" Type="http://schemas.openxmlformats.org/officeDocument/2006/relationships/oleObject" Target="../embeddings/oleObject29.bin"/><Relationship Id="rId38" Type="http://schemas.openxmlformats.org/officeDocument/2006/relationships/image" Target="../media/image40.png"/><Relationship Id="rId46" Type="http://schemas.openxmlformats.org/officeDocument/2006/relationships/image" Target="../media/image31.wmf"/><Relationship Id="rId2" Type="http://schemas.openxmlformats.org/officeDocument/2006/relationships/tags" Target="../tags/tag10.xml"/><Relationship Id="rId16" Type="http://schemas.openxmlformats.org/officeDocument/2006/relationships/oleObject" Target="../embeddings/oleObject20.bin"/><Relationship Id="rId20" Type="http://schemas.openxmlformats.org/officeDocument/2006/relationships/image" Target="../media/image22.wmf"/><Relationship Id="rId29" Type="http://schemas.openxmlformats.org/officeDocument/2006/relationships/oleObject" Target="../embeddings/oleObject26.bin"/><Relationship Id="rId41" Type="http://schemas.openxmlformats.org/officeDocument/2006/relationships/oleObject" Target="../embeddings/oleObject32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3.png"/><Relationship Id="rId24" Type="http://schemas.openxmlformats.org/officeDocument/2006/relationships/image" Target="../media/image24.wmf"/><Relationship Id="rId32" Type="http://schemas.openxmlformats.org/officeDocument/2006/relationships/image" Target="../media/image26.wmf"/><Relationship Id="rId37" Type="http://schemas.openxmlformats.org/officeDocument/2006/relationships/oleObject" Target="../embeddings/oleObject31.bin"/><Relationship Id="rId40" Type="http://schemas.openxmlformats.org/officeDocument/2006/relationships/image" Target="../media/image36.png"/><Relationship Id="rId45" Type="http://schemas.openxmlformats.org/officeDocument/2006/relationships/oleObject" Target="../embeddings/oleObject34.bin"/><Relationship Id="rId5" Type="http://schemas.openxmlformats.org/officeDocument/2006/relationships/image" Target="../media/image32.png"/><Relationship Id="rId15" Type="http://schemas.openxmlformats.org/officeDocument/2006/relationships/image" Target="../media/image25.png"/><Relationship Id="rId23" Type="http://schemas.openxmlformats.org/officeDocument/2006/relationships/oleObject" Target="../embeddings/oleObject23.bin"/><Relationship Id="rId28" Type="http://schemas.openxmlformats.org/officeDocument/2006/relationships/image" Target="../media/image25.wmf"/><Relationship Id="rId36" Type="http://schemas.openxmlformats.org/officeDocument/2006/relationships/image" Target="../media/image28.wmf"/><Relationship Id="rId49" Type="http://schemas.openxmlformats.org/officeDocument/2006/relationships/slide" Target="slide25.xml"/><Relationship Id="rId10" Type="http://schemas.openxmlformats.org/officeDocument/2006/relationships/image" Target="../media/image21.png"/><Relationship Id="rId19" Type="http://schemas.openxmlformats.org/officeDocument/2006/relationships/oleObject" Target="../embeddings/oleObject21.bin"/><Relationship Id="rId31" Type="http://schemas.openxmlformats.org/officeDocument/2006/relationships/oleObject" Target="../embeddings/oleObject28.bin"/><Relationship Id="rId44" Type="http://schemas.openxmlformats.org/officeDocument/2006/relationships/image" Target="../media/image30.wmf"/><Relationship Id="rId52" Type="http://schemas.openxmlformats.org/officeDocument/2006/relationships/slide" Target="slide13.xml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3.jpeg"/><Relationship Id="rId14" Type="http://schemas.openxmlformats.org/officeDocument/2006/relationships/image" Target="../media/image23.png"/><Relationship Id="rId22" Type="http://schemas.openxmlformats.org/officeDocument/2006/relationships/image" Target="../media/image23.wmf"/><Relationship Id="rId27" Type="http://schemas.openxmlformats.org/officeDocument/2006/relationships/oleObject" Target="../embeddings/oleObject25.bin"/><Relationship Id="rId30" Type="http://schemas.openxmlformats.org/officeDocument/2006/relationships/oleObject" Target="../embeddings/oleObject27.bin"/><Relationship Id="rId35" Type="http://schemas.openxmlformats.org/officeDocument/2006/relationships/oleObject" Target="../embeddings/oleObject30.bin"/><Relationship Id="rId43" Type="http://schemas.openxmlformats.org/officeDocument/2006/relationships/oleObject" Target="../embeddings/oleObject33.bin"/><Relationship Id="rId48" Type="http://schemas.openxmlformats.org/officeDocument/2006/relationships/image" Target="../media/image38.png"/><Relationship Id="rId8" Type="http://schemas.openxmlformats.org/officeDocument/2006/relationships/image" Target="../media/image2.png"/><Relationship Id="rId51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25 Plano</a:t>
            </a:r>
          </a:p>
        </p:txBody>
      </p:sp>
      <p:pic>
        <p:nvPicPr>
          <p:cNvPr id="11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725" y="1362597"/>
            <a:ext cx="4834776" cy="4532602"/>
          </a:xfrm>
          <a:prstGeom prst="rect">
            <a:avLst/>
          </a:prstGeom>
        </p:spPr>
      </p:pic>
      <p:sp>
        <p:nvSpPr>
          <p:cNvPr id="12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sz="2000" b="1" dirty="0">
                <a:solidFill>
                  <a:srgbClr val="F25E4F"/>
                </a:solidFill>
              </a:rPr>
              <a:t>Não esquecer!</a:t>
            </a:r>
            <a:r>
              <a:rPr lang="pt-PT" sz="20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pt-PT" dirty="0">
                <a:solidFill>
                  <a:srgbClr val="0C2B8E"/>
                </a:solidFill>
              </a:rPr>
              <a:t>Podes </a:t>
            </a:r>
            <a:r>
              <a:rPr lang="pt-PT" b="1" dirty="0">
                <a:solidFill>
                  <a:srgbClr val="0C2B8E"/>
                </a:solidFill>
              </a:rPr>
              <a:t>navegar por todas as secções </a:t>
            </a:r>
            <a:r>
              <a:rPr lang="pt-PT" dirty="0">
                <a:solidFill>
                  <a:srgbClr val="0C2B8E"/>
                </a:solidFill>
              </a:rPr>
              <a:t>(</a:t>
            </a:r>
            <a:r>
              <a:rPr lang="pt-PT" i="1" dirty="0" err="1">
                <a:solidFill>
                  <a:srgbClr val="0C2B8E"/>
                </a:solidFill>
              </a:rPr>
              <a:t>ente</a:t>
            </a:r>
            <a:r>
              <a:rPr lang="pt-PT" dirty="0" err="1">
                <a:solidFill>
                  <a:srgbClr val="0C2B8E"/>
                </a:solidFill>
              </a:rPr>
              <a:t>r</a:t>
            </a:r>
            <a:r>
              <a:rPr lang="pt-PT" dirty="0">
                <a:solidFill>
                  <a:srgbClr val="0C2B8E"/>
                </a:solidFill>
              </a:rPr>
              <a:t> ou clique de rato) ou </a:t>
            </a:r>
            <a:r>
              <a:rPr lang="pt-PT" b="1" dirty="0">
                <a:solidFill>
                  <a:srgbClr val="0C2B8E"/>
                </a:solidFill>
              </a:rPr>
              <a:t>escolher a secção </a:t>
            </a:r>
            <a:r>
              <a:rPr lang="pt-PT" dirty="0">
                <a:solidFill>
                  <a:srgbClr val="0C2B8E"/>
                </a:solidFill>
              </a:rPr>
              <a:t>clicando sobre ela.</a:t>
            </a:r>
          </a:p>
          <a:p>
            <a:pPr lvl="0"/>
            <a:r>
              <a:rPr lang="pt-PT" dirty="0">
                <a:solidFill>
                  <a:srgbClr val="0C2B8E"/>
                </a:solidFill>
              </a:rPr>
              <a:t>Apenas deves “</a:t>
            </a:r>
            <a:r>
              <a:rPr lang="pt-PT" b="1" i="1" dirty="0" err="1">
                <a:solidFill>
                  <a:srgbClr val="0C2B8E"/>
                </a:solidFill>
              </a:rPr>
              <a:t>Try</a:t>
            </a:r>
            <a:r>
              <a:rPr lang="pt-PT" b="1" i="1" dirty="0">
                <a:solidFill>
                  <a:srgbClr val="0C2B8E"/>
                </a:solidFill>
              </a:rPr>
              <a:t> </a:t>
            </a:r>
            <a:r>
              <a:rPr lang="pt-PT" b="1" i="1" dirty="0" err="1">
                <a:solidFill>
                  <a:srgbClr val="0C2B8E"/>
                </a:solidFill>
              </a:rPr>
              <a:t>it</a:t>
            </a:r>
            <a:r>
              <a:rPr lang="pt-PT" dirty="0">
                <a:solidFill>
                  <a:srgbClr val="0C2B8E"/>
                </a:solidFill>
              </a:rPr>
              <a:t>”</a:t>
            </a:r>
            <a:r>
              <a:rPr lang="pt-PT" b="1" dirty="0">
                <a:solidFill>
                  <a:srgbClr val="0C2B8E"/>
                </a:solidFill>
              </a:rPr>
              <a:t> </a:t>
            </a:r>
            <a:r>
              <a:rPr lang="pt-PT" u="sng" dirty="0">
                <a:solidFill>
                  <a:srgbClr val="0C2B8E"/>
                </a:solidFill>
              </a:rPr>
              <a:t>depois de navegares por todos os conteúdos desta aula</a:t>
            </a:r>
            <a:r>
              <a:rPr lang="en-GB" sz="1600" dirty="0">
                <a:solidFill>
                  <a:srgbClr val="0C2B8E"/>
                </a:solidFill>
              </a:rPr>
              <a:t>!</a:t>
            </a:r>
          </a:p>
        </p:txBody>
      </p:sp>
      <p:sp>
        <p:nvSpPr>
          <p:cNvPr id="13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14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5" name="Imagem 6">
            <a:extLst>
              <a:ext uri="{FF2B5EF4-FFF2-40B4-BE49-F238E27FC236}">
                <a16:creationId xmlns:a16="http://schemas.microsoft.com/office/drawing/2014/main" id="{2A174A8B-35A1-411D-9569-5B121F131A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59D19372-EA71-403A-B47E-437D7BCE78E5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7" action="ppaction://hlinksldjump"/>
            <a:extLst>
              <a:ext uri="{FF2B5EF4-FFF2-40B4-BE49-F238E27FC236}">
                <a16:creationId xmlns:a16="http://schemas.microsoft.com/office/drawing/2014/main" id="{9F632155-DCAE-4847-901E-CF8B6B46CCB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Regra de Cramer  e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Sistemas Lineares</a:t>
            </a:r>
          </a:p>
        </p:txBody>
      </p:sp>
      <p:sp>
        <p:nvSpPr>
          <p:cNvPr id="22" name="Retângulo: Cantos Arredondados 21">
            <a:hlinkClick r:id="rId8" action="ppaction://hlinksldjump"/>
            <a:extLst>
              <a:ext uri="{FF2B5EF4-FFF2-40B4-BE49-F238E27FC236}">
                <a16:creationId xmlns:a16="http://schemas.microsoft.com/office/drawing/2014/main" id="{699D459F-45F8-454A-8761-078C1EEE27E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Exemplos</a:t>
            </a:r>
          </a:p>
        </p:txBody>
      </p:sp>
      <p:sp>
        <p:nvSpPr>
          <p:cNvPr id="23" name="Retângulo: Cantos Arredondados 22">
            <a:hlinkClick r:id="rId9" action="ppaction://hlinksldjump"/>
            <a:extLst>
              <a:ext uri="{FF2B5EF4-FFF2-40B4-BE49-F238E27FC236}">
                <a16:creationId xmlns:a16="http://schemas.microsoft.com/office/drawing/2014/main" id="{1E339ACE-22FD-4CFA-B772-2F4CE1D50FCA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Generalizando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Porque funciona?...</a:t>
            </a:r>
          </a:p>
        </p:txBody>
      </p:sp>
    </p:spTree>
    <p:extLst>
      <p:ext uri="{BB962C8B-B14F-4D97-AF65-F5344CB8AC3E}">
        <p14:creationId xmlns:p14="http://schemas.microsoft.com/office/powerpoint/2010/main" val="352187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000" y="399600"/>
            <a:ext cx="9914021" cy="6096000"/>
          </a:xfrm>
          <a:prstGeom prst="roundRect">
            <a:avLst>
              <a:gd name="adj" fmla="val 4434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29A6FF"/>
                </a:solidFill>
              </a:rPr>
              <a:t>Exemplos</a:t>
            </a:r>
            <a:endParaRPr lang="en-US" sz="2400" dirty="0">
              <a:solidFill>
                <a:srgbClr val="29A6FF"/>
              </a:solidFill>
            </a:endParaRPr>
          </a:p>
        </p:txBody>
      </p:sp>
      <p:sp>
        <p:nvSpPr>
          <p:cNvPr id="46" name="CuadroTexto 38">
            <a:extLst>
              <a:ext uri="{FF2B5EF4-FFF2-40B4-BE49-F238E27FC236}">
                <a16:creationId xmlns:a16="http://schemas.microsoft.com/office/drawing/2014/main" id="{74B0B9DE-6523-453C-8425-4232801995A0}"/>
              </a:ext>
            </a:extLst>
          </p:cNvPr>
          <p:cNvSpPr txBox="1"/>
          <p:nvPr/>
        </p:nvSpPr>
        <p:spPr>
          <a:xfrm>
            <a:off x="3696101" y="670531"/>
            <a:ext cx="8043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Utiliza a Regra de </a:t>
            </a:r>
            <a:r>
              <a:rPr lang="pt-PT" sz="2400" dirty="0" err="1"/>
              <a:t>Cramer</a:t>
            </a:r>
            <a:r>
              <a:rPr lang="pt-PT" sz="2400" dirty="0"/>
              <a:t> para resolver os seguintes sistemas, se possível.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uadroTexto 38">
                <a:extLst>
                  <a:ext uri="{FF2B5EF4-FFF2-40B4-BE49-F238E27FC236}">
                    <a16:creationId xmlns:a16="http://schemas.microsoft.com/office/drawing/2014/main" id="{D5ED13FB-D031-490D-A959-ABA95F8DF9C2}"/>
                  </a:ext>
                </a:extLst>
              </p:cNvPr>
              <p:cNvSpPr txBox="1"/>
              <p:nvPr/>
            </p:nvSpPr>
            <p:spPr>
              <a:xfrm>
                <a:off x="2190496" y="1346352"/>
                <a:ext cx="3230066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(2)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=−2</m:t>
                                  </m:r>
                                </m:e>
                                <m:e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7" name="CuadroTexto 38">
                <a:extLst>
                  <a:ext uri="{FF2B5EF4-FFF2-40B4-BE49-F238E27FC236}">
                    <a16:creationId xmlns:a16="http://schemas.microsoft.com/office/drawing/2014/main" id="{D5ED13FB-D031-490D-A959-ABA95F8DF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496" y="1346352"/>
                <a:ext cx="3230066" cy="1271438"/>
              </a:xfrm>
              <a:prstGeom prst="rect">
                <a:avLst/>
              </a:prstGeom>
              <a:blipFill>
                <a:blip r:embed="rId6"/>
                <a:stretch>
                  <a:fillRect l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tângulo 68">
                <a:extLst>
                  <a:ext uri="{FF2B5EF4-FFF2-40B4-BE49-F238E27FC236}">
                    <a16:creationId xmlns:a16="http://schemas.microsoft.com/office/drawing/2014/main" id="{451EFE76-1AFE-490A-ABDE-DCF46DF233E4}"/>
                  </a:ext>
                </a:extLst>
              </p:cNvPr>
              <p:cNvSpPr/>
              <p:nvPr/>
            </p:nvSpPr>
            <p:spPr>
              <a:xfrm>
                <a:off x="7208437" y="2147102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69" name="Retângulo 68">
                <a:extLst>
                  <a:ext uri="{FF2B5EF4-FFF2-40B4-BE49-F238E27FC236}">
                    <a16:creationId xmlns:a16="http://schemas.microsoft.com/office/drawing/2014/main" id="{451EFE76-1AFE-490A-ABDE-DCF46DF233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437" y="2147102"/>
                <a:ext cx="40427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tângulo: Cantos Arredondados 69">
            <a:extLst>
              <a:ext uri="{FF2B5EF4-FFF2-40B4-BE49-F238E27FC236}">
                <a16:creationId xmlns:a16="http://schemas.microsoft.com/office/drawing/2014/main" id="{6D963C08-3DCA-456C-BF33-95679C259E2D}"/>
              </a:ext>
            </a:extLst>
          </p:cNvPr>
          <p:cNvSpPr/>
          <p:nvPr/>
        </p:nvSpPr>
        <p:spPr>
          <a:xfrm>
            <a:off x="6948547" y="1204737"/>
            <a:ext cx="4897817" cy="1465905"/>
          </a:xfrm>
          <a:prstGeom prst="roundRect">
            <a:avLst>
              <a:gd name="adj" fmla="val 11908"/>
            </a:avLst>
          </a:prstGeom>
          <a:solidFill>
            <a:schemeClr val="tx1">
              <a:lumMod val="75000"/>
              <a:lumOff val="2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marL="984250" indent="-984250" algn="just">
              <a:spcAft>
                <a:spcPts val="600"/>
              </a:spcAft>
            </a:pP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50080977-B0F4-4E6C-9CD0-5D46A02694F9}"/>
              </a:ext>
            </a:extLst>
          </p:cNvPr>
          <p:cNvSpPr/>
          <p:nvPr/>
        </p:nvSpPr>
        <p:spPr>
          <a:xfrm>
            <a:off x="6970748" y="1233441"/>
            <a:ext cx="457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4250" indent="-984250" algn="just">
              <a:spcAft>
                <a:spcPts val="600"/>
              </a:spcAft>
            </a:pPr>
            <a:r>
              <a:rPr lang="pt-PT" b="1" dirty="0">
                <a:solidFill>
                  <a:srgbClr val="F25E4F"/>
                </a:solidFill>
              </a:rPr>
              <a:t>Mensagem de levar para casa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54E07C8E-FCFF-4BBD-BF5B-2D783395773A}"/>
              </a:ext>
            </a:extLst>
          </p:cNvPr>
          <p:cNvSpPr/>
          <p:nvPr/>
        </p:nvSpPr>
        <p:spPr>
          <a:xfrm>
            <a:off x="6948548" y="1546291"/>
            <a:ext cx="4897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dirty="0">
                <a:solidFill>
                  <a:schemeClr val="bg1"/>
                </a:solidFill>
              </a:rPr>
              <a:t>Na prática, podemos “encurtar” estes “</a:t>
            </a:r>
            <a:r>
              <a:rPr lang="pt-PT" i="1" dirty="0">
                <a:solidFill>
                  <a:schemeClr val="bg1"/>
                </a:solidFill>
              </a:rPr>
              <a:t>3 passos</a:t>
            </a:r>
            <a:r>
              <a:rPr lang="pt-PT" dirty="0">
                <a:solidFill>
                  <a:schemeClr val="bg1"/>
                </a:solidFill>
              </a:rPr>
              <a:t>”: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03ED43D2-A6F1-47FA-9222-CD509E7C43BE}"/>
                  </a:ext>
                </a:extLst>
              </p:cNvPr>
              <p:cNvSpPr/>
              <p:nvPr/>
            </p:nvSpPr>
            <p:spPr>
              <a:xfrm>
                <a:off x="7163131" y="1861556"/>
                <a:ext cx="453243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GB" b="1" dirty="0">
                    <a:solidFill>
                      <a:srgbClr val="F25E4F"/>
                    </a:solidFill>
                  </a:rPr>
                  <a:t>1.</a:t>
                </a:r>
                <a:r>
                  <a:rPr lang="en-GB" dirty="0">
                    <a:solidFill>
                      <a:srgbClr val="F25E4F"/>
                    </a:solidFill>
                  </a:rPr>
                  <a:t> </a:t>
                </a:r>
                <a:r>
                  <a:rPr lang="pt-PT" b="1" dirty="0">
                    <a:solidFill>
                      <a:schemeClr val="bg1"/>
                    </a:solidFill>
                  </a:rPr>
                  <a:t>Notação Matricial </a:t>
                </a:r>
                <a:r>
                  <a:rPr lang="pt-PT" dirty="0">
                    <a:solidFill>
                      <a:schemeClr val="bg1"/>
                    </a:solidFill>
                  </a:rPr>
                  <a:t>+</a:t>
                </a:r>
                <a:r>
                  <a:rPr lang="pt-PT" b="1" dirty="0">
                    <a:solidFill>
                      <a:schemeClr val="bg1"/>
                    </a:solidFill>
                  </a:rPr>
                  <a:t> Calcular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03ED43D2-A6F1-47FA-9222-CD509E7C4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131" y="1861556"/>
                <a:ext cx="4532436" cy="369332"/>
              </a:xfrm>
              <a:prstGeom prst="rect">
                <a:avLst/>
              </a:prstGeom>
              <a:blipFill>
                <a:blip r:embed="rId7"/>
                <a:stretch>
                  <a:fillRect l="-1075" t="-8197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3C809187-69B6-4F1C-BED7-C31FB315A767}"/>
                  </a:ext>
                </a:extLst>
              </p:cNvPr>
              <p:cNvSpPr/>
              <p:nvPr/>
            </p:nvSpPr>
            <p:spPr>
              <a:xfrm>
                <a:off x="7163130" y="2207093"/>
                <a:ext cx="38201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2. </a:t>
                </a:r>
                <a:r>
                  <a:rPr lang="pt-PT" b="1" dirty="0">
                    <a:solidFill>
                      <a:schemeClr val="bg1"/>
                    </a:solidFill>
                  </a:rPr>
                  <a:t>Calcular</a:t>
                </a:r>
                <a:r>
                  <a:rPr lang="en-GB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e </a:t>
                </a:r>
                <a:r>
                  <a:rPr lang="pt-PT" b="1" dirty="0">
                    <a:solidFill>
                      <a:schemeClr val="bg1"/>
                    </a:solidFill>
                  </a:rPr>
                  <a:t>Dividir</a:t>
                </a:r>
                <a:r>
                  <a:rPr lang="pt-PT" dirty="0">
                    <a:solidFill>
                      <a:schemeClr val="bg1"/>
                    </a:solidFill>
                  </a:rPr>
                  <a:t>:</a:t>
                </a:r>
                <a:r>
                  <a:rPr lang="pt-PT" b="1" dirty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GB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3C809187-69B6-4F1C-BED7-C31FB315A7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130" y="2207093"/>
                <a:ext cx="3820180" cy="369332"/>
              </a:xfrm>
              <a:prstGeom prst="rect">
                <a:avLst/>
              </a:prstGeom>
              <a:blipFill>
                <a:blip r:embed="rId8"/>
                <a:stretch>
                  <a:fillRect l="-1276" t="-8197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tângulo 74">
            <a:extLst>
              <a:ext uri="{FF2B5EF4-FFF2-40B4-BE49-F238E27FC236}">
                <a16:creationId xmlns:a16="http://schemas.microsoft.com/office/drawing/2014/main" id="{6F1368D2-3ECC-4518-93CB-6653082D9BDC}"/>
              </a:ext>
            </a:extLst>
          </p:cNvPr>
          <p:cNvSpPr/>
          <p:nvPr/>
        </p:nvSpPr>
        <p:spPr>
          <a:xfrm>
            <a:off x="2150465" y="5869283"/>
            <a:ext cx="9774093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pt-PT" b="1" dirty="0">
                <a:solidFill>
                  <a:srgbClr val="F25E4F"/>
                </a:solidFill>
              </a:rPr>
              <a:t>Regra de Cramer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: Cantos Arredondados 75">
                <a:extLst>
                  <a:ext uri="{FF2B5EF4-FFF2-40B4-BE49-F238E27FC236}">
                    <a16:creationId xmlns:a16="http://schemas.microsoft.com/office/drawing/2014/main" id="{FBC16E45-447B-4C66-8C78-F260BC834275}"/>
                  </a:ext>
                </a:extLst>
              </p:cNvPr>
              <p:cNvSpPr/>
              <p:nvPr/>
            </p:nvSpPr>
            <p:spPr>
              <a:xfrm>
                <a:off x="3780000" y="5901555"/>
                <a:ext cx="4436181" cy="408623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1. </a:t>
                </a:r>
                <a:r>
                  <a:rPr lang="pt-PT" b="1" dirty="0"/>
                  <a:t>Notação Matricial </a:t>
                </a:r>
                <a:r>
                  <a:rPr lang="pt-PT" dirty="0"/>
                  <a:t>+</a:t>
                </a:r>
                <a:r>
                  <a:rPr lang="pt-PT" b="1" dirty="0"/>
                  <a:t> Calcular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pt-PT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etângulo: Cantos Arredondados 75">
                <a:extLst>
                  <a:ext uri="{FF2B5EF4-FFF2-40B4-BE49-F238E27FC236}">
                    <a16:creationId xmlns:a16="http://schemas.microsoft.com/office/drawing/2014/main" id="{FBC16E45-447B-4C66-8C78-F260BC8342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000" y="5901555"/>
                <a:ext cx="4436181" cy="408623"/>
              </a:xfrm>
              <a:prstGeom prst="roundRect">
                <a:avLst/>
              </a:prstGeom>
              <a:blipFill>
                <a:blip r:embed="rId9"/>
                <a:stretch>
                  <a:fillRect l="-687" t="-2985" b="-179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8E33BE34-011D-4DD1-B9F1-B5C2263F2C3B}"/>
                  </a:ext>
                </a:extLst>
              </p:cNvPr>
              <p:cNvSpPr/>
              <p:nvPr/>
            </p:nvSpPr>
            <p:spPr>
              <a:xfrm>
                <a:off x="8092974" y="5912598"/>
                <a:ext cx="38201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2. </a:t>
                </a:r>
                <a:r>
                  <a:rPr lang="pt-PT" b="1" dirty="0">
                    <a:solidFill>
                      <a:schemeClr val="tx1"/>
                    </a:solidFill>
                  </a:rPr>
                  <a:t>Calcular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dirty="0">
                    <a:solidFill>
                      <a:schemeClr val="tx1"/>
                    </a:solidFill>
                  </a:rPr>
                  <a:t>e </a:t>
                </a:r>
                <a:r>
                  <a:rPr lang="pt-PT" b="1" dirty="0">
                    <a:solidFill>
                      <a:schemeClr val="tx1"/>
                    </a:solidFill>
                  </a:rPr>
                  <a:t>Dividir</a:t>
                </a:r>
                <a:r>
                  <a:rPr lang="pt-PT" dirty="0">
                    <a:solidFill>
                      <a:schemeClr val="tx1"/>
                    </a:solidFill>
                  </a:rPr>
                  <a:t>:</a:t>
                </a:r>
                <a:r>
                  <a:rPr lang="pt-PT" b="1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GB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8E33BE34-011D-4DD1-B9F1-B5C2263F2C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974" y="5912598"/>
                <a:ext cx="3820180" cy="369332"/>
              </a:xfrm>
              <a:prstGeom prst="rect">
                <a:avLst/>
              </a:prstGeom>
              <a:blipFill>
                <a:blip r:embed="rId11"/>
                <a:stretch>
                  <a:fillRect l="-1438" t="-9836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9" name="Objeto 78">
            <a:extLst>
              <a:ext uri="{FF2B5EF4-FFF2-40B4-BE49-F238E27FC236}">
                <a16:creationId xmlns:a16="http://schemas.microsoft.com/office/drawing/2014/main" id="{02F004BD-6851-472D-BDEA-8F2F15D353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857208"/>
              </p:ext>
            </p:extLst>
          </p:nvPr>
        </p:nvGraphicFramePr>
        <p:xfrm>
          <a:off x="5558472" y="1378482"/>
          <a:ext cx="2614613" cy="1238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4" name="Equation" r:id="rId12" imgW="1625400" imgH="711000" progId="Equation.DSMT4">
                  <p:embed/>
                </p:oleObj>
              </mc:Choice>
              <mc:Fallback>
                <p:oleObj name="Equation" r:id="rId12" imgW="1625400" imgH="71100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ABCF5E10-6559-4324-9929-0C3183C97C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8472" y="1378482"/>
                        <a:ext cx="2614613" cy="12382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Seta: Para a Direita 80">
            <a:extLst>
              <a:ext uri="{FF2B5EF4-FFF2-40B4-BE49-F238E27FC236}">
                <a16:creationId xmlns:a16="http://schemas.microsoft.com/office/drawing/2014/main" id="{4CB935B2-1B62-4259-9653-B34B8CADD144}"/>
              </a:ext>
            </a:extLst>
          </p:cNvPr>
          <p:cNvSpPr/>
          <p:nvPr/>
        </p:nvSpPr>
        <p:spPr>
          <a:xfrm>
            <a:off x="4884086" y="1820037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tângulo 81">
                <a:extLst>
                  <a:ext uri="{FF2B5EF4-FFF2-40B4-BE49-F238E27FC236}">
                    <a16:creationId xmlns:a16="http://schemas.microsoft.com/office/drawing/2014/main" id="{3137B831-2744-454A-B28E-9D7CA71E0EDA}"/>
                  </a:ext>
                </a:extLst>
              </p:cNvPr>
              <p:cNvSpPr/>
              <p:nvPr/>
            </p:nvSpPr>
            <p:spPr>
              <a:xfrm>
                <a:off x="6988762" y="1028668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82" name="Retângulo 81">
                <a:extLst>
                  <a:ext uri="{FF2B5EF4-FFF2-40B4-BE49-F238E27FC236}">
                    <a16:creationId xmlns:a16="http://schemas.microsoft.com/office/drawing/2014/main" id="{3137B831-2744-454A-B28E-9D7CA71E0E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762" y="1028668"/>
                <a:ext cx="40267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38668F3F-B724-411C-B566-35A36FA1D363}"/>
                  </a:ext>
                </a:extLst>
              </p:cNvPr>
              <p:cNvSpPr/>
              <p:nvPr/>
            </p:nvSpPr>
            <p:spPr>
              <a:xfrm>
                <a:off x="7707642" y="1031057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38668F3F-B724-411C-B566-35A36FA1D3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642" y="1031057"/>
                <a:ext cx="404277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tângulo 83">
                <a:extLst>
                  <a:ext uri="{FF2B5EF4-FFF2-40B4-BE49-F238E27FC236}">
                    <a16:creationId xmlns:a16="http://schemas.microsoft.com/office/drawing/2014/main" id="{86E7DE16-6051-4A8C-A2E2-5326E9B5043E}"/>
                  </a:ext>
                </a:extLst>
              </p:cNvPr>
              <p:cNvSpPr/>
              <p:nvPr/>
            </p:nvSpPr>
            <p:spPr>
              <a:xfrm>
                <a:off x="6057128" y="1035400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84" name="Retângulo 83">
                <a:extLst>
                  <a:ext uri="{FF2B5EF4-FFF2-40B4-BE49-F238E27FC236}">
                    <a16:creationId xmlns:a16="http://schemas.microsoft.com/office/drawing/2014/main" id="{86E7DE16-6051-4A8C-A2E2-5326E9B50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128" y="1035400"/>
                <a:ext cx="402674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5" name="Objeto 84">
            <a:extLst>
              <a:ext uri="{FF2B5EF4-FFF2-40B4-BE49-F238E27FC236}">
                <a16:creationId xmlns:a16="http://schemas.microsoft.com/office/drawing/2014/main" id="{28148BB1-07AD-4060-9EB7-308E3568DA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283498"/>
              </p:ext>
            </p:extLst>
          </p:nvPr>
        </p:nvGraphicFramePr>
        <p:xfrm>
          <a:off x="2443886" y="2747963"/>
          <a:ext cx="2147888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5" name="Equation" r:id="rId17" imgW="1282680" imgH="711000" progId="Equation.DSMT4">
                  <p:embed/>
                </p:oleObj>
              </mc:Choice>
              <mc:Fallback>
                <p:oleObj name="Equation" r:id="rId17" imgW="1282680" imgH="711000" progId="Equation.DSMT4">
                  <p:embed/>
                  <p:pic>
                    <p:nvPicPr>
                      <p:cNvPr id="45" name="Objeto 44">
                        <a:extLst>
                          <a:ext uri="{FF2B5EF4-FFF2-40B4-BE49-F238E27FC236}">
                            <a16:creationId xmlns:a16="http://schemas.microsoft.com/office/drawing/2014/main" id="{50925956-F4DD-4179-95D7-9567BF6DC4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886" y="2747963"/>
                        <a:ext cx="2147888" cy="1189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to 96">
            <a:extLst>
              <a:ext uri="{FF2B5EF4-FFF2-40B4-BE49-F238E27FC236}">
                <a16:creationId xmlns:a16="http://schemas.microsoft.com/office/drawing/2014/main" id="{9ACAC80E-F8F2-4524-8A33-B790F6702A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104849"/>
              </p:ext>
            </p:extLst>
          </p:nvPr>
        </p:nvGraphicFramePr>
        <p:xfrm>
          <a:off x="4220180" y="2763683"/>
          <a:ext cx="2801938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6" name="Equation" r:id="rId19" imgW="1676160" imgH="711000" progId="Equation.DSMT4">
                  <p:embed/>
                </p:oleObj>
              </mc:Choice>
              <mc:Fallback>
                <p:oleObj name="Equation" r:id="rId19" imgW="1676160" imgH="711000" progId="Equation.DSMT4">
                  <p:embed/>
                  <p:pic>
                    <p:nvPicPr>
                      <p:cNvPr id="85" name="Objeto 84">
                        <a:extLst>
                          <a:ext uri="{FF2B5EF4-FFF2-40B4-BE49-F238E27FC236}">
                            <a16:creationId xmlns:a16="http://schemas.microsoft.com/office/drawing/2014/main" id="{28148BB1-07AD-4060-9EB7-308E3568DA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0180" y="2763683"/>
                        <a:ext cx="2801938" cy="11890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CuadroTexto 38">
            <a:extLst>
              <a:ext uri="{FF2B5EF4-FFF2-40B4-BE49-F238E27FC236}">
                <a16:creationId xmlns:a16="http://schemas.microsoft.com/office/drawing/2014/main" id="{28D9104D-983D-4274-9CF3-EE3C707CA280}"/>
              </a:ext>
            </a:extLst>
          </p:cNvPr>
          <p:cNvSpPr txBox="1"/>
          <p:nvPr/>
        </p:nvSpPr>
        <p:spPr>
          <a:xfrm>
            <a:off x="2235310" y="2539945"/>
            <a:ext cx="4224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i="1" dirty="0">
                <a:solidFill>
                  <a:srgbClr val="0C2B8E"/>
                </a:solidFill>
              </a:rPr>
              <a:t>Clica para ver como resolver o determinante</a:t>
            </a:r>
          </a:p>
        </p:txBody>
      </p:sp>
      <p:sp>
        <p:nvSpPr>
          <p:cNvPr id="102" name="Retângulo: Cantos Arredondados 101">
            <a:hlinkClick r:id="rId21" action="ppaction://hlinksldjump"/>
            <a:extLst>
              <a:ext uri="{FF2B5EF4-FFF2-40B4-BE49-F238E27FC236}">
                <a16:creationId xmlns:a16="http://schemas.microsoft.com/office/drawing/2014/main" id="{08924FC3-039D-45D5-AD2A-465801F02DD2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03" name="Retângulo: Cantos Arredondados 102">
            <a:hlinkClick r:id="rId22" action="ppaction://hlinksldjump"/>
            <a:extLst>
              <a:ext uri="{FF2B5EF4-FFF2-40B4-BE49-F238E27FC236}">
                <a16:creationId xmlns:a16="http://schemas.microsoft.com/office/drawing/2014/main" id="{DD1DD650-40A4-42F6-8AD8-40CBD2816447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Regra de Cramer  e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Sistemas Lineares</a:t>
            </a:r>
          </a:p>
        </p:txBody>
      </p:sp>
      <p:sp>
        <p:nvSpPr>
          <p:cNvPr id="104" name="Retângulo: Cantos Arredondados 103">
            <a:hlinkClick r:id="rId23" action="ppaction://hlinksldjump"/>
            <a:extLst>
              <a:ext uri="{FF2B5EF4-FFF2-40B4-BE49-F238E27FC236}">
                <a16:creationId xmlns:a16="http://schemas.microsoft.com/office/drawing/2014/main" id="{B7B31371-1388-4128-A43B-19CD4FD591D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Exemplos</a:t>
            </a:r>
          </a:p>
        </p:txBody>
      </p:sp>
      <p:sp>
        <p:nvSpPr>
          <p:cNvPr id="105" name="Retângulo: Cantos Arredondados 104">
            <a:hlinkClick r:id="rId24" action="ppaction://hlinksldjump"/>
            <a:extLst>
              <a:ext uri="{FF2B5EF4-FFF2-40B4-BE49-F238E27FC236}">
                <a16:creationId xmlns:a16="http://schemas.microsoft.com/office/drawing/2014/main" id="{8299C707-B091-4169-B002-FE0605C2D9C6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Generalizando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Porque funciona?...</a:t>
            </a:r>
          </a:p>
        </p:txBody>
      </p:sp>
    </p:spTree>
    <p:extLst>
      <p:ext uri="{BB962C8B-B14F-4D97-AF65-F5344CB8AC3E}">
        <p14:creationId xmlns:p14="http://schemas.microsoft.com/office/powerpoint/2010/main" val="323334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2.91667E-6 -0.091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0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47" grpId="0"/>
      <p:bldP spid="69" grpId="0"/>
      <p:bldP spid="70" grpId="0" animBg="1"/>
      <p:bldP spid="71" grpId="0"/>
      <p:bldP spid="72" grpId="0"/>
      <p:bldP spid="73" grpId="0"/>
      <p:bldP spid="74" grpId="0"/>
      <p:bldP spid="75" grpId="0" animBg="1"/>
      <p:bldP spid="76" grpId="0"/>
      <p:bldP spid="76" grpId="1"/>
      <p:bldP spid="77" grpId="0"/>
      <p:bldP spid="81" grpId="0" animBg="1"/>
      <p:bldP spid="82" grpId="0"/>
      <p:bldP spid="83" grpId="0"/>
      <p:bldP spid="84" grpId="0"/>
      <p:bldP spid="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000" y="399600"/>
            <a:ext cx="9914021" cy="6096000"/>
          </a:xfrm>
          <a:prstGeom prst="roundRect">
            <a:avLst>
              <a:gd name="adj" fmla="val 4434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29A6FF"/>
                </a:solidFill>
              </a:rPr>
              <a:t>Exemplos</a:t>
            </a:r>
            <a:endParaRPr lang="en-US" sz="2400" dirty="0">
              <a:solidFill>
                <a:srgbClr val="29A6FF"/>
              </a:solidFill>
            </a:endParaRPr>
          </a:p>
        </p:txBody>
      </p:sp>
      <p:sp>
        <p:nvSpPr>
          <p:cNvPr id="46" name="CuadroTexto 38">
            <a:extLst>
              <a:ext uri="{FF2B5EF4-FFF2-40B4-BE49-F238E27FC236}">
                <a16:creationId xmlns:a16="http://schemas.microsoft.com/office/drawing/2014/main" id="{74B0B9DE-6523-453C-8425-4232801995A0}"/>
              </a:ext>
            </a:extLst>
          </p:cNvPr>
          <p:cNvSpPr txBox="1"/>
          <p:nvPr/>
        </p:nvSpPr>
        <p:spPr>
          <a:xfrm>
            <a:off x="3696101" y="670531"/>
            <a:ext cx="8043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Utiliza a Regra de </a:t>
            </a:r>
            <a:r>
              <a:rPr lang="pt-PT" sz="2400" dirty="0" err="1"/>
              <a:t>Cramer</a:t>
            </a:r>
            <a:r>
              <a:rPr lang="pt-PT" sz="2400" dirty="0"/>
              <a:t> para resolver os seguintes sistemas, se possível.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uadroTexto 38">
                <a:extLst>
                  <a:ext uri="{FF2B5EF4-FFF2-40B4-BE49-F238E27FC236}">
                    <a16:creationId xmlns:a16="http://schemas.microsoft.com/office/drawing/2014/main" id="{D5ED13FB-D031-490D-A959-ABA95F8DF9C2}"/>
                  </a:ext>
                </a:extLst>
              </p:cNvPr>
              <p:cNvSpPr txBox="1"/>
              <p:nvPr/>
            </p:nvSpPr>
            <p:spPr>
              <a:xfrm>
                <a:off x="2190496" y="1346352"/>
                <a:ext cx="3230066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(2)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=−2</m:t>
                                  </m:r>
                                </m:e>
                                <m:e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7" name="CuadroTexto 38">
                <a:extLst>
                  <a:ext uri="{FF2B5EF4-FFF2-40B4-BE49-F238E27FC236}">
                    <a16:creationId xmlns:a16="http://schemas.microsoft.com/office/drawing/2014/main" id="{D5ED13FB-D031-490D-A959-ABA95F8DF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496" y="1346352"/>
                <a:ext cx="3230066" cy="1271438"/>
              </a:xfrm>
              <a:prstGeom prst="rect">
                <a:avLst/>
              </a:prstGeom>
              <a:blipFill>
                <a:blip r:embed="rId6"/>
                <a:stretch>
                  <a:fillRect l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tângulo 74">
            <a:extLst>
              <a:ext uri="{FF2B5EF4-FFF2-40B4-BE49-F238E27FC236}">
                <a16:creationId xmlns:a16="http://schemas.microsoft.com/office/drawing/2014/main" id="{6F1368D2-3ECC-4518-93CB-6653082D9BDC}"/>
              </a:ext>
            </a:extLst>
          </p:cNvPr>
          <p:cNvSpPr/>
          <p:nvPr/>
        </p:nvSpPr>
        <p:spPr>
          <a:xfrm>
            <a:off x="2150465" y="5869283"/>
            <a:ext cx="9774093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pt-PT" b="1" dirty="0">
                <a:solidFill>
                  <a:srgbClr val="F25E4F"/>
                </a:solidFill>
              </a:rPr>
              <a:t>Regra de Cramer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: Cantos Arredondados 75">
                <a:extLst>
                  <a:ext uri="{FF2B5EF4-FFF2-40B4-BE49-F238E27FC236}">
                    <a16:creationId xmlns:a16="http://schemas.microsoft.com/office/drawing/2014/main" id="{FBC16E45-447B-4C66-8C78-F260BC834275}"/>
                  </a:ext>
                </a:extLst>
              </p:cNvPr>
              <p:cNvSpPr/>
              <p:nvPr/>
            </p:nvSpPr>
            <p:spPr>
              <a:xfrm>
                <a:off x="3780000" y="5901555"/>
                <a:ext cx="4436181" cy="408623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1. </a:t>
                </a:r>
                <a:r>
                  <a:rPr lang="pt-PT" b="1" dirty="0"/>
                  <a:t>Notação Matricial </a:t>
                </a:r>
                <a:r>
                  <a:rPr lang="pt-PT" dirty="0"/>
                  <a:t>+</a:t>
                </a:r>
                <a:r>
                  <a:rPr lang="pt-PT" b="1" dirty="0"/>
                  <a:t> Calcular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pt-PT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etângulo: Cantos Arredondados 75">
                <a:extLst>
                  <a:ext uri="{FF2B5EF4-FFF2-40B4-BE49-F238E27FC236}">
                    <a16:creationId xmlns:a16="http://schemas.microsoft.com/office/drawing/2014/main" id="{FBC16E45-447B-4C66-8C78-F260BC8342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000" y="5901555"/>
                <a:ext cx="4436181" cy="408623"/>
              </a:xfrm>
              <a:prstGeom prst="roundRect">
                <a:avLst/>
              </a:prstGeom>
              <a:blipFill>
                <a:blip r:embed="rId7"/>
                <a:stretch>
                  <a:fillRect l="-687" t="-2985" b="-179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8E33BE34-011D-4DD1-B9F1-B5C2263F2C3B}"/>
                  </a:ext>
                </a:extLst>
              </p:cNvPr>
              <p:cNvSpPr/>
              <p:nvPr/>
            </p:nvSpPr>
            <p:spPr>
              <a:xfrm>
                <a:off x="8092974" y="5912598"/>
                <a:ext cx="38201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2. </a:t>
                </a:r>
                <a:r>
                  <a:rPr lang="en-GB" b="1" dirty="0" err="1">
                    <a:solidFill>
                      <a:schemeClr val="tx1"/>
                    </a:solidFill>
                  </a:rPr>
                  <a:t>Calcular</a:t>
                </a:r>
                <a:r>
                  <a:rPr lang="en-GB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e </a:t>
                </a:r>
                <a:r>
                  <a:rPr lang="pt-PT" b="1" dirty="0">
                    <a:solidFill>
                      <a:schemeClr val="tx1"/>
                    </a:solidFill>
                  </a:rPr>
                  <a:t>Dividir</a:t>
                </a:r>
                <a:r>
                  <a:rPr lang="pt-PT" dirty="0">
                    <a:solidFill>
                      <a:schemeClr val="tx1"/>
                    </a:solidFill>
                  </a:rPr>
                  <a:t>:</a:t>
                </a:r>
                <a:r>
                  <a:rPr lang="pt-PT" b="1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GB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8E33BE34-011D-4DD1-B9F1-B5C2263F2C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974" y="5912598"/>
                <a:ext cx="3820180" cy="369332"/>
              </a:xfrm>
              <a:prstGeom prst="rect">
                <a:avLst/>
              </a:prstGeom>
              <a:blipFill>
                <a:blip r:embed="rId8"/>
                <a:stretch>
                  <a:fillRect l="-1438" t="-9836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9" name="Objeto 78">
            <a:extLst>
              <a:ext uri="{FF2B5EF4-FFF2-40B4-BE49-F238E27FC236}">
                <a16:creationId xmlns:a16="http://schemas.microsoft.com/office/drawing/2014/main" id="{02F004BD-6851-472D-BDEA-8F2F15D353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58472" y="1378482"/>
          <a:ext cx="2614613" cy="1238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8" name="Equation" r:id="rId9" imgW="1625400" imgH="711000" progId="Equation.DSMT4">
                  <p:embed/>
                </p:oleObj>
              </mc:Choice>
              <mc:Fallback>
                <p:oleObj name="Equation" r:id="rId9" imgW="1625400" imgH="711000" progId="Equation.DSMT4">
                  <p:embed/>
                  <p:pic>
                    <p:nvPicPr>
                      <p:cNvPr id="79" name="Objeto 78">
                        <a:extLst>
                          <a:ext uri="{FF2B5EF4-FFF2-40B4-BE49-F238E27FC236}">
                            <a16:creationId xmlns:a16="http://schemas.microsoft.com/office/drawing/2014/main" id="{02F004BD-6851-472D-BDEA-8F2F15D353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8472" y="1378482"/>
                        <a:ext cx="2614613" cy="12382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Seta: Para a Direita 80">
            <a:extLst>
              <a:ext uri="{FF2B5EF4-FFF2-40B4-BE49-F238E27FC236}">
                <a16:creationId xmlns:a16="http://schemas.microsoft.com/office/drawing/2014/main" id="{4CB935B2-1B62-4259-9653-B34B8CADD144}"/>
              </a:ext>
            </a:extLst>
          </p:cNvPr>
          <p:cNvSpPr/>
          <p:nvPr/>
        </p:nvSpPr>
        <p:spPr>
          <a:xfrm>
            <a:off x="4884086" y="1820037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tângulo 81">
                <a:extLst>
                  <a:ext uri="{FF2B5EF4-FFF2-40B4-BE49-F238E27FC236}">
                    <a16:creationId xmlns:a16="http://schemas.microsoft.com/office/drawing/2014/main" id="{3137B831-2744-454A-B28E-9D7CA71E0EDA}"/>
                  </a:ext>
                </a:extLst>
              </p:cNvPr>
              <p:cNvSpPr/>
              <p:nvPr/>
            </p:nvSpPr>
            <p:spPr>
              <a:xfrm>
                <a:off x="6988762" y="1028668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82" name="Retângulo 81">
                <a:extLst>
                  <a:ext uri="{FF2B5EF4-FFF2-40B4-BE49-F238E27FC236}">
                    <a16:creationId xmlns:a16="http://schemas.microsoft.com/office/drawing/2014/main" id="{3137B831-2744-454A-B28E-9D7CA71E0E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762" y="1028668"/>
                <a:ext cx="40267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38668F3F-B724-411C-B566-35A36FA1D363}"/>
                  </a:ext>
                </a:extLst>
              </p:cNvPr>
              <p:cNvSpPr/>
              <p:nvPr/>
            </p:nvSpPr>
            <p:spPr>
              <a:xfrm>
                <a:off x="7707642" y="1031057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38668F3F-B724-411C-B566-35A36FA1D3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642" y="1031057"/>
                <a:ext cx="40427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tângulo 83">
                <a:extLst>
                  <a:ext uri="{FF2B5EF4-FFF2-40B4-BE49-F238E27FC236}">
                    <a16:creationId xmlns:a16="http://schemas.microsoft.com/office/drawing/2014/main" id="{86E7DE16-6051-4A8C-A2E2-5326E9B5043E}"/>
                  </a:ext>
                </a:extLst>
              </p:cNvPr>
              <p:cNvSpPr/>
              <p:nvPr/>
            </p:nvSpPr>
            <p:spPr>
              <a:xfrm>
                <a:off x="6057128" y="1035400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84" name="Retângulo 83">
                <a:extLst>
                  <a:ext uri="{FF2B5EF4-FFF2-40B4-BE49-F238E27FC236}">
                    <a16:creationId xmlns:a16="http://schemas.microsoft.com/office/drawing/2014/main" id="{86E7DE16-6051-4A8C-A2E2-5326E9B50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128" y="1035400"/>
                <a:ext cx="40267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5" name="Objeto 84">
            <a:extLst>
              <a:ext uri="{FF2B5EF4-FFF2-40B4-BE49-F238E27FC236}">
                <a16:creationId xmlns:a16="http://schemas.microsoft.com/office/drawing/2014/main" id="{28148BB1-07AD-4060-9EB7-308E3568DA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43886" y="2747963"/>
          <a:ext cx="2147888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9" name="Equation" r:id="rId14" imgW="1282680" imgH="711000" progId="Equation.DSMT4">
                  <p:embed/>
                </p:oleObj>
              </mc:Choice>
              <mc:Fallback>
                <p:oleObj name="Equation" r:id="rId14" imgW="1282680" imgH="711000" progId="Equation.DSMT4">
                  <p:embed/>
                  <p:pic>
                    <p:nvPicPr>
                      <p:cNvPr id="85" name="Objeto 84">
                        <a:extLst>
                          <a:ext uri="{FF2B5EF4-FFF2-40B4-BE49-F238E27FC236}">
                            <a16:creationId xmlns:a16="http://schemas.microsoft.com/office/drawing/2014/main" id="{28148BB1-07AD-4060-9EB7-308E3568DA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886" y="2747963"/>
                        <a:ext cx="2147888" cy="1189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to 90">
            <a:extLst>
              <a:ext uri="{FF2B5EF4-FFF2-40B4-BE49-F238E27FC236}">
                <a16:creationId xmlns:a16="http://schemas.microsoft.com/office/drawing/2014/main" id="{73D97D79-FFDD-48E1-B077-17F1E4D88F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1263" y="4076700"/>
          <a:ext cx="2625725" cy="148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0" name="Equation" r:id="rId16" imgW="1549080" imgH="876240" progId="Equation.DSMT4">
                  <p:embed/>
                </p:oleObj>
              </mc:Choice>
              <mc:Fallback>
                <p:oleObj name="Equation" r:id="rId16" imgW="1549080" imgH="876240" progId="Equation.DSMT4">
                  <p:embed/>
                  <p:pic>
                    <p:nvPicPr>
                      <p:cNvPr id="91" name="Objeto 90">
                        <a:extLst>
                          <a:ext uri="{FF2B5EF4-FFF2-40B4-BE49-F238E27FC236}">
                            <a16:creationId xmlns:a16="http://schemas.microsoft.com/office/drawing/2014/main" id="{73D97D79-FFDD-48E1-B077-17F1E4D88F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263" y="4076700"/>
                        <a:ext cx="2625725" cy="1487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to 91">
            <a:extLst>
              <a:ext uri="{FF2B5EF4-FFF2-40B4-BE49-F238E27FC236}">
                <a16:creationId xmlns:a16="http://schemas.microsoft.com/office/drawing/2014/main" id="{4BEF8B59-D781-4E44-B6ED-F5CEB4627E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47086" y="4070677"/>
          <a:ext cx="2778125" cy="144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1" name="Equation" r:id="rId18" imgW="1676160" imgH="876240" progId="Equation.DSMT4">
                  <p:embed/>
                </p:oleObj>
              </mc:Choice>
              <mc:Fallback>
                <p:oleObj name="Equation" r:id="rId18" imgW="1676160" imgH="876240" progId="Equation.DSMT4">
                  <p:embed/>
                  <p:pic>
                    <p:nvPicPr>
                      <p:cNvPr id="92" name="Objeto 91">
                        <a:extLst>
                          <a:ext uri="{FF2B5EF4-FFF2-40B4-BE49-F238E27FC236}">
                            <a16:creationId xmlns:a16="http://schemas.microsoft.com/office/drawing/2014/main" id="{4BEF8B59-D781-4E44-B6ED-F5CEB4627E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7086" y="4070677"/>
                        <a:ext cx="2778125" cy="1449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to 92">
            <a:extLst>
              <a:ext uri="{FF2B5EF4-FFF2-40B4-BE49-F238E27FC236}">
                <a16:creationId xmlns:a16="http://schemas.microsoft.com/office/drawing/2014/main" id="{736DAE13-1939-47AD-B6B7-8813B8ABF1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454117"/>
              </p:ext>
            </p:extLst>
          </p:nvPr>
        </p:nvGraphicFramePr>
        <p:xfrm>
          <a:off x="9772608" y="1421994"/>
          <a:ext cx="889000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2" name="Equation" r:id="rId20" imgW="520560" imgH="711000" progId="Equation.DSMT4">
                  <p:embed/>
                </p:oleObj>
              </mc:Choice>
              <mc:Fallback>
                <p:oleObj name="Equation" r:id="rId20" imgW="520560" imgH="711000" progId="Equation.DSMT4">
                  <p:embed/>
                  <p:pic>
                    <p:nvPicPr>
                      <p:cNvPr id="93" name="Objeto 92">
                        <a:extLst>
                          <a:ext uri="{FF2B5EF4-FFF2-40B4-BE49-F238E27FC236}">
                            <a16:creationId xmlns:a16="http://schemas.microsoft.com/office/drawing/2014/main" id="{736DAE13-1939-47AD-B6B7-8813B8ABF1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2608" y="1421994"/>
                        <a:ext cx="889000" cy="1203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Rectángulo 54">
            <a:extLst>
              <a:ext uri="{FF2B5EF4-FFF2-40B4-BE49-F238E27FC236}">
                <a16:creationId xmlns:a16="http://schemas.microsoft.com/office/drawing/2014/main" id="{04E4E6F5-56DA-45C4-945A-1E051AECF47F}"/>
              </a:ext>
            </a:extLst>
          </p:cNvPr>
          <p:cNvSpPr/>
          <p:nvPr/>
        </p:nvSpPr>
        <p:spPr>
          <a:xfrm>
            <a:off x="8505471" y="1718657"/>
            <a:ext cx="984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dirty="0">
                <a:solidFill>
                  <a:srgbClr val="0C2B8E"/>
                </a:solidFill>
              </a:rPr>
              <a:t>Então:</a:t>
            </a:r>
          </a:p>
        </p:txBody>
      </p:sp>
      <p:graphicFrame>
        <p:nvGraphicFramePr>
          <p:cNvPr id="95" name="Objeto 94">
            <a:extLst>
              <a:ext uri="{FF2B5EF4-FFF2-40B4-BE49-F238E27FC236}">
                <a16:creationId xmlns:a16="http://schemas.microsoft.com/office/drawing/2014/main" id="{4D591798-FD61-4B70-8DF1-AE735542F1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81572" y="4049959"/>
          <a:ext cx="2789238" cy="146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3" name="Equation" r:id="rId22" imgW="1663560" imgH="876240" progId="Equation.DSMT4">
                  <p:embed/>
                </p:oleObj>
              </mc:Choice>
              <mc:Fallback>
                <p:oleObj name="Equation" r:id="rId22" imgW="1663560" imgH="876240" progId="Equation.DSMT4">
                  <p:embed/>
                  <p:pic>
                    <p:nvPicPr>
                      <p:cNvPr id="95" name="Objeto 94">
                        <a:extLst>
                          <a:ext uri="{FF2B5EF4-FFF2-40B4-BE49-F238E27FC236}">
                            <a16:creationId xmlns:a16="http://schemas.microsoft.com/office/drawing/2014/main" id="{4D591798-FD61-4B70-8DF1-AE735542F1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1572" y="4049959"/>
                        <a:ext cx="2789238" cy="1465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Rectángulo: esquinas redondeadas 42">
            <a:extLst>
              <a:ext uri="{FF2B5EF4-FFF2-40B4-BE49-F238E27FC236}">
                <a16:creationId xmlns:a16="http://schemas.microsoft.com/office/drawing/2014/main" id="{4C729AA3-24B8-40C5-BD4D-34B33D0E45B3}"/>
              </a:ext>
            </a:extLst>
          </p:cNvPr>
          <p:cNvSpPr/>
          <p:nvPr/>
        </p:nvSpPr>
        <p:spPr>
          <a:xfrm>
            <a:off x="6333752" y="4076700"/>
            <a:ext cx="402336" cy="1133856"/>
          </a:xfrm>
          <a:prstGeom prst="roundRect">
            <a:avLst/>
          </a:prstGeom>
          <a:noFill/>
          <a:ln w="19050">
            <a:solidFill>
              <a:srgbClr val="F25E4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97" name="Objeto 96">
            <a:extLst>
              <a:ext uri="{FF2B5EF4-FFF2-40B4-BE49-F238E27FC236}">
                <a16:creationId xmlns:a16="http://schemas.microsoft.com/office/drawing/2014/main" id="{9ACAC80E-F8F2-4524-8A33-B790F6702A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20180" y="2763683"/>
          <a:ext cx="2801938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4" name="Equation" r:id="rId24" imgW="1676160" imgH="711000" progId="Equation.DSMT4">
                  <p:embed/>
                </p:oleObj>
              </mc:Choice>
              <mc:Fallback>
                <p:oleObj name="Equation" r:id="rId24" imgW="1676160" imgH="711000" progId="Equation.DSMT4">
                  <p:embed/>
                  <p:pic>
                    <p:nvPicPr>
                      <p:cNvPr id="97" name="Objeto 96">
                        <a:extLst>
                          <a:ext uri="{FF2B5EF4-FFF2-40B4-BE49-F238E27FC236}">
                            <a16:creationId xmlns:a16="http://schemas.microsoft.com/office/drawing/2014/main" id="{9ACAC80E-F8F2-4524-8A33-B790F6702A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0180" y="2763683"/>
                        <a:ext cx="2801938" cy="11890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Rectángulo: esquinas redondeadas 2">
            <a:extLst>
              <a:ext uri="{FF2B5EF4-FFF2-40B4-BE49-F238E27FC236}">
                <a16:creationId xmlns:a16="http://schemas.microsoft.com/office/drawing/2014/main" id="{4D2B5D3E-0213-4C81-BCD1-0385EF166306}"/>
              </a:ext>
            </a:extLst>
          </p:cNvPr>
          <p:cNvSpPr/>
          <p:nvPr/>
        </p:nvSpPr>
        <p:spPr>
          <a:xfrm>
            <a:off x="2925925" y="4102583"/>
            <a:ext cx="402336" cy="1133856"/>
          </a:xfrm>
          <a:prstGeom prst="roundRect">
            <a:avLst/>
          </a:prstGeom>
          <a:noFill/>
          <a:ln w="19050">
            <a:solidFill>
              <a:srgbClr val="F25E4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9" name="CuadroTexto 38">
            <a:extLst>
              <a:ext uri="{FF2B5EF4-FFF2-40B4-BE49-F238E27FC236}">
                <a16:creationId xmlns:a16="http://schemas.microsoft.com/office/drawing/2014/main" id="{28D9104D-983D-4274-9CF3-EE3C707CA280}"/>
              </a:ext>
            </a:extLst>
          </p:cNvPr>
          <p:cNvSpPr txBox="1"/>
          <p:nvPr/>
        </p:nvSpPr>
        <p:spPr>
          <a:xfrm>
            <a:off x="2235310" y="2539945"/>
            <a:ext cx="3485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i="1" dirty="0">
                <a:solidFill>
                  <a:srgbClr val="0C2B8E"/>
                </a:solidFill>
              </a:rPr>
              <a:t>Clica para ver como resolver o determinante</a:t>
            </a:r>
          </a:p>
        </p:txBody>
      </p:sp>
      <p:sp>
        <p:nvSpPr>
          <p:cNvPr id="100" name="Rectángulo: esquinas redondeadas 43">
            <a:extLst>
              <a:ext uri="{FF2B5EF4-FFF2-40B4-BE49-F238E27FC236}">
                <a16:creationId xmlns:a16="http://schemas.microsoft.com/office/drawing/2014/main" id="{ED07EE52-C9BB-4016-AFD8-788E48C8A428}"/>
              </a:ext>
            </a:extLst>
          </p:cNvPr>
          <p:cNvSpPr/>
          <p:nvPr/>
        </p:nvSpPr>
        <p:spPr>
          <a:xfrm>
            <a:off x="7686622" y="1443704"/>
            <a:ext cx="402336" cy="1133856"/>
          </a:xfrm>
          <a:prstGeom prst="roundRect">
            <a:avLst/>
          </a:prstGeom>
          <a:noFill/>
          <a:ln w="19050">
            <a:solidFill>
              <a:srgbClr val="F25E4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1" name="Rectángulo: esquinas redondeadas 43">
            <a:extLst>
              <a:ext uri="{FF2B5EF4-FFF2-40B4-BE49-F238E27FC236}">
                <a16:creationId xmlns:a16="http://schemas.microsoft.com/office/drawing/2014/main" id="{F9C92D09-698B-4BE4-885E-3F633AA27B72}"/>
              </a:ext>
            </a:extLst>
          </p:cNvPr>
          <p:cNvSpPr/>
          <p:nvPr/>
        </p:nvSpPr>
        <p:spPr>
          <a:xfrm>
            <a:off x="10035863" y="4076700"/>
            <a:ext cx="402336" cy="1133856"/>
          </a:xfrm>
          <a:prstGeom prst="roundRect">
            <a:avLst/>
          </a:prstGeom>
          <a:noFill/>
          <a:ln w="19050">
            <a:solidFill>
              <a:srgbClr val="F25E4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0E22A076-7B2B-4015-9BE7-F5B5C48626C5}"/>
                  </a:ext>
                </a:extLst>
              </p:cNvPr>
              <p:cNvSpPr/>
              <p:nvPr/>
            </p:nvSpPr>
            <p:spPr>
              <a:xfrm>
                <a:off x="8092800" y="5911198"/>
                <a:ext cx="38201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2. </a:t>
                </a:r>
                <a:r>
                  <a:rPr lang="en-GB" b="1" dirty="0" err="1">
                    <a:solidFill>
                      <a:schemeClr val="tx1"/>
                    </a:solidFill>
                  </a:rPr>
                  <a:t>Calcular</a:t>
                </a:r>
                <a:r>
                  <a:rPr lang="en-GB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e </a:t>
                </a:r>
                <a:r>
                  <a:rPr lang="pt-PT" b="1" dirty="0">
                    <a:solidFill>
                      <a:schemeClr val="tx1"/>
                    </a:solidFill>
                  </a:rPr>
                  <a:t>Dividir</a:t>
                </a:r>
                <a:r>
                  <a:rPr lang="pt-PT" dirty="0">
                    <a:solidFill>
                      <a:schemeClr val="tx1"/>
                    </a:solidFill>
                  </a:rPr>
                  <a:t>:</a:t>
                </a:r>
                <a:r>
                  <a:rPr lang="pt-PT" b="1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GB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0E22A076-7B2B-4015-9BE7-F5B5C48626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800" y="5911198"/>
                <a:ext cx="3820180" cy="369332"/>
              </a:xfrm>
              <a:prstGeom prst="rect">
                <a:avLst/>
              </a:prstGeom>
              <a:blipFill>
                <a:blip r:embed="rId26"/>
                <a:stretch>
                  <a:fillRect l="-1438" t="-10000" b="-2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tângulo: Cantos Arredondados 42">
            <a:hlinkClick r:id="rId27" action="ppaction://hlinksldjump"/>
            <a:extLst>
              <a:ext uri="{FF2B5EF4-FFF2-40B4-BE49-F238E27FC236}">
                <a16:creationId xmlns:a16="http://schemas.microsoft.com/office/drawing/2014/main" id="{1C26360C-9929-4A02-AFD9-E8F9467398F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4" name="Retângulo: Cantos Arredondados 43">
            <a:hlinkClick r:id="rId28" action="ppaction://hlinksldjump"/>
            <a:extLst>
              <a:ext uri="{FF2B5EF4-FFF2-40B4-BE49-F238E27FC236}">
                <a16:creationId xmlns:a16="http://schemas.microsoft.com/office/drawing/2014/main" id="{1BF70B2A-ECD4-43E9-AA58-EF395B8DC63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Regra de Cramer  e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Sistemas Lineares</a:t>
            </a:r>
          </a:p>
        </p:txBody>
      </p:sp>
      <p:sp>
        <p:nvSpPr>
          <p:cNvPr id="45" name="Retângulo: Cantos Arredondados 44">
            <a:hlinkClick r:id="rId29" action="ppaction://hlinksldjump"/>
            <a:extLst>
              <a:ext uri="{FF2B5EF4-FFF2-40B4-BE49-F238E27FC236}">
                <a16:creationId xmlns:a16="http://schemas.microsoft.com/office/drawing/2014/main" id="{3424CB6F-3CBB-44E7-A813-202BC61280BE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Exemplos</a:t>
            </a:r>
          </a:p>
        </p:txBody>
      </p:sp>
      <p:sp>
        <p:nvSpPr>
          <p:cNvPr id="48" name="Retângulo: Cantos Arredondados 47">
            <a:hlinkClick r:id="rId30" action="ppaction://hlinksldjump"/>
            <a:extLst>
              <a:ext uri="{FF2B5EF4-FFF2-40B4-BE49-F238E27FC236}">
                <a16:creationId xmlns:a16="http://schemas.microsoft.com/office/drawing/2014/main" id="{7734E2D4-AE79-4327-9EFF-702AF16D17E4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Generalizando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Porque funciona?...</a:t>
            </a: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EA9A940F-9FAE-42EE-AA06-16CAF6FDBF73}"/>
              </a:ext>
            </a:extLst>
          </p:cNvPr>
          <p:cNvSpPr/>
          <p:nvPr/>
        </p:nvSpPr>
        <p:spPr>
          <a:xfrm>
            <a:off x="9695540" y="1369594"/>
            <a:ext cx="1043135" cy="1271438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9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2.91667E-6 -0.0919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2.70833E-6 -0.3888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2.70833E-6 -0.38889 " pathEditMode="relative" rAng="0" ptsTypes="AA">
                                      <p:cBhvr>
                                        <p:cTn id="45" dur="2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76" grpId="1"/>
      <p:bldP spid="77" grpId="0"/>
      <p:bldP spid="77" grpId="1"/>
      <p:bldP spid="94" grpId="0"/>
      <p:bldP spid="89" grpId="0" animBg="1"/>
      <p:bldP spid="98" grpId="0" animBg="1"/>
      <p:bldP spid="100" grpId="0" animBg="1"/>
      <p:bldP spid="101" grpId="0" animBg="1"/>
      <p:bldP spid="42" grpId="0"/>
      <p:bldP spid="42" grpId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399394"/>
            <a:ext cx="9914021" cy="6096000"/>
          </a:xfrm>
          <a:prstGeom prst="roundRect">
            <a:avLst>
              <a:gd name="adj" fmla="val 4434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E0084EA7-7B8F-44C7-B4BF-0342D86A50C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21"/>
          <a:stretch/>
        </p:blipFill>
        <p:spPr>
          <a:xfrm>
            <a:off x="9954480" y="3695455"/>
            <a:ext cx="1856328" cy="216520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6507FE2-F0AA-41D0-947D-0B17E3096D7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35"/>
          <a:stretch/>
        </p:blipFill>
        <p:spPr>
          <a:xfrm flipH="1">
            <a:off x="9955706" y="3724714"/>
            <a:ext cx="1712869" cy="2144569"/>
          </a:xfrm>
          <a:prstGeom prst="rect">
            <a:avLst/>
          </a:prstGeom>
        </p:spPr>
      </p:pic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29A6FF"/>
                </a:solidFill>
              </a:rPr>
              <a:t>Exemplos</a:t>
            </a:r>
            <a:endParaRPr lang="en-US" sz="2400" dirty="0">
              <a:solidFill>
                <a:srgbClr val="29A6FF"/>
              </a:solidFill>
            </a:endParaRPr>
          </a:p>
        </p:txBody>
      </p:sp>
      <p:sp>
        <p:nvSpPr>
          <p:cNvPr id="46" name="CuadroTexto 38">
            <a:extLst>
              <a:ext uri="{FF2B5EF4-FFF2-40B4-BE49-F238E27FC236}">
                <a16:creationId xmlns:a16="http://schemas.microsoft.com/office/drawing/2014/main" id="{74B0B9DE-6523-453C-8425-4232801995A0}"/>
              </a:ext>
            </a:extLst>
          </p:cNvPr>
          <p:cNvSpPr txBox="1"/>
          <p:nvPr/>
        </p:nvSpPr>
        <p:spPr>
          <a:xfrm>
            <a:off x="3696101" y="670531"/>
            <a:ext cx="8043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Utiliza a Regra de </a:t>
            </a:r>
            <a:r>
              <a:rPr lang="pt-PT" sz="2400" dirty="0" err="1"/>
              <a:t>Cramer</a:t>
            </a:r>
            <a:r>
              <a:rPr lang="pt-PT" sz="2400" dirty="0"/>
              <a:t> para resolver os seguintes sistemas, se possível.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uadroTexto 38">
                <a:extLst>
                  <a:ext uri="{FF2B5EF4-FFF2-40B4-BE49-F238E27FC236}">
                    <a16:creationId xmlns:a16="http://schemas.microsoft.com/office/drawing/2014/main" id="{D5ED13FB-D031-490D-A959-ABA95F8DF9C2}"/>
                  </a:ext>
                </a:extLst>
              </p:cNvPr>
              <p:cNvSpPr txBox="1"/>
              <p:nvPr/>
            </p:nvSpPr>
            <p:spPr>
              <a:xfrm>
                <a:off x="2190496" y="1346352"/>
                <a:ext cx="3230066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(3)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+2−2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7" name="CuadroTexto 38">
                <a:extLst>
                  <a:ext uri="{FF2B5EF4-FFF2-40B4-BE49-F238E27FC236}">
                    <a16:creationId xmlns:a16="http://schemas.microsoft.com/office/drawing/2014/main" id="{D5ED13FB-D031-490D-A959-ABA95F8DF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496" y="1346352"/>
                <a:ext cx="3230066" cy="1271438"/>
              </a:xfrm>
              <a:prstGeom prst="rect">
                <a:avLst/>
              </a:prstGeom>
              <a:blipFill>
                <a:blip r:embed="rId10"/>
                <a:stretch>
                  <a:fillRect l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Objeto 25">
            <a:extLst>
              <a:ext uri="{FF2B5EF4-FFF2-40B4-BE49-F238E27FC236}">
                <a16:creationId xmlns:a16="http://schemas.microsoft.com/office/drawing/2014/main" id="{D862F1F0-AD25-45D6-8985-3EB996A9CD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62698"/>
              </p:ext>
            </p:extLst>
          </p:nvPr>
        </p:nvGraphicFramePr>
        <p:xfrm>
          <a:off x="5756651" y="1446089"/>
          <a:ext cx="2854325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93" name="Equation" r:id="rId11" imgW="1549080" imgH="711000" progId="Equation.DSMT4">
                  <p:embed/>
                </p:oleObj>
              </mc:Choice>
              <mc:Fallback>
                <p:oleObj name="Equation" r:id="rId11" imgW="1549080" imgH="711000" progId="Equation.DSMT4">
                  <p:embed/>
                  <p:pic>
                    <p:nvPicPr>
                      <p:cNvPr id="26" name="Objeto 25">
                        <a:extLst>
                          <a:ext uri="{FF2B5EF4-FFF2-40B4-BE49-F238E27FC236}">
                            <a16:creationId xmlns:a16="http://schemas.microsoft.com/office/drawing/2014/main" id="{D862F1F0-AD25-45D6-8985-3EB996A9CD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6651" y="1446089"/>
                        <a:ext cx="2854325" cy="1308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Seta: Para a Direita 32">
            <a:extLst>
              <a:ext uri="{FF2B5EF4-FFF2-40B4-BE49-F238E27FC236}">
                <a16:creationId xmlns:a16="http://schemas.microsoft.com/office/drawing/2014/main" id="{C676C5E1-0835-45B6-AFCA-35B47AA0ED97}"/>
              </a:ext>
            </a:extLst>
          </p:cNvPr>
          <p:cNvSpPr/>
          <p:nvPr/>
        </p:nvSpPr>
        <p:spPr>
          <a:xfrm>
            <a:off x="5219251" y="1821875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036FF3BD-DB04-4CED-8794-0FF98D857249}"/>
                  </a:ext>
                </a:extLst>
              </p:cNvPr>
              <p:cNvSpPr/>
              <p:nvPr/>
            </p:nvSpPr>
            <p:spPr>
              <a:xfrm>
                <a:off x="7454441" y="1092135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036FF3BD-DB04-4CED-8794-0FF98D8572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441" y="1092135"/>
                <a:ext cx="40267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D015068C-D31E-47EA-B92B-6363AF1D90D6}"/>
                  </a:ext>
                </a:extLst>
              </p:cNvPr>
              <p:cNvSpPr/>
              <p:nvPr/>
            </p:nvSpPr>
            <p:spPr>
              <a:xfrm>
                <a:off x="8194341" y="1094524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D015068C-D31E-47EA-B92B-6363AF1D90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4341" y="1094524"/>
                <a:ext cx="404277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F2C0D3C1-BEDB-4B1B-B030-FAD29B8B9F51}"/>
                  </a:ext>
                </a:extLst>
              </p:cNvPr>
              <p:cNvSpPr/>
              <p:nvPr/>
            </p:nvSpPr>
            <p:spPr>
              <a:xfrm>
                <a:off x="6312599" y="1098867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F2C0D3C1-BEDB-4B1B-B030-FAD29B8B9F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599" y="1098867"/>
                <a:ext cx="40267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Seta: Para a Direita 39">
            <a:extLst>
              <a:ext uri="{FF2B5EF4-FFF2-40B4-BE49-F238E27FC236}">
                <a16:creationId xmlns:a16="http://schemas.microsoft.com/office/drawing/2014/main" id="{3CB70087-D320-45C1-BA98-A483226DFCC3}"/>
              </a:ext>
            </a:extLst>
          </p:cNvPr>
          <p:cNvSpPr/>
          <p:nvPr/>
        </p:nvSpPr>
        <p:spPr>
          <a:xfrm rot="5400000">
            <a:off x="6343035" y="2958610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1" name="Objeto 40">
            <a:extLst>
              <a:ext uri="{FF2B5EF4-FFF2-40B4-BE49-F238E27FC236}">
                <a16:creationId xmlns:a16="http://schemas.microsoft.com/office/drawing/2014/main" id="{627A99CA-CC1A-4C91-B5EE-F8E5E26FF2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589500"/>
              </p:ext>
            </p:extLst>
          </p:nvPr>
        </p:nvGraphicFramePr>
        <p:xfrm>
          <a:off x="5329936" y="3377062"/>
          <a:ext cx="1965325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94" name="Equation" r:id="rId16" imgW="1066680" imgH="698400" progId="Equation.DSMT4">
                  <p:embed/>
                </p:oleObj>
              </mc:Choice>
              <mc:Fallback>
                <p:oleObj name="Equation" r:id="rId16" imgW="1066680" imgH="69840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627A99CA-CC1A-4C91-B5EE-F8E5E26FF2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9936" y="3377062"/>
                        <a:ext cx="1965325" cy="1284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33A6C76A-B261-4D2A-BC2B-A21FBE6636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987023"/>
              </p:ext>
            </p:extLst>
          </p:nvPr>
        </p:nvGraphicFramePr>
        <p:xfrm>
          <a:off x="7307692" y="3855693"/>
          <a:ext cx="44450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95" name="Equation" r:id="rId18" imgW="241200" imgH="177480" progId="Equation.DSMT4">
                  <p:embed/>
                </p:oleObj>
              </mc:Choice>
              <mc:Fallback>
                <p:oleObj name="Equation" r:id="rId18" imgW="241200" imgH="17748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627A99CA-CC1A-4C91-B5EE-F8E5E26FF2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7692" y="3855693"/>
                        <a:ext cx="444500" cy="327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Oval 41">
            <a:extLst>
              <a:ext uri="{FF2B5EF4-FFF2-40B4-BE49-F238E27FC236}">
                <a16:creationId xmlns:a16="http://schemas.microsoft.com/office/drawing/2014/main" id="{FEAFB38D-BFE4-4AAD-920B-828617D29B74}"/>
              </a:ext>
            </a:extLst>
          </p:cNvPr>
          <p:cNvSpPr/>
          <p:nvPr/>
        </p:nvSpPr>
        <p:spPr>
          <a:xfrm>
            <a:off x="7295261" y="3859130"/>
            <a:ext cx="524269" cy="32358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Bolha de Pensamento: Nuvem 42">
            <a:extLst>
              <a:ext uri="{FF2B5EF4-FFF2-40B4-BE49-F238E27FC236}">
                <a16:creationId xmlns:a16="http://schemas.microsoft.com/office/drawing/2014/main" id="{A81A4FB1-C6CE-43AD-8020-14B5443F6377}"/>
              </a:ext>
            </a:extLst>
          </p:cNvPr>
          <p:cNvSpPr/>
          <p:nvPr/>
        </p:nvSpPr>
        <p:spPr>
          <a:xfrm>
            <a:off x="8796088" y="1836454"/>
            <a:ext cx="2748291" cy="1574333"/>
          </a:xfrm>
          <a:prstGeom prst="cloudCallout">
            <a:avLst>
              <a:gd name="adj1" fmla="val 12994"/>
              <a:gd name="adj2" fmla="val 803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BE82BF7-740C-4309-9439-85FCA89C5877}"/>
              </a:ext>
            </a:extLst>
          </p:cNvPr>
          <p:cNvSpPr/>
          <p:nvPr/>
        </p:nvSpPr>
        <p:spPr>
          <a:xfrm>
            <a:off x="8845657" y="2170338"/>
            <a:ext cx="26991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Recorda algumas </a:t>
            </a:r>
            <a:r>
              <a:rPr lang="pt-P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propriedades dos determinantes!</a:t>
            </a:r>
            <a:endParaRPr lang="pt-P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EFE9F98-D149-4F1D-B3A5-7FAEB6CDB8ED}"/>
              </a:ext>
            </a:extLst>
          </p:cNvPr>
          <p:cNvSpPr/>
          <p:nvPr/>
        </p:nvSpPr>
        <p:spPr>
          <a:xfrm>
            <a:off x="8726991" y="2007205"/>
            <a:ext cx="29616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Aula 19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Determinantes - Propriedades 2 </a:t>
            </a:r>
          </a:p>
          <a:p>
            <a:pPr algn="ctr"/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(zero direto)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Bolha de Discurso: Retângulo com Cantos Arredondados 51">
            <a:extLst>
              <a:ext uri="{FF2B5EF4-FFF2-40B4-BE49-F238E27FC236}">
                <a16:creationId xmlns:a16="http://schemas.microsoft.com/office/drawing/2014/main" id="{2D3AAB87-B0F2-4031-A7C8-FBBED0970ED3}"/>
              </a:ext>
            </a:extLst>
          </p:cNvPr>
          <p:cNvSpPr/>
          <p:nvPr/>
        </p:nvSpPr>
        <p:spPr>
          <a:xfrm>
            <a:off x="8633504" y="2567682"/>
            <a:ext cx="3291054" cy="1066994"/>
          </a:xfrm>
          <a:prstGeom prst="wedgeRoundRectCallout">
            <a:avLst>
              <a:gd name="adj1" fmla="val -1219"/>
              <a:gd name="adj2" fmla="val 7788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CuadroTexto 6">
            <a:extLst>
              <a:ext uri="{FF2B5EF4-FFF2-40B4-BE49-F238E27FC236}">
                <a16:creationId xmlns:a16="http://schemas.microsoft.com/office/drawing/2014/main" id="{4E60A1BE-E6D5-451D-9E99-949CCBF81CB9}"/>
              </a:ext>
            </a:extLst>
          </p:cNvPr>
          <p:cNvSpPr txBox="1"/>
          <p:nvPr/>
        </p:nvSpPr>
        <p:spPr>
          <a:xfrm>
            <a:off x="8778225" y="2585084"/>
            <a:ext cx="30175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Duas colunas proporcionais</a:t>
            </a:r>
            <a:r>
              <a:rPr lang="en-GB" dirty="0"/>
              <a:t>: </a:t>
            </a:r>
          </a:p>
          <a:p>
            <a:pPr algn="ctr"/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000" baseline="-25000" dirty="0"/>
              <a:t>2</a:t>
            </a:r>
            <a:r>
              <a:rPr lang="en-GB" sz="2000" dirty="0"/>
              <a:t> = - 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000" baseline="-25000" dirty="0"/>
              <a:t>3</a:t>
            </a:r>
            <a:r>
              <a:rPr lang="en-GB" sz="2000" dirty="0"/>
              <a:t>  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6C0CBB3A-65CC-45B6-9778-DDF9FB0E998E}"/>
              </a:ext>
            </a:extLst>
          </p:cNvPr>
          <p:cNvSpPr/>
          <p:nvPr/>
        </p:nvSpPr>
        <p:spPr>
          <a:xfrm>
            <a:off x="2150465" y="5869283"/>
            <a:ext cx="9774093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pt-PT" b="1" dirty="0">
                <a:solidFill>
                  <a:srgbClr val="F25E4F"/>
                </a:solidFill>
              </a:rPr>
              <a:t>Regra de Cramer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D7ACFDB9-66DA-4FAC-BAF7-432DC1F55FE0}"/>
                  </a:ext>
                </a:extLst>
              </p:cNvPr>
              <p:cNvSpPr/>
              <p:nvPr/>
            </p:nvSpPr>
            <p:spPr>
              <a:xfrm>
                <a:off x="3780000" y="5901555"/>
                <a:ext cx="4436181" cy="408623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1. </a:t>
                </a:r>
                <a:r>
                  <a:rPr lang="pt-PT" b="1" dirty="0"/>
                  <a:t>Notação Matricial </a:t>
                </a:r>
                <a:r>
                  <a:rPr lang="pt-PT" dirty="0"/>
                  <a:t>+</a:t>
                </a:r>
                <a:r>
                  <a:rPr lang="pt-PT" b="1" dirty="0"/>
                  <a:t> Calcular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pt-PT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D7ACFDB9-66DA-4FAC-BAF7-432DC1F55F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000" y="5901555"/>
                <a:ext cx="4436181" cy="408623"/>
              </a:xfrm>
              <a:prstGeom prst="roundRect">
                <a:avLst/>
              </a:prstGeom>
              <a:blipFill>
                <a:blip r:embed="rId20"/>
                <a:stretch>
                  <a:fillRect l="-687" t="-2985" b="-179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CuadroTexto 6">
            <a:extLst>
              <a:ext uri="{FF2B5EF4-FFF2-40B4-BE49-F238E27FC236}">
                <a16:creationId xmlns:a16="http://schemas.microsoft.com/office/drawing/2014/main" id="{8C262D3E-84CE-4A53-BBCF-CCA0E6F1085A}"/>
              </a:ext>
            </a:extLst>
          </p:cNvPr>
          <p:cNvSpPr txBox="1"/>
          <p:nvPr/>
        </p:nvSpPr>
        <p:spPr>
          <a:xfrm>
            <a:off x="8607991" y="3228516"/>
            <a:ext cx="3291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…mas a regra de Sarrus funciona! Experimenta!</a:t>
            </a:r>
            <a:endParaRPr lang="en-GB" sz="1600" dirty="0"/>
          </a:p>
        </p:txBody>
      </p:sp>
      <p:sp>
        <p:nvSpPr>
          <p:cNvPr id="57" name="CuadroTexto 38">
            <a:extLst>
              <a:ext uri="{FF2B5EF4-FFF2-40B4-BE49-F238E27FC236}">
                <a16:creationId xmlns:a16="http://schemas.microsoft.com/office/drawing/2014/main" id="{D0CE56E6-FCD5-48C0-82AF-28A4BE115B26}"/>
              </a:ext>
            </a:extLst>
          </p:cNvPr>
          <p:cNvSpPr txBox="1"/>
          <p:nvPr/>
        </p:nvSpPr>
        <p:spPr>
          <a:xfrm>
            <a:off x="2214007" y="4920003"/>
            <a:ext cx="8653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0C2B8E"/>
                </a:solidFill>
              </a:rPr>
              <a:t>Não é possível </a:t>
            </a:r>
            <a:r>
              <a:rPr lang="pt-PT" sz="2400" dirty="0">
                <a:solidFill>
                  <a:srgbClr val="0C2B8E"/>
                </a:solidFill>
              </a:rPr>
              <a:t>utilizar e Regra de </a:t>
            </a:r>
            <a:r>
              <a:rPr lang="pt-PT" sz="2400" dirty="0" err="1">
                <a:solidFill>
                  <a:srgbClr val="0C2B8E"/>
                </a:solidFill>
              </a:rPr>
              <a:t>Cramer</a:t>
            </a:r>
            <a:r>
              <a:rPr lang="pt-PT" sz="2400" dirty="0">
                <a:solidFill>
                  <a:srgbClr val="0C2B8E"/>
                </a:solidFill>
              </a:rPr>
              <a:t> para resolver este sistema!</a:t>
            </a:r>
          </a:p>
        </p:txBody>
      </p:sp>
      <p:cxnSp>
        <p:nvCxnSpPr>
          <p:cNvPr id="58" name="Conexão reta 57">
            <a:extLst>
              <a:ext uri="{FF2B5EF4-FFF2-40B4-BE49-F238E27FC236}">
                <a16:creationId xmlns:a16="http://schemas.microsoft.com/office/drawing/2014/main" id="{7028516A-B9D0-4E9C-AF7A-1441FF1EAA4D}"/>
              </a:ext>
            </a:extLst>
          </p:cNvPr>
          <p:cNvCxnSpPr>
            <a:cxnSpLocks/>
          </p:cNvCxnSpPr>
          <p:nvPr/>
        </p:nvCxnSpPr>
        <p:spPr>
          <a:xfrm>
            <a:off x="2306291" y="5295192"/>
            <a:ext cx="1800000" cy="0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ângulo: Cantos Arredondados 58">
            <a:extLst>
              <a:ext uri="{FF2B5EF4-FFF2-40B4-BE49-F238E27FC236}">
                <a16:creationId xmlns:a16="http://schemas.microsoft.com/office/drawing/2014/main" id="{5FC6B019-F09E-49FF-92B1-37836E21623B}"/>
              </a:ext>
            </a:extLst>
          </p:cNvPr>
          <p:cNvSpPr/>
          <p:nvPr/>
        </p:nvSpPr>
        <p:spPr>
          <a:xfrm>
            <a:off x="9729249" y="2908373"/>
            <a:ext cx="1138448" cy="320143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0" name="Conexão reta unidirecional 59">
            <a:extLst>
              <a:ext uri="{FF2B5EF4-FFF2-40B4-BE49-F238E27FC236}">
                <a16:creationId xmlns:a16="http://schemas.microsoft.com/office/drawing/2014/main" id="{1C4A292C-FC5D-4C9E-8DA5-67213EE2252B}"/>
              </a:ext>
            </a:extLst>
          </p:cNvPr>
          <p:cNvCxnSpPr>
            <a:cxnSpLocks/>
          </p:cNvCxnSpPr>
          <p:nvPr/>
        </p:nvCxnSpPr>
        <p:spPr>
          <a:xfrm flipH="1">
            <a:off x="7945821" y="3082837"/>
            <a:ext cx="1671146" cy="772856"/>
          </a:xfrm>
          <a:prstGeom prst="straightConnector1">
            <a:avLst/>
          </a:prstGeom>
          <a:ln w="190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tângulo: Cantos Arredondados 60">
            <a:hlinkClick r:id="rId21" action="ppaction://hlinksldjump"/>
            <a:extLst>
              <a:ext uri="{FF2B5EF4-FFF2-40B4-BE49-F238E27FC236}">
                <a16:creationId xmlns:a16="http://schemas.microsoft.com/office/drawing/2014/main" id="{5946ADE1-9CDB-4F54-B5FD-1A6547434FE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2" name="Retângulo: Cantos Arredondados 61">
            <a:hlinkClick r:id="rId22" action="ppaction://hlinksldjump"/>
            <a:extLst>
              <a:ext uri="{FF2B5EF4-FFF2-40B4-BE49-F238E27FC236}">
                <a16:creationId xmlns:a16="http://schemas.microsoft.com/office/drawing/2014/main" id="{1FFEA1A4-B5D9-4FB2-8F6B-BED34C057C4D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Regra de Cramer  e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Sistemas Lineares</a:t>
            </a:r>
          </a:p>
        </p:txBody>
      </p:sp>
      <p:sp>
        <p:nvSpPr>
          <p:cNvPr id="63" name="Retângulo: Cantos Arredondados 62">
            <a:hlinkClick r:id="rId23" action="ppaction://hlinksldjump"/>
            <a:extLst>
              <a:ext uri="{FF2B5EF4-FFF2-40B4-BE49-F238E27FC236}">
                <a16:creationId xmlns:a16="http://schemas.microsoft.com/office/drawing/2014/main" id="{3C8058F3-EE21-437F-AD70-9C6A9C1ECB7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Exemplos</a:t>
            </a:r>
          </a:p>
        </p:txBody>
      </p:sp>
      <p:sp>
        <p:nvSpPr>
          <p:cNvPr id="64" name="Retângulo: Cantos Arredondados 63">
            <a:hlinkClick r:id="rId24" action="ppaction://hlinksldjump"/>
            <a:extLst>
              <a:ext uri="{FF2B5EF4-FFF2-40B4-BE49-F238E27FC236}">
                <a16:creationId xmlns:a16="http://schemas.microsoft.com/office/drawing/2014/main" id="{598DF4F6-6CAA-4C86-9A75-FCA575C1F13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Generalizando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Porque funciona?...</a:t>
            </a:r>
          </a:p>
        </p:txBody>
      </p:sp>
    </p:spTree>
    <p:extLst>
      <p:ext uri="{BB962C8B-B14F-4D97-AF65-F5344CB8AC3E}">
        <p14:creationId xmlns:p14="http://schemas.microsoft.com/office/powerpoint/2010/main" val="320893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96296E-6 L 0.05443 0.22547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250"/>
                            </p:stCondLst>
                            <p:childTnLst>
                              <p:par>
                                <p:cTn id="9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75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75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33" grpId="0" animBg="1"/>
      <p:bldP spid="34" grpId="0"/>
      <p:bldP spid="35" grpId="0"/>
      <p:bldP spid="38" grpId="0"/>
      <p:bldP spid="40" grpId="0" animBg="1"/>
      <p:bldP spid="42" grpId="0" animBg="1"/>
      <p:bldP spid="43" grpId="0" animBg="1"/>
      <p:bldP spid="43" grpId="1" animBg="1"/>
      <p:bldP spid="43" grpId="2" animBg="1"/>
      <p:bldP spid="8" grpId="0"/>
      <p:bldP spid="8" grpId="1"/>
      <p:bldP spid="9" grpId="0"/>
      <p:bldP spid="9" grpId="1"/>
      <p:bldP spid="52" grpId="0" animBg="1"/>
      <p:bldP spid="52" grpId="1" animBg="1"/>
      <p:bldP spid="53" grpId="0"/>
      <p:bldP spid="53" grpId="1"/>
      <p:bldP spid="48" grpId="0" animBg="1"/>
      <p:bldP spid="49" grpId="0"/>
      <p:bldP spid="55" grpId="0"/>
      <p:bldP spid="55" grpId="1"/>
      <p:bldP spid="57" grpId="0"/>
      <p:bldP spid="59" grpId="0" animBg="1"/>
      <p:bldP spid="5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500513"/>
            <a:ext cx="9914021" cy="5775158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25E4F"/>
                </a:solidFill>
              </a:rPr>
              <a:t>Regra de Cramer</a:t>
            </a:r>
            <a:endParaRPr lang="en-US" sz="2400" dirty="0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2EEA7ECC-B782-496C-A337-174E38ED2CD9}"/>
              </a:ext>
            </a:extLst>
          </p:cNvPr>
          <p:cNvSpPr/>
          <p:nvPr/>
        </p:nvSpPr>
        <p:spPr>
          <a:xfrm>
            <a:off x="2857615" y="2598003"/>
            <a:ext cx="33470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/>
              <a:t>Dado o Sistema Linear, </a:t>
            </a:r>
            <a:r>
              <a:rPr lang="pt-PT" sz="2400" dirty="0"/>
              <a:t>onde </a:t>
            </a:r>
            <a:r>
              <a:rPr lang="pt-PT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 quadrada</a:t>
            </a:r>
            <a:r>
              <a:rPr lang="pt-PT" sz="2400" dirty="0"/>
              <a:t>:</a:t>
            </a:r>
          </a:p>
        </p:txBody>
      </p:sp>
      <p:graphicFrame>
        <p:nvGraphicFramePr>
          <p:cNvPr id="48" name="Objeto 47">
            <a:extLst>
              <a:ext uri="{FF2B5EF4-FFF2-40B4-BE49-F238E27FC236}">
                <a16:creationId xmlns:a16="http://schemas.microsoft.com/office/drawing/2014/main" id="{E2EE5FC2-2FBE-4CAF-A140-00E0D5BF73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260716"/>
              </p:ext>
            </p:extLst>
          </p:nvPr>
        </p:nvGraphicFramePr>
        <p:xfrm>
          <a:off x="6439301" y="2091600"/>
          <a:ext cx="4352925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6" name="Equation" r:id="rId6" imgW="3124080" imgH="1358640" progId="Equation.DSMT4">
                  <p:embed/>
                </p:oleObj>
              </mc:Choice>
              <mc:Fallback>
                <p:oleObj name="Equation" r:id="rId6" imgW="3124080" imgH="1358640" progId="Equation.DSMT4">
                  <p:embed/>
                  <p:pic>
                    <p:nvPicPr>
                      <p:cNvPr id="48" name="Objeto 47">
                        <a:extLst>
                          <a:ext uri="{FF2B5EF4-FFF2-40B4-BE49-F238E27FC236}">
                            <a16:creationId xmlns:a16="http://schemas.microsoft.com/office/drawing/2014/main" id="{E2EE5FC2-2FBE-4CAF-A140-00E0D5BF73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39301" y="2091600"/>
                        <a:ext cx="4352925" cy="189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343433" y="663664"/>
            <a:ext cx="295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pt-PT" sz="2400" b="1" dirty="0"/>
              <a:t>Porque funciona?</a:t>
            </a:r>
            <a:r>
              <a:rPr lang="pt-PT" sz="2400" dirty="0"/>
              <a:t> </a:t>
            </a:r>
          </a:p>
        </p:txBody>
      </p:sp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0BD0B180-851D-4438-A4FB-242BB378DB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00813" y="4033838"/>
          <a:ext cx="3419475" cy="187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7" name="Equation" r:id="rId8" imgW="2476440" imgH="1358640" progId="Equation.DSMT4">
                  <p:embed/>
                </p:oleObj>
              </mc:Choice>
              <mc:Fallback>
                <p:oleObj name="Equation" r:id="rId8" imgW="2476440" imgH="135864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0BD0B180-851D-4438-A4FB-242BB378DB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00813" y="4033838"/>
                        <a:ext cx="3419475" cy="1878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DE56E61C-E631-4AE2-B975-2D57C53B72A1}"/>
                  </a:ext>
                </a:extLst>
              </p:cNvPr>
              <p:cNvSpPr/>
              <p:nvPr/>
            </p:nvSpPr>
            <p:spPr>
              <a:xfrm>
                <a:off x="2211314" y="1167373"/>
                <a:ext cx="965718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PT" sz="2400" dirty="0"/>
                  <a:t>Como já foi referido, esta regra só pode ser aplicada a Sistemas Lineares se a sua </a:t>
                </a:r>
                <a:r>
                  <a:rPr lang="pt-PT" sz="2400" b="1" dirty="0">
                    <a:solidFill>
                      <a:srgbClr val="F25E4F"/>
                    </a:solidFill>
                  </a:rPr>
                  <a:t>Matriz dos Coeficientes </a:t>
                </a:r>
                <a:r>
                  <a:rPr lang="pt-PT" sz="2400" dirty="0"/>
                  <a:t>é</a:t>
                </a:r>
                <a:r>
                  <a:rPr lang="pt-PT" sz="2400" b="1" dirty="0">
                    <a:solidFill>
                      <a:srgbClr val="F25E4F"/>
                    </a:solidFill>
                  </a:rPr>
                  <a:t> regular</a:t>
                </a:r>
                <a:r>
                  <a:rPr lang="pt-PT" sz="2400" dirty="0"/>
                  <a:t> 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/>
                  <a:t> ou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).</a:t>
                </a:r>
              </a:p>
            </p:txBody>
          </p:sp>
        </mc:Choice>
        <mc:Fallback xmlns="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DE56E61C-E631-4AE2-B975-2D57C53B7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14" y="1167373"/>
                <a:ext cx="9657183" cy="830997"/>
              </a:xfrm>
              <a:prstGeom prst="rect">
                <a:avLst/>
              </a:prstGeom>
              <a:blipFill>
                <a:blip r:embed="rId10"/>
                <a:stretch>
                  <a:fillRect l="-1010" t="-5839" r="-947" b="-1532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tângulo 31">
            <a:extLst>
              <a:ext uri="{FF2B5EF4-FFF2-40B4-BE49-F238E27FC236}">
                <a16:creationId xmlns:a16="http://schemas.microsoft.com/office/drawing/2014/main" id="{8FAF7084-EEEC-49D0-B054-ECD6353DB109}"/>
              </a:ext>
            </a:extLst>
          </p:cNvPr>
          <p:cNvSpPr/>
          <p:nvPr/>
        </p:nvSpPr>
        <p:spPr>
          <a:xfrm>
            <a:off x="2211313" y="4557530"/>
            <a:ext cx="46099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/>
              <a:t>Só podemos aplicar a Regra de </a:t>
            </a:r>
            <a:r>
              <a:rPr lang="pt-PT" sz="2400" dirty="0" err="1"/>
              <a:t>Cramer</a:t>
            </a:r>
            <a:r>
              <a:rPr lang="pt-PT" sz="2400" dirty="0"/>
              <a:t> se o </a:t>
            </a: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Determinante do Sistema </a:t>
            </a:r>
            <a:r>
              <a:rPr lang="pt-PT" sz="2400" dirty="0"/>
              <a:t>é não nulo</a:t>
            </a:r>
            <a:r>
              <a:rPr lang="en-GB" sz="2400" dirty="0"/>
              <a:t>:</a:t>
            </a:r>
          </a:p>
        </p:txBody>
      </p:sp>
      <p:sp>
        <p:nvSpPr>
          <p:cNvPr id="33" name="Retângulo: Cantos Arredondados 32">
            <a:hlinkClick r:id="rId11" action="ppaction://hlinksldjump"/>
            <a:extLst>
              <a:ext uri="{FF2B5EF4-FFF2-40B4-BE49-F238E27FC236}">
                <a16:creationId xmlns:a16="http://schemas.microsoft.com/office/drawing/2014/main" id="{CF4D5B1D-3305-49FA-916B-A8A1CB249FB3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5" name="Retângulo: Cantos Arredondados 34">
            <a:hlinkClick r:id="rId12" action="ppaction://hlinksldjump"/>
            <a:extLst>
              <a:ext uri="{FF2B5EF4-FFF2-40B4-BE49-F238E27FC236}">
                <a16:creationId xmlns:a16="http://schemas.microsoft.com/office/drawing/2014/main" id="{C46D345B-E3D9-4285-96AD-D1EDA190BCD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Regra de Cramer  e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Sistemas Lineares</a:t>
            </a:r>
          </a:p>
        </p:txBody>
      </p:sp>
      <p:sp>
        <p:nvSpPr>
          <p:cNvPr id="37" name="Retângulo: Cantos Arredondados 36">
            <a:hlinkClick r:id="rId13" action="ppaction://hlinksldjump"/>
            <a:extLst>
              <a:ext uri="{FF2B5EF4-FFF2-40B4-BE49-F238E27FC236}">
                <a16:creationId xmlns:a16="http://schemas.microsoft.com/office/drawing/2014/main" id="{5E4E8FC3-9302-41CC-AF73-814710E48C33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Exemplos</a:t>
            </a:r>
          </a:p>
        </p:txBody>
      </p:sp>
      <p:sp>
        <p:nvSpPr>
          <p:cNvPr id="39" name="Retângulo: Cantos Arredondados 38">
            <a:hlinkClick r:id="rId14" action="ppaction://hlinksldjump"/>
            <a:extLst>
              <a:ext uri="{FF2B5EF4-FFF2-40B4-BE49-F238E27FC236}">
                <a16:creationId xmlns:a16="http://schemas.microsoft.com/office/drawing/2014/main" id="{1FAA2F60-41B9-413D-9445-C0EB348B2566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Generalizando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Porque funciona?...</a:t>
            </a:r>
          </a:p>
        </p:txBody>
      </p:sp>
    </p:spTree>
    <p:extLst>
      <p:ext uri="{BB962C8B-B14F-4D97-AF65-F5344CB8AC3E}">
        <p14:creationId xmlns:p14="http://schemas.microsoft.com/office/powerpoint/2010/main" val="245986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4" grpId="0"/>
      <p:bldP spid="2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500513"/>
            <a:ext cx="9914021" cy="5775158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25E4F"/>
                </a:solidFill>
              </a:rPr>
              <a:t>Regra de Cramer</a:t>
            </a:r>
            <a:endParaRPr lang="en-US" sz="2400" dirty="0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2EEA7ECC-B782-496C-A337-174E38ED2CD9}"/>
              </a:ext>
            </a:extLst>
          </p:cNvPr>
          <p:cNvSpPr/>
          <p:nvPr/>
        </p:nvSpPr>
        <p:spPr>
          <a:xfrm>
            <a:off x="2858400" y="2598003"/>
            <a:ext cx="334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/>
              <a:t>Dado o Sistema Linear, </a:t>
            </a:r>
            <a:r>
              <a:rPr lang="pt-PT" sz="2400" dirty="0"/>
              <a:t>onde </a:t>
            </a:r>
            <a:r>
              <a:rPr lang="pt-PT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 quadrada</a:t>
            </a:r>
            <a:r>
              <a:rPr lang="pt-PT" sz="2400" dirty="0"/>
              <a:t>:</a:t>
            </a:r>
            <a:endParaRPr lang="en-GB" sz="2400" dirty="0"/>
          </a:p>
        </p:txBody>
      </p:sp>
      <p:graphicFrame>
        <p:nvGraphicFramePr>
          <p:cNvPr id="48" name="Objeto 47">
            <a:extLst>
              <a:ext uri="{FF2B5EF4-FFF2-40B4-BE49-F238E27FC236}">
                <a16:creationId xmlns:a16="http://schemas.microsoft.com/office/drawing/2014/main" id="{E2EE5FC2-2FBE-4CAF-A140-00E0D5BF73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103025"/>
              </p:ext>
            </p:extLst>
          </p:nvPr>
        </p:nvGraphicFramePr>
        <p:xfrm>
          <a:off x="6439301" y="2091207"/>
          <a:ext cx="4352925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8" name="Equation" r:id="rId6" imgW="3124080" imgH="1358640" progId="Equation.DSMT4">
                  <p:embed/>
                </p:oleObj>
              </mc:Choice>
              <mc:Fallback>
                <p:oleObj name="Equation" r:id="rId6" imgW="3124080" imgH="1358640" progId="Equation.DSMT4">
                  <p:embed/>
                  <p:pic>
                    <p:nvPicPr>
                      <p:cNvPr id="48" name="Objeto 47">
                        <a:extLst>
                          <a:ext uri="{FF2B5EF4-FFF2-40B4-BE49-F238E27FC236}">
                            <a16:creationId xmlns:a16="http://schemas.microsoft.com/office/drawing/2014/main" id="{E2EE5FC2-2FBE-4CAF-A140-00E0D5BF73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39301" y="2091207"/>
                        <a:ext cx="4352925" cy="189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0BD0B180-851D-4438-A4FB-242BB378DB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00813" y="4033838"/>
          <a:ext cx="3419475" cy="187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9" name="Equation" r:id="rId8" imgW="2476440" imgH="1358640" progId="Equation.DSMT4">
                  <p:embed/>
                </p:oleObj>
              </mc:Choice>
              <mc:Fallback>
                <p:oleObj name="Equation" r:id="rId8" imgW="2476440" imgH="135864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0BD0B180-851D-4438-A4FB-242BB378DB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00813" y="4033838"/>
                        <a:ext cx="3419475" cy="1878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tângulo 20">
            <a:extLst>
              <a:ext uri="{FF2B5EF4-FFF2-40B4-BE49-F238E27FC236}">
                <a16:creationId xmlns:a16="http://schemas.microsoft.com/office/drawing/2014/main" id="{DE56E61C-E631-4AE2-B975-2D57C53B72A1}"/>
              </a:ext>
            </a:extLst>
          </p:cNvPr>
          <p:cNvSpPr/>
          <p:nvPr/>
        </p:nvSpPr>
        <p:spPr>
          <a:xfrm>
            <a:off x="2211314" y="1167373"/>
            <a:ext cx="7121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Utilizando a Notação Matricial tem-se</a:t>
            </a:r>
            <a:r>
              <a:rPr lang="en-US" sz="2400" dirty="0"/>
              <a:t>: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8FAF7084-EEEC-49D0-B054-ECD6353DB109}"/>
              </a:ext>
            </a:extLst>
          </p:cNvPr>
          <p:cNvSpPr/>
          <p:nvPr/>
        </p:nvSpPr>
        <p:spPr>
          <a:xfrm>
            <a:off x="2211313" y="4557530"/>
            <a:ext cx="46099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/>
              <a:t>Só podemos aplicar a Regra de </a:t>
            </a:r>
            <a:r>
              <a:rPr lang="pt-PT" sz="2400" dirty="0" err="1"/>
              <a:t>Cramer</a:t>
            </a:r>
            <a:r>
              <a:rPr lang="pt-PT" sz="2400" dirty="0"/>
              <a:t> se o </a:t>
            </a: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Determinante do Sistema </a:t>
            </a:r>
            <a:r>
              <a:rPr lang="pt-PT" sz="2400" dirty="0"/>
              <a:t>é não nulo</a:t>
            </a:r>
            <a:r>
              <a:rPr lang="en-GB" sz="2400" dirty="0"/>
              <a:t>:</a:t>
            </a:r>
          </a:p>
        </p:txBody>
      </p:sp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D82A84F7-5CFE-4F9B-AC17-8214036495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286876"/>
              </p:ext>
            </p:extLst>
          </p:nvPr>
        </p:nvGraphicFramePr>
        <p:xfrm>
          <a:off x="3129363" y="1792189"/>
          <a:ext cx="113347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80" name="Equation" r:id="rId10" imgW="812520" imgH="228600" progId="Equation.DSMT4">
                  <p:embed/>
                </p:oleObj>
              </mc:Choice>
              <mc:Fallback>
                <p:oleObj name="Equation" r:id="rId10" imgW="812520" imgH="228600" progId="Equation.DSMT4">
                  <p:embed/>
                  <p:pic>
                    <p:nvPicPr>
                      <p:cNvPr id="48" name="Objeto 47">
                        <a:extLst>
                          <a:ext uri="{FF2B5EF4-FFF2-40B4-BE49-F238E27FC236}">
                            <a16:creationId xmlns:a16="http://schemas.microsoft.com/office/drawing/2014/main" id="{E2EE5FC2-2FBE-4CAF-A140-00E0D5BF73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29363" y="1792189"/>
                        <a:ext cx="1133475" cy="319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id="{EF0930DC-64C1-4ED2-9A29-4338175418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834098"/>
              </p:ext>
            </p:extLst>
          </p:nvPr>
        </p:nvGraphicFramePr>
        <p:xfrm>
          <a:off x="5449366" y="1711858"/>
          <a:ext cx="134620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81" name="Equation" r:id="rId12" imgW="965160" imgH="279360" progId="Equation.DSMT4">
                  <p:embed/>
                </p:oleObj>
              </mc:Choice>
              <mc:Fallback>
                <p:oleObj name="Equation" r:id="rId12" imgW="965160" imgH="27936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D82A84F7-5CFE-4F9B-AC17-8214036495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49366" y="1711858"/>
                        <a:ext cx="1346200" cy="388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Seta: Para a Direita 36">
            <a:extLst>
              <a:ext uri="{FF2B5EF4-FFF2-40B4-BE49-F238E27FC236}">
                <a16:creationId xmlns:a16="http://schemas.microsoft.com/office/drawing/2014/main" id="{83996E29-D948-43D6-A1D5-093B69FF8AAF}"/>
              </a:ext>
            </a:extLst>
          </p:cNvPr>
          <p:cNvSpPr/>
          <p:nvPr/>
        </p:nvSpPr>
        <p:spPr>
          <a:xfrm>
            <a:off x="4760430" y="1821875"/>
            <a:ext cx="402622" cy="279014"/>
          </a:xfrm>
          <a:prstGeom prst="rightArrow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tângulo: Cantos Arredondados 37">
            <a:hlinkClick r:id="rId14" action="ppaction://hlinksldjump"/>
            <a:extLst>
              <a:ext uri="{FF2B5EF4-FFF2-40B4-BE49-F238E27FC236}">
                <a16:creationId xmlns:a16="http://schemas.microsoft.com/office/drawing/2014/main" id="{6E0BBD66-6D5B-4828-A3E1-197C452452E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9" name="Retângulo: Cantos Arredondados 38">
            <a:hlinkClick r:id="rId15" action="ppaction://hlinksldjump"/>
            <a:extLst>
              <a:ext uri="{FF2B5EF4-FFF2-40B4-BE49-F238E27FC236}">
                <a16:creationId xmlns:a16="http://schemas.microsoft.com/office/drawing/2014/main" id="{EF9AA52C-DAFC-45D6-8F5A-E1E5D6F8C0E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Regra de Cramer  e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Sistemas Lineares</a:t>
            </a:r>
          </a:p>
        </p:txBody>
      </p:sp>
      <p:sp>
        <p:nvSpPr>
          <p:cNvPr id="40" name="Retângulo: Cantos Arredondados 39">
            <a:hlinkClick r:id="rId16" action="ppaction://hlinksldjump"/>
            <a:extLst>
              <a:ext uri="{FF2B5EF4-FFF2-40B4-BE49-F238E27FC236}">
                <a16:creationId xmlns:a16="http://schemas.microsoft.com/office/drawing/2014/main" id="{02078613-9588-4DF1-9FCC-09A964CCCCAE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Exemplos</a:t>
            </a:r>
          </a:p>
        </p:txBody>
      </p:sp>
      <p:sp>
        <p:nvSpPr>
          <p:cNvPr id="41" name="Retângulo: Cantos Arredondados 40">
            <a:hlinkClick r:id="rId17" action="ppaction://hlinksldjump"/>
            <a:extLst>
              <a:ext uri="{FF2B5EF4-FFF2-40B4-BE49-F238E27FC236}">
                <a16:creationId xmlns:a16="http://schemas.microsoft.com/office/drawing/2014/main" id="{E059015D-3B78-433D-A0CA-2384B257B5D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Generalizando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Porque funciona?...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343433" y="663664"/>
            <a:ext cx="295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pt-PT" sz="2400" b="1" dirty="0"/>
              <a:t>Porque funciona?</a:t>
            </a:r>
            <a:r>
              <a:rPr lang="pt-PT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447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  <p:bldP spid="32" grpId="0"/>
      <p:bldP spid="37" grpId="0" animBg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500513"/>
            <a:ext cx="9914021" cy="5775158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8678700-748F-40B3-A9CA-A287E5F818AE}"/>
              </a:ext>
            </a:extLst>
          </p:cNvPr>
          <p:cNvSpPr/>
          <p:nvPr/>
        </p:nvSpPr>
        <p:spPr>
          <a:xfrm>
            <a:off x="2363714" y="3574044"/>
            <a:ext cx="9304861" cy="1663113"/>
          </a:xfrm>
          <a:prstGeom prst="roundRect">
            <a:avLst/>
          </a:prstGeom>
          <a:noFill/>
          <a:ln w="952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25E4F"/>
                </a:solidFill>
              </a:rPr>
              <a:t>Regra de Cramer</a:t>
            </a:r>
            <a:endParaRPr lang="en-US" sz="2400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DE56E61C-E631-4AE2-B975-2D57C53B72A1}"/>
              </a:ext>
            </a:extLst>
          </p:cNvPr>
          <p:cNvSpPr/>
          <p:nvPr/>
        </p:nvSpPr>
        <p:spPr>
          <a:xfrm>
            <a:off x="2211314" y="1167373"/>
            <a:ext cx="7121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Utilizando a Notação Matricial tem-se</a:t>
            </a:r>
            <a:r>
              <a:rPr lang="en-US" sz="2400" dirty="0"/>
              <a:t>:</a:t>
            </a:r>
          </a:p>
        </p:txBody>
      </p:sp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D82A84F7-5CFE-4F9B-AC17-8214036495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9363" y="1792189"/>
          <a:ext cx="113347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2" name="Equation" r:id="rId8" imgW="812520" imgH="228600" progId="Equation.DSMT4">
                  <p:embed/>
                </p:oleObj>
              </mc:Choice>
              <mc:Fallback>
                <p:oleObj name="Equation" r:id="rId8" imgW="812520" imgH="22860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D82A84F7-5CFE-4F9B-AC17-8214036495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29363" y="1792189"/>
                        <a:ext cx="1133475" cy="319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id="{EF0930DC-64C1-4ED2-9A29-4338175418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49366" y="1711858"/>
          <a:ext cx="134620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3" name="Equation" r:id="rId10" imgW="965160" imgH="279360" progId="Equation.DSMT4">
                  <p:embed/>
                </p:oleObj>
              </mc:Choice>
              <mc:Fallback>
                <p:oleObj name="Equation" r:id="rId10" imgW="965160" imgH="279360" progId="Equation.DSMT4">
                  <p:embed/>
                  <p:pic>
                    <p:nvPicPr>
                      <p:cNvPr id="27" name="Objeto 26">
                        <a:extLst>
                          <a:ext uri="{FF2B5EF4-FFF2-40B4-BE49-F238E27FC236}">
                            <a16:creationId xmlns:a16="http://schemas.microsoft.com/office/drawing/2014/main" id="{EF0930DC-64C1-4ED2-9A29-4338175418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49366" y="1711858"/>
                        <a:ext cx="1346200" cy="388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Seta: Para a Direita 36">
            <a:extLst>
              <a:ext uri="{FF2B5EF4-FFF2-40B4-BE49-F238E27FC236}">
                <a16:creationId xmlns:a16="http://schemas.microsoft.com/office/drawing/2014/main" id="{83996E29-D948-43D6-A1D5-093B69FF8AAF}"/>
              </a:ext>
            </a:extLst>
          </p:cNvPr>
          <p:cNvSpPr/>
          <p:nvPr/>
        </p:nvSpPr>
        <p:spPr>
          <a:xfrm>
            <a:off x="4760430" y="1821875"/>
            <a:ext cx="402622" cy="279014"/>
          </a:xfrm>
          <a:prstGeom prst="rightArrow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tângulo: Cantos Arredondados 37">
            <a:hlinkClick r:id="rId12" action="ppaction://hlinksldjump"/>
            <a:extLst>
              <a:ext uri="{FF2B5EF4-FFF2-40B4-BE49-F238E27FC236}">
                <a16:creationId xmlns:a16="http://schemas.microsoft.com/office/drawing/2014/main" id="{6E0BBD66-6D5B-4828-A3E1-197C452452E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9" name="Retângulo: Cantos Arredondados 38">
            <a:hlinkClick r:id="rId13" action="ppaction://hlinksldjump"/>
            <a:extLst>
              <a:ext uri="{FF2B5EF4-FFF2-40B4-BE49-F238E27FC236}">
                <a16:creationId xmlns:a16="http://schemas.microsoft.com/office/drawing/2014/main" id="{EF9AA52C-DAFC-45D6-8F5A-E1E5D6F8C0E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Regra de Cramer  e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Sistemas Lineares</a:t>
            </a:r>
          </a:p>
        </p:txBody>
      </p:sp>
      <p:sp>
        <p:nvSpPr>
          <p:cNvPr id="40" name="Retângulo: Cantos Arredondados 39">
            <a:hlinkClick r:id="rId14" action="ppaction://hlinksldjump"/>
            <a:extLst>
              <a:ext uri="{FF2B5EF4-FFF2-40B4-BE49-F238E27FC236}">
                <a16:creationId xmlns:a16="http://schemas.microsoft.com/office/drawing/2014/main" id="{02078613-9588-4DF1-9FCC-09A964CCCCAE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Exemplos</a:t>
            </a:r>
          </a:p>
        </p:txBody>
      </p:sp>
      <p:sp>
        <p:nvSpPr>
          <p:cNvPr id="41" name="Retângulo: Cantos Arredondados 40">
            <a:hlinkClick r:id="rId15" action="ppaction://hlinksldjump"/>
            <a:extLst>
              <a:ext uri="{FF2B5EF4-FFF2-40B4-BE49-F238E27FC236}">
                <a16:creationId xmlns:a16="http://schemas.microsoft.com/office/drawing/2014/main" id="{E059015D-3B78-433D-A0CA-2384B257B5D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Generalizando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Porque funciona?...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2EBF0BD5-78E4-489D-BA46-4207978E9A99}"/>
                  </a:ext>
                </a:extLst>
              </p:cNvPr>
              <p:cNvSpPr/>
              <p:nvPr/>
            </p:nvSpPr>
            <p:spPr>
              <a:xfrm>
                <a:off x="2256424" y="2244941"/>
                <a:ext cx="9578535" cy="120032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PT" sz="2400" dirty="0"/>
                  <a:t>Uma vez que pode ser um pouco "fastidioso" ver alguns detalhes teóricos sobre esta regra, </a:t>
                </a:r>
                <a:r>
                  <a:rPr lang="pt-PT" sz="2400" b="1" dirty="0"/>
                  <a:t>podes continuar </a:t>
                </a:r>
                <a:r>
                  <a:rPr lang="pt-PT" sz="2400" dirty="0"/>
                  <a:t>com esta Aula, </a:t>
                </a:r>
                <a:r>
                  <a:rPr lang="pt-PT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aceitando a validade da Regra de </a:t>
                </a:r>
                <a:r>
                  <a:rPr lang="pt-PT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Cramer</a:t>
                </a:r>
                <a:r>
                  <a:rPr lang="pt-PT" sz="2400" dirty="0"/>
                  <a:t>, onde cada solução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PT" sz="2400" dirty="0"/>
                  <a:t> é dada por: </a:t>
                </a:r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2EBF0BD5-78E4-489D-BA46-4207978E9A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424" y="2244941"/>
                <a:ext cx="9578535" cy="1200329"/>
              </a:xfrm>
              <a:prstGeom prst="rect">
                <a:avLst/>
              </a:prstGeom>
              <a:blipFill>
                <a:blip r:embed="rId16"/>
                <a:stretch>
                  <a:fillRect b="-583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15">
                <a:extLst>
                  <a:ext uri="{FF2B5EF4-FFF2-40B4-BE49-F238E27FC236}">
                    <a16:creationId xmlns:a16="http://schemas.microsoft.com/office/drawing/2014/main" id="{03C34D0C-89D8-4936-8287-33118D687DC3}"/>
                  </a:ext>
                </a:extLst>
              </p:cNvPr>
              <p:cNvSpPr txBox="1"/>
              <p:nvPr/>
            </p:nvSpPr>
            <p:spPr>
              <a:xfrm>
                <a:off x="2427157" y="4040510"/>
                <a:ext cx="9304861" cy="1046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pt-PT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pt-PT" sz="2400" b="0" i="1" smtClean="0">
                                            <a:latin typeface="Cambria Math" panose="02040503050406030204" pitchFamily="18" charset="0"/>
                                          </a:rPr>
                                          <m:t>⋯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pt-PT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pt-PT" sz="24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pt-PT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⋯</m:t>
                                              </m:r>
                                            </m: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pt-PT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t-PT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𝐶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t-PT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</m:oMath>
                </a14:m>
                <a:r>
                  <a:rPr lang="pt-PT" sz="2400" dirty="0"/>
                  <a:t>  onde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PT" sz="2400" dirty="0"/>
                  <a:t>,…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PT" sz="2400" dirty="0"/>
                  <a:t> são as colunas da matriz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pt-PT" sz="2400" dirty="0"/>
                  <a:t> e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t-PT" sz="2400" dirty="0"/>
                  <a:t> é a matriz coluna dos termos independentes do Sistema Linear. </a:t>
                </a:r>
              </a:p>
            </p:txBody>
          </p:sp>
        </mc:Choice>
        <mc:Fallback xmlns="">
          <p:sp>
            <p:nvSpPr>
              <p:cNvPr id="28" name="CuadroTexto 15">
                <a:extLst>
                  <a:ext uri="{FF2B5EF4-FFF2-40B4-BE49-F238E27FC236}">
                    <a16:creationId xmlns:a16="http://schemas.microsoft.com/office/drawing/2014/main" id="{03C34D0C-89D8-4936-8287-33118D687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157" y="4040510"/>
                <a:ext cx="9304861" cy="1046056"/>
              </a:xfrm>
              <a:prstGeom prst="rect">
                <a:avLst/>
              </a:prstGeom>
              <a:blipFill>
                <a:blip r:embed="rId17"/>
                <a:stretch>
                  <a:fillRect l="-982" b="-1286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lecha doblada 24">
            <a:extLst>
              <a:ext uri="{FF2B5EF4-FFF2-40B4-BE49-F238E27FC236}">
                <a16:creationId xmlns:a16="http://schemas.microsoft.com/office/drawing/2014/main" id="{CF3092AB-90B8-4D10-89D1-CA24CC584905}"/>
              </a:ext>
            </a:extLst>
          </p:cNvPr>
          <p:cNvSpPr/>
          <p:nvPr/>
        </p:nvSpPr>
        <p:spPr>
          <a:xfrm rot="5400000" flipV="1">
            <a:off x="4354561" y="3648221"/>
            <a:ext cx="228804" cy="55577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5">
                <a:extLst>
                  <a:ext uri="{FF2B5EF4-FFF2-40B4-BE49-F238E27FC236}">
                    <a16:creationId xmlns:a16="http://schemas.microsoft.com/office/drawing/2014/main" id="{76F513FE-6B8A-4333-845F-22DAB4260581}"/>
                  </a:ext>
                </a:extLst>
              </p:cNvPr>
              <p:cNvSpPr txBox="1"/>
              <p:nvPr/>
            </p:nvSpPr>
            <p:spPr>
              <a:xfrm>
                <a:off x="4746851" y="3627040"/>
                <a:ext cx="19253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pt-PT" dirty="0"/>
                  <a:t>-</a:t>
                </a:r>
                <a:r>
                  <a:rPr lang="pt-PT" dirty="0" err="1"/>
                  <a:t>ésima</a:t>
                </a:r>
                <a:r>
                  <a:rPr lang="pt-PT" dirty="0"/>
                  <a:t> coluna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0" name="CuadroTexto 25">
                <a:extLst>
                  <a:ext uri="{FF2B5EF4-FFF2-40B4-BE49-F238E27FC236}">
                    <a16:creationId xmlns:a16="http://schemas.microsoft.com/office/drawing/2014/main" id="{76F513FE-6B8A-4333-845F-22DAB4260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851" y="3627040"/>
                <a:ext cx="1925399" cy="369332"/>
              </a:xfrm>
              <a:prstGeom prst="rect">
                <a:avLst/>
              </a:prstGeom>
              <a:blipFill>
                <a:blip r:embed="rId18"/>
                <a:stretch>
                  <a:fillRect l="-2848" t="-11475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Freeform 25">
            <a:extLst>
              <a:ext uri="{FF2B5EF4-FFF2-40B4-BE49-F238E27FC236}">
                <a16:creationId xmlns:a16="http://schemas.microsoft.com/office/drawing/2014/main" id="{33C24A48-36C9-461B-ADB3-6D31826697DF}"/>
              </a:ext>
            </a:extLst>
          </p:cNvPr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9178538" y="721674"/>
            <a:ext cx="1346199" cy="1346199"/>
          </a:xfrm>
          <a:custGeom>
            <a:avLst/>
            <a:gdLst>
              <a:gd name="T0" fmla="*/ 56 w 192"/>
              <a:gd name="T1" fmla="*/ 0 h 192"/>
              <a:gd name="T2" fmla="*/ 0 w 192"/>
              <a:gd name="T3" fmla="*/ 136 h 192"/>
              <a:gd name="T4" fmla="*/ 136 w 192"/>
              <a:gd name="T5" fmla="*/ 192 h 192"/>
              <a:gd name="T6" fmla="*/ 192 w 192"/>
              <a:gd name="T7" fmla="*/ 56 h 192"/>
              <a:gd name="T8" fmla="*/ 184 w 192"/>
              <a:gd name="T9" fmla="*/ 132 h 192"/>
              <a:gd name="T10" fmla="*/ 59 w 192"/>
              <a:gd name="T11" fmla="*/ 184 h 192"/>
              <a:gd name="T12" fmla="*/ 8 w 192"/>
              <a:gd name="T13" fmla="*/ 59 h 192"/>
              <a:gd name="T14" fmla="*/ 132 w 192"/>
              <a:gd name="T15" fmla="*/ 8 h 192"/>
              <a:gd name="T16" fmla="*/ 184 w 192"/>
              <a:gd name="T17" fmla="*/ 132 h 192"/>
              <a:gd name="T18" fmla="*/ 107 w 192"/>
              <a:gd name="T19" fmla="*/ 89 h 192"/>
              <a:gd name="T20" fmla="*/ 111 w 192"/>
              <a:gd name="T21" fmla="*/ 117 h 192"/>
              <a:gd name="T22" fmla="*/ 115 w 192"/>
              <a:gd name="T23" fmla="*/ 89 h 192"/>
              <a:gd name="T24" fmla="*/ 150 w 192"/>
              <a:gd name="T25" fmla="*/ 83 h 192"/>
              <a:gd name="T26" fmla="*/ 143 w 192"/>
              <a:gd name="T27" fmla="*/ 76 h 192"/>
              <a:gd name="T28" fmla="*/ 146 w 192"/>
              <a:gd name="T29" fmla="*/ 91 h 192"/>
              <a:gd name="T30" fmla="*/ 63 w 192"/>
              <a:gd name="T31" fmla="*/ 16 h 192"/>
              <a:gd name="T32" fmla="*/ 16 w 192"/>
              <a:gd name="T33" fmla="*/ 129 h 192"/>
              <a:gd name="T34" fmla="*/ 129 w 192"/>
              <a:gd name="T35" fmla="*/ 176 h 192"/>
              <a:gd name="T36" fmla="*/ 176 w 192"/>
              <a:gd name="T37" fmla="*/ 63 h 192"/>
              <a:gd name="T38" fmla="*/ 63 w 192"/>
              <a:gd name="T39" fmla="*/ 16 h 192"/>
              <a:gd name="T40" fmla="*/ 37 w 192"/>
              <a:gd name="T41" fmla="*/ 126 h 192"/>
              <a:gd name="T42" fmla="*/ 42 w 192"/>
              <a:gd name="T43" fmla="*/ 108 h 192"/>
              <a:gd name="T44" fmla="*/ 49 w 192"/>
              <a:gd name="T45" fmla="*/ 108 h 192"/>
              <a:gd name="T46" fmla="*/ 32 w 192"/>
              <a:gd name="T47" fmla="*/ 90 h 192"/>
              <a:gd name="T48" fmla="*/ 52 w 192"/>
              <a:gd name="T49" fmla="*/ 64 h 192"/>
              <a:gd name="T50" fmla="*/ 49 w 192"/>
              <a:gd name="T51" fmla="*/ 82 h 192"/>
              <a:gd name="T52" fmla="*/ 46 w 192"/>
              <a:gd name="T53" fmla="*/ 87 h 192"/>
              <a:gd name="T54" fmla="*/ 58 w 192"/>
              <a:gd name="T55" fmla="*/ 122 h 192"/>
              <a:gd name="T56" fmla="*/ 84 w 192"/>
              <a:gd name="T57" fmla="*/ 78 h 192"/>
              <a:gd name="T58" fmla="*/ 72 w 192"/>
              <a:gd name="T59" fmla="*/ 128 h 192"/>
              <a:gd name="T60" fmla="*/ 63 w 192"/>
              <a:gd name="T61" fmla="*/ 78 h 192"/>
              <a:gd name="T62" fmla="*/ 93 w 192"/>
              <a:gd name="T63" fmla="*/ 64 h 192"/>
              <a:gd name="T64" fmla="*/ 111 w 192"/>
              <a:gd name="T65" fmla="*/ 128 h 192"/>
              <a:gd name="T66" fmla="*/ 100 w 192"/>
              <a:gd name="T67" fmla="*/ 68 h 192"/>
              <a:gd name="T68" fmla="*/ 126 w 192"/>
              <a:gd name="T69" fmla="*/ 78 h 192"/>
              <a:gd name="T70" fmla="*/ 111 w 192"/>
              <a:gd name="T71" fmla="*/ 128 h 192"/>
              <a:gd name="T72" fmla="*/ 148 w 192"/>
              <a:gd name="T73" fmla="*/ 64 h 192"/>
              <a:gd name="T74" fmla="*/ 148 w 192"/>
              <a:gd name="T75" fmla="*/ 103 h 192"/>
              <a:gd name="T76" fmla="*/ 143 w 192"/>
              <a:gd name="T77" fmla="*/ 128 h 192"/>
              <a:gd name="T78" fmla="*/ 132 w 192"/>
              <a:gd name="T79" fmla="*/ 6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2" h="192">
                <a:moveTo>
                  <a:pt x="136" y="0"/>
                </a:moveTo>
                <a:cubicBezTo>
                  <a:pt x="56" y="0"/>
                  <a:pt x="56" y="0"/>
                  <a:pt x="56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136"/>
                  <a:pt x="0" y="136"/>
                  <a:pt x="0" y="136"/>
                </a:cubicBezTo>
                <a:cubicBezTo>
                  <a:pt x="56" y="192"/>
                  <a:pt x="56" y="192"/>
                  <a:pt x="56" y="192"/>
                </a:cubicBezTo>
                <a:cubicBezTo>
                  <a:pt x="136" y="192"/>
                  <a:pt x="136" y="192"/>
                  <a:pt x="136" y="192"/>
                </a:cubicBezTo>
                <a:cubicBezTo>
                  <a:pt x="192" y="136"/>
                  <a:pt x="192" y="136"/>
                  <a:pt x="192" y="136"/>
                </a:cubicBezTo>
                <a:cubicBezTo>
                  <a:pt x="192" y="56"/>
                  <a:pt x="192" y="56"/>
                  <a:pt x="192" y="56"/>
                </a:cubicBezTo>
                <a:lnTo>
                  <a:pt x="136" y="0"/>
                </a:lnTo>
                <a:close/>
                <a:moveTo>
                  <a:pt x="184" y="132"/>
                </a:moveTo>
                <a:cubicBezTo>
                  <a:pt x="132" y="184"/>
                  <a:pt x="132" y="184"/>
                  <a:pt x="132" y="184"/>
                </a:cubicBezTo>
                <a:cubicBezTo>
                  <a:pt x="59" y="184"/>
                  <a:pt x="59" y="184"/>
                  <a:pt x="59" y="184"/>
                </a:cubicBezTo>
                <a:cubicBezTo>
                  <a:pt x="8" y="132"/>
                  <a:pt x="8" y="132"/>
                  <a:pt x="8" y="132"/>
                </a:cubicBezTo>
                <a:cubicBezTo>
                  <a:pt x="8" y="59"/>
                  <a:pt x="8" y="59"/>
                  <a:pt x="8" y="59"/>
                </a:cubicBezTo>
                <a:cubicBezTo>
                  <a:pt x="59" y="8"/>
                  <a:pt x="59" y="8"/>
                  <a:pt x="59" y="8"/>
                </a:cubicBezTo>
                <a:cubicBezTo>
                  <a:pt x="132" y="8"/>
                  <a:pt x="132" y="8"/>
                  <a:pt x="132" y="8"/>
                </a:cubicBezTo>
                <a:cubicBezTo>
                  <a:pt x="184" y="59"/>
                  <a:pt x="184" y="59"/>
                  <a:pt x="184" y="59"/>
                </a:cubicBezTo>
                <a:lnTo>
                  <a:pt x="184" y="132"/>
                </a:lnTo>
                <a:close/>
                <a:moveTo>
                  <a:pt x="111" y="74"/>
                </a:moveTo>
                <a:cubicBezTo>
                  <a:pt x="106" y="73"/>
                  <a:pt x="107" y="89"/>
                  <a:pt x="107" y="89"/>
                </a:cubicBezTo>
                <a:cubicBezTo>
                  <a:pt x="107" y="108"/>
                  <a:pt x="108" y="114"/>
                  <a:pt x="108" y="114"/>
                </a:cubicBezTo>
                <a:cubicBezTo>
                  <a:pt x="108" y="114"/>
                  <a:pt x="108" y="117"/>
                  <a:pt x="111" y="117"/>
                </a:cubicBezTo>
                <a:cubicBezTo>
                  <a:pt x="114" y="117"/>
                  <a:pt x="114" y="114"/>
                  <a:pt x="114" y="114"/>
                </a:cubicBezTo>
                <a:cubicBezTo>
                  <a:pt x="115" y="111"/>
                  <a:pt x="115" y="90"/>
                  <a:pt x="115" y="89"/>
                </a:cubicBezTo>
                <a:cubicBezTo>
                  <a:pt x="115" y="88"/>
                  <a:pt x="116" y="75"/>
                  <a:pt x="111" y="74"/>
                </a:cubicBezTo>
                <a:close/>
                <a:moveTo>
                  <a:pt x="150" y="83"/>
                </a:moveTo>
                <a:cubicBezTo>
                  <a:pt x="150" y="75"/>
                  <a:pt x="146" y="76"/>
                  <a:pt x="146" y="76"/>
                </a:cubicBezTo>
                <a:cubicBezTo>
                  <a:pt x="143" y="76"/>
                  <a:pt x="143" y="76"/>
                  <a:pt x="143" y="76"/>
                </a:cubicBezTo>
                <a:cubicBezTo>
                  <a:pt x="143" y="91"/>
                  <a:pt x="143" y="91"/>
                  <a:pt x="143" y="91"/>
                </a:cubicBezTo>
                <a:cubicBezTo>
                  <a:pt x="146" y="91"/>
                  <a:pt x="146" y="91"/>
                  <a:pt x="146" y="91"/>
                </a:cubicBezTo>
                <a:cubicBezTo>
                  <a:pt x="146" y="91"/>
                  <a:pt x="150" y="91"/>
                  <a:pt x="150" y="83"/>
                </a:cubicBezTo>
                <a:close/>
                <a:moveTo>
                  <a:pt x="63" y="16"/>
                </a:moveTo>
                <a:cubicBezTo>
                  <a:pt x="16" y="63"/>
                  <a:pt x="16" y="63"/>
                  <a:pt x="16" y="63"/>
                </a:cubicBezTo>
                <a:cubicBezTo>
                  <a:pt x="16" y="129"/>
                  <a:pt x="16" y="129"/>
                  <a:pt x="16" y="129"/>
                </a:cubicBezTo>
                <a:cubicBezTo>
                  <a:pt x="63" y="176"/>
                  <a:pt x="63" y="176"/>
                  <a:pt x="63" y="176"/>
                </a:cubicBezTo>
                <a:cubicBezTo>
                  <a:pt x="129" y="176"/>
                  <a:pt x="129" y="176"/>
                  <a:pt x="129" y="176"/>
                </a:cubicBezTo>
                <a:cubicBezTo>
                  <a:pt x="176" y="129"/>
                  <a:pt x="176" y="129"/>
                  <a:pt x="176" y="129"/>
                </a:cubicBezTo>
                <a:cubicBezTo>
                  <a:pt x="176" y="63"/>
                  <a:pt x="176" y="63"/>
                  <a:pt x="176" y="63"/>
                </a:cubicBezTo>
                <a:cubicBezTo>
                  <a:pt x="129" y="16"/>
                  <a:pt x="129" y="16"/>
                  <a:pt x="129" y="16"/>
                </a:cubicBezTo>
                <a:lnTo>
                  <a:pt x="63" y="16"/>
                </a:lnTo>
                <a:close/>
                <a:moveTo>
                  <a:pt x="58" y="122"/>
                </a:moveTo>
                <a:cubicBezTo>
                  <a:pt x="58" y="122"/>
                  <a:pt x="52" y="132"/>
                  <a:pt x="37" y="126"/>
                </a:cubicBezTo>
                <a:cubicBezTo>
                  <a:pt x="37" y="126"/>
                  <a:pt x="30" y="124"/>
                  <a:pt x="30" y="108"/>
                </a:cubicBezTo>
                <a:cubicBezTo>
                  <a:pt x="42" y="108"/>
                  <a:pt x="42" y="108"/>
                  <a:pt x="42" y="108"/>
                </a:cubicBezTo>
                <a:cubicBezTo>
                  <a:pt x="42" y="108"/>
                  <a:pt x="41" y="117"/>
                  <a:pt x="45" y="117"/>
                </a:cubicBezTo>
                <a:cubicBezTo>
                  <a:pt x="50" y="117"/>
                  <a:pt x="50" y="109"/>
                  <a:pt x="49" y="108"/>
                </a:cubicBezTo>
                <a:cubicBezTo>
                  <a:pt x="48" y="106"/>
                  <a:pt x="47" y="104"/>
                  <a:pt x="44" y="103"/>
                </a:cubicBezTo>
                <a:cubicBezTo>
                  <a:pt x="42" y="101"/>
                  <a:pt x="33" y="98"/>
                  <a:pt x="32" y="90"/>
                </a:cubicBezTo>
                <a:cubicBezTo>
                  <a:pt x="30" y="83"/>
                  <a:pt x="30" y="75"/>
                  <a:pt x="34" y="68"/>
                </a:cubicBezTo>
                <a:cubicBezTo>
                  <a:pt x="38" y="62"/>
                  <a:pt x="49" y="63"/>
                  <a:pt x="52" y="64"/>
                </a:cubicBezTo>
                <a:cubicBezTo>
                  <a:pt x="52" y="64"/>
                  <a:pt x="61" y="66"/>
                  <a:pt x="60" y="82"/>
                </a:cubicBezTo>
                <a:cubicBezTo>
                  <a:pt x="49" y="82"/>
                  <a:pt x="49" y="82"/>
                  <a:pt x="49" y="82"/>
                </a:cubicBezTo>
                <a:cubicBezTo>
                  <a:pt x="49" y="82"/>
                  <a:pt x="50" y="74"/>
                  <a:pt x="46" y="74"/>
                </a:cubicBezTo>
                <a:cubicBezTo>
                  <a:pt x="42" y="74"/>
                  <a:pt x="40" y="82"/>
                  <a:pt x="46" y="87"/>
                </a:cubicBezTo>
                <a:cubicBezTo>
                  <a:pt x="46" y="87"/>
                  <a:pt x="55" y="91"/>
                  <a:pt x="58" y="96"/>
                </a:cubicBezTo>
                <a:cubicBezTo>
                  <a:pt x="61" y="101"/>
                  <a:pt x="64" y="111"/>
                  <a:pt x="58" y="122"/>
                </a:cubicBezTo>
                <a:close/>
                <a:moveTo>
                  <a:pt x="93" y="78"/>
                </a:moveTo>
                <a:cubicBezTo>
                  <a:pt x="84" y="78"/>
                  <a:pt x="84" y="78"/>
                  <a:pt x="84" y="78"/>
                </a:cubicBezTo>
                <a:cubicBezTo>
                  <a:pt x="84" y="128"/>
                  <a:pt x="84" y="128"/>
                  <a:pt x="84" y="128"/>
                </a:cubicBezTo>
                <a:cubicBezTo>
                  <a:pt x="72" y="128"/>
                  <a:pt x="72" y="128"/>
                  <a:pt x="72" y="128"/>
                </a:cubicBezTo>
                <a:cubicBezTo>
                  <a:pt x="72" y="78"/>
                  <a:pt x="72" y="78"/>
                  <a:pt x="72" y="78"/>
                </a:cubicBezTo>
                <a:cubicBezTo>
                  <a:pt x="63" y="78"/>
                  <a:pt x="63" y="78"/>
                  <a:pt x="63" y="78"/>
                </a:cubicBezTo>
                <a:cubicBezTo>
                  <a:pt x="63" y="64"/>
                  <a:pt x="63" y="64"/>
                  <a:pt x="63" y="64"/>
                </a:cubicBezTo>
                <a:cubicBezTo>
                  <a:pt x="93" y="64"/>
                  <a:pt x="93" y="64"/>
                  <a:pt x="93" y="64"/>
                </a:cubicBezTo>
                <a:lnTo>
                  <a:pt x="93" y="78"/>
                </a:lnTo>
                <a:close/>
                <a:moveTo>
                  <a:pt x="111" y="128"/>
                </a:moveTo>
                <a:cubicBezTo>
                  <a:pt x="94" y="128"/>
                  <a:pt x="96" y="109"/>
                  <a:pt x="95" y="104"/>
                </a:cubicBezTo>
                <a:cubicBezTo>
                  <a:pt x="95" y="104"/>
                  <a:pt x="93" y="76"/>
                  <a:pt x="100" y="68"/>
                </a:cubicBezTo>
                <a:cubicBezTo>
                  <a:pt x="100" y="68"/>
                  <a:pt x="103" y="63"/>
                  <a:pt x="111" y="63"/>
                </a:cubicBezTo>
                <a:cubicBezTo>
                  <a:pt x="111" y="63"/>
                  <a:pt x="123" y="62"/>
                  <a:pt x="126" y="78"/>
                </a:cubicBezTo>
                <a:cubicBezTo>
                  <a:pt x="128" y="94"/>
                  <a:pt x="127" y="105"/>
                  <a:pt x="127" y="105"/>
                </a:cubicBezTo>
                <a:cubicBezTo>
                  <a:pt x="127" y="105"/>
                  <a:pt x="127" y="128"/>
                  <a:pt x="111" y="128"/>
                </a:cubicBezTo>
                <a:close/>
                <a:moveTo>
                  <a:pt x="132" y="64"/>
                </a:moveTo>
                <a:cubicBezTo>
                  <a:pt x="132" y="64"/>
                  <a:pt x="147" y="64"/>
                  <a:pt x="148" y="64"/>
                </a:cubicBezTo>
                <a:cubicBezTo>
                  <a:pt x="149" y="64"/>
                  <a:pt x="162" y="62"/>
                  <a:pt x="162" y="83"/>
                </a:cubicBezTo>
                <a:cubicBezTo>
                  <a:pt x="162" y="104"/>
                  <a:pt x="148" y="103"/>
                  <a:pt x="148" y="103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43" y="128"/>
                  <a:pt x="143" y="128"/>
                  <a:pt x="143" y="128"/>
                </a:cubicBezTo>
                <a:cubicBezTo>
                  <a:pt x="132" y="128"/>
                  <a:pt x="132" y="128"/>
                  <a:pt x="132" y="128"/>
                </a:cubicBezTo>
                <a:lnTo>
                  <a:pt x="132" y="6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3" name="Рисунок 27">
            <a:extLst>
              <a:ext uri="{FF2B5EF4-FFF2-40B4-BE49-F238E27FC236}">
                <a16:creationId xmlns:a16="http://schemas.microsoft.com/office/drawing/2014/main" id="{80C53CC3-0E6C-4E7A-8430-83FB663C2A5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47070" y="1016011"/>
            <a:ext cx="601867" cy="757523"/>
          </a:xfrm>
          <a:custGeom>
            <a:avLst/>
            <a:gdLst>
              <a:gd name="connsiteX0" fmla="*/ 162973 w 378097"/>
              <a:gd name="connsiteY0" fmla="*/ 78227 h 475881"/>
              <a:gd name="connsiteX1" fmla="*/ 162973 w 378097"/>
              <a:gd name="connsiteY1" fmla="*/ 130378 h 475881"/>
              <a:gd name="connsiteX2" fmla="*/ 162973 w 378097"/>
              <a:gd name="connsiteY2" fmla="*/ 189944 h 475881"/>
              <a:gd name="connsiteX3" fmla="*/ 162973 w 378097"/>
              <a:gd name="connsiteY3" fmla="*/ 216216 h 475881"/>
              <a:gd name="connsiteX4" fmla="*/ 162973 w 378097"/>
              <a:gd name="connsiteY4" fmla="*/ 234681 h 475881"/>
              <a:gd name="connsiteX5" fmla="*/ 176011 w 378097"/>
              <a:gd name="connsiteY5" fmla="*/ 247719 h 475881"/>
              <a:gd name="connsiteX6" fmla="*/ 189049 w 378097"/>
              <a:gd name="connsiteY6" fmla="*/ 234681 h 475881"/>
              <a:gd name="connsiteX7" fmla="*/ 189049 w 378097"/>
              <a:gd name="connsiteY7" fmla="*/ 222778 h 475881"/>
              <a:gd name="connsiteX8" fmla="*/ 189049 w 378097"/>
              <a:gd name="connsiteY8" fmla="*/ 195262 h 475881"/>
              <a:gd name="connsiteX9" fmla="*/ 189049 w 378097"/>
              <a:gd name="connsiteY9" fmla="*/ 149935 h 475881"/>
              <a:gd name="connsiteX10" fmla="*/ 189049 w 378097"/>
              <a:gd name="connsiteY10" fmla="*/ 130378 h 475881"/>
              <a:gd name="connsiteX11" fmla="*/ 189049 w 378097"/>
              <a:gd name="connsiteY11" fmla="*/ 78227 h 475881"/>
              <a:gd name="connsiteX12" fmla="*/ 202086 w 378097"/>
              <a:gd name="connsiteY12" fmla="*/ 65189 h 475881"/>
              <a:gd name="connsiteX13" fmla="*/ 215124 w 378097"/>
              <a:gd name="connsiteY13" fmla="*/ 78227 h 475881"/>
              <a:gd name="connsiteX14" fmla="*/ 215124 w 378097"/>
              <a:gd name="connsiteY14" fmla="*/ 143416 h 475881"/>
              <a:gd name="connsiteX15" fmla="*/ 215124 w 378097"/>
              <a:gd name="connsiteY15" fmla="*/ 149935 h 475881"/>
              <a:gd name="connsiteX16" fmla="*/ 215124 w 378097"/>
              <a:gd name="connsiteY16" fmla="*/ 156454 h 475881"/>
              <a:gd name="connsiteX17" fmla="*/ 215124 w 378097"/>
              <a:gd name="connsiteY17" fmla="*/ 205966 h 475881"/>
              <a:gd name="connsiteX18" fmla="*/ 215124 w 378097"/>
              <a:gd name="connsiteY18" fmla="*/ 236418 h 475881"/>
              <a:gd name="connsiteX19" fmla="*/ 215124 w 378097"/>
              <a:gd name="connsiteY19" fmla="*/ 247719 h 475881"/>
              <a:gd name="connsiteX20" fmla="*/ 228162 w 378097"/>
              <a:gd name="connsiteY20" fmla="*/ 260757 h 475881"/>
              <a:gd name="connsiteX21" fmla="*/ 241200 w 378097"/>
              <a:gd name="connsiteY21" fmla="*/ 247719 h 475881"/>
              <a:gd name="connsiteX22" fmla="*/ 241200 w 378097"/>
              <a:gd name="connsiteY22" fmla="*/ 182530 h 475881"/>
              <a:gd name="connsiteX23" fmla="*/ 241200 w 378097"/>
              <a:gd name="connsiteY23" fmla="*/ 156454 h 475881"/>
              <a:gd name="connsiteX24" fmla="*/ 241200 w 378097"/>
              <a:gd name="connsiteY24" fmla="*/ 143416 h 475881"/>
              <a:gd name="connsiteX25" fmla="*/ 254238 w 378097"/>
              <a:gd name="connsiteY25" fmla="*/ 130378 h 475881"/>
              <a:gd name="connsiteX26" fmla="*/ 267276 w 378097"/>
              <a:gd name="connsiteY26" fmla="*/ 143416 h 475881"/>
              <a:gd name="connsiteX27" fmla="*/ 267276 w 378097"/>
              <a:gd name="connsiteY27" fmla="*/ 182530 h 475881"/>
              <a:gd name="connsiteX28" fmla="*/ 267276 w 378097"/>
              <a:gd name="connsiteY28" fmla="*/ 219083 h 475881"/>
              <a:gd name="connsiteX29" fmla="*/ 269193 w 378097"/>
              <a:gd name="connsiteY29" fmla="*/ 224109 h 475881"/>
              <a:gd name="connsiteX30" fmla="*/ 269661 w 378097"/>
              <a:gd name="connsiteY30" fmla="*/ 224903 h 475881"/>
              <a:gd name="connsiteX31" fmla="*/ 281187 w 378097"/>
              <a:gd name="connsiteY31" fmla="*/ 244865 h 475881"/>
              <a:gd name="connsiteX32" fmla="*/ 293351 w 378097"/>
              <a:gd name="connsiteY32" fmla="*/ 241605 h 475881"/>
              <a:gd name="connsiteX33" fmla="*/ 293351 w 378097"/>
              <a:gd name="connsiteY33" fmla="*/ 143416 h 475881"/>
              <a:gd name="connsiteX34" fmla="*/ 254238 w 378097"/>
              <a:gd name="connsiteY34" fmla="*/ 104303 h 475881"/>
              <a:gd name="connsiteX35" fmla="*/ 250173 w 378097"/>
              <a:gd name="connsiteY35" fmla="*/ 104511 h 475881"/>
              <a:gd name="connsiteX36" fmla="*/ 241200 w 378097"/>
              <a:gd name="connsiteY36" fmla="*/ 97310 h 475881"/>
              <a:gd name="connsiteX37" fmla="*/ 241200 w 378097"/>
              <a:gd name="connsiteY37" fmla="*/ 78227 h 475881"/>
              <a:gd name="connsiteX38" fmla="*/ 202086 w 378097"/>
              <a:gd name="connsiteY38" fmla="*/ 39114 h 475881"/>
              <a:gd name="connsiteX39" fmla="*/ 197784 w 378097"/>
              <a:gd name="connsiteY39" fmla="*/ 39347 h 475881"/>
              <a:gd name="connsiteX40" fmla="*/ 187878 w 378097"/>
              <a:gd name="connsiteY40" fmla="*/ 32441 h 475881"/>
              <a:gd name="connsiteX41" fmla="*/ 146676 w 378097"/>
              <a:gd name="connsiteY41" fmla="*/ 0 h 475881"/>
              <a:gd name="connsiteX42" fmla="*/ 104303 w 378097"/>
              <a:gd name="connsiteY42" fmla="*/ 42373 h 475881"/>
              <a:gd name="connsiteX43" fmla="*/ 99020 w 378097"/>
              <a:gd name="connsiteY43" fmla="*/ 46401 h 475881"/>
              <a:gd name="connsiteX44" fmla="*/ 91265 w 378097"/>
              <a:gd name="connsiteY44" fmla="*/ 45632 h 475881"/>
              <a:gd name="connsiteX45" fmla="*/ 52151 w 378097"/>
              <a:gd name="connsiteY45" fmla="*/ 84746 h 475881"/>
              <a:gd name="connsiteX46" fmla="*/ 52151 w 378097"/>
              <a:gd name="connsiteY46" fmla="*/ 162499 h 475881"/>
              <a:gd name="connsiteX47" fmla="*/ 43179 w 378097"/>
              <a:gd name="connsiteY47" fmla="*/ 169701 h 475881"/>
              <a:gd name="connsiteX48" fmla="*/ 39113 w 378097"/>
              <a:gd name="connsiteY48" fmla="*/ 169492 h 475881"/>
              <a:gd name="connsiteX49" fmla="*/ 0 w 378097"/>
              <a:gd name="connsiteY49" fmla="*/ 208605 h 475881"/>
              <a:gd name="connsiteX50" fmla="*/ 0 w 378097"/>
              <a:gd name="connsiteY50" fmla="*/ 325946 h 475881"/>
              <a:gd name="connsiteX51" fmla="*/ 139 w 378097"/>
              <a:gd name="connsiteY51" fmla="*/ 329272 h 475881"/>
              <a:gd name="connsiteX52" fmla="*/ 0 w 378097"/>
              <a:gd name="connsiteY52" fmla="*/ 335724 h 475881"/>
              <a:gd name="connsiteX53" fmla="*/ 109187 w 378097"/>
              <a:gd name="connsiteY53" fmla="*/ 477566 h 475881"/>
              <a:gd name="connsiteX54" fmla="*/ 114409 w 378097"/>
              <a:gd name="connsiteY54" fmla="*/ 474251 h 475881"/>
              <a:gd name="connsiteX55" fmla="*/ 121135 w 378097"/>
              <a:gd name="connsiteY55" fmla="*/ 462601 h 475881"/>
              <a:gd name="connsiteX56" fmla="*/ 116681 w 378097"/>
              <a:gd name="connsiteY56" fmla="*/ 452565 h 475881"/>
              <a:gd name="connsiteX57" fmla="*/ 29369 w 378097"/>
              <a:gd name="connsiteY57" fmla="*/ 363836 h 475881"/>
              <a:gd name="connsiteX58" fmla="*/ 26119 w 378097"/>
              <a:gd name="connsiteY58" fmla="*/ 339005 h 475881"/>
              <a:gd name="connsiteX59" fmla="*/ 26098 w 378097"/>
              <a:gd name="connsiteY59" fmla="*/ 338984 h 475881"/>
              <a:gd name="connsiteX60" fmla="*/ 26076 w 378097"/>
              <a:gd name="connsiteY60" fmla="*/ 338962 h 475881"/>
              <a:gd name="connsiteX61" fmla="*/ 26076 w 378097"/>
              <a:gd name="connsiteY61" fmla="*/ 335724 h 475881"/>
              <a:gd name="connsiteX62" fmla="*/ 26076 w 378097"/>
              <a:gd name="connsiteY62" fmla="*/ 252218 h 475881"/>
              <a:gd name="connsiteX63" fmla="*/ 26076 w 378097"/>
              <a:gd name="connsiteY63" fmla="*/ 221643 h 475881"/>
              <a:gd name="connsiteX64" fmla="*/ 26076 w 378097"/>
              <a:gd name="connsiteY64" fmla="*/ 208605 h 475881"/>
              <a:gd name="connsiteX65" fmla="*/ 39113 w 378097"/>
              <a:gd name="connsiteY65" fmla="*/ 195568 h 475881"/>
              <a:gd name="connsiteX66" fmla="*/ 52151 w 378097"/>
              <a:gd name="connsiteY66" fmla="*/ 208605 h 475881"/>
              <a:gd name="connsiteX67" fmla="*/ 52151 w 378097"/>
              <a:gd name="connsiteY67" fmla="*/ 215124 h 475881"/>
              <a:gd name="connsiteX68" fmla="*/ 52151 w 378097"/>
              <a:gd name="connsiteY68" fmla="*/ 221643 h 475881"/>
              <a:gd name="connsiteX69" fmla="*/ 52151 w 378097"/>
              <a:gd name="connsiteY69" fmla="*/ 223564 h 475881"/>
              <a:gd name="connsiteX70" fmla="*/ 52151 w 378097"/>
              <a:gd name="connsiteY70" fmla="*/ 260820 h 475881"/>
              <a:gd name="connsiteX71" fmla="*/ 52151 w 378097"/>
              <a:gd name="connsiteY71" fmla="*/ 319427 h 475881"/>
              <a:gd name="connsiteX72" fmla="*/ 65189 w 378097"/>
              <a:gd name="connsiteY72" fmla="*/ 332465 h 475881"/>
              <a:gd name="connsiteX73" fmla="*/ 78227 w 378097"/>
              <a:gd name="connsiteY73" fmla="*/ 319427 h 475881"/>
              <a:gd name="connsiteX74" fmla="*/ 78227 w 378097"/>
              <a:gd name="connsiteY74" fmla="*/ 236418 h 475881"/>
              <a:gd name="connsiteX75" fmla="*/ 78227 w 378097"/>
              <a:gd name="connsiteY75" fmla="*/ 215124 h 475881"/>
              <a:gd name="connsiteX76" fmla="*/ 78227 w 378097"/>
              <a:gd name="connsiteY76" fmla="*/ 205966 h 475881"/>
              <a:gd name="connsiteX77" fmla="*/ 78227 w 378097"/>
              <a:gd name="connsiteY77" fmla="*/ 176011 h 475881"/>
              <a:gd name="connsiteX78" fmla="*/ 78227 w 378097"/>
              <a:gd name="connsiteY78" fmla="*/ 84746 h 475881"/>
              <a:gd name="connsiteX79" fmla="*/ 91265 w 378097"/>
              <a:gd name="connsiteY79" fmla="*/ 71708 h 475881"/>
              <a:gd name="connsiteX80" fmla="*/ 104303 w 378097"/>
              <a:gd name="connsiteY80" fmla="*/ 84746 h 475881"/>
              <a:gd name="connsiteX81" fmla="*/ 104303 w 378097"/>
              <a:gd name="connsiteY81" fmla="*/ 130378 h 475881"/>
              <a:gd name="connsiteX82" fmla="*/ 104303 w 378097"/>
              <a:gd name="connsiteY82" fmla="*/ 176011 h 475881"/>
              <a:gd name="connsiteX83" fmla="*/ 104303 w 378097"/>
              <a:gd name="connsiteY83" fmla="*/ 195262 h 475881"/>
              <a:gd name="connsiteX84" fmla="*/ 104303 w 378097"/>
              <a:gd name="connsiteY84" fmla="*/ 222778 h 475881"/>
              <a:gd name="connsiteX85" fmla="*/ 104303 w 378097"/>
              <a:gd name="connsiteY85" fmla="*/ 234681 h 475881"/>
              <a:gd name="connsiteX86" fmla="*/ 117340 w 378097"/>
              <a:gd name="connsiteY86" fmla="*/ 247719 h 475881"/>
              <a:gd name="connsiteX87" fmla="*/ 130378 w 378097"/>
              <a:gd name="connsiteY87" fmla="*/ 234681 h 475881"/>
              <a:gd name="connsiteX88" fmla="*/ 130378 w 378097"/>
              <a:gd name="connsiteY88" fmla="*/ 216216 h 475881"/>
              <a:gd name="connsiteX89" fmla="*/ 130378 w 378097"/>
              <a:gd name="connsiteY89" fmla="*/ 189944 h 475881"/>
              <a:gd name="connsiteX90" fmla="*/ 130378 w 378097"/>
              <a:gd name="connsiteY90" fmla="*/ 130378 h 475881"/>
              <a:gd name="connsiteX91" fmla="*/ 130378 w 378097"/>
              <a:gd name="connsiteY91" fmla="*/ 84746 h 475881"/>
              <a:gd name="connsiteX92" fmla="*/ 130378 w 378097"/>
              <a:gd name="connsiteY92" fmla="*/ 42373 h 475881"/>
              <a:gd name="connsiteX93" fmla="*/ 146676 w 378097"/>
              <a:gd name="connsiteY93" fmla="*/ 26076 h 475881"/>
              <a:gd name="connsiteX94" fmla="*/ 162973 w 378097"/>
              <a:gd name="connsiteY94" fmla="*/ 42373 h 475881"/>
              <a:gd name="connsiteX95" fmla="*/ 162973 w 378097"/>
              <a:gd name="connsiteY95" fmla="*/ 78227 h 475881"/>
              <a:gd name="connsiteX96" fmla="*/ 264016 w 378097"/>
              <a:gd name="connsiteY96" fmla="*/ 296864 h 475881"/>
              <a:gd name="connsiteX97" fmla="*/ 180331 w 378097"/>
              <a:gd name="connsiteY97" fmla="*/ 454695 h 475881"/>
              <a:gd name="connsiteX98" fmla="*/ 347701 w 378097"/>
              <a:gd name="connsiteY98" fmla="*/ 454695 h 475881"/>
              <a:gd name="connsiteX99" fmla="*/ 264016 w 378097"/>
              <a:gd name="connsiteY99" fmla="*/ 296864 h 475881"/>
              <a:gd name="connsiteX100" fmla="*/ 281294 w 378097"/>
              <a:gd name="connsiteY100" fmla="*/ 273787 h 475881"/>
              <a:gd name="connsiteX101" fmla="*/ 246738 w 378097"/>
              <a:gd name="connsiteY101" fmla="*/ 273787 h 475881"/>
              <a:gd name="connsiteX102" fmla="*/ 152218 w 378097"/>
              <a:gd name="connsiteY102" fmla="*/ 452053 h 475881"/>
              <a:gd name="connsiteX103" fmla="*/ 169496 w 378097"/>
              <a:gd name="connsiteY103" fmla="*/ 480770 h 475881"/>
              <a:gd name="connsiteX104" fmla="*/ 358536 w 378097"/>
              <a:gd name="connsiteY104" fmla="*/ 480770 h 475881"/>
              <a:gd name="connsiteX105" fmla="*/ 375814 w 378097"/>
              <a:gd name="connsiteY105" fmla="*/ 452053 h 475881"/>
              <a:gd name="connsiteX106" fmla="*/ 281294 w 378097"/>
              <a:gd name="connsiteY106" fmla="*/ 273787 h 475881"/>
              <a:gd name="connsiteX107" fmla="*/ 262386 w 378097"/>
              <a:gd name="connsiteY107" fmla="*/ 409597 h 475881"/>
              <a:gd name="connsiteX108" fmla="*/ 265747 w 378097"/>
              <a:gd name="connsiteY108" fmla="*/ 409597 h 475881"/>
              <a:gd name="connsiteX109" fmla="*/ 268880 w 378097"/>
              <a:gd name="connsiteY109" fmla="*/ 388513 h 475881"/>
              <a:gd name="connsiteX110" fmla="*/ 272929 w 378097"/>
              <a:gd name="connsiteY110" fmla="*/ 371859 h 475881"/>
              <a:gd name="connsiteX111" fmla="*/ 276748 w 378097"/>
              <a:gd name="connsiteY111" fmla="*/ 350162 h 475881"/>
              <a:gd name="connsiteX112" fmla="*/ 273081 w 378097"/>
              <a:gd name="connsiteY112" fmla="*/ 340996 h 475881"/>
              <a:gd name="connsiteX113" fmla="*/ 263991 w 378097"/>
              <a:gd name="connsiteY113" fmla="*/ 337329 h 475881"/>
              <a:gd name="connsiteX114" fmla="*/ 254823 w 378097"/>
              <a:gd name="connsiteY114" fmla="*/ 340919 h 475881"/>
              <a:gd name="connsiteX115" fmla="*/ 251309 w 378097"/>
              <a:gd name="connsiteY115" fmla="*/ 350392 h 475881"/>
              <a:gd name="connsiteX116" fmla="*/ 254900 w 378097"/>
              <a:gd name="connsiteY116" fmla="*/ 371859 h 475881"/>
              <a:gd name="connsiteX117" fmla="*/ 258872 w 378097"/>
              <a:gd name="connsiteY117" fmla="*/ 388513 h 475881"/>
              <a:gd name="connsiteX118" fmla="*/ 262386 w 378097"/>
              <a:gd name="connsiteY118" fmla="*/ 409597 h 475881"/>
              <a:gd name="connsiteX119" fmla="*/ 276519 w 378097"/>
              <a:gd name="connsiteY119" fmla="*/ 432974 h 475881"/>
              <a:gd name="connsiteX120" fmla="*/ 272852 w 378097"/>
              <a:gd name="connsiteY120" fmla="*/ 424188 h 475881"/>
              <a:gd name="connsiteX121" fmla="*/ 264143 w 378097"/>
              <a:gd name="connsiteY121" fmla="*/ 420521 h 475881"/>
              <a:gd name="connsiteX122" fmla="*/ 255358 w 378097"/>
              <a:gd name="connsiteY122" fmla="*/ 424188 h 475881"/>
              <a:gd name="connsiteX123" fmla="*/ 251768 w 378097"/>
              <a:gd name="connsiteY123" fmla="*/ 432974 h 475881"/>
              <a:gd name="connsiteX124" fmla="*/ 255358 w 378097"/>
              <a:gd name="connsiteY124" fmla="*/ 441758 h 475881"/>
              <a:gd name="connsiteX125" fmla="*/ 264143 w 378097"/>
              <a:gd name="connsiteY125" fmla="*/ 445349 h 475881"/>
              <a:gd name="connsiteX126" fmla="*/ 272852 w 378097"/>
              <a:gd name="connsiteY126" fmla="*/ 441758 h 475881"/>
              <a:gd name="connsiteX127" fmla="*/ 276519 w 378097"/>
              <a:gd name="connsiteY127" fmla="*/ 432974 h 47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378097" h="475881">
                <a:moveTo>
                  <a:pt x="162973" y="78227"/>
                </a:moveTo>
                <a:lnTo>
                  <a:pt x="162973" y="130378"/>
                </a:lnTo>
                <a:lnTo>
                  <a:pt x="162973" y="189944"/>
                </a:lnTo>
                <a:lnTo>
                  <a:pt x="162973" y="216216"/>
                </a:lnTo>
                <a:lnTo>
                  <a:pt x="162973" y="234681"/>
                </a:lnTo>
                <a:cubicBezTo>
                  <a:pt x="162973" y="241882"/>
                  <a:pt x="168810" y="247719"/>
                  <a:pt x="176011" y="247719"/>
                </a:cubicBezTo>
                <a:cubicBezTo>
                  <a:pt x="183212" y="247719"/>
                  <a:pt x="189049" y="241882"/>
                  <a:pt x="189049" y="234681"/>
                </a:cubicBezTo>
                <a:lnTo>
                  <a:pt x="189049" y="222778"/>
                </a:lnTo>
                <a:lnTo>
                  <a:pt x="189049" y="195262"/>
                </a:lnTo>
                <a:lnTo>
                  <a:pt x="189049" y="149935"/>
                </a:lnTo>
                <a:lnTo>
                  <a:pt x="189049" y="130378"/>
                </a:lnTo>
                <a:lnTo>
                  <a:pt x="189049" y="78227"/>
                </a:lnTo>
                <a:cubicBezTo>
                  <a:pt x="189049" y="71026"/>
                  <a:pt x="194886" y="65189"/>
                  <a:pt x="202086" y="65189"/>
                </a:cubicBezTo>
                <a:cubicBezTo>
                  <a:pt x="209287" y="65189"/>
                  <a:pt x="215124" y="71026"/>
                  <a:pt x="215124" y="78227"/>
                </a:cubicBezTo>
                <a:lnTo>
                  <a:pt x="215124" y="143416"/>
                </a:lnTo>
                <a:lnTo>
                  <a:pt x="215124" y="149935"/>
                </a:lnTo>
                <a:lnTo>
                  <a:pt x="215124" y="156454"/>
                </a:lnTo>
                <a:lnTo>
                  <a:pt x="215124" y="205966"/>
                </a:lnTo>
                <a:lnTo>
                  <a:pt x="215124" y="236418"/>
                </a:lnTo>
                <a:lnTo>
                  <a:pt x="215124" y="247719"/>
                </a:lnTo>
                <a:cubicBezTo>
                  <a:pt x="215124" y="254920"/>
                  <a:pt x="220961" y="260757"/>
                  <a:pt x="228162" y="260757"/>
                </a:cubicBezTo>
                <a:cubicBezTo>
                  <a:pt x="235363" y="260757"/>
                  <a:pt x="241200" y="254920"/>
                  <a:pt x="241200" y="247719"/>
                </a:cubicBezTo>
                <a:lnTo>
                  <a:pt x="241200" y="182530"/>
                </a:lnTo>
                <a:lnTo>
                  <a:pt x="241200" y="156454"/>
                </a:lnTo>
                <a:lnTo>
                  <a:pt x="241200" y="143416"/>
                </a:lnTo>
                <a:cubicBezTo>
                  <a:pt x="241200" y="136215"/>
                  <a:pt x="247037" y="130378"/>
                  <a:pt x="254238" y="130378"/>
                </a:cubicBezTo>
                <a:cubicBezTo>
                  <a:pt x="261438" y="130378"/>
                  <a:pt x="267276" y="136215"/>
                  <a:pt x="267276" y="143416"/>
                </a:cubicBezTo>
                <a:lnTo>
                  <a:pt x="267276" y="182530"/>
                </a:lnTo>
                <a:lnTo>
                  <a:pt x="267276" y="219083"/>
                </a:lnTo>
                <a:cubicBezTo>
                  <a:pt x="267276" y="220896"/>
                  <a:pt x="268249" y="222527"/>
                  <a:pt x="269193" y="224109"/>
                </a:cubicBezTo>
                <a:cubicBezTo>
                  <a:pt x="269352" y="224375"/>
                  <a:pt x="269510" y="224639"/>
                  <a:pt x="269661" y="224903"/>
                </a:cubicBezTo>
                <a:lnTo>
                  <a:pt x="281187" y="244865"/>
                </a:lnTo>
                <a:cubicBezTo>
                  <a:pt x="284521" y="250641"/>
                  <a:pt x="293351" y="248275"/>
                  <a:pt x="293351" y="241605"/>
                </a:cubicBezTo>
                <a:lnTo>
                  <a:pt x="293351" y="143416"/>
                </a:lnTo>
                <a:cubicBezTo>
                  <a:pt x="293351" y="121814"/>
                  <a:pt x="275839" y="104303"/>
                  <a:pt x="254238" y="104303"/>
                </a:cubicBezTo>
                <a:cubicBezTo>
                  <a:pt x="252865" y="104303"/>
                  <a:pt x="251509" y="104373"/>
                  <a:pt x="250173" y="104511"/>
                </a:cubicBezTo>
                <a:cubicBezTo>
                  <a:pt x="245697" y="104974"/>
                  <a:pt x="241200" y="101809"/>
                  <a:pt x="241200" y="97310"/>
                </a:cubicBezTo>
                <a:lnTo>
                  <a:pt x="241200" y="78227"/>
                </a:lnTo>
                <a:cubicBezTo>
                  <a:pt x="241200" y="56625"/>
                  <a:pt x="223688" y="39114"/>
                  <a:pt x="202086" y="39114"/>
                </a:cubicBezTo>
                <a:cubicBezTo>
                  <a:pt x="200632" y="39114"/>
                  <a:pt x="199197" y="39193"/>
                  <a:pt x="197784" y="39347"/>
                </a:cubicBezTo>
                <a:cubicBezTo>
                  <a:pt x="193375" y="39830"/>
                  <a:pt x="188914" y="36753"/>
                  <a:pt x="187878" y="32441"/>
                </a:cubicBezTo>
                <a:cubicBezTo>
                  <a:pt x="183408" y="13831"/>
                  <a:pt x="166657" y="0"/>
                  <a:pt x="146676" y="0"/>
                </a:cubicBezTo>
                <a:cubicBezTo>
                  <a:pt x="123273" y="0"/>
                  <a:pt x="104303" y="18971"/>
                  <a:pt x="104303" y="42373"/>
                </a:cubicBezTo>
                <a:cubicBezTo>
                  <a:pt x="104303" y="45050"/>
                  <a:pt x="101644" y="46929"/>
                  <a:pt x="99020" y="46401"/>
                </a:cubicBezTo>
                <a:cubicBezTo>
                  <a:pt x="96513" y="45897"/>
                  <a:pt x="93920" y="45632"/>
                  <a:pt x="91265" y="45632"/>
                </a:cubicBezTo>
                <a:cubicBezTo>
                  <a:pt x="69663" y="45632"/>
                  <a:pt x="52151" y="63144"/>
                  <a:pt x="52151" y="84746"/>
                </a:cubicBezTo>
                <a:lnTo>
                  <a:pt x="52151" y="162499"/>
                </a:lnTo>
                <a:cubicBezTo>
                  <a:pt x="52151" y="166998"/>
                  <a:pt x="47654" y="170163"/>
                  <a:pt x="43179" y="169701"/>
                </a:cubicBezTo>
                <a:cubicBezTo>
                  <a:pt x="41842" y="169562"/>
                  <a:pt x="40486" y="169492"/>
                  <a:pt x="39113" y="169492"/>
                </a:cubicBezTo>
                <a:cubicBezTo>
                  <a:pt x="17512" y="169492"/>
                  <a:pt x="0" y="187004"/>
                  <a:pt x="0" y="208605"/>
                </a:cubicBezTo>
                <a:lnTo>
                  <a:pt x="0" y="325946"/>
                </a:lnTo>
                <a:cubicBezTo>
                  <a:pt x="0" y="327066"/>
                  <a:pt x="47" y="328175"/>
                  <a:pt x="139" y="329272"/>
                </a:cubicBezTo>
                <a:cubicBezTo>
                  <a:pt x="47" y="331411"/>
                  <a:pt x="0" y="333562"/>
                  <a:pt x="0" y="335724"/>
                </a:cubicBezTo>
                <a:cubicBezTo>
                  <a:pt x="0" y="403774"/>
                  <a:pt x="46341" y="461000"/>
                  <a:pt x="109187" y="477566"/>
                </a:cubicBezTo>
                <a:cubicBezTo>
                  <a:pt x="111279" y="478117"/>
                  <a:pt x="113328" y="476124"/>
                  <a:pt x="114409" y="474251"/>
                </a:cubicBezTo>
                <a:lnTo>
                  <a:pt x="121135" y="462601"/>
                </a:lnTo>
                <a:cubicBezTo>
                  <a:pt x="123400" y="458679"/>
                  <a:pt x="121069" y="453688"/>
                  <a:pt x="116681" y="452565"/>
                </a:cubicBezTo>
                <a:cubicBezTo>
                  <a:pt x="73550" y="441525"/>
                  <a:pt x="39731" y="407234"/>
                  <a:pt x="29369" y="363836"/>
                </a:cubicBezTo>
                <a:cubicBezTo>
                  <a:pt x="27460" y="355838"/>
                  <a:pt x="26347" y="347532"/>
                  <a:pt x="26119" y="339005"/>
                </a:cubicBezTo>
                <a:cubicBezTo>
                  <a:pt x="26119" y="338994"/>
                  <a:pt x="26109" y="338984"/>
                  <a:pt x="26098" y="338984"/>
                </a:cubicBezTo>
                <a:cubicBezTo>
                  <a:pt x="26085" y="338984"/>
                  <a:pt x="26076" y="338974"/>
                  <a:pt x="26076" y="338962"/>
                </a:cubicBezTo>
                <a:lnTo>
                  <a:pt x="26076" y="335724"/>
                </a:lnTo>
                <a:lnTo>
                  <a:pt x="26076" y="252218"/>
                </a:lnTo>
                <a:lnTo>
                  <a:pt x="26076" y="221643"/>
                </a:lnTo>
                <a:lnTo>
                  <a:pt x="26076" y="208605"/>
                </a:lnTo>
                <a:cubicBezTo>
                  <a:pt x="26076" y="201405"/>
                  <a:pt x="31913" y="195568"/>
                  <a:pt x="39113" y="195568"/>
                </a:cubicBezTo>
                <a:cubicBezTo>
                  <a:pt x="46314" y="195568"/>
                  <a:pt x="52151" y="201405"/>
                  <a:pt x="52151" y="208605"/>
                </a:cubicBezTo>
                <a:lnTo>
                  <a:pt x="52151" y="215124"/>
                </a:lnTo>
                <a:lnTo>
                  <a:pt x="52151" y="221643"/>
                </a:lnTo>
                <a:lnTo>
                  <a:pt x="52151" y="223564"/>
                </a:lnTo>
                <a:lnTo>
                  <a:pt x="52151" y="260820"/>
                </a:lnTo>
                <a:lnTo>
                  <a:pt x="52151" y="319427"/>
                </a:lnTo>
                <a:cubicBezTo>
                  <a:pt x="52151" y="326628"/>
                  <a:pt x="57989" y="332465"/>
                  <a:pt x="65189" y="332465"/>
                </a:cubicBezTo>
                <a:cubicBezTo>
                  <a:pt x="72390" y="332465"/>
                  <a:pt x="78227" y="326628"/>
                  <a:pt x="78227" y="319427"/>
                </a:cubicBezTo>
                <a:lnTo>
                  <a:pt x="78227" y="236418"/>
                </a:lnTo>
                <a:lnTo>
                  <a:pt x="78227" y="215124"/>
                </a:lnTo>
                <a:lnTo>
                  <a:pt x="78227" y="205966"/>
                </a:lnTo>
                <a:lnTo>
                  <a:pt x="78227" y="176011"/>
                </a:lnTo>
                <a:lnTo>
                  <a:pt x="78227" y="84746"/>
                </a:lnTo>
                <a:cubicBezTo>
                  <a:pt x="78227" y="77545"/>
                  <a:pt x="84064" y="71708"/>
                  <a:pt x="91265" y="71708"/>
                </a:cubicBezTo>
                <a:cubicBezTo>
                  <a:pt x="98466" y="71708"/>
                  <a:pt x="104303" y="77545"/>
                  <a:pt x="104303" y="84746"/>
                </a:cubicBezTo>
                <a:lnTo>
                  <a:pt x="104303" y="130378"/>
                </a:lnTo>
                <a:lnTo>
                  <a:pt x="104303" y="176011"/>
                </a:lnTo>
                <a:lnTo>
                  <a:pt x="104303" y="195262"/>
                </a:lnTo>
                <a:lnTo>
                  <a:pt x="104303" y="222778"/>
                </a:lnTo>
                <a:lnTo>
                  <a:pt x="104303" y="234681"/>
                </a:lnTo>
                <a:cubicBezTo>
                  <a:pt x="104303" y="241882"/>
                  <a:pt x="110140" y="247719"/>
                  <a:pt x="117340" y="247719"/>
                </a:cubicBezTo>
                <a:cubicBezTo>
                  <a:pt x="124541" y="247719"/>
                  <a:pt x="130378" y="241882"/>
                  <a:pt x="130378" y="234681"/>
                </a:cubicBezTo>
                <a:lnTo>
                  <a:pt x="130378" y="216216"/>
                </a:lnTo>
                <a:lnTo>
                  <a:pt x="130378" y="189944"/>
                </a:lnTo>
                <a:lnTo>
                  <a:pt x="130378" y="130378"/>
                </a:lnTo>
                <a:lnTo>
                  <a:pt x="130378" y="84746"/>
                </a:lnTo>
                <a:lnTo>
                  <a:pt x="130378" y="42373"/>
                </a:lnTo>
                <a:cubicBezTo>
                  <a:pt x="130378" y="33372"/>
                  <a:pt x="137675" y="26076"/>
                  <a:pt x="146676" y="26076"/>
                </a:cubicBezTo>
                <a:cubicBezTo>
                  <a:pt x="155676" y="26076"/>
                  <a:pt x="162973" y="33372"/>
                  <a:pt x="162973" y="42373"/>
                </a:cubicBezTo>
                <a:lnTo>
                  <a:pt x="162973" y="78227"/>
                </a:lnTo>
                <a:close/>
                <a:moveTo>
                  <a:pt x="264016" y="296864"/>
                </a:moveTo>
                <a:lnTo>
                  <a:pt x="180331" y="454695"/>
                </a:lnTo>
                <a:lnTo>
                  <a:pt x="347701" y="454695"/>
                </a:lnTo>
                <a:lnTo>
                  <a:pt x="264016" y="296864"/>
                </a:lnTo>
                <a:close/>
                <a:moveTo>
                  <a:pt x="281294" y="273787"/>
                </a:moveTo>
                <a:cubicBezTo>
                  <a:pt x="273945" y="259926"/>
                  <a:pt x="254087" y="259926"/>
                  <a:pt x="246738" y="273787"/>
                </a:cubicBezTo>
                <a:lnTo>
                  <a:pt x="152218" y="452053"/>
                </a:lnTo>
                <a:cubicBezTo>
                  <a:pt x="145312" y="465077"/>
                  <a:pt x="154753" y="480770"/>
                  <a:pt x="169496" y="480770"/>
                </a:cubicBezTo>
                <a:lnTo>
                  <a:pt x="358536" y="480770"/>
                </a:lnTo>
                <a:cubicBezTo>
                  <a:pt x="373279" y="480770"/>
                  <a:pt x="382720" y="465077"/>
                  <a:pt x="375814" y="452053"/>
                </a:cubicBezTo>
                <a:lnTo>
                  <a:pt x="281294" y="273787"/>
                </a:lnTo>
                <a:close/>
                <a:moveTo>
                  <a:pt x="262386" y="409597"/>
                </a:moveTo>
                <a:lnTo>
                  <a:pt x="265747" y="409597"/>
                </a:lnTo>
                <a:cubicBezTo>
                  <a:pt x="266410" y="401448"/>
                  <a:pt x="267454" y="394420"/>
                  <a:pt x="268880" y="388513"/>
                </a:cubicBezTo>
                <a:lnTo>
                  <a:pt x="272929" y="371859"/>
                </a:lnTo>
                <a:cubicBezTo>
                  <a:pt x="275475" y="361265"/>
                  <a:pt x="276748" y="354033"/>
                  <a:pt x="276748" y="350162"/>
                </a:cubicBezTo>
                <a:cubicBezTo>
                  <a:pt x="276748" y="346445"/>
                  <a:pt x="275526" y="343389"/>
                  <a:pt x="273081" y="340996"/>
                </a:cubicBezTo>
                <a:cubicBezTo>
                  <a:pt x="270688" y="338551"/>
                  <a:pt x="267658" y="337329"/>
                  <a:pt x="263991" y="337329"/>
                </a:cubicBezTo>
                <a:cubicBezTo>
                  <a:pt x="260222" y="337329"/>
                  <a:pt x="257166" y="338526"/>
                  <a:pt x="254823" y="340919"/>
                </a:cubicBezTo>
                <a:cubicBezTo>
                  <a:pt x="252481" y="343313"/>
                  <a:pt x="251309" y="346470"/>
                  <a:pt x="251309" y="350392"/>
                </a:cubicBezTo>
                <a:cubicBezTo>
                  <a:pt x="251309" y="354721"/>
                  <a:pt x="252506" y="361876"/>
                  <a:pt x="254900" y="371859"/>
                </a:cubicBezTo>
                <a:lnTo>
                  <a:pt x="258872" y="388513"/>
                </a:lnTo>
                <a:cubicBezTo>
                  <a:pt x="260858" y="396763"/>
                  <a:pt x="262030" y="403791"/>
                  <a:pt x="262386" y="409597"/>
                </a:cubicBezTo>
                <a:close/>
                <a:moveTo>
                  <a:pt x="276519" y="432974"/>
                </a:moveTo>
                <a:cubicBezTo>
                  <a:pt x="276519" y="429510"/>
                  <a:pt x="275297" y="426582"/>
                  <a:pt x="272852" y="424188"/>
                </a:cubicBezTo>
                <a:cubicBezTo>
                  <a:pt x="270459" y="421743"/>
                  <a:pt x="267556" y="420521"/>
                  <a:pt x="264143" y="420521"/>
                </a:cubicBezTo>
                <a:cubicBezTo>
                  <a:pt x="260680" y="420521"/>
                  <a:pt x="257752" y="421743"/>
                  <a:pt x="255358" y="424188"/>
                </a:cubicBezTo>
                <a:cubicBezTo>
                  <a:pt x="252965" y="426633"/>
                  <a:pt x="251768" y="429561"/>
                  <a:pt x="251768" y="432974"/>
                </a:cubicBezTo>
                <a:cubicBezTo>
                  <a:pt x="251768" y="436386"/>
                  <a:pt x="252965" y="439314"/>
                  <a:pt x="255358" y="441758"/>
                </a:cubicBezTo>
                <a:cubicBezTo>
                  <a:pt x="257803" y="444152"/>
                  <a:pt x="260731" y="445349"/>
                  <a:pt x="264143" y="445349"/>
                </a:cubicBezTo>
                <a:cubicBezTo>
                  <a:pt x="267556" y="445349"/>
                  <a:pt x="270459" y="444152"/>
                  <a:pt x="272852" y="441758"/>
                </a:cubicBezTo>
                <a:cubicBezTo>
                  <a:pt x="275297" y="439314"/>
                  <a:pt x="276519" y="436386"/>
                  <a:pt x="276519" y="43297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solidFill>
              <a:srgbClr val="F25E4F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5" name="Retângulo: Cantos Arredondados 34">
            <a:hlinkClick r:id="rId19" action="ppaction://hlinksldjump"/>
            <a:extLst>
              <a:ext uri="{FF2B5EF4-FFF2-40B4-BE49-F238E27FC236}">
                <a16:creationId xmlns:a16="http://schemas.microsoft.com/office/drawing/2014/main" id="{4638E138-1DC7-4E7E-81DD-60CEAB0A9242}"/>
              </a:ext>
            </a:extLst>
          </p:cNvPr>
          <p:cNvSpPr/>
          <p:nvPr/>
        </p:nvSpPr>
        <p:spPr>
          <a:xfrm>
            <a:off x="2827283" y="5422758"/>
            <a:ext cx="8492358" cy="713568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2400" b="1" dirty="0"/>
              <a:t>CLICA AQUI </a:t>
            </a:r>
            <a:r>
              <a:rPr lang="pt-PT" sz="2400" dirty="0"/>
              <a:t>se </a:t>
            </a:r>
            <a:r>
              <a:rPr lang="pt-PT" sz="2400" b="1" dirty="0"/>
              <a:t>realmente pretendes saber mais sobre</a:t>
            </a:r>
            <a:r>
              <a:rPr lang="pt-PT" sz="2400" dirty="0"/>
              <a:t> a</a:t>
            </a: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teoria</a:t>
            </a:r>
            <a:endParaRPr lang="pt-PT" sz="2400" dirty="0"/>
          </a:p>
          <a:p>
            <a:pPr algn="ctr"/>
            <a:r>
              <a:rPr lang="pt-PT" sz="1600" dirty="0"/>
              <a:t>Para avançar, pressiona </a:t>
            </a:r>
            <a:r>
              <a:rPr lang="pt-PT" sz="1600" b="1" dirty="0" err="1"/>
              <a:t>enter</a:t>
            </a:r>
            <a:r>
              <a:rPr lang="pt-PT" sz="1600" dirty="0"/>
              <a:t> ou </a:t>
            </a:r>
            <a:r>
              <a:rPr lang="pt-PT" sz="1600" b="1" dirty="0" err="1"/>
              <a:t>next</a:t>
            </a:r>
            <a:r>
              <a:rPr lang="en-GB" sz="1600" dirty="0"/>
              <a:t>!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343433" y="663664"/>
            <a:ext cx="295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pt-PT" sz="2400" b="1" dirty="0"/>
              <a:t>Porque funciona?</a:t>
            </a:r>
            <a:r>
              <a:rPr lang="pt-PT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705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3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28" grpId="0"/>
      <p:bldP spid="29" grpId="0" animBg="1"/>
      <p:bldP spid="30" grpId="0"/>
      <p:bldP spid="31" grpId="0" animBg="1"/>
      <p:bldP spid="33" grpId="0" animBg="1"/>
      <p:bldP spid="35" grpId="0" animBg="1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62" name="Retângulo: Cantos Arredondados 61">
            <a:hlinkClick r:id="rId6" action="ppaction://hlinksldjump"/>
            <a:extLst>
              <a:ext uri="{FF2B5EF4-FFF2-40B4-BE49-F238E27FC236}">
                <a16:creationId xmlns:a16="http://schemas.microsoft.com/office/drawing/2014/main" id="{13B75FEF-E98C-4CA0-9462-9A8919E9747B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3" name="Retângulo: Cantos Arredondados 62">
            <a:hlinkClick r:id="rId7" action="ppaction://hlinksldjump"/>
            <a:extLst>
              <a:ext uri="{FF2B5EF4-FFF2-40B4-BE49-F238E27FC236}">
                <a16:creationId xmlns:a16="http://schemas.microsoft.com/office/drawing/2014/main" id="{FE2A8F2A-717F-4087-924B-D0A7D2D8B37E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Regra de Cramer  e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Sistemas Lineares</a:t>
            </a:r>
          </a:p>
        </p:txBody>
      </p:sp>
      <p:sp>
        <p:nvSpPr>
          <p:cNvPr id="64" name="Retângulo: Cantos Arredondados 63">
            <a:hlinkClick r:id="rId8" action="ppaction://hlinksldjump"/>
            <a:extLst>
              <a:ext uri="{FF2B5EF4-FFF2-40B4-BE49-F238E27FC236}">
                <a16:creationId xmlns:a16="http://schemas.microsoft.com/office/drawing/2014/main" id="{E8655652-EC44-4C2F-AF18-60D47590E3C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Exemplos</a:t>
            </a:r>
          </a:p>
        </p:txBody>
      </p:sp>
      <p:sp>
        <p:nvSpPr>
          <p:cNvPr id="65" name="Retângulo: Cantos Arredondados 64">
            <a:hlinkClick r:id="rId9" action="ppaction://hlinksldjump"/>
            <a:extLst>
              <a:ext uri="{FF2B5EF4-FFF2-40B4-BE49-F238E27FC236}">
                <a16:creationId xmlns:a16="http://schemas.microsoft.com/office/drawing/2014/main" id="{81D16E07-ABE0-4E17-AD8D-726215E6D7A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Generalizando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Porque funciona?...</a:t>
            </a:r>
          </a:p>
        </p:txBody>
      </p:sp>
      <p:sp>
        <p:nvSpPr>
          <p:cNvPr id="29" name="Rectángulo redondeado 11">
            <a:extLst>
              <a:ext uri="{FF2B5EF4-FFF2-40B4-BE49-F238E27FC236}">
                <a16:creationId xmlns:a16="http://schemas.microsoft.com/office/drawing/2014/main" id="{154A8A12-73B4-48AB-A9B7-C5E63C3F2DB3}"/>
              </a:ext>
            </a:extLst>
          </p:cNvPr>
          <p:cNvSpPr/>
          <p:nvPr/>
        </p:nvSpPr>
        <p:spPr>
          <a:xfrm>
            <a:off x="2088682" y="500513"/>
            <a:ext cx="9914021" cy="5775158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187FF4C0-054A-42A5-9579-AD2A8FD2E2E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25E4F"/>
                </a:solidFill>
              </a:rPr>
              <a:t>Regra de Cramer</a:t>
            </a:r>
            <a:endParaRPr lang="en-US" sz="2400" dirty="0"/>
          </a:p>
        </p:txBody>
      </p:sp>
      <p:graphicFrame>
        <p:nvGraphicFramePr>
          <p:cNvPr id="31" name="Objeto 30">
            <a:extLst>
              <a:ext uri="{FF2B5EF4-FFF2-40B4-BE49-F238E27FC236}">
                <a16:creationId xmlns:a16="http://schemas.microsoft.com/office/drawing/2014/main" id="{B3FD5472-D11C-410C-BEC0-2091B7C10E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755999"/>
              </p:ext>
            </p:extLst>
          </p:nvPr>
        </p:nvGraphicFramePr>
        <p:xfrm>
          <a:off x="6579659" y="2423395"/>
          <a:ext cx="21066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1" name="Equation" r:id="rId10" imgW="1511280" imgH="583920" progId="Equation.DSMT4">
                  <p:embed/>
                </p:oleObj>
              </mc:Choice>
              <mc:Fallback>
                <p:oleObj name="Equation" r:id="rId10" imgW="1511280" imgH="58392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71096EDA-7C0C-4007-98BE-1D6FB1C48D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579659" y="2423395"/>
                        <a:ext cx="2106612" cy="812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25E4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944AE792-7BA4-4E8F-9638-6485EEC512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931874"/>
              </p:ext>
            </p:extLst>
          </p:nvPr>
        </p:nvGraphicFramePr>
        <p:xfrm>
          <a:off x="8331868" y="1554982"/>
          <a:ext cx="22479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2" name="Equation" r:id="rId12" imgW="1612800" imgH="583920" progId="Equation.DSMT4">
                  <p:embed/>
                </p:oleObj>
              </mc:Choice>
              <mc:Fallback>
                <p:oleObj name="Equation" r:id="rId12" imgW="1612800" imgH="583920" progId="Equation.DSMT4">
                  <p:embed/>
                  <p:pic>
                    <p:nvPicPr>
                      <p:cNvPr id="47" name="Objeto 46">
                        <a:extLst>
                          <a:ext uri="{FF2B5EF4-FFF2-40B4-BE49-F238E27FC236}">
                            <a16:creationId xmlns:a16="http://schemas.microsoft.com/office/drawing/2014/main" id="{6F258FB4-9075-43F6-9313-99BDB030F6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331868" y="1554982"/>
                        <a:ext cx="2247900" cy="812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tângulo 32">
            <a:extLst>
              <a:ext uri="{FF2B5EF4-FFF2-40B4-BE49-F238E27FC236}">
                <a16:creationId xmlns:a16="http://schemas.microsoft.com/office/drawing/2014/main" id="{7E518864-9851-470B-BD61-0F0D615441B8}"/>
              </a:ext>
            </a:extLst>
          </p:cNvPr>
          <p:cNvSpPr/>
          <p:nvPr/>
        </p:nvSpPr>
        <p:spPr>
          <a:xfrm>
            <a:off x="2211314" y="1167373"/>
            <a:ext cx="7121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Utilizando a Notação Matricial tem-se:</a:t>
            </a:r>
          </a:p>
        </p:txBody>
      </p:sp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A6144A1B-2CCF-4AE0-AFA9-955498A852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647221"/>
              </p:ext>
            </p:extLst>
          </p:nvPr>
        </p:nvGraphicFramePr>
        <p:xfrm>
          <a:off x="3129363" y="1792189"/>
          <a:ext cx="113347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3" name="Equation" r:id="rId14" imgW="812520" imgH="228600" progId="Equation.DSMT4">
                  <p:embed/>
                </p:oleObj>
              </mc:Choice>
              <mc:Fallback>
                <p:oleObj name="Equation" r:id="rId14" imgW="812520" imgH="228600" progId="Equation.DSMT4">
                  <p:embed/>
                  <p:pic>
                    <p:nvPicPr>
                      <p:cNvPr id="50" name="Objeto 49">
                        <a:extLst>
                          <a:ext uri="{FF2B5EF4-FFF2-40B4-BE49-F238E27FC236}">
                            <a16:creationId xmlns:a16="http://schemas.microsoft.com/office/drawing/2014/main" id="{A8D8FB63-84E5-44C6-84BE-E5A5D3D973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129363" y="1792189"/>
                        <a:ext cx="1133475" cy="319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o 34">
            <a:extLst>
              <a:ext uri="{FF2B5EF4-FFF2-40B4-BE49-F238E27FC236}">
                <a16:creationId xmlns:a16="http://schemas.microsoft.com/office/drawing/2014/main" id="{ADBD55A6-16BB-43B2-AA44-5A8288B2B7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208346"/>
              </p:ext>
            </p:extLst>
          </p:nvPr>
        </p:nvGraphicFramePr>
        <p:xfrm>
          <a:off x="5449366" y="1711858"/>
          <a:ext cx="134620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4" name="Equation" r:id="rId16" imgW="965160" imgH="279360" progId="Equation.DSMT4">
                  <p:embed/>
                </p:oleObj>
              </mc:Choice>
              <mc:Fallback>
                <p:oleObj name="Equation" r:id="rId16" imgW="965160" imgH="279360" progId="Equation.DSMT4">
                  <p:embed/>
                  <p:pic>
                    <p:nvPicPr>
                      <p:cNvPr id="51" name="Objeto 50">
                        <a:extLst>
                          <a:ext uri="{FF2B5EF4-FFF2-40B4-BE49-F238E27FC236}">
                            <a16:creationId xmlns:a16="http://schemas.microsoft.com/office/drawing/2014/main" id="{B7638539-1BE9-40FE-82D5-FF1BF9258B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449366" y="1711858"/>
                        <a:ext cx="1346200" cy="388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Seta: Para a Direita 35">
            <a:extLst>
              <a:ext uri="{FF2B5EF4-FFF2-40B4-BE49-F238E27FC236}">
                <a16:creationId xmlns:a16="http://schemas.microsoft.com/office/drawing/2014/main" id="{556D9821-9150-4A31-A4AF-8CB41157C4AC}"/>
              </a:ext>
            </a:extLst>
          </p:cNvPr>
          <p:cNvSpPr/>
          <p:nvPr/>
        </p:nvSpPr>
        <p:spPr>
          <a:xfrm>
            <a:off x="4760430" y="1821875"/>
            <a:ext cx="402622" cy="279014"/>
          </a:xfrm>
          <a:prstGeom prst="rightArrow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Seta: Para a Direita 36">
            <a:extLst>
              <a:ext uri="{FF2B5EF4-FFF2-40B4-BE49-F238E27FC236}">
                <a16:creationId xmlns:a16="http://schemas.microsoft.com/office/drawing/2014/main" id="{691982C3-D66A-4F5C-9CA6-AA8A08F937E2}"/>
              </a:ext>
            </a:extLst>
          </p:cNvPr>
          <p:cNvSpPr/>
          <p:nvPr/>
        </p:nvSpPr>
        <p:spPr>
          <a:xfrm>
            <a:off x="7431654" y="1830529"/>
            <a:ext cx="402622" cy="279014"/>
          </a:xfrm>
          <a:prstGeom prst="rightArrow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Seta: Em Ângulo 38">
            <a:extLst>
              <a:ext uri="{FF2B5EF4-FFF2-40B4-BE49-F238E27FC236}">
                <a16:creationId xmlns:a16="http://schemas.microsoft.com/office/drawing/2014/main" id="{ADF5B7A1-1360-4852-A359-A497F0C59E97}"/>
              </a:ext>
            </a:extLst>
          </p:cNvPr>
          <p:cNvSpPr/>
          <p:nvPr/>
        </p:nvSpPr>
        <p:spPr>
          <a:xfrm flipV="1">
            <a:off x="6118466" y="2223700"/>
            <a:ext cx="450499" cy="667694"/>
          </a:xfrm>
          <a:prstGeom prst="bentArrow">
            <a:avLst/>
          </a:prstGeom>
          <a:solidFill>
            <a:srgbClr val="F25E4F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0" name="Seta: Em Ângulo 39">
            <a:extLst>
              <a:ext uri="{FF2B5EF4-FFF2-40B4-BE49-F238E27FC236}">
                <a16:creationId xmlns:a16="http://schemas.microsoft.com/office/drawing/2014/main" id="{06BB682D-F219-45B3-85A9-925A3E654410}"/>
              </a:ext>
            </a:extLst>
          </p:cNvPr>
          <p:cNvSpPr/>
          <p:nvPr/>
        </p:nvSpPr>
        <p:spPr>
          <a:xfrm rot="5400000" flipH="1">
            <a:off x="8898922" y="2165987"/>
            <a:ext cx="461666" cy="865949"/>
          </a:xfrm>
          <a:prstGeom prst="bentArrow">
            <a:avLst/>
          </a:prstGeom>
          <a:solidFill>
            <a:srgbClr val="F25E4F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41" name="Objeto 40">
            <a:extLst>
              <a:ext uri="{FF2B5EF4-FFF2-40B4-BE49-F238E27FC236}">
                <a16:creationId xmlns:a16="http://schemas.microsoft.com/office/drawing/2014/main" id="{CBDEBCC7-6304-41E9-96BE-6AF7A813CC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885409"/>
              </p:ext>
            </p:extLst>
          </p:nvPr>
        </p:nvGraphicFramePr>
        <p:xfrm>
          <a:off x="3074988" y="3897313"/>
          <a:ext cx="4743450" cy="189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5" name="Equation" r:id="rId18" imgW="3403440" imgH="1358640" progId="Equation.DSMT4">
                  <p:embed/>
                </p:oleObj>
              </mc:Choice>
              <mc:Fallback>
                <p:oleObj name="Equation" r:id="rId18" imgW="3403440" imgH="1358640" progId="Equation.DSMT4">
                  <p:embed/>
                  <p:pic>
                    <p:nvPicPr>
                      <p:cNvPr id="58" name="Objeto 57">
                        <a:extLst>
                          <a:ext uri="{FF2B5EF4-FFF2-40B4-BE49-F238E27FC236}">
                            <a16:creationId xmlns:a16="http://schemas.microsoft.com/office/drawing/2014/main" id="{7EC9106E-93F9-40D3-B4F3-7696B874BD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074988" y="3897313"/>
                        <a:ext cx="4743450" cy="18907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tângulo 41">
            <a:extLst>
              <a:ext uri="{FF2B5EF4-FFF2-40B4-BE49-F238E27FC236}">
                <a16:creationId xmlns:a16="http://schemas.microsoft.com/office/drawing/2014/main" id="{AAACED2D-BB5C-4497-93A1-975D3D800BE2}"/>
              </a:ext>
            </a:extLst>
          </p:cNvPr>
          <p:cNvSpPr/>
          <p:nvPr/>
        </p:nvSpPr>
        <p:spPr>
          <a:xfrm>
            <a:off x="2211314" y="3353755"/>
            <a:ext cx="7121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Cuja expressão expandida é</a:t>
            </a:r>
            <a:r>
              <a:rPr lang="en-US" sz="2400" dirty="0"/>
              <a:t>: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153842D5-18A3-4217-85EA-F78A68643355}"/>
              </a:ext>
            </a:extLst>
          </p:cNvPr>
          <p:cNvSpPr/>
          <p:nvPr/>
        </p:nvSpPr>
        <p:spPr>
          <a:xfrm>
            <a:off x="2150464" y="5869282"/>
            <a:ext cx="9756000" cy="48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pt-PT" b="1" dirty="0">
                <a:solidFill>
                  <a:srgbClr val="F25E4F"/>
                </a:solidFill>
              </a:rPr>
              <a:t>Recorda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: Cantos Arredondados 43">
                <a:extLst>
                  <a:ext uri="{FF2B5EF4-FFF2-40B4-BE49-F238E27FC236}">
                    <a16:creationId xmlns:a16="http://schemas.microsoft.com/office/drawing/2014/main" id="{996B8A35-4AD8-45CB-AE4D-E12E2CB597B9}"/>
                  </a:ext>
                </a:extLst>
              </p:cNvPr>
              <p:cNvSpPr/>
              <p:nvPr/>
            </p:nvSpPr>
            <p:spPr>
              <a:xfrm>
                <a:off x="3066923" y="5901555"/>
                <a:ext cx="8707261" cy="437708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pt-P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Complementos Algébricos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b="1" dirty="0"/>
                  <a:t>  – Aula 16  </a:t>
                </a:r>
                <a:r>
                  <a:rPr lang="en-GB" dirty="0"/>
                  <a:t>e </a:t>
                </a:r>
                <a:r>
                  <a:rPr lang="pt-P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Matriz Adjunta </a:t>
                </a:r>
                <a:r>
                  <a:rPr lang="pt-PT" dirty="0"/>
                  <a:t>– </a:t>
                </a:r>
                <a:r>
                  <a:rPr lang="pt-PT" b="1" dirty="0"/>
                  <a:t>Aula 22</a:t>
                </a:r>
                <a:endParaRPr lang="pt-PT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tângulo: Cantos Arredondados 43">
                <a:extLst>
                  <a:ext uri="{FF2B5EF4-FFF2-40B4-BE49-F238E27FC236}">
                    <a16:creationId xmlns:a16="http://schemas.microsoft.com/office/drawing/2014/main" id="{996B8A35-4AD8-45CB-AE4D-E12E2CB597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923" y="5901555"/>
                <a:ext cx="8707261" cy="437708"/>
              </a:xfrm>
              <a:prstGeom prst="roundRect">
                <a:avLst/>
              </a:prstGeom>
              <a:blipFill>
                <a:blip r:embed="rId20"/>
                <a:stretch>
                  <a:fillRect l="-420" t="-2778" b="-180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tângulo: Cantos Arredondados 44">
            <a:hlinkClick r:id="rId21" action="ppaction://hlinksldjump"/>
            <a:extLst>
              <a:ext uri="{FF2B5EF4-FFF2-40B4-BE49-F238E27FC236}">
                <a16:creationId xmlns:a16="http://schemas.microsoft.com/office/drawing/2014/main" id="{8A6371AD-45AD-4596-A722-6B6EF8B938A8}"/>
              </a:ext>
            </a:extLst>
          </p:cNvPr>
          <p:cNvSpPr/>
          <p:nvPr/>
        </p:nvSpPr>
        <p:spPr>
          <a:xfrm>
            <a:off x="10965125" y="5209968"/>
            <a:ext cx="972000" cy="489600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600" dirty="0"/>
              <a:t>Avançar!</a:t>
            </a: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C117C2AF-56B1-44EE-9FED-54EA33A24DF8}"/>
              </a:ext>
            </a:extLst>
          </p:cNvPr>
          <p:cNvSpPr/>
          <p:nvPr/>
        </p:nvSpPr>
        <p:spPr>
          <a:xfrm>
            <a:off x="4343433" y="663664"/>
            <a:ext cx="295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pt-PT" sz="2400" b="1" dirty="0"/>
              <a:t>Porque funciona?</a:t>
            </a:r>
            <a:r>
              <a:rPr lang="pt-PT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268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  <p:bldP spid="42" grpId="0"/>
      <p:bldP spid="43" grpId="0" animBg="1"/>
      <p:bldP spid="44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62" name="Retângulo: Cantos Arredondados 61">
            <a:hlinkClick r:id="rId6" action="ppaction://hlinksldjump"/>
            <a:extLst>
              <a:ext uri="{FF2B5EF4-FFF2-40B4-BE49-F238E27FC236}">
                <a16:creationId xmlns:a16="http://schemas.microsoft.com/office/drawing/2014/main" id="{13B75FEF-E98C-4CA0-9462-9A8919E9747B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3" name="Retângulo: Cantos Arredondados 62">
            <a:hlinkClick r:id="rId7" action="ppaction://hlinksldjump"/>
            <a:extLst>
              <a:ext uri="{FF2B5EF4-FFF2-40B4-BE49-F238E27FC236}">
                <a16:creationId xmlns:a16="http://schemas.microsoft.com/office/drawing/2014/main" id="{FE2A8F2A-717F-4087-924B-D0A7D2D8B37E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Regra de Cramer  e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Sistemas Lineares</a:t>
            </a:r>
          </a:p>
        </p:txBody>
      </p:sp>
      <p:sp>
        <p:nvSpPr>
          <p:cNvPr id="64" name="Retângulo: Cantos Arredondados 63">
            <a:hlinkClick r:id="rId8" action="ppaction://hlinksldjump"/>
            <a:extLst>
              <a:ext uri="{FF2B5EF4-FFF2-40B4-BE49-F238E27FC236}">
                <a16:creationId xmlns:a16="http://schemas.microsoft.com/office/drawing/2014/main" id="{E8655652-EC44-4C2F-AF18-60D47590E3C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Exemplos</a:t>
            </a:r>
          </a:p>
        </p:txBody>
      </p:sp>
      <p:sp>
        <p:nvSpPr>
          <p:cNvPr id="65" name="Retângulo: Cantos Arredondados 64">
            <a:hlinkClick r:id="rId9" action="ppaction://hlinksldjump"/>
            <a:extLst>
              <a:ext uri="{FF2B5EF4-FFF2-40B4-BE49-F238E27FC236}">
                <a16:creationId xmlns:a16="http://schemas.microsoft.com/office/drawing/2014/main" id="{81D16E07-ABE0-4E17-AD8D-726215E6D7A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Generalizando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Porque funciona?...</a:t>
            </a:r>
          </a:p>
        </p:txBody>
      </p:sp>
      <p:sp>
        <p:nvSpPr>
          <p:cNvPr id="29" name="Rectángulo redondeado 11">
            <a:extLst>
              <a:ext uri="{FF2B5EF4-FFF2-40B4-BE49-F238E27FC236}">
                <a16:creationId xmlns:a16="http://schemas.microsoft.com/office/drawing/2014/main" id="{9B63C143-76C8-49F4-8003-0982100E4886}"/>
              </a:ext>
            </a:extLst>
          </p:cNvPr>
          <p:cNvSpPr/>
          <p:nvPr/>
        </p:nvSpPr>
        <p:spPr>
          <a:xfrm>
            <a:off x="2088682" y="459417"/>
            <a:ext cx="9914021" cy="5775158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7900B52D-2BBA-4FD3-9288-85F23E1DB22E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25E4F"/>
                </a:solidFill>
              </a:rPr>
              <a:t>Regra de Cramer</a:t>
            </a:r>
            <a:endParaRPr lang="en-US" sz="2400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CC56912B-514A-4A21-A8B7-4D96CC8F708A}"/>
              </a:ext>
            </a:extLst>
          </p:cNvPr>
          <p:cNvSpPr/>
          <p:nvPr/>
        </p:nvSpPr>
        <p:spPr>
          <a:xfrm>
            <a:off x="2211314" y="1167373"/>
            <a:ext cx="7121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Multiplicando as matrizes no segundo membro: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7F6353E0-EA65-4210-98E2-BCAC6BA99FD4}"/>
              </a:ext>
            </a:extLst>
          </p:cNvPr>
          <p:cNvSpPr/>
          <p:nvPr/>
        </p:nvSpPr>
        <p:spPr>
          <a:xfrm>
            <a:off x="2211314" y="3353755"/>
            <a:ext cx="7121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Cuja expressão expandida é</a:t>
            </a:r>
            <a:r>
              <a:rPr lang="en-US" sz="2400" dirty="0"/>
              <a:t>: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5820801B-0A6E-4B12-87A9-5DCE2306772A}"/>
              </a:ext>
            </a:extLst>
          </p:cNvPr>
          <p:cNvSpPr/>
          <p:nvPr/>
        </p:nvSpPr>
        <p:spPr>
          <a:xfrm>
            <a:off x="2150465" y="5869283"/>
            <a:ext cx="9756000" cy="4882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pt-PT" b="1" dirty="0">
                <a:solidFill>
                  <a:srgbClr val="F25E4F"/>
                </a:solidFill>
              </a:rPr>
              <a:t>Recorda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: Cantos Arredondados 33">
                <a:extLst>
                  <a:ext uri="{FF2B5EF4-FFF2-40B4-BE49-F238E27FC236}">
                    <a16:creationId xmlns:a16="http://schemas.microsoft.com/office/drawing/2014/main" id="{AA36C9D3-B1DD-4DFA-A984-1036BBADA7C9}"/>
                  </a:ext>
                </a:extLst>
              </p:cNvPr>
              <p:cNvSpPr/>
              <p:nvPr/>
            </p:nvSpPr>
            <p:spPr>
              <a:xfrm>
                <a:off x="3047480" y="5901555"/>
                <a:ext cx="8955223" cy="437708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pt-P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Complementos Algébricos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b="1" dirty="0"/>
                  <a:t>  – Aula 16 </a:t>
                </a:r>
                <a:r>
                  <a:rPr lang="en-GB" dirty="0"/>
                  <a:t>e </a:t>
                </a:r>
                <a:r>
                  <a:rPr lang="pt-P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Expansão  de Laplace aplicada a colunas </a:t>
                </a:r>
                <a:r>
                  <a:rPr lang="pt-PT" dirty="0"/>
                  <a:t>– </a:t>
                </a:r>
                <a:r>
                  <a:rPr lang="pt-PT" b="1" dirty="0"/>
                  <a:t>Aula 17</a:t>
                </a:r>
              </a:p>
            </p:txBody>
          </p:sp>
        </mc:Choice>
        <mc:Fallback xmlns="">
          <p:sp>
            <p:nvSpPr>
              <p:cNvPr id="34" name="Retângulo: Cantos Arredondados 33">
                <a:extLst>
                  <a:ext uri="{FF2B5EF4-FFF2-40B4-BE49-F238E27FC236}">
                    <a16:creationId xmlns:a16="http://schemas.microsoft.com/office/drawing/2014/main" id="{AA36C9D3-B1DD-4DFA-A984-1036BBADA7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480" y="5901555"/>
                <a:ext cx="8955223" cy="437708"/>
              </a:xfrm>
              <a:prstGeom prst="roundRect">
                <a:avLst/>
              </a:prstGeom>
              <a:blipFill>
                <a:blip r:embed="rId10"/>
                <a:stretch>
                  <a:fillRect l="-408" t="-2778" b="-180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" name="Objeto 34">
            <a:extLst>
              <a:ext uri="{FF2B5EF4-FFF2-40B4-BE49-F238E27FC236}">
                <a16:creationId xmlns:a16="http://schemas.microsoft.com/office/drawing/2014/main" id="{5E21ACB6-2D9F-4495-A337-9498E59436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371772"/>
              </p:ext>
            </p:extLst>
          </p:nvPr>
        </p:nvGraphicFramePr>
        <p:xfrm>
          <a:off x="3074988" y="1546225"/>
          <a:ext cx="4708525" cy="189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2" name="Equation" r:id="rId11" imgW="3377880" imgH="1358640" progId="Equation.DSMT4">
                  <p:embed/>
                </p:oleObj>
              </mc:Choice>
              <mc:Fallback>
                <p:oleObj name="Equation" r:id="rId11" imgW="3377880" imgH="135864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8F4E8897-664B-4FCC-8C52-5AA4F2ECAD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74988" y="1546225"/>
                        <a:ext cx="4708525" cy="1890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72422FE8-49C5-4D8A-8BF3-A78910C30D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223722"/>
              </p:ext>
            </p:extLst>
          </p:nvPr>
        </p:nvGraphicFramePr>
        <p:xfrm>
          <a:off x="3074988" y="3897313"/>
          <a:ext cx="4743450" cy="189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3" name="Equation" r:id="rId13" imgW="3403440" imgH="1358640" progId="Equation.DSMT4">
                  <p:embed/>
                </p:oleObj>
              </mc:Choice>
              <mc:Fallback>
                <p:oleObj name="Equation" r:id="rId13" imgW="3403440" imgH="135864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2AEEEFC7-D23A-4B7E-B52C-C1C2520A39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074988" y="3897313"/>
                        <a:ext cx="4743450" cy="18907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tângulo: Cantos Arredondados 36">
            <a:hlinkClick r:id="rId15" action="ppaction://hlinksldjump"/>
            <a:extLst>
              <a:ext uri="{FF2B5EF4-FFF2-40B4-BE49-F238E27FC236}">
                <a16:creationId xmlns:a16="http://schemas.microsoft.com/office/drawing/2014/main" id="{5C8ACAE6-8641-4A8F-A179-0C556248D9C8}"/>
              </a:ext>
            </a:extLst>
          </p:cNvPr>
          <p:cNvSpPr/>
          <p:nvPr/>
        </p:nvSpPr>
        <p:spPr>
          <a:xfrm>
            <a:off x="10965125" y="5209968"/>
            <a:ext cx="972000" cy="489600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600" dirty="0"/>
              <a:t>Avançar!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51BCB429-8A66-40F4-B363-48720FC472FD}"/>
              </a:ext>
            </a:extLst>
          </p:cNvPr>
          <p:cNvSpPr/>
          <p:nvPr/>
        </p:nvSpPr>
        <p:spPr>
          <a:xfrm>
            <a:off x="4343433" y="663664"/>
            <a:ext cx="295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pt-PT" sz="2400" b="1" dirty="0"/>
              <a:t>Porque funciona?</a:t>
            </a:r>
            <a:r>
              <a:rPr lang="pt-PT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988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6" name="Retângulo: Cantos Arredondados 25">
            <a:hlinkClick r:id="rId6" action="ppaction://hlinksldjump"/>
            <a:extLst>
              <a:ext uri="{FF2B5EF4-FFF2-40B4-BE49-F238E27FC236}">
                <a16:creationId xmlns:a16="http://schemas.microsoft.com/office/drawing/2014/main" id="{A52304B7-58B7-40D1-ACCF-C732AE90CCC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26">
            <a:hlinkClick r:id="rId7" action="ppaction://hlinksldjump"/>
            <a:extLst>
              <a:ext uri="{FF2B5EF4-FFF2-40B4-BE49-F238E27FC236}">
                <a16:creationId xmlns:a16="http://schemas.microsoft.com/office/drawing/2014/main" id="{472360E5-FD32-4CC1-AAFA-79D655E4D8AB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Regra de Cramer  e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Sistemas Lineares</a:t>
            </a:r>
          </a:p>
        </p:txBody>
      </p:sp>
      <p:sp>
        <p:nvSpPr>
          <p:cNvPr id="36" name="Retângulo: Cantos Arredondados 35">
            <a:hlinkClick r:id="rId8" action="ppaction://hlinksldjump"/>
            <a:extLst>
              <a:ext uri="{FF2B5EF4-FFF2-40B4-BE49-F238E27FC236}">
                <a16:creationId xmlns:a16="http://schemas.microsoft.com/office/drawing/2014/main" id="{68DB11FE-BDD1-4C9F-B24E-DA21FE04EA34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Exemplos</a:t>
            </a:r>
          </a:p>
        </p:txBody>
      </p:sp>
      <p:sp>
        <p:nvSpPr>
          <p:cNvPr id="37" name="Retângulo: Cantos Arredondados 36">
            <a:hlinkClick r:id="rId9" action="ppaction://hlinksldjump"/>
            <a:extLst>
              <a:ext uri="{FF2B5EF4-FFF2-40B4-BE49-F238E27FC236}">
                <a16:creationId xmlns:a16="http://schemas.microsoft.com/office/drawing/2014/main" id="{5143CAA4-FE36-4B93-9590-472ABF3E583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Generalizando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Porque funciona?...</a:t>
            </a:r>
          </a:p>
        </p:txBody>
      </p:sp>
      <p:sp>
        <p:nvSpPr>
          <p:cNvPr id="73" name="Rectángulo redondeado 11">
            <a:extLst>
              <a:ext uri="{FF2B5EF4-FFF2-40B4-BE49-F238E27FC236}">
                <a16:creationId xmlns:a16="http://schemas.microsoft.com/office/drawing/2014/main" id="{FD33E9C9-7491-4C21-BA10-7C42C75F5F4E}"/>
              </a:ext>
            </a:extLst>
          </p:cNvPr>
          <p:cNvSpPr/>
          <p:nvPr/>
        </p:nvSpPr>
        <p:spPr>
          <a:xfrm>
            <a:off x="2088682" y="500513"/>
            <a:ext cx="9914021" cy="5775158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id="{5DB1B428-6B37-4662-9E30-4CCE0DB8EE2C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25E4F"/>
                </a:solidFill>
              </a:rPr>
              <a:t>Regra de Cramer</a:t>
            </a:r>
            <a:endParaRPr lang="en-US" sz="2400" dirty="0"/>
          </a:p>
        </p:txBody>
      </p:sp>
      <p:sp>
        <p:nvSpPr>
          <p:cNvPr id="75" name="Retângulo 74">
            <a:extLst>
              <a:ext uri="{FF2B5EF4-FFF2-40B4-BE49-F238E27FC236}">
                <a16:creationId xmlns:a16="http://schemas.microsoft.com/office/drawing/2014/main" id="{3BADD73D-BF6A-4534-B4CA-555E9FA8C90E}"/>
              </a:ext>
            </a:extLst>
          </p:cNvPr>
          <p:cNvSpPr/>
          <p:nvPr/>
        </p:nvSpPr>
        <p:spPr>
          <a:xfrm>
            <a:off x="2211314" y="1126277"/>
            <a:ext cx="7121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Multiplicando as matrizes no segundo membro:</a:t>
            </a:r>
          </a:p>
        </p:txBody>
      </p:sp>
      <p:sp>
        <p:nvSpPr>
          <p:cNvPr id="76" name="Retângulo 75">
            <a:extLst>
              <a:ext uri="{FF2B5EF4-FFF2-40B4-BE49-F238E27FC236}">
                <a16:creationId xmlns:a16="http://schemas.microsoft.com/office/drawing/2014/main" id="{1A7F1690-E1B6-455F-A186-49661DB28528}"/>
              </a:ext>
            </a:extLst>
          </p:cNvPr>
          <p:cNvSpPr/>
          <p:nvPr/>
        </p:nvSpPr>
        <p:spPr>
          <a:xfrm>
            <a:off x="2211314" y="3353755"/>
            <a:ext cx="9578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Recordando as possíveis expansões de Laplace </a:t>
            </a:r>
            <a:r>
              <a:rPr lang="pt-PT" sz="2400" dirty="0">
                <a:sym typeface="Symbol" panose="05050102010706020507" pitchFamily="18" charset="2"/>
              </a:rPr>
              <a:t>aplicada a colunas </a:t>
            </a:r>
            <a:r>
              <a:rPr lang="pt-PT" sz="2400" dirty="0"/>
              <a:t>de </a:t>
            </a:r>
            <a:r>
              <a:rPr lang="pt-PT" sz="2400" dirty="0">
                <a:sym typeface="Symbol" panose="05050102010706020507" pitchFamily="18" charset="2"/>
              </a:rPr>
              <a:t> </a:t>
            </a:r>
            <a:r>
              <a:rPr lang="en-US" sz="2400" dirty="0"/>
              <a:t>:</a:t>
            </a:r>
          </a:p>
        </p:txBody>
      </p:sp>
      <p:sp>
        <p:nvSpPr>
          <p:cNvPr id="77" name="Retângulo 76">
            <a:extLst>
              <a:ext uri="{FF2B5EF4-FFF2-40B4-BE49-F238E27FC236}">
                <a16:creationId xmlns:a16="http://schemas.microsoft.com/office/drawing/2014/main" id="{3AC16341-65D0-432C-A891-94C2C96FC090}"/>
              </a:ext>
            </a:extLst>
          </p:cNvPr>
          <p:cNvSpPr/>
          <p:nvPr/>
        </p:nvSpPr>
        <p:spPr>
          <a:xfrm>
            <a:off x="2150465" y="5869283"/>
            <a:ext cx="9756000" cy="4882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pt-PT" b="1" dirty="0">
                <a:solidFill>
                  <a:srgbClr val="F25E4F"/>
                </a:solidFill>
              </a:rPr>
              <a:t>Recorda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3D77C5C6-F556-465E-8544-AD72DDADEEBF}"/>
                  </a:ext>
                </a:extLst>
              </p:cNvPr>
              <p:cNvSpPr/>
              <p:nvPr/>
            </p:nvSpPr>
            <p:spPr>
              <a:xfrm>
                <a:off x="3078307" y="5901555"/>
                <a:ext cx="8892000" cy="744175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pt-P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Complementos Algébricos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b="1" dirty="0"/>
                  <a:t>  – Aula 16 </a:t>
                </a:r>
                <a:r>
                  <a:rPr lang="en-GB" dirty="0"/>
                  <a:t>e </a:t>
                </a:r>
                <a:r>
                  <a:rPr lang="pt-P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Expansão  de Laplace aplicada a colunas </a:t>
                </a:r>
                <a:r>
                  <a:rPr lang="pt-PT" dirty="0"/>
                  <a:t>– </a:t>
                </a:r>
                <a:r>
                  <a:rPr lang="pt-PT" b="1" dirty="0"/>
                  <a:t>Aula 17</a:t>
                </a:r>
              </a:p>
            </p:txBody>
          </p:sp>
        </mc:Choice>
        <mc:Fallback xmlns="">
          <p:sp>
            <p:nvSpPr>
              <p:cNvPr id="78" name="Retângulo: Cantos Arredondados 77">
                <a:extLst>
                  <a:ext uri="{FF2B5EF4-FFF2-40B4-BE49-F238E27FC236}">
                    <a16:creationId xmlns:a16="http://schemas.microsoft.com/office/drawing/2014/main" id="{3D77C5C6-F556-465E-8544-AD72DDADEE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307" y="5901555"/>
                <a:ext cx="8892000" cy="744175"/>
              </a:xfrm>
              <a:prstGeom prst="roundRect">
                <a:avLst/>
              </a:prstGeom>
              <a:blipFill>
                <a:blip r:embed="rId10"/>
                <a:stretch>
                  <a:fillRect l="-2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Conexão reta unidirecional 78">
            <a:extLst>
              <a:ext uri="{FF2B5EF4-FFF2-40B4-BE49-F238E27FC236}">
                <a16:creationId xmlns:a16="http://schemas.microsoft.com/office/drawing/2014/main" id="{741C48F8-4FA0-4BE8-9F32-67395D374237}"/>
              </a:ext>
            </a:extLst>
          </p:cNvPr>
          <p:cNvCxnSpPr>
            <a:cxnSpLocks/>
          </p:cNvCxnSpPr>
          <p:nvPr/>
        </p:nvCxnSpPr>
        <p:spPr>
          <a:xfrm>
            <a:off x="7792911" y="1760659"/>
            <a:ext cx="510261" cy="0"/>
          </a:xfrm>
          <a:prstGeom prst="straightConnector1">
            <a:avLst/>
          </a:prstGeom>
          <a:ln w="28575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tângulo: Cantos Arredondados 79">
                <a:extLst>
                  <a:ext uri="{FF2B5EF4-FFF2-40B4-BE49-F238E27FC236}">
                    <a16:creationId xmlns:a16="http://schemas.microsoft.com/office/drawing/2014/main" id="{56FAEE3C-D991-47FA-8BA0-87613A0011D5}"/>
                  </a:ext>
                </a:extLst>
              </p:cNvPr>
              <p:cNvSpPr/>
              <p:nvPr/>
            </p:nvSpPr>
            <p:spPr>
              <a:xfrm>
                <a:off x="8498605" y="1451230"/>
                <a:ext cx="3373821" cy="1191816"/>
              </a:xfrm>
              <a:prstGeom prst="roundRect">
                <a:avLst/>
              </a:prstGeom>
              <a:ln>
                <a:solidFill>
                  <a:srgbClr val="F25E4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:r>
                  <a:rPr lang="pt-PT" sz="1600" dirty="0"/>
                  <a:t>Expansão de Laplace a</a:t>
                </a:r>
                <a:r>
                  <a:rPr lang="pt-PT" sz="1600" b="1" dirty="0"/>
                  <a:t>plicada à 1ª coluna </a:t>
                </a:r>
                <a:r>
                  <a:rPr lang="pt-PT" sz="1600" dirty="0"/>
                  <a:t>de </a:t>
                </a:r>
                <a:r>
                  <a:rPr lang="pt-PT" sz="1600" dirty="0">
                    <a:sym typeface="Symbol" panose="05050102010706020507" pitchFamily="18" charset="2"/>
                  </a:rPr>
                  <a:t></a:t>
                </a:r>
                <a:r>
                  <a:rPr lang="pt-PT" sz="1600" dirty="0"/>
                  <a:t> onde</a:t>
                </a:r>
                <a:r>
                  <a:rPr lang="pt-PT" sz="1600" b="1" dirty="0"/>
                  <a:t> </a:t>
                </a:r>
                <a:r>
                  <a:rPr lang="pt-PT" sz="1600" dirty="0"/>
                  <a:t>os</a:t>
                </a:r>
                <a:r>
                  <a:rPr lang="pt-PT" sz="1600" b="1" dirty="0"/>
                  <a:t> </a:t>
                </a:r>
                <a:r>
                  <a:rPr lang="pt-PT" sz="1600" dirty="0"/>
                  <a:t>elementos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6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pt-PT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pt-PT" sz="1600" dirty="0"/>
                  <a:t> foram substituídos pelos termos independentes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6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pt-PT" sz="16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pt-PT" sz="1600" dirty="0"/>
                  <a:t> </a:t>
                </a:r>
              </a:p>
            </p:txBody>
          </p:sp>
        </mc:Choice>
        <mc:Fallback xmlns="">
          <p:sp>
            <p:nvSpPr>
              <p:cNvPr id="80" name="Retângulo: Cantos Arredondados 79">
                <a:extLst>
                  <a:ext uri="{FF2B5EF4-FFF2-40B4-BE49-F238E27FC236}">
                    <a16:creationId xmlns:a16="http://schemas.microsoft.com/office/drawing/2014/main" id="{56FAEE3C-D991-47FA-8BA0-87613A0011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8605" y="1451230"/>
                <a:ext cx="3373821" cy="1191816"/>
              </a:xfrm>
              <a:prstGeom prst="roundRect">
                <a:avLst/>
              </a:prstGeom>
              <a:blipFill>
                <a:blip r:embed="rId11"/>
                <a:stretch>
                  <a:fillRect b="-505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" name="Objeto 80">
            <a:extLst>
              <a:ext uri="{FF2B5EF4-FFF2-40B4-BE49-F238E27FC236}">
                <a16:creationId xmlns:a16="http://schemas.microsoft.com/office/drawing/2014/main" id="{E51A907D-FEB7-4086-B668-75C7E48814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296843"/>
              </p:ext>
            </p:extLst>
          </p:nvPr>
        </p:nvGraphicFramePr>
        <p:xfrm>
          <a:off x="2605088" y="3813175"/>
          <a:ext cx="6523037" cy="18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6" name="Equation" r:id="rId12" imgW="4724280" imgH="1358640" progId="Equation.DSMT4">
                  <p:embed/>
                </p:oleObj>
              </mc:Choice>
              <mc:Fallback>
                <p:oleObj name="Equation" r:id="rId12" imgW="4724280" imgH="135864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DCAA27E6-70F6-4D09-A865-56286CB3A4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05088" y="3813175"/>
                        <a:ext cx="6523037" cy="1878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Retângulo: Cantos Arredondados 81">
            <a:extLst>
              <a:ext uri="{FF2B5EF4-FFF2-40B4-BE49-F238E27FC236}">
                <a16:creationId xmlns:a16="http://schemas.microsoft.com/office/drawing/2014/main" id="{C4C398EB-56A6-4008-9DA8-61553C315833}"/>
              </a:ext>
            </a:extLst>
          </p:cNvPr>
          <p:cNvSpPr/>
          <p:nvPr/>
        </p:nvSpPr>
        <p:spPr>
          <a:xfrm rot="5400000">
            <a:off x="2376148" y="4541279"/>
            <a:ext cx="1922221" cy="439539"/>
          </a:xfrm>
          <a:prstGeom prst="roundRect">
            <a:avLst/>
          </a:prstGeom>
          <a:noFill/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tângulo: Cantos Arredondados 82">
            <a:extLst>
              <a:ext uri="{FF2B5EF4-FFF2-40B4-BE49-F238E27FC236}">
                <a16:creationId xmlns:a16="http://schemas.microsoft.com/office/drawing/2014/main" id="{0E53EBD8-2936-441B-A57D-EF2B2B7B81D2}"/>
              </a:ext>
            </a:extLst>
          </p:cNvPr>
          <p:cNvSpPr/>
          <p:nvPr/>
        </p:nvSpPr>
        <p:spPr>
          <a:xfrm>
            <a:off x="5772249" y="4585159"/>
            <a:ext cx="3466343" cy="439539"/>
          </a:xfrm>
          <a:prstGeom prst="roundRect">
            <a:avLst/>
          </a:prstGeom>
          <a:noFill/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4" name="Objeto 83">
            <a:extLst>
              <a:ext uri="{FF2B5EF4-FFF2-40B4-BE49-F238E27FC236}">
                <a16:creationId xmlns:a16="http://schemas.microsoft.com/office/drawing/2014/main" id="{73EE9EC7-30A6-4819-B524-9763954DA7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778557"/>
              </p:ext>
            </p:extLst>
          </p:nvPr>
        </p:nvGraphicFramePr>
        <p:xfrm>
          <a:off x="3074988" y="1546225"/>
          <a:ext cx="4708525" cy="189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7" name="Equation" r:id="rId14" imgW="3377880" imgH="1358640" progId="Equation.DSMT4">
                  <p:embed/>
                </p:oleObj>
              </mc:Choice>
              <mc:Fallback>
                <p:oleObj name="Equation" r:id="rId14" imgW="3377880" imgH="135864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5C165CAC-CF43-4316-AB6F-A4EBDC7C95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074988" y="1546225"/>
                        <a:ext cx="4708525" cy="1890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Retângulo: Cantos Arredondados 84">
            <a:extLst>
              <a:ext uri="{FF2B5EF4-FFF2-40B4-BE49-F238E27FC236}">
                <a16:creationId xmlns:a16="http://schemas.microsoft.com/office/drawing/2014/main" id="{2312D3EE-B2C6-4B6A-9AD8-C3843A6D5670}"/>
              </a:ext>
            </a:extLst>
          </p:cNvPr>
          <p:cNvSpPr/>
          <p:nvPr/>
        </p:nvSpPr>
        <p:spPr>
          <a:xfrm>
            <a:off x="4487917" y="1546225"/>
            <a:ext cx="3174124" cy="439539"/>
          </a:xfrm>
          <a:prstGeom prst="roundRect">
            <a:avLst/>
          </a:prstGeom>
          <a:noFill/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6" name="Conexão reta unidirecional 85">
            <a:extLst>
              <a:ext uri="{FF2B5EF4-FFF2-40B4-BE49-F238E27FC236}">
                <a16:creationId xmlns:a16="http://schemas.microsoft.com/office/drawing/2014/main" id="{743412E2-0EEA-4322-A025-ECF40AF3469A}"/>
              </a:ext>
            </a:extLst>
          </p:cNvPr>
          <p:cNvCxnSpPr>
            <a:cxnSpLocks/>
          </p:cNvCxnSpPr>
          <p:nvPr/>
        </p:nvCxnSpPr>
        <p:spPr>
          <a:xfrm flipH="1" flipV="1">
            <a:off x="6074979" y="1985764"/>
            <a:ext cx="1439918" cy="2577269"/>
          </a:xfrm>
          <a:prstGeom prst="straightConnector1">
            <a:avLst/>
          </a:prstGeom>
          <a:ln w="190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tângulo 86">
            <a:extLst>
              <a:ext uri="{FF2B5EF4-FFF2-40B4-BE49-F238E27FC236}">
                <a16:creationId xmlns:a16="http://schemas.microsoft.com/office/drawing/2014/main" id="{C3F371C5-D752-4006-A1C8-26D718B9E9B5}"/>
              </a:ext>
            </a:extLst>
          </p:cNvPr>
          <p:cNvSpPr/>
          <p:nvPr/>
        </p:nvSpPr>
        <p:spPr>
          <a:xfrm>
            <a:off x="5568700" y="5027020"/>
            <a:ext cx="44484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pt-PT" sz="1600" b="1" dirty="0">
                <a:solidFill>
                  <a:srgbClr val="F25E4F"/>
                </a:solidFill>
              </a:rPr>
              <a:t>Expansão de Laplace aplicada à 1ª coluna de </a:t>
            </a:r>
            <a:r>
              <a:rPr lang="pt-PT" sz="1600" b="1" dirty="0">
                <a:solidFill>
                  <a:srgbClr val="F25E4F"/>
                </a:solidFill>
                <a:sym typeface="Symbol" panose="05050102010706020507" pitchFamily="18" charset="2"/>
              </a:rPr>
              <a:t></a:t>
            </a:r>
            <a:endParaRPr lang="pt-PT" sz="1600" b="1" dirty="0">
              <a:solidFill>
                <a:srgbClr val="F25E4F"/>
              </a:solidFill>
            </a:endParaRPr>
          </a:p>
        </p:txBody>
      </p:sp>
      <p:cxnSp>
        <p:nvCxnSpPr>
          <p:cNvPr id="88" name="Conexão reta unidirecional 87">
            <a:extLst>
              <a:ext uri="{FF2B5EF4-FFF2-40B4-BE49-F238E27FC236}">
                <a16:creationId xmlns:a16="http://schemas.microsoft.com/office/drawing/2014/main" id="{E43BC424-ED1A-4200-B95B-EA0F9E06F6CC}"/>
              </a:ext>
            </a:extLst>
          </p:cNvPr>
          <p:cNvCxnSpPr>
            <a:cxnSpLocks/>
          </p:cNvCxnSpPr>
          <p:nvPr/>
        </p:nvCxnSpPr>
        <p:spPr>
          <a:xfrm rot="5400000">
            <a:off x="9830819" y="2727813"/>
            <a:ext cx="360000" cy="0"/>
          </a:xfrm>
          <a:prstGeom prst="straightConnector1">
            <a:avLst/>
          </a:prstGeom>
          <a:ln w="28575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tângulo: Cantos Arredondados 88">
                <a:extLst>
                  <a:ext uri="{FF2B5EF4-FFF2-40B4-BE49-F238E27FC236}">
                    <a16:creationId xmlns:a16="http://schemas.microsoft.com/office/drawing/2014/main" id="{57B9CE9C-5E31-4FBA-9158-2D7D7715004C}"/>
                  </a:ext>
                </a:extLst>
              </p:cNvPr>
              <p:cNvSpPr/>
              <p:nvPr/>
            </p:nvSpPr>
            <p:spPr>
              <a:xfrm>
                <a:off x="9786267" y="2897984"/>
                <a:ext cx="480650" cy="506313"/>
              </a:xfrm>
              <a:prstGeom prst="roundRect">
                <a:avLst/>
              </a:prstGeom>
              <a:ln>
                <a:solidFill>
                  <a:srgbClr val="F25E4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89" name="Retângulo: Cantos Arredondados 88">
                <a:extLst>
                  <a:ext uri="{FF2B5EF4-FFF2-40B4-BE49-F238E27FC236}">
                    <a16:creationId xmlns:a16="http://schemas.microsoft.com/office/drawing/2014/main" id="{57B9CE9C-5E31-4FBA-9158-2D7D771500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6267" y="2897984"/>
                <a:ext cx="480650" cy="506313"/>
              </a:xfrm>
              <a:prstGeom prst="roundRect">
                <a:avLst/>
              </a:prstGeom>
              <a:blipFill>
                <a:blip r:embed="rId16"/>
                <a:stretch>
                  <a:fillRect r="-4938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tângulo: Cantos Arredondados 89">
                <a:extLst>
                  <a:ext uri="{FF2B5EF4-FFF2-40B4-BE49-F238E27FC236}">
                    <a16:creationId xmlns:a16="http://schemas.microsoft.com/office/drawing/2014/main" id="{1DB55A4B-3CDA-4751-847E-F23053451BA8}"/>
                  </a:ext>
                </a:extLst>
              </p:cNvPr>
              <p:cNvSpPr/>
              <p:nvPr/>
            </p:nvSpPr>
            <p:spPr>
              <a:xfrm>
                <a:off x="4487917" y="1515166"/>
                <a:ext cx="3174124" cy="51077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90" name="Retângulo: Cantos Arredondados 89">
                <a:extLst>
                  <a:ext uri="{FF2B5EF4-FFF2-40B4-BE49-F238E27FC236}">
                    <a16:creationId xmlns:a16="http://schemas.microsoft.com/office/drawing/2014/main" id="{1DB55A4B-3CDA-4751-847E-F23053451B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17" y="1515166"/>
                <a:ext cx="3174124" cy="510778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tângulo: Cantos Arredondados 90">
            <a:hlinkClick r:id="rId18" action="ppaction://hlinksldjump"/>
            <a:extLst>
              <a:ext uri="{FF2B5EF4-FFF2-40B4-BE49-F238E27FC236}">
                <a16:creationId xmlns:a16="http://schemas.microsoft.com/office/drawing/2014/main" id="{29F922A3-E935-4C9B-892E-D6ADAF6F2F88}"/>
              </a:ext>
            </a:extLst>
          </p:cNvPr>
          <p:cNvSpPr/>
          <p:nvPr/>
        </p:nvSpPr>
        <p:spPr>
          <a:xfrm>
            <a:off x="10965125" y="5209968"/>
            <a:ext cx="972000" cy="489600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600" dirty="0"/>
              <a:t>Avançar!</a:t>
            </a:r>
          </a:p>
        </p:txBody>
      </p:sp>
      <p:sp>
        <p:nvSpPr>
          <p:cNvPr id="92" name="Retângulo 91">
            <a:extLst>
              <a:ext uri="{FF2B5EF4-FFF2-40B4-BE49-F238E27FC236}">
                <a16:creationId xmlns:a16="http://schemas.microsoft.com/office/drawing/2014/main" id="{EE7DF42A-2807-4B12-81C4-068625B9AE97}"/>
              </a:ext>
            </a:extLst>
          </p:cNvPr>
          <p:cNvSpPr/>
          <p:nvPr/>
        </p:nvSpPr>
        <p:spPr>
          <a:xfrm>
            <a:off x="4343433" y="663664"/>
            <a:ext cx="295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pt-PT" sz="2400" b="1" dirty="0"/>
              <a:t>Porque funciona?</a:t>
            </a:r>
            <a:r>
              <a:rPr lang="pt-PT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220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80" grpId="0" animBg="1"/>
      <p:bldP spid="80" grpId="1" animBg="1"/>
      <p:bldP spid="82" grpId="0" animBg="1"/>
      <p:bldP spid="82" grpId="1" animBg="1"/>
      <p:bldP spid="83" grpId="0" animBg="1"/>
      <p:bldP spid="83" grpId="1" animBg="1"/>
      <p:bldP spid="85" grpId="0" animBg="1"/>
      <p:bldP spid="85" grpId="1" animBg="1"/>
      <p:bldP spid="87" grpId="0"/>
      <p:bldP spid="87" grpId="1"/>
      <p:bldP spid="89" grpId="0" animBg="1"/>
      <p:bldP spid="89" grpId="1" animBg="1"/>
      <p:bldP spid="9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3" name="Retângulo: Cantos Arredondados 32">
            <a:hlinkClick r:id="rId6" action="ppaction://hlinksldjump"/>
            <a:extLst>
              <a:ext uri="{FF2B5EF4-FFF2-40B4-BE49-F238E27FC236}">
                <a16:creationId xmlns:a16="http://schemas.microsoft.com/office/drawing/2014/main" id="{B2AC6410-580B-45E2-916D-1ABE5B5ABE1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8" name="Retângulo: Cantos Arredondados 37">
            <a:hlinkClick r:id="rId7" action="ppaction://hlinksldjump"/>
            <a:extLst>
              <a:ext uri="{FF2B5EF4-FFF2-40B4-BE49-F238E27FC236}">
                <a16:creationId xmlns:a16="http://schemas.microsoft.com/office/drawing/2014/main" id="{7BBED992-193A-41F1-90D6-AA88F1C6968E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Regra de Cramer  e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Sistemas Lineares</a:t>
            </a:r>
          </a:p>
        </p:txBody>
      </p:sp>
      <p:sp>
        <p:nvSpPr>
          <p:cNvPr id="43" name="Retângulo: Cantos Arredondados 42">
            <a:hlinkClick r:id="rId8" action="ppaction://hlinksldjump"/>
            <a:extLst>
              <a:ext uri="{FF2B5EF4-FFF2-40B4-BE49-F238E27FC236}">
                <a16:creationId xmlns:a16="http://schemas.microsoft.com/office/drawing/2014/main" id="{957109EC-676F-4531-82DC-CF403AB6C40F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Exemplos</a:t>
            </a:r>
          </a:p>
        </p:txBody>
      </p:sp>
      <p:sp>
        <p:nvSpPr>
          <p:cNvPr id="47" name="Retângulo: Cantos Arredondados 46">
            <a:hlinkClick r:id="rId9" action="ppaction://hlinksldjump"/>
            <a:extLst>
              <a:ext uri="{FF2B5EF4-FFF2-40B4-BE49-F238E27FC236}">
                <a16:creationId xmlns:a16="http://schemas.microsoft.com/office/drawing/2014/main" id="{F2C07A9E-363C-4991-8D7E-BDBA31A343D5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Generalizando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Porque funciona?...</a:t>
            </a:r>
          </a:p>
        </p:txBody>
      </p:sp>
      <p:sp>
        <p:nvSpPr>
          <p:cNvPr id="34" name="Rectángulo redondeado 11">
            <a:extLst>
              <a:ext uri="{FF2B5EF4-FFF2-40B4-BE49-F238E27FC236}">
                <a16:creationId xmlns:a16="http://schemas.microsoft.com/office/drawing/2014/main" id="{A9B2F1A6-49F4-43CF-B89E-E2186EB846D3}"/>
              </a:ext>
            </a:extLst>
          </p:cNvPr>
          <p:cNvSpPr/>
          <p:nvPr/>
        </p:nvSpPr>
        <p:spPr>
          <a:xfrm>
            <a:off x="2088682" y="500513"/>
            <a:ext cx="9914021" cy="5775158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0EEB46E0-ED9D-48FB-B4A5-F79F509AF34E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25E4F"/>
                </a:solidFill>
              </a:rPr>
              <a:t>Regra de Cramer</a:t>
            </a:r>
            <a:endParaRPr lang="en-US" sz="2400" dirty="0"/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31FE9B22-408D-4FEF-9C70-E38091420179}"/>
              </a:ext>
            </a:extLst>
          </p:cNvPr>
          <p:cNvSpPr/>
          <p:nvPr/>
        </p:nvSpPr>
        <p:spPr>
          <a:xfrm>
            <a:off x="2211314" y="1116003"/>
            <a:ext cx="7121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Multiplicando as matrizes no segundo membro:</a:t>
            </a: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A561FA9C-6327-4915-A456-D9FF93A9F85A}"/>
              </a:ext>
            </a:extLst>
          </p:cNvPr>
          <p:cNvSpPr/>
          <p:nvPr/>
        </p:nvSpPr>
        <p:spPr>
          <a:xfrm>
            <a:off x="2211314" y="3353755"/>
            <a:ext cx="9578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Recordando as possíveis expansões de Laplace </a:t>
            </a:r>
            <a:r>
              <a:rPr lang="pt-PT" sz="2400" dirty="0">
                <a:sym typeface="Symbol" panose="05050102010706020507" pitchFamily="18" charset="2"/>
              </a:rPr>
              <a:t>aplicada a colunas </a:t>
            </a:r>
            <a:r>
              <a:rPr lang="pt-PT" sz="2400" dirty="0"/>
              <a:t>de </a:t>
            </a:r>
            <a:r>
              <a:rPr lang="pt-PT" sz="2400" dirty="0">
                <a:sym typeface="Symbol" panose="05050102010706020507" pitchFamily="18" charset="2"/>
              </a:rPr>
              <a:t> </a:t>
            </a:r>
            <a:r>
              <a:rPr lang="en-US" sz="2400" dirty="0"/>
              <a:t>:</a:t>
            </a:r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C2FB1D46-DC3B-4D69-967A-528FBC138E37}"/>
              </a:ext>
            </a:extLst>
          </p:cNvPr>
          <p:cNvSpPr/>
          <p:nvPr/>
        </p:nvSpPr>
        <p:spPr>
          <a:xfrm>
            <a:off x="2140191" y="5869283"/>
            <a:ext cx="9756000" cy="4882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pt-PT" b="1" dirty="0">
                <a:solidFill>
                  <a:srgbClr val="F25E4F"/>
                </a:solidFill>
              </a:rPr>
              <a:t>Recorda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: Cantos Arredondados 52">
                <a:extLst>
                  <a:ext uri="{FF2B5EF4-FFF2-40B4-BE49-F238E27FC236}">
                    <a16:creationId xmlns:a16="http://schemas.microsoft.com/office/drawing/2014/main" id="{0C54F172-686B-4F16-A1EC-214751A069F5}"/>
                  </a:ext>
                </a:extLst>
              </p:cNvPr>
              <p:cNvSpPr/>
              <p:nvPr/>
            </p:nvSpPr>
            <p:spPr>
              <a:xfrm>
                <a:off x="3068032" y="5901555"/>
                <a:ext cx="8892000" cy="744175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pt-P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Complementos Algébricos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b="1" dirty="0"/>
                  <a:t>  – Aula 16 </a:t>
                </a:r>
                <a:r>
                  <a:rPr lang="en-GB" dirty="0"/>
                  <a:t>e </a:t>
                </a:r>
                <a:r>
                  <a:rPr lang="pt-P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Expansão  de Laplace aplicada a colunas </a:t>
                </a:r>
                <a:r>
                  <a:rPr lang="pt-PT" dirty="0"/>
                  <a:t>– </a:t>
                </a:r>
                <a:r>
                  <a:rPr lang="pt-PT" b="1" dirty="0"/>
                  <a:t>Aula 17</a:t>
                </a:r>
              </a:p>
            </p:txBody>
          </p:sp>
        </mc:Choice>
        <mc:Fallback xmlns="">
          <p:sp>
            <p:nvSpPr>
              <p:cNvPr id="53" name="Retângulo: Cantos Arredondados 52">
                <a:extLst>
                  <a:ext uri="{FF2B5EF4-FFF2-40B4-BE49-F238E27FC236}">
                    <a16:creationId xmlns:a16="http://schemas.microsoft.com/office/drawing/2014/main" id="{0C54F172-686B-4F16-A1EC-214751A069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032" y="5901555"/>
                <a:ext cx="8892000" cy="744175"/>
              </a:xfrm>
              <a:prstGeom prst="roundRect">
                <a:avLst/>
              </a:prstGeom>
              <a:blipFill>
                <a:blip r:embed="rId10"/>
                <a:stretch>
                  <a:fillRect l="-2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Conexão reta unidirecional 53">
            <a:extLst>
              <a:ext uri="{FF2B5EF4-FFF2-40B4-BE49-F238E27FC236}">
                <a16:creationId xmlns:a16="http://schemas.microsoft.com/office/drawing/2014/main" id="{4BF57D77-54F4-4245-92B9-D3FF92FB74CD}"/>
              </a:ext>
            </a:extLst>
          </p:cNvPr>
          <p:cNvCxnSpPr>
            <a:cxnSpLocks/>
          </p:cNvCxnSpPr>
          <p:nvPr/>
        </p:nvCxnSpPr>
        <p:spPr>
          <a:xfrm>
            <a:off x="7792911" y="2208910"/>
            <a:ext cx="510261" cy="0"/>
          </a:xfrm>
          <a:prstGeom prst="straightConnector1">
            <a:avLst/>
          </a:prstGeom>
          <a:ln w="28575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ângulo: Cantos Arredondados 54">
                <a:extLst>
                  <a:ext uri="{FF2B5EF4-FFF2-40B4-BE49-F238E27FC236}">
                    <a16:creationId xmlns:a16="http://schemas.microsoft.com/office/drawing/2014/main" id="{2F494832-F494-40DB-8563-112F6FAA26E8}"/>
                  </a:ext>
                </a:extLst>
              </p:cNvPr>
              <p:cNvSpPr/>
              <p:nvPr/>
            </p:nvSpPr>
            <p:spPr>
              <a:xfrm>
                <a:off x="8416413" y="1866842"/>
                <a:ext cx="3373821" cy="1191816"/>
              </a:xfrm>
              <a:prstGeom prst="roundRect">
                <a:avLst/>
              </a:prstGeom>
              <a:ln>
                <a:solidFill>
                  <a:srgbClr val="F25E4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:r>
                  <a:rPr lang="pt-PT" sz="1600" dirty="0"/>
                  <a:t>Expansão de Laplace a</a:t>
                </a:r>
                <a:r>
                  <a:rPr lang="pt-PT" sz="1600" b="1" dirty="0"/>
                  <a:t>plicada à 2ª coluna </a:t>
                </a:r>
                <a:r>
                  <a:rPr lang="pt-PT" sz="1600" dirty="0"/>
                  <a:t>de </a:t>
                </a:r>
                <a:r>
                  <a:rPr lang="pt-PT" sz="1600" dirty="0">
                    <a:sym typeface="Symbol" panose="05050102010706020507" pitchFamily="18" charset="2"/>
                  </a:rPr>
                  <a:t></a:t>
                </a:r>
                <a:r>
                  <a:rPr lang="pt-PT" sz="1600" dirty="0"/>
                  <a:t> onde</a:t>
                </a:r>
                <a:r>
                  <a:rPr lang="pt-PT" sz="1600" b="1" dirty="0"/>
                  <a:t> </a:t>
                </a:r>
                <a:r>
                  <a:rPr lang="pt-PT" sz="1600" dirty="0"/>
                  <a:t>os</a:t>
                </a:r>
                <a:r>
                  <a:rPr lang="pt-PT" sz="1600" b="1" dirty="0"/>
                  <a:t> </a:t>
                </a:r>
                <a:r>
                  <a:rPr lang="pt-PT" sz="1600" dirty="0"/>
                  <a:t>elementos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6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pt-PT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600" dirty="0"/>
                  <a:t> </a:t>
                </a:r>
                <a:r>
                  <a:rPr lang="pt-PT" sz="1600" dirty="0"/>
                  <a:t>foram substituídos pelos termos independentes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6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pt-PT" sz="16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55" name="Retângulo: Cantos Arredondados 54">
                <a:extLst>
                  <a:ext uri="{FF2B5EF4-FFF2-40B4-BE49-F238E27FC236}">
                    <a16:creationId xmlns:a16="http://schemas.microsoft.com/office/drawing/2014/main" id="{2F494832-F494-40DB-8563-112F6FAA26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413" y="1866842"/>
                <a:ext cx="3373821" cy="1191816"/>
              </a:xfrm>
              <a:prstGeom prst="roundRect">
                <a:avLst/>
              </a:prstGeom>
              <a:blipFill>
                <a:blip r:embed="rId11"/>
                <a:stretch>
                  <a:fillRect b="-505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6" name="Objeto 55">
            <a:extLst>
              <a:ext uri="{FF2B5EF4-FFF2-40B4-BE49-F238E27FC236}">
                <a16:creationId xmlns:a16="http://schemas.microsoft.com/office/drawing/2014/main" id="{D1496BB9-F00D-4AAA-8BB3-9A1002EFEA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591218"/>
              </p:ext>
            </p:extLst>
          </p:nvPr>
        </p:nvGraphicFramePr>
        <p:xfrm>
          <a:off x="2611438" y="3813175"/>
          <a:ext cx="6575425" cy="18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0" name="Equation" r:id="rId12" imgW="4762440" imgH="1358640" progId="Equation.DSMT4">
                  <p:embed/>
                </p:oleObj>
              </mc:Choice>
              <mc:Fallback>
                <p:oleObj name="Equation" r:id="rId12" imgW="4762440" imgH="135864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DCAA27E6-70F6-4D09-A865-56286CB3A4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11438" y="3813175"/>
                        <a:ext cx="6575425" cy="1878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2E133BBD-F12C-4F14-930F-D692440711B0}"/>
              </a:ext>
            </a:extLst>
          </p:cNvPr>
          <p:cNvSpPr/>
          <p:nvPr/>
        </p:nvSpPr>
        <p:spPr>
          <a:xfrm rot="5400000">
            <a:off x="3050744" y="4541279"/>
            <a:ext cx="1922221" cy="439539"/>
          </a:xfrm>
          <a:prstGeom prst="roundRect">
            <a:avLst/>
          </a:prstGeom>
          <a:noFill/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tângulo: Cantos Arredondados 57">
            <a:extLst>
              <a:ext uri="{FF2B5EF4-FFF2-40B4-BE49-F238E27FC236}">
                <a16:creationId xmlns:a16="http://schemas.microsoft.com/office/drawing/2014/main" id="{A8FED250-8074-4E7F-8210-F46DD421F4C1}"/>
              </a:ext>
            </a:extLst>
          </p:cNvPr>
          <p:cNvSpPr/>
          <p:nvPr/>
        </p:nvSpPr>
        <p:spPr>
          <a:xfrm>
            <a:off x="5772249" y="4585159"/>
            <a:ext cx="3466343" cy="439539"/>
          </a:xfrm>
          <a:prstGeom prst="roundRect">
            <a:avLst/>
          </a:prstGeom>
          <a:noFill/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2" name="Objeto 61">
            <a:extLst>
              <a:ext uri="{FF2B5EF4-FFF2-40B4-BE49-F238E27FC236}">
                <a16:creationId xmlns:a16="http://schemas.microsoft.com/office/drawing/2014/main" id="{96D6A7A9-E37E-4721-B297-79EBC027C7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163555"/>
              </p:ext>
            </p:extLst>
          </p:nvPr>
        </p:nvGraphicFramePr>
        <p:xfrm>
          <a:off x="3074988" y="1546225"/>
          <a:ext cx="4708525" cy="189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1" name="Equation" r:id="rId14" imgW="3377880" imgH="1358640" progId="Equation.DSMT4">
                  <p:embed/>
                </p:oleObj>
              </mc:Choice>
              <mc:Fallback>
                <p:oleObj name="Equation" r:id="rId14" imgW="3377880" imgH="135864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5C165CAC-CF43-4316-AB6F-A4EBDC7C95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074988" y="1546225"/>
                        <a:ext cx="4708525" cy="1890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tângulo: Cantos Arredondados 62">
            <a:extLst>
              <a:ext uri="{FF2B5EF4-FFF2-40B4-BE49-F238E27FC236}">
                <a16:creationId xmlns:a16="http://schemas.microsoft.com/office/drawing/2014/main" id="{C8D35153-8497-40E0-9F6B-F673066DA999}"/>
              </a:ext>
            </a:extLst>
          </p:cNvPr>
          <p:cNvSpPr/>
          <p:nvPr/>
        </p:nvSpPr>
        <p:spPr>
          <a:xfrm>
            <a:off x="4487917" y="2029706"/>
            <a:ext cx="3174124" cy="439539"/>
          </a:xfrm>
          <a:prstGeom prst="roundRect">
            <a:avLst/>
          </a:prstGeom>
          <a:noFill/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4" name="Conexão reta unidirecional 63">
            <a:extLst>
              <a:ext uri="{FF2B5EF4-FFF2-40B4-BE49-F238E27FC236}">
                <a16:creationId xmlns:a16="http://schemas.microsoft.com/office/drawing/2014/main" id="{0D08C42B-7D77-4450-9157-8BF8FB673F23}"/>
              </a:ext>
            </a:extLst>
          </p:cNvPr>
          <p:cNvCxnSpPr>
            <a:cxnSpLocks/>
          </p:cNvCxnSpPr>
          <p:nvPr/>
        </p:nvCxnSpPr>
        <p:spPr>
          <a:xfrm flipH="1" flipV="1">
            <a:off x="6366978" y="2508405"/>
            <a:ext cx="1147919" cy="2054629"/>
          </a:xfrm>
          <a:prstGeom prst="straightConnector1">
            <a:avLst/>
          </a:prstGeom>
          <a:ln w="190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4F4ADA73-32FF-4815-86BD-1A236A23C111}"/>
              </a:ext>
            </a:extLst>
          </p:cNvPr>
          <p:cNvSpPr/>
          <p:nvPr/>
        </p:nvSpPr>
        <p:spPr>
          <a:xfrm>
            <a:off x="5568700" y="5027020"/>
            <a:ext cx="44484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pt-PT" sz="1600" b="1" dirty="0">
                <a:solidFill>
                  <a:srgbClr val="F25E4F"/>
                </a:solidFill>
              </a:rPr>
              <a:t>Expansão de Laplace aplicada à 2ª coluna de </a:t>
            </a:r>
            <a:r>
              <a:rPr lang="pt-PT" sz="1600" b="1" dirty="0">
                <a:solidFill>
                  <a:srgbClr val="F25E4F"/>
                </a:solidFill>
                <a:sym typeface="Symbol" panose="05050102010706020507" pitchFamily="18" charset="2"/>
              </a:rPr>
              <a:t></a:t>
            </a:r>
            <a:endParaRPr lang="pt-PT" sz="1600" b="1" dirty="0">
              <a:solidFill>
                <a:srgbClr val="F25E4F"/>
              </a:solidFill>
            </a:endParaRPr>
          </a:p>
        </p:txBody>
      </p:sp>
      <p:cxnSp>
        <p:nvCxnSpPr>
          <p:cNvPr id="66" name="Conexão reta unidirecional 65">
            <a:extLst>
              <a:ext uri="{FF2B5EF4-FFF2-40B4-BE49-F238E27FC236}">
                <a16:creationId xmlns:a16="http://schemas.microsoft.com/office/drawing/2014/main" id="{4F0DC6C1-059E-4CC6-9F8D-E9BDF2BF0EDC}"/>
              </a:ext>
            </a:extLst>
          </p:cNvPr>
          <p:cNvCxnSpPr>
            <a:cxnSpLocks/>
          </p:cNvCxnSpPr>
          <p:nvPr/>
        </p:nvCxnSpPr>
        <p:spPr>
          <a:xfrm rot="16200000" flipV="1">
            <a:off x="9654168" y="1593151"/>
            <a:ext cx="510261" cy="0"/>
          </a:xfrm>
          <a:prstGeom prst="straightConnector1">
            <a:avLst/>
          </a:prstGeom>
          <a:ln w="28575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: Cantos Arredondados 66">
                <a:extLst>
                  <a:ext uri="{FF2B5EF4-FFF2-40B4-BE49-F238E27FC236}">
                    <a16:creationId xmlns:a16="http://schemas.microsoft.com/office/drawing/2014/main" id="{1241F2B9-0258-405D-A0D9-EBF56B227373}"/>
                  </a:ext>
                </a:extLst>
              </p:cNvPr>
              <p:cNvSpPr/>
              <p:nvPr/>
            </p:nvSpPr>
            <p:spPr>
              <a:xfrm>
                <a:off x="9668973" y="777546"/>
                <a:ext cx="480650" cy="506313"/>
              </a:xfrm>
              <a:prstGeom prst="roundRect">
                <a:avLst/>
              </a:prstGeom>
              <a:ln>
                <a:solidFill>
                  <a:srgbClr val="F25E4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67" name="Retângulo: Cantos Arredondados 66">
                <a:extLst>
                  <a:ext uri="{FF2B5EF4-FFF2-40B4-BE49-F238E27FC236}">
                    <a16:creationId xmlns:a16="http://schemas.microsoft.com/office/drawing/2014/main" id="{1241F2B9-0258-405D-A0D9-EBF56B227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8973" y="777546"/>
                <a:ext cx="480650" cy="506313"/>
              </a:xfrm>
              <a:prstGeom prst="roundRect">
                <a:avLst/>
              </a:prstGeom>
              <a:blipFill>
                <a:blip r:embed="rId16"/>
                <a:stretch>
                  <a:fillRect r="-4938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tângulo: Cantos Arredondados 67">
                <a:extLst>
                  <a:ext uri="{FF2B5EF4-FFF2-40B4-BE49-F238E27FC236}">
                    <a16:creationId xmlns:a16="http://schemas.microsoft.com/office/drawing/2014/main" id="{B7FFBFFC-E701-41F9-B7F6-3E36542AE148}"/>
                  </a:ext>
                </a:extLst>
              </p:cNvPr>
              <p:cNvSpPr/>
              <p:nvPr/>
            </p:nvSpPr>
            <p:spPr>
              <a:xfrm>
                <a:off x="4477526" y="2018546"/>
                <a:ext cx="3191753" cy="51077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68" name="Retângulo: Cantos Arredondados 67">
                <a:extLst>
                  <a:ext uri="{FF2B5EF4-FFF2-40B4-BE49-F238E27FC236}">
                    <a16:creationId xmlns:a16="http://schemas.microsoft.com/office/drawing/2014/main" id="{B7FFBFFC-E701-41F9-B7F6-3E36542AE1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526" y="2018546"/>
                <a:ext cx="3191753" cy="510778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tângulo: Cantos Arredondados 68">
                <a:extLst>
                  <a:ext uri="{FF2B5EF4-FFF2-40B4-BE49-F238E27FC236}">
                    <a16:creationId xmlns:a16="http://schemas.microsoft.com/office/drawing/2014/main" id="{098C1D80-4D5C-4FFA-AEBD-EB743A9C9AD2}"/>
                  </a:ext>
                </a:extLst>
              </p:cNvPr>
              <p:cNvSpPr/>
              <p:nvPr/>
            </p:nvSpPr>
            <p:spPr>
              <a:xfrm>
                <a:off x="4487917" y="1515166"/>
                <a:ext cx="3174124" cy="51077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69" name="Retângulo: Cantos Arredondados 68">
                <a:extLst>
                  <a:ext uri="{FF2B5EF4-FFF2-40B4-BE49-F238E27FC236}">
                    <a16:creationId xmlns:a16="http://schemas.microsoft.com/office/drawing/2014/main" id="{098C1D80-4D5C-4FFA-AEBD-EB743A9C9A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17" y="1515166"/>
                <a:ext cx="3174124" cy="510778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tângulo: Cantos Arredondados 69">
            <a:hlinkClick r:id="rId19" action="ppaction://hlinksldjump"/>
            <a:extLst>
              <a:ext uri="{FF2B5EF4-FFF2-40B4-BE49-F238E27FC236}">
                <a16:creationId xmlns:a16="http://schemas.microsoft.com/office/drawing/2014/main" id="{B569C888-BC6F-49DC-961A-58C3DFEB9981}"/>
              </a:ext>
            </a:extLst>
          </p:cNvPr>
          <p:cNvSpPr/>
          <p:nvPr/>
        </p:nvSpPr>
        <p:spPr>
          <a:xfrm>
            <a:off x="10975399" y="5209968"/>
            <a:ext cx="972000" cy="489600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600" dirty="0"/>
              <a:t>Avançar!</a:t>
            </a: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4465A597-23EE-4D68-B043-2D8E06245641}"/>
              </a:ext>
            </a:extLst>
          </p:cNvPr>
          <p:cNvSpPr/>
          <p:nvPr/>
        </p:nvSpPr>
        <p:spPr>
          <a:xfrm>
            <a:off x="4343433" y="663664"/>
            <a:ext cx="295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pt-PT" sz="2400" b="1" dirty="0"/>
              <a:t>Porque funciona?</a:t>
            </a:r>
            <a:r>
              <a:rPr lang="pt-PT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362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  <p:bldP spid="63" grpId="0" animBg="1"/>
      <p:bldP spid="63" grpId="1" animBg="1"/>
      <p:bldP spid="65" grpId="0"/>
      <p:bldP spid="65" grpId="1"/>
      <p:bldP spid="67" grpId="0" animBg="1"/>
      <p:bldP spid="67" grpId="1" animBg="1"/>
      <p:bldP spid="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ángulo redondeado 11">
            <a:extLst>
              <a:ext uri="{FF2B5EF4-FFF2-40B4-BE49-F238E27FC236}">
                <a16:creationId xmlns:a16="http://schemas.microsoft.com/office/drawing/2014/main" id="{8332FC80-D553-4794-9EE7-3597BDFFB816}"/>
              </a:ext>
            </a:extLst>
          </p:cNvPr>
          <p:cNvSpPr/>
          <p:nvPr/>
        </p:nvSpPr>
        <p:spPr>
          <a:xfrm>
            <a:off x="2088682" y="399394"/>
            <a:ext cx="9914021" cy="6096000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96101" y="7199697"/>
            <a:ext cx="2743200" cy="529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9657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i="1" dirty="0"/>
              <a:t>Gabriel Cramer</a:t>
            </a:r>
            <a:r>
              <a:rPr lang="pt-PT" sz="2400" dirty="0"/>
              <a:t>, um matemático </a:t>
            </a:r>
            <a:r>
              <a:rPr lang="pt-PT" sz="2400" dirty="0" err="1"/>
              <a:t>Suiço</a:t>
            </a:r>
            <a:r>
              <a:rPr lang="pt-PT" sz="2400" dirty="0"/>
              <a:t> do século 18 deu o seu nome a </a:t>
            </a:r>
            <a:r>
              <a:rPr lang="pt-PT" sz="2400" b="1" dirty="0"/>
              <a:t>um dos métodos </a:t>
            </a:r>
            <a:r>
              <a:rPr lang="pt-PT" sz="2400" dirty="0"/>
              <a:t>de </a:t>
            </a: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resolução de Sistemas Lineares </a:t>
            </a:r>
            <a:r>
              <a:rPr lang="pt-PT" sz="2400" dirty="0"/>
              <a:t>– </a:t>
            </a:r>
            <a:r>
              <a:rPr lang="pt-PT" sz="2400" b="1" dirty="0">
                <a:solidFill>
                  <a:srgbClr val="F25E4F"/>
                </a:solidFill>
              </a:rPr>
              <a:t>Regra de Cramer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2EEA7ECC-B782-496C-A337-174E38ED2CD9}"/>
              </a:ext>
            </a:extLst>
          </p:cNvPr>
          <p:cNvSpPr/>
          <p:nvPr/>
        </p:nvSpPr>
        <p:spPr>
          <a:xfrm>
            <a:off x="2211314" y="1488634"/>
            <a:ext cx="96571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/>
              <a:t>Tal como o Método da Matriz Inversa (Aula 24), esta regra só pode ser utilizada para resolver um Sistema Linear se a sua </a:t>
            </a:r>
            <a:r>
              <a:rPr lang="pt-PT" sz="2400" b="1" dirty="0">
                <a:solidFill>
                  <a:srgbClr val="F25E4F"/>
                </a:solidFill>
              </a:rPr>
              <a:t>Matriz dos Coeficientes </a:t>
            </a:r>
            <a:r>
              <a:rPr lang="pt-PT" sz="2400" dirty="0"/>
              <a:t>é</a:t>
            </a:r>
            <a:r>
              <a:rPr lang="pt-PT" sz="2400" b="1" dirty="0">
                <a:solidFill>
                  <a:srgbClr val="F25E4F"/>
                </a:solidFill>
              </a:rPr>
              <a:t> regular</a:t>
            </a:r>
            <a:r>
              <a:rPr lang="pt-PT" sz="2400" dirty="0"/>
              <a:t>, ou seja: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7075F7A3-1577-4380-8E9B-B20E1E7E3588}"/>
              </a:ext>
            </a:extLst>
          </p:cNvPr>
          <p:cNvSpPr/>
          <p:nvPr/>
        </p:nvSpPr>
        <p:spPr>
          <a:xfrm>
            <a:off x="2273104" y="2632309"/>
            <a:ext cx="96571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/>
              <a:t>A Matriz dos Coeficientes (</a:t>
            </a:r>
            <a:r>
              <a:rPr lang="pt-P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PT" sz="2400" dirty="0"/>
              <a:t>) é </a:t>
            </a:r>
            <a:r>
              <a:rPr lang="pt-PT" sz="2400" b="1" dirty="0"/>
              <a:t>quadrada</a:t>
            </a:r>
            <a:r>
              <a:rPr lang="pt-PT" sz="2400" dirty="0"/>
              <a:t> – o </a:t>
            </a:r>
            <a:r>
              <a:rPr lang="pt-PT" sz="2400" b="1" dirty="0"/>
              <a:t>número de equações é igual </a:t>
            </a:r>
            <a:r>
              <a:rPr lang="pt-PT" sz="2400" dirty="0"/>
              <a:t>ao </a:t>
            </a:r>
            <a:r>
              <a:rPr lang="pt-PT" sz="2400" b="1" dirty="0"/>
              <a:t>número de incógnitas</a:t>
            </a:r>
            <a:r>
              <a:rPr lang="pt-PT" sz="2400" dirty="0"/>
              <a:t>;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02CB7922-E721-4952-95B6-DA522620CE1C}"/>
              </a:ext>
            </a:extLst>
          </p:cNvPr>
          <p:cNvSpPr/>
          <p:nvPr/>
        </p:nvSpPr>
        <p:spPr>
          <a:xfrm>
            <a:off x="2273104" y="3681349"/>
            <a:ext cx="7662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/>
              <a:t>O  </a:t>
            </a:r>
            <a:r>
              <a:rPr lang="pt-PT" sz="2400" b="1" dirty="0"/>
              <a:t>Determinante </a:t>
            </a:r>
            <a:r>
              <a:rPr lang="pt-PT" sz="2400" dirty="0"/>
              <a:t>da Matriz dos Coeficientes é </a:t>
            </a:r>
            <a:r>
              <a:rPr lang="pt-PT" sz="2400" b="1" dirty="0"/>
              <a:t>não nulo</a:t>
            </a:r>
            <a:r>
              <a:rPr lang="pt-PT" sz="2400" dirty="0"/>
              <a:t>.</a:t>
            </a:r>
          </a:p>
        </p:txBody>
      </p:sp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CC02DCE2-9CAE-4959-A4C4-F041250399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170045"/>
              </p:ext>
            </p:extLst>
          </p:nvPr>
        </p:nvGraphicFramePr>
        <p:xfrm>
          <a:off x="4783274" y="4247851"/>
          <a:ext cx="4513262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1" name="Equation" r:id="rId7" imgW="3238200" imgH="1358640" progId="Equation.DSMT4">
                  <p:embed/>
                </p:oleObj>
              </mc:Choice>
              <mc:Fallback>
                <p:oleObj name="Equation" r:id="rId7" imgW="3238200" imgH="1358640" progId="Equation.DSMT4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66E2EFF3-7CBE-409F-A5A6-66831EAB42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83274" y="4247851"/>
                        <a:ext cx="4513262" cy="189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Freeform 18">
            <a:extLst>
              <a:ext uri="{FF2B5EF4-FFF2-40B4-BE49-F238E27FC236}">
                <a16:creationId xmlns:a16="http://schemas.microsoft.com/office/drawing/2014/main" id="{FBA95A75-C96D-4AD8-8C9F-D1D9AA0CFD9C}"/>
              </a:ext>
            </a:extLst>
          </p:cNvPr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6467292" y="4621974"/>
            <a:ext cx="923867" cy="926195"/>
          </a:xfrm>
          <a:custGeom>
            <a:avLst/>
            <a:gdLst>
              <a:gd name="T0" fmla="*/ 112 w 168"/>
              <a:gd name="T1" fmla="*/ 84 h 168"/>
              <a:gd name="T2" fmla="*/ 160 w 168"/>
              <a:gd name="T3" fmla="*/ 36 h 168"/>
              <a:gd name="T4" fmla="*/ 160 w 168"/>
              <a:gd name="T5" fmla="*/ 8 h 168"/>
              <a:gd name="T6" fmla="*/ 132 w 168"/>
              <a:gd name="T7" fmla="*/ 8 h 168"/>
              <a:gd name="T8" fmla="*/ 84 w 168"/>
              <a:gd name="T9" fmla="*/ 56 h 168"/>
              <a:gd name="T10" fmla="*/ 36 w 168"/>
              <a:gd name="T11" fmla="*/ 8 h 168"/>
              <a:gd name="T12" fmla="*/ 8 w 168"/>
              <a:gd name="T13" fmla="*/ 8 h 168"/>
              <a:gd name="T14" fmla="*/ 8 w 168"/>
              <a:gd name="T15" fmla="*/ 36 h 168"/>
              <a:gd name="T16" fmla="*/ 56 w 168"/>
              <a:gd name="T17" fmla="*/ 84 h 168"/>
              <a:gd name="T18" fmla="*/ 8 w 168"/>
              <a:gd name="T19" fmla="*/ 132 h 168"/>
              <a:gd name="T20" fmla="*/ 8 w 168"/>
              <a:gd name="T21" fmla="*/ 160 h 168"/>
              <a:gd name="T22" fmla="*/ 36 w 168"/>
              <a:gd name="T23" fmla="*/ 160 h 168"/>
              <a:gd name="T24" fmla="*/ 84 w 168"/>
              <a:gd name="T25" fmla="*/ 112 h 168"/>
              <a:gd name="T26" fmla="*/ 132 w 168"/>
              <a:gd name="T27" fmla="*/ 160 h 168"/>
              <a:gd name="T28" fmla="*/ 160 w 168"/>
              <a:gd name="T29" fmla="*/ 160 h 168"/>
              <a:gd name="T30" fmla="*/ 160 w 168"/>
              <a:gd name="T31" fmla="*/ 132 h 168"/>
              <a:gd name="T32" fmla="*/ 112 w 168"/>
              <a:gd name="T33" fmla="*/ 84 h 168"/>
              <a:gd name="T34" fmla="*/ 151 w 168"/>
              <a:gd name="T35" fmla="*/ 151 h 168"/>
              <a:gd name="T36" fmla="*/ 140 w 168"/>
              <a:gd name="T37" fmla="*/ 151 h 168"/>
              <a:gd name="T38" fmla="*/ 84 w 168"/>
              <a:gd name="T39" fmla="*/ 95 h 168"/>
              <a:gd name="T40" fmla="*/ 28 w 168"/>
              <a:gd name="T41" fmla="*/ 151 h 168"/>
              <a:gd name="T42" fmla="*/ 17 w 168"/>
              <a:gd name="T43" fmla="*/ 151 h 168"/>
              <a:gd name="T44" fmla="*/ 17 w 168"/>
              <a:gd name="T45" fmla="*/ 140 h 168"/>
              <a:gd name="T46" fmla="*/ 73 w 168"/>
              <a:gd name="T47" fmla="*/ 84 h 168"/>
              <a:gd name="T48" fmla="*/ 17 w 168"/>
              <a:gd name="T49" fmla="*/ 28 h 168"/>
              <a:gd name="T50" fmla="*/ 17 w 168"/>
              <a:gd name="T51" fmla="*/ 16 h 168"/>
              <a:gd name="T52" fmla="*/ 28 w 168"/>
              <a:gd name="T53" fmla="*/ 16 h 168"/>
              <a:gd name="T54" fmla="*/ 84 w 168"/>
              <a:gd name="T55" fmla="*/ 73 h 168"/>
              <a:gd name="T56" fmla="*/ 140 w 168"/>
              <a:gd name="T57" fmla="*/ 17 h 168"/>
              <a:gd name="T58" fmla="*/ 151 w 168"/>
              <a:gd name="T59" fmla="*/ 17 h 168"/>
              <a:gd name="T60" fmla="*/ 151 w 168"/>
              <a:gd name="T61" fmla="*/ 28 h 168"/>
              <a:gd name="T62" fmla="*/ 95 w 168"/>
              <a:gd name="T63" fmla="*/ 84 h 168"/>
              <a:gd name="T64" fmla="*/ 151 w 168"/>
              <a:gd name="T65" fmla="*/ 140 h 168"/>
              <a:gd name="T66" fmla="*/ 151 w 168"/>
              <a:gd name="T67" fmla="*/ 151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8" h="168">
                <a:moveTo>
                  <a:pt x="112" y="84"/>
                </a:moveTo>
                <a:cubicBezTo>
                  <a:pt x="160" y="36"/>
                  <a:pt x="160" y="36"/>
                  <a:pt x="160" y="36"/>
                </a:cubicBezTo>
                <a:cubicBezTo>
                  <a:pt x="168" y="29"/>
                  <a:pt x="168" y="16"/>
                  <a:pt x="160" y="8"/>
                </a:cubicBezTo>
                <a:cubicBezTo>
                  <a:pt x="152" y="0"/>
                  <a:pt x="139" y="0"/>
                  <a:pt x="132" y="8"/>
                </a:cubicBezTo>
                <a:cubicBezTo>
                  <a:pt x="84" y="56"/>
                  <a:pt x="84" y="56"/>
                  <a:pt x="84" y="56"/>
                </a:cubicBezTo>
                <a:cubicBezTo>
                  <a:pt x="36" y="8"/>
                  <a:pt x="36" y="8"/>
                  <a:pt x="36" y="8"/>
                </a:cubicBezTo>
                <a:cubicBezTo>
                  <a:pt x="29" y="0"/>
                  <a:pt x="16" y="0"/>
                  <a:pt x="8" y="8"/>
                </a:cubicBezTo>
                <a:cubicBezTo>
                  <a:pt x="0" y="16"/>
                  <a:pt x="0" y="28"/>
                  <a:pt x="8" y="36"/>
                </a:cubicBezTo>
                <a:cubicBezTo>
                  <a:pt x="56" y="84"/>
                  <a:pt x="56" y="84"/>
                  <a:pt x="56" y="84"/>
                </a:cubicBezTo>
                <a:cubicBezTo>
                  <a:pt x="8" y="132"/>
                  <a:pt x="8" y="132"/>
                  <a:pt x="8" y="132"/>
                </a:cubicBezTo>
                <a:cubicBezTo>
                  <a:pt x="0" y="139"/>
                  <a:pt x="0" y="152"/>
                  <a:pt x="8" y="160"/>
                </a:cubicBezTo>
                <a:cubicBezTo>
                  <a:pt x="16" y="168"/>
                  <a:pt x="29" y="168"/>
                  <a:pt x="36" y="160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39" y="168"/>
                  <a:pt x="152" y="168"/>
                  <a:pt x="160" y="160"/>
                </a:cubicBezTo>
                <a:cubicBezTo>
                  <a:pt x="168" y="152"/>
                  <a:pt x="168" y="139"/>
                  <a:pt x="160" y="132"/>
                </a:cubicBezTo>
                <a:lnTo>
                  <a:pt x="112" y="84"/>
                </a:lnTo>
                <a:close/>
                <a:moveTo>
                  <a:pt x="151" y="151"/>
                </a:moveTo>
                <a:cubicBezTo>
                  <a:pt x="148" y="154"/>
                  <a:pt x="143" y="154"/>
                  <a:pt x="140" y="151"/>
                </a:cubicBezTo>
                <a:cubicBezTo>
                  <a:pt x="84" y="95"/>
                  <a:pt x="84" y="95"/>
                  <a:pt x="84" y="95"/>
                </a:cubicBezTo>
                <a:cubicBezTo>
                  <a:pt x="28" y="151"/>
                  <a:pt x="28" y="151"/>
                  <a:pt x="28" y="151"/>
                </a:cubicBezTo>
                <a:cubicBezTo>
                  <a:pt x="25" y="154"/>
                  <a:pt x="20" y="154"/>
                  <a:pt x="17" y="151"/>
                </a:cubicBezTo>
                <a:cubicBezTo>
                  <a:pt x="14" y="148"/>
                  <a:pt x="14" y="143"/>
                  <a:pt x="17" y="140"/>
                </a:cubicBezTo>
                <a:cubicBezTo>
                  <a:pt x="73" y="84"/>
                  <a:pt x="73" y="84"/>
                  <a:pt x="73" y="84"/>
                </a:cubicBezTo>
                <a:cubicBezTo>
                  <a:pt x="17" y="28"/>
                  <a:pt x="17" y="28"/>
                  <a:pt x="17" y="28"/>
                </a:cubicBezTo>
                <a:cubicBezTo>
                  <a:pt x="13" y="25"/>
                  <a:pt x="13" y="20"/>
                  <a:pt x="17" y="16"/>
                </a:cubicBezTo>
                <a:cubicBezTo>
                  <a:pt x="20" y="13"/>
                  <a:pt x="25" y="13"/>
                  <a:pt x="28" y="16"/>
                </a:cubicBezTo>
                <a:cubicBezTo>
                  <a:pt x="84" y="73"/>
                  <a:pt x="84" y="73"/>
                  <a:pt x="84" y="73"/>
                </a:cubicBezTo>
                <a:cubicBezTo>
                  <a:pt x="140" y="17"/>
                  <a:pt x="140" y="17"/>
                  <a:pt x="140" y="17"/>
                </a:cubicBezTo>
                <a:cubicBezTo>
                  <a:pt x="143" y="13"/>
                  <a:pt x="148" y="13"/>
                  <a:pt x="151" y="17"/>
                </a:cubicBezTo>
                <a:cubicBezTo>
                  <a:pt x="155" y="20"/>
                  <a:pt x="155" y="25"/>
                  <a:pt x="151" y="28"/>
                </a:cubicBezTo>
                <a:cubicBezTo>
                  <a:pt x="95" y="84"/>
                  <a:pt x="95" y="84"/>
                  <a:pt x="95" y="84"/>
                </a:cubicBezTo>
                <a:cubicBezTo>
                  <a:pt x="151" y="140"/>
                  <a:pt x="151" y="140"/>
                  <a:pt x="151" y="140"/>
                </a:cubicBezTo>
                <a:cubicBezTo>
                  <a:pt x="155" y="143"/>
                  <a:pt x="155" y="148"/>
                  <a:pt x="151" y="15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6EE4630-4DAF-434A-8FA1-1EFBB5670A1E}"/>
              </a:ext>
            </a:extLst>
          </p:cNvPr>
          <p:cNvSpPr/>
          <p:nvPr/>
        </p:nvSpPr>
        <p:spPr>
          <a:xfrm>
            <a:off x="7830208" y="5839404"/>
            <a:ext cx="441434" cy="43526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Conexão reta unidirecional 14">
            <a:extLst>
              <a:ext uri="{FF2B5EF4-FFF2-40B4-BE49-F238E27FC236}">
                <a16:creationId xmlns:a16="http://schemas.microsoft.com/office/drawing/2014/main" id="{47CA70CC-1220-41E5-A60C-7CFE8D8A8CB0}"/>
              </a:ext>
            </a:extLst>
          </p:cNvPr>
          <p:cNvCxnSpPr>
            <a:cxnSpLocks/>
          </p:cNvCxnSpPr>
          <p:nvPr/>
        </p:nvCxnSpPr>
        <p:spPr>
          <a:xfrm>
            <a:off x="6096000" y="3398541"/>
            <a:ext cx="1734207" cy="222449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xão reta 39">
            <a:extLst>
              <a:ext uri="{FF2B5EF4-FFF2-40B4-BE49-F238E27FC236}">
                <a16:creationId xmlns:a16="http://schemas.microsoft.com/office/drawing/2014/main" id="{73FCAA10-50BA-444F-8AFD-7783730EA21E}"/>
              </a:ext>
            </a:extLst>
          </p:cNvPr>
          <p:cNvCxnSpPr/>
          <p:nvPr/>
        </p:nvCxnSpPr>
        <p:spPr>
          <a:xfrm>
            <a:off x="8116584" y="3020602"/>
            <a:ext cx="3041151" cy="0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xão reta 40">
            <a:extLst>
              <a:ext uri="{FF2B5EF4-FFF2-40B4-BE49-F238E27FC236}">
                <a16:creationId xmlns:a16="http://schemas.microsoft.com/office/drawing/2014/main" id="{FAFD1ACF-7324-4021-912C-23E6F0E92728}"/>
              </a:ext>
            </a:extLst>
          </p:cNvPr>
          <p:cNvCxnSpPr>
            <a:cxnSpLocks/>
          </p:cNvCxnSpPr>
          <p:nvPr/>
        </p:nvCxnSpPr>
        <p:spPr>
          <a:xfrm>
            <a:off x="2763748" y="3398541"/>
            <a:ext cx="3675553" cy="0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to 43">
            <a:extLst>
              <a:ext uri="{FF2B5EF4-FFF2-40B4-BE49-F238E27FC236}">
                <a16:creationId xmlns:a16="http://schemas.microsoft.com/office/drawing/2014/main" id="{5CCD2616-26B8-4832-8B82-58263E4CD0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057120"/>
              </p:ext>
            </p:extLst>
          </p:nvPr>
        </p:nvGraphicFramePr>
        <p:xfrm>
          <a:off x="2572242" y="4245290"/>
          <a:ext cx="4352925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2" name="Equation" r:id="rId9" imgW="3124080" imgH="1358640" progId="Equation.DSMT4">
                  <p:embed/>
                </p:oleObj>
              </mc:Choice>
              <mc:Fallback>
                <p:oleObj name="Equation" r:id="rId9" imgW="3124080" imgH="135864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ADB77B43-F2CD-4CF5-A610-F6CE94EE30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72242" y="4245290"/>
                        <a:ext cx="4352925" cy="18923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Oval 44">
            <a:extLst>
              <a:ext uri="{FF2B5EF4-FFF2-40B4-BE49-F238E27FC236}">
                <a16:creationId xmlns:a16="http://schemas.microsoft.com/office/drawing/2014/main" id="{8F16FE3B-D53C-4A2C-A267-AC7723D6D6AA}"/>
              </a:ext>
            </a:extLst>
          </p:cNvPr>
          <p:cNvSpPr/>
          <p:nvPr/>
        </p:nvSpPr>
        <p:spPr>
          <a:xfrm>
            <a:off x="5531271" y="5813233"/>
            <a:ext cx="441434" cy="435266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Seta: Para a Direita 45">
            <a:extLst>
              <a:ext uri="{FF2B5EF4-FFF2-40B4-BE49-F238E27FC236}">
                <a16:creationId xmlns:a16="http://schemas.microsoft.com/office/drawing/2014/main" id="{CA467243-B32E-44D5-A5BC-DB23B4DF81E4}"/>
              </a:ext>
            </a:extLst>
          </p:cNvPr>
          <p:cNvSpPr/>
          <p:nvPr/>
        </p:nvSpPr>
        <p:spPr>
          <a:xfrm>
            <a:off x="7159848" y="4811677"/>
            <a:ext cx="402622" cy="565519"/>
          </a:xfrm>
          <a:prstGeom prst="rightArrow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7" name="Objeto 46">
            <a:extLst>
              <a:ext uri="{FF2B5EF4-FFF2-40B4-BE49-F238E27FC236}">
                <a16:creationId xmlns:a16="http://schemas.microsoft.com/office/drawing/2014/main" id="{76B41783-63BF-4F85-BB50-FAE74ECCD7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287538"/>
              </p:ext>
            </p:extLst>
          </p:nvPr>
        </p:nvGraphicFramePr>
        <p:xfrm>
          <a:off x="7841698" y="4811677"/>
          <a:ext cx="3512267" cy="565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3" name="Equation" r:id="rId11" imgW="2133360" imgH="342720" progId="Equation.DSMT4">
                  <p:embed/>
                </p:oleObj>
              </mc:Choice>
              <mc:Fallback>
                <p:oleObj name="Equation" r:id="rId11" imgW="2133360" imgH="34272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A8A4CCF6-8C55-4B89-BD46-DEA3691785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841698" y="4811677"/>
                        <a:ext cx="3512267" cy="56551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F25E4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to 47">
            <a:extLst>
              <a:ext uri="{FF2B5EF4-FFF2-40B4-BE49-F238E27FC236}">
                <a16:creationId xmlns:a16="http://schemas.microsoft.com/office/drawing/2014/main" id="{E2EE5FC2-2FBE-4CAF-A140-00E0D5BF73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003022"/>
              </p:ext>
            </p:extLst>
          </p:nvPr>
        </p:nvGraphicFramePr>
        <p:xfrm>
          <a:off x="2574000" y="4246380"/>
          <a:ext cx="4352925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4" name="Equation" r:id="rId9" imgW="3124080" imgH="1358640" progId="Equation.DSMT4">
                  <p:embed/>
                </p:oleObj>
              </mc:Choice>
              <mc:Fallback>
                <p:oleObj name="Equation" r:id="rId9" imgW="3124080" imgH="1358640" progId="Equation.DSMT4">
                  <p:embed/>
                  <p:pic>
                    <p:nvPicPr>
                      <p:cNvPr id="44" name="Objeto 43">
                        <a:extLst>
                          <a:ext uri="{FF2B5EF4-FFF2-40B4-BE49-F238E27FC236}">
                            <a16:creationId xmlns:a16="http://schemas.microsoft.com/office/drawing/2014/main" id="{5CCD2616-26B8-4832-8B82-58263E4CD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74000" y="4246380"/>
                        <a:ext cx="4352925" cy="189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tângulo: Cantos Arredondados 49">
            <a:hlinkClick r:id="rId13" action="ppaction://hlinksldjump"/>
            <a:extLst>
              <a:ext uri="{FF2B5EF4-FFF2-40B4-BE49-F238E27FC236}">
                <a16:creationId xmlns:a16="http://schemas.microsoft.com/office/drawing/2014/main" id="{17356640-820C-47A5-83D6-BD04BC01864D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1" name="Retângulo: Cantos Arredondados 50">
            <a:hlinkClick r:id="rId14" action="ppaction://hlinksldjump"/>
            <a:extLst>
              <a:ext uri="{FF2B5EF4-FFF2-40B4-BE49-F238E27FC236}">
                <a16:creationId xmlns:a16="http://schemas.microsoft.com/office/drawing/2014/main" id="{7AD84099-F17A-46ED-892F-453C907BB119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Regra de Cramer  e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Sistemas Lineares</a:t>
            </a:r>
          </a:p>
        </p:txBody>
      </p:sp>
      <p:sp>
        <p:nvSpPr>
          <p:cNvPr id="52" name="Retângulo: Cantos Arredondados 51">
            <a:hlinkClick r:id="rId15" action="ppaction://hlinksldjump"/>
            <a:extLst>
              <a:ext uri="{FF2B5EF4-FFF2-40B4-BE49-F238E27FC236}">
                <a16:creationId xmlns:a16="http://schemas.microsoft.com/office/drawing/2014/main" id="{9A4BFD5C-43DF-48AA-8856-B0D91BDCC2EB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Exemplos</a:t>
            </a:r>
          </a:p>
        </p:txBody>
      </p:sp>
      <p:sp>
        <p:nvSpPr>
          <p:cNvPr id="53" name="Retângulo: Cantos Arredondados 52">
            <a:hlinkClick r:id="rId16" action="ppaction://hlinksldjump"/>
            <a:extLst>
              <a:ext uri="{FF2B5EF4-FFF2-40B4-BE49-F238E27FC236}">
                <a16:creationId xmlns:a16="http://schemas.microsoft.com/office/drawing/2014/main" id="{D7B9D7E0-EE72-4B74-9518-5C774801BD0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Generalizando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Porque funciona?...</a:t>
            </a:r>
          </a:p>
        </p:txBody>
      </p:sp>
    </p:spTree>
    <p:extLst>
      <p:ext uri="{BB962C8B-B14F-4D97-AF65-F5344CB8AC3E}">
        <p14:creationId xmlns:p14="http://schemas.microsoft.com/office/powerpoint/2010/main" val="98817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5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33" grpId="0" animBg="1"/>
      <p:bldP spid="33" grpId="1" animBg="1"/>
      <p:bldP spid="13" grpId="0" animBg="1"/>
      <p:bldP spid="13" grpId="1" animBg="1"/>
      <p:bldP spid="45" grpId="0" animBg="1"/>
      <p:bldP spid="45" grpId="1" animBg="1"/>
      <p:bldP spid="4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8" name="Retângulo: Cantos Arredondados 37">
            <a:hlinkClick r:id="rId6" action="ppaction://hlinksldjump"/>
            <a:extLst>
              <a:ext uri="{FF2B5EF4-FFF2-40B4-BE49-F238E27FC236}">
                <a16:creationId xmlns:a16="http://schemas.microsoft.com/office/drawing/2014/main" id="{B96DD467-145E-4812-8A3B-F4D479242CAC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3" name="Retângulo: Cantos Arredondados 42">
            <a:hlinkClick r:id="rId7" action="ppaction://hlinksldjump"/>
            <a:extLst>
              <a:ext uri="{FF2B5EF4-FFF2-40B4-BE49-F238E27FC236}">
                <a16:creationId xmlns:a16="http://schemas.microsoft.com/office/drawing/2014/main" id="{76238463-3BAB-4534-A446-7388D32A697D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Regra de Cramer  e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Sistemas Lineares</a:t>
            </a:r>
          </a:p>
        </p:txBody>
      </p:sp>
      <p:sp>
        <p:nvSpPr>
          <p:cNvPr id="47" name="Retângulo: Cantos Arredondados 46">
            <a:hlinkClick r:id="rId8" action="ppaction://hlinksldjump"/>
            <a:extLst>
              <a:ext uri="{FF2B5EF4-FFF2-40B4-BE49-F238E27FC236}">
                <a16:creationId xmlns:a16="http://schemas.microsoft.com/office/drawing/2014/main" id="{D07BCB06-32E1-4F17-8EB8-93B1A9C08DAC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Exemplos</a:t>
            </a:r>
          </a:p>
        </p:txBody>
      </p:sp>
      <p:sp>
        <p:nvSpPr>
          <p:cNvPr id="48" name="Retângulo: Cantos Arredondados 47">
            <a:hlinkClick r:id="rId9" action="ppaction://hlinksldjump"/>
            <a:extLst>
              <a:ext uri="{FF2B5EF4-FFF2-40B4-BE49-F238E27FC236}">
                <a16:creationId xmlns:a16="http://schemas.microsoft.com/office/drawing/2014/main" id="{2BCDD835-F6D5-4C6A-A40A-1F59BD074C27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Generalizando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Porque funciona?...</a:t>
            </a:r>
          </a:p>
        </p:txBody>
      </p:sp>
      <p:sp>
        <p:nvSpPr>
          <p:cNvPr id="34" name="Rectángulo redondeado 11">
            <a:extLst>
              <a:ext uri="{FF2B5EF4-FFF2-40B4-BE49-F238E27FC236}">
                <a16:creationId xmlns:a16="http://schemas.microsoft.com/office/drawing/2014/main" id="{9C22170A-981D-4724-9A14-25BF16F5B9E0}"/>
              </a:ext>
            </a:extLst>
          </p:cNvPr>
          <p:cNvSpPr/>
          <p:nvPr/>
        </p:nvSpPr>
        <p:spPr>
          <a:xfrm>
            <a:off x="2088682" y="500513"/>
            <a:ext cx="9914021" cy="5775158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DBF5086A-27FB-4667-A473-8793A1A031E5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25E4F"/>
                </a:solidFill>
              </a:rPr>
              <a:t>Regra de Cramer</a:t>
            </a:r>
            <a:endParaRPr lang="en-US" sz="2400" dirty="0"/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1659047D-3F3E-472A-B03F-518125117900}"/>
              </a:ext>
            </a:extLst>
          </p:cNvPr>
          <p:cNvSpPr/>
          <p:nvPr/>
        </p:nvSpPr>
        <p:spPr>
          <a:xfrm>
            <a:off x="2211314" y="1126277"/>
            <a:ext cx="7121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Multiplicando as matrizes no segundo membro:</a:t>
            </a: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83667A2E-4A4D-4BF9-BF25-B623CA67CB13}"/>
              </a:ext>
            </a:extLst>
          </p:cNvPr>
          <p:cNvSpPr/>
          <p:nvPr/>
        </p:nvSpPr>
        <p:spPr>
          <a:xfrm>
            <a:off x="2211314" y="3353755"/>
            <a:ext cx="9578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Recordando as possíveis expansões de Laplace </a:t>
            </a:r>
            <a:r>
              <a:rPr lang="pt-PT" sz="2400" dirty="0">
                <a:sym typeface="Symbol" panose="05050102010706020507" pitchFamily="18" charset="2"/>
              </a:rPr>
              <a:t>aplicada a colunas </a:t>
            </a:r>
            <a:r>
              <a:rPr lang="pt-PT" sz="2400" dirty="0"/>
              <a:t>de </a:t>
            </a:r>
            <a:r>
              <a:rPr lang="pt-PT" sz="2400" dirty="0">
                <a:sym typeface="Symbol" panose="05050102010706020507" pitchFamily="18" charset="2"/>
              </a:rPr>
              <a:t> </a:t>
            </a:r>
            <a:r>
              <a:rPr lang="en-US" sz="2400" dirty="0"/>
              <a:t>:</a:t>
            </a: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F795A658-80AB-4A2D-8CE3-D488C9C553F7}"/>
              </a:ext>
            </a:extLst>
          </p:cNvPr>
          <p:cNvSpPr/>
          <p:nvPr/>
        </p:nvSpPr>
        <p:spPr>
          <a:xfrm>
            <a:off x="2150465" y="5869283"/>
            <a:ext cx="9756000" cy="4882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pt-PT" b="1" dirty="0">
                <a:solidFill>
                  <a:srgbClr val="F25E4F"/>
                </a:solidFill>
              </a:rPr>
              <a:t>Recorda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ângulo: Cantos Arredondados 54">
                <a:extLst>
                  <a:ext uri="{FF2B5EF4-FFF2-40B4-BE49-F238E27FC236}">
                    <a16:creationId xmlns:a16="http://schemas.microsoft.com/office/drawing/2014/main" id="{30487836-0EEF-4F6A-B285-21B19A4D6EAC}"/>
                  </a:ext>
                </a:extLst>
              </p:cNvPr>
              <p:cNvSpPr/>
              <p:nvPr/>
            </p:nvSpPr>
            <p:spPr>
              <a:xfrm>
                <a:off x="3068027" y="5901555"/>
                <a:ext cx="8892000" cy="744175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pt-P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Complementos Algébricos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b="1" dirty="0"/>
                  <a:t>  – Aula 16 </a:t>
                </a:r>
                <a:r>
                  <a:rPr lang="en-GB" dirty="0"/>
                  <a:t>e </a:t>
                </a:r>
                <a:r>
                  <a:rPr lang="pt-P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Expansão  de Laplace aplicada a colunas </a:t>
                </a:r>
                <a:r>
                  <a:rPr lang="pt-PT" dirty="0"/>
                  <a:t>– </a:t>
                </a:r>
                <a:r>
                  <a:rPr lang="pt-PT" b="1" dirty="0"/>
                  <a:t>Aula 17</a:t>
                </a:r>
              </a:p>
            </p:txBody>
          </p:sp>
        </mc:Choice>
        <mc:Fallback xmlns="">
          <p:sp>
            <p:nvSpPr>
              <p:cNvPr id="55" name="Retângulo: Cantos Arredondados 54">
                <a:extLst>
                  <a:ext uri="{FF2B5EF4-FFF2-40B4-BE49-F238E27FC236}">
                    <a16:creationId xmlns:a16="http://schemas.microsoft.com/office/drawing/2014/main" id="{30487836-0EEF-4F6A-B285-21B19A4D6E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027" y="5901555"/>
                <a:ext cx="8892000" cy="744175"/>
              </a:xfrm>
              <a:prstGeom prst="roundRect">
                <a:avLst/>
              </a:prstGeom>
              <a:blipFill>
                <a:blip r:embed="rId10"/>
                <a:stretch>
                  <a:fillRect l="-2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Conexão reta unidirecional 55">
            <a:extLst>
              <a:ext uri="{FF2B5EF4-FFF2-40B4-BE49-F238E27FC236}">
                <a16:creationId xmlns:a16="http://schemas.microsoft.com/office/drawing/2014/main" id="{C6592876-6606-4E30-856A-CAB5F38B559F}"/>
              </a:ext>
            </a:extLst>
          </p:cNvPr>
          <p:cNvCxnSpPr>
            <a:cxnSpLocks/>
          </p:cNvCxnSpPr>
          <p:nvPr/>
        </p:nvCxnSpPr>
        <p:spPr>
          <a:xfrm>
            <a:off x="7792911" y="3201964"/>
            <a:ext cx="510261" cy="0"/>
          </a:xfrm>
          <a:prstGeom prst="straightConnector1">
            <a:avLst/>
          </a:prstGeom>
          <a:ln w="28575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: Cantos Arredondados 56">
                <a:extLst>
                  <a:ext uri="{FF2B5EF4-FFF2-40B4-BE49-F238E27FC236}">
                    <a16:creationId xmlns:a16="http://schemas.microsoft.com/office/drawing/2014/main" id="{6E7BBBAF-C654-407B-A23F-D0966AA936E0}"/>
                  </a:ext>
                </a:extLst>
              </p:cNvPr>
              <p:cNvSpPr/>
              <p:nvPr/>
            </p:nvSpPr>
            <p:spPr>
              <a:xfrm>
                <a:off x="8416413" y="2233999"/>
                <a:ext cx="3373821" cy="1191816"/>
              </a:xfrm>
              <a:prstGeom prst="roundRect">
                <a:avLst/>
              </a:prstGeom>
              <a:ln>
                <a:solidFill>
                  <a:srgbClr val="F25E4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:r>
                  <a:rPr lang="pt-PT" sz="1600" dirty="0"/>
                  <a:t>Expansão de Laplace a</a:t>
                </a:r>
                <a:r>
                  <a:rPr lang="pt-PT" sz="1600" b="1" dirty="0"/>
                  <a:t>plicada à      </a:t>
                </a:r>
                <a:r>
                  <a:rPr lang="en-US" sz="1600" b="1" dirty="0"/>
                  <a:t> n-</a:t>
                </a:r>
                <a:r>
                  <a:rPr lang="en-US" sz="1600" b="1" dirty="0" err="1"/>
                  <a:t>ésima</a:t>
                </a:r>
                <a:r>
                  <a:rPr lang="en-US" sz="1600" b="1" dirty="0"/>
                  <a:t> </a:t>
                </a:r>
                <a:r>
                  <a:rPr lang="en-US" sz="1600" b="1" dirty="0" err="1"/>
                  <a:t>coluna</a:t>
                </a:r>
                <a:r>
                  <a:rPr lang="en-US" sz="1600" dirty="0"/>
                  <a:t> </a:t>
                </a:r>
                <a:r>
                  <a:rPr lang="pt-PT" sz="1600" dirty="0"/>
                  <a:t>de </a:t>
                </a:r>
                <a:r>
                  <a:rPr lang="pt-PT" sz="1600" dirty="0">
                    <a:sym typeface="Symbol" panose="05050102010706020507" pitchFamily="18" charset="2"/>
                  </a:rPr>
                  <a:t></a:t>
                </a:r>
                <a:r>
                  <a:rPr lang="pt-PT" sz="1600" dirty="0"/>
                  <a:t> onde</a:t>
                </a:r>
                <a:r>
                  <a:rPr lang="pt-PT" sz="1600" b="1" dirty="0"/>
                  <a:t> </a:t>
                </a:r>
                <a:r>
                  <a:rPr lang="pt-PT" sz="1600" dirty="0"/>
                  <a:t>os</a:t>
                </a:r>
                <a:r>
                  <a:rPr lang="pt-PT" sz="1600" b="1" dirty="0"/>
                  <a:t> </a:t>
                </a:r>
                <a:r>
                  <a:rPr lang="pt-PT" sz="1600" dirty="0"/>
                  <a:t>elementos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6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1600" b="1" i="1" smtClean="0">
                            <a:latin typeface="Cambria Math" panose="02040503050406030204" pitchFamily="18" charset="0"/>
                          </a:rPr>
                          <m:t>𝒊𝒏</m:t>
                        </m:r>
                      </m:sub>
                    </m:sSub>
                  </m:oMath>
                </a14:m>
                <a:r>
                  <a:rPr lang="en-US" sz="1600" dirty="0"/>
                  <a:t> </a:t>
                </a:r>
                <a:r>
                  <a:rPr lang="pt-PT" sz="1600" dirty="0"/>
                  <a:t>foram substituídos pelos termos independentes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6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pt-PT" sz="16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57" name="Retângulo: Cantos Arredondados 56">
                <a:extLst>
                  <a:ext uri="{FF2B5EF4-FFF2-40B4-BE49-F238E27FC236}">
                    <a16:creationId xmlns:a16="http://schemas.microsoft.com/office/drawing/2014/main" id="{6E7BBBAF-C654-407B-A23F-D0966AA936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413" y="2233999"/>
                <a:ext cx="3373821" cy="1191816"/>
              </a:xfrm>
              <a:prstGeom prst="roundRect">
                <a:avLst/>
              </a:prstGeom>
              <a:blipFill>
                <a:blip r:embed="rId11"/>
                <a:stretch>
                  <a:fillRect b="-505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8" name="Objeto 57">
            <a:extLst>
              <a:ext uri="{FF2B5EF4-FFF2-40B4-BE49-F238E27FC236}">
                <a16:creationId xmlns:a16="http://schemas.microsoft.com/office/drawing/2014/main" id="{773CAE00-43CF-42C1-BCAF-3C3F7666B2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639191"/>
              </p:ext>
            </p:extLst>
          </p:nvPr>
        </p:nvGraphicFramePr>
        <p:xfrm>
          <a:off x="2611438" y="3813175"/>
          <a:ext cx="6575425" cy="18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0" name="Equation" r:id="rId12" imgW="4762440" imgH="1358640" progId="Equation.DSMT4">
                  <p:embed/>
                </p:oleObj>
              </mc:Choice>
              <mc:Fallback>
                <p:oleObj name="Equation" r:id="rId12" imgW="4762440" imgH="135864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DCAA27E6-70F6-4D09-A865-56286CB3A4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11438" y="3813175"/>
                        <a:ext cx="6575425" cy="1878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272BA946-BA37-4E3E-B917-A556BF807A8B}"/>
              </a:ext>
            </a:extLst>
          </p:cNvPr>
          <p:cNvSpPr/>
          <p:nvPr/>
        </p:nvSpPr>
        <p:spPr>
          <a:xfrm rot="5400000">
            <a:off x="4291154" y="4541279"/>
            <a:ext cx="1922221" cy="439539"/>
          </a:xfrm>
          <a:prstGeom prst="roundRect">
            <a:avLst/>
          </a:prstGeom>
          <a:noFill/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tângulo: Cantos Arredondados 62">
            <a:extLst>
              <a:ext uri="{FF2B5EF4-FFF2-40B4-BE49-F238E27FC236}">
                <a16:creationId xmlns:a16="http://schemas.microsoft.com/office/drawing/2014/main" id="{061E247A-F23C-474E-8F45-B45EABF9D532}"/>
              </a:ext>
            </a:extLst>
          </p:cNvPr>
          <p:cNvSpPr/>
          <p:nvPr/>
        </p:nvSpPr>
        <p:spPr>
          <a:xfrm>
            <a:off x="5772249" y="4554337"/>
            <a:ext cx="3466343" cy="439539"/>
          </a:xfrm>
          <a:prstGeom prst="roundRect">
            <a:avLst/>
          </a:prstGeom>
          <a:noFill/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4" name="Objeto 63">
            <a:extLst>
              <a:ext uri="{FF2B5EF4-FFF2-40B4-BE49-F238E27FC236}">
                <a16:creationId xmlns:a16="http://schemas.microsoft.com/office/drawing/2014/main" id="{87FA1530-13D7-4C09-978F-E865458CE5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38617"/>
              </p:ext>
            </p:extLst>
          </p:nvPr>
        </p:nvGraphicFramePr>
        <p:xfrm>
          <a:off x="3074988" y="1546225"/>
          <a:ext cx="4708525" cy="189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1" name="Equation" r:id="rId14" imgW="3377880" imgH="1358640" progId="Equation.DSMT4">
                  <p:embed/>
                </p:oleObj>
              </mc:Choice>
              <mc:Fallback>
                <p:oleObj name="Equation" r:id="rId14" imgW="3377880" imgH="135864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5C165CAC-CF43-4316-AB6F-A4EBDC7C95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074988" y="1546225"/>
                        <a:ext cx="4708525" cy="1890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tângulo: Cantos Arredondados 64">
            <a:extLst>
              <a:ext uri="{FF2B5EF4-FFF2-40B4-BE49-F238E27FC236}">
                <a16:creationId xmlns:a16="http://schemas.microsoft.com/office/drawing/2014/main" id="{5894C61D-7506-4D14-81B5-50E23E177556}"/>
              </a:ext>
            </a:extLst>
          </p:cNvPr>
          <p:cNvSpPr/>
          <p:nvPr/>
        </p:nvSpPr>
        <p:spPr>
          <a:xfrm>
            <a:off x="4487917" y="3017671"/>
            <a:ext cx="3174124" cy="439539"/>
          </a:xfrm>
          <a:prstGeom prst="roundRect">
            <a:avLst/>
          </a:prstGeom>
          <a:noFill/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6" name="Conexão reta unidirecional 65">
            <a:extLst>
              <a:ext uri="{FF2B5EF4-FFF2-40B4-BE49-F238E27FC236}">
                <a16:creationId xmlns:a16="http://schemas.microsoft.com/office/drawing/2014/main" id="{254DA8AC-1865-4725-AF7B-0C14F242666E}"/>
              </a:ext>
            </a:extLst>
          </p:cNvPr>
          <p:cNvCxnSpPr>
            <a:cxnSpLocks/>
          </p:cNvCxnSpPr>
          <p:nvPr/>
        </p:nvCxnSpPr>
        <p:spPr>
          <a:xfrm flipH="1" flipV="1">
            <a:off x="6949601" y="3520404"/>
            <a:ext cx="565297" cy="1011809"/>
          </a:xfrm>
          <a:prstGeom prst="straightConnector1">
            <a:avLst/>
          </a:prstGeom>
          <a:ln w="190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tângulo 66">
            <a:extLst>
              <a:ext uri="{FF2B5EF4-FFF2-40B4-BE49-F238E27FC236}">
                <a16:creationId xmlns:a16="http://schemas.microsoft.com/office/drawing/2014/main" id="{9DC42469-C1B2-49E9-A785-8DAEAEC43776}"/>
              </a:ext>
            </a:extLst>
          </p:cNvPr>
          <p:cNvSpPr/>
          <p:nvPr/>
        </p:nvSpPr>
        <p:spPr>
          <a:xfrm>
            <a:off x="5568700" y="5027020"/>
            <a:ext cx="45809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pt-PT" sz="1600" b="1" dirty="0">
                <a:solidFill>
                  <a:srgbClr val="F25E4F"/>
                </a:solidFill>
              </a:rPr>
              <a:t>Expansão de Laplace aplicada à n-</a:t>
            </a:r>
            <a:r>
              <a:rPr lang="pt-PT" sz="1600" b="1" dirty="0" err="1">
                <a:solidFill>
                  <a:srgbClr val="F25E4F"/>
                </a:solidFill>
              </a:rPr>
              <a:t>ésima</a:t>
            </a:r>
            <a:r>
              <a:rPr lang="pt-PT" sz="1600" b="1" dirty="0">
                <a:solidFill>
                  <a:srgbClr val="F25E4F"/>
                </a:solidFill>
              </a:rPr>
              <a:t> coluna de </a:t>
            </a:r>
            <a:r>
              <a:rPr lang="pt-PT" sz="1600" b="1" dirty="0">
                <a:solidFill>
                  <a:srgbClr val="F25E4F"/>
                </a:solidFill>
                <a:sym typeface="Symbol" panose="05050102010706020507" pitchFamily="18" charset="2"/>
              </a:rPr>
              <a:t></a:t>
            </a:r>
            <a:endParaRPr lang="pt-PT" sz="1600" b="1" dirty="0">
              <a:solidFill>
                <a:srgbClr val="F25E4F"/>
              </a:solidFill>
            </a:endParaRPr>
          </a:p>
        </p:txBody>
      </p:sp>
      <p:cxnSp>
        <p:nvCxnSpPr>
          <p:cNvPr id="68" name="Conexão reta unidirecional 67">
            <a:extLst>
              <a:ext uri="{FF2B5EF4-FFF2-40B4-BE49-F238E27FC236}">
                <a16:creationId xmlns:a16="http://schemas.microsoft.com/office/drawing/2014/main" id="{EB3562B7-9B78-480C-8076-164AAD088830}"/>
              </a:ext>
            </a:extLst>
          </p:cNvPr>
          <p:cNvCxnSpPr>
            <a:cxnSpLocks/>
          </p:cNvCxnSpPr>
          <p:nvPr/>
        </p:nvCxnSpPr>
        <p:spPr>
          <a:xfrm rot="16200000" flipV="1">
            <a:off x="9675298" y="2001989"/>
            <a:ext cx="468000" cy="0"/>
          </a:xfrm>
          <a:prstGeom prst="straightConnector1">
            <a:avLst/>
          </a:prstGeom>
          <a:ln w="28575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tângulo: Cantos Arredondados 68">
                <a:extLst>
                  <a:ext uri="{FF2B5EF4-FFF2-40B4-BE49-F238E27FC236}">
                    <a16:creationId xmlns:a16="http://schemas.microsoft.com/office/drawing/2014/main" id="{463CB5E7-CF63-450E-AC1C-6DD1F2CDB7E0}"/>
                  </a:ext>
                </a:extLst>
              </p:cNvPr>
              <p:cNvSpPr/>
              <p:nvPr/>
            </p:nvSpPr>
            <p:spPr>
              <a:xfrm>
                <a:off x="9668973" y="1237172"/>
                <a:ext cx="480650" cy="506313"/>
              </a:xfrm>
              <a:prstGeom prst="roundRect">
                <a:avLst/>
              </a:prstGeom>
              <a:ln>
                <a:solidFill>
                  <a:srgbClr val="F25E4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69" name="Retângulo: Cantos Arredondados 68">
                <a:extLst>
                  <a:ext uri="{FF2B5EF4-FFF2-40B4-BE49-F238E27FC236}">
                    <a16:creationId xmlns:a16="http://schemas.microsoft.com/office/drawing/2014/main" id="{463CB5E7-CF63-450E-AC1C-6DD1F2CDB7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8973" y="1237172"/>
                <a:ext cx="480650" cy="506313"/>
              </a:xfrm>
              <a:prstGeom prst="roundRect">
                <a:avLst/>
              </a:prstGeom>
              <a:blipFill>
                <a:blip r:embed="rId16"/>
                <a:stretch>
                  <a:fillRect r="-2469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tângulo: Cantos Arredondados 69">
                <a:extLst>
                  <a:ext uri="{FF2B5EF4-FFF2-40B4-BE49-F238E27FC236}">
                    <a16:creationId xmlns:a16="http://schemas.microsoft.com/office/drawing/2014/main" id="{4F3EC211-3E97-4B25-BF1B-4E1DE586C527}"/>
                  </a:ext>
                </a:extLst>
              </p:cNvPr>
              <p:cNvSpPr/>
              <p:nvPr/>
            </p:nvSpPr>
            <p:spPr>
              <a:xfrm>
                <a:off x="4477525" y="2974754"/>
                <a:ext cx="3191753" cy="51077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0" name="Retângulo: Cantos Arredondados 69">
                <a:extLst>
                  <a:ext uri="{FF2B5EF4-FFF2-40B4-BE49-F238E27FC236}">
                    <a16:creationId xmlns:a16="http://schemas.microsoft.com/office/drawing/2014/main" id="{4F3EC211-3E97-4B25-BF1B-4E1DE586C5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525" y="2974754"/>
                <a:ext cx="3191753" cy="510778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tângulo: Cantos Arredondados 70">
                <a:extLst>
                  <a:ext uri="{FF2B5EF4-FFF2-40B4-BE49-F238E27FC236}">
                    <a16:creationId xmlns:a16="http://schemas.microsoft.com/office/drawing/2014/main" id="{A002F3FC-7388-4097-9485-8F58DA845F88}"/>
                  </a:ext>
                </a:extLst>
              </p:cNvPr>
              <p:cNvSpPr/>
              <p:nvPr/>
            </p:nvSpPr>
            <p:spPr>
              <a:xfrm>
                <a:off x="4487917" y="1515166"/>
                <a:ext cx="3174124" cy="51077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1" name="Retângulo: Cantos Arredondados 70">
                <a:extLst>
                  <a:ext uri="{FF2B5EF4-FFF2-40B4-BE49-F238E27FC236}">
                    <a16:creationId xmlns:a16="http://schemas.microsoft.com/office/drawing/2014/main" id="{A002F3FC-7388-4097-9485-8F58DA845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17" y="1515166"/>
                <a:ext cx="3174124" cy="510778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tângulo: Cantos Arredondados 71">
                <a:extLst>
                  <a:ext uri="{FF2B5EF4-FFF2-40B4-BE49-F238E27FC236}">
                    <a16:creationId xmlns:a16="http://schemas.microsoft.com/office/drawing/2014/main" id="{ECFC04B6-8175-4F90-B97A-299964B8D89C}"/>
                  </a:ext>
                </a:extLst>
              </p:cNvPr>
              <p:cNvSpPr/>
              <p:nvPr/>
            </p:nvSpPr>
            <p:spPr>
              <a:xfrm>
                <a:off x="4487917" y="1986565"/>
                <a:ext cx="3174124" cy="51077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2" name="Retângulo: Cantos Arredondados 71">
                <a:extLst>
                  <a:ext uri="{FF2B5EF4-FFF2-40B4-BE49-F238E27FC236}">
                    <a16:creationId xmlns:a16="http://schemas.microsoft.com/office/drawing/2014/main" id="{ECFC04B6-8175-4F90-B97A-299964B8D8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17" y="1986565"/>
                <a:ext cx="3174124" cy="510778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etângulo: Cantos Arredondados 72">
            <a:hlinkClick r:id="rId20" action="ppaction://hlinksldjump"/>
            <a:extLst>
              <a:ext uri="{FF2B5EF4-FFF2-40B4-BE49-F238E27FC236}">
                <a16:creationId xmlns:a16="http://schemas.microsoft.com/office/drawing/2014/main" id="{2C272169-2529-4F3A-8480-0394FFBC7425}"/>
              </a:ext>
            </a:extLst>
          </p:cNvPr>
          <p:cNvSpPr/>
          <p:nvPr/>
        </p:nvSpPr>
        <p:spPr>
          <a:xfrm>
            <a:off x="10975399" y="5209968"/>
            <a:ext cx="972000" cy="489600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600" dirty="0"/>
              <a:t>Avançar!</a:t>
            </a:r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id="{8C6C5114-6925-494E-BF39-05F2DFAEF34F}"/>
              </a:ext>
            </a:extLst>
          </p:cNvPr>
          <p:cNvSpPr/>
          <p:nvPr/>
        </p:nvSpPr>
        <p:spPr>
          <a:xfrm>
            <a:off x="4343433" y="663664"/>
            <a:ext cx="295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pt-PT" sz="2400" b="1" dirty="0"/>
              <a:t>Porque funciona?</a:t>
            </a:r>
            <a:r>
              <a:rPr lang="pt-PT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085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7" grpId="0" animBg="1"/>
      <p:bldP spid="57" grpId="1" animBg="1"/>
      <p:bldP spid="62" grpId="0" animBg="1"/>
      <p:bldP spid="62" grpId="1" animBg="1"/>
      <p:bldP spid="63" grpId="0" animBg="1"/>
      <p:bldP spid="63" grpId="1" animBg="1"/>
      <p:bldP spid="65" grpId="0" animBg="1"/>
      <p:bldP spid="65" grpId="1" animBg="1"/>
      <p:bldP spid="67" grpId="0"/>
      <p:bldP spid="67" grpId="1"/>
      <p:bldP spid="69" grpId="0" animBg="1"/>
      <p:bldP spid="69" grpId="1" animBg="1"/>
      <p:bldP spid="7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500513"/>
            <a:ext cx="9914021" cy="5775158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25E4F"/>
                </a:solidFill>
              </a:rPr>
              <a:t>Regra de Cramer</a:t>
            </a:r>
            <a:endParaRPr lang="en-US" sz="2400" dirty="0"/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570F2804-4DCA-4642-9424-9F883EA8567B}"/>
              </a:ext>
            </a:extLst>
          </p:cNvPr>
          <p:cNvSpPr/>
          <p:nvPr/>
        </p:nvSpPr>
        <p:spPr>
          <a:xfrm>
            <a:off x="2211314" y="1167373"/>
            <a:ext cx="7121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Multiplicando as matrizes no segundo membro:</a:t>
            </a:r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9F21B61D-19AA-4AA3-85DD-88DB5A0909D0}"/>
              </a:ext>
            </a:extLst>
          </p:cNvPr>
          <p:cNvSpPr/>
          <p:nvPr/>
        </p:nvSpPr>
        <p:spPr>
          <a:xfrm>
            <a:off x="2211314" y="3353755"/>
            <a:ext cx="9578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Por fim, vemos a regra de </a:t>
            </a:r>
            <a:r>
              <a:rPr lang="pt-PT" sz="2400" dirty="0" err="1"/>
              <a:t>Cramer</a:t>
            </a:r>
            <a:r>
              <a:rPr lang="pt-PT" sz="2400" dirty="0"/>
              <a:t>, que já colocamos a funcionar:</a:t>
            </a:r>
            <a:endParaRPr lang="en-US" sz="2400" dirty="0"/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B1778A5F-9AE7-42A0-954B-1A8251FF873A}"/>
              </a:ext>
            </a:extLst>
          </p:cNvPr>
          <p:cNvSpPr/>
          <p:nvPr/>
        </p:nvSpPr>
        <p:spPr>
          <a:xfrm>
            <a:off x="2150465" y="5869283"/>
            <a:ext cx="9756000" cy="4882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pt-PT" b="1" dirty="0">
                <a:solidFill>
                  <a:srgbClr val="F25E4F"/>
                </a:solidFill>
              </a:rPr>
              <a:t>Recorda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B5177F87-F2D6-4405-B633-EEE0F8DC8149}"/>
                  </a:ext>
                </a:extLst>
              </p:cNvPr>
              <p:cNvSpPr/>
              <p:nvPr/>
            </p:nvSpPr>
            <p:spPr>
              <a:xfrm>
                <a:off x="3088577" y="5901555"/>
                <a:ext cx="8892000" cy="744175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pt-P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Complementos Algébricos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b="1" dirty="0"/>
                  <a:t>  – Aula 16 </a:t>
                </a:r>
                <a:r>
                  <a:rPr lang="en-GB" dirty="0"/>
                  <a:t>e </a:t>
                </a:r>
                <a:r>
                  <a:rPr lang="pt-P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Expansão  de Laplace aplicada a colunas </a:t>
                </a:r>
                <a:r>
                  <a:rPr lang="pt-PT" dirty="0"/>
                  <a:t>– </a:t>
                </a:r>
                <a:r>
                  <a:rPr lang="pt-PT" b="1" dirty="0"/>
                  <a:t>Aula 17</a:t>
                </a:r>
              </a:p>
            </p:txBody>
          </p:sp>
        </mc:Choice>
        <mc:Fallback xmlns="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B5177F87-F2D6-4405-B633-EEE0F8DC81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577" y="5901555"/>
                <a:ext cx="8892000" cy="744175"/>
              </a:xfrm>
              <a:prstGeom prst="roundRect">
                <a:avLst/>
              </a:prstGeom>
              <a:blipFill>
                <a:blip r:embed="rId6"/>
                <a:stretch>
                  <a:fillRect l="-27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" name="Objeto 39">
            <a:extLst>
              <a:ext uri="{FF2B5EF4-FFF2-40B4-BE49-F238E27FC236}">
                <a16:creationId xmlns:a16="http://schemas.microsoft.com/office/drawing/2014/main" id="{5C165CAC-CF43-4316-AB6F-A4EBDC7C95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66923" y="1546225"/>
          <a:ext cx="4725988" cy="189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02" name="Equation" r:id="rId7" imgW="3390840" imgH="1358640" progId="Equation.DSMT4">
                  <p:embed/>
                </p:oleObj>
              </mc:Choice>
              <mc:Fallback>
                <p:oleObj name="Equation" r:id="rId7" imgW="3390840" imgH="135864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5C165CAC-CF43-4316-AB6F-A4EBDC7C95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66923" y="1546225"/>
                        <a:ext cx="4725988" cy="1890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: Cantos Arredondados 31">
                <a:extLst>
                  <a:ext uri="{FF2B5EF4-FFF2-40B4-BE49-F238E27FC236}">
                    <a16:creationId xmlns:a16="http://schemas.microsoft.com/office/drawing/2014/main" id="{4A6E4A4F-140E-4309-8123-3108067BE3DE}"/>
                  </a:ext>
                </a:extLst>
              </p:cNvPr>
              <p:cNvSpPr/>
              <p:nvPr/>
            </p:nvSpPr>
            <p:spPr>
              <a:xfrm>
                <a:off x="4487917" y="2952757"/>
                <a:ext cx="3174124" cy="51077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2" name="Retângulo: Cantos Arredondados 31">
                <a:extLst>
                  <a:ext uri="{FF2B5EF4-FFF2-40B4-BE49-F238E27FC236}">
                    <a16:creationId xmlns:a16="http://schemas.microsoft.com/office/drawing/2014/main" id="{4A6E4A4F-140E-4309-8123-3108067BE3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17" y="2952757"/>
                <a:ext cx="3174124" cy="51077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: Cantos Arredondados 32">
                <a:extLst>
                  <a:ext uri="{FF2B5EF4-FFF2-40B4-BE49-F238E27FC236}">
                    <a16:creationId xmlns:a16="http://schemas.microsoft.com/office/drawing/2014/main" id="{25A82BC8-3DAF-4390-9737-9258C9831151}"/>
                  </a:ext>
                </a:extLst>
              </p:cNvPr>
              <p:cNvSpPr/>
              <p:nvPr/>
            </p:nvSpPr>
            <p:spPr>
              <a:xfrm>
                <a:off x="4487917" y="1515166"/>
                <a:ext cx="3174124" cy="51077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3" name="Retângulo: Cantos Arredondados 32">
                <a:extLst>
                  <a:ext uri="{FF2B5EF4-FFF2-40B4-BE49-F238E27FC236}">
                    <a16:creationId xmlns:a16="http://schemas.microsoft.com/office/drawing/2014/main" id="{25A82BC8-3DAF-4390-9737-9258C98311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17" y="1515166"/>
                <a:ext cx="3174124" cy="510778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: Cantos Arredondados 37">
                <a:extLst>
                  <a:ext uri="{FF2B5EF4-FFF2-40B4-BE49-F238E27FC236}">
                    <a16:creationId xmlns:a16="http://schemas.microsoft.com/office/drawing/2014/main" id="{5F339A2C-305B-4AF0-85E9-B129C0330EE1}"/>
                  </a:ext>
                </a:extLst>
              </p:cNvPr>
              <p:cNvSpPr/>
              <p:nvPr/>
            </p:nvSpPr>
            <p:spPr>
              <a:xfrm>
                <a:off x="4487917" y="1986565"/>
                <a:ext cx="3174124" cy="51077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8" name="Retângulo: Cantos Arredondados 37">
                <a:extLst>
                  <a:ext uri="{FF2B5EF4-FFF2-40B4-BE49-F238E27FC236}">
                    <a16:creationId xmlns:a16="http://schemas.microsoft.com/office/drawing/2014/main" id="{5F339A2C-305B-4AF0-85E9-B129C0330E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17" y="1986565"/>
                <a:ext cx="3174124" cy="510778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BE9E9FE3-5FF1-40BC-BE5E-EC120808E7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071304"/>
              </p:ext>
            </p:extLst>
          </p:nvPr>
        </p:nvGraphicFramePr>
        <p:xfrm>
          <a:off x="3066923" y="3708400"/>
          <a:ext cx="1663700" cy="192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03" name="Equation" r:id="rId12" imgW="1193760" imgH="1384200" progId="Equation.DSMT4">
                  <p:embed/>
                </p:oleObj>
              </mc:Choice>
              <mc:Fallback>
                <p:oleObj name="Equation" r:id="rId12" imgW="1193760" imgH="138420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5C165CAC-CF43-4316-AB6F-A4EBDC7C95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066923" y="3708400"/>
                        <a:ext cx="1663700" cy="1925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to 46">
            <a:extLst>
              <a:ext uri="{FF2B5EF4-FFF2-40B4-BE49-F238E27FC236}">
                <a16:creationId xmlns:a16="http://schemas.microsoft.com/office/drawing/2014/main" id="{45819B99-293A-4836-B5B8-9450D1B897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817088"/>
              </p:ext>
            </p:extLst>
          </p:nvPr>
        </p:nvGraphicFramePr>
        <p:xfrm>
          <a:off x="5916594" y="4079807"/>
          <a:ext cx="1382713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04" name="Equation" r:id="rId14" imgW="749160" imgH="571320" progId="Equation.DSMT4">
                  <p:embed/>
                </p:oleObj>
              </mc:Choice>
              <mc:Fallback>
                <p:oleObj name="Equation" r:id="rId14" imgW="749160" imgH="57132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673E6F94-7FCD-4DB9-9A51-D51E0DA647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916594" y="4079807"/>
                        <a:ext cx="1382713" cy="1055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Seta: Para a Direita 47">
            <a:extLst>
              <a:ext uri="{FF2B5EF4-FFF2-40B4-BE49-F238E27FC236}">
                <a16:creationId xmlns:a16="http://schemas.microsoft.com/office/drawing/2014/main" id="{8293B616-B7DA-468C-97DB-4B4EA04BE69C}"/>
              </a:ext>
            </a:extLst>
          </p:cNvPr>
          <p:cNvSpPr/>
          <p:nvPr/>
        </p:nvSpPr>
        <p:spPr>
          <a:xfrm>
            <a:off x="5228606" y="4531712"/>
            <a:ext cx="402622" cy="279014"/>
          </a:xfrm>
          <a:prstGeom prst="rightArrow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6E575491-2CAF-4BAC-AC16-B48E22E1B64C}"/>
              </a:ext>
            </a:extLst>
          </p:cNvPr>
          <p:cNvSpPr/>
          <p:nvPr/>
        </p:nvSpPr>
        <p:spPr>
          <a:xfrm rot="5400000">
            <a:off x="6091564" y="3848526"/>
            <a:ext cx="1133457" cy="1606170"/>
          </a:xfrm>
          <a:prstGeom prst="roundRect">
            <a:avLst/>
          </a:prstGeom>
          <a:noFill/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tângulo: Cantos Arredondados 50">
            <a:hlinkClick r:id="rId16" action="ppaction://hlinksldjump"/>
            <a:extLst>
              <a:ext uri="{FF2B5EF4-FFF2-40B4-BE49-F238E27FC236}">
                <a16:creationId xmlns:a16="http://schemas.microsoft.com/office/drawing/2014/main" id="{4F605D33-8C11-444A-80AB-7DC3BFEDFF2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2" name="Retângulo: Cantos Arredondados 51">
            <a:hlinkClick r:id="rId17" action="ppaction://hlinksldjump"/>
            <a:extLst>
              <a:ext uri="{FF2B5EF4-FFF2-40B4-BE49-F238E27FC236}">
                <a16:creationId xmlns:a16="http://schemas.microsoft.com/office/drawing/2014/main" id="{EAFC76C4-89CF-485D-A657-F132796006C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Regra de Cramer  e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Sistemas Lineares</a:t>
            </a:r>
          </a:p>
        </p:txBody>
      </p:sp>
      <p:sp>
        <p:nvSpPr>
          <p:cNvPr id="53" name="Retângulo: Cantos Arredondados 52">
            <a:hlinkClick r:id="rId18" action="ppaction://hlinksldjump"/>
            <a:extLst>
              <a:ext uri="{FF2B5EF4-FFF2-40B4-BE49-F238E27FC236}">
                <a16:creationId xmlns:a16="http://schemas.microsoft.com/office/drawing/2014/main" id="{F212870F-5C7B-46B0-86B4-525692BD1C4E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Exemplos</a:t>
            </a:r>
          </a:p>
        </p:txBody>
      </p:sp>
      <p:sp>
        <p:nvSpPr>
          <p:cNvPr id="54" name="Retângulo: Cantos Arredondados 53">
            <a:hlinkClick r:id="rId19" action="ppaction://hlinksldjump"/>
            <a:extLst>
              <a:ext uri="{FF2B5EF4-FFF2-40B4-BE49-F238E27FC236}">
                <a16:creationId xmlns:a16="http://schemas.microsoft.com/office/drawing/2014/main" id="{21D01052-0059-4144-ACD3-F7161FCA5578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Generalizando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Porque funciona?...</a:t>
            </a:r>
          </a:p>
        </p:txBody>
      </p:sp>
      <p:sp>
        <p:nvSpPr>
          <p:cNvPr id="26" name="Retângulo: Cantos Arredondados 25">
            <a:hlinkClick r:id="rId20" action="ppaction://hlinksldjump"/>
            <a:extLst>
              <a:ext uri="{FF2B5EF4-FFF2-40B4-BE49-F238E27FC236}">
                <a16:creationId xmlns:a16="http://schemas.microsoft.com/office/drawing/2014/main" id="{E6B223BD-9BE0-41B1-B029-9369E0AFB1DB}"/>
              </a:ext>
            </a:extLst>
          </p:cNvPr>
          <p:cNvSpPr/>
          <p:nvPr/>
        </p:nvSpPr>
        <p:spPr>
          <a:xfrm>
            <a:off x="10975399" y="5209968"/>
            <a:ext cx="972000" cy="489600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600" dirty="0"/>
              <a:t>Avançar!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343433" y="663664"/>
            <a:ext cx="295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pt-PT" sz="2400" b="1" dirty="0"/>
              <a:t>Porque funciona?</a:t>
            </a:r>
            <a:r>
              <a:rPr lang="pt-PT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757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 animBg="1"/>
      <p:bldP spid="61" grpId="0"/>
      <p:bldP spid="48" grpId="0" animBg="1"/>
      <p:bldP spid="5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459414"/>
            <a:ext cx="9914021" cy="6048000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25E4F"/>
                </a:solidFill>
              </a:rPr>
              <a:t>Regra de Cramer</a:t>
            </a:r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343430" y="663664"/>
            <a:ext cx="295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pt-PT" sz="2400" b="1" dirty="0"/>
              <a:t>Discussão de Casos</a:t>
            </a:r>
            <a:endParaRPr lang="pt-P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570F2804-4DCA-4642-9424-9F883EA8567B}"/>
                  </a:ext>
                </a:extLst>
              </p:cNvPr>
              <p:cNvSpPr/>
              <p:nvPr/>
            </p:nvSpPr>
            <p:spPr>
              <a:xfrm>
                <a:off x="2211313" y="1167373"/>
                <a:ext cx="945726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Clr>
                    <a:srgbClr val="F25E4F"/>
                  </a:buClr>
                  <a:buFont typeface="Arial" panose="020B0604020202020204" pitchFamily="34" charset="0"/>
                  <a:buChar char="•"/>
                </a:pPr>
                <a:r>
                  <a:rPr lang="pt-PT" sz="2400" dirty="0"/>
                  <a:t>Se </a:t>
                </a:r>
                <a14:m>
                  <m:oMath xmlns:m="http://schemas.openxmlformats.org/officeDocument/2006/math">
                    <m:r>
                      <a:rPr lang="pt-PT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pt-PT" sz="2400" dirty="0"/>
                  <a:t>, o sistema é </a:t>
                </a:r>
                <a:r>
                  <a:rPr lang="pt-PT" sz="2400" b="1" dirty="0"/>
                  <a:t>possível</a:t>
                </a:r>
                <a:r>
                  <a:rPr lang="pt-PT" sz="2400" dirty="0"/>
                  <a:t> e tem solução única.</a:t>
                </a: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570F2804-4DCA-4642-9424-9F883EA856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13" y="1167373"/>
                <a:ext cx="9457261" cy="461665"/>
              </a:xfrm>
              <a:prstGeom prst="rect">
                <a:avLst/>
              </a:prstGeom>
              <a:blipFill>
                <a:blip r:embed="rId5"/>
                <a:stretch>
                  <a:fillRect l="-903" t="-10526" b="-28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EB34489F-4572-451C-AE42-B94CCE317A51}"/>
                  </a:ext>
                </a:extLst>
              </p:cNvPr>
              <p:cNvSpPr/>
              <p:nvPr/>
            </p:nvSpPr>
            <p:spPr>
              <a:xfrm>
                <a:off x="2211312" y="1792189"/>
                <a:ext cx="94572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Clr>
                    <a:srgbClr val="F25E4F"/>
                  </a:buClr>
                  <a:buFont typeface="Arial" panose="020B0604020202020204" pitchFamily="34" charset="0"/>
                  <a:buChar char="•"/>
                </a:pPr>
                <a:r>
                  <a:rPr lang="pt-PT" sz="2400" dirty="0"/>
                  <a:t>Se </a:t>
                </a:r>
                <a14:m>
                  <m:oMath xmlns:m="http://schemas.openxmlformats.org/officeDocument/2006/math">
                    <m:r>
                      <a:rPr lang="pt-PT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r>
                      <a:rPr lang="pt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PT" sz="2400" dirty="0"/>
                  <a:t>, o sistema pode ter </a:t>
                </a:r>
                <a:r>
                  <a:rPr lang="pt-PT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múltiplas</a:t>
                </a:r>
                <a:r>
                  <a:rPr lang="pt-PT" sz="2400" dirty="0"/>
                  <a:t> </a:t>
                </a:r>
                <a:r>
                  <a:rPr lang="pt-PT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soluções </a:t>
                </a:r>
                <a:r>
                  <a:rPr lang="pt-PT" sz="2400" dirty="0"/>
                  <a:t>ou </a:t>
                </a:r>
                <a:r>
                  <a:rPr lang="pt-PT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não ter solução </a:t>
                </a:r>
                <a:r>
                  <a:rPr lang="pt-PT" sz="2400" dirty="0"/>
                  <a:t>(impossível).</a:t>
                </a:r>
              </a:p>
            </p:txBody>
          </p:sp>
        </mc:Choice>
        <mc:Fallback xmlns="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EB34489F-4572-451C-AE42-B94CCE317A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12" y="1792189"/>
                <a:ext cx="9457261" cy="830997"/>
              </a:xfrm>
              <a:prstGeom prst="rect">
                <a:avLst/>
              </a:prstGeom>
              <a:blipFill>
                <a:blip r:embed="rId6"/>
                <a:stretch>
                  <a:fillRect l="-903" t="-6618" r="-1289" b="-1617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tângulo 35">
            <a:extLst>
              <a:ext uri="{FF2B5EF4-FFF2-40B4-BE49-F238E27FC236}">
                <a16:creationId xmlns:a16="http://schemas.microsoft.com/office/drawing/2014/main" id="{2240CF0D-4C48-4EF3-9237-C64A4C764EEB}"/>
              </a:ext>
            </a:extLst>
          </p:cNvPr>
          <p:cNvSpPr/>
          <p:nvPr/>
        </p:nvSpPr>
        <p:spPr>
          <a:xfrm>
            <a:off x="2362356" y="2799350"/>
            <a:ext cx="9472288" cy="360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t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pt-PT" b="1" dirty="0">
                <a:solidFill>
                  <a:srgbClr val="F25E4F"/>
                </a:solidFill>
              </a:rPr>
              <a:t>Observa que</a:t>
            </a:r>
            <a:r>
              <a:rPr lang="en-GB" b="1" dirty="0">
                <a:solidFill>
                  <a:srgbClr val="F25E4F"/>
                </a:solidFill>
              </a:rPr>
              <a:t>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7953CA12-1AAF-4C1B-BF94-530B9C445E4B}"/>
                  </a:ext>
                </a:extLst>
              </p:cNvPr>
              <p:cNvSpPr/>
              <p:nvPr/>
            </p:nvSpPr>
            <p:spPr>
              <a:xfrm>
                <a:off x="2362356" y="3115281"/>
                <a:ext cx="945726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Clr>
                    <a:srgbClr val="F25E4F"/>
                  </a:buClr>
                  <a:buFont typeface="Arial" panose="020B0604020202020204" pitchFamily="34" charset="0"/>
                  <a:buChar char="•"/>
                </a:pPr>
                <a:r>
                  <a:rPr lang="pt-PT" dirty="0"/>
                  <a:t>Se a matriz dos coeficientes do sistema </a:t>
                </a:r>
                <a:r>
                  <a:rPr lang="pt-PT" b="1" dirty="0"/>
                  <a:t>não é quadrada </a:t>
                </a:r>
                <a:r>
                  <a:rPr lang="pt-PT" dirty="0"/>
                  <a:t>(ou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=0</m:t>
                    </m:r>
                  </m:oMath>
                </a14:m>
                <a:r>
                  <a:rPr lang="pt-PT" dirty="0"/>
                  <a:t>), podemos continuar a utilizar determinantes para resolver o sistema (e aplicar a Regra de </a:t>
                </a:r>
                <a:r>
                  <a:rPr lang="pt-PT" dirty="0" err="1"/>
                  <a:t>Cramer</a:t>
                </a:r>
                <a:r>
                  <a:rPr lang="en-US" dirty="0"/>
                  <a:t>). </a:t>
                </a:r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7953CA12-1AAF-4C1B-BF94-530B9C445E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356" y="3115281"/>
                <a:ext cx="9457261" cy="646331"/>
              </a:xfrm>
              <a:prstGeom prst="rect">
                <a:avLst/>
              </a:prstGeom>
              <a:blipFill>
                <a:blip r:embed="rId7"/>
                <a:stretch>
                  <a:fillRect l="-451" t="-4717" r="-516" b="-1415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tângulo 40">
            <a:extLst>
              <a:ext uri="{FF2B5EF4-FFF2-40B4-BE49-F238E27FC236}">
                <a16:creationId xmlns:a16="http://schemas.microsoft.com/office/drawing/2014/main" id="{E784A6BC-8B45-4CE8-B29E-604370CB3389}"/>
              </a:ext>
            </a:extLst>
          </p:cNvPr>
          <p:cNvSpPr/>
          <p:nvPr/>
        </p:nvSpPr>
        <p:spPr>
          <a:xfrm>
            <a:off x="2362356" y="3659927"/>
            <a:ext cx="94572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pt-PT" dirty="0"/>
              <a:t>Para tal, é necessário obter o maior determinante não nulo (</a:t>
            </a:r>
            <a:r>
              <a:rPr lang="pt-P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Determinante Principal</a:t>
            </a:r>
            <a:r>
              <a:rPr lang="pt-PT" dirty="0"/>
              <a:t>), a partir da Matriz dos coeficientes e analisar a compatibilidade das equações não principais (se existirem) através do Teorema de </a:t>
            </a:r>
            <a:r>
              <a:rPr lang="pt-PT" dirty="0" err="1"/>
              <a:t>Rouché</a:t>
            </a:r>
            <a:r>
              <a:rPr lang="pt-PT" dirty="0"/>
              <a:t> (“</a:t>
            </a:r>
            <a:r>
              <a:rPr lang="pt-PT" i="1" dirty="0"/>
              <a:t>um sistema de equações lineares é possível se e só se não existirem determinantes característicos ou, caso existam, sejam todos nulos</a:t>
            </a:r>
            <a:r>
              <a:rPr lang="pt-PT" dirty="0"/>
              <a:t>”). Se as condições do teorema: </a:t>
            </a: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18C72CD2-8EDD-4998-B13E-E3AAC4B057DE}"/>
              </a:ext>
            </a:extLst>
          </p:cNvPr>
          <p:cNvSpPr/>
          <p:nvPr/>
        </p:nvSpPr>
        <p:spPr>
          <a:xfrm>
            <a:off x="2711669" y="4988101"/>
            <a:ext cx="91079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Courier New" panose="02070309020205020404" pitchFamily="49" charset="0"/>
              <a:buChar char="o"/>
            </a:pPr>
            <a:r>
              <a:rPr lang="pt-PT" dirty="0"/>
              <a:t>não se verificam, o sistema é </a:t>
            </a: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impossível</a:t>
            </a:r>
            <a:r>
              <a:rPr lang="pt-PT" dirty="0"/>
              <a:t>.</a:t>
            </a:r>
          </a:p>
          <a:p>
            <a:pPr marL="342900" indent="-342900" algn="just">
              <a:buClr>
                <a:srgbClr val="F25E4F"/>
              </a:buClr>
              <a:buFont typeface="Courier New" panose="02070309020205020404" pitchFamily="49" charset="0"/>
              <a:buChar char="o"/>
            </a:pPr>
            <a:r>
              <a:rPr lang="pt-PT" dirty="0"/>
              <a:t>se verificam, o sistema é reduzido às equações e incógnitas principais, passando todas as incógnitas livres (secundárias) para o Segundo membro do sistema formado pelas equações principais – assim, estamos em condições de aplicar a Regra de </a:t>
            </a:r>
            <a:r>
              <a:rPr lang="pt-PT" dirty="0" err="1"/>
              <a:t>Cramer</a:t>
            </a:r>
            <a:r>
              <a:rPr lang="pt-PT" dirty="0"/>
              <a:t> e resolver o sistema com </a:t>
            </a: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múltiplas</a:t>
            </a:r>
            <a:r>
              <a:rPr lang="pt-PT" dirty="0"/>
              <a:t> </a:t>
            </a: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soluções. </a:t>
            </a:r>
            <a:endParaRPr lang="pt-PT" dirty="0"/>
          </a:p>
        </p:txBody>
      </p:sp>
      <p:sp>
        <p:nvSpPr>
          <p:cNvPr id="44" name="Retângulo: Cantos Arredondados 43">
            <a:hlinkClick r:id="rId8" action="ppaction://hlinksldjump"/>
            <a:extLst>
              <a:ext uri="{FF2B5EF4-FFF2-40B4-BE49-F238E27FC236}">
                <a16:creationId xmlns:a16="http://schemas.microsoft.com/office/drawing/2014/main" id="{9109DD0F-D046-4B39-B45C-08AE008E4D4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44">
            <a:hlinkClick r:id="rId9" action="ppaction://hlinksldjump"/>
            <a:extLst>
              <a:ext uri="{FF2B5EF4-FFF2-40B4-BE49-F238E27FC236}">
                <a16:creationId xmlns:a16="http://schemas.microsoft.com/office/drawing/2014/main" id="{7A360849-E320-497C-9837-50CFCB2D6FB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Regra de Cramer  e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Sistemas Lineares</a:t>
            </a:r>
          </a:p>
        </p:txBody>
      </p:sp>
      <p:sp>
        <p:nvSpPr>
          <p:cNvPr id="46" name="Retângulo: Cantos Arredondados 45">
            <a:hlinkClick r:id="rId10" action="ppaction://hlinksldjump"/>
            <a:extLst>
              <a:ext uri="{FF2B5EF4-FFF2-40B4-BE49-F238E27FC236}">
                <a16:creationId xmlns:a16="http://schemas.microsoft.com/office/drawing/2014/main" id="{35E4CB6A-6481-4E85-A0C0-FEB7A611C5C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Exemplos</a:t>
            </a:r>
          </a:p>
        </p:txBody>
      </p:sp>
      <p:sp>
        <p:nvSpPr>
          <p:cNvPr id="51" name="Retângulo: Cantos Arredondados 50">
            <a:hlinkClick r:id="rId11" action="ppaction://hlinksldjump"/>
            <a:extLst>
              <a:ext uri="{FF2B5EF4-FFF2-40B4-BE49-F238E27FC236}">
                <a16:creationId xmlns:a16="http://schemas.microsoft.com/office/drawing/2014/main" id="{3BCD2165-90C8-4383-B39A-C3235ADE2F6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Generalizando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Porque funciona?...</a:t>
            </a:r>
          </a:p>
        </p:txBody>
      </p:sp>
    </p:spTree>
    <p:extLst>
      <p:ext uri="{BB962C8B-B14F-4D97-AF65-F5344CB8AC3E}">
        <p14:creationId xmlns:p14="http://schemas.microsoft.com/office/powerpoint/2010/main" val="33916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9" grpId="0"/>
      <p:bldP spid="27" grpId="0"/>
      <p:bldP spid="36" grpId="0" animBg="1"/>
      <p:bldP spid="39" grpId="0"/>
      <p:bldP spid="41" grpId="0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500513"/>
            <a:ext cx="9914021" cy="5775158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25E4F"/>
                </a:solidFill>
              </a:rPr>
              <a:t>Regra de Cramer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570F2804-4DCA-4642-9424-9F883EA8567B}"/>
                  </a:ext>
                </a:extLst>
              </p:cNvPr>
              <p:cNvSpPr/>
              <p:nvPr/>
            </p:nvSpPr>
            <p:spPr>
              <a:xfrm>
                <a:off x="2211313" y="1167373"/>
                <a:ext cx="945726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Clr>
                    <a:srgbClr val="F25E4F"/>
                  </a:buClr>
                  <a:buFont typeface="Arial" panose="020B0604020202020204" pitchFamily="34" charset="0"/>
                  <a:buChar char="•"/>
                </a:pPr>
                <a:r>
                  <a:rPr lang="pt-PT" sz="2400" dirty="0"/>
                  <a:t>Se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≠0</m:t>
                    </m:r>
                  </m:oMath>
                </a14:m>
                <a:r>
                  <a:rPr lang="pt-PT" sz="2400" dirty="0"/>
                  <a:t>, o sistema é </a:t>
                </a:r>
                <a:r>
                  <a:rPr lang="pt-PT" sz="2400" b="1" dirty="0"/>
                  <a:t>possível</a:t>
                </a:r>
                <a:r>
                  <a:rPr lang="pt-PT" sz="2400" dirty="0"/>
                  <a:t> e tem solução única.</a:t>
                </a: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570F2804-4DCA-4642-9424-9F883EA856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13" y="1167373"/>
                <a:ext cx="9457261" cy="461665"/>
              </a:xfrm>
              <a:prstGeom prst="rect">
                <a:avLst/>
              </a:prstGeom>
              <a:blipFill>
                <a:blip r:embed="rId6"/>
                <a:stretch>
                  <a:fillRect l="-903" t="-10526" b="-28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EB34489F-4572-451C-AE42-B94CCE317A51}"/>
                  </a:ext>
                </a:extLst>
              </p:cNvPr>
              <p:cNvSpPr/>
              <p:nvPr/>
            </p:nvSpPr>
            <p:spPr>
              <a:xfrm>
                <a:off x="2211312" y="1792189"/>
                <a:ext cx="94572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Clr>
                    <a:srgbClr val="F25E4F"/>
                  </a:buClr>
                  <a:buFont typeface="Arial" panose="020B0604020202020204" pitchFamily="34" charset="0"/>
                  <a:buChar char="•"/>
                </a:pPr>
                <a:r>
                  <a:rPr lang="pt-PT" sz="2400" dirty="0"/>
                  <a:t>Se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=0</m:t>
                    </m:r>
                  </m:oMath>
                </a14:m>
                <a:r>
                  <a:rPr lang="pt-PT" sz="2400" dirty="0"/>
                  <a:t>, o sistema pode ter </a:t>
                </a:r>
                <a:r>
                  <a:rPr lang="pt-PT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múltiplas</a:t>
                </a:r>
                <a:r>
                  <a:rPr lang="pt-PT" sz="2400" dirty="0"/>
                  <a:t> </a:t>
                </a:r>
                <a:r>
                  <a:rPr lang="pt-PT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soluções </a:t>
                </a:r>
                <a:r>
                  <a:rPr lang="pt-PT" sz="2400" dirty="0"/>
                  <a:t>ou </a:t>
                </a:r>
                <a:r>
                  <a:rPr lang="pt-PT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não ter solução </a:t>
                </a:r>
                <a:r>
                  <a:rPr lang="pt-PT" sz="2400" dirty="0"/>
                  <a:t>(impossível).</a:t>
                </a:r>
              </a:p>
            </p:txBody>
          </p:sp>
        </mc:Choice>
        <mc:Fallback xmlns="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EB34489F-4572-451C-AE42-B94CCE317A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12" y="1792189"/>
                <a:ext cx="9457261" cy="830997"/>
              </a:xfrm>
              <a:prstGeom prst="rect">
                <a:avLst/>
              </a:prstGeom>
              <a:blipFill>
                <a:blip r:embed="rId7"/>
                <a:stretch>
                  <a:fillRect l="-903" t="-6618" r="-1289" b="-1617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3ECD73E8-C64C-4D0E-855A-F5ECE037085E}"/>
                  </a:ext>
                </a:extLst>
              </p:cNvPr>
              <p:cNvSpPr/>
              <p:nvPr/>
            </p:nvSpPr>
            <p:spPr>
              <a:xfrm>
                <a:off x="2211312" y="2786337"/>
                <a:ext cx="9457261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Clr>
                    <a:srgbClr val="F25E4F"/>
                  </a:buClr>
                  <a:buFont typeface="Arial" panose="020B0604020202020204" pitchFamily="34" charset="0"/>
                  <a:buChar char="•"/>
                </a:pPr>
                <a:r>
                  <a:rPr lang="pt-PT" sz="2400" dirty="0"/>
                  <a:t>Apesar de todas as considerações relevantes, utilizaremos a Regra de </a:t>
                </a:r>
                <a:r>
                  <a:rPr lang="pt-PT" sz="2400" dirty="0" err="1"/>
                  <a:t>Cramer</a:t>
                </a:r>
                <a:r>
                  <a:rPr lang="pt-PT" sz="2400" dirty="0"/>
                  <a:t> </a:t>
                </a:r>
                <a:r>
                  <a:rPr lang="pt-PT" sz="2400" b="1" dirty="0">
                    <a:solidFill>
                      <a:srgbClr val="F25E4F"/>
                    </a:solidFill>
                  </a:rPr>
                  <a:t>só quando o sistema é possível</a:t>
                </a:r>
                <a:r>
                  <a:rPr lang="pt-PT" sz="2400" dirty="0">
                    <a:solidFill>
                      <a:srgbClr val="F25E4F"/>
                    </a:solidFill>
                  </a:rPr>
                  <a:t> </a:t>
                </a:r>
                <a:r>
                  <a:rPr lang="pt-PT" sz="2400" dirty="0"/>
                  <a:t>(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2400" dirty="0"/>
                      <m:t>=|</m:t>
                    </m:r>
                    <m:r>
                      <m:rPr>
                        <m:nor/>
                      </m:rPr>
                      <a:rPr lang="en-GB" sz="2400" dirty="0"/>
                      <m:t>𝐴</m:t>
                    </m:r>
                    <m:r>
                      <m:rPr>
                        <m:nor/>
                      </m:rPr>
                      <a:rPr lang="en-GB" sz="2400" dirty="0"/>
                      <m:t>|≠</m:t>
                    </m:r>
                    <m:r>
                      <m:rPr>
                        <m:nor/>
                      </m:rPr>
                      <a:rPr lang="pt-PT" sz="2400" b="0" i="0" dirty="0" smtClean="0"/>
                      <m:t> </m:t>
                    </m:r>
                    <m:r>
                      <m:rPr>
                        <m:nor/>
                      </m:rPr>
                      <a:rPr lang="en-GB" sz="2400" dirty="0"/>
                      <m:t>0</m:t>
                    </m:r>
                  </m:oMath>
                </a14:m>
                <a:r>
                  <a:rPr lang="en-GB" sz="2400" dirty="0"/>
                  <a:t>).</a:t>
                </a:r>
                <a:r>
                  <a:rPr lang="en-US" sz="2400" dirty="0"/>
                  <a:t> </a:t>
                </a:r>
                <a:r>
                  <a:rPr lang="pt-PT" sz="2400" dirty="0"/>
                  <a:t>Por favor, veja cursos futuros para estes procedimentos generalizados em termos de soluções de sistemas lineares utilizando determinantes. </a:t>
                </a:r>
                <a:endParaRPr lang="en-US" sz="2400" dirty="0"/>
              </a:p>
            </p:txBody>
          </p:sp>
        </mc:Choice>
        <mc:Fallback xmlns="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3ECD73E8-C64C-4D0E-855A-F5ECE03708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12" y="2786337"/>
                <a:ext cx="9457261" cy="1569660"/>
              </a:xfrm>
              <a:prstGeom prst="rect">
                <a:avLst/>
              </a:prstGeom>
              <a:blipFill>
                <a:blip r:embed="rId8"/>
                <a:stretch>
                  <a:fillRect l="-903" t="-3101" r="-967" b="-775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BDC63726-CD4E-43F9-BBC9-085540EE6FB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33"/>
          <a:stretch/>
        </p:blipFill>
        <p:spPr>
          <a:xfrm>
            <a:off x="9047044" y="3997826"/>
            <a:ext cx="1991976" cy="2277845"/>
          </a:xfrm>
          <a:prstGeom prst="rect">
            <a:avLst/>
          </a:prstGeom>
        </p:spPr>
      </p:pic>
      <p:sp>
        <p:nvSpPr>
          <p:cNvPr id="25" name="Retângulo: Cantos Arredondados 24">
            <a:hlinkClick r:id="rId10" action="ppaction://hlinksldjump"/>
            <a:extLst>
              <a:ext uri="{FF2B5EF4-FFF2-40B4-BE49-F238E27FC236}">
                <a16:creationId xmlns:a16="http://schemas.microsoft.com/office/drawing/2014/main" id="{5DFF6E5C-BBD3-476E-A51A-1ECB52CB9E5B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5">
            <a:hlinkClick r:id="rId11" action="ppaction://hlinksldjump"/>
            <a:extLst>
              <a:ext uri="{FF2B5EF4-FFF2-40B4-BE49-F238E27FC236}">
                <a16:creationId xmlns:a16="http://schemas.microsoft.com/office/drawing/2014/main" id="{2B63917C-F502-4509-8B5A-A3D8D69FC4B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Regra de Cramer  e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Sistemas Lineares</a:t>
            </a:r>
          </a:p>
        </p:txBody>
      </p:sp>
      <p:sp>
        <p:nvSpPr>
          <p:cNvPr id="32" name="Retângulo: Cantos Arredondados 31">
            <a:hlinkClick r:id="rId12" action="ppaction://hlinksldjump"/>
            <a:extLst>
              <a:ext uri="{FF2B5EF4-FFF2-40B4-BE49-F238E27FC236}">
                <a16:creationId xmlns:a16="http://schemas.microsoft.com/office/drawing/2014/main" id="{540097FB-3575-49F1-88F0-0B827E75B7D7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Exemplos</a:t>
            </a:r>
          </a:p>
        </p:txBody>
      </p:sp>
      <p:sp>
        <p:nvSpPr>
          <p:cNvPr id="33" name="Retângulo: Cantos Arredondados 32">
            <a:hlinkClick r:id="rId13" action="ppaction://hlinksldjump"/>
            <a:extLst>
              <a:ext uri="{FF2B5EF4-FFF2-40B4-BE49-F238E27FC236}">
                <a16:creationId xmlns:a16="http://schemas.microsoft.com/office/drawing/2014/main" id="{735464AB-CFDA-4DAF-B302-A19DCF50E9F5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Generalizando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Porque funciona?...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343430" y="663664"/>
            <a:ext cx="295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pt-PT" sz="2400" b="1" dirty="0"/>
              <a:t>Discussão de Casos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8862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ángulo redondeado 11">
            <a:extLst>
              <a:ext uri="{FF2B5EF4-FFF2-40B4-BE49-F238E27FC236}">
                <a16:creationId xmlns:a16="http://schemas.microsoft.com/office/drawing/2014/main" id="{69AFAE46-8FFA-4A46-8CF1-D76C7E7C09AC}"/>
              </a:ext>
            </a:extLst>
          </p:cNvPr>
          <p:cNvSpPr/>
          <p:nvPr/>
        </p:nvSpPr>
        <p:spPr>
          <a:xfrm>
            <a:off x="2088682" y="501545"/>
            <a:ext cx="9914021" cy="2726163"/>
          </a:xfrm>
          <a:prstGeom prst="roundRect">
            <a:avLst>
              <a:gd name="adj" fmla="val 6875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8" name="Rectángulo redondeado 11">
            <a:extLst>
              <a:ext uri="{FF2B5EF4-FFF2-40B4-BE49-F238E27FC236}">
                <a16:creationId xmlns:a16="http://schemas.microsoft.com/office/drawing/2014/main" id="{1FA965C7-0742-46F3-89EE-6D6521919827}"/>
              </a:ext>
            </a:extLst>
          </p:cNvPr>
          <p:cNvSpPr/>
          <p:nvPr/>
        </p:nvSpPr>
        <p:spPr>
          <a:xfrm>
            <a:off x="2088682" y="3429000"/>
            <a:ext cx="9914021" cy="3012362"/>
          </a:xfrm>
          <a:prstGeom prst="roundRect">
            <a:avLst>
              <a:gd name="adj" fmla="val 6875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12C9E4E5-6741-43FA-A2FF-C5EC16E51726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25E4F"/>
                </a:solidFill>
              </a:rPr>
              <a:t>Regra de Cramer</a:t>
            </a:r>
            <a:endParaRPr lang="en-US" sz="2400" dirty="0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9212FC4C-B613-4E0E-B4AC-E42AAC4890D6}"/>
              </a:ext>
            </a:extLst>
          </p:cNvPr>
          <p:cNvSpPr/>
          <p:nvPr/>
        </p:nvSpPr>
        <p:spPr>
          <a:xfrm>
            <a:off x="4322882" y="663664"/>
            <a:ext cx="51494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pt-PT" sz="2400" b="1" dirty="0"/>
              <a:t>Características importantes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DEB696E7-B27F-4D71-9FB8-F1EEEA0212B8}"/>
              </a:ext>
            </a:extLst>
          </p:cNvPr>
          <p:cNvSpPr/>
          <p:nvPr/>
        </p:nvSpPr>
        <p:spPr>
          <a:xfrm>
            <a:off x="2266619" y="1903825"/>
            <a:ext cx="9654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just">
              <a:buClr>
                <a:srgbClr val="F25E4F"/>
              </a:buClr>
              <a:tabLst>
                <a:tab pos="273050" algn="l"/>
              </a:tabLst>
            </a:pPr>
            <a:r>
              <a:rPr lang="en-GB" sz="2400" dirty="0"/>
              <a:t>	</a:t>
            </a:r>
            <a:r>
              <a:rPr lang="pt-PT" sz="2400" dirty="0"/>
              <a:t>Este é um ponto forte a favor deste Método: em vez de resolver todo o sistema de equações, podemos usar Regra de </a:t>
            </a:r>
            <a:r>
              <a:rPr lang="pt-PT" sz="2400" dirty="0" err="1"/>
              <a:t>Cramer</a:t>
            </a:r>
            <a:r>
              <a:rPr lang="pt-PT" sz="2400" dirty="0"/>
              <a:t> para calcular o valor de apenas uma única variável. </a:t>
            </a:r>
            <a:endParaRPr lang="en-US" sz="2400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B0CE5CB6-EEDA-406B-B76D-FA14AD1CD653}"/>
              </a:ext>
            </a:extLst>
          </p:cNvPr>
          <p:cNvSpPr/>
          <p:nvPr/>
        </p:nvSpPr>
        <p:spPr>
          <a:xfrm>
            <a:off x="2218486" y="1141340"/>
            <a:ext cx="9654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Este método permite encontrar a solução de apenas uma </a:t>
            </a:r>
            <a:r>
              <a:rPr lang="pt-PT" sz="2400" b="1" dirty="0"/>
              <a:t>variável/incógnita</a:t>
            </a:r>
            <a:r>
              <a:rPr lang="pt-PT" sz="2400" dirty="0"/>
              <a:t> </a:t>
            </a: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 ter que resolver o sistema completo</a:t>
            </a:r>
            <a:r>
              <a:rPr lang="pt-PT" sz="2400" dirty="0"/>
              <a:t>. </a:t>
            </a:r>
            <a:endParaRPr lang="en-US" sz="2400" dirty="0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8D736C2C-4DCE-4BE3-9E14-04C233528F6A}"/>
              </a:ext>
            </a:extLst>
          </p:cNvPr>
          <p:cNvSpPr/>
          <p:nvPr/>
        </p:nvSpPr>
        <p:spPr>
          <a:xfrm>
            <a:off x="2266619" y="3563128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29A6FF"/>
                </a:solidFill>
              </a:rPr>
              <a:t>Exemplo</a:t>
            </a:r>
            <a:endParaRPr lang="en-US" sz="2400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EFCB7674-AD87-489D-82FC-8ACF4BB3C2A6}"/>
                  </a:ext>
                </a:extLst>
              </p:cNvPr>
              <p:cNvSpPr txBox="1"/>
              <p:nvPr/>
            </p:nvSpPr>
            <p:spPr>
              <a:xfrm>
                <a:off x="3525693" y="3592529"/>
                <a:ext cx="847701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000" dirty="0"/>
                  <a:t>Utilize a Regra de </a:t>
                </a:r>
                <a:r>
                  <a:rPr lang="pt-PT" sz="2000" dirty="0" err="1"/>
                  <a:t>Cramer</a:t>
                </a:r>
                <a:r>
                  <a:rPr lang="pt-PT" sz="2000" dirty="0"/>
                  <a:t> para </a:t>
                </a:r>
                <a:r>
                  <a:rPr lang="pt-PT" sz="2000" b="1" dirty="0"/>
                  <a:t>calcular o valor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PT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pt-PT" sz="2000" b="1" dirty="0"/>
                  <a:t> </a:t>
                </a:r>
                <a:r>
                  <a:rPr lang="pt-PT" sz="2000" dirty="0"/>
                  <a:t>na solução do sistema, sabendo que </a:t>
                </a:r>
                <a14:m>
                  <m:oMath xmlns:m="http://schemas.openxmlformats.org/officeDocument/2006/math">
                    <m:r>
                      <a:rPr lang="pt-PT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∆=</m:t>
                    </m:r>
                    <m:r>
                      <a:rPr lang="pt-PT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pt-PT" sz="2000" dirty="0"/>
                  <a:t>.</a:t>
                </a:r>
              </a:p>
            </p:txBody>
          </p:sp>
        </mc:Choice>
        <mc:Fallback xmlns=""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EFCB7674-AD87-489D-82FC-8ACF4BB3C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693" y="3592529"/>
                <a:ext cx="8477010" cy="707886"/>
              </a:xfrm>
              <a:prstGeom prst="rect">
                <a:avLst/>
              </a:prstGeom>
              <a:blipFill>
                <a:blip r:embed="rId6"/>
                <a:stretch>
                  <a:fillRect l="-719" t="-4310" b="-1465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uadroTexto 38">
                <a:extLst>
                  <a:ext uri="{FF2B5EF4-FFF2-40B4-BE49-F238E27FC236}">
                    <a16:creationId xmlns:a16="http://schemas.microsoft.com/office/drawing/2014/main" id="{D59E0733-F338-4722-9705-F3D277EC5772}"/>
                  </a:ext>
                </a:extLst>
              </p:cNvPr>
              <p:cNvSpPr txBox="1"/>
              <p:nvPr/>
            </p:nvSpPr>
            <p:spPr>
              <a:xfrm>
                <a:off x="2218486" y="4227117"/>
                <a:ext cx="3720297" cy="1757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(4)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=4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0" name="CuadroTexto 38">
                <a:extLst>
                  <a:ext uri="{FF2B5EF4-FFF2-40B4-BE49-F238E27FC236}">
                    <a16:creationId xmlns:a16="http://schemas.microsoft.com/office/drawing/2014/main" id="{D59E0733-F338-4722-9705-F3D277EC5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486" y="4227117"/>
                <a:ext cx="3720297" cy="1757148"/>
              </a:xfrm>
              <a:prstGeom prst="rect">
                <a:avLst/>
              </a:prstGeom>
              <a:blipFill>
                <a:blip r:embed="rId7"/>
                <a:stretch>
                  <a:fillRect l="-26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2" name="Objeto 41">
            <a:extLst>
              <a:ext uri="{FF2B5EF4-FFF2-40B4-BE49-F238E27FC236}">
                <a16:creationId xmlns:a16="http://schemas.microsoft.com/office/drawing/2014/main" id="{2D0D853B-3A42-4DB5-A5EC-95C52D1791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592916"/>
              </p:ext>
            </p:extLst>
          </p:nvPr>
        </p:nvGraphicFramePr>
        <p:xfrm>
          <a:off x="7761288" y="4752975"/>
          <a:ext cx="685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7" name="Equation" r:id="rId8" imgW="685800" imgH="533160" progId="Equation.DSMT4">
                  <p:embed/>
                </p:oleObj>
              </mc:Choice>
              <mc:Fallback>
                <p:oleObj name="Equation" r:id="rId8" imgW="685800" imgH="53316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0C04290D-5B35-41BD-85AA-2C1FD7D8F4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61288" y="4752975"/>
                        <a:ext cx="685800" cy="53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0F548A6F-EC42-4468-9C48-B174F1E9F3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616245"/>
              </p:ext>
            </p:extLst>
          </p:nvPr>
        </p:nvGraphicFramePr>
        <p:xfrm>
          <a:off x="8417423" y="4244414"/>
          <a:ext cx="1320480" cy="135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8" name="Equation" r:id="rId10" imgW="1320480" imgH="1358640" progId="Equation.DSMT4">
                  <p:embed/>
                </p:oleObj>
              </mc:Choice>
              <mc:Fallback>
                <p:oleObj name="Equation" r:id="rId10" imgW="1320480" imgH="135864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0C04290D-5B35-41BD-85AA-2C1FD7D8F4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417423" y="4244414"/>
                        <a:ext cx="1320480" cy="13586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to 43">
            <a:extLst>
              <a:ext uri="{FF2B5EF4-FFF2-40B4-BE49-F238E27FC236}">
                <a16:creationId xmlns:a16="http://schemas.microsoft.com/office/drawing/2014/main" id="{729638E3-7BAA-4081-835F-90ED55247C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548968"/>
              </p:ext>
            </p:extLst>
          </p:nvPr>
        </p:nvGraphicFramePr>
        <p:xfrm>
          <a:off x="9744410" y="4410024"/>
          <a:ext cx="20923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9" name="Equation" r:id="rId12" imgW="2095200" imgH="1015920" progId="Equation.DSMT4">
                  <p:embed/>
                </p:oleObj>
              </mc:Choice>
              <mc:Fallback>
                <p:oleObj name="Equation" r:id="rId12" imgW="2095200" imgH="1015920" progId="Equation.DSMT4">
                  <p:embed/>
                  <p:pic>
                    <p:nvPicPr>
                      <p:cNvPr id="43" name="Objeto 42">
                        <a:extLst>
                          <a:ext uri="{FF2B5EF4-FFF2-40B4-BE49-F238E27FC236}">
                            <a16:creationId xmlns:a16="http://schemas.microsoft.com/office/drawing/2014/main" id="{0F548A6F-EC42-4468-9C48-B174F1E9F3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744410" y="4410024"/>
                        <a:ext cx="2092325" cy="101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to 44">
            <a:extLst>
              <a:ext uri="{FF2B5EF4-FFF2-40B4-BE49-F238E27FC236}">
                <a16:creationId xmlns:a16="http://schemas.microsoft.com/office/drawing/2014/main" id="{70EED009-35B4-4287-A650-8EA6FA2EC7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795154"/>
              </p:ext>
            </p:extLst>
          </p:nvPr>
        </p:nvGraphicFramePr>
        <p:xfrm>
          <a:off x="6235317" y="5880039"/>
          <a:ext cx="3144838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0" name="Equation" r:id="rId14" imgW="3149280" imgH="279360" progId="Equation.DSMT4">
                  <p:embed/>
                </p:oleObj>
              </mc:Choice>
              <mc:Fallback>
                <p:oleObj name="Equation" r:id="rId14" imgW="3149280" imgH="279360" progId="Equation.DSMT4">
                  <p:embed/>
                  <p:pic>
                    <p:nvPicPr>
                      <p:cNvPr id="44" name="Objeto 43">
                        <a:extLst>
                          <a:ext uri="{FF2B5EF4-FFF2-40B4-BE49-F238E27FC236}">
                            <a16:creationId xmlns:a16="http://schemas.microsoft.com/office/drawing/2014/main" id="{729638E3-7BAA-4081-835F-90ED55247C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235317" y="5880039"/>
                        <a:ext cx="3144838" cy="279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Seta: Para a Direita 45">
            <a:extLst>
              <a:ext uri="{FF2B5EF4-FFF2-40B4-BE49-F238E27FC236}">
                <a16:creationId xmlns:a16="http://schemas.microsoft.com/office/drawing/2014/main" id="{CC006026-FEF3-4106-95A4-7510E9B3AA22}"/>
              </a:ext>
            </a:extLst>
          </p:cNvPr>
          <p:cNvSpPr/>
          <p:nvPr/>
        </p:nvSpPr>
        <p:spPr>
          <a:xfrm>
            <a:off x="9614836" y="5889401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7" name="Objeto 46">
            <a:extLst>
              <a:ext uri="{FF2B5EF4-FFF2-40B4-BE49-F238E27FC236}">
                <a16:creationId xmlns:a16="http://schemas.microsoft.com/office/drawing/2014/main" id="{9243D5E7-9B4F-453A-B810-57CF2345A5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857632"/>
              </p:ext>
            </p:extLst>
          </p:nvPr>
        </p:nvGraphicFramePr>
        <p:xfrm>
          <a:off x="10171121" y="5719928"/>
          <a:ext cx="11033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1" name="Equation" r:id="rId16" imgW="1104840" imgH="571320" progId="Equation.DSMT4">
                  <p:embed/>
                </p:oleObj>
              </mc:Choice>
              <mc:Fallback>
                <p:oleObj name="Equation" r:id="rId16" imgW="1104840" imgH="571320" progId="Equation.DSMT4">
                  <p:embed/>
                  <p:pic>
                    <p:nvPicPr>
                      <p:cNvPr id="45" name="Objeto 44">
                        <a:extLst>
                          <a:ext uri="{FF2B5EF4-FFF2-40B4-BE49-F238E27FC236}">
                            <a16:creationId xmlns:a16="http://schemas.microsoft.com/office/drawing/2014/main" id="{70EED009-35B4-4287-A650-8EA6FA2EC7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171121" y="5719928"/>
                        <a:ext cx="1103313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A7E52BC1-81FA-469B-BE3A-95729A8D7548}"/>
              </a:ext>
            </a:extLst>
          </p:cNvPr>
          <p:cNvSpPr/>
          <p:nvPr/>
        </p:nvSpPr>
        <p:spPr>
          <a:xfrm>
            <a:off x="10120622" y="5628348"/>
            <a:ext cx="1225610" cy="726612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BBEF73D7-CBBA-4B84-A37F-7E5ADB20D5F0}"/>
              </a:ext>
            </a:extLst>
          </p:cNvPr>
          <p:cNvCxnSpPr/>
          <p:nvPr/>
        </p:nvCxnSpPr>
        <p:spPr>
          <a:xfrm flipV="1">
            <a:off x="8470801" y="2276341"/>
            <a:ext cx="3402097" cy="0"/>
          </a:xfrm>
          <a:prstGeom prst="line">
            <a:avLst/>
          </a:prstGeom>
          <a:ln w="571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xão reta 50">
            <a:extLst>
              <a:ext uri="{FF2B5EF4-FFF2-40B4-BE49-F238E27FC236}">
                <a16:creationId xmlns:a16="http://schemas.microsoft.com/office/drawing/2014/main" id="{E91E6B4A-3A49-41CF-82FC-CE25D730710D}"/>
              </a:ext>
            </a:extLst>
          </p:cNvPr>
          <p:cNvCxnSpPr>
            <a:cxnSpLocks/>
          </p:cNvCxnSpPr>
          <p:nvPr/>
        </p:nvCxnSpPr>
        <p:spPr>
          <a:xfrm>
            <a:off x="2598606" y="2639657"/>
            <a:ext cx="9194001" cy="0"/>
          </a:xfrm>
          <a:prstGeom prst="line">
            <a:avLst/>
          </a:prstGeom>
          <a:ln w="571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xão reta 51">
            <a:extLst>
              <a:ext uri="{FF2B5EF4-FFF2-40B4-BE49-F238E27FC236}">
                <a16:creationId xmlns:a16="http://schemas.microsoft.com/office/drawing/2014/main" id="{5352724D-DA6B-472C-A8DA-B5639E09B881}"/>
              </a:ext>
            </a:extLst>
          </p:cNvPr>
          <p:cNvCxnSpPr>
            <a:cxnSpLocks/>
          </p:cNvCxnSpPr>
          <p:nvPr/>
        </p:nvCxnSpPr>
        <p:spPr>
          <a:xfrm flipV="1">
            <a:off x="2598606" y="3018822"/>
            <a:ext cx="3636711" cy="0"/>
          </a:xfrm>
          <a:prstGeom prst="line">
            <a:avLst/>
          </a:prstGeom>
          <a:ln w="571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eta: Para a Direita 52">
            <a:extLst>
              <a:ext uri="{FF2B5EF4-FFF2-40B4-BE49-F238E27FC236}">
                <a16:creationId xmlns:a16="http://schemas.microsoft.com/office/drawing/2014/main" id="{6B65FDC0-5F68-46C1-AD75-04FE832C59D5}"/>
              </a:ext>
            </a:extLst>
          </p:cNvPr>
          <p:cNvSpPr/>
          <p:nvPr/>
        </p:nvSpPr>
        <p:spPr>
          <a:xfrm>
            <a:off x="5570091" y="4795496"/>
            <a:ext cx="231632" cy="303036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4" name="Objeto 53">
            <a:extLst>
              <a:ext uri="{FF2B5EF4-FFF2-40B4-BE49-F238E27FC236}">
                <a16:creationId xmlns:a16="http://schemas.microsoft.com/office/drawing/2014/main" id="{409C05BE-5F29-49BD-9A5E-491CF1F156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030345"/>
              </p:ext>
            </p:extLst>
          </p:nvPr>
        </p:nvGraphicFramePr>
        <p:xfrm>
          <a:off x="5843877" y="4255553"/>
          <a:ext cx="19050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2" name="Equation" r:id="rId18" imgW="1904760" imgH="1358640" progId="Equation.DSMT4">
                  <p:embed/>
                </p:oleObj>
              </mc:Choice>
              <mc:Fallback>
                <p:oleObj name="Equation" r:id="rId18" imgW="1904760" imgH="135864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0C04290D-5B35-41BD-85AA-2C1FD7D8F4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843877" y="4255553"/>
                        <a:ext cx="1905000" cy="1358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to 54">
            <a:extLst>
              <a:ext uri="{FF2B5EF4-FFF2-40B4-BE49-F238E27FC236}">
                <a16:creationId xmlns:a16="http://schemas.microsoft.com/office/drawing/2014/main" id="{751B3101-73AC-4348-8267-E31C329BFA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412755"/>
              </p:ext>
            </p:extLst>
          </p:nvPr>
        </p:nvGraphicFramePr>
        <p:xfrm>
          <a:off x="5866625" y="4238704"/>
          <a:ext cx="1892160" cy="135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3" name="Equation" r:id="rId20" imgW="1892160" imgH="1358640" progId="Equation.DSMT4">
                  <p:embed/>
                </p:oleObj>
              </mc:Choice>
              <mc:Fallback>
                <p:oleObj name="Equation" r:id="rId20" imgW="1892160" imgH="135864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0C04290D-5B35-41BD-85AA-2C1FD7D8F4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866625" y="4238704"/>
                        <a:ext cx="1892160" cy="13586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eta: Curvada Para a Esquerda 15">
            <a:extLst>
              <a:ext uri="{FF2B5EF4-FFF2-40B4-BE49-F238E27FC236}">
                <a16:creationId xmlns:a16="http://schemas.microsoft.com/office/drawing/2014/main" id="{BFE5A228-51E1-4884-9745-6B65C041E46E}"/>
              </a:ext>
            </a:extLst>
          </p:cNvPr>
          <p:cNvSpPr/>
          <p:nvPr/>
        </p:nvSpPr>
        <p:spPr>
          <a:xfrm flipH="1">
            <a:off x="6136896" y="4752503"/>
            <a:ext cx="175822" cy="346029"/>
          </a:xfrm>
          <a:prstGeom prst="curvedLef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6" name="Seta: Curvada Para a Esquerda 55">
            <a:extLst>
              <a:ext uri="{FF2B5EF4-FFF2-40B4-BE49-F238E27FC236}">
                <a16:creationId xmlns:a16="http://schemas.microsoft.com/office/drawing/2014/main" id="{47F47FDE-E8A8-4E28-9410-63B013B583C4}"/>
              </a:ext>
            </a:extLst>
          </p:cNvPr>
          <p:cNvSpPr/>
          <p:nvPr/>
        </p:nvSpPr>
        <p:spPr>
          <a:xfrm flipH="1" flipV="1">
            <a:off x="6136896" y="4389365"/>
            <a:ext cx="175822" cy="346029"/>
          </a:xfrm>
          <a:prstGeom prst="curvedLef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DBA71BBE-F86A-40BC-9EA8-7E1EA8CC6CAD}"/>
              </a:ext>
            </a:extLst>
          </p:cNvPr>
          <p:cNvSpPr/>
          <p:nvPr/>
        </p:nvSpPr>
        <p:spPr>
          <a:xfrm>
            <a:off x="8795077" y="4219282"/>
            <a:ext cx="358251" cy="1358640"/>
          </a:xfrm>
          <a:prstGeom prst="roundRect">
            <a:avLst/>
          </a:prstGeom>
          <a:noFill/>
          <a:ln w="1905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8" name="Conexão reta 57">
            <a:extLst>
              <a:ext uri="{FF2B5EF4-FFF2-40B4-BE49-F238E27FC236}">
                <a16:creationId xmlns:a16="http://schemas.microsoft.com/office/drawing/2014/main" id="{E2D9A08D-6CB4-4AE3-B13E-7732817E4A5F}"/>
              </a:ext>
            </a:extLst>
          </p:cNvPr>
          <p:cNvCxnSpPr/>
          <p:nvPr/>
        </p:nvCxnSpPr>
        <p:spPr>
          <a:xfrm>
            <a:off x="8470801" y="4735394"/>
            <a:ext cx="324878" cy="0"/>
          </a:xfrm>
          <a:prstGeom prst="line">
            <a:avLst/>
          </a:prstGeom>
          <a:ln w="2857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5183169F-C9A3-4CB1-9744-515A824001C4}"/>
              </a:ext>
            </a:extLst>
          </p:cNvPr>
          <p:cNvCxnSpPr>
            <a:cxnSpLocks/>
          </p:cNvCxnSpPr>
          <p:nvPr/>
        </p:nvCxnSpPr>
        <p:spPr>
          <a:xfrm>
            <a:off x="9174348" y="4735394"/>
            <a:ext cx="461508" cy="0"/>
          </a:xfrm>
          <a:prstGeom prst="line">
            <a:avLst/>
          </a:prstGeom>
          <a:ln w="2857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520D6CF0-E837-4EFB-82C7-7838AC5A76FC}"/>
              </a:ext>
            </a:extLst>
          </p:cNvPr>
          <p:cNvSpPr/>
          <p:nvPr/>
        </p:nvSpPr>
        <p:spPr>
          <a:xfrm>
            <a:off x="2995137" y="4230081"/>
            <a:ext cx="8352000" cy="4882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pt-PT" sz="2000" b="1" dirty="0">
                <a:solidFill>
                  <a:srgbClr val="F25E4F"/>
                </a:solidFill>
              </a:rPr>
              <a:t>Observa que</a:t>
            </a:r>
            <a:endParaRPr lang="pt-PT" sz="2000" dirty="0"/>
          </a:p>
        </p:txBody>
      </p:sp>
      <p:sp>
        <p:nvSpPr>
          <p:cNvPr id="63" name="Retângulo: Cantos Arredondados 62">
            <a:extLst>
              <a:ext uri="{FF2B5EF4-FFF2-40B4-BE49-F238E27FC236}">
                <a16:creationId xmlns:a16="http://schemas.microsoft.com/office/drawing/2014/main" id="{F6391EC7-2385-4775-9B05-5F17C1F45EDC}"/>
              </a:ext>
            </a:extLst>
          </p:cNvPr>
          <p:cNvSpPr/>
          <p:nvPr/>
        </p:nvSpPr>
        <p:spPr>
          <a:xfrm>
            <a:off x="4450578" y="4239180"/>
            <a:ext cx="6903066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Existem métodos mais eficientes para resolver sistemas lineares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4" name="Retângulo: Cantos Arredondados 63">
            <a:hlinkClick r:id="rId22" action="ppaction://hlinksldjump"/>
            <a:extLst>
              <a:ext uri="{FF2B5EF4-FFF2-40B4-BE49-F238E27FC236}">
                <a16:creationId xmlns:a16="http://schemas.microsoft.com/office/drawing/2014/main" id="{C3720681-F7EC-4963-9A7E-EB80883AB416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5" name="Retângulo: Cantos Arredondados 64">
            <a:hlinkClick r:id="rId23" action="ppaction://hlinksldjump"/>
            <a:extLst>
              <a:ext uri="{FF2B5EF4-FFF2-40B4-BE49-F238E27FC236}">
                <a16:creationId xmlns:a16="http://schemas.microsoft.com/office/drawing/2014/main" id="{B17D54B2-EED3-4D81-9216-A07BEA97456C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Regra de Cramer  e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Sistemas Lineares</a:t>
            </a:r>
          </a:p>
        </p:txBody>
      </p:sp>
      <p:sp>
        <p:nvSpPr>
          <p:cNvPr id="66" name="Retângulo: Cantos Arredondados 65">
            <a:hlinkClick r:id="rId24" action="ppaction://hlinksldjump"/>
            <a:extLst>
              <a:ext uri="{FF2B5EF4-FFF2-40B4-BE49-F238E27FC236}">
                <a16:creationId xmlns:a16="http://schemas.microsoft.com/office/drawing/2014/main" id="{DBB690B9-0040-43F2-BB8B-7B88F323BBC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Exemplos</a:t>
            </a:r>
          </a:p>
        </p:txBody>
      </p:sp>
      <p:sp>
        <p:nvSpPr>
          <p:cNvPr id="67" name="Retângulo: Cantos Arredondados 66">
            <a:hlinkClick r:id="rId25" action="ppaction://hlinksldjump"/>
            <a:extLst>
              <a:ext uri="{FF2B5EF4-FFF2-40B4-BE49-F238E27FC236}">
                <a16:creationId xmlns:a16="http://schemas.microsoft.com/office/drawing/2014/main" id="{61A34CDC-1540-4AD8-BD49-B813F5D67B5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Generalizando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Porque funciona?...</a:t>
            </a:r>
          </a:p>
        </p:txBody>
      </p:sp>
    </p:spTree>
    <p:extLst>
      <p:ext uri="{BB962C8B-B14F-4D97-AF65-F5344CB8AC3E}">
        <p14:creationId xmlns:p14="http://schemas.microsoft.com/office/powerpoint/2010/main" val="241387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75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33" grpId="0"/>
      <p:bldP spid="35" grpId="0"/>
      <p:bldP spid="36" grpId="0"/>
      <p:bldP spid="38" grpId="0"/>
      <p:bldP spid="38" grpId="1"/>
      <p:bldP spid="39" grpId="0"/>
      <p:bldP spid="39" grpId="1"/>
      <p:bldP spid="40" grpId="0"/>
      <p:bldP spid="40" grpId="1"/>
      <p:bldP spid="46" grpId="0" animBg="1"/>
      <p:bldP spid="46" grpId="1" animBg="1"/>
      <p:bldP spid="50" grpId="0" animBg="1"/>
      <p:bldP spid="50" grpId="1" animBg="1"/>
      <p:bldP spid="53" grpId="0" animBg="1"/>
      <p:bldP spid="53" grpId="1" animBg="1"/>
      <p:bldP spid="16" grpId="0" animBg="1"/>
      <p:bldP spid="16" grpId="1" animBg="1"/>
      <p:bldP spid="56" grpId="0" animBg="1"/>
      <p:bldP spid="56" grpId="1" animBg="1"/>
      <p:bldP spid="17" grpId="0" animBg="1"/>
      <p:bldP spid="17" grpId="1" animBg="1"/>
      <p:bldP spid="62" grpId="0" animBg="1"/>
      <p:bldP spid="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25</a:t>
            </a:r>
          </a:p>
        </p:txBody>
      </p:sp>
      <p:pic>
        <p:nvPicPr>
          <p:cNvPr id="5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3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4" name="Imagem 15" descr="Uma imagem com edifício&#10;&#10;Descrição gerada automaticamente">
            <a:extLst>
              <a:ext uri="{FF2B5EF4-FFF2-40B4-BE49-F238E27FC236}">
                <a16:creationId xmlns:a16="http://schemas.microsoft.com/office/drawing/2014/main" id="{987B432D-FF51-41D2-95FB-6FB399108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032" y="936000"/>
            <a:ext cx="5402428" cy="5117340"/>
          </a:xfrm>
          <a:prstGeom prst="rect">
            <a:avLst/>
          </a:prstGeom>
        </p:spPr>
      </p:pic>
      <p:sp>
        <p:nvSpPr>
          <p:cNvPr id="19" name="Bolha de Pensamento: Nuvem 23">
            <a:extLst>
              <a:ext uri="{FF2B5EF4-FFF2-40B4-BE49-F238E27FC236}">
                <a16:creationId xmlns:a16="http://schemas.microsoft.com/office/drawing/2014/main" id="{5D08B2FF-6BDD-462A-ABB7-EC0F03041FAA}"/>
              </a:ext>
            </a:extLst>
          </p:cNvPr>
          <p:cNvSpPr/>
          <p:nvPr/>
        </p:nvSpPr>
        <p:spPr>
          <a:xfrm>
            <a:off x="8355727" y="336331"/>
            <a:ext cx="2711659" cy="1679281"/>
          </a:xfrm>
          <a:prstGeom prst="cloudCallout">
            <a:avLst>
              <a:gd name="adj1" fmla="val 39312"/>
              <a:gd name="adj2" fmla="val 46314"/>
            </a:avLst>
          </a:prstGeom>
          <a:solidFill>
            <a:srgbClr val="F6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rgbClr val="0C2B8E"/>
                </a:solidFill>
              </a:rPr>
              <a:t>Utiliza uma caneta/lápis e papel e…</a:t>
            </a:r>
          </a:p>
          <a:p>
            <a:pPr algn="ctr"/>
            <a:r>
              <a:rPr lang="pt-PT" sz="2000" b="1" dirty="0">
                <a:solidFill>
                  <a:srgbClr val="0C2B8E"/>
                </a:solidFill>
              </a:rPr>
              <a:t>TRY IT!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5B0B35FE-03FF-4243-A9FA-B0CC6A2D31F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76" y="1749795"/>
            <a:ext cx="1354455" cy="4572000"/>
          </a:xfrm>
          <a:prstGeom prst="rect">
            <a:avLst/>
          </a:prstGeom>
        </p:spPr>
      </p:pic>
      <p:sp>
        <p:nvSpPr>
          <p:cNvPr id="27" name="Retângulo: Cantos Arredondados 26">
            <a:hlinkClick r:id="rId8" action="ppaction://hlinksldjump"/>
            <a:extLst>
              <a:ext uri="{FF2B5EF4-FFF2-40B4-BE49-F238E27FC236}">
                <a16:creationId xmlns:a16="http://schemas.microsoft.com/office/drawing/2014/main" id="{BF175896-34A6-47F9-9021-4F1E7106B04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9" action="ppaction://hlinksldjump"/>
            <a:extLst>
              <a:ext uri="{FF2B5EF4-FFF2-40B4-BE49-F238E27FC236}">
                <a16:creationId xmlns:a16="http://schemas.microsoft.com/office/drawing/2014/main" id="{C8756AF1-6AFB-4D85-9268-1C6A66EDB86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Regra de Cramer  e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Sistemas Lineares</a:t>
            </a:r>
          </a:p>
        </p:txBody>
      </p:sp>
      <p:sp>
        <p:nvSpPr>
          <p:cNvPr id="29" name="Retângulo: Cantos Arredondados 28">
            <a:hlinkClick r:id="rId10" action="ppaction://hlinksldjump"/>
            <a:extLst>
              <a:ext uri="{FF2B5EF4-FFF2-40B4-BE49-F238E27FC236}">
                <a16:creationId xmlns:a16="http://schemas.microsoft.com/office/drawing/2014/main" id="{643E022D-A825-46A0-B9D5-BC22670184DA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Exemplos</a:t>
            </a:r>
          </a:p>
        </p:txBody>
      </p:sp>
      <p:sp>
        <p:nvSpPr>
          <p:cNvPr id="30" name="Retângulo: Cantos Arredondados 29">
            <a:hlinkClick r:id="rId11" action="ppaction://hlinksldjump"/>
            <a:extLst>
              <a:ext uri="{FF2B5EF4-FFF2-40B4-BE49-F238E27FC236}">
                <a16:creationId xmlns:a16="http://schemas.microsoft.com/office/drawing/2014/main" id="{CF5D8E79-59C3-421A-8925-1825D4F73666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Generalizando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Porque funciona?...</a:t>
            </a:r>
          </a:p>
        </p:txBody>
      </p:sp>
    </p:spTree>
    <p:extLst>
      <p:ext uri="{BB962C8B-B14F-4D97-AF65-F5344CB8AC3E}">
        <p14:creationId xmlns:p14="http://schemas.microsoft.com/office/powerpoint/2010/main" val="398168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Aula 25</a:t>
            </a:r>
          </a:p>
        </p:txBody>
      </p:sp>
      <p:pic>
        <p:nvPicPr>
          <p:cNvPr id="5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3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7" name="Retângulo: Cantos Arredondados 26">
            <a:hlinkClick r:id="rId6" action="ppaction://hlinksldjump"/>
            <a:extLst>
              <a:ext uri="{FF2B5EF4-FFF2-40B4-BE49-F238E27FC236}">
                <a16:creationId xmlns:a16="http://schemas.microsoft.com/office/drawing/2014/main" id="{BF175896-34A6-47F9-9021-4F1E7106B04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Try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P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tângulo: Cantos Arredondados 27">
            <a:hlinkClick r:id="rId7" action="ppaction://hlinksldjump"/>
            <a:extLst>
              <a:ext uri="{FF2B5EF4-FFF2-40B4-BE49-F238E27FC236}">
                <a16:creationId xmlns:a16="http://schemas.microsoft.com/office/drawing/2014/main" id="{C8756AF1-6AFB-4D85-9268-1C6A66EDB86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Regra de Cramer  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Sistemas Lineares</a:t>
            </a:r>
          </a:p>
        </p:txBody>
      </p:sp>
      <p:sp>
        <p:nvSpPr>
          <p:cNvPr id="29" name="Retângulo: Cantos Arredondados 28">
            <a:hlinkClick r:id="rId8" action="ppaction://hlinksldjump"/>
            <a:extLst>
              <a:ext uri="{FF2B5EF4-FFF2-40B4-BE49-F238E27FC236}">
                <a16:creationId xmlns:a16="http://schemas.microsoft.com/office/drawing/2014/main" id="{643E022D-A825-46A0-B9D5-BC22670184DA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Exemplos</a:t>
            </a:r>
          </a:p>
        </p:txBody>
      </p:sp>
      <p:sp>
        <p:nvSpPr>
          <p:cNvPr id="30" name="Retângulo: Cantos Arredondados 29">
            <a:hlinkClick r:id="rId9" action="ppaction://hlinksldjump"/>
            <a:extLst>
              <a:ext uri="{FF2B5EF4-FFF2-40B4-BE49-F238E27FC236}">
                <a16:creationId xmlns:a16="http://schemas.microsoft.com/office/drawing/2014/main" id="{CF5D8E79-59C3-421A-8925-1825D4F73666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Generalizando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Porque funciona?...</a:t>
            </a:r>
          </a:p>
        </p:txBody>
      </p:sp>
      <p:sp>
        <p:nvSpPr>
          <p:cNvPr id="6" name="ISPRING_QUIZ_SHAPE0">
            <a:extLst>
              <a:ext uri="{FF2B5EF4-FFF2-40B4-BE49-F238E27FC236}">
                <a16:creationId xmlns:a16="http://schemas.microsoft.com/office/drawing/2014/main" id="{B02148DA-5750-478B-B017-E3BE72890DA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ISPRING_QUIZ_SHAPE1">
            <a:extLst>
              <a:ext uri="{FF2B5EF4-FFF2-40B4-BE49-F238E27FC236}">
                <a16:creationId xmlns:a16="http://schemas.microsoft.com/office/drawing/2014/main" id="{29243DD6-3F3D-46AA-9CE4-A488C832F6E7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9" name="ISPRING_QUIZ_SHAPE2">
            <a:extLst>
              <a:ext uri="{FF2B5EF4-FFF2-40B4-BE49-F238E27FC236}">
                <a16:creationId xmlns:a16="http://schemas.microsoft.com/office/drawing/2014/main" id="{F6E5EE3E-5146-42A8-A4F6-7C384A68EDFB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1" name="ISPRING_QUIZ_SHAPE3">
            <a:extLst>
              <a:ext uri="{FF2B5EF4-FFF2-40B4-BE49-F238E27FC236}">
                <a16:creationId xmlns:a16="http://schemas.microsoft.com/office/drawing/2014/main" id="{8EDB3EE0-9304-410A-8C28-12C98DFF2278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2" name="ISPRING_QUIZ_SHAPE4">
            <a:extLst>
              <a:ext uri="{FF2B5EF4-FFF2-40B4-BE49-F238E27FC236}">
                <a16:creationId xmlns:a16="http://schemas.microsoft.com/office/drawing/2014/main" id="{B277602E-BDC9-4E89-880B-B1742F56CDFD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GB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6907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25</a:t>
            </a:r>
          </a:p>
        </p:txBody>
      </p:sp>
      <p:pic>
        <p:nvPicPr>
          <p:cNvPr id="5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0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1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182" t="16195" r="27479" b="12835"/>
          <a:stretch/>
        </p:blipFill>
        <p:spPr>
          <a:xfrm>
            <a:off x="5184027" y="1676255"/>
            <a:ext cx="3658410" cy="3532979"/>
          </a:xfrm>
          <a:prstGeom prst="ellipse">
            <a:avLst/>
          </a:prstGeom>
        </p:spPr>
      </p:pic>
      <p:sp>
        <p:nvSpPr>
          <p:cNvPr id="12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13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1580" y="1658868"/>
            <a:ext cx="3749065" cy="3550367"/>
          </a:xfrm>
          <a:prstGeom prst="rect">
            <a:avLst/>
          </a:prstGeom>
        </p:spPr>
      </p:pic>
      <p:sp>
        <p:nvSpPr>
          <p:cNvPr id="14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4974167" y="450644"/>
            <a:ext cx="6159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dirty="0"/>
              <a:t>Esperamos que tenhas gostado!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7EB9C809-D1DD-4310-9089-0F818EAB61A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0" y="1160192"/>
            <a:ext cx="1320165" cy="4572000"/>
          </a:xfrm>
          <a:prstGeom prst="rect">
            <a:avLst/>
          </a:prstGeom>
        </p:spPr>
      </p:pic>
      <p:sp>
        <p:nvSpPr>
          <p:cNvPr id="17" name="Retângulo: Cantos Arredondados 16">
            <a:hlinkClick r:id="rId9" action="ppaction://hlinksldjump"/>
            <a:extLst>
              <a:ext uri="{FF2B5EF4-FFF2-40B4-BE49-F238E27FC236}">
                <a16:creationId xmlns:a16="http://schemas.microsoft.com/office/drawing/2014/main" id="{0B7897F5-EE27-47A8-8964-C5B4C8984676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8" name="Retângulo: Cantos Arredondados 17">
            <a:hlinkClick r:id="rId10" action="ppaction://hlinksldjump"/>
            <a:extLst>
              <a:ext uri="{FF2B5EF4-FFF2-40B4-BE49-F238E27FC236}">
                <a16:creationId xmlns:a16="http://schemas.microsoft.com/office/drawing/2014/main" id="{94CBDCB9-A9B2-42D2-AF53-2FFB63C1D33D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Regra de Cramer  e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Sistemas Lineares</a:t>
            </a:r>
          </a:p>
        </p:txBody>
      </p:sp>
      <p:sp>
        <p:nvSpPr>
          <p:cNvPr id="23" name="Retângulo: Cantos Arredondados 22">
            <a:hlinkClick r:id="rId11" action="ppaction://hlinksldjump"/>
            <a:extLst>
              <a:ext uri="{FF2B5EF4-FFF2-40B4-BE49-F238E27FC236}">
                <a16:creationId xmlns:a16="http://schemas.microsoft.com/office/drawing/2014/main" id="{FD7C6A09-774C-4AEA-8A12-8F722158607F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Exemplos</a:t>
            </a:r>
          </a:p>
        </p:txBody>
      </p:sp>
      <p:sp>
        <p:nvSpPr>
          <p:cNvPr id="24" name="Retângulo: Cantos Arredondados 23">
            <a:hlinkClick r:id="rId12" action="ppaction://hlinksldjump"/>
            <a:extLst>
              <a:ext uri="{FF2B5EF4-FFF2-40B4-BE49-F238E27FC236}">
                <a16:creationId xmlns:a16="http://schemas.microsoft.com/office/drawing/2014/main" id="{0C12FC31-34EB-4043-851B-2EF4AC3FBEE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Generalizando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Porque funciona?...</a:t>
            </a:r>
          </a:p>
        </p:txBody>
      </p:sp>
    </p:spTree>
    <p:extLst>
      <p:ext uri="{BB962C8B-B14F-4D97-AF65-F5344CB8AC3E}">
        <p14:creationId xmlns:p14="http://schemas.microsoft.com/office/powerpoint/2010/main" val="7298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96101" y="7199697"/>
            <a:ext cx="2743200" cy="529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399394"/>
            <a:ext cx="9914021" cy="6096000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b="1" dirty="0">
                <a:solidFill>
                  <a:srgbClr val="F25E4F"/>
                </a:solidFill>
              </a:rPr>
              <a:t>Regra de Cramer</a:t>
            </a:r>
            <a:endParaRPr lang="pt-PT" sz="2400" dirty="0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2EEA7ECC-B782-496C-A337-174E38ED2CD9}"/>
              </a:ext>
            </a:extLst>
          </p:cNvPr>
          <p:cNvSpPr/>
          <p:nvPr/>
        </p:nvSpPr>
        <p:spPr>
          <a:xfrm>
            <a:off x="2666408" y="1335326"/>
            <a:ext cx="42279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/>
              <a:t>Dado um Sistema Linear, onde </a:t>
            </a:r>
            <a:r>
              <a:rPr lang="pt-P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PT" sz="2400" dirty="0"/>
              <a:t> é </a:t>
            </a:r>
            <a:r>
              <a:rPr lang="pt-PT" sz="2400" b="1" dirty="0"/>
              <a:t>quadrada</a:t>
            </a:r>
            <a:r>
              <a:rPr lang="pt-PT" sz="2400" dirty="0"/>
              <a:t>:</a:t>
            </a:r>
          </a:p>
        </p:txBody>
      </p:sp>
      <p:graphicFrame>
        <p:nvGraphicFramePr>
          <p:cNvPr id="48" name="Objeto 47">
            <a:extLst>
              <a:ext uri="{FF2B5EF4-FFF2-40B4-BE49-F238E27FC236}">
                <a16:creationId xmlns:a16="http://schemas.microsoft.com/office/drawing/2014/main" id="{E2EE5FC2-2FBE-4CAF-A140-00E0D5BF73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392204"/>
              </p:ext>
            </p:extLst>
          </p:nvPr>
        </p:nvGraphicFramePr>
        <p:xfrm>
          <a:off x="6925167" y="685442"/>
          <a:ext cx="4352925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5" name="Equation" r:id="rId6" imgW="3124080" imgH="1358640" progId="Equation.DSMT4">
                  <p:embed/>
                </p:oleObj>
              </mc:Choice>
              <mc:Fallback>
                <p:oleObj name="Equation" r:id="rId6" imgW="3124080" imgH="1358640" progId="Equation.DSMT4">
                  <p:embed/>
                  <p:pic>
                    <p:nvPicPr>
                      <p:cNvPr id="48" name="Objeto 47">
                        <a:extLst>
                          <a:ext uri="{FF2B5EF4-FFF2-40B4-BE49-F238E27FC236}">
                            <a16:creationId xmlns:a16="http://schemas.microsoft.com/office/drawing/2014/main" id="{E2EE5FC2-2FBE-4CAF-A140-00E0D5BF73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25167" y="685442"/>
                        <a:ext cx="4352925" cy="189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363978" y="684212"/>
            <a:ext cx="295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/>
              <a:t> – </a:t>
            </a:r>
            <a:r>
              <a:rPr lang="pt-PT" sz="2400" b="1" dirty="0"/>
              <a:t>Como funciona? 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7075F7A3-1577-4380-8E9B-B20E1E7E3588}"/>
              </a:ext>
            </a:extLst>
          </p:cNvPr>
          <p:cNvSpPr/>
          <p:nvPr/>
        </p:nvSpPr>
        <p:spPr>
          <a:xfrm>
            <a:off x="2340765" y="2671469"/>
            <a:ext cx="9495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/>
            <a:r>
              <a:rPr lang="en-US" sz="2400" b="1" dirty="0">
                <a:solidFill>
                  <a:srgbClr val="F25E4F"/>
                </a:solidFill>
              </a:rPr>
              <a:t>(1) </a:t>
            </a:r>
            <a:r>
              <a:rPr lang="pt-PT" sz="2400" b="1" dirty="0">
                <a:solidFill>
                  <a:srgbClr val="F25E4F"/>
                </a:solidFill>
              </a:rPr>
              <a:t>Calcular o determinante </a:t>
            </a:r>
            <a:r>
              <a:rPr lang="pt-PT" sz="2400" dirty="0"/>
              <a:t>da </a:t>
            </a: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Matriz dos Coeficientes</a:t>
            </a:r>
            <a:r>
              <a:rPr lang="pt-PT" sz="2400" dirty="0"/>
              <a:t> – frequentemente representado por </a:t>
            </a:r>
            <a:r>
              <a:rPr lang="pt-PT" sz="2400" b="1" dirty="0">
                <a:sym typeface="Symbol" panose="05050102010706020507" pitchFamily="18" charset="2"/>
              </a:rPr>
              <a:t></a:t>
            </a:r>
            <a:r>
              <a:rPr lang="pt-PT" sz="2400" dirty="0">
                <a:sym typeface="Symbol" panose="05050102010706020507" pitchFamily="18" charset="2"/>
              </a:rPr>
              <a:t> e denominado por </a:t>
            </a:r>
            <a:r>
              <a:rPr lang="pt-PT" sz="2400" b="1" dirty="0">
                <a:sym typeface="Symbol" panose="05050102010706020507" pitchFamily="18" charset="2"/>
              </a:rPr>
              <a:t>Determinante do Sistema</a:t>
            </a:r>
            <a:r>
              <a:rPr lang="en-US" sz="2400" dirty="0">
                <a:sym typeface="Symbol" panose="05050102010706020507" pitchFamily="18" charset="2"/>
              </a:rPr>
              <a:t>:</a:t>
            </a:r>
            <a:r>
              <a:rPr lang="en-US" sz="2400" dirty="0"/>
              <a:t> </a:t>
            </a:r>
          </a:p>
        </p:txBody>
      </p:sp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0BD0B180-851D-4438-A4FB-242BB378DB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424942"/>
              </p:ext>
            </p:extLst>
          </p:nvPr>
        </p:nvGraphicFramePr>
        <p:xfrm>
          <a:off x="6096000" y="3466252"/>
          <a:ext cx="2963863" cy="18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6" name="Equation" r:id="rId8" imgW="2145960" imgH="1358640" progId="Equation.DSMT4">
                  <p:embed/>
                </p:oleObj>
              </mc:Choice>
              <mc:Fallback>
                <p:oleObj name="Equation" r:id="rId8" imgW="2145960" imgH="135864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A8A4CCF6-8C55-4B89-BD46-DEA3691785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96000" y="3466252"/>
                        <a:ext cx="2963863" cy="1878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tângulo 41">
            <a:extLst>
              <a:ext uri="{FF2B5EF4-FFF2-40B4-BE49-F238E27FC236}">
                <a16:creationId xmlns:a16="http://schemas.microsoft.com/office/drawing/2014/main" id="{634089E5-B495-43E6-89E8-AB7EB14D8EF7}"/>
              </a:ext>
            </a:extLst>
          </p:cNvPr>
          <p:cNvSpPr/>
          <p:nvPr/>
        </p:nvSpPr>
        <p:spPr>
          <a:xfrm>
            <a:off x="2217476" y="5472970"/>
            <a:ext cx="9684000" cy="8630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>
                <a:solidFill>
                  <a:srgbClr val="F25E4F"/>
                </a:solidFill>
              </a:rPr>
              <a:t>OBSERVA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08874D42-6BC9-4CBF-BA91-5ED65A4CD1CB}"/>
              </a:ext>
            </a:extLst>
          </p:cNvPr>
          <p:cNvSpPr/>
          <p:nvPr/>
        </p:nvSpPr>
        <p:spPr>
          <a:xfrm>
            <a:off x="4014455" y="5501472"/>
            <a:ext cx="58214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algn="ctr"/>
            <a:r>
              <a:rPr lang="pt-PT" sz="2400" dirty="0"/>
              <a:t>Se o </a:t>
            </a:r>
            <a:r>
              <a:rPr lang="pt-PT" sz="2400" b="1" dirty="0"/>
              <a:t>Determinante do Sistema</a:t>
            </a:r>
            <a:r>
              <a:rPr lang="pt-PT" sz="2400" dirty="0"/>
              <a:t> (</a:t>
            </a:r>
            <a:r>
              <a:rPr lang="pt-PT" sz="2400" b="1" dirty="0">
                <a:sym typeface="Symbol" panose="05050102010706020507" pitchFamily="18" charset="2"/>
              </a:rPr>
              <a:t></a:t>
            </a:r>
            <a:r>
              <a:rPr lang="pt-PT" sz="2400" dirty="0">
                <a:sym typeface="Symbol" panose="05050102010706020507" pitchFamily="18" charset="2"/>
              </a:rPr>
              <a:t>)</a:t>
            </a:r>
            <a:r>
              <a:rPr lang="pt-PT" sz="2400" dirty="0"/>
              <a:t> é </a:t>
            </a:r>
            <a:r>
              <a:rPr lang="pt-PT" sz="2400" b="1" dirty="0"/>
              <a:t>nulo</a:t>
            </a:r>
            <a:r>
              <a:rPr lang="pt-PT" sz="2400" dirty="0"/>
              <a:t>,</a:t>
            </a:r>
            <a:r>
              <a:rPr lang="pt-PT" sz="2400" b="1" dirty="0"/>
              <a:t> </a:t>
            </a:r>
            <a:r>
              <a:rPr lang="pt-PT" sz="2400" dirty="0"/>
              <a:t>a</a:t>
            </a:r>
            <a:r>
              <a:rPr lang="pt-PT" sz="2400" b="1" dirty="0"/>
              <a:t> </a:t>
            </a:r>
            <a:r>
              <a:rPr lang="pt-PT" sz="2400" dirty="0"/>
              <a:t>Regra de Cramer não pode ser aplicada!…</a:t>
            </a:r>
          </a:p>
        </p:txBody>
      </p:sp>
      <p:cxnSp>
        <p:nvCxnSpPr>
          <p:cNvPr id="49" name="Conexão reta 48">
            <a:extLst>
              <a:ext uri="{FF2B5EF4-FFF2-40B4-BE49-F238E27FC236}">
                <a16:creationId xmlns:a16="http://schemas.microsoft.com/office/drawing/2014/main" id="{67A86F72-2A32-43F9-864A-B55CF66083DA}"/>
              </a:ext>
            </a:extLst>
          </p:cNvPr>
          <p:cNvCxnSpPr>
            <a:cxnSpLocks/>
          </p:cNvCxnSpPr>
          <p:nvPr/>
        </p:nvCxnSpPr>
        <p:spPr>
          <a:xfrm>
            <a:off x="7711428" y="3442912"/>
            <a:ext cx="3127808" cy="0"/>
          </a:xfrm>
          <a:prstGeom prst="line">
            <a:avLst/>
          </a:prstGeom>
          <a:ln w="38100">
            <a:solidFill>
              <a:srgbClr val="F25E4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: Cantos Arredondados 49">
            <a:hlinkClick r:id="rId10" action="ppaction://hlinksldjump"/>
            <a:extLst>
              <a:ext uri="{FF2B5EF4-FFF2-40B4-BE49-F238E27FC236}">
                <a16:creationId xmlns:a16="http://schemas.microsoft.com/office/drawing/2014/main" id="{07D9FB4B-DAA4-45CB-87C3-6D628C4EBC8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1" name="Retângulo: Cantos Arredondados 50">
            <a:hlinkClick r:id="rId11" action="ppaction://hlinksldjump"/>
            <a:extLst>
              <a:ext uri="{FF2B5EF4-FFF2-40B4-BE49-F238E27FC236}">
                <a16:creationId xmlns:a16="http://schemas.microsoft.com/office/drawing/2014/main" id="{3E2BEA59-8AB0-4368-AE4C-ADCDD160B59A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Regra de Cramer  e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Sistemas Lineares</a:t>
            </a:r>
          </a:p>
        </p:txBody>
      </p:sp>
      <p:sp>
        <p:nvSpPr>
          <p:cNvPr id="52" name="Retângulo: Cantos Arredondados 51">
            <a:hlinkClick r:id="rId12" action="ppaction://hlinksldjump"/>
            <a:extLst>
              <a:ext uri="{FF2B5EF4-FFF2-40B4-BE49-F238E27FC236}">
                <a16:creationId xmlns:a16="http://schemas.microsoft.com/office/drawing/2014/main" id="{86C83F13-FE0F-4B57-A359-AF826B883839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Exemplos</a:t>
            </a:r>
          </a:p>
        </p:txBody>
      </p:sp>
      <p:sp>
        <p:nvSpPr>
          <p:cNvPr id="53" name="Retângulo: Cantos Arredondados 52">
            <a:hlinkClick r:id="rId13" action="ppaction://hlinksldjump"/>
            <a:extLst>
              <a:ext uri="{FF2B5EF4-FFF2-40B4-BE49-F238E27FC236}">
                <a16:creationId xmlns:a16="http://schemas.microsoft.com/office/drawing/2014/main" id="{07CFF2B4-806E-4551-9186-EC2017F8B0D7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Generalizando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Porque funciona?...</a:t>
            </a:r>
          </a:p>
        </p:txBody>
      </p:sp>
    </p:spTree>
    <p:extLst>
      <p:ext uri="{BB962C8B-B14F-4D97-AF65-F5344CB8AC3E}">
        <p14:creationId xmlns:p14="http://schemas.microsoft.com/office/powerpoint/2010/main" val="327694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4" grpId="0"/>
      <p:bldP spid="26" grpId="0"/>
      <p:bldP spid="42" grpId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96101" y="7199697"/>
            <a:ext cx="2743200" cy="529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399394"/>
            <a:ext cx="9914021" cy="6096000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25E4F"/>
                </a:solidFill>
              </a:rPr>
              <a:t>Regra de Cramer</a:t>
            </a:r>
            <a:endParaRPr lang="en-US" sz="2400" dirty="0"/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634089E5-B495-43E6-89E8-AB7EB14D8EF7}"/>
              </a:ext>
            </a:extLst>
          </p:cNvPr>
          <p:cNvSpPr/>
          <p:nvPr/>
        </p:nvSpPr>
        <p:spPr>
          <a:xfrm>
            <a:off x="2340765" y="5472970"/>
            <a:ext cx="9409853" cy="90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>
                <a:solidFill>
                  <a:srgbClr val="F25E4F"/>
                </a:solidFill>
              </a:rPr>
              <a:t>OBSERVA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187DFB5C-DA7A-48AB-9CC5-CF93CF24C3F7}"/>
              </a:ext>
            </a:extLst>
          </p:cNvPr>
          <p:cNvSpPr/>
          <p:nvPr/>
        </p:nvSpPr>
        <p:spPr>
          <a:xfrm>
            <a:off x="2340765" y="942901"/>
            <a:ext cx="9409853" cy="1712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lnSpc>
                <a:spcPct val="200000"/>
              </a:lnSpc>
            </a:pPr>
            <a:r>
              <a:rPr lang="en-US" sz="2400" b="1" dirty="0">
                <a:solidFill>
                  <a:srgbClr val="F25E4F"/>
                </a:solidFill>
              </a:rPr>
              <a:t>(2</a:t>
            </a:r>
            <a:r>
              <a:rPr lang="pt-PT" sz="2400" b="1" dirty="0">
                <a:solidFill>
                  <a:srgbClr val="F25E4F"/>
                </a:solidFill>
              </a:rPr>
              <a:t>) </a:t>
            </a:r>
            <a:r>
              <a:rPr lang="pt-PT" sz="2400" dirty="0"/>
              <a:t>Se o </a:t>
            </a:r>
            <a:r>
              <a:rPr lang="pt-PT" sz="2400" b="1" dirty="0"/>
              <a:t>Determinante do Sistema</a:t>
            </a:r>
            <a:r>
              <a:rPr lang="pt-PT" sz="2400" dirty="0"/>
              <a:t>, </a:t>
            </a:r>
            <a:r>
              <a:rPr lang="pt-PT" sz="2400" dirty="0">
                <a:sym typeface="Symbol" panose="05050102010706020507" pitchFamily="18" charset="2"/>
              </a:rPr>
              <a:t></a:t>
            </a:r>
            <a:r>
              <a:rPr lang="pt-PT" sz="2400" dirty="0"/>
              <a:t>, é </a:t>
            </a:r>
            <a:r>
              <a:rPr lang="pt-PT" sz="2400" b="1" dirty="0"/>
              <a:t>não nulo</a:t>
            </a:r>
            <a:r>
              <a:rPr lang="pt-PT" sz="2400" dirty="0"/>
              <a:t>,</a:t>
            </a:r>
            <a:r>
              <a:rPr lang="pt-PT" sz="2400" b="1" dirty="0"/>
              <a:t> </a:t>
            </a:r>
            <a:r>
              <a:rPr lang="pt-PT" sz="2400" dirty="0"/>
              <a:t>cada solução </a:t>
            </a:r>
            <a:r>
              <a:rPr lang="pt-PT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PT" sz="32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t-PT" sz="2400" dirty="0"/>
              <a:t>, é dada pelo quociente de dois determinantes:</a:t>
            </a:r>
          </a:p>
        </p:txBody>
      </p:sp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673E6F94-7FCD-4DB9-9A51-D51E0DA647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333168"/>
              </p:ext>
            </p:extLst>
          </p:nvPr>
        </p:nvGraphicFramePr>
        <p:xfrm>
          <a:off x="7848600" y="1852613"/>
          <a:ext cx="1382713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9" name="Equation" r:id="rId6" imgW="749160" imgH="571320" progId="Equation.DSMT4">
                  <p:embed/>
                </p:oleObj>
              </mc:Choice>
              <mc:Fallback>
                <p:oleObj name="Equation" r:id="rId6" imgW="749160" imgH="57132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0BD0B180-851D-4438-A4FB-242BB378DB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48600" y="1852613"/>
                        <a:ext cx="1382713" cy="1055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Oval 32">
            <a:extLst>
              <a:ext uri="{FF2B5EF4-FFF2-40B4-BE49-F238E27FC236}">
                <a16:creationId xmlns:a16="http://schemas.microsoft.com/office/drawing/2014/main" id="{321995CB-7F42-4B17-BBCB-70F20D5C6DFD}"/>
              </a:ext>
            </a:extLst>
          </p:cNvPr>
          <p:cNvSpPr/>
          <p:nvPr/>
        </p:nvSpPr>
        <p:spPr>
          <a:xfrm>
            <a:off x="8618481" y="2473434"/>
            <a:ext cx="622421" cy="46115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Conexão reta unidirecional 34">
            <a:extLst>
              <a:ext uri="{FF2B5EF4-FFF2-40B4-BE49-F238E27FC236}">
                <a16:creationId xmlns:a16="http://schemas.microsoft.com/office/drawing/2014/main" id="{64A1E83D-00AB-426A-9E05-EA9F401D01C8}"/>
              </a:ext>
            </a:extLst>
          </p:cNvPr>
          <p:cNvCxnSpPr>
            <a:cxnSpLocks/>
          </p:cNvCxnSpPr>
          <p:nvPr/>
        </p:nvCxnSpPr>
        <p:spPr>
          <a:xfrm flipV="1">
            <a:off x="8928243" y="3082838"/>
            <a:ext cx="1448" cy="276096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954DA217-F745-4F45-AD2A-D26C20F12F97}"/>
              </a:ext>
            </a:extLst>
          </p:cNvPr>
          <p:cNvSpPr/>
          <p:nvPr/>
        </p:nvSpPr>
        <p:spPr>
          <a:xfrm>
            <a:off x="4363978" y="5895173"/>
            <a:ext cx="5169930" cy="4320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1481C4DB-9F63-4E34-9434-A652915EE084}"/>
              </a:ext>
            </a:extLst>
          </p:cNvPr>
          <p:cNvSpPr/>
          <p:nvPr/>
        </p:nvSpPr>
        <p:spPr>
          <a:xfrm>
            <a:off x="8034232" y="4019115"/>
            <a:ext cx="2434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b="1" i="1" dirty="0">
                <a:solidFill>
                  <a:srgbClr val="C00000"/>
                </a:solidFill>
              </a:rPr>
              <a:t>Divisão por zero!...</a:t>
            </a:r>
            <a:endParaRPr lang="pt-PT" b="1" dirty="0">
              <a:solidFill>
                <a:srgbClr val="C00000"/>
              </a:solidFill>
            </a:endParaRP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B990FCB7-D8E3-44D7-BEA2-B3616E32C9F7}"/>
              </a:ext>
            </a:extLst>
          </p:cNvPr>
          <p:cNvSpPr/>
          <p:nvPr/>
        </p:nvSpPr>
        <p:spPr>
          <a:xfrm>
            <a:off x="9397246" y="2181576"/>
            <a:ext cx="1412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/>
              <a:t>onde: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B27E765-D9FE-4D33-BCCF-CF9108DD173B}"/>
              </a:ext>
            </a:extLst>
          </p:cNvPr>
          <p:cNvSpPr/>
          <p:nvPr/>
        </p:nvSpPr>
        <p:spPr>
          <a:xfrm>
            <a:off x="3051976" y="2852004"/>
            <a:ext cx="4518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ym typeface="Symbol" panose="05050102010706020507" pitchFamily="18" charset="2"/>
              </a:rPr>
              <a:t></a:t>
            </a:r>
            <a:r>
              <a:rPr lang="en-US" sz="2400" dirty="0">
                <a:sym typeface="Symbol" panose="05050102010706020507" pitchFamily="18" charset="2"/>
              </a:rPr>
              <a:t> é o </a:t>
            </a:r>
            <a:r>
              <a:rPr lang="pt-PT" sz="2400" b="1" dirty="0"/>
              <a:t>Determinante do Sistema</a:t>
            </a:r>
            <a:endParaRPr lang="pt-PT" sz="2400" dirty="0"/>
          </a:p>
        </p:txBody>
      </p:sp>
      <p:sp>
        <p:nvSpPr>
          <p:cNvPr id="44" name="Retângulo: Cantos Arredondados 43">
            <a:hlinkClick r:id="rId8" action="ppaction://hlinksldjump"/>
            <a:extLst>
              <a:ext uri="{FF2B5EF4-FFF2-40B4-BE49-F238E27FC236}">
                <a16:creationId xmlns:a16="http://schemas.microsoft.com/office/drawing/2014/main" id="{C2EF1F32-9D6B-482B-8214-2792F7EEDE35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44">
            <a:hlinkClick r:id="rId9" action="ppaction://hlinksldjump"/>
            <a:extLst>
              <a:ext uri="{FF2B5EF4-FFF2-40B4-BE49-F238E27FC236}">
                <a16:creationId xmlns:a16="http://schemas.microsoft.com/office/drawing/2014/main" id="{78DB7C35-584F-4FD2-8118-3FFC06523E6C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Regra de Cramer  e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Sistemas Lineares</a:t>
            </a:r>
          </a:p>
        </p:txBody>
      </p:sp>
      <p:sp>
        <p:nvSpPr>
          <p:cNvPr id="46" name="Retângulo: Cantos Arredondados 45">
            <a:hlinkClick r:id="rId10" action="ppaction://hlinksldjump"/>
            <a:extLst>
              <a:ext uri="{FF2B5EF4-FFF2-40B4-BE49-F238E27FC236}">
                <a16:creationId xmlns:a16="http://schemas.microsoft.com/office/drawing/2014/main" id="{5FA47760-5DD9-4295-812F-2895F30DFD5E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Exemplos</a:t>
            </a:r>
          </a:p>
        </p:txBody>
      </p:sp>
      <p:sp>
        <p:nvSpPr>
          <p:cNvPr id="47" name="Retângulo: Cantos Arredondados 46">
            <a:hlinkClick r:id="rId11" action="ppaction://hlinksldjump"/>
            <a:extLst>
              <a:ext uri="{FF2B5EF4-FFF2-40B4-BE49-F238E27FC236}">
                <a16:creationId xmlns:a16="http://schemas.microsoft.com/office/drawing/2014/main" id="{254B2368-5FA6-448D-AB5B-000731141954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Generalizando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Porque funciona?...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363978" y="684212"/>
            <a:ext cx="295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/>
              <a:t> – </a:t>
            </a:r>
            <a:r>
              <a:rPr lang="pt-PT" sz="2400" b="1" dirty="0"/>
              <a:t>Como funciona? 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08874D42-6BC9-4CBF-BA91-5ED65A4CD1CB}"/>
              </a:ext>
            </a:extLst>
          </p:cNvPr>
          <p:cNvSpPr/>
          <p:nvPr/>
        </p:nvSpPr>
        <p:spPr>
          <a:xfrm>
            <a:off x="4014455" y="5501472"/>
            <a:ext cx="58214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algn="ctr"/>
            <a:r>
              <a:rPr lang="pt-PT" sz="2400" dirty="0"/>
              <a:t>Se o </a:t>
            </a:r>
            <a:r>
              <a:rPr lang="pt-PT" sz="2400" b="1" dirty="0"/>
              <a:t>Determinante do Sistema</a:t>
            </a:r>
            <a:r>
              <a:rPr lang="pt-PT" sz="2400" dirty="0"/>
              <a:t> (</a:t>
            </a:r>
            <a:r>
              <a:rPr lang="pt-PT" sz="2400" b="1" dirty="0">
                <a:sym typeface="Symbol" panose="05050102010706020507" pitchFamily="18" charset="2"/>
              </a:rPr>
              <a:t></a:t>
            </a:r>
            <a:r>
              <a:rPr lang="pt-PT" sz="2400" dirty="0">
                <a:sym typeface="Symbol" panose="05050102010706020507" pitchFamily="18" charset="2"/>
              </a:rPr>
              <a:t>)</a:t>
            </a:r>
            <a:r>
              <a:rPr lang="pt-PT" sz="2400" dirty="0"/>
              <a:t> é </a:t>
            </a:r>
            <a:r>
              <a:rPr lang="pt-PT" sz="2400" b="1" dirty="0"/>
              <a:t>nulo</a:t>
            </a:r>
            <a:r>
              <a:rPr lang="pt-PT" sz="2400" dirty="0"/>
              <a:t>,</a:t>
            </a:r>
            <a:r>
              <a:rPr lang="pt-PT" sz="2400" b="1" dirty="0"/>
              <a:t> </a:t>
            </a:r>
            <a:r>
              <a:rPr lang="pt-PT" sz="2400" dirty="0"/>
              <a:t>a</a:t>
            </a:r>
            <a:r>
              <a:rPr lang="pt-PT" sz="2400" b="1" dirty="0"/>
              <a:t> </a:t>
            </a:r>
            <a:r>
              <a:rPr lang="pt-PT" sz="2400" dirty="0"/>
              <a:t>Regra de Cramer não pode ser aplicada!…</a:t>
            </a:r>
          </a:p>
        </p:txBody>
      </p:sp>
    </p:spTree>
    <p:extLst>
      <p:ext uri="{BB962C8B-B14F-4D97-AF65-F5344CB8AC3E}">
        <p14:creationId xmlns:p14="http://schemas.microsoft.com/office/powerpoint/2010/main" val="344173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7" grpId="0"/>
      <p:bldP spid="33" grpId="0" animBg="1"/>
      <p:bldP spid="33" grpId="1" animBg="1"/>
      <p:bldP spid="38" grpId="0" animBg="1"/>
      <p:bldP spid="38" grpId="1" animBg="1"/>
      <p:bldP spid="39" grpId="0"/>
      <p:bldP spid="39" grpId="1"/>
      <p:bldP spid="40" grpId="0"/>
      <p:bldP spid="13" grpId="0"/>
      <p:bldP spid="28" grpId="0"/>
      <p:bldP spid="2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96101" y="7199697"/>
            <a:ext cx="2743200" cy="529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399394"/>
            <a:ext cx="9914021" cy="6096000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25E4F"/>
                </a:solidFill>
              </a:rPr>
              <a:t>Regra de Cramer</a:t>
            </a:r>
            <a:endParaRPr lang="en-US" sz="2400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187DFB5C-DA7A-48AB-9CC5-CF93CF24C3F7}"/>
              </a:ext>
            </a:extLst>
          </p:cNvPr>
          <p:cNvSpPr/>
          <p:nvPr/>
        </p:nvSpPr>
        <p:spPr>
          <a:xfrm>
            <a:off x="2340000" y="942901"/>
            <a:ext cx="93882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lnSpc>
                <a:spcPct val="200000"/>
              </a:lnSpc>
            </a:pPr>
            <a:r>
              <a:rPr lang="en-US" sz="2400" b="1" dirty="0">
                <a:solidFill>
                  <a:srgbClr val="F25E4F"/>
                </a:solidFill>
              </a:rPr>
              <a:t>(2) </a:t>
            </a:r>
            <a:r>
              <a:rPr lang="pt-PT" sz="2400" dirty="0"/>
              <a:t>Se o </a:t>
            </a:r>
            <a:r>
              <a:rPr lang="pt-PT" sz="2400" b="1" dirty="0"/>
              <a:t>Determinante do Sistema</a:t>
            </a:r>
            <a:r>
              <a:rPr lang="pt-PT" sz="2400" dirty="0"/>
              <a:t>, </a:t>
            </a:r>
            <a:r>
              <a:rPr lang="pt-PT" sz="2400" dirty="0">
                <a:sym typeface="Symbol" panose="05050102010706020507" pitchFamily="18" charset="2"/>
              </a:rPr>
              <a:t></a:t>
            </a:r>
            <a:r>
              <a:rPr lang="pt-PT" sz="2400" dirty="0"/>
              <a:t>, é </a:t>
            </a:r>
            <a:r>
              <a:rPr lang="pt-PT" sz="2400" b="1" dirty="0"/>
              <a:t>não nulo</a:t>
            </a:r>
            <a:r>
              <a:rPr lang="pt-PT" sz="2400" dirty="0"/>
              <a:t>,</a:t>
            </a:r>
            <a:r>
              <a:rPr lang="pt-PT" sz="2400" b="1" dirty="0"/>
              <a:t> </a:t>
            </a:r>
            <a:r>
              <a:rPr lang="pt-PT" sz="2400" dirty="0"/>
              <a:t>cada solução </a:t>
            </a:r>
            <a:r>
              <a:rPr lang="pt-PT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PT" sz="32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t-PT" sz="2400" dirty="0"/>
              <a:t>, é dada pelo quociente de dois determinantes: </a:t>
            </a:r>
            <a:endParaRPr lang="en-US" sz="2400" dirty="0"/>
          </a:p>
        </p:txBody>
      </p:sp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673E6F94-7FCD-4DB9-9A51-D51E0DA647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286707"/>
              </p:ext>
            </p:extLst>
          </p:nvPr>
        </p:nvGraphicFramePr>
        <p:xfrm>
          <a:off x="7848600" y="1852613"/>
          <a:ext cx="1382713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1" name="Equation" r:id="rId9" imgW="749160" imgH="571320" progId="Equation.DSMT4">
                  <p:embed/>
                </p:oleObj>
              </mc:Choice>
              <mc:Fallback>
                <p:oleObj name="Equation" r:id="rId9" imgW="749160" imgH="57132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673E6F94-7FCD-4DB9-9A51-D51E0DA647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48600" y="1852613"/>
                        <a:ext cx="1382713" cy="1055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tângulo 39">
            <a:extLst>
              <a:ext uri="{FF2B5EF4-FFF2-40B4-BE49-F238E27FC236}">
                <a16:creationId xmlns:a16="http://schemas.microsoft.com/office/drawing/2014/main" id="{B990FCB7-D8E3-44D7-BEA2-B3616E32C9F7}"/>
              </a:ext>
            </a:extLst>
          </p:cNvPr>
          <p:cNvSpPr/>
          <p:nvPr/>
        </p:nvSpPr>
        <p:spPr>
          <a:xfrm>
            <a:off x="9397246" y="2181576"/>
            <a:ext cx="1412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err="1"/>
              <a:t>onde</a:t>
            </a:r>
            <a:r>
              <a:rPr lang="en-GB" sz="2400" dirty="0"/>
              <a:t>: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B27E765-D9FE-4D33-BCCF-CF9108DD173B}"/>
              </a:ext>
            </a:extLst>
          </p:cNvPr>
          <p:cNvSpPr/>
          <p:nvPr/>
        </p:nvSpPr>
        <p:spPr>
          <a:xfrm>
            <a:off x="3051976" y="2852004"/>
            <a:ext cx="452341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ym typeface="Symbol" panose="05050102010706020507" pitchFamily="18" charset="2"/>
              </a:rPr>
              <a:t></a:t>
            </a:r>
            <a:r>
              <a:rPr lang="en-US" sz="2400" dirty="0">
                <a:sym typeface="Symbol" panose="05050102010706020507" pitchFamily="18" charset="2"/>
              </a:rPr>
              <a:t> é o </a:t>
            </a:r>
            <a:r>
              <a:rPr lang="pt-PT" sz="2400" b="1" dirty="0"/>
              <a:t>Determinante do Sistema</a:t>
            </a:r>
            <a:endParaRPr lang="pt-PT" sz="2400" dirty="0"/>
          </a:p>
          <a:p>
            <a:pPr marL="342900" indent="-342900">
              <a:buClr>
                <a:srgbClr val="F25E4F"/>
              </a:buClr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B23DECDF-6DF4-4D1C-A379-262418FE569B}"/>
              </a:ext>
            </a:extLst>
          </p:cNvPr>
          <p:cNvSpPr/>
          <p:nvPr/>
        </p:nvSpPr>
        <p:spPr>
          <a:xfrm>
            <a:off x="3051976" y="3565740"/>
            <a:ext cx="869864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pt-PT" sz="2800" dirty="0">
                <a:sym typeface="Symbol" panose="05050102010706020507" pitchFamily="18" charset="2"/>
              </a:rPr>
              <a:t></a:t>
            </a:r>
            <a:r>
              <a:rPr lang="pt-PT" sz="28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PT" sz="2400" dirty="0">
                <a:sym typeface="Symbol" panose="05050102010706020507" pitchFamily="18" charset="2"/>
              </a:rPr>
              <a:t>  é o </a:t>
            </a:r>
            <a:r>
              <a:rPr lang="pt-PT" sz="2400" b="1" dirty="0"/>
              <a:t>Determinante </a:t>
            </a:r>
            <a:r>
              <a:rPr lang="pt-PT" sz="2400" dirty="0"/>
              <a:t>obtido de </a:t>
            </a:r>
            <a:r>
              <a:rPr lang="pt-PT" sz="2400" dirty="0">
                <a:sym typeface="Symbol" panose="05050102010706020507" pitchFamily="18" charset="2"/>
              </a:rPr>
              <a:t> substituindo a</a:t>
            </a:r>
            <a:r>
              <a:rPr lang="pt-PT" sz="2400" dirty="0"/>
              <a:t> coluna “</a:t>
            </a:r>
            <a:r>
              <a:rPr lang="pt-P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PT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t-PT" sz="2400" dirty="0"/>
              <a:t>” dos coeficientes pela coluna dos termos independentes </a:t>
            </a:r>
            <a:r>
              <a:rPr lang="pt-P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PT" sz="2400" dirty="0"/>
              <a:t>. </a:t>
            </a:r>
            <a:r>
              <a:rPr lang="pt-PT" sz="2400" b="1" dirty="0"/>
              <a:t> </a:t>
            </a:r>
            <a:endParaRPr lang="pt-PT" sz="2400" dirty="0"/>
          </a:p>
        </p:txBody>
      </p:sp>
      <p:sp>
        <p:nvSpPr>
          <p:cNvPr id="9" name="Bolha de Pensamento: Nuvem 8">
            <a:extLst>
              <a:ext uri="{FF2B5EF4-FFF2-40B4-BE49-F238E27FC236}">
                <a16:creationId xmlns:a16="http://schemas.microsoft.com/office/drawing/2014/main" id="{225413CB-9EE1-47B9-AB40-CBDCE096301B}"/>
              </a:ext>
            </a:extLst>
          </p:cNvPr>
          <p:cNvSpPr/>
          <p:nvPr/>
        </p:nvSpPr>
        <p:spPr>
          <a:xfrm>
            <a:off x="7501234" y="4695522"/>
            <a:ext cx="1744717" cy="1284363"/>
          </a:xfrm>
          <a:prstGeom prst="cloudCallout">
            <a:avLst>
              <a:gd name="adj1" fmla="val 102236"/>
              <a:gd name="adj2" fmla="val -3364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en-GB" sz="5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E388E47A-F4A8-4413-AF66-B8C401F3090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81"/>
          <a:stretch/>
        </p:blipFill>
        <p:spPr>
          <a:xfrm>
            <a:off x="9980089" y="4437272"/>
            <a:ext cx="1571145" cy="2043160"/>
          </a:xfrm>
          <a:prstGeom prst="rect">
            <a:avLst/>
          </a:prstGeom>
        </p:spPr>
      </p:pic>
      <p:cxnSp>
        <p:nvCxnSpPr>
          <p:cNvPr id="37" name="Conexão reta 36">
            <a:extLst>
              <a:ext uri="{FF2B5EF4-FFF2-40B4-BE49-F238E27FC236}">
                <a16:creationId xmlns:a16="http://schemas.microsoft.com/office/drawing/2014/main" id="{4CCB7717-50FE-4E86-BA12-BEA33AE8276E}"/>
              </a:ext>
            </a:extLst>
          </p:cNvPr>
          <p:cNvCxnSpPr>
            <a:cxnSpLocks/>
          </p:cNvCxnSpPr>
          <p:nvPr/>
        </p:nvCxnSpPr>
        <p:spPr>
          <a:xfrm>
            <a:off x="7962472" y="4012016"/>
            <a:ext cx="3672842" cy="0"/>
          </a:xfrm>
          <a:prstGeom prst="line">
            <a:avLst/>
          </a:prstGeom>
          <a:ln w="38100">
            <a:solidFill>
              <a:srgbClr val="F25E4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xão reta 43">
            <a:extLst>
              <a:ext uri="{FF2B5EF4-FFF2-40B4-BE49-F238E27FC236}">
                <a16:creationId xmlns:a16="http://schemas.microsoft.com/office/drawing/2014/main" id="{9394FAF4-8BB5-40DD-B108-A832843F5362}"/>
              </a:ext>
            </a:extLst>
          </p:cNvPr>
          <p:cNvCxnSpPr>
            <a:cxnSpLocks/>
          </p:cNvCxnSpPr>
          <p:nvPr/>
        </p:nvCxnSpPr>
        <p:spPr>
          <a:xfrm>
            <a:off x="3518461" y="4416724"/>
            <a:ext cx="6552000" cy="0"/>
          </a:xfrm>
          <a:prstGeom prst="line">
            <a:avLst/>
          </a:prstGeom>
          <a:ln w="38100">
            <a:solidFill>
              <a:srgbClr val="F25E4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20EF535D-C74C-48E6-9D89-C9F3F617C9BD}"/>
              </a:ext>
            </a:extLst>
          </p:cNvPr>
          <p:cNvGrpSpPr/>
          <p:nvPr/>
        </p:nvGrpSpPr>
        <p:grpSpPr>
          <a:xfrm>
            <a:off x="8392661" y="4202263"/>
            <a:ext cx="3118478" cy="2288680"/>
            <a:chOff x="8392661" y="4202263"/>
            <a:chExt cx="3118478" cy="2288680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7B4BA1CF-6AB1-4442-A546-5A313043E218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702"/>
            <a:stretch/>
          </p:blipFill>
          <p:spPr>
            <a:xfrm>
              <a:off x="8392661" y="4255991"/>
              <a:ext cx="3023829" cy="2234952"/>
            </a:xfrm>
            <a:prstGeom prst="rect">
              <a:avLst/>
            </a:prstGeom>
          </p:spPr>
        </p:pic>
        <p:pic>
          <p:nvPicPr>
            <p:cNvPr id="45" name="Imagem 44">
              <a:extLst>
                <a:ext uri="{FF2B5EF4-FFF2-40B4-BE49-F238E27FC236}">
                  <a16:creationId xmlns:a16="http://schemas.microsoft.com/office/drawing/2014/main" id="{6E08E43B-6A37-4F72-9489-AD69854A1C12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2" t="-3393" r="-2742" b="83867"/>
            <a:stretch/>
          </p:blipFill>
          <p:spPr>
            <a:xfrm>
              <a:off x="9890025" y="4202263"/>
              <a:ext cx="1621114" cy="1068465"/>
            </a:xfrm>
            <a:prstGeom prst="ellipse">
              <a:avLst/>
            </a:prstGeom>
          </p:spPr>
        </p:pic>
      </p:grpSp>
      <p:sp>
        <p:nvSpPr>
          <p:cNvPr id="46" name="Bolha de Discurso: Retângulo com Cantos Arredondados 45">
            <a:extLst>
              <a:ext uri="{FF2B5EF4-FFF2-40B4-BE49-F238E27FC236}">
                <a16:creationId xmlns:a16="http://schemas.microsoft.com/office/drawing/2014/main" id="{D668F6D0-4A97-4981-B975-348B6027EA54}"/>
              </a:ext>
            </a:extLst>
          </p:cNvPr>
          <p:cNvSpPr/>
          <p:nvPr/>
        </p:nvSpPr>
        <p:spPr>
          <a:xfrm>
            <a:off x="9102105" y="2918574"/>
            <a:ext cx="2736000" cy="1066994"/>
          </a:xfrm>
          <a:prstGeom prst="wedgeRoundRectCallout">
            <a:avLst>
              <a:gd name="adj1" fmla="val 11458"/>
              <a:gd name="adj2" fmla="val 8182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CuadroTexto 6">
            <a:extLst>
              <a:ext uri="{FF2B5EF4-FFF2-40B4-BE49-F238E27FC236}">
                <a16:creationId xmlns:a16="http://schemas.microsoft.com/office/drawing/2014/main" id="{368AAFDD-FAA3-4313-B9A7-298F09419648}"/>
              </a:ext>
            </a:extLst>
          </p:cNvPr>
          <p:cNvSpPr txBox="1"/>
          <p:nvPr/>
        </p:nvSpPr>
        <p:spPr>
          <a:xfrm>
            <a:off x="9102104" y="3071646"/>
            <a:ext cx="2736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i="1" dirty="0"/>
              <a:t>Vejamos como funciona! … Ainda na “teoria”!...</a:t>
            </a:r>
            <a:endParaRPr lang="pt-PT" sz="2000" i="1" u="sng" dirty="0"/>
          </a:p>
        </p:txBody>
      </p:sp>
      <p:sp>
        <p:nvSpPr>
          <p:cNvPr id="48" name="Retângulo: Cantos Arredondados 47">
            <a:hlinkClick r:id="rId14" action="ppaction://hlinksldjump"/>
            <a:extLst>
              <a:ext uri="{FF2B5EF4-FFF2-40B4-BE49-F238E27FC236}">
                <a16:creationId xmlns:a16="http://schemas.microsoft.com/office/drawing/2014/main" id="{8700AD69-C3F9-47CE-9339-77A2CCE6C5A9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9" name="Retângulo: Cantos Arredondados 48">
            <a:hlinkClick r:id="rId15" action="ppaction://hlinksldjump"/>
            <a:extLst>
              <a:ext uri="{FF2B5EF4-FFF2-40B4-BE49-F238E27FC236}">
                <a16:creationId xmlns:a16="http://schemas.microsoft.com/office/drawing/2014/main" id="{BE1B793E-52F2-4C3D-8483-A794DF35A17A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Regra de Cramer  e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Sistemas Lineares</a:t>
            </a:r>
          </a:p>
        </p:txBody>
      </p:sp>
      <p:sp>
        <p:nvSpPr>
          <p:cNvPr id="50" name="Retângulo: Cantos Arredondados 49">
            <a:hlinkClick r:id="rId16" action="ppaction://hlinksldjump"/>
            <a:extLst>
              <a:ext uri="{FF2B5EF4-FFF2-40B4-BE49-F238E27FC236}">
                <a16:creationId xmlns:a16="http://schemas.microsoft.com/office/drawing/2014/main" id="{4B28A470-2B9F-456D-B4D9-6D5E8DA9D2C9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Exemplos</a:t>
            </a:r>
          </a:p>
        </p:txBody>
      </p:sp>
      <p:sp>
        <p:nvSpPr>
          <p:cNvPr id="51" name="Retângulo: Cantos Arredondados 50">
            <a:hlinkClick r:id="rId17" action="ppaction://hlinksldjump"/>
            <a:extLst>
              <a:ext uri="{FF2B5EF4-FFF2-40B4-BE49-F238E27FC236}">
                <a16:creationId xmlns:a16="http://schemas.microsoft.com/office/drawing/2014/main" id="{85010C82-4C7E-4459-9BE7-57D731F5489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Generalizando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Porque funciona?...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363978" y="684212"/>
            <a:ext cx="295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/>
              <a:t> – </a:t>
            </a:r>
            <a:r>
              <a:rPr lang="pt-PT" sz="2400" b="1" dirty="0"/>
              <a:t>Como funciona? </a:t>
            </a:r>
          </a:p>
        </p:txBody>
      </p:sp>
    </p:spTree>
    <p:extLst>
      <p:ext uri="{BB962C8B-B14F-4D97-AF65-F5344CB8AC3E}">
        <p14:creationId xmlns:p14="http://schemas.microsoft.com/office/powerpoint/2010/main" val="212333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18047 -0.07778 " pathEditMode="relative" rAng="0" ptsTypes="AA">
                                      <p:cBhvr>
                                        <p:cTn id="26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6 L -1.25E-6 -0.3534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68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0" grpId="0"/>
      <p:bldP spid="13" grpId="0"/>
      <p:bldP spid="41" grpId="0"/>
      <p:bldP spid="41" grpId="1"/>
      <p:bldP spid="9" grpId="0" animBg="1"/>
      <p:bldP spid="9" grpId="1" animBg="1"/>
      <p:bldP spid="9" grpId="2" animBg="1"/>
      <p:bldP spid="46" grpId="0" animBg="1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399394"/>
            <a:ext cx="9914021" cy="6096000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96101" y="7199697"/>
            <a:ext cx="2743200" cy="529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25E4F"/>
                </a:solidFill>
              </a:rPr>
              <a:t>Regra de Cramer</a:t>
            </a:r>
            <a:endParaRPr lang="en-US" sz="2400" dirty="0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20EF535D-C74C-48E6-9D89-C9F3F617C9BD}"/>
              </a:ext>
            </a:extLst>
          </p:cNvPr>
          <p:cNvGrpSpPr/>
          <p:nvPr/>
        </p:nvGrpSpPr>
        <p:grpSpPr>
          <a:xfrm>
            <a:off x="8392661" y="4202263"/>
            <a:ext cx="3118478" cy="2288680"/>
            <a:chOff x="8392661" y="4202263"/>
            <a:chExt cx="3118478" cy="2288680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7B4BA1CF-6AB1-4442-A546-5A313043E218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702"/>
            <a:stretch/>
          </p:blipFill>
          <p:spPr>
            <a:xfrm>
              <a:off x="8392661" y="4255991"/>
              <a:ext cx="3023829" cy="2234952"/>
            </a:xfrm>
            <a:prstGeom prst="rect">
              <a:avLst/>
            </a:prstGeom>
          </p:spPr>
        </p:pic>
        <p:pic>
          <p:nvPicPr>
            <p:cNvPr id="45" name="Imagem 44">
              <a:extLst>
                <a:ext uri="{FF2B5EF4-FFF2-40B4-BE49-F238E27FC236}">
                  <a16:creationId xmlns:a16="http://schemas.microsoft.com/office/drawing/2014/main" id="{6E08E43B-6A37-4F72-9489-AD69854A1C12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2" t="-3393" r="-2742" b="83867"/>
            <a:stretch/>
          </p:blipFill>
          <p:spPr>
            <a:xfrm>
              <a:off x="9890025" y="4202263"/>
              <a:ext cx="1621114" cy="1068465"/>
            </a:xfrm>
            <a:prstGeom prst="ellipse">
              <a:avLst/>
            </a:prstGeom>
          </p:spPr>
        </p:pic>
      </p:grpSp>
      <p:sp>
        <p:nvSpPr>
          <p:cNvPr id="46" name="Bolha de Discurso: Retângulo com Cantos Arredondados 45">
            <a:extLst>
              <a:ext uri="{FF2B5EF4-FFF2-40B4-BE49-F238E27FC236}">
                <a16:creationId xmlns:a16="http://schemas.microsoft.com/office/drawing/2014/main" id="{D668F6D0-4A97-4981-B975-348B6027EA54}"/>
              </a:ext>
            </a:extLst>
          </p:cNvPr>
          <p:cNvSpPr/>
          <p:nvPr/>
        </p:nvSpPr>
        <p:spPr>
          <a:xfrm>
            <a:off x="9106879" y="2927123"/>
            <a:ext cx="2736000" cy="1066994"/>
          </a:xfrm>
          <a:prstGeom prst="wedgeRoundRectCallout">
            <a:avLst>
              <a:gd name="adj1" fmla="val 11458"/>
              <a:gd name="adj2" fmla="val 8182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CuadroTexto 6">
            <a:extLst>
              <a:ext uri="{FF2B5EF4-FFF2-40B4-BE49-F238E27FC236}">
                <a16:creationId xmlns:a16="http://schemas.microsoft.com/office/drawing/2014/main" id="{368AAFDD-FAA3-4313-B9A7-298F09419648}"/>
              </a:ext>
            </a:extLst>
          </p:cNvPr>
          <p:cNvSpPr txBox="1"/>
          <p:nvPr/>
        </p:nvSpPr>
        <p:spPr>
          <a:xfrm>
            <a:off x="9102104" y="3071646"/>
            <a:ext cx="2736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i="1" dirty="0"/>
              <a:t>Vejamos como funciona! … Ainda na “teoria”!...</a:t>
            </a:r>
            <a:endParaRPr lang="en-GB" sz="2000" i="1" u="sng" dirty="0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9A08BBD5-1E8E-4D79-BC7F-8728E35811CA}"/>
              </a:ext>
            </a:extLst>
          </p:cNvPr>
          <p:cNvSpPr/>
          <p:nvPr/>
        </p:nvSpPr>
        <p:spPr>
          <a:xfrm>
            <a:off x="3051976" y="1146904"/>
            <a:ext cx="869864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pt-PT" sz="2800" dirty="0">
                <a:sym typeface="Symbol" panose="05050102010706020507" pitchFamily="18" charset="2"/>
              </a:rPr>
              <a:t></a:t>
            </a:r>
            <a:r>
              <a:rPr lang="pt-PT" sz="28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PT" sz="2400" dirty="0">
                <a:sym typeface="Symbol" panose="05050102010706020507" pitchFamily="18" charset="2"/>
              </a:rPr>
              <a:t>  é o </a:t>
            </a:r>
            <a:r>
              <a:rPr lang="pt-PT" sz="2400" b="1" dirty="0"/>
              <a:t>Determinante </a:t>
            </a:r>
            <a:r>
              <a:rPr lang="pt-PT" sz="2400" dirty="0"/>
              <a:t>obtido de </a:t>
            </a:r>
            <a:r>
              <a:rPr lang="pt-PT" sz="2400" dirty="0">
                <a:sym typeface="Symbol" panose="05050102010706020507" pitchFamily="18" charset="2"/>
              </a:rPr>
              <a:t> substituindo a</a:t>
            </a:r>
            <a:r>
              <a:rPr lang="pt-PT" sz="2400" dirty="0"/>
              <a:t> coluna “</a:t>
            </a:r>
            <a:r>
              <a:rPr lang="pt-P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PT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t-PT" sz="2400" dirty="0"/>
              <a:t>” dos coeficientes pela coluna dos termos independentes 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400" dirty="0"/>
              <a:t>.</a:t>
            </a:r>
            <a:r>
              <a:rPr lang="en-US" sz="2400" dirty="0"/>
              <a:t> </a:t>
            </a:r>
            <a:r>
              <a:rPr lang="en-US" sz="2400" b="1" dirty="0"/>
              <a:t> </a:t>
            </a:r>
            <a:endParaRPr lang="en-GB" sz="2400" dirty="0"/>
          </a:p>
        </p:txBody>
      </p:sp>
      <p:graphicFrame>
        <p:nvGraphicFramePr>
          <p:cNvPr id="35" name="Objeto 34">
            <a:extLst>
              <a:ext uri="{FF2B5EF4-FFF2-40B4-BE49-F238E27FC236}">
                <a16:creationId xmlns:a16="http://schemas.microsoft.com/office/drawing/2014/main" id="{C2D4B86B-2164-4A10-BDEE-1F24050FAC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268613"/>
              </p:ext>
            </p:extLst>
          </p:nvPr>
        </p:nvGraphicFramePr>
        <p:xfrm>
          <a:off x="3748651" y="2385172"/>
          <a:ext cx="4891968" cy="1630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5" name="Equation" r:id="rId10" imgW="4076640" imgH="1358640" progId="Equation.DSMT4">
                  <p:embed/>
                </p:oleObj>
              </mc:Choice>
              <mc:Fallback>
                <p:oleObj name="Equation" r:id="rId10" imgW="4076640" imgH="1358640" progId="Equation.DSMT4">
                  <p:embed/>
                  <p:pic>
                    <p:nvPicPr>
                      <p:cNvPr id="48" name="Objeto 47">
                        <a:extLst>
                          <a:ext uri="{FF2B5EF4-FFF2-40B4-BE49-F238E27FC236}">
                            <a16:creationId xmlns:a16="http://schemas.microsoft.com/office/drawing/2014/main" id="{E2EE5FC2-2FBE-4CAF-A140-00E0D5BF73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48651" y="2385172"/>
                        <a:ext cx="4891968" cy="16303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EDD4A452-BCBD-4358-B3C7-40D601FCF5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742887"/>
              </p:ext>
            </p:extLst>
          </p:nvPr>
        </p:nvGraphicFramePr>
        <p:xfrm>
          <a:off x="4119048" y="4560682"/>
          <a:ext cx="3596400" cy="1630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6" name="Equation" r:id="rId12" imgW="2997000" imgH="1358640" progId="Equation.DSMT4">
                  <p:embed/>
                </p:oleObj>
              </mc:Choice>
              <mc:Fallback>
                <p:oleObj name="Equation" r:id="rId12" imgW="2997000" imgH="135864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0BD0B180-851D-4438-A4FB-242BB378DB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119048" y="4560682"/>
                        <a:ext cx="3596400" cy="16303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FEB220F3-D55A-4145-8540-94ECCDA08081}"/>
              </a:ext>
            </a:extLst>
          </p:cNvPr>
          <p:cNvSpPr/>
          <p:nvPr/>
        </p:nvSpPr>
        <p:spPr>
          <a:xfrm>
            <a:off x="2256512" y="4914976"/>
            <a:ext cx="1620000" cy="1021556"/>
          </a:xfrm>
          <a:prstGeom prst="roundRect">
            <a:avLst/>
          </a:prstGeom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O Determinante do Sistema</a:t>
            </a:r>
            <a:endParaRPr lang="en-GB" b="1" dirty="0"/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479A651F-776A-4A8B-8395-1D34E9112F37}"/>
              </a:ext>
            </a:extLst>
          </p:cNvPr>
          <p:cNvSpPr/>
          <p:nvPr/>
        </p:nvSpPr>
        <p:spPr>
          <a:xfrm>
            <a:off x="2257331" y="2842811"/>
            <a:ext cx="1138694" cy="715089"/>
          </a:xfrm>
          <a:prstGeom prst="roundRect">
            <a:avLst/>
          </a:prstGeom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O</a:t>
            </a:r>
          </a:p>
          <a:p>
            <a:pPr algn="ctr"/>
            <a:r>
              <a:rPr lang="en-US" b="1" dirty="0"/>
              <a:t>Sistema</a:t>
            </a:r>
            <a:endParaRPr lang="en-GB" dirty="0"/>
          </a:p>
        </p:txBody>
      </p:sp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275744F3-ABB5-44FB-86B2-3B744571FF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858764"/>
              </p:ext>
            </p:extLst>
          </p:nvPr>
        </p:nvGraphicFramePr>
        <p:xfrm>
          <a:off x="4024399" y="4562475"/>
          <a:ext cx="3673475" cy="163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7" name="Equation" r:id="rId14" imgW="3060360" imgH="1358640" progId="Equation.DSMT4">
                  <p:embed/>
                </p:oleObj>
              </mc:Choice>
              <mc:Fallback>
                <p:oleObj name="Equation" r:id="rId14" imgW="3060360" imgH="135864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EDD4A452-BCBD-4358-B3C7-40D601FCF5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024399" y="4562475"/>
                        <a:ext cx="3673475" cy="1630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2921E8A6-D296-49FD-BA38-D0AF2ADAE004}"/>
              </a:ext>
            </a:extLst>
          </p:cNvPr>
          <p:cNvSpPr/>
          <p:nvPr/>
        </p:nvSpPr>
        <p:spPr>
          <a:xfrm>
            <a:off x="4390311" y="1219445"/>
            <a:ext cx="3420000" cy="461159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EE7EC424-8B8C-470B-B09D-B0A428983E8B}"/>
              </a:ext>
            </a:extLst>
          </p:cNvPr>
          <p:cNvSpPr/>
          <p:nvPr/>
        </p:nvSpPr>
        <p:spPr>
          <a:xfrm>
            <a:off x="7810311" y="1223649"/>
            <a:ext cx="3931689" cy="461159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975023FF-8136-4BEE-ABDF-D8396815CB01}"/>
              </a:ext>
            </a:extLst>
          </p:cNvPr>
          <p:cNvSpPr/>
          <p:nvPr/>
        </p:nvSpPr>
        <p:spPr>
          <a:xfrm>
            <a:off x="3410555" y="1610382"/>
            <a:ext cx="1620000" cy="461159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Seta: Para a Direita 50">
            <a:extLst>
              <a:ext uri="{FF2B5EF4-FFF2-40B4-BE49-F238E27FC236}">
                <a16:creationId xmlns:a16="http://schemas.microsoft.com/office/drawing/2014/main" id="{7EB048C4-B0AD-4D01-997F-9826CCB79EBD}"/>
              </a:ext>
            </a:extLst>
          </p:cNvPr>
          <p:cNvSpPr/>
          <p:nvPr/>
        </p:nvSpPr>
        <p:spPr>
          <a:xfrm rot="5400000">
            <a:off x="6187215" y="4101858"/>
            <a:ext cx="402622" cy="565519"/>
          </a:xfrm>
          <a:prstGeom prst="rightArrow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7B626851-A44F-4FE5-8441-418A5641423D}"/>
              </a:ext>
            </a:extLst>
          </p:cNvPr>
          <p:cNvSpPr/>
          <p:nvPr/>
        </p:nvSpPr>
        <p:spPr>
          <a:xfrm rot="5400000">
            <a:off x="5637767" y="5177223"/>
            <a:ext cx="1524459" cy="461159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14D5EEC6-D243-49E1-9933-9B22592BC5A6}"/>
              </a:ext>
            </a:extLst>
          </p:cNvPr>
          <p:cNvSpPr/>
          <p:nvPr/>
        </p:nvSpPr>
        <p:spPr>
          <a:xfrm>
            <a:off x="5030555" y="1608119"/>
            <a:ext cx="5143707" cy="461159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4" name="Objeto 53">
            <a:extLst>
              <a:ext uri="{FF2B5EF4-FFF2-40B4-BE49-F238E27FC236}">
                <a16:creationId xmlns:a16="http://schemas.microsoft.com/office/drawing/2014/main" id="{F857FA0C-9034-494A-8C03-AE2260FEB9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694727"/>
              </p:ext>
            </p:extLst>
          </p:nvPr>
        </p:nvGraphicFramePr>
        <p:xfrm>
          <a:off x="8346875" y="2391231"/>
          <a:ext cx="274638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8" name="Equation" r:id="rId16" imgW="228600" imgH="1333440" progId="Equation.DSMT4">
                  <p:embed/>
                </p:oleObj>
              </mc:Choice>
              <mc:Fallback>
                <p:oleObj name="Equation" r:id="rId16" imgW="228600" imgH="1333440" progId="Equation.DSMT4">
                  <p:embed/>
                  <p:pic>
                    <p:nvPicPr>
                      <p:cNvPr id="35" name="Objeto 34">
                        <a:extLst>
                          <a:ext uri="{FF2B5EF4-FFF2-40B4-BE49-F238E27FC236}">
                            <a16:creationId xmlns:a16="http://schemas.microsoft.com/office/drawing/2014/main" id="{C2D4B86B-2164-4A10-BDEE-1F24050FAC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346875" y="2391231"/>
                        <a:ext cx="274638" cy="1600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Seta: Para a Direita 54">
            <a:extLst>
              <a:ext uri="{FF2B5EF4-FFF2-40B4-BE49-F238E27FC236}">
                <a16:creationId xmlns:a16="http://schemas.microsoft.com/office/drawing/2014/main" id="{9D980210-CB42-45CA-99D4-269C03E0C551}"/>
              </a:ext>
            </a:extLst>
          </p:cNvPr>
          <p:cNvSpPr/>
          <p:nvPr/>
        </p:nvSpPr>
        <p:spPr>
          <a:xfrm rot="16200000" flipV="1">
            <a:off x="8239429" y="4134074"/>
            <a:ext cx="402622" cy="565519"/>
          </a:xfrm>
          <a:prstGeom prst="rightArrow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33CD870F-4D8C-43AB-ABAA-7D04622796AD}"/>
              </a:ext>
            </a:extLst>
          </p:cNvPr>
          <p:cNvSpPr/>
          <p:nvPr/>
        </p:nvSpPr>
        <p:spPr>
          <a:xfrm rot="5400000">
            <a:off x="7649934" y="2966418"/>
            <a:ext cx="1581610" cy="461159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5BC20AED-73EB-4C94-9152-C4736750ABEC}"/>
              </a:ext>
            </a:extLst>
          </p:cNvPr>
          <p:cNvSpPr/>
          <p:nvPr/>
        </p:nvSpPr>
        <p:spPr>
          <a:xfrm>
            <a:off x="2253600" y="4917600"/>
            <a:ext cx="1620000" cy="10215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ym typeface="Symbol" panose="05050102010706020507" pitchFamily="18" charset="2"/>
              </a:rPr>
              <a:t> </a:t>
            </a:r>
            <a:r>
              <a:rPr lang="en-US" b="1" dirty="0"/>
              <a:t>Determinante</a:t>
            </a:r>
            <a:endParaRPr lang="en-GB" b="1" dirty="0"/>
          </a:p>
        </p:txBody>
      </p:sp>
      <p:sp>
        <p:nvSpPr>
          <p:cNvPr id="57" name="Retângulo: Cantos Arredondados 56">
            <a:hlinkClick r:id="rId18" action="ppaction://hlinksldjump"/>
            <a:extLst>
              <a:ext uri="{FF2B5EF4-FFF2-40B4-BE49-F238E27FC236}">
                <a16:creationId xmlns:a16="http://schemas.microsoft.com/office/drawing/2014/main" id="{CFC15774-2AFC-4B1B-ADF3-484E295F81C6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8" name="Retângulo: Cantos Arredondados 57">
            <a:hlinkClick r:id="rId19" action="ppaction://hlinksldjump"/>
            <a:extLst>
              <a:ext uri="{FF2B5EF4-FFF2-40B4-BE49-F238E27FC236}">
                <a16:creationId xmlns:a16="http://schemas.microsoft.com/office/drawing/2014/main" id="{A61DCFC0-25AE-4EE9-8F69-F12BA80FA226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Regra de Cramer  e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Sistemas Lineares</a:t>
            </a:r>
          </a:p>
        </p:txBody>
      </p:sp>
      <p:sp>
        <p:nvSpPr>
          <p:cNvPr id="59" name="Retângulo: Cantos Arredondados 58">
            <a:hlinkClick r:id="rId20" action="ppaction://hlinksldjump"/>
            <a:extLst>
              <a:ext uri="{FF2B5EF4-FFF2-40B4-BE49-F238E27FC236}">
                <a16:creationId xmlns:a16="http://schemas.microsoft.com/office/drawing/2014/main" id="{A3C18298-826A-407A-A8A4-450E7BA82B1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Exemplos</a:t>
            </a:r>
          </a:p>
        </p:txBody>
      </p:sp>
      <p:sp>
        <p:nvSpPr>
          <p:cNvPr id="60" name="Retângulo: Cantos Arredondados 59">
            <a:hlinkClick r:id="rId21" action="ppaction://hlinksldjump"/>
            <a:extLst>
              <a:ext uri="{FF2B5EF4-FFF2-40B4-BE49-F238E27FC236}">
                <a16:creationId xmlns:a16="http://schemas.microsoft.com/office/drawing/2014/main" id="{9EDC6627-20E3-4143-B373-55D036C23D28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Generalizando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Porque funciona?...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363978" y="684212"/>
            <a:ext cx="295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/>
              <a:t> – </a:t>
            </a:r>
            <a:r>
              <a:rPr lang="pt-PT" sz="2400" b="1" dirty="0"/>
              <a:t>Como funciona? </a:t>
            </a:r>
          </a:p>
        </p:txBody>
      </p:sp>
    </p:spTree>
    <p:extLst>
      <p:ext uri="{BB962C8B-B14F-4D97-AF65-F5344CB8AC3E}">
        <p14:creationId xmlns:p14="http://schemas.microsoft.com/office/powerpoint/2010/main" val="426990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  <p:bldP spid="7" grpId="0" animBg="1"/>
      <p:bldP spid="7" grpId="1" animBg="1"/>
      <p:bldP spid="39" grpId="0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2" grpId="0" animBg="1"/>
      <p:bldP spid="53" grpId="0" animBg="1"/>
      <p:bldP spid="55" grpId="0" animBg="1"/>
      <p:bldP spid="56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399394"/>
            <a:ext cx="9914021" cy="6096000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5BC20AED-73EB-4C94-9152-C4736750ABEC}"/>
              </a:ext>
            </a:extLst>
          </p:cNvPr>
          <p:cNvSpPr/>
          <p:nvPr/>
        </p:nvSpPr>
        <p:spPr>
          <a:xfrm>
            <a:off x="2251774" y="4917600"/>
            <a:ext cx="1620000" cy="10215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ym typeface="Symbol" panose="05050102010706020507" pitchFamily="18" charset="2"/>
              </a:rPr>
              <a:t> </a:t>
            </a:r>
            <a:r>
              <a:rPr lang="en-US" b="1" dirty="0"/>
              <a:t>Determinante</a:t>
            </a:r>
            <a:endParaRPr lang="en-GB" b="1" dirty="0"/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96101" y="7199697"/>
            <a:ext cx="2743200" cy="529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25E4F"/>
                </a:solidFill>
              </a:rPr>
              <a:t>Regra de Cramer</a:t>
            </a:r>
            <a:endParaRPr lang="en-US" sz="2400" dirty="0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9A08BBD5-1E8E-4D79-BC7F-8728E35811CA}"/>
              </a:ext>
            </a:extLst>
          </p:cNvPr>
          <p:cNvSpPr/>
          <p:nvPr/>
        </p:nvSpPr>
        <p:spPr>
          <a:xfrm>
            <a:off x="3051976" y="1146904"/>
            <a:ext cx="869864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prstClr val="black"/>
                </a:solidFill>
                <a:sym typeface="Symbol" panose="05050102010706020507" pitchFamily="18" charset="2"/>
              </a:rPr>
              <a:t></a:t>
            </a:r>
            <a:r>
              <a:rPr lang="pt-PT" sz="2800" b="1" i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PT" sz="2400" dirty="0">
                <a:solidFill>
                  <a:prstClr val="black"/>
                </a:solidFill>
                <a:sym typeface="Symbol" panose="05050102010706020507" pitchFamily="18" charset="2"/>
              </a:rPr>
              <a:t>  é o </a:t>
            </a:r>
            <a:r>
              <a:rPr lang="pt-PT" sz="2400" b="1" dirty="0">
                <a:solidFill>
                  <a:prstClr val="black"/>
                </a:solidFill>
              </a:rPr>
              <a:t>Determinante </a:t>
            </a:r>
            <a:r>
              <a:rPr lang="pt-PT" sz="2400" dirty="0">
                <a:solidFill>
                  <a:prstClr val="black"/>
                </a:solidFill>
              </a:rPr>
              <a:t>obtido de </a:t>
            </a:r>
            <a:r>
              <a:rPr lang="pt-PT" sz="2400" dirty="0">
                <a:solidFill>
                  <a:prstClr val="black"/>
                </a:solidFill>
                <a:sym typeface="Symbol" panose="05050102010706020507" pitchFamily="18" charset="2"/>
              </a:rPr>
              <a:t> substituindo a</a:t>
            </a:r>
            <a:r>
              <a:rPr lang="pt-PT" sz="2400" dirty="0">
                <a:solidFill>
                  <a:prstClr val="black"/>
                </a:solidFill>
              </a:rPr>
              <a:t> coluna “</a:t>
            </a:r>
            <a:r>
              <a:rPr lang="pt-PT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PT" sz="2400" b="1" i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t-PT" sz="2400" dirty="0">
                <a:solidFill>
                  <a:prstClr val="black"/>
                </a:solidFill>
              </a:rPr>
              <a:t>” dos coeficientes pela coluna dos termos independentes </a:t>
            </a:r>
            <a:r>
              <a:rPr lang="en-GB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400" dirty="0">
                <a:solidFill>
                  <a:prstClr val="black"/>
                </a:solidFill>
              </a:rPr>
              <a:t>.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endParaRPr lang="en-GB" sz="2400" dirty="0">
              <a:solidFill>
                <a:prstClr val="black"/>
              </a:solidFill>
            </a:endParaRPr>
          </a:p>
        </p:txBody>
      </p:sp>
      <p:graphicFrame>
        <p:nvGraphicFramePr>
          <p:cNvPr id="35" name="Objeto 34">
            <a:extLst>
              <a:ext uri="{FF2B5EF4-FFF2-40B4-BE49-F238E27FC236}">
                <a16:creationId xmlns:a16="http://schemas.microsoft.com/office/drawing/2014/main" id="{C2D4B86B-2164-4A10-BDEE-1F24050FAC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48651" y="2385172"/>
          <a:ext cx="4891968" cy="1630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4" name="Equation" r:id="rId7" imgW="4076640" imgH="1358640" progId="Equation.DSMT4">
                  <p:embed/>
                </p:oleObj>
              </mc:Choice>
              <mc:Fallback>
                <p:oleObj name="Equation" r:id="rId7" imgW="4076640" imgH="1358640" progId="Equation.DSMT4">
                  <p:embed/>
                  <p:pic>
                    <p:nvPicPr>
                      <p:cNvPr id="35" name="Objeto 34">
                        <a:extLst>
                          <a:ext uri="{FF2B5EF4-FFF2-40B4-BE49-F238E27FC236}">
                            <a16:creationId xmlns:a16="http://schemas.microsoft.com/office/drawing/2014/main" id="{C2D4B86B-2164-4A10-BDEE-1F24050FAC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48651" y="2385172"/>
                        <a:ext cx="4891968" cy="16303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EDD4A452-BCBD-4358-B3C7-40D601FCF5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9048" y="4560682"/>
          <a:ext cx="3596400" cy="1630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5" name="Equation" r:id="rId9" imgW="2997000" imgH="1358640" progId="Equation.DSMT4">
                  <p:embed/>
                </p:oleObj>
              </mc:Choice>
              <mc:Fallback>
                <p:oleObj name="Equation" r:id="rId9" imgW="2997000" imgH="135864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EDD4A452-BCBD-4358-B3C7-40D601FCF5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19048" y="4560682"/>
                        <a:ext cx="3596400" cy="16303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479A651F-776A-4A8B-8395-1D34E9112F37}"/>
              </a:ext>
            </a:extLst>
          </p:cNvPr>
          <p:cNvSpPr/>
          <p:nvPr/>
        </p:nvSpPr>
        <p:spPr>
          <a:xfrm>
            <a:off x="2257200" y="2844000"/>
            <a:ext cx="1138694" cy="715089"/>
          </a:xfrm>
          <a:prstGeom prst="roundRect">
            <a:avLst/>
          </a:prstGeom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O</a:t>
            </a:r>
          </a:p>
          <a:p>
            <a:pPr algn="ctr"/>
            <a:r>
              <a:rPr lang="en-US" b="1" dirty="0"/>
              <a:t>Sistema</a:t>
            </a:r>
            <a:endParaRPr lang="en-GB" dirty="0"/>
          </a:p>
        </p:txBody>
      </p:sp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275744F3-ABB5-44FB-86B2-3B744571FF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577377"/>
              </p:ext>
            </p:extLst>
          </p:nvPr>
        </p:nvGraphicFramePr>
        <p:xfrm>
          <a:off x="4024299" y="4564909"/>
          <a:ext cx="3673475" cy="163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6" name="Equation" r:id="rId11" imgW="3060360" imgH="1358640" progId="Equation.DSMT4">
                  <p:embed/>
                </p:oleObj>
              </mc:Choice>
              <mc:Fallback>
                <p:oleObj name="Equation" r:id="rId11" imgW="3060360" imgH="1358640" progId="Equation.DSMT4">
                  <p:embed/>
                  <p:pic>
                    <p:nvPicPr>
                      <p:cNvPr id="43" name="Objeto 42">
                        <a:extLst>
                          <a:ext uri="{FF2B5EF4-FFF2-40B4-BE49-F238E27FC236}">
                            <a16:creationId xmlns:a16="http://schemas.microsoft.com/office/drawing/2014/main" id="{275744F3-ABB5-44FB-86B2-3B744571FF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24299" y="4564909"/>
                        <a:ext cx="3673475" cy="1630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Seta: Para a Direita 50">
            <a:extLst>
              <a:ext uri="{FF2B5EF4-FFF2-40B4-BE49-F238E27FC236}">
                <a16:creationId xmlns:a16="http://schemas.microsoft.com/office/drawing/2014/main" id="{7EB048C4-B0AD-4D01-997F-9826CCB79EBD}"/>
              </a:ext>
            </a:extLst>
          </p:cNvPr>
          <p:cNvSpPr/>
          <p:nvPr/>
        </p:nvSpPr>
        <p:spPr>
          <a:xfrm rot="5400000">
            <a:off x="6187215" y="4101858"/>
            <a:ext cx="402622" cy="565519"/>
          </a:xfrm>
          <a:prstGeom prst="rightArrow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7B626851-A44F-4FE5-8441-418A5641423D}"/>
              </a:ext>
            </a:extLst>
          </p:cNvPr>
          <p:cNvSpPr/>
          <p:nvPr/>
        </p:nvSpPr>
        <p:spPr>
          <a:xfrm rot="5400000">
            <a:off x="5637767" y="5177223"/>
            <a:ext cx="1524459" cy="461159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Seta: Para a Direita 54">
            <a:extLst>
              <a:ext uri="{FF2B5EF4-FFF2-40B4-BE49-F238E27FC236}">
                <a16:creationId xmlns:a16="http://schemas.microsoft.com/office/drawing/2014/main" id="{9D980210-CB42-45CA-99D4-269C03E0C551}"/>
              </a:ext>
            </a:extLst>
          </p:cNvPr>
          <p:cNvSpPr/>
          <p:nvPr/>
        </p:nvSpPr>
        <p:spPr>
          <a:xfrm rot="16200000" flipV="1">
            <a:off x="8239429" y="4134074"/>
            <a:ext cx="402622" cy="565519"/>
          </a:xfrm>
          <a:prstGeom prst="rightArrow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id="{192C1EF9-F77A-4575-AADA-D20FBB3A5B24}"/>
              </a:ext>
            </a:extLst>
          </p:cNvPr>
          <p:cNvCxnSpPr/>
          <p:nvPr/>
        </p:nvCxnSpPr>
        <p:spPr>
          <a:xfrm flipH="1">
            <a:off x="6776775" y="4136115"/>
            <a:ext cx="1388945" cy="1018915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8C762-0EAC-4FEA-ABCD-A71122D2822D}"/>
              </a:ext>
            </a:extLst>
          </p:cNvPr>
          <p:cNvSpPr/>
          <p:nvPr/>
        </p:nvSpPr>
        <p:spPr>
          <a:xfrm>
            <a:off x="6205145" y="4644104"/>
            <a:ext cx="392843" cy="1515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DB23A0E7-C913-434C-94D0-5238C9C03E50}"/>
              </a:ext>
            </a:extLst>
          </p:cNvPr>
          <p:cNvGrpSpPr/>
          <p:nvPr/>
        </p:nvGrpSpPr>
        <p:grpSpPr>
          <a:xfrm>
            <a:off x="8210159" y="2391231"/>
            <a:ext cx="461159" cy="1600200"/>
            <a:chOff x="8210159" y="2391231"/>
            <a:chExt cx="461159" cy="1600200"/>
          </a:xfrm>
        </p:grpSpPr>
        <p:graphicFrame>
          <p:nvGraphicFramePr>
            <p:cNvPr id="41" name="Objeto 40">
              <a:extLst>
                <a:ext uri="{FF2B5EF4-FFF2-40B4-BE49-F238E27FC236}">
                  <a16:creationId xmlns:a16="http://schemas.microsoft.com/office/drawing/2014/main" id="{5F502FDC-F46E-49B6-A954-AC29ED77667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3129842"/>
                </p:ext>
              </p:extLst>
            </p:nvPr>
          </p:nvGraphicFramePr>
          <p:xfrm>
            <a:off x="8346875" y="2391231"/>
            <a:ext cx="274638" cy="160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17" name="Equation" r:id="rId13" imgW="228600" imgH="1333440" progId="Equation.DSMT4">
                    <p:embed/>
                  </p:oleObj>
                </mc:Choice>
                <mc:Fallback>
                  <p:oleObj name="Equation" r:id="rId13" imgW="228600" imgH="1333440" progId="Equation.DSMT4">
                    <p:embed/>
                    <p:pic>
                      <p:nvPicPr>
                        <p:cNvPr id="54" name="Objeto 53">
                          <a:extLst>
                            <a:ext uri="{FF2B5EF4-FFF2-40B4-BE49-F238E27FC236}">
                              <a16:creationId xmlns:a16="http://schemas.microsoft.com/office/drawing/2014/main" id="{F857FA0C-9034-494A-8C03-AE2260FEB91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8346875" y="2391231"/>
                          <a:ext cx="274638" cy="16002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Retângulo: Cantos Arredondados 43">
              <a:extLst>
                <a:ext uri="{FF2B5EF4-FFF2-40B4-BE49-F238E27FC236}">
                  <a16:creationId xmlns:a16="http://schemas.microsoft.com/office/drawing/2014/main" id="{47EC6029-D23D-4E0E-AB61-D1A8458E693E}"/>
                </a:ext>
              </a:extLst>
            </p:cNvPr>
            <p:cNvSpPr/>
            <p:nvPr/>
          </p:nvSpPr>
          <p:spPr>
            <a:xfrm rot="5400000">
              <a:off x="7649934" y="2966418"/>
              <a:ext cx="1581610" cy="461159"/>
            </a:xfrm>
            <a:prstGeom prst="roundRect">
              <a:avLst/>
            </a:prstGeom>
            <a:noFill/>
            <a:ln w="28575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74A1AB08-B7C8-4D3D-A069-CAEC5BB5E9B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21"/>
          <a:stretch/>
        </p:blipFill>
        <p:spPr>
          <a:xfrm>
            <a:off x="9546925" y="4331038"/>
            <a:ext cx="1856328" cy="2165205"/>
          </a:xfrm>
          <a:prstGeom prst="rect">
            <a:avLst/>
          </a:prstGeom>
        </p:spPr>
      </p:pic>
      <p:sp>
        <p:nvSpPr>
          <p:cNvPr id="63" name="Bolha de Discurso: Retângulo com Cantos Arredondados 62">
            <a:extLst>
              <a:ext uri="{FF2B5EF4-FFF2-40B4-BE49-F238E27FC236}">
                <a16:creationId xmlns:a16="http://schemas.microsoft.com/office/drawing/2014/main" id="{6D01E1F5-1562-423F-B35E-65961B337223}"/>
              </a:ext>
            </a:extLst>
          </p:cNvPr>
          <p:cNvSpPr/>
          <p:nvPr/>
        </p:nvSpPr>
        <p:spPr>
          <a:xfrm>
            <a:off x="9106879" y="3101565"/>
            <a:ext cx="2736000" cy="892552"/>
          </a:xfrm>
          <a:prstGeom prst="wedgeRoundRectCallout">
            <a:avLst>
              <a:gd name="adj1" fmla="val 11458"/>
              <a:gd name="adj2" fmla="val 8182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CuadroTexto 6">
            <a:extLst>
              <a:ext uri="{FF2B5EF4-FFF2-40B4-BE49-F238E27FC236}">
                <a16:creationId xmlns:a16="http://schemas.microsoft.com/office/drawing/2014/main" id="{E287DB9E-7F17-45CF-AEBF-A5947F750211}"/>
              </a:ext>
            </a:extLst>
          </p:cNvPr>
          <p:cNvSpPr txBox="1"/>
          <p:nvPr/>
        </p:nvSpPr>
        <p:spPr>
          <a:xfrm>
            <a:off x="9186790" y="3203950"/>
            <a:ext cx="2736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i="1" dirty="0"/>
              <a:t>Espero que tenhas entendido!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4B2D0235-9335-47AD-BA76-FE2C5E01E0EB}"/>
              </a:ext>
            </a:extLst>
          </p:cNvPr>
          <p:cNvSpPr/>
          <p:nvPr/>
        </p:nvSpPr>
        <p:spPr>
          <a:xfrm>
            <a:off x="2910905" y="2224358"/>
            <a:ext cx="5834814" cy="1794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>
                <a:solidFill>
                  <a:srgbClr val="F25E4F"/>
                </a:solidFill>
              </a:rPr>
              <a:t>OBSERVA</a:t>
            </a:r>
          </a:p>
        </p:txBody>
      </p:sp>
      <p:sp>
        <p:nvSpPr>
          <p:cNvPr id="67" name="Retângulo 66">
            <a:extLst>
              <a:ext uri="{FF2B5EF4-FFF2-40B4-BE49-F238E27FC236}">
                <a16:creationId xmlns:a16="http://schemas.microsoft.com/office/drawing/2014/main" id="{C2DF1089-F324-42D9-9C0F-CF1F1D505131}"/>
              </a:ext>
            </a:extLst>
          </p:cNvPr>
          <p:cNvSpPr/>
          <p:nvPr/>
        </p:nvSpPr>
        <p:spPr>
          <a:xfrm>
            <a:off x="2910905" y="2617733"/>
            <a:ext cx="58348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pt-PT" sz="2000" dirty="0"/>
              <a:t>Existem </a:t>
            </a:r>
            <a:r>
              <a:rPr lang="pt-P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PT" sz="2000" b="1" dirty="0"/>
              <a:t> determinantes</a:t>
            </a:r>
            <a:r>
              <a:rPr lang="pt-PT" sz="2000" dirty="0"/>
              <a:t> </a:t>
            </a:r>
            <a:r>
              <a:rPr lang="pt-PT" sz="2000" b="1" dirty="0">
                <a:sym typeface="Symbol" panose="05050102010706020507" pitchFamily="18" charset="2"/>
              </a:rPr>
              <a:t></a:t>
            </a:r>
            <a:r>
              <a:rPr lang="pt-PT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pt-PT" sz="2000" dirty="0"/>
              <a:t> a ser calculados -  </a:t>
            </a:r>
            <a:r>
              <a:rPr lang="pt-PT" sz="2000" b="1" dirty="0"/>
              <a:t>um para cada variável.</a:t>
            </a:r>
            <a:endParaRPr lang="pt-PT" sz="2000" dirty="0"/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0730D8AA-3D7A-41AD-9D19-A98536F4B516}"/>
              </a:ext>
            </a:extLst>
          </p:cNvPr>
          <p:cNvSpPr/>
          <p:nvPr/>
        </p:nvSpPr>
        <p:spPr>
          <a:xfrm>
            <a:off x="2910905" y="3305807"/>
            <a:ext cx="58348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pt-PT" sz="2000" dirty="0"/>
              <a:t>A notação “</a:t>
            </a:r>
            <a:r>
              <a:rPr lang="pt-PT" sz="2000" b="1" dirty="0">
                <a:sym typeface="Symbol" panose="05050102010706020507" pitchFamily="18" charset="2"/>
              </a:rPr>
              <a:t></a:t>
            </a:r>
            <a:r>
              <a:rPr lang="pt-PT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pt-PT" sz="2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pt-PT" sz="2000" dirty="0"/>
              <a:t>” pode ser </a:t>
            </a: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adaptada</a:t>
            </a:r>
            <a:r>
              <a:rPr lang="pt-PT" sz="2000" dirty="0"/>
              <a:t> de acordo com os </a:t>
            </a: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nomes das variáveis </a:t>
            </a:r>
            <a:r>
              <a:rPr lang="pt-PT" sz="2000" dirty="0"/>
              <a:t>– ver Exemplos. </a:t>
            </a:r>
          </a:p>
        </p:txBody>
      </p:sp>
      <p:sp>
        <p:nvSpPr>
          <p:cNvPr id="69" name="Retângulo: Cantos Arredondados 68">
            <a:hlinkClick r:id="rId16" action="ppaction://hlinksldjump"/>
            <a:extLst>
              <a:ext uri="{FF2B5EF4-FFF2-40B4-BE49-F238E27FC236}">
                <a16:creationId xmlns:a16="http://schemas.microsoft.com/office/drawing/2014/main" id="{F6E49CB7-5DA0-4497-A088-BF2D2A567CBE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70" name="Retângulo: Cantos Arredondados 69">
            <a:hlinkClick r:id="rId17" action="ppaction://hlinksldjump"/>
            <a:extLst>
              <a:ext uri="{FF2B5EF4-FFF2-40B4-BE49-F238E27FC236}">
                <a16:creationId xmlns:a16="http://schemas.microsoft.com/office/drawing/2014/main" id="{6F91862A-A891-4750-AD73-64D1D9595416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Regra de Cramer  e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Sistemas Lineares</a:t>
            </a:r>
          </a:p>
        </p:txBody>
      </p:sp>
      <p:sp>
        <p:nvSpPr>
          <p:cNvPr id="71" name="Retângulo: Cantos Arredondados 70">
            <a:hlinkClick r:id="rId18" action="ppaction://hlinksldjump"/>
            <a:extLst>
              <a:ext uri="{FF2B5EF4-FFF2-40B4-BE49-F238E27FC236}">
                <a16:creationId xmlns:a16="http://schemas.microsoft.com/office/drawing/2014/main" id="{0F8E8D19-991A-46B5-A2AB-959DE2BAF4A6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Exemplos</a:t>
            </a:r>
          </a:p>
        </p:txBody>
      </p:sp>
      <p:sp>
        <p:nvSpPr>
          <p:cNvPr id="72" name="Retângulo: Cantos Arredondados 71">
            <a:hlinkClick r:id="rId19" action="ppaction://hlinksldjump"/>
            <a:extLst>
              <a:ext uri="{FF2B5EF4-FFF2-40B4-BE49-F238E27FC236}">
                <a16:creationId xmlns:a16="http://schemas.microsoft.com/office/drawing/2014/main" id="{77552EA6-9932-4B39-81C0-849E0388E67B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Generalizando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Porque funciona?...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4363978" y="684212"/>
            <a:ext cx="295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/>
              <a:t> – </a:t>
            </a:r>
            <a:r>
              <a:rPr lang="pt-PT" sz="2400" b="1" dirty="0"/>
              <a:t>Como funciona? </a:t>
            </a:r>
          </a:p>
        </p:txBody>
      </p:sp>
    </p:spTree>
    <p:extLst>
      <p:ext uri="{BB962C8B-B14F-4D97-AF65-F5344CB8AC3E}">
        <p14:creationId xmlns:p14="http://schemas.microsoft.com/office/powerpoint/2010/main" val="356968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-0.16511 0.3240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620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5" grpId="0" animBg="1"/>
      <p:bldP spid="11" grpId="0" animBg="1"/>
      <p:bldP spid="63" grpId="0" animBg="1"/>
      <p:bldP spid="64" grpId="0"/>
      <p:bldP spid="66" grpId="0" animBg="1"/>
      <p:bldP spid="67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399394"/>
            <a:ext cx="9914021" cy="6096000"/>
          </a:xfrm>
          <a:prstGeom prst="roundRect">
            <a:avLst>
              <a:gd name="adj" fmla="val 4434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29A6FF"/>
                </a:solidFill>
              </a:rPr>
              <a:t>Exemplos</a:t>
            </a:r>
            <a:endParaRPr lang="en-US" sz="2400" dirty="0">
              <a:solidFill>
                <a:srgbClr val="29A6FF"/>
              </a:solidFill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4A1AB08-B7C8-4D3D-A069-CAEC5BB5E9B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21"/>
          <a:stretch/>
        </p:blipFill>
        <p:spPr>
          <a:xfrm>
            <a:off x="9546925" y="4331038"/>
            <a:ext cx="1856328" cy="2165205"/>
          </a:xfrm>
          <a:prstGeom prst="rect">
            <a:avLst/>
          </a:prstGeom>
        </p:spPr>
      </p:pic>
      <p:sp>
        <p:nvSpPr>
          <p:cNvPr id="36" name="Bolha de Discurso: Retângulo com Cantos Arredondados 35">
            <a:extLst>
              <a:ext uri="{FF2B5EF4-FFF2-40B4-BE49-F238E27FC236}">
                <a16:creationId xmlns:a16="http://schemas.microsoft.com/office/drawing/2014/main" id="{AE14206A-5525-452E-820B-7727FD7C6307}"/>
              </a:ext>
            </a:extLst>
          </p:cNvPr>
          <p:cNvSpPr/>
          <p:nvPr/>
        </p:nvSpPr>
        <p:spPr>
          <a:xfrm>
            <a:off x="9106879" y="3101565"/>
            <a:ext cx="2736000" cy="892552"/>
          </a:xfrm>
          <a:prstGeom prst="wedgeRoundRectCallout">
            <a:avLst>
              <a:gd name="adj1" fmla="val 11458"/>
              <a:gd name="adj2" fmla="val 8182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CuadroTexto 6">
            <a:extLst>
              <a:ext uri="{FF2B5EF4-FFF2-40B4-BE49-F238E27FC236}">
                <a16:creationId xmlns:a16="http://schemas.microsoft.com/office/drawing/2014/main" id="{4BD46566-06B8-4018-868C-AF0DD4E6E6DC}"/>
              </a:ext>
            </a:extLst>
          </p:cNvPr>
          <p:cNvSpPr txBox="1"/>
          <p:nvPr/>
        </p:nvSpPr>
        <p:spPr>
          <a:xfrm>
            <a:off x="9106878" y="3146156"/>
            <a:ext cx="2736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i="1" dirty="0"/>
              <a:t>Agora, vejamos como funciona na </a:t>
            </a:r>
            <a:r>
              <a:rPr lang="pt-PT" sz="2000" b="1" i="1" dirty="0">
                <a:solidFill>
                  <a:srgbClr val="29A6FF"/>
                </a:solidFill>
              </a:rPr>
              <a:t>PRÁTICA</a:t>
            </a:r>
            <a:r>
              <a:rPr lang="en-GB" sz="2000" i="1" dirty="0"/>
              <a:t>!...</a:t>
            </a:r>
            <a:endParaRPr lang="en-GB" sz="2000" i="1" u="sng" dirty="0"/>
          </a:p>
        </p:txBody>
      </p:sp>
      <p:sp>
        <p:nvSpPr>
          <p:cNvPr id="46" name="CuadroTexto 38">
            <a:extLst>
              <a:ext uri="{FF2B5EF4-FFF2-40B4-BE49-F238E27FC236}">
                <a16:creationId xmlns:a16="http://schemas.microsoft.com/office/drawing/2014/main" id="{74B0B9DE-6523-453C-8425-4232801995A0}"/>
              </a:ext>
            </a:extLst>
          </p:cNvPr>
          <p:cNvSpPr txBox="1"/>
          <p:nvPr/>
        </p:nvSpPr>
        <p:spPr>
          <a:xfrm>
            <a:off x="3696101" y="670531"/>
            <a:ext cx="8043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Utiliza a Regra de Cramer para resolver os seguintes sistemas, se possível.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uadroTexto 38">
                <a:extLst>
                  <a:ext uri="{FF2B5EF4-FFF2-40B4-BE49-F238E27FC236}">
                    <a16:creationId xmlns:a16="http://schemas.microsoft.com/office/drawing/2014/main" id="{D5ED13FB-D031-490D-A959-ABA95F8DF9C2}"/>
                  </a:ext>
                </a:extLst>
              </p:cNvPr>
              <p:cNvSpPr txBox="1"/>
              <p:nvPr/>
            </p:nvSpPr>
            <p:spPr>
              <a:xfrm>
                <a:off x="2211314" y="1371411"/>
                <a:ext cx="2434258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(1)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e>
                          </m:mr>
                          <m:m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7" name="CuadroTexto 38">
                <a:extLst>
                  <a:ext uri="{FF2B5EF4-FFF2-40B4-BE49-F238E27FC236}">
                    <a16:creationId xmlns:a16="http://schemas.microsoft.com/office/drawing/2014/main" id="{D5ED13FB-D031-490D-A959-ABA95F8DF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14" y="1371411"/>
                <a:ext cx="2434258" cy="916148"/>
              </a:xfrm>
              <a:prstGeom prst="rect">
                <a:avLst/>
              </a:prstGeom>
              <a:blipFill>
                <a:blip r:embed="rId8"/>
                <a:stretch>
                  <a:fillRect l="-40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tângulo 47">
            <a:extLst>
              <a:ext uri="{FF2B5EF4-FFF2-40B4-BE49-F238E27FC236}">
                <a16:creationId xmlns:a16="http://schemas.microsoft.com/office/drawing/2014/main" id="{6C0CBB3A-65CC-45B6-9778-DDF9FB0E998E}"/>
              </a:ext>
            </a:extLst>
          </p:cNvPr>
          <p:cNvSpPr/>
          <p:nvPr/>
        </p:nvSpPr>
        <p:spPr>
          <a:xfrm>
            <a:off x="2150465" y="5869283"/>
            <a:ext cx="9774093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pt-PT" b="1" dirty="0">
                <a:solidFill>
                  <a:srgbClr val="F25E4F"/>
                </a:solidFill>
              </a:rPr>
              <a:t>Regra de Cramer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D7ACFDB9-66DA-4FAC-BAF7-432DC1F55FE0}"/>
                  </a:ext>
                </a:extLst>
              </p:cNvPr>
              <p:cNvSpPr/>
              <p:nvPr/>
            </p:nvSpPr>
            <p:spPr>
              <a:xfrm>
                <a:off x="3778478" y="5901555"/>
                <a:ext cx="4436181" cy="408623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1. </a:t>
                </a:r>
                <a:r>
                  <a:rPr lang="pt-PT" b="1" dirty="0"/>
                  <a:t>Notação Matricial </a:t>
                </a:r>
                <a:r>
                  <a:rPr lang="pt-PT" dirty="0"/>
                  <a:t>+</a:t>
                </a:r>
                <a:r>
                  <a:rPr lang="pt-PT" b="1" dirty="0"/>
                  <a:t> Calcular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pt-PT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D7ACFDB9-66DA-4FAC-BAF7-432DC1F55F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478" y="5901555"/>
                <a:ext cx="4436181" cy="408623"/>
              </a:xfrm>
              <a:prstGeom prst="roundRect">
                <a:avLst/>
              </a:prstGeom>
              <a:blipFill>
                <a:blip r:embed="rId9"/>
                <a:stretch>
                  <a:fillRect l="-687" t="-2985" b="-1791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Objeto 25">
            <a:extLst>
              <a:ext uri="{FF2B5EF4-FFF2-40B4-BE49-F238E27FC236}">
                <a16:creationId xmlns:a16="http://schemas.microsoft.com/office/drawing/2014/main" id="{D862F1F0-AD25-45D6-8985-3EB996A9CD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025260"/>
              </p:ext>
            </p:extLst>
          </p:nvPr>
        </p:nvGraphicFramePr>
        <p:xfrm>
          <a:off x="5501864" y="1408797"/>
          <a:ext cx="231616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5" name="Equation" r:id="rId10" imgW="1257120" imgH="457200" progId="Equation.DSMT4">
                  <p:embed/>
                </p:oleObj>
              </mc:Choice>
              <mc:Fallback>
                <p:oleObj name="Equation" r:id="rId10" imgW="1257120" imgH="45720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ABCF5E10-6559-4324-9929-0C3183C97C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1864" y="1408797"/>
                        <a:ext cx="2316162" cy="841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Seta: Para a Direita 32">
            <a:extLst>
              <a:ext uri="{FF2B5EF4-FFF2-40B4-BE49-F238E27FC236}">
                <a16:creationId xmlns:a16="http://schemas.microsoft.com/office/drawing/2014/main" id="{C676C5E1-0835-45B6-AFCA-35B47AA0ED97}"/>
              </a:ext>
            </a:extLst>
          </p:cNvPr>
          <p:cNvSpPr/>
          <p:nvPr/>
        </p:nvSpPr>
        <p:spPr>
          <a:xfrm>
            <a:off x="4593020" y="1641355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036FF3BD-DB04-4CED-8794-0FF98D857249}"/>
                  </a:ext>
                </a:extLst>
              </p:cNvPr>
              <p:cNvSpPr/>
              <p:nvPr/>
            </p:nvSpPr>
            <p:spPr>
              <a:xfrm>
                <a:off x="6550556" y="1092135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036FF3BD-DB04-4CED-8794-0FF98D8572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556" y="1092135"/>
                <a:ext cx="40267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D015068C-D31E-47EA-B92B-6363AF1D90D6}"/>
                  </a:ext>
                </a:extLst>
              </p:cNvPr>
              <p:cNvSpPr/>
              <p:nvPr/>
            </p:nvSpPr>
            <p:spPr>
              <a:xfrm>
                <a:off x="7416576" y="1094524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D015068C-D31E-47EA-B92B-6363AF1D90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576" y="1094524"/>
                <a:ext cx="40427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F2C0D3C1-BEDB-4B1B-B030-FAD29B8B9F51}"/>
                  </a:ext>
                </a:extLst>
              </p:cNvPr>
              <p:cNvSpPr/>
              <p:nvPr/>
            </p:nvSpPr>
            <p:spPr>
              <a:xfrm>
                <a:off x="5766062" y="1098867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F2C0D3C1-BEDB-4B1B-B030-FAD29B8B9F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062" y="1098867"/>
                <a:ext cx="40267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Seta: Para a Direita 39">
            <a:extLst>
              <a:ext uri="{FF2B5EF4-FFF2-40B4-BE49-F238E27FC236}">
                <a16:creationId xmlns:a16="http://schemas.microsoft.com/office/drawing/2014/main" id="{3CB70087-D320-45C1-BA98-A483226DFCC3}"/>
              </a:ext>
            </a:extLst>
          </p:cNvPr>
          <p:cNvSpPr/>
          <p:nvPr/>
        </p:nvSpPr>
        <p:spPr>
          <a:xfrm>
            <a:off x="7921626" y="1641355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1" name="Objeto 40">
            <a:extLst>
              <a:ext uri="{FF2B5EF4-FFF2-40B4-BE49-F238E27FC236}">
                <a16:creationId xmlns:a16="http://schemas.microsoft.com/office/drawing/2014/main" id="{627A99CA-CC1A-4C91-B5EE-F8E5E26FF2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871229"/>
              </p:ext>
            </p:extLst>
          </p:nvPr>
        </p:nvGraphicFramePr>
        <p:xfrm>
          <a:off x="8571231" y="1362075"/>
          <a:ext cx="29241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6" name="Equation" r:id="rId15" imgW="1587240" imgH="457200" progId="Equation.DSMT4">
                  <p:embed/>
                </p:oleObj>
              </mc:Choice>
              <mc:Fallback>
                <p:oleObj name="Equation" r:id="rId15" imgW="1587240" imgH="457200" progId="Equation.DSMT4">
                  <p:embed/>
                  <p:pic>
                    <p:nvPicPr>
                      <p:cNvPr id="26" name="Objeto 25">
                        <a:extLst>
                          <a:ext uri="{FF2B5EF4-FFF2-40B4-BE49-F238E27FC236}">
                            <a16:creationId xmlns:a16="http://schemas.microsoft.com/office/drawing/2014/main" id="{D862F1F0-AD25-45D6-8985-3EB996A9CD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1231" y="1362075"/>
                        <a:ext cx="2924175" cy="841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Retângulo: Cantos Arredondados 92">
            <a:hlinkClick r:id="rId17" action="ppaction://hlinksldjump"/>
            <a:extLst>
              <a:ext uri="{FF2B5EF4-FFF2-40B4-BE49-F238E27FC236}">
                <a16:creationId xmlns:a16="http://schemas.microsoft.com/office/drawing/2014/main" id="{20E35D94-D236-464C-97B6-95CE45FED099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94" name="Retângulo: Cantos Arredondados 93">
            <a:hlinkClick r:id="rId18" action="ppaction://hlinksldjump"/>
            <a:extLst>
              <a:ext uri="{FF2B5EF4-FFF2-40B4-BE49-F238E27FC236}">
                <a16:creationId xmlns:a16="http://schemas.microsoft.com/office/drawing/2014/main" id="{76519CBE-816C-4526-8B3A-7C9B4082B7FA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Regra de Cramer  e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Sistemas Lineares</a:t>
            </a:r>
          </a:p>
        </p:txBody>
      </p:sp>
      <p:sp>
        <p:nvSpPr>
          <p:cNvPr id="95" name="Retângulo: Cantos Arredondados 94">
            <a:hlinkClick r:id="rId19" action="ppaction://hlinksldjump"/>
            <a:extLst>
              <a:ext uri="{FF2B5EF4-FFF2-40B4-BE49-F238E27FC236}">
                <a16:creationId xmlns:a16="http://schemas.microsoft.com/office/drawing/2014/main" id="{123F6F86-46A5-4150-AB21-1E59192C4E46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Exemplos</a:t>
            </a:r>
          </a:p>
        </p:txBody>
      </p:sp>
      <p:sp>
        <p:nvSpPr>
          <p:cNvPr id="96" name="Retângulo: Cantos Arredondados 95">
            <a:hlinkClick r:id="rId20" action="ppaction://hlinksldjump"/>
            <a:extLst>
              <a:ext uri="{FF2B5EF4-FFF2-40B4-BE49-F238E27FC236}">
                <a16:creationId xmlns:a16="http://schemas.microsoft.com/office/drawing/2014/main" id="{99BE2426-8B29-4871-AB3E-6CCD37EE1E5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Generalizando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Porque funciona?...</a:t>
            </a:r>
          </a:p>
        </p:txBody>
      </p:sp>
    </p:spTree>
    <p:extLst>
      <p:ext uri="{BB962C8B-B14F-4D97-AF65-F5344CB8AC3E}">
        <p14:creationId xmlns:p14="http://schemas.microsoft.com/office/powerpoint/2010/main" val="164302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6" grpId="0" animBg="1"/>
      <p:bldP spid="45" grpId="0"/>
      <p:bldP spid="45" grpId="1"/>
      <p:bldP spid="46" grpId="0"/>
      <p:bldP spid="47" grpId="0"/>
      <p:bldP spid="48" grpId="0" animBg="1"/>
      <p:bldP spid="49" grpId="0"/>
      <p:bldP spid="33" grpId="0" animBg="1"/>
      <p:bldP spid="34" grpId="0"/>
      <p:bldP spid="35" grpId="0"/>
      <p:bldP spid="38" grpId="0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399394"/>
            <a:ext cx="9914021" cy="6096000"/>
          </a:xfrm>
          <a:prstGeom prst="roundRect">
            <a:avLst>
              <a:gd name="adj" fmla="val 4434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tângulo 84">
                <a:extLst>
                  <a:ext uri="{FF2B5EF4-FFF2-40B4-BE49-F238E27FC236}">
                    <a16:creationId xmlns:a16="http://schemas.microsoft.com/office/drawing/2014/main" id="{C7598061-C19B-44E6-A865-873CFFF0016D}"/>
                  </a:ext>
                </a:extLst>
              </p:cNvPr>
              <p:cNvSpPr/>
              <p:nvPr/>
            </p:nvSpPr>
            <p:spPr>
              <a:xfrm>
                <a:off x="7416576" y="1094524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85" name="Retângulo 84">
                <a:extLst>
                  <a:ext uri="{FF2B5EF4-FFF2-40B4-BE49-F238E27FC236}">
                    <a16:creationId xmlns:a16="http://schemas.microsoft.com/office/drawing/2014/main" id="{C7598061-C19B-44E6-A865-873CFFF001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576" y="1094524"/>
                <a:ext cx="40427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CuadroTexto 38">
            <a:extLst>
              <a:ext uri="{FF2B5EF4-FFF2-40B4-BE49-F238E27FC236}">
                <a16:creationId xmlns:a16="http://schemas.microsoft.com/office/drawing/2014/main" id="{A5F53C73-5B4C-42D7-9688-2E1537BFDEBC}"/>
              </a:ext>
            </a:extLst>
          </p:cNvPr>
          <p:cNvSpPr txBox="1"/>
          <p:nvPr/>
        </p:nvSpPr>
        <p:spPr>
          <a:xfrm>
            <a:off x="3227266" y="4974293"/>
            <a:ext cx="485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C00000"/>
                </a:solidFill>
              </a:rPr>
              <a:t>?</a:t>
            </a:r>
            <a:endParaRPr lang="en-GB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65" name="Objeto 64">
            <a:extLst>
              <a:ext uri="{FF2B5EF4-FFF2-40B4-BE49-F238E27FC236}">
                <a16:creationId xmlns:a16="http://schemas.microsoft.com/office/drawing/2014/main" id="{10C1107B-A2F4-45DD-B457-26E7437FA6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61465" y="4853956"/>
          <a:ext cx="8413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5" name="Equation" r:id="rId6" imgW="457200" imgH="457200" progId="Equation.DSMT4">
                  <p:embed/>
                </p:oleObj>
              </mc:Choice>
              <mc:Fallback>
                <p:oleObj name="Equation" r:id="rId6" imgW="457200" imgH="457200" progId="Equation.DSMT4">
                  <p:embed/>
                  <p:pic>
                    <p:nvPicPr>
                      <p:cNvPr id="65" name="Objeto 64">
                        <a:extLst>
                          <a:ext uri="{FF2B5EF4-FFF2-40B4-BE49-F238E27FC236}">
                            <a16:creationId xmlns:a16="http://schemas.microsoft.com/office/drawing/2014/main" id="{10C1107B-A2F4-45DD-B457-26E7437FA6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1465" y="4853956"/>
                        <a:ext cx="841375" cy="841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97FDF964-299B-427D-8AA8-6CB78F49E71C}"/>
              </a:ext>
            </a:extLst>
          </p:cNvPr>
          <p:cNvSpPr/>
          <p:nvPr/>
        </p:nvSpPr>
        <p:spPr>
          <a:xfrm>
            <a:off x="3716945" y="5439600"/>
            <a:ext cx="158118" cy="99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29A6FF"/>
                </a:solidFill>
              </a:rPr>
              <a:t>Exemplos</a:t>
            </a:r>
            <a:endParaRPr lang="en-US" sz="2400" dirty="0">
              <a:solidFill>
                <a:srgbClr val="29A6FF"/>
              </a:solidFill>
            </a:endParaRPr>
          </a:p>
        </p:txBody>
      </p:sp>
      <p:sp>
        <p:nvSpPr>
          <p:cNvPr id="46" name="CuadroTexto 38">
            <a:extLst>
              <a:ext uri="{FF2B5EF4-FFF2-40B4-BE49-F238E27FC236}">
                <a16:creationId xmlns:a16="http://schemas.microsoft.com/office/drawing/2014/main" id="{74B0B9DE-6523-453C-8425-4232801995A0}"/>
              </a:ext>
            </a:extLst>
          </p:cNvPr>
          <p:cNvSpPr txBox="1"/>
          <p:nvPr/>
        </p:nvSpPr>
        <p:spPr>
          <a:xfrm>
            <a:off x="3696101" y="670531"/>
            <a:ext cx="8043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Utiliza a Regra de Cramer para resolver os seguintes sistemas, se possível.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uadroTexto 38">
                <a:extLst>
                  <a:ext uri="{FF2B5EF4-FFF2-40B4-BE49-F238E27FC236}">
                    <a16:creationId xmlns:a16="http://schemas.microsoft.com/office/drawing/2014/main" id="{D5ED13FB-D031-490D-A959-ABA95F8DF9C2}"/>
                  </a:ext>
                </a:extLst>
              </p:cNvPr>
              <p:cNvSpPr txBox="1"/>
              <p:nvPr/>
            </p:nvSpPr>
            <p:spPr>
              <a:xfrm>
                <a:off x="2211314" y="1371411"/>
                <a:ext cx="2434258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(1)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e>
                          </m:mr>
                          <m:m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7" name="CuadroTexto 38">
                <a:extLst>
                  <a:ext uri="{FF2B5EF4-FFF2-40B4-BE49-F238E27FC236}">
                    <a16:creationId xmlns:a16="http://schemas.microsoft.com/office/drawing/2014/main" id="{D5ED13FB-D031-490D-A959-ABA95F8DF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14" y="1371411"/>
                <a:ext cx="2434258" cy="916148"/>
              </a:xfrm>
              <a:prstGeom prst="rect">
                <a:avLst/>
              </a:prstGeom>
              <a:blipFill>
                <a:blip r:embed="rId10"/>
                <a:stretch>
                  <a:fillRect l="-40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tângulo 47">
            <a:extLst>
              <a:ext uri="{FF2B5EF4-FFF2-40B4-BE49-F238E27FC236}">
                <a16:creationId xmlns:a16="http://schemas.microsoft.com/office/drawing/2014/main" id="{6C0CBB3A-65CC-45B6-9778-DDF9FB0E998E}"/>
              </a:ext>
            </a:extLst>
          </p:cNvPr>
          <p:cNvSpPr/>
          <p:nvPr/>
        </p:nvSpPr>
        <p:spPr>
          <a:xfrm>
            <a:off x="2150465" y="5869283"/>
            <a:ext cx="9774093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pt-PT" b="1" dirty="0">
                <a:solidFill>
                  <a:srgbClr val="F25E4F"/>
                </a:solidFill>
              </a:rPr>
              <a:t>Regra de Cramer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D7ACFDB9-66DA-4FAC-BAF7-432DC1F55FE0}"/>
                  </a:ext>
                </a:extLst>
              </p:cNvPr>
              <p:cNvSpPr/>
              <p:nvPr/>
            </p:nvSpPr>
            <p:spPr>
              <a:xfrm>
                <a:off x="3780000" y="5901555"/>
                <a:ext cx="4436181" cy="408623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1. </a:t>
                </a:r>
                <a:r>
                  <a:rPr lang="pt-PT" b="1" dirty="0"/>
                  <a:t>Notação Matricial </a:t>
                </a:r>
                <a:r>
                  <a:rPr lang="pt-PT" dirty="0"/>
                  <a:t>+</a:t>
                </a:r>
                <a:r>
                  <a:rPr lang="pt-PT" b="1" dirty="0"/>
                  <a:t> Calcular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pt-PT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D7ACFDB9-66DA-4FAC-BAF7-432DC1F55F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000" y="5901555"/>
                <a:ext cx="4436181" cy="408623"/>
              </a:xfrm>
              <a:prstGeom prst="roundRect">
                <a:avLst/>
              </a:prstGeom>
              <a:blipFill>
                <a:blip r:embed="rId11"/>
                <a:stretch>
                  <a:fillRect l="-687" t="-2985" b="-179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Objeto 25">
            <a:extLst>
              <a:ext uri="{FF2B5EF4-FFF2-40B4-BE49-F238E27FC236}">
                <a16:creationId xmlns:a16="http://schemas.microsoft.com/office/drawing/2014/main" id="{D862F1F0-AD25-45D6-8985-3EB996A9CD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01864" y="1408797"/>
          <a:ext cx="231616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6" name="Equation" r:id="rId12" imgW="1257120" imgH="457200" progId="Equation.DSMT4">
                  <p:embed/>
                </p:oleObj>
              </mc:Choice>
              <mc:Fallback>
                <p:oleObj name="Equation" r:id="rId12" imgW="1257120" imgH="457200" progId="Equation.DSMT4">
                  <p:embed/>
                  <p:pic>
                    <p:nvPicPr>
                      <p:cNvPr id="26" name="Objeto 25">
                        <a:extLst>
                          <a:ext uri="{FF2B5EF4-FFF2-40B4-BE49-F238E27FC236}">
                            <a16:creationId xmlns:a16="http://schemas.microsoft.com/office/drawing/2014/main" id="{D862F1F0-AD25-45D6-8985-3EB996A9CD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1864" y="1408797"/>
                        <a:ext cx="2316162" cy="841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Seta: Para a Direita 32">
            <a:extLst>
              <a:ext uri="{FF2B5EF4-FFF2-40B4-BE49-F238E27FC236}">
                <a16:creationId xmlns:a16="http://schemas.microsoft.com/office/drawing/2014/main" id="{C676C5E1-0835-45B6-AFCA-35B47AA0ED97}"/>
              </a:ext>
            </a:extLst>
          </p:cNvPr>
          <p:cNvSpPr/>
          <p:nvPr/>
        </p:nvSpPr>
        <p:spPr>
          <a:xfrm>
            <a:off x="4593020" y="1641355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036FF3BD-DB04-4CED-8794-0FF98D857249}"/>
                  </a:ext>
                </a:extLst>
              </p:cNvPr>
              <p:cNvSpPr/>
              <p:nvPr/>
            </p:nvSpPr>
            <p:spPr>
              <a:xfrm>
                <a:off x="6550556" y="1092135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036FF3BD-DB04-4CED-8794-0FF98D8572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556" y="1092135"/>
                <a:ext cx="40267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F2C0D3C1-BEDB-4B1B-B030-FAD29B8B9F51}"/>
                  </a:ext>
                </a:extLst>
              </p:cNvPr>
              <p:cNvSpPr/>
              <p:nvPr/>
            </p:nvSpPr>
            <p:spPr>
              <a:xfrm>
                <a:off x="5766062" y="1098867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F2C0D3C1-BEDB-4B1B-B030-FAD29B8B9F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062" y="1098867"/>
                <a:ext cx="40267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Seta: Para a Direita 39">
            <a:extLst>
              <a:ext uri="{FF2B5EF4-FFF2-40B4-BE49-F238E27FC236}">
                <a16:creationId xmlns:a16="http://schemas.microsoft.com/office/drawing/2014/main" id="{3CB70087-D320-45C1-BA98-A483226DFCC3}"/>
              </a:ext>
            </a:extLst>
          </p:cNvPr>
          <p:cNvSpPr/>
          <p:nvPr/>
        </p:nvSpPr>
        <p:spPr>
          <a:xfrm>
            <a:off x="7921626" y="1641355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1" name="Objeto 40">
            <a:extLst>
              <a:ext uri="{FF2B5EF4-FFF2-40B4-BE49-F238E27FC236}">
                <a16:creationId xmlns:a16="http://schemas.microsoft.com/office/drawing/2014/main" id="{627A99CA-CC1A-4C91-B5EE-F8E5E26FF2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71231" y="1362075"/>
          <a:ext cx="29241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7" name="Equation" r:id="rId16" imgW="1587240" imgH="457200" progId="Equation.DSMT4">
                  <p:embed/>
                </p:oleObj>
              </mc:Choice>
              <mc:Fallback>
                <p:oleObj name="Equation" r:id="rId16" imgW="1587240" imgH="45720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627A99CA-CC1A-4C91-B5EE-F8E5E26FF2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1231" y="1362075"/>
                        <a:ext cx="2924175" cy="841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uadroTexto 38">
                <a:extLst>
                  <a:ext uri="{FF2B5EF4-FFF2-40B4-BE49-F238E27FC236}">
                    <a16:creationId xmlns:a16="http://schemas.microsoft.com/office/drawing/2014/main" id="{3944373D-7B08-4FFC-9129-751EDB844289}"/>
                  </a:ext>
                </a:extLst>
              </p:cNvPr>
              <p:cNvSpPr txBox="1"/>
              <p:nvPr/>
            </p:nvSpPr>
            <p:spPr>
              <a:xfrm>
                <a:off x="2241954" y="2407692"/>
                <a:ext cx="92534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rgbClr val="0C2B8E"/>
                    </a:solidFill>
                  </a:rPr>
                  <a:t>Como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0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0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PT" sz="2000" dirty="0">
                    <a:solidFill>
                      <a:srgbClr val="0C2B8E"/>
                    </a:solidFill>
                  </a:rPr>
                  <a:t>, podemos utilizar a Regra de Cramer para resolver o Sistema</a:t>
                </a:r>
                <a:r>
                  <a:rPr lang="en-GB" sz="2000" dirty="0">
                    <a:solidFill>
                      <a:srgbClr val="0C2B8E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42" name="CuadroTexto 38">
                <a:extLst>
                  <a:ext uri="{FF2B5EF4-FFF2-40B4-BE49-F238E27FC236}">
                    <a16:creationId xmlns:a16="http://schemas.microsoft.com/office/drawing/2014/main" id="{3944373D-7B08-4FFC-9129-751EDB844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954" y="2407692"/>
                <a:ext cx="9253452" cy="400110"/>
              </a:xfrm>
              <a:prstGeom prst="rect">
                <a:avLst/>
              </a:prstGeom>
              <a:blipFill>
                <a:blip r:embed="rId18"/>
                <a:stretch>
                  <a:fillRect l="-725" t="-9091" b="-2575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AAD909E4-5553-4D7D-8DDA-B969D48635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651629"/>
              </p:ext>
            </p:extLst>
          </p:nvPr>
        </p:nvGraphicFramePr>
        <p:xfrm>
          <a:off x="10238173" y="2444730"/>
          <a:ext cx="842963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8" name="Equation" r:id="rId19" imgW="457200" imgH="177480" progId="Equation.DSMT4">
                  <p:embed/>
                </p:oleObj>
              </mc:Choice>
              <mc:Fallback>
                <p:oleObj name="Equation" r:id="rId19" imgW="457200" imgH="177480" progId="Equation.DSMT4">
                  <p:embed/>
                  <p:pic>
                    <p:nvPicPr>
                      <p:cNvPr id="43" name="Objeto 42">
                        <a:extLst>
                          <a:ext uri="{FF2B5EF4-FFF2-40B4-BE49-F238E27FC236}">
                            <a16:creationId xmlns:a16="http://schemas.microsoft.com/office/drawing/2014/main" id="{AAD909E4-5553-4D7D-8DDA-B969D48635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8173" y="2444730"/>
                        <a:ext cx="842963" cy="328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to 50">
            <a:extLst>
              <a:ext uri="{FF2B5EF4-FFF2-40B4-BE49-F238E27FC236}">
                <a16:creationId xmlns:a16="http://schemas.microsoft.com/office/drawing/2014/main" id="{C77ADD48-3C96-49EF-98E6-3EA8E18F44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05827" y="3483637"/>
          <a:ext cx="6318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9" name="Equation" r:id="rId21" imgW="342720" imgH="228600" progId="Equation.DSMT4">
                  <p:embed/>
                </p:oleObj>
              </mc:Choice>
              <mc:Fallback>
                <p:oleObj name="Equation" r:id="rId21" imgW="342720" imgH="228600" progId="Equation.DSMT4">
                  <p:embed/>
                  <p:pic>
                    <p:nvPicPr>
                      <p:cNvPr id="51" name="Objeto 50">
                        <a:extLst>
                          <a:ext uri="{FF2B5EF4-FFF2-40B4-BE49-F238E27FC236}">
                            <a16:creationId xmlns:a16="http://schemas.microsoft.com/office/drawing/2014/main" id="{C77ADD48-3C96-49EF-98E6-3EA8E18F44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827" y="3483637"/>
                        <a:ext cx="631825" cy="420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to 51">
            <a:extLst>
              <a:ext uri="{FF2B5EF4-FFF2-40B4-BE49-F238E27FC236}">
                <a16:creationId xmlns:a16="http://schemas.microsoft.com/office/drawing/2014/main" id="{FAF777CE-BDA0-4BD8-A7A2-8D90C68CDD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05827" y="5030788"/>
          <a:ext cx="65563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0" name="Equation" r:id="rId23" imgW="355320" imgH="253800" progId="Equation.DSMT4">
                  <p:embed/>
                </p:oleObj>
              </mc:Choice>
              <mc:Fallback>
                <p:oleObj name="Equation" r:id="rId23" imgW="355320" imgH="253800" progId="Equation.DSMT4">
                  <p:embed/>
                  <p:pic>
                    <p:nvPicPr>
                      <p:cNvPr id="52" name="Objeto 51">
                        <a:extLst>
                          <a:ext uri="{FF2B5EF4-FFF2-40B4-BE49-F238E27FC236}">
                            <a16:creationId xmlns:a16="http://schemas.microsoft.com/office/drawing/2014/main" id="{FAF777CE-BDA0-4BD8-A7A2-8D90C68CDD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827" y="5030788"/>
                        <a:ext cx="655638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CuadroTexto 38">
            <a:extLst>
              <a:ext uri="{FF2B5EF4-FFF2-40B4-BE49-F238E27FC236}">
                <a16:creationId xmlns:a16="http://schemas.microsoft.com/office/drawing/2014/main" id="{1EEE5544-77F8-458A-BDC1-5CDCB6CE9936}"/>
              </a:ext>
            </a:extLst>
          </p:cNvPr>
          <p:cNvSpPr txBox="1"/>
          <p:nvPr/>
        </p:nvSpPr>
        <p:spPr>
          <a:xfrm>
            <a:off x="3223879" y="3431497"/>
            <a:ext cx="485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C00000"/>
                </a:solidFill>
              </a:rPr>
              <a:t>?</a:t>
            </a:r>
            <a:endParaRPr lang="en-GB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60" name="Objeto 59">
            <a:extLst>
              <a:ext uri="{FF2B5EF4-FFF2-40B4-BE49-F238E27FC236}">
                <a16:creationId xmlns:a16="http://schemas.microsoft.com/office/drawing/2014/main" id="{F5BCB651-82DC-4B89-A75B-79744053C5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54720" y="3313577"/>
          <a:ext cx="8413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1" name="Equation" r:id="rId25" imgW="457200" imgH="457200" progId="Equation.DSMT4">
                  <p:embed/>
                </p:oleObj>
              </mc:Choice>
              <mc:Fallback>
                <p:oleObj name="Equation" r:id="rId25" imgW="457200" imgH="457200" progId="Equation.DSMT4">
                  <p:embed/>
                  <p:pic>
                    <p:nvPicPr>
                      <p:cNvPr id="60" name="Objeto 59">
                        <a:extLst>
                          <a:ext uri="{FF2B5EF4-FFF2-40B4-BE49-F238E27FC236}">
                            <a16:creationId xmlns:a16="http://schemas.microsoft.com/office/drawing/2014/main" id="{F5BCB651-82DC-4B89-A75B-79744053C5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720" y="3313577"/>
                        <a:ext cx="841375" cy="841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2CC96FF1-32F8-468E-8F1C-F01F6ED4BAAF}"/>
                  </a:ext>
                </a:extLst>
              </p:cNvPr>
              <p:cNvSpPr/>
              <p:nvPr/>
            </p:nvSpPr>
            <p:spPr>
              <a:xfrm>
                <a:off x="8048718" y="5897237"/>
                <a:ext cx="1961897" cy="408623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2. </a:t>
                </a:r>
                <a:r>
                  <a:rPr lang="pt-PT" b="1" dirty="0"/>
                  <a:t>Calcular</a:t>
                </a:r>
                <a:r>
                  <a:rPr lang="en-GB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2CC96FF1-32F8-468E-8F1C-F01F6ED4BA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718" y="5897237"/>
                <a:ext cx="1961897" cy="408623"/>
              </a:xfrm>
              <a:prstGeom prst="roundRect">
                <a:avLst/>
              </a:prstGeom>
              <a:blipFill>
                <a:blip r:embed="rId26"/>
                <a:stretch>
                  <a:fillRect l="-1553" t="-2985" b="-1940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6" name="Objeto 55">
            <a:extLst>
              <a:ext uri="{FF2B5EF4-FFF2-40B4-BE49-F238E27FC236}">
                <a16:creationId xmlns:a16="http://schemas.microsoft.com/office/drawing/2014/main" id="{A55D0186-F35A-4D42-8FCD-8016E178EC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41967" y="1418231"/>
          <a:ext cx="233362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2" name="Equation" r:id="rId27" imgW="126720" imgH="431640" progId="Equation.DSMT4">
                  <p:embed/>
                </p:oleObj>
              </mc:Choice>
              <mc:Fallback>
                <p:oleObj name="Equation" r:id="rId27" imgW="126720" imgH="431640" progId="Equation.DSMT4">
                  <p:embed/>
                  <p:pic>
                    <p:nvPicPr>
                      <p:cNvPr id="56" name="Objeto 55">
                        <a:extLst>
                          <a:ext uri="{FF2B5EF4-FFF2-40B4-BE49-F238E27FC236}">
                            <a16:creationId xmlns:a16="http://schemas.microsoft.com/office/drawing/2014/main" id="{A55D0186-F35A-4D42-8FCD-8016E178EC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1967" y="1418231"/>
                        <a:ext cx="233362" cy="793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to 65">
            <a:extLst>
              <a:ext uri="{FF2B5EF4-FFF2-40B4-BE49-F238E27FC236}">
                <a16:creationId xmlns:a16="http://schemas.microsoft.com/office/drawing/2014/main" id="{CA6E432F-A6FB-416C-A837-3B4BBD4E4D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41200" y="1418400"/>
          <a:ext cx="233362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3" name="Equation" r:id="rId29" imgW="126720" imgH="431640" progId="Equation.DSMT4">
                  <p:embed/>
                </p:oleObj>
              </mc:Choice>
              <mc:Fallback>
                <p:oleObj name="Equation" r:id="rId29" imgW="126720" imgH="431640" progId="Equation.DSMT4">
                  <p:embed/>
                  <p:pic>
                    <p:nvPicPr>
                      <p:cNvPr id="66" name="Objeto 65">
                        <a:extLst>
                          <a:ext uri="{FF2B5EF4-FFF2-40B4-BE49-F238E27FC236}">
                            <a16:creationId xmlns:a16="http://schemas.microsoft.com/office/drawing/2014/main" id="{CA6E432F-A6FB-416C-A837-3B4BBD4E4D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1200" y="1418400"/>
                        <a:ext cx="233362" cy="793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to 66">
            <a:extLst>
              <a:ext uri="{FF2B5EF4-FFF2-40B4-BE49-F238E27FC236}">
                <a16:creationId xmlns:a16="http://schemas.microsoft.com/office/drawing/2014/main" id="{B03F660D-4CAE-4CAC-9CB7-D09131975E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41200" y="1418400"/>
          <a:ext cx="233362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4" name="Equation" r:id="rId30" imgW="126720" imgH="431640" progId="Equation.DSMT4">
                  <p:embed/>
                </p:oleObj>
              </mc:Choice>
              <mc:Fallback>
                <p:oleObj name="Equation" r:id="rId30" imgW="126720" imgH="431640" progId="Equation.DSMT4">
                  <p:embed/>
                  <p:pic>
                    <p:nvPicPr>
                      <p:cNvPr id="67" name="Objeto 66">
                        <a:extLst>
                          <a:ext uri="{FF2B5EF4-FFF2-40B4-BE49-F238E27FC236}">
                            <a16:creationId xmlns:a16="http://schemas.microsoft.com/office/drawing/2014/main" id="{B03F660D-4CAE-4CAC-9CB7-D09131975E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1200" y="1418400"/>
                        <a:ext cx="233362" cy="793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to 67">
            <a:extLst>
              <a:ext uri="{FF2B5EF4-FFF2-40B4-BE49-F238E27FC236}">
                <a16:creationId xmlns:a16="http://schemas.microsoft.com/office/drawing/2014/main" id="{4F052A56-526B-4DA3-9D4D-E60C48A0A0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35438" y="3456649"/>
          <a:ext cx="1846262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5" name="Equation" r:id="rId31" imgW="1002960" imgH="203040" progId="Equation.DSMT4">
                  <p:embed/>
                </p:oleObj>
              </mc:Choice>
              <mc:Fallback>
                <p:oleObj name="Equation" r:id="rId31" imgW="1002960" imgH="203040" progId="Equation.DSMT4">
                  <p:embed/>
                  <p:pic>
                    <p:nvPicPr>
                      <p:cNvPr id="68" name="Objeto 67">
                        <a:extLst>
                          <a:ext uri="{FF2B5EF4-FFF2-40B4-BE49-F238E27FC236}">
                            <a16:creationId xmlns:a16="http://schemas.microsoft.com/office/drawing/2014/main" id="{4F052A56-526B-4DA3-9D4D-E60C48A0A0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5438" y="3456649"/>
                        <a:ext cx="1846262" cy="373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to 68">
            <a:extLst>
              <a:ext uri="{FF2B5EF4-FFF2-40B4-BE49-F238E27FC236}">
                <a16:creationId xmlns:a16="http://schemas.microsoft.com/office/drawing/2014/main" id="{5994CC82-91BC-471A-B274-C60C8E13C5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83484" y="3498253"/>
          <a:ext cx="60801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6" name="Equation" r:id="rId33" imgW="330120" imgH="177480" progId="Equation.DSMT4">
                  <p:embed/>
                </p:oleObj>
              </mc:Choice>
              <mc:Fallback>
                <p:oleObj name="Equation" r:id="rId33" imgW="330120" imgH="177480" progId="Equation.DSMT4">
                  <p:embed/>
                  <p:pic>
                    <p:nvPicPr>
                      <p:cNvPr id="69" name="Objeto 68">
                        <a:extLst>
                          <a:ext uri="{FF2B5EF4-FFF2-40B4-BE49-F238E27FC236}">
                            <a16:creationId xmlns:a16="http://schemas.microsoft.com/office/drawing/2014/main" id="{5994CC82-91BC-471A-B274-C60C8E13C5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3484" y="3498253"/>
                        <a:ext cx="608013" cy="327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to 69">
            <a:extLst>
              <a:ext uri="{FF2B5EF4-FFF2-40B4-BE49-F238E27FC236}">
                <a16:creationId xmlns:a16="http://schemas.microsoft.com/office/drawing/2014/main" id="{1F3179B4-615D-4EE3-B5BF-FD86B4E312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35438" y="5046663"/>
          <a:ext cx="1497012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7" name="Equation" r:id="rId35" imgW="812520" imgH="164880" progId="Equation.DSMT4">
                  <p:embed/>
                </p:oleObj>
              </mc:Choice>
              <mc:Fallback>
                <p:oleObj name="Equation" r:id="rId35" imgW="812520" imgH="164880" progId="Equation.DSMT4">
                  <p:embed/>
                  <p:pic>
                    <p:nvPicPr>
                      <p:cNvPr id="70" name="Objeto 69">
                        <a:extLst>
                          <a:ext uri="{FF2B5EF4-FFF2-40B4-BE49-F238E27FC236}">
                            <a16:creationId xmlns:a16="http://schemas.microsoft.com/office/drawing/2014/main" id="{1F3179B4-615D-4EE3-B5BF-FD86B4E312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5438" y="5046663"/>
                        <a:ext cx="1497012" cy="303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to 70">
            <a:extLst>
              <a:ext uri="{FF2B5EF4-FFF2-40B4-BE49-F238E27FC236}">
                <a16:creationId xmlns:a16="http://schemas.microsoft.com/office/drawing/2014/main" id="{81D0AB13-24C9-4C64-B5E1-307F1B7555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65048" y="5053029"/>
          <a:ext cx="60801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8" name="Equation" r:id="rId37" imgW="330120" imgH="177480" progId="Equation.DSMT4">
                  <p:embed/>
                </p:oleObj>
              </mc:Choice>
              <mc:Fallback>
                <p:oleObj name="Equation" r:id="rId37" imgW="330120" imgH="177480" progId="Equation.DSMT4">
                  <p:embed/>
                  <p:pic>
                    <p:nvPicPr>
                      <p:cNvPr id="71" name="Objeto 70">
                        <a:extLst>
                          <a:ext uri="{FF2B5EF4-FFF2-40B4-BE49-F238E27FC236}">
                            <a16:creationId xmlns:a16="http://schemas.microsoft.com/office/drawing/2014/main" id="{81D0AB13-24C9-4C64-B5E1-307F1B7555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5048" y="5053029"/>
                        <a:ext cx="608013" cy="327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uadroTexto 38">
                <a:extLst>
                  <a:ext uri="{FF2B5EF4-FFF2-40B4-BE49-F238E27FC236}">
                    <a16:creationId xmlns:a16="http://schemas.microsoft.com/office/drawing/2014/main" id="{FF8BA086-D47E-415E-B447-CFE1B2B0FCA4}"/>
                  </a:ext>
                </a:extLst>
              </p:cNvPr>
              <p:cNvSpPr txBox="1"/>
              <p:nvPr/>
            </p:nvSpPr>
            <p:spPr>
              <a:xfrm>
                <a:off x="2605827" y="2750152"/>
                <a:ext cx="17392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n-GB" sz="1600" b="1" dirty="0">
                    <a:solidFill>
                      <a:srgbClr val="C00000"/>
                    </a:solidFill>
                  </a:rPr>
                  <a:t>column</a:t>
                </a:r>
                <a:r>
                  <a:rPr lang="en-GB" sz="2000" b="1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2" name="CuadroTexto 38">
                <a:extLst>
                  <a:ext uri="{FF2B5EF4-FFF2-40B4-BE49-F238E27FC236}">
                    <a16:creationId xmlns:a16="http://schemas.microsoft.com/office/drawing/2014/main" id="{FF8BA086-D47E-415E-B447-CFE1B2B0F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827" y="2750152"/>
                <a:ext cx="1739288" cy="400110"/>
              </a:xfrm>
              <a:prstGeom prst="rect">
                <a:avLst/>
              </a:prstGeom>
              <a:blipFill>
                <a:blip r:embed="rId38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Seta: Para a Direita 72">
            <a:extLst>
              <a:ext uri="{FF2B5EF4-FFF2-40B4-BE49-F238E27FC236}">
                <a16:creationId xmlns:a16="http://schemas.microsoft.com/office/drawing/2014/main" id="{DD9BB96F-C44C-4086-963E-2AA3174BB91A}"/>
              </a:ext>
            </a:extLst>
          </p:cNvPr>
          <p:cNvSpPr/>
          <p:nvPr/>
        </p:nvSpPr>
        <p:spPr>
          <a:xfrm rot="5400000">
            <a:off x="3338443" y="3118016"/>
            <a:ext cx="180000" cy="180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uadroTexto 38">
                <a:extLst>
                  <a:ext uri="{FF2B5EF4-FFF2-40B4-BE49-F238E27FC236}">
                    <a16:creationId xmlns:a16="http://schemas.microsoft.com/office/drawing/2014/main" id="{E83338CE-CBC9-4030-B15C-1CE0A13DC27F}"/>
                  </a:ext>
                </a:extLst>
              </p:cNvPr>
              <p:cNvSpPr txBox="1"/>
              <p:nvPr/>
            </p:nvSpPr>
            <p:spPr>
              <a:xfrm>
                <a:off x="3062704" y="4236132"/>
                <a:ext cx="17392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n-GB" sz="1600" b="1" dirty="0">
                    <a:solidFill>
                      <a:srgbClr val="C00000"/>
                    </a:solidFill>
                  </a:rPr>
                  <a:t>column</a:t>
                </a:r>
                <a:r>
                  <a:rPr lang="en-GB" sz="2000" b="1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4" name="CuadroTexto 38">
                <a:extLst>
                  <a:ext uri="{FF2B5EF4-FFF2-40B4-BE49-F238E27FC236}">
                    <a16:creationId xmlns:a16="http://schemas.microsoft.com/office/drawing/2014/main" id="{E83338CE-CBC9-4030-B15C-1CE0A13DC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704" y="4236132"/>
                <a:ext cx="1739288" cy="400110"/>
              </a:xfrm>
              <a:prstGeom prst="rect">
                <a:avLst/>
              </a:prstGeom>
              <a:blipFill>
                <a:blip r:embed="rId39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Seta: Para a Direita 74">
            <a:extLst>
              <a:ext uri="{FF2B5EF4-FFF2-40B4-BE49-F238E27FC236}">
                <a16:creationId xmlns:a16="http://schemas.microsoft.com/office/drawing/2014/main" id="{29A338C5-2632-4616-AD0D-F762079FD739}"/>
              </a:ext>
            </a:extLst>
          </p:cNvPr>
          <p:cNvSpPr/>
          <p:nvPr/>
        </p:nvSpPr>
        <p:spPr>
          <a:xfrm rot="5400000">
            <a:off x="3795320" y="4603996"/>
            <a:ext cx="180000" cy="180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: Cantos Arredondados 75">
                <a:extLst>
                  <a:ext uri="{FF2B5EF4-FFF2-40B4-BE49-F238E27FC236}">
                    <a16:creationId xmlns:a16="http://schemas.microsoft.com/office/drawing/2014/main" id="{E428A2F0-37B4-48F0-A0F3-0DE59C174348}"/>
                  </a:ext>
                </a:extLst>
              </p:cNvPr>
              <p:cNvSpPr/>
              <p:nvPr/>
            </p:nvSpPr>
            <p:spPr>
              <a:xfrm>
                <a:off x="9410767" y="5905873"/>
                <a:ext cx="2591936" cy="408623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3.</a:t>
                </a:r>
                <a:r>
                  <a:rPr lang="en-GB" b="1" dirty="0"/>
                  <a:t> </a:t>
                </a:r>
                <a:r>
                  <a:rPr lang="pt-PT" b="1" dirty="0"/>
                  <a:t>Dividir: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PT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76" name="Retângulo: Cantos Arredondados 75">
                <a:extLst>
                  <a:ext uri="{FF2B5EF4-FFF2-40B4-BE49-F238E27FC236}">
                    <a16:creationId xmlns:a16="http://schemas.microsoft.com/office/drawing/2014/main" id="{E428A2F0-37B4-48F0-A0F3-0DE59C1743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767" y="5905873"/>
                <a:ext cx="2591936" cy="408623"/>
              </a:xfrm>
              <a:prstGeom prst="roundRect">
                <a:avLst/>
              </a:prstGeom>
              <a:blipFill>
                <a:blip r:embed="rId40"/>
                <a:stretch>
                  <a:fillRect t="-2985" b="-179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7" name="Objeto 76">
            <a:extLst>
              <a:ext uri="{FF2B5EF4-FFF2-40B4-BE49-F238E27FC236}">
                <a16:creationId xmlns:a16="http://schemas.microsoft.com/office/drawing/2014/main" id="{DAAD45A7-CBA3-4B01-96BA-807B1B67C2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90010" y="3518362"/>
          <a:ext cx="1076325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9" name="Equation" r:id="rId41" imgW="583920" imgH="863280" progId="Equation.DSMT4">
                  <p:embed/>
                </p:oleObj>
              </mc:Choice>
              <mc:Fallback>
                <p:oleObj name="Equation" r:id="rId41" imgW="583920" imgH="863280" progId="Equation.DSMT4">
                  <p:embed/>
                  <p:pic>
                    <p:nvPicPr>
                      <p:cNvPr id="77" name="Objeto 76">
                        <a:extLst>
                          <a:ext uri="{FF2B5EF4-FFF2-40B4-BE49-F238E27FC236}">
                            <a16:creationId xmlns:a16="http://schemas.microsoft.com/office/drawing/2014/main" id="{DAAD45A7-CBA3-4B01-96BA-807B1B67C2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0010" y="3518362"/>
                        <a:ext cx="1076325" cy="1597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to 77">
            <a:extLst>
              <a:ext uri="{FF2B5EF4-FFF2-40B4-BE49-F238E27FC236}">
                <a16:creationId xmlns:a16="http://schemas.microsoft.com/office/drawing/2014/main" id="{8CC0BB68-15DD-4B9D-A1FC-627DE3287C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31680" y="3545084"/>
          <a:ext cx="1381125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0" name="Equation" r:id="rId43" imgW="749160" imgH="838080" progId="Equation.DSMT4">
                  <p:embed/>
                </p:oleObj>
              </mc:Choice>
              <mc:Fallback>
                <p:oleObj name="Equation" r:id="rId43" imgW="749160" imgH="838080" progId="Equation.DSMT4">
                  <p:embed/>
                  <p:pic>
                    <p:nvPicPr>
                      <p:cNvPr id="78" name="Objeto 77">
                        <a:extLst>
                          <a:ext uri="{FF2B5EF4-FFF2-40B4-BE49-F238E27FC236}">
                            <a16:creationId xmlns:a16="http://schemas.microsoft.com/office/drawing/2014/main" id="{8CC0BB68-15DD-4B9D-A1FC-627DE3287C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1680" y="3545084"/>
                        <a:ext cx="1381125" cy="1549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to 78">
            <a:extLst>
              <a:ext uri="{FF2B5EF4-FFF2-40B4-BE49-F238E27FC236}">
                <a16:creationId xmlns:a16="http://schemas.microsoft.com/office/drawing/2014/main" id="{78427861-F598-4ED0-8501-83BC685DF2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46812" y="3911801"/>
          <a:ext cx="11715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1" name="Equation" r:id="rId45" imgW="634680" imgH="457200" progId="Equation.DSMT4">
                  <p:embed/>
                </p:oleObj>
              </mc:Choice>
              <mc:Fallback>
                <p:oleObj name="Equation" r:id="rId45" imgW="634680" imgH="457200" progId="Equation.DSMT4">
                  <p:embed/>
                  <p:pic>
                    <p:nvPicPr>
                      <p:cNvPr id="79" name="Objeto 78">
                        <a:extLst>
                          <a:ext uri="{FF2B5EF4-FFF2-40B4-BE49-F238E27FC236}">
                            <a16:creationId xmlns:a16="http://schemas.microsoft.com/office/drawing/2014/main" id="{78427861-F598-4ED0-8501-83BC685DF2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6812" y="3911801"/>
                        <a:ext cx="1171575" cy="844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Рисунок 16">
            <a:extLst>
              <a:ext uri="{FF2B5EF4-FFF2-40B4-BE49-F238E27FC236}">
                <a16:creationId xmlns:a16="http://schemas.microsoft.com/office/drawing/2014/main" id="{B6C19816-5D7D-4B94-B157-B50F3B22C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flipH="1">
            <a:off x="10575303" y="3127206"/>
            <a:ext cx="743931" cy="743931"/>
          </a:xfrm>
          <a:custGeom>
            <a:avLst/>
            <a:gdLst>
              <a:gd name="connsiteX0" fmla="*/ 162230 w 475792"/>
              <a:gd name="connsiteY0" fmla="*/ 133 h 475791"/>
              <a:gd name="connsiteX1" fmla="*/ 156286 w 475792"/>
              <a:gd name="connsiteY1" fmla="*/ 12429 h 475791"/>
              <a:gd name="connsiteX2" fmla="*/ 234436 w 475792"/>
              <a:gd name="connsiteY2" fmla="*/ 81082 h 475791"/>
              <a:gd name="connsiteX3" fmla="*/ 208069 w 475792"/>
              <a:gd name="connsiteY3" fmla="*/ 129804 h 475791"/>
              <a:gd name="connsiteX4" fmla="*/ 201551 w 475792"/>
              <a:gd name="connsiteY4" fmla="*/ 128993 h 475791"/>
              <a:gd name="connsiteX5" fmla="*/ 175118 w 475792"/>
              <a:gd name="connsiteY5" fmla="*/ 155426 h 475791"/>
              <a:gd name="connsiteX6" fmla="*/ 175118 w 475792"/>
              <a:gd name="connsiteY6" fmla="*/ 195087 h 475791"/>
              <a:gd name="connsiteX7" fmla="*/ 175117 w 475792"/>
              <a:gd name="connsiteY7" fmla="*/ 194799 h 475791"/>
              <a:gd name="connsiteX8" fmla="*/ 175117 w 475792"/>
              <a:gd name="connsiteY8" fmla="*/ 190694 h 475791"/>
              <a:gd name="connsiteX9" fmla="*/ 116837 w 475792"/>
              <a:gd name="connsiteY9" fmla="*/ 298384 h 475791"/>
              <a:gd name="connsiteX10" fmla="*/ 120837 w 475792"/>
              <a:gd name="connsiteY10" fmla="*/ 311819 h 475791"/>
              <a:gd name="connsiteX11" fmla="*/ 134272 w 475792"/>
              <a:gd name="connsiteY11" fmla="*/ 307819 h 475791"/>
              <a:gd name="connsiteX12" fmla="*/ 181287 w 475792"/>
              <a:gd name="connsiteY12" fmla="*/ 220944 h 475791"/>
              <a:gd name="connsiteX13" fmla="*/ 191790 w 475792"/>
              <a:gd name="connsiteY13" fmla="*/ 236912 h 475791"/>
              <a:gd name="connsiteX14" fmla="*/ 195749 w 475792"/>
              <a:gd name="connsiteY14" fmla="*/ 265707 h 475791"/>
              <a:gd name="connsiteX15" fmla="*/ 172870 w 475792"/>
              <a:gd name="connsiteY15" fmla="*/ 326717 h 475791"/>
              <a:gd name="connsiteX16" fmla="*/ 170265 w 475792"/>
              <a:gd name="connsiteY16" fmla="*/ 332115 h 475791"/>
              <a:gd name="connsiteX17" fmla="*/ 142077 w 475792"/>
              <a:gd name="connsiteY17" fmla="*/ 379096 h 475791"/>
              <a:gd name="connsiteX18" fmla="*/ 118974 w 475792"/>
              <a:gd name="connsiteY18" fmla="*/ 419000 h 475791"/>
              <a:gd name="connsiteX19" fmla="*/ 127965 w 475792"/>
              <a:gd name="connsiteY19" fmla="*/ 456167 h 475791"/>
              <a:gd name="connsiteX20" fmla="*/ 134980 w 475792"/>
              <a:gd name="connsiteY20" fmla="*/ 459404 h 475791"/>
              <a:gd name="connsiteX21" fmla="*/ 9912 w 475792"/>
              <a:gd name="connsiteY21" fmla="*/ 459404 h 475791"/>
              <a:gd name="connsiteX22" fmla="*/ 0 w 475792"/>
              <a:gd name="connsiteY22" fmla="*/ 469317 h 475791"/>
              <a:gd name="connsiteX23" fmla="*/ 9912 w 475792"/>
              <a:gd name="connsiteY23" fmla="*/ 479229 h 475791"/>
              <a:gd name="connsiteX24" fmla="*/ 465880 w 475792"/>
              <a:gd name="connsiteY24" fmla="*/ 479229 h 475791"/>
              <a:gd name="connsiteX25" fmla="*/ 475792 w 475792"/>
              <a:gd name="connsiteY25" fmla="*/ 469317 h 475791"/>
              <a:gd name="connsiteX26" fmla="*/ 465880 w 475792"/>
              <a:gd name="connsiteY26" fmla="*/ 459404 h 475791"/>
              <a:gd name="connsiteX27" fmla="*/ 291955 w 475792"/>
              <a:gd name="connsiteY27" fmla="*/ 459404 h 475791"/>
              <a:gd name="connsiteX28" fmla="*/ 317195 w 475792"/>
              <a:gd name="connsiteY28" fmla="*/ 434114 h 475791"/>
              <a:gd name="connsiteX29" fmla="*/ 317195 w 475792"/>
              <a:gd name="connsiteY29" fmla="*/ 409843 h 475791"/>
              <a:gd name="connsiteX30" fmla="*/ 317195 w 475792"/>
              <a:gd name="connsiteY30" fmla="*/ 387124 h 475791"/>
              <a:gd name="connsiteX31" fmla="*/ 298476 w 475792"/>
              <a:gd name="connsiteY31" fmla="*/ 341042 h 475791"/>
              <a:gd name="connsiteX32" fmla="*/ 286465 w 475792"/>
              <a:gd name="connsiteY32" fmla="*/ 328698 h 475791"/>
              <a:gd name="connsiteX33" fmla="*/ 280849 w 475792"/>
              <a:gd name="connsiteY33" fmla="*/ 314873 h 475791"/>
              <a:gd name="connsiteX34" fmla="*/ 280849 w 475792"/>
              <a:gd name="connsiteY34" fmla="*/ 296493 h 475791"/>
              <a:gd name="connsiteX35" fmla="*/ 294066 w 475792"/>
              <a:gd name="connsiteY35" fmla="*/ 283277 h 475791"/>
              <a:gd name="connsiteX36" fmla="*/ 389885 w 475792"/>
              <a:gd name="connsiteY36" fmla="*/ 283277 h 475791"/>
              <a:gd name="connsiteX37" fmla="*/ 400100 w 475792"/>
              <a:gd name="connsiteY37" fmla="*/ 283277 h 475791"/>
              <a:gd name="connsiteX38" fmla="*/ 423759 w 475792"/>
              <a:gd name="connsiteY38" fmla="*/ 276113 h 475791"/>
              <a:gd name="connsiteX39" fmla="*/ 434125 w 475792"/>
              <a:gd name="connsiteY39" fmla="*/ 269203 h 475791"/>
              <a:gd name="connsiteX40" fmla="*/ 442751 w 475792"/>
              <a:gd name="connsiteY40" fmla="*/ 253085 h 475791"/>
              <a:gd name="connsiteX41" fmla="*/ 423381 w 475792"/>
              <a:gd name="connsiteY41" fmla="*/ 233715 h 475791"/>
              <a:gd name="connsiteX42" fmla="*/ 290471 w 475792"/>
              <a:gd name="connsiteY42" fmla="*/ 233715 h 475791"/>
              <a:gd name="connsiteX43" fmla="*/ 272732 w 475792"/>
              <a:gd name="connsiteY43" fmla="*/ 228549 h 475791"/>
              <a:gd name="connsiteX44" fmla="*/ 247565 w 475792"/>
              <a:gd name="connsiteY44" fmla="*/ 212534 h 475791"/>
              <a:gd name="connsiteX45" fmla="*/ 241940 w 475792"/>
              <a:gd name="connsiteY45" fmla="*/ 208022 h 475791"/>
              <a:gd name="connsiteX46" fmla="*/ 235879 w 475792"/>
              <a:gd name="connsiteY46" fmla="*/ 201961 h 475791"/>
              <a:gd name="connsiteX47" fmla="*/ 227984 w 475792"/>
              <a:gd name="connsiteY47" fmla="*/ 182901 h 475791"/>
              <a:gd name="connsiteX48" fmla="*/ 227984 w 475792"/>
              <a:gd name="connsiteY48" fmla="*/ 155426 h 475791"/>
              <a:gd name="connsiteX49" fmla="*/ 224159 w 475792"/>
              <a:gd name="connsiteY49" fmla="*/ 141724 h 475791"/>
              <a:gd name="connsiteX50" fmla="*/ 251467 w 475792"/>
              <a:gd name="connsiteY50" fmla="*/ 91265 h 475791"/>
              <a:gd name="connsiteX51" fmla="*/ 251880 w 475792"/>
              <a:gd name="connsiteY51" fmla="*/ 90655 h 475791"/>
              <a:gd name="connsiteX52" fmla="*/ 260095 w 475792"/>
              <a:gd name="connsiteY52" fmla="*/ 75382 h 475791"/>
              <a:gd name="connsiteX53" fmla="*/ 265374 w 475792"/>
              <a:gd name="connsiteY53" fmla="*/ 65566 h 475791"/>
              <a:gd name="connsiteX54" fmla="*/ 286262 w 475792"/>
              <a:gd name="connsiteY54" fmla="*/ 26970 h 475791"/>
              <a:gd name="connsiteX55" fmla="*/ 282262 w 475792"/>
              <a:gd name="connsiteY55" fmla="*/ 13535 h 475791"/>
              <a:gd name="connsiteX56" fmla="*/ 268826 w 475792"/>
              <a:gd name="connsiteY56" fmla="*/ 17534 h 475791"/>
              <a:gd name="connsiteX57" fmla="*/ 267548 w 475792"/>
              <a:gd name="connsiteY57" fmla="*/ 19897 h 475791"/>
              <a:gd name="connsiteX58" fmla="*/ 162230 w 475792"/>
              <a:gd name="connsiteY58" fmla="*/ 133 h 475791"/>
              <a:gd name="connsiteX59" fmla="*/ 291853 w 475792"/>
              <a:gd name="connsiteY59" fmla="*/ 459404 h 475791"/>
              <a:gd name="connsiteX60" fmla="*/ 266635 w 475792"/>
              <a:gd name="connsiteY60" fmla="*/ 435154 h 475791"/>
              <a:gd name="connsiteX61" fmla="*/ 264901 w 475792"/>
              <a:gd name="connsiteY61" fmla="*/ 392992 h 475791"/>
              <a:gd name="connsiteX62" fmla="*/ 253991 w 475792"/>
              <a:gd name="connsiteY62" fmla="*/ 369792 h 475791"/>
              <a:gd name="connsiteX63" fmla="*/ 233260 w 475792"/>
              <a:gd name="connsiteY63" fmla="*/ 351134 h 475791"/>
              <a:gd name="connsiteX64" fmla="*/ 228635 w 475792"/>
              <a:gd name="connsiteY64" fmla="*/ 349359 h 475791"/>
              <a:gd name="connsiteX65" fmla="*/ 222675 w 475792"/>
              <a:gd name="connsiteY65" fmla="*/ 352768 h 475791"/>
              <a:gd name="connsiteX66" fmla="*/ 191638 w 475792"/>
              <a:gd name="connsiteY66" fmla="*/ 405529 h 475791"/>
              <a:gd name="connsiteX67" fmla="*/ 166683 w 475792"/>
              <a:gd name="connsiteY67" fmla="*/ 447121 h 475791"/>
              <a:gd name="connsiteX68" fmla="*/ 150871 w 475792"/>
              <a:gd name="connsiteY68" fmla="*/ 459404 h 475791"/>
              <a:gd name="connsiteX69" fmla="*/ 291853 w 475792"/>
              <a:gd name="connsiteY69" fmla="*/ 459404 h 475791"/>
              <a:gd name="connsiteX70" fmla="*/ 138685 w 475792"/>
              <a:gd name="connsiteY70" fmla="*/ 439491 h 475791"/>
              <a:gd name="connsiteX71" fmla="*/ 136131 w 475792"/>
              <a:gd name="connsiteY71" fmla="*/ 428933 h 475791"/>
              <a:gd name="connsiteX72" fmla="*/ 159156 w 475792"/>
              <a:gd name="connsiteY72" fmla="*/ 389163 h 475791"/>
              <a:gd name="connsiteX73" fmla="*/ 187265 w 475792"/>
              <a:gd name="connsiteY73" fmla="*/ 342315 h 475791"/>
              <a:gd name="connsiteX74" fmla="*/ 191433 w 475792"/>
              <a:gd name="connsiteY74" fmla="*/ 333678 h 475791"/>
              <a:gd name="connsiteX75" fmla="*/ 172870 w 475792"/>
              <a:gd name="connsiteY75" fmla="*/ 326717 h 475791"/>
              <a:gd name="connsiteX76" fmla="*/ 191433 w 475792"/>
              <a:gd name="connsiteY76" fmla="*/ 333678 h 475791"/>
              <a:gd name="connsiteX77" fmla="*/ 214311 w 475792"/>
              <a:gd name="connsiteY77" fmla="*/ 272668 h 475791"/>
              <a:gd name="connsiteX78" fmla="*/ 207434 w 475792"/>
              <a:gd name="connsiteY78" fmla="*/ 224735 h 475791"/>
              <a:gd name="connsiteX79" fmla="*/ 195232 w 475792"/>
              <a:gd name="connsiteY79" fmla="*/ 202323 h 475791"/>
              <a:gd name="connsiteX80" fmla="*/ 194943 w 475792"/>
              <a:gd name="connsiteY80" fmla="*/ 199783 h 475791"/>
              <a:gd name="connsiteX81" fmla="*/ 194943 w 475792"/>
              <a:gd name="connsiteY81" fmla="*/ 155426 h 475791"/>
              <a:gd name="connsiteX82" fmla="*/ 201551 w 475792"/>
              <a:gd name="connsiteY82" fmla="*/ 148818 h 475791"/>
              <a:gd name="connsiteX83" fmla="*/ 208159 w 475792"/>
              <a:gd name="connsiteY83" fmla="*/ 155426 h 475791"/>
              <a:gd name="connsiteX84" fmla="*/ 208159 w 475792"/>
              <a:gd name="connsiteY84" fmla="*/ 182901 h 475791"/>
              <a:gd name="connsiteX85" fmla="*/ 221860 w 475792"/>
              <a:gd name="connsiteY85" fmla="*/ 215979 h 475791"/>
              <a:gd name="connsiteX86" fmla="*/ 227922 w 475792"/>
              <a:gd name="connsiteY86" fmla="*/ 222040 h 475791"/>
              <a:gd name="connsiteX87" fmla="*/ 236921 w 475792"/>
              <a:gd name="connsiteY87" fmla="*/ 229259 h 475791"/>
              <a:gd name="connsiteX88" fmla="*/ 262089 w 475792"/>
              <a:gd name="connsiteY88" fmla="*/ 245275 h 475791"/>
              <a:gd name="connsiteX89" fmla="*/ 290471 w 475792"/>
              <a:gd name="connsiteY89" fmla="*/ 253540 h 475791"/>
              <a:gd name="connsiteX90" fmla="*/ 421880 w 475792"/>
              <a:gd name="connsiteY90" fmla="*/ 253540 h 475791"/>
              <a:gd name="connsiteX91" fmla="*/ 412762 w 475792"/>
              <a:gd name="connsiteY91" fmla="*/ 259619 h 475791"/>
              <a:gd name="connsiteX92" fmla="*/ 400100 w 475792"/>
              <a:gd name="connsiteY92" fmla="*/ 263452 h 475791"/>
              <a:gd name="connsiteX93" fmla="*/ 389885 w 475792"/>
              <a:gd name="connsiteY93" fmla="*/ 263452 h 475791"/>
              <a:gd name="connsiteX94" fmla="*/ 294066 w 475792"/>
              <a:gd name="connsiteY94" fmla="*/ 263452 h 475791"/>
              <a:gd name="connsiteX95" fmla="*/ 261025 w 475792"/>
              <a:gd name="connsiteY95" fmla="*/ 296493 h 475791"/>
              <a:gd name="connsiteX96" fmla="*/ 261025 w 475792"/>
              <a:gd name="connsiteY96" fmla="*/ 314873 h 475791"/>
              <a:gd name="connsiteX97" fmla="*/ 272256 w 475792"/>
              <a:gd name="connsiteY97" fmla="*/ 342523 h 475791"/>
              <a:gd name="connsiteX98" fmla="*/ 284267 w 475792"/>
              <a:gd name="connsiteY98" fmla="*/ 354867 h 475791"/>
              <a:gd name="connsiteX99" fmla="*/ 297370 w 475792"/>
              <a:gd name="connsiteY99" fmla="*/ 387124 h 475791"/>
              <a:gd name="connsiteX100" fmla="*/ 297370 w 475792"/>
              <a:gd name="connsiteY100" fmla="*/ 409843 h 475791"/>
              <a:gd name="connsiteX101" fmla="*/ 297370 w 475792"/>
              <a:gd name="connsiteY101" fmla="*/ 434114 h 475791"/>
              <a:gd name="connsiteX102" fmla="*/ 291904 w 475792"/>
              <a:gd name="connsiteY102" fmla="*/ 439580 h 475791"/>
              <a:gd name="connsiteX103" fmla="*/ 286443 w 475792"/>
              <a:gd name="connsiteY103" fmla="*/ 434339 h 475791"/>
              <a:gd name="connsiteX104" fmla="*/ 284709 w 475792"/>
              <a:gd name="connsiteY104" fmla="*/ 392178 h 475791"/>
              <a:gd name="connsiteX105" fmla="*/ 267253 w 475792"/>
              <a:gd name="connsiteY105" fmla="*/ 355056 h 475791"/>
              <a:gd name="connsiteX106" fmla="*/ 246522 w 475792"/>
              <a:gd name="connsiteY106" fmla="*/ 336398 h 475791"/>
              <a:gd name="connsiteX107" fmla="*/ 228635 w 475792"/>
              <a:gd name="connsiteY107" fmla="*/ 329534 h 475791"/>
              <a:gd name="connsiteX108" fmla="*/ 205587 w 475792"/>
              <a:gd name="connsiteY108" fmla="*/ 342716 h 475791"/>
              <a:gd name="connsiteX109" fmla="*/ 174595 w 475792"/>
              <a:gd name="connsiteY109" fmla="*/ 395403 h 475791"/>
              <a:gd name="connsiteX110" fmla="*/ 149684 w 475792"/>
              <a:gd name="connsiteY110" fmla="*/ 436921 h 475791"/>
              <a:gd name="connsiteX111" fmla="*/ 138685 w 475792"/>
              <a:gd name="connsiteY111" fmla="*/ 439491 h 475791"/>
              <a:gd name="connsiteX112" fmla="*/ 257234 w 475792"/>
              <a:gd name="connsiteY112" fmla="*/ 38954 h 475791"/>
              <a:gd name="connsiteX113" fmla="*/ 197485 w 475792"/>
              <a:gd name="connsiteY113" fmla="*/ 21651 h 475791"/>
              <a:gd name="connsiteX114" fmla="*/ 196256 w 475792"/>
              <a:gd name="connsiteY114" fmla="*/ 23923 h 475791"/>
              <a:gd name="connsiteX115" fmla="*/ 243439 w 475792"/>
              <a:gd name="connsiteY115" fmla="*/ 64446 h 475791"/>
              <a:gd name="connsiteX116" fmla="*/ 257234 w 475792"/>
              <a:gd name="connsiteY116" fmla="*/ 38954 h 475791"/>
              <a:gd name="connsiteX117" fmla="*/ 330411 w 475792"/>
              <a:gd name="connsiteY117" fmla="*/ 177545 h 475791"/>
              <a:gd name="connsiteX118" fmla="*/ 303978 w 475792"/>
              <a:gd name="connsiteY118" fmla="*/ 203978 h 475791"/>
              <a:gd name="connsiteX119" fmla="*/ 277545 w 475792"/>
              <a:gd name="connsiteY119" fmla="*/ 177545 h 475791"/>
              <a:gd name="connsiteX120" fmla="*/ 303978 w 475792"/>
              <a:gd name="connsiteY120" fmla="*/ 151112 h 475791"/>
              <a:gd name="connsiteX121" fmla="*/ 330411 w 475792"/>
              <a:gd name="connsiteY121" fmla="*/ 177545 h 475791"/>
              <a:gd name="connsiteX122" fmla="*/ 350236 w 475792"/>
              <a:gd name="connsiteY122" fmla="*/ 177545 h 475791"/>
              <a:gd name="connsiteX123" fmla="*/ 303978 w 475792"/>
              <a:gd name="connsiteY123" fmla="*/ 223803 h 475791"/>
              <a:gd name="connsiteX124" fmla="*/ 257721 w 475792"/>
              <a:gd name="connsiteY124" fmla="*/ 177545 h 475791"/>
              <a:gd name="connsiteX125" fmla="*/ 303978 w 475792"/>
              <a:gd name="connsiteY125" fmla="*/ 131288 h 475791"/>
              <a:gd name="connsiteX126" fmla="*/ 350236 w 475792"/>
              <a:gd name="connsiteY126" fmla="*/ 177545 h 47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475792" h="475791">
                <a:moveTo>
                  <a:pt x="162230" y="133"/>
                </a:moveTo>
                <a:cubicBezTo>
                  <a:pt x="155172" y="-1191"/>
                  <a:pt x="150882" y="7682"/>
                  <a:pt x="156286" y="12429"/>
                </a:cubicBezTo>
                <a:lnTo>
                  <a:pt x="234436" y="81082"/>
                </a:lnTo>
                <a:lnTo>
                  <a:pt x="208069" y="129804"/>
                </a:lnTo>
                <a:cubicBezTo>
                  <a:pt x="205984" y="129274"/>
                  <a:pt x="203800" y="128993"/>
                  <a:pt x="201551" y="128993"/>
                </a:cubicBezTo>
                <a:cubicBezTo>
                  <a:pt x="186953" y="128993"/>
                  <a:pt x="175118" y="140828"/>
                  <a:pt x="175118" y="155426"/>
                </a:cubicBezTo>
                <a:lnTo>
                  <a:pt x="175118" y="195087"/>
                </a:lnTo>
                <a:lnTo>
                  <a:pt x="175117" y="194799"/>
                </a:lnTo>
                <a:lnTo>
                  <a:pt x="175117" y="190694"/>
                </a:lnTo>
                <a:lnTo>
                  <a:pt x="116837" y="298384"/>
                </a:lnTo>
                <a:cubicBezTo>
                  <a:pt x="114232" y="303199"/>
                  <a:pt x="116023" y="309213"/>
                  <a:pt x="120837" y="311819"/>
                </a:cubicBezTo>
                <a:cubicBezTo>
                  <a:pt x="125652" y="314425"/>
                  <a:pt x="131667" y="312634"/>
                  <a:pt x="134272" y="307819"/>
                </a:cubicBezTo>
                <a:lnTo>
                  <a:pt x="181287" y="220944"/>
                </a:lnTo>
                <a:cubicBezTo>
                  <a:pt x="184462" y="227313"/>
                  <a:pt x="188044" y="232099"/>
                  <a:pt x="191790" y="236912"/>
                </a:cubicBezTo>
                <a:cubicBezTo>
                  <a:pt x="198179" y="245120"/>
                  <a:pt x="199401" y="255968"/>
                  <a:pt x="195749" y="265707"/>
                </a:cubicBezTo>
                <a:lnTo>
                  <a:pt x="172870" y="326717"/>
                </a:lnTo>
                <a:cubicBezTo>
                  <a:pt x="172167" y="328591"/>
                  <a:pt x="171296" y="330398"/>
                  <a:pt x="170265" y="332115"/>
                </a:cubicBezTo>
                <a:lnTo>
                  <a:pt x="142077" y="379096"/>
                </a:lnTo>
                <a:lnTo>
                  <a:pt x="118974" y="419000"/>
                </a:lnTo>
                <a:cubicBezTo>
                  <a:pt x="111563" y="431802"/>
                  <a:pt x="115522" y="448168"/>
                  <a:pt x="127965" y="456167"/>
                </a:cubicBezTo>
                <a:cubicBezTo>
                  <a:pt x="130199" y="457603"/>
                  <a:pt x="132560" y="458677"/>
                  <a:pt x="134980" y="459404"/>
                </a:cubicBezTo>
                <a:lnTo>
                  <a:pt x="9912" y="459404"/>
                </a:lnTo>
                <a:cubicBezTo>
                  <a:pt x="4438" y="459404"/>
                  <a:pt x="0" y="463842"/>
                  <a:pt x="0" y="469317"/>
                </a:cubicBezTo>
                <a:cubicBezTo>
                  <a:pt x="0" y="474792"/>
                  <a:pt x="4438" y="479229"/>
                  <a:pt x="9912" y="479229"/>
                </a:cubicBezTo>
                <a:lnTo>
                  <a:pt x="465880" y="479229"/>
                </a:lnTo>
                <a:cubicBezTo>
                  <a:pt x="471354" y="479229"/>
                  <a:pt x="475792" y="474792"/>
                  <a:pt x="475792" y="469317"/>
                </a:cubicBezTo>
                <a:cubicBezTo>
                  <a:pt x="475792" y="463842"/>
                  <a:pt x="471354" y="459404"/>
                  <a:pt x="465880" y="459404"/>
                </a:cubicBezTo>
                <a:lnTo>
                  <a:pt x="291955" y="459404"/>
                </a:lnTo>
                <a:cubicBezTo>
                  <a:pt x="305899" y="459377"/>
                  <a:pt x="317195" y="448065"/>
                  <a:pt x="317195" y="434114"/>
                </a:cubicBezTo>
                <a:lnTo>
                  <a:pt x="317195" y="409843"/>
                </a:lnTo>
                <a:lnTo>
                  <a:pt x="317195" y="387124"/>
                </a:lnTo>
                <a:cubicBezTo>
                  <a:pt x="317195" y="369912"/>
                  <a:pt x="310479" y="353379"/>
                  <a:pt x="298476" y="341042"/>
                </a:cubicBezTo>
                <a:lnTo>
                  <a:pt x="286465" y="328698"/>
                </a:lnTo>
                <a:cubicBezTo>
                  <a:pt x="282864" y="324997"/>
                  <a:pt x="280849" y="320037"/>
                  <a:pt x="280849" y="314873"/>
                </a:cubicBezTo>
                <a:lnTo>
                  <a:pt x="280849" y="296493"/>
                </a:lnTo>
                <a:cubicBezTo>
                  <a:pt x="280849" y="289194"/>
                  <a:pt x="286766" y="283277"/>
                  <a:pt x="294066" y="283277"/>
                </a:cubicBezTo>
                <a:lnTo>
                  <a:pt x="389885" y="283277"/>
                </a:lnTo>
                <a:lnTo>
                  <a:pt x="400100" y="283277"/>
                </a:lnTo>
                <a:cubicBezTo>
                  <a:pt x="408520" y="283277"/>
                  <a:pt x="416753" y="280784"/>
                  <a:pt x="423759" y="276113"/>
                </a:cubicBezTo>
                <a:lnTo>
                  <a:pt x="434125" y="269203"/>
                </a:lnTo>
                <a:cubicBezTo>
                  <a:pt x="439514" y="265610"/>
                  <a:pt x="442751" y="259562"/>
                  <a:pt x="442751" y="253085"/>
                </a:cubicBezTo>
                <a:cubicBezTo>
                  <a:pt x="442751" y="242388"/>
                  <a:pt x="434078" y="233715"/>
                  <a:pt x="423381" y="233715"/>
                </a:cubicBezTo>
                <a:lnTo>
                  <a:pt x="290471" y="233715"/>
                </a:lnTo>
                <a:cubicBezTo>
                  <a:pt x="284187" y="233715"/>
                  <a:pt x="278034" y="231923"/>
                  <a:pt x="272732" y="228549"/>
                </a:cubicBezTo>
                <a:lnTo>
                  <a:pt x="247565" y="212534"/>
                </a:lnTo>
                <a:cubicBezTo>
                  <a:pt x="245530" y="211239"/>
                  <a:pt x="243644" y="209727"/>
                  <a:pt x="241940" y="208022"/>
                </a:cubicBezTo>
                <a:lnTo>
                  <a:pt x="235879" y="201961"/>
                </a:lnTo>
                <a:cubicBezTo>
                  <a:pt x="230823" y="196905"/>
                  <a:pt x="227984" y="190050"/>
                  <a:pt x="227984" y="182901"/>
                </a:cubicBezTo>
                <a:lnTo>
                  <a:pt x="227984" y="155426"/>
                </a:lnTo>
                <a:cubicBezTo>
                  <a:pt x="227984" y="150410"/>
                  <a:pt x="226586" y="145719"/>
                  <a:pt x="224159" y="141724"/>
                </a:cubicBezTo>
                <a:lnTo>
                  <a:pt x="251467" y="91265"/>
                </a:lnTo>
                <a:cubicBezTo>
                  <a:pt x="251621" y="91081"/>
                  <a:pt x="251760" y="90877"/>
                  <a:pt x="251880" y="90655"/>
                </a:cubicBezTo>
                <a:lnTo>
                  <a:pt x="260095" y="75382"/>
                </a:lnTo>
                <a:lnTo>
                  <a:pt x="265374" y="65566"/>
                </a:lnTo>
                <a:lnTo>
                  <a:pt x="286262" y="26970"/>
                </a:lnTo>
                <a:cubicBezTo>
                  <a:pt x="288867" y="22155"/>
                  <a:pt x="287076" y="16140"/>
                  <a:pt x="282262" y="13535"/>
                </a:cubicBezTo>
                <a:cubicBezTo>
                  <a:pt x="277447" y="10929"/>
                  <a:pt x="271432" y="12720"/>
                  <a:pt x="268826" y="17534"/>
                </a:cubicBezTo>
                <a:lnTo>
                  <a:pt x="267548" y="19897"/>
                </a:lnTo>
                <a:lnTo>
                  <a:pt x="162230" y="133"/>
                </a:lnTo>
                <a:close/>
                <a:moveTo>
                  <a:pt x="291853" y="459404"/>
                </a:moveTo>
                <a:cubicBezTo>
                  <a:pt x="278313" y="459378"/>
                  <a:pt x="267192" y="448688"/>
                  <a:pt x="266635" y="435154"/>
                </a:cubicBezTo>
                <a:lnTo>
                  <a:pt x="264901" y="392992"/>
                </a:lnTo>
                <a:cubicBezTo>
                  <a:pt x="264535" y="384106"/>
                  <a:pt x="260602" y="375742"/>
                  <a:pt x="253991" y="369792"/>
                </a:cubicBezTo>
                <a:lnTo>
                  <a:pt x="233260" y="351134"/>
                </a:lnTo>
                <a:cubicBezTo>
                  <a:pt x="231990" y="349991"/>
                  <a:pt x="230343" y="349359"/>
                  <a:pt x="228635" y="349359"/>
                </a:cubicBezTo>
                <a:cubicBezTo>
                  <a:pt x="226184" y="349359"/>
                  <a:pt x="223917" y="350656"/>
                  <a:pt x="222675" y="352768"/>
                </a:cubicBezTo>
                <a:lnTo>
                  <a:pt x="191638" y="405529"/>
                </a:lnTo>
                <a:lnTo>
                  <a:pt x="166683" y="447121"/>
                </a:lnTo>
                <a:cubicBezTo>
                  <a:pt x="162977" y="453299"/>
                  <a:pt x="157253" y="457499"/>
                  <a:pt x="150871" y="459404"/>
                </a:cubicBezTo>
                <a:lnTo>
                  <a:pt x="291853" y="459404"/>
                </a:lnTo>
                <a:close/>
                <a:moveTo>
                  <a:pt x="138685" y="439491"/>
                </a:moveTo>
                <a:cubicBezTo>
                  <a:pt x="135151" y="437219"/>
                  <a:pt x="134026" y="432569"/>
                  <a:pt x="136131" y="428933"/>
                </a:cubicBezTo>
                <a:lnTo>
                  <a:pt x="159156" y="389163"/>
                </a:lnTo>
                <a:lnTo>
                  <a:pt x="187265" y="342315"/>
                </a:lnTo>
                <a:cubicBezTo>
                  <a:pt x="188913" y="339568"/>
                  <a:pt x="190308" y="336677"/>
                  <a:pt x="191433" y="333678"/>
                </a:cubicBezTo>
                <a:lnTo>
                  <a:pt x="172870" y="326717"/>
                </a:lnTo>
                <a:lnTo>
                  <a:pt x="191433" y="333678"/>
                </a:lnTo>
                <a:lnTo>
                  <a:pt x="214311" y="272668"/>
                </a:lnTo>
                <a:cubicBezTo>
                  <a:pt x="220152" y="257092"/>
                  <a:pt x="218445" y="238881"/>
                  <a:pt x="207434" y="224735"/>
                </a:cubicBezTo>
                <a:cubicBezTo>
                  <a:pt x="202147" y="217942"/>
                  <a:pt x="198343" y="212683"/>
                  <a:pt x="195232" y="202323"/>
                </a:cubicBezTo>
                <a:cubicBezTo>
                  <a:pt x="195095" y="201866"/>
                  <a:pt x="194943" y="201054"/>
                  <a:pt x="194943" y="199783"/>
                </a:cubicBezTo>
                <a:lnTo>
                  <a:pt x="194943" y="155426"/>
                </a:lnTo>
                <a:cubicBezTo>
                  <a:pt x="194943" y="151777"/>
                  <a:pt x="197901" y="148818"/>
                  <a:pt x="201551" y="148818"/>
                </a:cubicBezTo>
                <a:cubicBezTo>
                  <a:pt x="205201" y="148818"/>
                  <a:pt x="208159" y="151777"/>
                  <a:pt x="208159" y="155426"/>
                </a:cubicBezTo>
                <a:lnTo>
                  <a:pt x="208159" y="182901"/>
                </a:lnTo>
                <a:cubicBezTo>
                  <a:pt x="208159" y="195308"/>
                  <a:pt x="213087" y="207206"/>
                  <a:pt x="221860" y="215979"/>
                </a:cubicBezTo>
                <a:lnTo>
                  <a:pt x="227922" y="222040"/>
                </a:lnTo>
                <a:cubicBezTo>
                  <a:pt x="230649" y="224767"/>
                  <a:pt x="233667" y="227188"/>
                  <a:pt x="236921" y="229259"/>
                </a:cubicBezTo>
                <a:lnTo>
                  <a:pt x="262089" y="245275"/>
                </a:lnTo>
                <a:cubicBezTo>
                  <a:pt x="270571" y="250673"/>
                  <a:pt x="280417" y="253540"/>
                  <a:pt x="290471" y="253540"/>
                </a:cubicBezTo>
                <a:lnTo>
                  <a:pt x="421880" y="253540"/>
                </a:lnTo>
                <a:lnTo>
                  <a:pt x="412762" y="259619"/>
                </a:lnTo>
                <a:cubicBezTo>
                  <a:pt x="409013" y="262118"/>
                  <a:pt x="404607" y="263452"/>
                  <a:pt x="400100" y="263452"/>
                </a:cubicBezTo>
                <a:lnTo>
                  <a:pt x="389885" y="263452"/>
                </a:lnTo>
                <a:lnTo>
                  <a:pt x="294066" y="263452"/>
                </a:lnTo>
                <a:cubicBezTo>
                  <a:pt x="275818" y="263452"/>
                  <a:pt x="261025" y="278245"/>
                  <a:pt x="261025" y="296493"/>
                </a:cubicBezTo>
                <a:lnTo>
                  <a:pt x="261025" y="314873"/>
                </a:lnTo>
                <a:cubicBezTo>
                  <a:pt x="261025" y="325201"/>
                  <a:pt x="265054" y="335121"/>
                  <a:pt x="272256" y="342523"/>
                </a:cubicBezTo>
                <a:lnTo>
                  <a:pt x="284267" y="354867"/>
                </a:lnTo>
                <a:cubicBezTo>
                  <a:pt x="292669" y="363503"/>
                  <a:pt x="297370" y="375076"/>
                  <a:pt x="297370" y="387124"/>
                </a:cubicBezTo>
                <a:lnTo>
                  <a:pt x="297370" y="409843"/>
                </a:lnTo>
                <a:lnTo>
                  <a:pt x="297370" y="434114"/>
                </a:lnTo>
                <a:cubicBezTo>
                  <a:pt x="297370" y="437133"/>
                  <a:pt x="294923" y="439580"/>
                  <a:pt x="291904" y="439580"/>
                </a:cubicBezTo>
                <a:cubicBezTo>
                  <a:pt x="288973" y="439580"/>
                  <a:pt x="286564" y="437267"/>
                  <a:pt x="286443" y="434339"/>
                </a:cubicBezTo>
                <a:lnTo>
                  <a:pt x="284709" y="392178"/>
                </a:lnTo>
                <a:cubicBezTo>
                  <a:pt x="284124" y="377959"/>
                  <a:pt x="277831" y="364576"/>
                  <a:pt x="267253" y="355056"/>
                </a:cubicBezTo>
                <a:lnTo>
                  <a:pt x="246522" y="336398"/>
                </a:lnTo>
                <a:cubicBezTo>
                  <a:pt x="241612" y="331979"/>
                  <a:pt x="235240" y="329534"/>
                  <a:pt x="228635" y="329534"/>
                </a:cubicBezTo>
                <a:cubicBezTo>
                  <a:pt x="219159" y="329534"/>
                  <a:pt x="210391" y="334549"/>
                  <a:pt x="205587" y="342716"/>
                </a:cubicBezTo>
                <a:lnTo>
                  <a:pt x="174595" y="395403"/>
                </a:lnTo>
                <a:lnTo>
                  <a:pt x="149684" y="436921"/>
                </a:lnTo>
                <a:cubicBezTo>
                  <a:pt x="147400" y="440728"/>
                  <a:pt x="142420" y="441891"/>
                  <a:pt x="138685" y="439491"/>
                </a:cubicBezTo>
                <a:close/>
                <a:moveTo>
                  <a:pt x="257234" y="38954"/>
                </a:moveTo>
                <a:lnTo>
                  <a:pt x="197485" y="21651"/>
                </a:lnTo>
                <a:cubicBezTo>
                  <a:pt x="196120" y="21255"/>
                  <a:pt x="195178" y="22997"/>
                  <a:pt x="196256" y="23923"/>
                </a:cubicBezTo>
                <a:lnTo>
                  <a:pt x="243439" y="64446"/>
                </a:lnTo>
                <a:lnTo>
                  <a:pt x="257234" y="38954"/>
                </a:lnTo>
                <a:close/>
                <a:moveTo>
                  <a:pt x="330411" y="177545"/>
                </a:moveTo>
                <a:cubicBezTo>
                  <a:pt x="330411" y="192144"/>
                  <a:pt x="318576" y="203978"/>
                  <a:pt x="303978" y="203978"/>
                </a:cubicBezTo>
                <a:cubicBezTo>
                  <a:pt x="289380" y="203978"/>
                  <a:pt x="277545" y="192144"/>
                  <a:pt x="277545" y="177545"/>
                </a:cubicBezTo>
                <a:cubicBezTo>
                  <a:pt x="277545" y="162947"/>
                  <a:pt x="289380" y="151112"/>
                  <a:pt x="303978" y="151112"/>
                </a:cubicBezTo>
                <a:cubicBezTo>
                  <a:pt x="318576" y="151112"/>
                  <a:pt x="330411" y="162947"/>
                  <a:pt x="330411" y="177545"/>
                </a:cubicBezTo>
                <a:close/>
                <a:moveTo>
                  <a:pt x="350236" y="177545"/>
                </a:moveTo>
                <a:cubicBezTo>
                  <a:pt x="350236" y="203093"/>
                  <a:pt x="329526" y="223803"/>
                  <a:pt x="303978" y="223803"/>
                </a:cubicBezTo>
                <a:cubicBezTo>
                  <a:pt x="278431" y="223803"/>
                  <a:pt x="257721" y="203093"/>
                  <a:pt x="257721" y="177545"/>
                </a:cubicBezTo>
                <a:cubicBezTo>
                  <a:pt x="257721" y="151998"/>
                  <a:pt x="278431" y="131288"/>
                  <a:pt x="303978" y="131288"/>
                </a:cubicBezTo>
                <a:cubicBezTo>
                  <a:pt x="329526" y="131288"/>
                  <a:pt x="350236" y="151998"/>
                  <a:pt x="350236" y="177545"/>
                </a:cubicBezTo>
                <a:close/>
              </a:path>
            </a:pathLst>
          </a:custGeom>
          <a:solidFill>
            <a:srgbClr val="29A6FF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1" name="Retângulo: Cantos Arredondados 80">
            <a:extLst>
              <a:ext uri="{FF2B5EF4-FFF2-40B4-BE49-F238E27FC236}">
                <a16:creationId xmlns:a16="http://schemas.microsoft.com/office/drawing/2014/main" id="{0D6C0AC3-4587-419B-8A33-D6525F09D9A5}"/>
              </a:ext>
            </a:extLst>
          </p:cNvPr>
          <p:cNvSpPr/>
          <p:nvPr/>
        </p:nvSpPr>
        <p:spPr>
          <a:xfrm>
            <a:off x="10390428" y="3855173"/>
            <a:ext cx="1043135" cy="949843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CD6D833-4747-49F1-A31F-2889FE6136FA}"/>
              </a:ext>
            </a:extLst>
          </p:cNvPr>
          <p:cNvSpPr/>
          <p:nvPr/>
        </p:nvSpPr>
        <p:spPr>
          <a:xfrm>
            <a:off x="2744994" y="3639491"/>
            <a:ext cx="289588" cy="32358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5C6F08A3-3691-40F5-AF68-6722DC842A0E}"/>
              </a:ext>
            </a:extLst>
          </p:cNvPr>
          <p:cNvSpPr/>
          <p:nvPr/>
        </p:nvSpPr>
        <p:spPr>
          <a:xfrm>
            <a:off x="2740160" y="5168747"/>
            <a:ext cx="289588" cy="32358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Seta: Para a Direita 83">
            <a:extLst>
              <a:ext uri="{FF2B5EF4-FFF2-40B4-BE49-F238E27FC236}">
                <a16:creationId xmlns:a16="http://schemas.microsoft.com/office/drawing/2014/main" id="{0EEBB170-6280-40EF-BCB8-B2E78D91AF0D}"/>
              </a:ext>
            </a:extLst>
          </p:cNvPr>
          <p:cNvSpPr/>
          <p:nvPr/>
        </p:nvSpPr>
        <p:spPr>
          <a:xfrm>
            <a:off x="6868680" y="4222125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5FADB62C-61C2-400F-A948-DD1428009285}"/>
              </a:ext>
            </a:extLst>
          </p:cNvPr>
          <p:cNvSpPr/>
          <p:nvPr/>
        </p:nvSpPr>
        <p:spPr>
          <a:xfrm>
            <a:off x="9514508" y="3978414"/>
            <a:ext cx="376901" cy="309466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DE559CF5-6309-4BEC-8F36-AA10E6C9637B}"/>
              </a:ext>
            </a:extLst>
          </p:cNvPr>
          <p:cNvSpPr/>
          <p:nvPr/>
        </p:nvSpPr>
        <p:spPr>
          <a:xfrm>
            <a:off x="10687526" y="2449275"/>
            <a:ext cx="376901" cy="309466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4E0F5B6B-C961-4CE8-AC86-F75244AAA76A}"/>
              </a:ext>
            </a:extLst>
          </p:cNvPr>
          <p:cNvSpPr/>
          <p:nvPr/>
        </p:nvSpPr>
        <p:spPr>
          <a:xfrm>
            <a:off x="9505904" y="4751242"/>
            <a:ext cx="376901" cy="309466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49D8A3D0-A212-4E2A-9E71-68559CB8ECD3}"/>
              </a:ext>
            </a:extLst>
          </p:cNvPr>
          <p:cNvSpPr/>
          <p:nvPr/>
        </p:nvSpPr>
        <p:spPr>
          <a:xfrm>
            <a:off x="6213664" y="3515812"/>
            <a:ext cx="376901" cy="30946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5E07B49C-2F2D-498E-B236-7FF117DBA3E4}"/>
              </a:ext>
            </a:extLst>
          </p:cNvPr>
          <p:cNvSpPr/>
          <p:nvPr/>
        </p:nvSpPr>
        <p:spPr>
          <a:xfrm>
            <a:off x="5893828" y="5066453"/>
            <a:ext cx="376901" cy="309466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B46BE8AF-1CDE-412F-BA4B-5D6682E70C38}"/>
              </a:ext>
            </a:extLst>
          </p:cNvPr>
          <p:cNvSpPr/>
          <p:nvPr/>
        </p:nvSpPr>
        <p:spPr>
          <a:xfrm>
            <a:off x="9505903" y="3601591"/>
            <a:ext cx="376901" cy="30946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CBB1A9F-9342-4095-9173-4A8C8123C650}"/>
              </a:ext>
            </a:extLst>
          </p:cNvPr>
          <p:cNvSpPr/>
          <p:nvPr/>
        </p:nvSpPr>
        <p:spPr>
          <a:xfrm>
            <a:off x="9505903" y="4365516"/>
            <a:ext cx="376901" cy="309466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tângulo: Cantos Arredondados 95">
            <a:extLst>
              <a:ext uri="{FF2B5EF4-FFF2-40B4-BE49-F238E27FC236}">
                <a16:creationId xmlns:a16="http://schemas.microsoft.com/office/drawing/2014/main" id="{94FC2B2F-09FC-47AC-897D-CEABF2B79B6C}"/>
              </a:ext>
            </a:extLst>
          </p:cNvPr>
          <p:cNvSpPr/>
          <p:nvPr/>
        </p:nvSpPr>
        <p:spPr>
          <a:xfrm>
            <a:off x="6751893" y="1011224"/>
            <a:ext cx="4897817" cy="1729796"/>
          </a:xfrm>
          <a:prstGeom prst="roundRect">
            <a:avLst>
              <a:gd name="adj" fmla="val 11908"/>
            </a:avLst>
          </a:prstGeom>
          <a:solidFill>
            <a:schemeClr val="tx1">
              <a:lumMod val="75000"/>
              <a:lumOff val="2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marL="984250" indent="-984250" algn="just">
              <a:spcAft>
                <a:spcPts val="600"/>
              </a:spcAft>
            </a:pP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7" name="Retângulo 96">
            <a:extLst>
              <a:ext uri="{FF2B5EF4-FFF2-40B4-BE49-F238E27FC236}">
                <a16:creationId xmlns:a16="http://schemas.microsoft.com/office/drawing/2014/main" id="{949FE11F-7D5A-4B09-BA0D-63C205C5EBF3}"/>
              </a:ext>
            </a:extLst>
          </p:cNvPr>
          <p:cNvSpPr/>
          <p:nvPr/>
        </p:nvSpPr>
        <p:spPr>
          <a:xfrm>
            <a:off x="6960474" y="1202619"/>
            <a:ext cx="457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4250" indent="-984250" algn="just">
              <a:spcAft>
                <a:spcPts val="600"/>
              </a:spcAft>
            </a:pPr>
            <a:r>
              <a:rPr lang="pt-PT" b="1" dirty="0">
                <a:solidFill>
                  <a:srgbClr val="F25E4F"/>
                </a:solidFill>
              </a:rPr>
              <a:t>Mensagem de levar para casa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8" name="Retângulo 97">
            <a:extLst>
              <a:ext uri="{FF2B5EF4-FFF2-40B4-BE49-F238E27FC236}">
                <a16:creationId xmlns:a16="http://schemas.microsoft.com/office/drawing/2014/main" id="{3A5261F1-F576-4788-835B-A957FB54541B}"/>
              </a:ext>
            </a:extLst>
          </p:cNvPr>
          <p:cNvSpPr/>
          <p:nvPr/>
        </p:nvSpPr>
        <p:spPr>
          <a:xfrm>
            <a:off x="6948548" y="1546291"/>
            <a:ext cx="4897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dirty="0">
                <a:solidFill>
                  <a:schemeClr val="bg1"/>
                </a:solidFill>
              </a:rPr>
              <a:t>Na prática, podemos “encurtar” estes “</a:t>
            </a:r>
            <a:r>
              <a:rPr lang="pt-PT" i="1" dirty="0">
                <a:solidFill>
                  <a:schemeClr val="bg1"/>
                </a:solidFill>
              </a:rPr>
              <a:t>3 passos</a:t>
            </a:r>
            <a:r>
              <a:rPr lang="pt-PT" dirty="0">
                <a:solidFill>
                  <a:schemeClr val="bg1"/>
                </a:solidFill>
              </a:rPr>
              <a:t>”: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tângulo 98">
                <a:extLst>
                  <a:ext uri="{FF2B5EF4-FFF2-40B4-BE49-F238E27FC236}">
                    <a16:creationId xmlns:a16="http://schemas.microsoft.com/office/drawing/2014/main" id="{72FD22AF-6691-4AA7-99E3-CD41ECF39CFE}"/>
                  </a:ext>
                </a:extLst>
              </p:cNvPr>
              <p:cNvSpPr/>
              <p:nvPr/>
            </p:nvSpPr>
            <p:spPr>
              <a:xfrm>
                <a:off x="7163131" y="1861556"/>
                <a:ext cx="453243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GB" b="1" dirty="0">
                    <a:solidFill>
                      <a:srgbClr val="F25E4F"/>
                    </a:solidFill>
                  </a:rPr>
                  <a:t>1.</a:t>
                </a:r>
                <a:r>
                  <a:rPr lang="en-GB" dirty="0">
                    <a:solidFill>
                      <a:srgbClr val="F25E4F"/>
                    </a:solidFill>
                  </a:rPr>
                  <a:t> </a:t>
                </a:r>
                <a:r>
                  <a:rPr lang="pt-PT" b="1" dirty="0">
                    <a:solidFill>
                      <a:schemeClr val="bg1"/>
                    </a:solidFill>
                  </a:rPr>
                  <a:t>Notação Matricial </a:t>
                </a:r>
                <a:r>
                  <a:rPr lang="pt-PT" dirty="0">
                    <a:solidFill>
                      <a:schemeClr val="bg1"/>
                    </a:solidFill>
                  </a:rPr>
                  <a:t>+</a:t>
                </a:r>
                <a:r>
                  <a:rPr lang="pt-PT" b="1" dirty="0">
                    <a:solidFill>
                      <a:schemeClr val="bg1"/>
                    </a:solidFill>
                  </a:rPr>
                  <a:t> Calcular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∆=</m:t>
                    </m:r>
                    <m:d>
                      <m:dPr>
                        <m:begChr m:val="|"/>
                        <m:endChr m:val="|"/>
                        <m:ctrlP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pt-P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9" name="Retângulo 98">
                <a:extLst>
                  <a:ext uri="{FF2B5EF4-FFF2-40B4-BE49-F238E27FC236}">
                    <a16:creationId xmlns:a16="http://schemas.microsoft.com/office/drawing/2014/main" id="{72FD22AF-6691-4AA7-99E3-CD41ECF39C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131" y="1861556"/>
                <a:ext cx="4532436" cy="369332"/>
              </a:xfrm>
              <a:prstGeom prst="rect">
                <a:avLst/>
              </a:prstGeom>
              <a:blipFill>
                <a:blip r:embed="rId47"/>
                <a:stretch>
                  <a:fillRect l="-1075" t="-8197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tângulo 99">
                <a:extLst>
                  <a:ext uri="{FF2B5EF4-FFF2-40B4-BE49-F238E27FC236}">
                    <a16:creationId xmlns:a16="http://schemas.microsoft.com/office/drawing/2014/main" id="{B2D025E0-6EF6-42ED-9A47-5A40F3C8D5AC}"/>
                  </a:ext>
                </a:extLst>
              </p:cNvPr>
              <p:cNvSpPr/>
              <p:nvPr/>
            </p:nvSpPr>
            <p:spPr>
              <a:xfrm>
                <a:off x="7163130" y="2207093"/>
                <a:ext cx="43178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2. </a:t>
                </a:r>
                <a:r>
                  <a:rPr lang="pt-PT" b="1" dirty="0">
                    <a:solidFill>
                      <a:schemeClr val="bg1"/>
                    </a:solidFill>
                  </a:rPr>
                  <a:t>Calcular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dirty="0">
                    <a:solidFill>
                      <a:schemeClr val="bg1"/>
                    </a:solidFill>
                  </a:rPr>
                  <a:t>e </a:t>
                </a:r>
                <a:r>
                  <a:rPr lang="pt-PT" b="1" dirty="0">
                    <a:solidFill>
                      <a:schemeClr val="bg1"/>
                    </a:solidFill>
                  </a:rPr>
                  <a:t>Dividir</a:t>
                </a:r>
                <a:r>
                  <a:rPr lang="pt-PT" dirty="0">
                    <a:solidFill>
                      <a:schemeClr val="bg1"/>
                    </a:solidFill>
                  </a:rPr>
                  <a:t>:</a:t>
                </a:r>
                <a:r>
                  <a:rPr lang="pt-PT" b="1" dirty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GB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0" name="Retângulo 99">
                <a:extLst>
                  <a:ext uri="{FF2B5EF4-FFF2-40B4-BE49-F238E27FC236}">
                    <a16:creationId xmlns:a16="http://schemas.microsoft.com/office/drawing/2014/main" id="{B2D025E0-6EF6-42ED-9A47-5A40F3C8D5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130" y="2207093"/>
                <a:ext cx="4317854" cy="369332"/>
              </a:xfrm>
              <a:prstGeom prst="rect">
                <a:avLst/>
              </a:prstGeom>
              <a:blipFill>
                <a:blip r:embed="rId48"/>
                <a:stretch>
                  <a:fillRect l="-1130" t="-8197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Retângulo: Cantos Arredondados 100">
            <a:hlinkClick r:id="rId49" action="ppaction://hlinksldjump"/>
            <a:extLst>
              <a:ext uri="{FF2B5EF4-FFF2-40B4-BE49-F238E27FC236}">
                <a16:creationId xmlns:a16="http://schemas.microsoft.com/office/drawing/2014/main" id="{4CC3D818-9990-43EC-A48A-682E34D54FE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02" name="Retângulo: Cantos Arredondados 101">
            <a:hlinkClick r:id="rId50" action="ppaction://hlinksldjump"/>
            <a:extLst>
              <a:ext uri="{FF2B5EF4-FFF2-40B4-BE49-F238E27FC236}">
                <a16:creationId xmlns:a16="http://schemas.microsoft.com/office/drawing/2014/main" id="{4837291B-86CD-4B97-9194-C597CCAF0725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Regra de Cramer  e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Sistemas Lineares</a:t>
            </a:r>
          </a:p>
        </p:txBody>
      </p:sp>
      <p:sp>
        <p:nvSpPr>
          <p:cNvPr id="103" name="Retângulo: Cantos Arredondados 102">
            <a:hlinkClick r:id="rId51" action="ppaction://hlinksldjump"/>
            <a:extLst>
              <a:ext uri="{FF2B5EF4-FFF2-40B4-BE49-F238E27FC236}">
                <a16:creationId xmlns:a16="http://schemas.microsoft.com/office/drawing/2014/main" id="{A4512502-802A-4489-84F0-DAD45A06B479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Exemplos</a:t>
            </a:r>
          </a:p>
        </p:txBody>
      </p:sp>
      <p:sp>
        <p:nvSpPr>
          <p:cNvPr id="104" name="Retângulo: Cantos Arredondados 103">
            <a:hlinkClick r:id="rId52" action="ppaction://hlinksldjump"/>
            <a:extLst>
              <a:ext uri="{FF2B5EF4-FFF2-40B4-BE49-F238E27FC236}">
                <a16:creationId xmlns:a16="http://schemas.microsoft.com/office/drawing/2014/main" id="{215109AF-2E6C-47B2-AEB0-CD31586D7707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Generalizando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Porque funciona?...</a:t>
            </a:r>
          </a:p>
        </p:txBody>
      </p:sp>
    </p:spTree>
    <p:extLst>
      <p:ext uri="{BB962C8B-B14F-4D97-AF65-F5344CB8AC3E}">
        <p14:creationId xmlns:p14="http://schemas.microsoft.com/office/powerpoint/2010/main" val="196909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-0.33633 0.2817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30052 0.504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26" y="25208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9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5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5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500"/>
                            </p:stCondLst>
                            <p:childTnLst>
                              <p:par>
                                <p:cTn id="2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7" grpId="0" animBg="1"/>
      <p:bldP spid="49" grpId="1"/>
      <p:bldP spid="42" grpId="0"/>
      <p:bldP spid="57" grpId="0"/>
      <p:bldP spid="61" grpId="0"/>
      <p:bldP spid="61" grpId="1"/>
      <p:bldP spid="72" grpId="0"/>
      <p:bldP spid="72" grpId="1"/>
      <p:bldP spid="73" grpId="0" animBg="1"/>
      <p:bldP spid="73" grpId="1" animBg="1"/>
      <p:bldP spid="74" grpId="0"/>
      <p:bldP spid="74" grpId="1"/>
      <p:bldP spid="75" grpId="0" animBg="1"/>
      <p:bldP spid="75" grpId="1" animBg="1"/>
      <p:bldP spid="76" grpId="0"/>
      <p:bldP spid="80" grpId="0" animBg="1"/>
      <p:bldP spid="81" grpId="0" animBg="1"/>
      <p:bldP spid="82" grpId="0" animBg="1"/>
      <p:bldP spid="82" grpId="1" animBg="1"/>
      <p:bldP spid="83" grpId="0" animBg="1"/>
      <p:bldP spid="83" grpId="1" animBg="1"/>
      <p:bldP spid="84" grpId="0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6" grpId="0" animBg="1"/>
      <p:bldP spid="97" grpId="0"/>
      <p:bldP spid="98" grpId="0"/>
      <p:bldP spid="99" grpId="0"/>
      <p:bldP spid="10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ULTRA_SCORM_COURSE_ID" val="C697DB87-AF24-4C59-ABA5-CB20025768F8"/>
  <p:tag name="ISPRING_CMI5_LAUNCH_METHOD" val="any window"/>
  <p:tag name="ISPRINGCLOUDFOLDERID" val="1"/>
  <p:tag name="ISPRINGONLINEFOLDERID" val="1"/>
  <p:tag name="ISPRING_SCORM_RATE_SLIDES" val="0"/>
  <p:tag name="ISPRING_SCORM_PASSING_SCORE" val="80.000000"/>
  <p:tag name="ISPRING_CURRENT_PLAYER_ID" val="universal"/>
  <p:tag name="ISPRING_PRESENTATION_COURSE_TITLE" val="Lesson_25"/>
  <p:tag name="ISPRING_LMS_API_VERSION" val="SCORM 1.2"/>
  <p:tag name="ISPRING_ULTRA_SCORM_SLIDE_COUNT" val="21"/>
  <p:tag name="ISPRING_UUID" val="{2F6D93E7-0212-42F2-92E3-7A5083A91BFF}"/>
  <p:tag name="ISPRING_SCREEN_RECS_UPDATED" val="E:\Ano Letivo 2018_2019\Projeto EngiMath\IO2\Aula 23 e 26_01_12_2020\Tradução\Aula 25_Completa\Aula_25_QP\"/>
  <p:tag name="ISPRING_RESOURCE_FOLDER" val="C:\Users\filom\Documents\ENGIMATH\LESSONS\MATRICES\Aula 25_Completa\Aula_25_N1\"/>
  <p:tag name="ISPRING_PRESENTATION_PATH" val="C:\Users\filom\Documents\ENGIMATH\LESSONS\MATRICES\Aula 25_Completa\Aula_25_N1.pptx"/>
  <p:tag name="ISPRING_PLAYERS_CUSTOMIZATION_2" val="UEsDBBQAAgAIAJO+ll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FbkhS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RW5IUh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FbkhS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RW5IUjr9lbtuAwAAoAwAACEAAAB1bml2ZXJzYWwvZmxhc2hfc2tpbl9zZXR0aW5ncy54bWyVV21v2jAQ/t5fgdj3slI2WilF4q1SNdZWg/HdIQdYOHZkO3T8+51jh9iQFNqoUn13j+/t8Z0aqR3lrT1IRQV/anfbg5tWK1rlUgLXC0gzRjS0YqLgJXlqP/+dzdodayKYkHPQmvKNMpJS1qJoGOdaC367ElzjPbdcyJSw9uDbc/ETdQrLSyiBYV2LWZMVVG5+dB9Gk6sgzkdv1J+MH5sAK5FmhB9mYiNuY7LabaTIeWJCuzdfE2x7yEAyyncXI2JU6RcNaRDT9G7anXavg2QSlAIT0uNk2B3+vIhiJAZ2zL7fe+gNr8RUrj5vzAlsTxXVBazf7d/3e02wjGwgLPJ4Ormb3Dfbc7w97MqncVmAhn/6YuZI/gPIL10usjz7CkcyKTamoCeYvvkuYpggCT4/BEwezXcRYBIyji4SUjGaYBuETCwVv5uvybiplu5Pf0hE5m1Lwd5NE06mh2FIzGCgZQ5RpzxZndqKj7dc42Mq9b6ksnnHBN9JrmCwJkw5s0pYGf6BD8oT7y4nqCyWguUpjG28/nWhogKMx6NisPi2R5kXooS9E1bePWFl+Yp1PbP0hJXl3LTrjbPDmfmpxmJKQoyI66ZXfhd9UH9UAyd4LCtWnkqtcTUz71x5vp2gtElFAoOCWAuagmlc1ClkNqbOWVARJ3u6IRo3029jFx/mGjIVdU7kjmr1xIo01Qzq+LYSuVQYC6qXYe41Gguxm0MN9QzWurQOhVVTzLrwuVCcby7WunRyrJs9tzRuk6d2SuQO5EIIptoth8MXiDW3e/kcYeY1blOQL3wtPEzhuwnEhQZ1rbGwz/Bac6I1WW1TjKkphWNNbWvrOxg5t3Wt5Xkag5wiIyiUjAxl1m5LN1uGv3pJ4QOSENCgtEi9xes4oUfCewJHASBytS2fgz1YTZozTRnsgTmtJygSbsosUvh46vI19ApJ6UmuYqQbQhVTggEaKGoAS4yrHmE1V7Bek1gVqQUzpZzw3tXB0C8npaGrPySLs+NScDPq62qI3QoKSnIt5ppI7S6tzi57sochp2kxhFDhua/RWAwTInN1KZRlUmfyKgSzuY6XqRJQo2mCmEk76NZBCs3pmF3gAx2sJYA/YwvhjbcEfsEhFkQmr0eTYCvUqC0ac8TFWYxsnPVppqOOJ7LNObYB/8b/TAb/AVBLAwQUAAIACABFbkhS5kXGEUgEAAARFQAAJgAAAHVuaXZlcnNhbC9odG1sX3B1Ymxpc2hpbmdfc2V0dGluZ3MueG1s3Vjdcto4FL7PU2i808vipE03KWPIZMFMmBKg2Ok2s7OTEbbA2siSa8lQerVPsw/WJ9kjCwgEkopM2E72IkN8fM53jr7zp7F39jVlaEJySQWvOUeVQwcRHomY8nHNuQpbr08dJBXmMWaCk5rDhYPO6gdeVgwZlUlAlAJViQCGy2qmak6iVFZ13el0WqEyy/VbwQoF+LISidTNciIJVyR3M4Zn8KNmGZHOHMECAP5Swedm9YMDhDyDdCnighFEY4icU30ozC5UyhzXaA1xdDvORcHjhmAiR/l4WHN+afjNo+bbhY5BatKUcE2JrINQi1UVxzHVQWAW0G8EJYSOE4j25NhBUxqrpOa8OdYooO1uopTY5uRYozQEUMDVHD4lCsdYYfNo/CnyVcmFwIjiGccpjUJ4g/Txa04zvAk67aZ/0+2FfnBzEV52TAw7GIX+53AHo7Addvxd9G3hL677/qDT7n64CXu9Ttju31kBo2uEeO46Yx4wK4o8IkvCPJUU6ZBjyqBE79EoiYIiZzgfk1C0KCRxhJkkDvorI+OPBWZUzaAXDqEXbgnJzmVGIjXQaas5Ki+IcwdnACEwyOWyJN69X5bEyena0V3j/e5YW6P0sFI4SqB4QFaG5rmrooUa1V2EI0UnUJjk3iFHBWNBkWUiV3UddOl7VbiM4QEYbyT4GnP6GQ0Fi5d8kXRI4i5OIX/9FnfQCJLKgLpeRjgKMIeupgrojJYWshhKRVXZza259nlOMUPQsTB2CLoMNuiNEpzLtSwuM6mbKar/0RWKyD8NvUb0oGrAKHjRtWSl/7soWIxmokCM3oKdQFBqRQr/JQStNjQa5SItpQxLhWTpZkLJlMRnNo6uwUVagCWMt4wRZTx8Keg3NCQjkQMuwRMYhiCn0uBXdgLOsJR3oHgR4yvTpu1u0//8Sh8QxxPMox3BoT5Jmqm94OMZ4kIt7ICOCBeSlEmJaVy+szlb5elpWLYI5PmZsrGGL2laMPyc8EtCVqD3mPL9eNkl8T+MwNptgidlo+vmLaGhxSmkxGDCiwgGIeXzkWoBGGGOBGczhCPYUFKPjQkVhQSJGRAGWj49QmMPZVo+jeHuAx7zmORWkIdHb94ev/v15PR9teJ+//uf148azXd3n2HtzizvxoOXAzure1eEHxg9clHYsG2JPNWFGm843X75sTBvd0N/cN4I25/a4fUWgJK9zZ3luXqBbt+n5a3i3jod/rx9Gvjng8YFGvjBVScMqjY11BXQripKoApH+oZtY9Mf+J+ssIFiG73eVQhV4Vt1kR9Yee5Z+f1gozUw94b+yp3BKgTYA2Mz12ATMJpSqMYX0dVWDfakgfAymnrrJZk+2tVmDuypqQnOo2RvlfOCB+3Py8n/mOmt1S+3LTUUkJRqo/9ouz0b6eusBf5l+7dep7lX+qgdfy+iZp+XPvO0/D609kHIc7d+ejsA+fpnzPrBv1BLAwQUAAIACABFbkhSS9r1lq4BAABtBgAAHwAAAHVuaXZlcnNhbC9odG1sX3NraW5fc2V0dGluZ3MuanONlMFPwjAUxu/8FWReDdGBDrwBw8TEg4ncjIduPMdC19e0BUXC/+46BLruTVkv9MuP7/W9rd+u0y2fIA26D91d9bvav9T3lQZWM2oN13Wdt+iF1QPN8wXM8wJ4LiDwkI1FPhjXcNL3Z4RyDkTlmmxfDUjt+AVIwPLk74iKADWhbQjtkzL8osTv4787TleHjpw5J2tjUPRSFAaE6QlUBauY4OqxetwOPRg3oP5BP1gKNdO7cDiJW8mz42ASxdORy6VYSCa2z5hhL2HpKlO4Fovf+n27XHq5laDKN75qK8tzbZ4MFH7h2e0snIXtpFSgNfzWHcXjcHxPwpwlwN2GosFwMP4DrRk3B+rRm1zn5khHYdSPBi4tWQaNKU1n8W3cr2Oi9GpMs1H8wBn4Mm3NSM62oC6xQrmWF7xAqTCzE2mikV0kypEtcpEduHhkF8nZw1rbtm+jioxegmpx+ipu7HKZxjBq1wy9a7YkrnLRFi4XRIMhL7f2qj5TucApkaqLFEgGmpeix+MYP2vs/q1snKkVqDkiL/OzGzBjWLosykQpz//uJgN51PTipvxjdfY/UEsDBBQAAgAIAEVuSFKUE7MiaQAAAG4AAAAcAAAAdW5pdmVyc2FsL2xvY2FsX3NldHRpbmdzLnhtbA3MMQ6DMAxA0Z1TWN4p7daBwMZWltIDWMRFkRwbkYDg9mT7w9Nv+zMKHLylYOrw9XgisM7mgy4Of9NQvxFSJvUkpuxQDaHvqlZsJvlyzgUmWIUu3iaOJTKPFIscdhGo4VNe/8Aem666AVBLAwQUAAIACABFbkhSqp+OWRYKAAAWGQAAFwAAAHVuaXZlcnNhbC91bml2ZXJzYWwucG5n7ZhrVFNXFsePAoooBexyfCHBodZ2YaWICAQCQqnoYGHGcQrIS0QSlUfAAAECRB6rohVo0RICJLGvQSuQYoQQIKD4SC0xKWCDMQ+I0FwghICBG0JIMhdt58PMrFkz83X4cNdd99zf2f99ztl373PupT+GhdjabLMBANgeORx8DACLUgBWD1qvQVrCbvPvIrdVhGMhQaBZ4DiBPFjiAj8KBKClcv1SghXyvC79cBQBgI2Zy9cqORaVA8CWW0eCA4/nxKllLZ+6GnIvKJbKbw42EBn+nwlibUpCie9umJjaO9IrU8d4e617O4a/y72NU3MybKFZ6Lbh1J2qQwOXsoehokpSNhG733cgTvnzmVby/DoALrwVaA2A/S7rVQB8ZbkTgIPXnC0BKNuIuAz+VGwPgPMf7FcDELwuCIHf+Uf46UeBC/ND8dsTr7g/2pJ4Jbef8/OTZeauyuE/M/Bfqa3AK/AKvAKvwCvwCrwCr8Ar8Aq8Aq/A/5/w083rgn49ebozvYYLDWrofKf8o1cHUN7Of2N0Uum8dJ9INs1dJeuZ4WTdVfPSHNu8gGKYFlGm+V1YOAk+C6fCDuBCM8P0kjjM2C5YemJnTtUt9cfQUUsLXsOo+yiTFh9gXKwLKPDvYNdptSjjlMTcGQ6n9UkPqCIFGdwGcppNL95kIMsf2j2dGp1yBQDzpjsJKlOa9A+ZpgX9O/H4oGPXAojKBSdbuK44nb71maQool4cAcAJ5Y8jcs6XufyjOdJJjXmiTpZK5QkcIRfEpO44HOLUCEAXPq5iYUk/OdxjyL/DZLFttfU+L/7qLO3sj3BCLHTFzOkJqr5DurYEukfIWMlMP76KMPckNS4pAAC5R4Q1I6DZvnva8fM3enE9RwQphlovdu4XRgByNJYKbcivr9xm3/YZ6uI8uTW1Ftwl7UY6Fc9kQWWZ9v7a76S1nPLQ1+Z8AxeWHEqZviHflKTjaTj+LpLKLxEAf/Rv7da9bu9TpLcFGDc3K7Aw/pvCTms3/lIRLzdZljuCKm8JbY6F5MOelgjhtLVUMkMla977s2NgTj7dWIN+cTOwfapgukyd3UwNhUVRHuT7yqHhpQltFdmd3JuAF4cSHnuqHLlqNQD5mZU2vcsrIoxe6mOs7fxFWGyco/QYTKfJ2L17+LlSfvZ2QjOnmhrVx7e6oD6vnc3meBK2s6SLORrMu4WmnzU95ucxI97G5xgPSddD+YFpqnoWY5SLMmhJIkiO/oQgFfEaJLWVQ0PKjFZTQVqbil7HEbaRN6Y54Uh9O2gulgoB3yLRgNumHCbsZsR9Weeb3n2AQVaVJ+zlYGm5I1LDxY9XAf+OEEtFPSFVtu04Qd6OE0Ain9EpyEdSQz0sZa0+TWPR6Q1hOXskd/Mf1BtMArHkEYbFNepN7PhoXtYOBjWUl16h85aJ0G3aefY0M6lzOtqjsqGJJJxlE0opV6b5cOABu+vcJKxyK6Mp93dYzRvcsUy9Gs16kmQI+NzFAsz0Y35vzWZurNNyuUny2qy9PlAG4WWPbZVeuodle6WVD3fhP5SeIMJnRVEsgU8Ev1HdTD3oyJLD2soaNeelJ9yWIayXm+D8gh1Dm0gelAoFfOqn56ITOP+AeEaUKpXphGez0zS14uwHLpqvkWl53IiiZyyWZKGhFNQ1/HvsFIqsmUWfEE8P+p2sOLQT3A0hqi7pJxrtt4QwrsTfu43ZHdPCDkqCCchS7VEZIg0s23p1o2sRiykRMke8uecXynxsb4cu+9EoiTfLOl92YOIQN/gd57wkz7sbCZrJGY5huppqjGW7hxkU40jQhWONM404C7ia6sN96kscl35Oooy5+cQWKucuEun3aiQ1PnlRW8HI1527rdm7F0fH2z6+MWWl6HjRvnmTREiL21lPGNTratXdT6xKWl4kCRIoLoGksyIdsYmbKvVQwdDkOJxE07ZmbdAVzzQlerPUF1qmbw2KOzUV/Gzf0UxyBd/BzehbKpmv4O/CN7GcjkNY0hFyV9ZNXRU3C8YGzZzZIFiOYl39ceb326BTI7VR9/YluJvla57mDZj3r2lrYx6Ldiec8++pjnJLiIGYqt6HmOH70SxjYXMLu5yElZkcS9Qf1l4az4rBUVuXPHnpWAGLLaAR8ZpOLnN4n2sQzyUOnVfq7McSTFiMZYos0g1AEp2mRPSbaVzXKmjN6+FrcnH96imrwRQ86Z4ixp5u+nEAPVQfWZMlStGlmjBvH4RGsxQvtrptpuV+6ywt9MtorVDF2XdnbcApTWI0seiM7NEzw2KrBzug8tNfHDTeeUhY0qOggU29npK1AvkQbq84GqqlomAu5TM66YAFolp3dZ6rvZ4MOUSkfHydz3l+uXKQkkY/9PBytQ9bsrfTv8e2nhsV4YXrdN1Hnz3fT503xibjt+v4HcZNpRJXkuqy4pUDbElkXyVXOzlomB5vNKT4TZ6bdiieOS2ySMHcP39WtEMvMr+/LD6QgiqTvFNvFvAa+oTLk06ouEN0ylQfDW66vs0VnUYdPCmu496IhL5gP+Lz897sbS0fdC2vrP9NVj4bu/msSGOW5W0YyohOaKNveebLIwfbNxdsawhfLfVAct/VqICjo02oF1R1cvVwxwPSYzl6iJ8dDxXtRzHNRer37JDvULa91ENC6GohfjHeJF5fPSj+9PL8A1MkVC1Jf4Yur1t3uUnv1BZPHmvUaE6QJO04uEJz9gd8pfDbxPbubluWGg7T8Egl6dNQU4g8IqRrTGOfRulZnl0cFsN6PwwFkpUV0XZV6hIcfnnUz8WHFCL5bQBQMpfidKzRSV5zKxhPU9EEcd/XCzg3Int43hBF64ulnML6qr4TNZIWW0MEi6bmViS8lNJZGX0zIh7NSzeQ8lkmOSwqaPEnh9sLRs/EljtWdleRSp2lVDXLI3H6Tq5zk7i7LT/mu0UkbXOSYKcxUt+q1ynaJ2M47q122LjLRmveUarJbdME7KtkRtPPtGMrZqr6PTyEq1NUBcLgUU/zIOc0npYM7Y+jcJNeJU6rL31eFSPrwIVHR1uESQY164NEf3rHcBy6MPlVVPlsLknE54ILlWH2/mRLhUqArP/6f65N3yC1kSmW1f2rajYzRyulu0Nyq0zVX2AkOLlvlgpRgQsdhGC0NWNW4C+hpjJMJgU9QmwHLuj+rjPh7KgN+0q4gOKlaAc6r6VxfyxECjaueEbvYh1PrPhhLbItQV10zjdZ9w7Rlos6rrtxtt/DYAMO9lFy8J8sShdvHR4y3TxAGOZn+CNVPT884KQ82Apch6B4Y6FO+pMftiL44mHzPsKd5W0Grkf/+OtHdTcAyDSO8HrEmJD9OqFb4TxPGKLP03y7U66VDgZ4WSlyRHUMv3NdlxAdCarbwLp1zI7O2Zfz1hpKBL5M56eDha9/3/Oc/8ct2UBDuHl9S8sH5Lm688s9wJEPw4Kbg04W/w1QSwMEFAACAAgARW5IUuVlxrFLAAAAagAAABsAAAB1bml2ZXJzYWwvdW5pdmVyc2FsLnBuZy54bWyzsa/IzVEoSy0qzszPs1Uy1DNQsrfj5bIpKEoty0wtV6gAigEFIUBJoRLINUJwyzNTSjJslSzMzRBiGamZ6RkltkpmpuZwQX2gkQBQSwECAAAUAAIACACTvpZQNmFYAkcDAADhCQAAFAAAAAAAAAABAAAAAAAAAAAAdW5pdmVyc2FsL3BsYXllci54bWxQSwECAAAUAAIACABFbkhSnF4yCBQGAAA3FwAAHQAAAAAAAAABAAAAAAB5AwAAdW5pdmVyc2FsL2NvbW1vbl9tZXNzYWdlcy5sbmdQSwECAAAUAAIACABFbkhSFR5gG6MAAAB/AQAALgAAAAAAAAABAAAAAADICQAAdW5pdmVyc2FsL3BsYXliYWNrX2FuZF9uYXZpZ2F0aW9uX3NldHRpbmdzLnhtbFBLAQIAABQAAgAIAEVuSFLQvS+0TgQAAIcVAAAnAAAAAAAAAAEAAAAAALcKAAB1bml2ZXJzYWwvZmxhc2hfcHVibGlzaGluZ19zZXR0aW5ncy54bWxQSwECAAAUAAIACABFbkhSOv2Vu24DAACgDAAAIQAAAAAAAAABAAAAAABKDwAAdW5pdmVyc2FsL2ZsYXNoX3NraW5fc2V0dGluZ3MueG1sUEsBAgAAFAACAAgARW5IUuZFxhFIBAAAERUAACYAAAAAAAAAAQAAAAAA9xIAAHVuaXZlcnNhbC9odG1sX3B1Ymxpc2hpbmdfc2V0dGluZ3MueG1sUEsBAgAAFAACAAgARW5IUkva9ZauAQAAbQYAAB8AAAAAAAAAAQAAAAAAgxcAAHVuaXZlcnNhbC9odG1sX3NraW5fc2V0dGluZ3MuanNQSwECAAAUAAIACABFbkhSlBOzImkAAABuAAAAHAAAAAAAAAABAAAAAABuGQAAdW5pdmVyc2FsL2xvY2FsX3NldHRpbmdzLnhtbFBLAQIAABQAAgAIAEVuSFKqn45ZFgoAABYZAAAXAAAAAAAAAAAAAAAAABEaAAB1bml2ZXJzYWwvdW5pdmVyc2FsLnBuZ1BLAQIAABQAAgAIAEVuSFLlZcaxSwAAAGoAAAAbAAAAAAAAAAEAAAAAAFwkAAB1bml2ZXJzYWwvdW5pdmVyc2FsLnBuZy54bWxQSwUGAAAAAAoACgAGAwAA4CQAAAAA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ORIGINAL_SIZ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ULTRA_SCORM_COURCE_TITLE" val="Aula_25_N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*\uFFFD\uFFFD\uFFFD{BB4CDCA5-F38E-475C-8C53-186BBAA01A72}&quot;,&quot;C:\\Users\\filom\\Documents\\ENGIMATH\\LESSONS\\MATRICES\\Aula 25_Completa&quot;],[&quot;\uFFFD\u0006\uFFFD{89960893-7238-4BF1-AF2C-E0D0CDA1F331}&quot;,&quot;E:\\Ano Letivo 2018_2019\\Projeto EngiMath\\IO2\\Aula 23 e 26_01_12_2020\\Tradução\\Aula 25_Completa&quot;],[&quot;\uFFFD\uFFFD.n{2C718A9B-BCB4-4807-BC20-6AE6832F03A6}&quot;,&quot;E:\\Hasiera\\Proy\\Europa\\Education\\ErasmusPlus\\2018-Estonia\\IO2\\material\\LESSONS - MATRICES and DETERMINANTS\\LESSON 25&quot;],[&quot;\uFFFD\u0017\uFFFD\uFFFD{611CD699-D877-4A71-B932-93ACB765141C}&quot;,&quot;C:\\Users\\mapbrsee\\Documents\\Erasmus+\\temas 23 a 26\\tema 25&quot;]]"/>
  <p:tag name="ISPRING_PRESENTATION_TITLE" val="Aula_25_N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ZIOMtKD7dTdfFJKUkBM6g&quot;,&quot;gi&quot;:&quot;FGqgo8LJlWW1vXT3-lNxyg&quot;,&quot;ti&quot;:&quot;ui_elements&quot;,&quot;vs&quot;:{&quot;f&quot;:[1233],&quot;i&quot;:{&quot;d&quot;:&quot;lZIOMtKD7dTdfFJKUkBM6g&quot;,&quot;p&quot;:true}}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KtMmGMX-n72Y7Hhf4zMLpA&quot;,&quot;gi&quot;:&quot;9x3TqVtR56e5V2ibjX9ufw&quot;,&quot;ti&quot;:&quot;characters&quot;,&quot;vs&quot;:{&quot;f&quot;:[870,674],&quot;i&quot;:{&quot;d&quot;:&quot;KtMmGMX-n72Y7Hhf4zMLpA&quot;,&quot;p&quot;:true}}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riDPcKGWW19kVmKFWVr-g&quot;,&quot;gi&quot;:&quot;9x3TqVtR56e5V2ibjX9ufw&quot;,&quot;ti&quot;:&quot;characters&quot;,&quot;vs&quot;:{&quot;f&quot;:[870,674],&quot;i&quot;:{&quot;d&quot;:&quot;XriDPcKGWW19kVmKFWVr-g&quot;,&quot;p&quot;:true}}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G9h3-XuJpkAhJcG6kleTsA&quot;,&quot;gi&quot;:&quot;FGqgo8LJlWW1vXT3-lNxyg&quot;,&quot;ti&quot;:&quot;ui_elements&quot;,&quot;vs&quot;:{&quot;f&quot;:[60],&quot;i&quot;:{&quot;d&quot;:&quot;G9h3-XuJpkAhJcG6kleTsA&quot;,&quot;p&quot;:true}}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1eRA1K9hEi8WGOGEIlrxtw&quot;,&quot;gi&quot;:&quot;FGqgo8LJlWW1vXT3-lNxyg&quot;,&quot;ti&quot;:&quot;ui_elements&quot;,&quot;vs&quot;:{&quot;f&quot;:[60],&quot;i&quot;:{&quot;d&quot;:&quot;1eRA1K9hEi8WGOGEIlrxtw&quot;,&quot;p&quot;:true}}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nafVbCmAkjJq-NtsOnP9zQ&quot;,&quot;gi&quot;:&quot;9x3TqVtR56e5V2ibjX9ufw&quot;,&quot;ti&quot;:&quot;characters&quot;,&quot;vs&quot;:{&quot;f&quot;:[870,674],&quot;i&quot;:{&quot;d&quot;:&quot;nafVbCmAkjJq-NtsOnP9zQ&quot;,&quot;p&quot;:true}}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hefkC8WsMRETT4a_SvFPg&quot;,&quot;gi&quot;:&quot;9x3TqVtR56e5V2ibjX9ufw&quot;,&quot;ti&quot;:&quot;characters&quot;,&quot;vs&quot;:{&quot;f&quot;:[870,674],&quot;i&quot;:{&quot;d&quot;:&quot;xhefkC8WsMRETT4a_SvFPg&quot;,&quot;p&quot;:true}}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ISPRING_QUIZ_FULL_PATH" val="C:\Users\filom\Documents\ENGIMATH\LESSONS\MATRICES\Aula 25_Completa\Aula_25_N1\quiz\quiz2.quiz"/>
  <p:tag name="ISPRING_QUIZ_RELATIVE_PATH" val="Aula_25_N1\quiz\quiz2.quiz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pv6vlDytKoOTrDjSiUJl2Q&quot;,&quot;gi&quot;:&quot;9x3TqVtR56e5V2ibjX9ufw&quot;,&quot;ti&quot;:&quot;characters&quot;,&quot;vs&quot;:{&quot;f&quot;:[870,674],&quot;i&quot;:{&quot;d&quot;:&quot;pv6vlDytKoOTrDjSiUJl2Q&quot;,&quot;p&quot;:true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Wqx_OsiHBP7N7B97bsAeg&quot;,&quot;gi&quot;:&quot;FGqgo8LJlWW1vXT3-lNxyg&quot;,&quot;ti&quot;:&quot;ui_elements&quot;,&quot;vs&quot;:{&quot;f&quot;:[13],&quot;i&quot;:{&quot;d&quot;:&quot;lWqx_OsiHBP7N7B97bsAeg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sv3p7AGkrWIwUMm7jY1ZMA&quot;,&quot;gi&quot;:&quot;9x3TqVtR56e5V2ibjX9ufw&quot;,&quot;ti&quot;:&quot;characters&quot;,&quot;vs&quot;:{&quot;f&quot;:[870,674],&quot;i&quot;:{&quot;d&quot;:&quot;sv3p7AGkrWIwUMm7jY1ZMA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TXfualuCNIuwCo4dSV_UzQ&quot;,&quot;gi&quot;:&quot;9x3TqVtR56e5V2ibjX9ufw&quot;,&quot;ti&quot;:&quot;characters&quot;,&quot;vs&quot;:{&quot;f&quot;:[870,674],&quot;i&quot;:{&quot;d&quot;:&quot;TXfualuCNIuwCo4dSV_UzQ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hefkC8WsMRETT4a_SvFPg&quot;,&quot;gi&quot;:&quot;9x3TqVtR56e5V2ibjX9ufw&quot;,&quot;ti&quot;:&quot;characters&quot;,&quot;vs&quot;:{&quot;f&quot;:[870,674],&quot;i&quot;:{&quot;d&quot;:&quot;xhefkC8WsMRETT4a_SvFPg&quot;,&quot;p&quot;:true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TXfualuCNIuwCo4dSV_UzQ&quot;,&quot;gi&quot;:&quot;9x3TqVtR56e5V2ibjX9ufw&quot;,&quot;ti&quot;:&quot;characters&quot;,&quot;vs&quot;:{&quot;f&quot;:[870,674],&quot;i&quot;:{&quot;d&quot;:&quot;TXfualuCNIuwCo4dSV_UzQ&quot;,&quot;p&quot;:true}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hefkC8WsMRETT4a_SvFPg&quot;,&quot;gi&quot;:&quot;9x3TqVtR56e5V2ibjX9ufw&quot;,&quot;ti&quot;:&quot;characters&quot;,&quot;vs&quot;:{&quot;f&quot;:[870,674],&quot;i&quot;:{&quot;d&quot;:&quot;xhefkC8WsMRETT4a_SvFPg&quot;,&quot;p&quot;:true}}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KtMmGMX-n72Y7Hhf4zMLpA&quot;,&quot;gi&quot;:&quot;9x3TqVtR56e5V2ibjX9ufw&quot;,&quot;ti&quot;:&quot;characters&quot;,&quot;vs&quot;:{&quot;f&quot;:[870,674],&quot;i&quot;:{&quot;d&quot;:&quot;KtMmGMX-n72Y7Hhf4zMLpA&quot;,&quot;p&quot;:true}}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KtMmGMX-n72Y7Hhf4zMLpA&quot;,&quot;gi&quot;:&quot;9x3TqVtR56e5V2ibjX9ufw&quot;,&quot;ti&quot;:&quot;characters&quot;,&quot;vs&quot;:{&quot;f&quot;:[870,674],&quot;i&quot;:{&quot;d&quot;:&quot;KtMmGMX-n72Y7Hhf4zMLpA&quot;,&quot;p&quot;:true}}}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3536B3E856E114D9A0F128D2740EF3C" ma:contentTypeVersion="15" ma:contentTypeDescription="Criar um novo documento." ma:contentTypeScope="" ma:versionID="19994ce53bd4fd50084cf307932a6689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40d8c5661e452ee98b8ea98e88ce35a2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m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B15583-4B36-4DB4-9F15-BC34101F647E}"/>
</file>

<file path=customXml/itemProps2.xml><?xml version="1.0" encoding="utf-8"?>
<ds:datastoreItem xmlns:ds="http://schemas.openxmlformats.org/officeDocument/2006/customXml" ds:itemID="{045071A1-F3CC-450E-88CA-EA8846E9BA82}"/>
</file>

<file path=customXml/itemProps3.xml><?xml version="1.0" encoding="utf-8"?>
<ds:datastoreItem xmlns:ds="http://schemas.openxmlformats.org/officeDocument/2006/customXml" ds:itemID="{4887CB68-959E-496F-9A18-A037F0C3C69E}"/>
</file>

<file path=docProps/app.xml><?xml version="1.0" encoding="utf-8"?>
<Properties xmlns="http://schemas.openxmlformats.org/officeDocument/2006/extended-properties" xmlns:vt="http://schemas.openxmlformats.org/officeDocument/2006/docPropsVTypes">
  <TotalTime>9965</TotalTime>
  <Words>2493</Words>
  <Application>Microsoft Office PowerPoint</Application>
  <PresentationFormat>Ecrã Panorâmico</PresentationFormat>
  <Paragraphs>442</Paragraphs>
  <Slides>27</Slides>
  <Notes>27</Notes>
  <HiddenSlides>6</HiddenSlides>
  <MMClips>0</MMClips>
  <ScaleCrop>false</ScaleCrop>
  <HeadingPairs>
    <vt:vector size="8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Courier New</vt:lpstr>
      <vt:lpstr>Segoe UI</vt:lpstr>
      <vt:lpstr>Segoe UI Semibold</vt:lpstr>
      <vt:lpstr>Times New Roman</vt:lpstr>
      <vt:lpstr>Tema de Office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UPV/EHU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Aula_25_N1</dc:title>
  <dc:creator>EUGENIO BRAVO</dc:creator>
  <cp:lastModifiedBy>Filomena Soares</cp:lastModifiedBy>
  <cp:revision>416</cp:revision>
  <dcterms:created xsi:type="dcterms:W3CDTF">2020-02-05T17:06:21Z</dcterms:created>
  <dcterms:modified xsi:type="dcterms:W3CDTF">2021-02-08T13:55:36Z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