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9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5" r:id="rId20"/>
    <p:sldId id="275" r:id="rId21"/>
    <p:sldId id="296" r:id="rId22"/>
    <p:sldId id="277" r:id="rId23"/>
    <p:sldId id="278" r:id="rId24"/>
    <p:sldId id="279" r:id="rId25"/>
    <p:sldId id="280" r:id="rId26"/>
    <p:sldId id="281" r:id="rId27"/>
    <p:sldId id="297" r:id="rId28"/>
    <p:sldId id="298" r:id="rId29"/>
    <p:sldId id="284" r:id="rId30"/>
    <p:sldId id="299" r:id="rId31"/>
    <p:sldId id="300" r:id="rId32"/>
    <p:sldId id="301" r:id="rId33"/>
    <p:sldId id="288" r:id="rId34"/>
    <p:sldId id="289" r:id="rId35"/>
    <p:sldId id="290" r:id="rId36"/>
    <p:sldId id="293" r:id="rId37"/>
    <p:sldId id="292" r:id="rId38"/>
  </p:sldIdLst>
  <p:sldSz cx="12192000" cy="6858000"/>
  <p:notesSz cx="6858000" cy="9144000"/>
  <p:embeddedFontLst>
    <p:embeddedFont>
      <p:font typeface="Architects Daughter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egoe UI Semibold" panose="020B0702040204020203" pitchFamily="34" charset="0"/>
      <p:bold r:id="rId50"/>
      <p:boldItalic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zcYaumVq04c6TYSNFHuJwnrPj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customschemas.google.com/relationships/presentationmetadata" Target="metadata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gs" Target="tags/tag1.xml"/><Relationship Id="rId60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10.wmf"/><Relationship Id="rId7" Type="http://schemas.openxmlformats.org/officeDocument/2006/relationships/image" Target="../media/image66.wmf"/><Relationship Id="rId2" Type="http://schemas.openxmlformats.org/officeDocument/2006/relationships/image" Target="../media/image62.wmf"/><Relationship Id="rId1" Type="http://schemas.openxmlformats.org/officeDocument/2006/relationships/image" Target="../media/image7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Relationship Id="rId9" Type="http://schemas.openxmlformats.org/officeDocument/2006/relationships/image" Target="../media/image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10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6" name="Google Shape;4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3" name="Google Shape;5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1" name="Google Shape;63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7" name="Google Shape;65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4" name="Google Shape;78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5" name="Google Shape;78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62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3" name="Google Shape;82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0" name="Google Shape;85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798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5" name="Google Shape;97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6" name="Google Shape;97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6" name="Google Shape;103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2" name="Google Shape;106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687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2" name="Google Shape;106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838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8" name="Google Shape;11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32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8" name="Google Shape;11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745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8" name="Google Shape;11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624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9" name="Google Shape;140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6" name="Google Shape;144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3" name="Google Shape;15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3" name="Google Shape;15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010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1" name="Google Shape;156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409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" name="Google Shape;38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10" Type="http://schemas.openxmlformats.org/officeDocument/2006/relationships/slide" Target="slide35.xml"/><Relationship Id="rId4" Type="http://schemas.openxmlformats.org/officeDocument/2006/relationships/image" Target="../media/image2.jpeg"/><Relationship Id="rId9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9.xml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.jpeg"/><Relationship Id="rId15" Type="http://schemas.openxmlformats.org/officeDocument/2006/relationships/image" Target="../media/image25.png"/><Relationship Id="rId10" Type="http://schemas.openxmlformats.org/officeDocument/2006/relationships/slide" Target="slide24.xml"/><Relationship Id="rId19" Type="http://schemas.openxmlformats.org/officeDocument/2006/relationships/image" Target="../media/image28.wmf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slide" Target="slide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9.xml"/><Relationship Id="rId18" Type="http://schemas.openxmlformats.org/officeDocument/2006/relationships/image" Target="../media/image27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12" Type="http://schemas.openxmlformats.org/officeDocument/2006/relationships/slide" Target="slide6.xml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png"/><Relationship Id="rId11" Type="http://schemas.openxmlformats.org/officeDocument/2006/relationships/slide" Target="slide2.xml"/><Relationship Id="rId5" Type="http://schemas.openxmlformats.org/officeDocument/2006/relationships/image" Target="../media/image2.jpeg"/><Relationship Id="rId15" Type="http://schemas.openxmlformats.org/officeDocument/2006/relationships/image" Target="../media/image24.png"/><Relationship Id="rId10" Type="http://schemas.openxmlformats.org/officeDocument/2006/relationships/slide" Target="slide24.xml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slide" Target="slide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.xml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26.png"/><Relationship Id="rId12" Type="http://schemas.openxmlformats.org/officeDocument/2006/relationships/slide" Target="slide24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35.xml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2.jpeg"/><Relationship Id="rId15" Type="http://schemas.openxmlformats.org/officeDocument/2006/relationships/slide" Target="slide19.xml"/><Relationship Id="rId10" Type="http://schemas.openxmlformats.org/officeDocument/2006/relationships/image" Target="../media/image31.png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slide" Target="slide6.xml"/><Relationship Id="rId22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34.wmf"/><Relationship Id="rId3" Type="http://schemas.openxmlformats.org/officeDocument/2006/relationships/notesSlide" Target="../notesSlides/notesSlide13.xml"/><Relationship Id="rId21" Type="http://schemas.openxmlformats.org/officeDocument/2006/relationships/slide" Target="slide6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png"/><Relationship Id="rId20" Type="http://schemas.openxmlformats.org/officeDocument/2006/relationships/slide" Target="slide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25.png"/><Relationship Id="rId5" Type="http://schemas.openxmlformats.org/officeDocument/2006/relationships/image" Target="../media/image2.jpeg"/><Relationship Id="rId15" Type="http://schemas.openxmlformats.org/officeDocument/2006/relationships/image" Target="../media/image45.png"/><Relationship Id="rId23" Type="http://schemas.openxmlformats.org/officeDocument/2006/relationships/slide" Target="slide35.xml"/><Relationship Id="rId28" Type="http://schemas.openxmlformats.org/officeDocument/2006/relationships/image" Target="../media/image35.wmf"/><Relationship Id="rId10" Type="http://schemas.openxmlformats.org/officeDocument/2006/relationships/image" Target="../media/image40.png"/><Relationship Id="rId19" Type="http://schemas.openxmlformats.org/officeDocument/2006/relationships/slide" Target="slide24.xml"/><Relationship Id="rId4" Type="http://schemas.openxmlformats.org/officeDocument/2006/relationships/image" Target="../media/image1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slide" Target="slide19.xml"/><Relationship Id="rId27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35.xml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6.xml"/><Relationship Id="rId5" Type="http://schemas.openxmlformats.org/officeDocument/2006/relationships/image" Target="../media/image49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35.xml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12" Type="http://schemas.openxmlformats.org/officeDocument/2006/relationships/slide" Target="slide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slide" Target="slide2.xml"/><Relationship Id="rId5" Type="http://schemas.openxmlformats.org/officeDocument/2006/relationships/image" Target="../media/image49.png"/><Relationship Id="rId10" Type="http://schemas.openxmlformats.org/officeDocument/2006/relationships/slide" Target="slide24.xml"/><Relationship Id="rId4" Type="http://schemas.openxmlformats.org/officeDocument/2006/relationships/image" Target="../media/image2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6.xml"/><Relationship Id="rId18" Type="http://schemas.openxmlformats.org/officeDocument/2006/relationships/image" Target="../media/image54.wmf"/><Relationship Id="rId3" Type="http://schemas.openxmlformats.org/officeDocument/2006/relationships/notesSlide" Target="../notesSlides/notesSlide16.xml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50.png"/><Relationship Id="rId12" Type="http://schemas.openxmlformats.org/officeDocument/2006/relationships/slide" Target="slide2.xml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11" Type="http://schemas.openxmlformats.org/officeDocument/2006/relationships/slide" Target="slide24.xml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51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1.png"/><Relationship Id="rId9" Type="http://schemas.openxmlformats.org/officeDocument/2006/relationships/image" Target="../media/image52.png"/><Relationship Id="rId14" Type="http://schemas.openxmlformats.org/officeDocument/2006/relationships/slide" Target="slide35.xml"/><Relationship Id="rId22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9.png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56.wmf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17" Type="http://schemas.openxmlformats.org/officeDocument/2006/relationships/slide" Target="slide3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6.xml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2.jpeg"/><Relationship Id="rId15" Type="http://schemas.openxmlformats.org/officeDocument/2006/relationships/slide" Target="slide2.xml"/><Relationship Id="rId10" Type="http://schemas.openxmlformats.org/officeDocument/2006/relationships/image" Target="../media/image57.png"/><Relationship Id="rId19" Type="http://schemas.openxmlformats.org/officeDocument/2006/relationships/image" Target="../media/image53.wmf"/><Relationship Id="rId4" Type="http://schemas.openxmlformats.org/officeDocument/2006/relationships/image" Target="../media/image1.png"/><Relationship Id="rId9" Type="http://schemas.openxmlformats.org/officeDocument/2006/relationships/image" Target="../media/image52.png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0.png"/><Relationship Id="rId18" Type="http://schemas.openxmlformats.org/officeDocument/2006/relationships/slide" Target="slide6.xml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53.wmf"/><Relationship Id="rId7" Type="http://schemas.openxmlformats.org/officeDocument/2006/relationships/image" Target="../media/image50.png"/><Relationship Id="rId12" Type="http://schemas.openxmlformats.org/officeDocument/2006/relationships/image" Target="../media/image59.png"/><Relationship Id="rId1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4.xml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2.jpeg"/><Relationship Id="rId15" Type="http://schemas.openxmlformats.org/officeDocument/2006/relationships/image" Target="../media/image51.png"/><Relationship Id="rId23" Type="http://schemas.openxmlformats.org/officeDocument/2006/relationships/image" Target="../media/image56.wmf"/><Relationship Id="rId10" Type="http://schemas.openxmlformats.org/officeDocument/2006/relationships/image" Target="../media/image57.png"/><Relationship Id="rId19" Type="http://schemas.openxmlformats.org/officeDocument/2006/relationships/slide" Target="slide35.xml"/><Relationship Id="rId4" Type="http://schemas.openxmlformats.org/officeDocument/2006/relationships/image" Target="../media/image1.png"/><Relationship Id="rId9" Type="http://schemas.openxmlformats.org/officeDocument/2006/relationships/image" Target="../media/image52.png"/><Relationship Id="rId14" Type="http://schemas.openxmlformats.org/officeDocument/2006/relationships/image" Target="../media/image61.png"/><Relationship Id="rId22" Type="http://schemas.openxmlformats.org/officeDocument/2006/relationships/oleObject" Target="../embeddings/oleObject2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63.wmf"/><Relationship Id="rId26" Type="http://schemas.openxmlformats.org/officeDocument/2006/relationships/image" Target="../media/image67.wmf"/><Relationship Id="rId3" Type="http://schemas.openxmlformats.org/officeDocument/2006/relationships/notesSlide" Target="../notesSlides/notesSlide19.xml"/><Relationship Id="rId21" Type="http://schemas.openxmlformats.org/officeDocument/2006/relationships/oleObject" Target="../embeddings/oleObject32.bin"/><Relationship Id="rId7" Type="http://schemas.openxmlformats.org/officeDocument/2006/relationships/slide" Target="slide2.xml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30.bin"/><Relationship Id="rId25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wmf"/><Relationship Id="rId20" Type="http://schemas.openxmlformats.org/officeDocument/2006/relationships/image" Target="../media/image64.wmf"/><Relationship Id="rId1" Type="http://schemas.openxmlformats.org/officeDocument/2006/relationships/vmlDrawing" Target="../drawings/vmlDrawing11.vml"/><Relationship Id="rId6" Type="http://schemas.openxmlformats.org/officeDocument/2006/relationships/slide" Target="slide24.xml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66.wmf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3.bin"/><Relationship Id="rId28" Type="http://schemas.openxmlformats.org/officeDocument/2006/relationships/image" Target="../media/image8.wmf"/><Relationship Id="rId10" Type="http://schemas.openxmlformats.org/officeDocument/2006/relationships/slide" Target="slide35.xml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1.png"/><Relationship Id="rId9" Type="http://schemas.openxmlformats.org/officeDocument/2006/relationships/slide" Target="slide19.xml"/><Relationship Id="rId14" Type="http://schemas.openxmlformats.org/officeDocument/2006/relationships/image" Target="../media/image62.wmf"/><Relationship Id="rId22" Type="http://schemas.openxmlformats.org/officeDocument/2006/relationships/image" Target="../media/image65.wmf"/><Relationship Id="rId27" Type="http://schemas.openxmlformats.org/officeDocument/2006/relationships/oleObject" Target="../embeddings/oleObject3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image" Target="../media/image2.jpeg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image" Target="../media/image2.jpeg"/><Relationship Id="rId9" Type="http://schemas.openxmlformats.org/officeDocument/2006/relationships/slide" Target="slide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71.wmf"/><Relationship Id="rId3" Type="http://schemas.openxmlformats.org/officeDocument/2006/relationships/notesSlide" Target="../notesSlides/notesSlide21.xml"/><Relationship Id="rId7" Type="http://schemas.openxmlformats.org/officeDocument/2006/relationships/slide" Target="slide6.xml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12.vml"/><Relationship Id="rId6" Type="http://schemas.openxmlformats.org/officeDocument/2006/relationships/slide" Target="slide2.xml"/><Relationship Id="rId11" Type="http://schemas.openxmlformats.org/officeDocument/2006/relationships/oleObject" Target="../embeddings/oleObject36.bin"/><Relationship Id="rId5" Type="http://schemas.openxmlformats.org/officeDocument/2006/relationships/slide" Target="slide24.xml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73.png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1.png"/><Relationship Id="rId9" Type="http://schemas.openxmlformats.org/officeDocument/2006/relationships/slide" Target="slide35.xml"/><Relationship Id="rId14" Type="http://schemas.openxmlformats.org/officeDocument/2006/relationships/image" Target="../media/image6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slide" Target="slide3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slide" Target="slide19.xml"/><Relationship Id="rId5" Type="http://schemas.openxmlformats.org/officeDocument/2006/relationships/image" Target="../media/image74.png"/><Relationship Id="rId10" Type="http://schemas.openxmlformats.org/officeDocument/2006/relationships/slide" Target="slide6.xml"/><Relationship Id="rId4" Type="http://schemas.openxmlformats.org/officeDocument/2006/relationships/image" Target="../media/image2.jpeg"/><Relationship Id="rId9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79.wmf"/><Relationship Id="rId26" Type="http://schemas.openxmlformats.org/officeDocument/2006/relationships/image" Target="../media/image83.wmf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45.bin"/><Relationship Id="rId34" Type="http://schemas.openxmlformats.org/officeDocument/2006/relationships/image" Target="../media/image75.png"/><Relationship Id="rId7" Type="http://schemas.openxmlformats.org/officeDocument/2006/relationships/slide" Target="slide24.xml"/><Relationship Id="rId12" Type="http://schemas.openxmlformats.org/officeDocument/2006/relationships/image" Target="../media/image25.png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47.bin"/><Relationship Id="rId3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20" Type="http://schemas.openxmlformats.org/officeDocument/2006/relationships/image" Target="../media/image80.wmf"/><Relationship Id="rId29" Type="http://schemas.openxmlformats.org/officeDocument/2006/relationships/oleObject" Target="../embeddings/oleObject49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4.png"/><Relationship Id="rId11" Type="http://schemas.openxmlformats.org/officeDocument/2006/relationships/slide" Target="slide35.xml"/><Relationship Id="rId24" Type="http://schemas.openxmlformats.org/officeDocument/2006/relationships/image" Target="../media/image82.wmf"/><Relationship Id="rId32" Type="http://schemas.openxmlformats.org/officeDocument/2006/relationships/image" Target="../media/image86.wmf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6.bin"/><Relationship Id="rId28" Type="http://schemas.openxmlformats.org/officeDocument/2006/relationships/image" Target="../media/image84.wmf"/><Relationship Id="rId10" Type="http://schemas.openxmlformats.org/officeDocument/2006/relationships/slide" Target="slide19.xml"/><Relationship Id="rId19" Type="http://schemas.openxmlformats.org/officeDocument/2006/relationships/oleObject" Target="../embeddings/oleObject44.bin"/><Relationship Id="rId31" Type="http://schemas.openxmlformats.org/officeDocument/2006/relationships/oleObject" Target="../embeddings/oleObject50.bin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77.wmf"/><Relationship Id="rId22" Type="http://schemas.openxmlformats.org/officeDocument/2006/relationships/image" Target="../media/image81.wmf"/><Relationship Id="rId27" Type="http://schemas.openxmlformats.org/officeDocument/2006/relationships/oleObject" Target="../embeddings/oleObject48.bin"/><Relationship Id="rId30" Type="http://schemas.openxmlformats.org/officeDocument/2006/relationships/image" Target="../media/image8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slide" Target="slide35.xml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12" Type="http://schemas.openxmlformats.org/officeDocument/2006/relationships/slide" Target="slide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slide" Target="slide6.xml"/><Relationship Id="rId5" Type="http://schemas.openxmlformats.org/officeDocument/2006/relationships/image" Target="../media/image2.jpeg"/><Relationship Id="rId10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slide" Target="slide35.xml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12" Type="http://schemas.openxmlformats.org/officeDocument/2006/relationships/slide" Target="slide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slide" Target="slide6.xml"/><Relationship Id="rId5" Type="http://schemas.openxmlformats.org/officeDocument/2006/relationships/image" Target="../media/image92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92.png"/><Relationship Id="rId10" Type="http://schemas.openxmlformats.org/officeDocument/2006/relationships/slide" Target="slide35.xml"/><Relationship Id="rId4" Type="http://schemas.openxmlformats.org/officeDocument/2006/relationships/image" Target="../media/image2.jpeg"/><Relationship Id="rId9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98.wmf"/><Relationship Id="rId3" Type="http://schemas.openxmlformats.org/officeDocument/2006/relationships/notesSlide" Target="../notesSlides/notesSlide27.xml"/><Relationship Id="rId7" Type="http://schemas.openxmlformats.org/officeDocument/2006/relationships/slide" Target="slide2.xml"/><Relationship Id="rId12" Type="http://schemas.openxmlformats.org/officeDocument/2006/relationships/image" Target="../media/image95.wmf"/><Relationship Id="rId1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wmf"/><Relationship Id="rId1" Type="http://schemas.openxmlformats.org/officeDocument/2006/relationships/vmlDrawing" Target="../drawings/vmlDrawing14.vml"/><Relationship Id="rId6" Type="http://schemas.openxmlformats.org/officeDocument/2006/relationships/slide" Target="slide24.xml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53.bin"/><Relationship Id="rId10" Type="http://schemas.openxmlformats.org/officeDocument/2006/relationships/slide" Target="slide35.xml"/><Relationship Id="rId4" Type="http://schemas.openxmlformats.org/officeDocument/2006/relationships/image" Target="../media/image1.png"/><Relationship Id="rId9" Type="http://schemas.openxmlformats.org/officeDocument/2006/relationships/slide" Target="slide19.xml"/><Relationship Id="rId14" Type="http://schemas.openxmlformats.org/officeDocument/2006/relationships/image" Target="../media/image9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98.wmf"/><Relationship Id="rId26" Type="http://schemas.openxmlformats.org/officeDocument/2006/relationships/image" Target="../media/image102.wmf"/><Relationship Id="rId3" Type="http://schemas.openxmlformats.org/officeDocument/2006/relationships/notesSlide" Target="../notesSlides/notesSlide28.xml"/><Relationship Id="rId21" Type="http://schemas.openxmlformats.org/officeDocument/2006/relationships/oleObject" Target="../embeddings/oleObject57.bin"/><Relationship Id="rId7" Type="http://schemas.openxmlformats.org/officeDocument/2006/relationships/slide" Target="slide2.xml"/><Relationship Id="rId12" Type="http://schemas.openxmlformats.org/officeDocument/2006/relationships/image" Target="../media/image95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wmf"/><Relationship Id="rId20" Type="http://schemas.openxmlformats.org/officeDocument/2006/relationships/image" Target="../media/image99.wmf"/><Relationship Id="rId1" Type="http://schemas.openxmlformats.org/officeDocument/2006/relationships/vmlDrawing" Target="../drawings/vmlDrawing15.vml"/><Relationship Id="rId6" Type="http://schemas.openxmlformats.org/officeDocument/2006/relationships/slide" Target="slide24.xml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101.wmf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8.bin"/><Relationship Id="rId10" Type="http://schemas.openxmlformats.org/officeDocument/2006/relationships/slide" Target="slide35.xml"/><Relationship Id="rId19" Type="http://schemas.openxmlformats.org/officeDocument/2006/relationships/oleObject" Target="../embeddings/oleObject56.bin"/><Relationship Id="rId4" Type="http://schemas.openxmlformats.org/officeDocument/2006/relationships/image" Target="../media/image1.png"/><Relationship Id="rId9" Type="http://schemas.openxmlformats.org/officeDocument/2006/relationships/slide" Target="slide19.xml"/><Relationship Id="rId14" Type="http://schemas.openxmlformats.org/officeDocument/2006/relationships/image" Target="../media/image96.wmf"/><Relationship Id="rId22" Type="http://schemas.openxmlformats.org/officeDocument/2006/relationships/image" Target="../media/image10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05.wmf"/><Relationship Id="rId26" Type="http://schemas.openxmlformats.org/officeDocument/2006/relationships/image" Target="../media/image109.wmf"/><Relationship Id="rId3" Type="http://schemas.openxmlformats.org/officeDocument/2006/relationships/notesSlide" Target="../notesSlides/notesSlide29.xml"/><Relationship Id="rId21" Type="http://schemas.openxmlformats.org/officeDocument/2006/relationships/oleObject" Target="../embeddings/oleObject64.bin"/><Relationship Id="rId7" Type="http://schemas.openxmlformats.org/officeDocument/2006/relationships/slide" Target="slide24.xml"/><Relationship Id="rId12" Type="http://schemas.openxmlformats.org/officeDocument/2006/relationships/image" Target="../media/image25.png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0.png"/><Relationship Id="rId11" Type="http://schemas.openxmlformats.org/officeDocument/2006/relationships/slide" Target="slide35.xml"/><Relationship Id="rId24" Type="http://schemas.openxmlformats.org/officeDocument/2006/relationships/image" Target="../media/image108.wmf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61.bin"/><Relationship Id="rId23" Type="http://schemas.openxmlformats.org/officeDocument/2006/relationships/oleObject" Target="../embeddings/oleObject65.bin"/><Relationship Id="rId10" Type="http://schemas.openxmlformats.org/officeDocument/2006/relationships/slide" Target="slide19.xml"/><Relationship Id="rId19" Type="http://schemas.openxmlformats.org/officeDocument/2006/relationships/oleObject" Target="../embeddings/oleObject63.bin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103.wmf"/><Relationship Id="rId22" Type="http://schemas.openxmlformats.org/officeDocument/2006/relationships/image" Target="../media/image10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image" Target="../media/image2.jpeg"/><Relationship Id="rId9" Type="http://schemas.openxmlformats.org/officeDocument/2006/relationships/slide" Target="slide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05.wmf"/><Relationship Id="rId26" Type="http://schemas.openxmlformats.org/officeDocument/2006/relationships/image" Target="../media/image109.wmf"/><Relationship Id="rId3" Type="http://schemas.openxmlformats.org/officeDocument/2006/relationships/notesSlide" Target="../notesSlides/notesSlide30.xml"/><Relationship Id="rId21" Type="http://schemas.openxmlformats.org/officeDocument/2006/relationships/oleObject" Target="../embeddings/oleObject64.bin"/><Relationship Id="rId7" Type="http://schemas.openxmlformats.org/officeDocument/2006/relationships/slide" Target="slide24.xml"/><Relationship Id="rId12" Type="http://schemas.openxmlformats.org/officeDocument/2006/relationships/image" Target="../media/image25.png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29" Type="http://schemas.openxmlformats.org/officeDocument/2006/relationships/image" Target="../media/image113.pn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0.png"/><Relationship Id="rId11" Type="http://schemas.openxmlformats.org/officeDocument/2006/relationships/slide" Target="slide35.xml"/><Relationship Id="rId24" Type="http://schemas.openxmlformats.org/officeDocument/2006/relationships/image" Target="../media/image108.wmf"/><Relationship Id="rId32" Type="http://schemas.openxmlformats.org/officeDocument/2006/relationships/image" Target="../media/image116.png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67.bin"/><Relationship Id="rId23" Type="http://schemas.openxmlformats.org/officeDocument/2006/relationships/oleObject" Target="../embeddings/oleObject69.bin"/><Relationship Id="rId28" Type="http://schemas.openxmlformats.org/officeDocument/2006/relationships/image" Target="../media/image112.png"/><Relationship Id="rId10" Type="http://schemas.openxmlformats.org/officeDocument/2006/relationships/slide" Target="slide19.xml"/><Relationship Id="rId19" Type="http://schemas.openxmlformats.org/officeDocument/2006/relationships/oleObject" Target="../embeddings/oleObject68.bin"/><Relationship Id="rId31" Type="http://schemas.openxmlformats.org/officeDocument/2006/relationships/image" Target="../media/image115.png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103.wmf"/><Relationship Id="rId22" Type="http://schemas.openxmlformats.org/officeDocument/2006/relationships/image" Target="../media/image107.wmf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05.wmf"/><Relationship Id="rId26" Type="http://schemas.openxmlformats.org/officeDocument/2006/relationships/image" Target="../media/image109.wmf"/><Relationship Id="rId39" Type="http://schemas.openxmlformats.org/officeDocument/2006/relationships/image" Target="../media/image100.png"/><Relationship Id="rId3" Type="http://schemas.openxmlformats.org/officeDocument/2006/relationships/notesSlide" Target="../notesSlides/notesSlide31.xml"/><Relationship Id="rId21" Type="http://schemas.openxmlformats.org/officeDocument/2006/relationships/oleObject" Target="../embeddings/oleObject64.bin"/><Relationship Id="rId34" Type="http://schemas.openxmlformats.org/officeDocument/2006/relationships/image" Target="../media/image95.png"/><Relationship Id="rId42" Type="http://schemas.openxmlformats.org/officeDocument/2006/relationships/image" Target="../media/image103.png"/><Relationship Id="rId47" Type="http://schemas.openxmlformats.org/officeDocument/2006/relationships/image" Target="../media/image108.png"/><Relationship Id="rId7" Type="http://schemas.openxmlformats.org/officeDocument/2006/relationships/slide" Target="slide24.xml"/><Relationship Id="rId12" Type="http://schemas.openxmlformats.org/officeDocument/2006/relationships/image" Target="../media/image25.png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33" Type="http://schemas.openxmlformats.org/officeDocument/2006/relationships/image" Target="../media/image940.png"/><Relationship Id="rId38" Type="http://schemas.openxmlformats.org/officeDocument/2006/relationships/image" Target="../media/image99.png"/><Relationship Id="rId46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41" Type="http://schemas.openxmlformats.org/officeDocument/2006/relationships/image" Target="../media/image102.pn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0.png"/><Relationship Id="rId11" Type="http://schemas.openxmlformats.org/officeDocument/2006/relationships/slide" Target="slide35.xml"/><Relationship Id="rId24" Type="http://schemas.openxmlformats.org/officeDocument/2006/relationships/image" Target="../media/image108.wmf"/><Relationship Id="rId32" Type="http://schemas.openxmlformats.org/officeDocument/2006/relationships/image" Target="../media/image930.png"/><Relationship Id="rId37" Type="http://schemas.openxmlformats.org/officeDocument/2006/relationships/image" Target="../media/image98.png"/><Relationship Id="rId40" Type="http://schemas.openxmlformats.org/officeDocument/2006/relationships/image" Target="../media/image101.png"/><Relationship Id="rId45" Type="http://schemas.openxmlformats.org/officeDocument/2006/relationships/image" Target="../media/image106.png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70.bin"/><Relationship Id="rId23" Type="http://schemas.openxmlformats.org/officeDocument/2006/relationships/oleObject" Target="../embeddings/oleObject72.bin"/><Relationship Id="rId36" Type="http://schemas.openxmlformats.org/officeDocument/2006/relationships/image" Target="../media/image97.png"/><Relationship Id="rId10" Type="http://schemas.openxmlformats.org/officeDocument/2006/relationships/slide" Target="slide19.xml"/><Relationship Id="rId19" Type="http://schemas.openxmlformats.org/officeDocument/2006/relationships/oleObject" Target="../embeddings/oleObject71.bin"/><Relationship Id="rId31" Type="http://schemas.openxmlformats.org/officeDocument/2006/relationships/image" Target="../media/image920.png"/><Relationship Id="rId44" Type="http://schemas.openxmlformats.org/officeDocument/2006/relationships/image" Target="../media/image105.png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103.wmf"/><Relationship Id="rId22" Type="http://schemas.openxmlformats.org/officeDocument/2006/relationships/image" Target="../media/image107.wmf"/><Relationship Id="rId35" Type="http://schemas.openxmlformats.org/officeDocument/2006/relationships/image" Target="../media/image96.png"/><Relationship Id="rId43" Type="http://schemas.openxmlformats.org/officeDocument/2006/relationships/image" Target="../media/image104.png"/><Relationship Id="rId48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05.wmf"/><Relationship Id="rId26" Type="http://schemas.openxmlformats.org/officeDocument/2006/relationships/image" Target="../media/image109.wmf"/><Relationship Id="rId39" Type="http://schemas.openxmlformats.org/officeDocument/2006/relationships/image" Target="../media/image117.png"/><Relationship Id="rId3" Type="http://schemas.openxmlformats.org/officeDocument/2006/relationships/notesSlide" Target="../notesSlides/notesSlide32.xml"/><Relationship Id="rId21" Type="http://schemas.openxmlformats.org/officeDocument/2006/relationships/oleObject" Target="../embeddings/oleObject64.bin"/><Relationship Id="rId34" Type="http://schemas.openxmlformats.org/officeDocument/2006/relationships/image" Target="../media/image99.png"/><Relationship Id="rId7" Type="http://schemas.openxmlformats.org/officeDocument/2006/relationships/slide" Target="slide24.xml"/><Relationship Id="rId12" Type="http://schemas.openxmlformats.org/officeDocument/2006/relationships/image" Target="../media/image25.png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33" Type="http://schemas.openxmlformats.org/officeDocument/2006/relationships/image" Target="../media/image98.png"/><Relationship Id="rId38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29" Type="http://schemas.openxmlformats.org/officeDocument/2006/relationships/image" Target="../media/image106.pn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0.png"/><Relationship Id="rId11" Type="http://schemas.openxmlformats.org/officeDocument/2006/relationships/slide" Target="slide35.xml"/><Relationship Id="rId24" Type="http://schemas.openxmlformats.org/officeDocument/2006/relationships/image" Target="../media/image108.wmf"/><Relationship Id="rId32" Type="http://schemas.openxmlformats.org/officeDocument/2006/relationships/image" Target="../media/image109.png"/><Relationship Id="rId37" Type="http://schemas.openxmlformats.org/officeDocument/2006/relationships/image" Target="../media/image102.png"/><Relationship Id="rId5" Type="http://schemas.openxmlformats.org/officeDocument/2006/relationships/image" Target="../media/image2.jpeg"/><Relationship Id="rId15" Type="http://schemas.openxmlformats.org/officeDocument/2006/relationships/oleObject" Target="../embeddings/oleObject73.bin"/><Relationship Id="rId23" Type="http://schemas.openxmlformats.org/officeDocument/2006/relationships/oleObject" Target="../embeddings/oleObject75.bin"/><Relationship Id="rId28" Type="http://schemas.openxmlformats.org/officeDocument/2006/relationships/image" Target="../media/image105.png"/><Relationship Id="rId36" Type="http://schemas.openxmlformats.org/officeDocument/2006/relationships/image" Target="../media/image101.png"/><Relationship Id="rId10" Type="http://schemas.openxmlformats.org/officeDocument/2006/relationships/slide" Target="slide19.xml"/><Relationship Id="rId19" Type="http://schemas.openxmlformats.org/officeDocument/2006/relationships/oleObject" Target="../embeddings/oleObject74.bin"/><Relationship Id="rId31" Type="http://schemas.openxmlformats.org/officeDocument/2006/relationships/image" Target="../media/image108.png"/><Relationship Id="rId4" Type="http://schemas.openxmlformats.org/officeDocument/2006/relationships/image" Target="../media/image1.png"/><Relationship Id="rId9" Type="http://schemas.openxmlformats.org/officeDocument/2006/relationships/slide" Target="slide6.xml"/><Relationship Id="rId14" Type="http://schemas.openxmlformats.org/officeDocument/2006/relationships/image" Target="../media/image103.wmf"/><Relationship Id="rId22" Type="http://schemas.openxmlformats.org/officeDocument/2006/relationships/image" Target="../media/image107.wmf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image" Target="../media/image120.png"/><Relationship Id="rId12" Type="http://schemas.openxmlformats.org/officeDocument/2006/relationships/slide" Target="slide2.xml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slide" Target="slide24.xml"/><Relationship Id="rId5" Type="http://schemas.openxmlformats.org/officeDocument/2006/relationships/image" Target="../media/image118.png"/><Relationship Id="rId15" Type="http://schemas.openxmlformats.org/officeDocument/2006/relationships/slide" Target="slide35.xml"/><Relationship Id="rId10" Type="http://schemas.openxmlformats.org/officeDocument/2006/relationships/image" Target="../media/image123.png"/><Relationship Id="rId4" Type="http://schemas.openxmlformats.org/officeDocument/2006/relationships/image" Target="../media/image2.jpeg"/><Relationship Id="rId9" Type="http://schemas.openxmlformats.org/officeDocument/2006/relationships/image" Target="../media/image122.png"/><Relationship Id="rId14" Type="http://schemas.openxmlformats.org/officeDocument/2006/relationships/slide" Target="slide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slide" Target="slide24.xml"/><Relationship Id="rId3" Type="http://schemas.openxmlformats.org/officeDocument/2006/relationships/image" Target="../media/image1.png"/><Relationship Id="rId21" Type="http://schemas.openxmlformats.org/officeDocument/2006/relationships/image" Target="../media/image138.png"/><Relationship Id="rId7" Type="http://schemas.openxmlformats.org/officeDocument/2006/relationships/image" Target="../media/image123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29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1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28" Type="http://schemas.openxmlformats.org/officeDocument/2006/relationships/slide" Target="slide6.xml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31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slide" Target="slide2.xml"/><Relationship Id="rId30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43.png"/><Relationship Id="rId7" Type="http://schemas.openxmlformats.org/officeDocument/2006/relationships/slide" Target="slide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.jpeg"/><Relationship Id="rId5" Type="http://schemas.openxmlformats.org/officeDocument/2006/relationships/slide" Target="slide24.xml"/><Relationship Id="rId10" Type="http://schemas.openxmlformats.org/officeDocument/2006/relationships/image" Target="../media/image1.png"/><Relationship Id="rId4" Type="http://schemas.openxmlformats.org/officeDocument/2006/relationships/image" Target="../media/image144.png"/><Relationship Id="rId9" Type="http://schemas.openxmlformats.org/officeDocument/2006/relationships/slide" Target="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notesSlide" Target="../notesSlides/notesSlide36.xml"/><Relationship Id="rId7" Type="http://schemas.openxmlformats.org/officeDocument/2006/relationships/slide" Target="slide19.xml"/><Relationship Id="rId12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6.xml"/><Relationship Id="rId11" Type="http://schemas.openxmlformats.org/officeDocument/2006/relationships/image" Target="../media/image145.png"/><Relationship Id="rId5" Type="http://schemas.openxmlformats.org/officeDocument/2006/relationships/slide" Target="slide2.xml"/><Relationship Id="rId10" Type="http://schemas.openxmlformats.org/officeDocument/2006/relationships/image" Target="../media/image2.jpeg"/><Relationship Id="rId4" Type="http://schemas.openxmlformats.org/officeDocument/2006/relationships/slide" Target="slide24.xml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7.png"/><Relationship Id="rId7" Type="http://schemas.openxmlformats.org/officeDocument/2006/relationships/slide" Target="slide2.xml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1.png"/><Relationship Id="rId5" Type="http://schemas.openxmlformats.org/officeDocument/2006/relationships/image" Target="../media/image148.png"/><Relationship Id="rId10" Type="http://schemas.openxmlformats.org/officeDocument/2006/relationships/slide" Target="slide35.xml"/><Relationship Id="rId4" Type="http://schemas.openxmlformats.org/officeDocument/2006/relationships/image" Target="../media/image3.png"/><Relationship Id="rId9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image" Target="../media/image2.jpeg"/><Relationship Id="rId9" Type="http://schemas.openxmlformats.org/officeDocument/2006/relationships/slide" Target="slide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png"/><Relationship Id="rId7" Type="http://schemas.openxmlformats.org/officeDocument/2006/relationships/slide" Target="slide24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35.xml"/><Relationship Id="rId5" Type="http://schemas.openxmlformats.org/officeDocument/2006/relationships/image" Target="../media/image4.png"/><Relationship Id="rId10" Type="http://schemas.openxmlformats.org/officeDocument/2006/relationships/slide" Target="slide19.xml"/><Relationship Id="rId4" Type="http://schemas.openxmlformats.org/officeDocument/2006/relationships/image" Target="../media/image2.jpe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0.wmf"/><Relationship Id="rId26" Type="http://schemas.openxmlformats.org/officeDocument/2006/relationships/image" Target="../media/image14.wmf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6.bin"/><Relationship Id="rId7" Type="http://schemas.openxmlformats.org/officeDocument/2006/relationships/slide" Target="slide6.xml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4.bin"/><Relationship Id="rId25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wmf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13.wmf"/><Relationship Id="rId5" Type="http://schemas.openxmlformats.org/officeDocument/2006/relationships/slide" Target="slide24.xml"/><Relationship Id="rId15" Type="http://schemas.openxmlformats.org/officeDocument/2006/relationships/oleObject" Target="../embeddings/oleObject3.bin"/><Relationship Id="rId23" Type="http://schemas.openxmlformats.org/officeDocument/2006/relationships/oleObject" Target="../embeddings/oleObject7.bin"/><Relationship Id="rId10" Type="http://schemas.openxmlformats.org/officeDocument/2006/relationships/image" Target="../media/image2.jpe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9" Type="http://schemas.openxmlformats.org/officeDocument/2006/relationships/slide" Target="slide35.xml"/><Relationship Id="rId14" Type="http://schemas.openxmlformats.org/officeDocument/2006/relationships/image" Target="../media/image8.wmf"/><Relationship Id="rId22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24.xml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slide" Target="slide3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.jpeg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19" Type="http://schemas.openxmlformats.org/officeDocument/2006/relationships/image" Target="../media/image9.wmf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24.xml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slide" Target="slide3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.jpeg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19" Type="http://schemas.openxmlformats.org/officeDocument/2006/relationships/image" Target="../media/image9.wmf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35.xml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6.xml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slide" Target="slide24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27">
            <a:extLst>
              <a:ext uri="{FF2B5EF4-FFF2-40B4-BE49-F238E27FC236}">
                <a16:creationId xmlns:a16="http://schemas.microsoft.com/office/drawing/2014/main" id="{A9A77799-3BB8-4EA7-9819-17EFD8E97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6" name="Imagem 6">
            <a:extLst>
              <a:ext uri="{FF2B5EF4-FFF2-40B4-BE49-F238E27FC236}">
                <a16:creationId xmlns:a16="http://schemas.microsoft.com/office/drawing/2014/main" id="{C9E89459-ACFB-4B2F-8051-D3ADA4E9F0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89" name="Google Shape;89;p1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1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1"/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 Plano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5"/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Tx/>
            </a:pPr>
            <a:r>
              <a:rPr lang="pt-PT" sz="2000" b="1" kern="1200" dirty="0">
                <a:solidFill>
                  <a:srgbClr val="F25E4F"/>
                </a:solidFill>
                <a:latin typeface="Calibri" panose="020F0502020204030204"/>
                <a:ea typeface="+mn-ea"/>
                <a:cs typeface="+mn-cs"/>
              </a:rPr>
              <a:t>Não esquecer!</a:t>
            </a:r>
            <a:r>
              <a:rPr lang="pt-PT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lvl="0">
              <a:buClrTx/>
            </a:pPr>
            <a:r>
              <a:rPr lang="pt-PT" sz="18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Podes </a:t>
            </a:r>
            <a:r>
              <a:rPr lang="pt-PT" sz="1800" b="1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navegar por todas as secções </a:t>
            </a:r>
            <a:r>
              <a:rPr lang="pt-PT" sz="18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pt-PT" sz="1800" i="1" kern="1200" dirty="0" err="1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ente</a:t>
            </a:r>
            <a:r>
              <a:rPr lang="pt-PT" sz="1800" kern="1200" dirty="0" err="1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r</a:t>
            </a:r>
            <a:r>
              <a:rPr lang="pt-PT" sz="18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 ou clique de rato) ou </a:t>
            </a:r>
            <a:r>
              <a:rPr lang="pt-PT" sz="1800" b="1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escolher a secção </a:t>
            </a:r>
            <a:r>
              <a:rPr lang="pt-PT" sz="18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clicando sobre ela.</a:t>
            </a:r>
          </a:p>
          <a:p>
            <a:pPr lvl="0">
              <a:buClrTx/>
            </a:pPr>
            <a:r>
              <a:rPr lang="pt-PT" sz="18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Apenas deves “</a:t>
            </a:r>
            <a:r>
              <a:rPr lang="pt-PT" sz="1800" b="1" i="1" kern="1200" dirty="0" err="1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Try</a:t>
            </a:r>
            <a:r>
              <a:rPr lang="pt-PT" sz="1800" b="1" i="1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pt-PT" sz="1800" b="1" i="1" kern="1200" dirty="0" err="1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it</a:t>
            </a:r>
            <a:r>
              <a:rPr lang="pt-PT" sz="18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”</a:t>
            </a:r>
            <a:r>
              <a:rPr lang="pt-PT" sz="1800" b="1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pt-PT" sz="1800" u="sng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depois de navegares por todos os conteúdos desta aula</a:t>
            </a:r>
            <a:r>
              <a:rPr lang="en-GB" sz="1600" kern="1200" dirty="0">
                <a:solidFill>
                  <a:srgbClr val="0C2B8E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94" name="Google Shape;94;p1"/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GB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EngiMath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</a:t>
            </a:r>
            <a:endParaRPr/>
          </a:p>
        </p:txBody>
      </p:sp>
      <p:sp>
        <p:nvSpPr>
          <p:cNvPr id="97" name="Google Shape;97;p1">
            <a:hlinkClick r:id="rId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>
            <a:hlinkClick r:id="rId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99" name="Google Shape;99;p1">
            <a:hlinkClick r:id="rId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00" name="Google Shape;100;p1">
            <a:hlinkClick r:id="rId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01" name="Google Shape;101;p1">
            <a:hlinkClick r:id="rId1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m 27">
            <a:extLst>
              <a:ext uri="{FF2B5EF4-FFF2-40B4-BE49-F238E27FC236}">
                <a16:creationId xmlns:a16="http://schemas.microsoft.com/office/drawing/2014/main" id="{00954B4E-1D21-4F4A-877C-A8015DD89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59" name="Imagem 6">
            <a:extLst>
              <a:ext uri="{FF2B5EF4-FFF2-40B4-BE49-F238E27FC236}">
                <a16:creationId xmlns:a16="http://schemas.microsoft.com/office/drawing/2014/main" id="{1F3ECE47-3583-4ADB-9BB0-B4C96895FF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18" name="Google Shape;418;p10"/>
          <p:cNvSpPr/>
          <p:nvPr/>
        </p:nvSpPr>
        <p:spPr>
          <a:xfrm>
            <a:off x="2088682" y="334800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" name="Google Shape;419;p10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0" name="Google Shape;420;p10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1" name="Google Shape;421;p10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426" name="Google Shape;426;p10"/>
          <p:cNvSpPr txBox="1"/>
          <p:nvPr/>
        </p:nvSpPr>
        <p:spPr>
          <a:xfrm>
            <a:off x="2180805" y="1254820"/>
            <a:ext cx="3210110" cy="12714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27" name="Google Shape;427;p10"/>
          <p:cNvSpPr/>
          <p:nvPr/>
        </p:nvSpPr>
        <p:spPr>
          <a:xfrm>
            <a:off x="2150464" y="6124113"/>
            <a:ext cx="9828000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7157" y="2577784"/>
            <a:ext cx="1937084" cy="128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10"/>
          <p:cNvGrpSpPr/>
          <p:nvPr/>
        </p:nvGrpSpPr>
        <p:grpSpPr>
          <a:xfrm>
            <a:off x="2601680" y="3810365"/>
            <a:ext cx="1314032" cy="810433"/>
            <a:chOff x="3364972" y="3214778"/>
            <a:chExt cx="1314032" cy="810433"/>
          </a:xfrm>
        </p:grpSpPr>
        <p:sp>
          <p:nvSpPr>
            <p:cNvPr id="434" name="Google Shape;434;p10"/>
            <p:cNvSpPr txBox="1"/>
            <p:nvPr/>
          </p:nvSpPr>
          <p:spPr>
            <a:xfrm>
              <a:off x="3364972" y="3378880"/>
              <a:ext cx="12970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1800" dirty="0"/>
            </a:p>
          </p:txBody>
        </p:sp>
        <p:sp>
          <p:nvSpPr>
            <p:cNvPr id="435" name="Google Shape;435;p10"/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6" name="Google Shape;43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8267" y="2568848"/>
            <a:ext cx="2111375" cy="121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4448" y="2635524"/>
            <a:ext cx="2128129" cy="1215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10"/>
          <p:cNvGrpSpPr/>
          <p:nvPr/>
        </p:nvGrpSpPr>
        <p:grpSpPr>
          <a:xfrm>
            <a:off x="9590320" y="3810364"/>
            <a:ext cx="1555007" cy="850352"/>
            <a:chOff x="3328307" y="3214777"/>
            <a:chExt cx="1555007" cy="850352"/>
          </a:xfrm>
        </p:grpSpPr>
        <p:sp>
          <p:nvSpPr>
            <p:cNvPr id="441" name="Google Shape;441;p10"/>
            <p:cNvSpPr txBox="1"/>
            <p:nvPr/>
          </p:nvSpPr>
          <p:spPr>
            <a:xfrm>
              <a:off x="3328307" y="3418798"/>
              <a:ext cx="15550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</a:t>
              </a:r>
              <a:endParaRPr lang="pt-PT" sz="1800" dirty="0"/>
            </a:p>
          </p:txBody>
        </p:sp>
        <p:sp>
          <p:nvSpPr>
            <p:cNvPr id="442" name="Google Shape;442;p10"/>
            <p:cNvSpPr/>
            <p:nvPr/>
          </p:nvSpPr>
          <p:spPr>
            <a:xfrm>
              <a:off x="3407028" y="3214777"/>
              <a:ext cx="1390894" cy="810433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10"/>
          <p:cNvSpPr/>
          <p:nvPr/>
        </p:nvSpPr>
        <p:spPr>
          <a:xfrm>
            <a:off x="9846319" y="1068133"/>
            <a:ext cx="1346199" cy="1346199"/>
          </a:xfrm>
          <a:custGeom>
            <a:avLst/>
            <a:gdLst/>
            <a:ahLst/>
            <a:cxnLst/>
            <a:rect l="l" t="t" r="r" b="b"/>
            <a:pathLst>
              <a:path w="192" h="192" extrusionOk="0">
                <a:moveTo>
                  <a:pt x="136" y="0"/>
                </a:moveTo>
                <a:cubicBezTo>
                  <a:pt x="56" y="0"/>
                  <a:pt x="56" y="0"/>
                  <a:pt x="56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136"/>
                  <a:pt x="0" y="136"/>
                  <a:pt x="0" y="136"/>
                </a:cubicBezTo>
                <a:cubicBezTo>
                  <a:pt x="56" y="192"/>
                  <a:pt x="56" y="192"/>
                  <a:pt x="56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92" y="136"/>
                  <a:pt x="192" y="136"/>
                  <a:pt x="192" y="136"/>
                </a:cubicBezTo>
                <a:cubicBezTo>
                  <a:pt x="192" y="56"/>
                  <a:pt x="192" y="56"/>
                  <a:pt x="192" y="56"/>
                </a:cubicBezTo>
                <a:lnTo>
                  <a:pt x="136" y="0"/>
                </a:lnTo>
                <a:close/>
                <a:moveTo>
                  <a:pt x="184" y="132"/>
                </a:moveTo>
                <a:cubicBezTo>
                  <a:pt x="132" y="184"/>
                  <a:pt x="132" y="184"/>
                  <a:pt x="132" y="184"/>
                </a:cubicBezTo>
                <a:cubicBezTo>
                  <a:pt x="59" y="184"/>
                  <a:pt x="59" y="184"/>
                  <a:pt x="59" y="184"/>
                </a:cubicBezTo>
                <a:cubicBezTo>
                  <a:pt x="8" y="132"/>
                  <a:pt x="8" y="132"/>
                  <a:pt x="8" y="132"/>
                </a:cubicBezTo>
                <a:cubicBezTo>
                  <a:pt x="8" y="59"/>
                  <a:pt x="8" y="59"/>
                  <a:pt x="8" y="59"/>
                </a:cubicBezTo>
                <a:cubicBezTo>
                  <a:pt x="59" y="8"/>
                  <a:pt x="59" y="8"/>
                  <a:pt x="59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84" y="59"/>
                  <a:pt x="184" y="59"/>
                  <a:pt x="184" y="59"/>
                </a:cubicBezTo>
                <a:lnTo>
                  <a:pt x="184" y="132"/>
                </a:lnTo>
                <a:close/>
                <a:moveTo>
                  <a:pt x="111" y="74"/>
                </a:moveTo>
                <a:cubicBezTo>
                  <a:pt x="106" y="73"/>
                  <a:pt x="107" y="89"/>
                  <a:pt x="107" y="89"/>
                </a:cubicBezTo>
                <a:cubicBezTo>
                  <a:pt x="107" y="108"/>
                  <a:pt x="108" y="114"/>
                  <a:pt x="108" y="114"/>
                </a:cubicBezTo>
                <a:cubicBezTo>
                  <a:pt x="108" y="114"/>
                  <a:pt x="108" y="117"/>
                  <a:pt x="111" y="117"/>
                </a:cubicBezTo>
                <a:cubicBezTo>
                  <a:pt x="114" y="117"/>
                  <a:pt x="114" y="114"/>
                  <a:pt x="114" y="114"/>
                </a:cubicBezTo>
                <a:cubicBezTo>
                  <a:pt x="115" y="111"/>
                  <a:pt x="115" y="90"/>
                  <a:pt x="115" y="89"/>
                </a:cubicBezTo>
                <a:cubicBezTo>
                  <a:pt x="115" y="88"/>
                  <a:pt x="116" y="75"/>
                  <a:pt x="111" y="74"/>
                </a:cubicBezTo>
                <a:close/>
                <a:moveTo>
                  <a:pt x="150" y="83"/>
                </a:moveTo>
                <a:cubicBezTo>
                  <a:pt x="150" y="75"/>
                  <a:pt x="146" y="76"/>
                  <a:pt x="146" y="76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6" y="91"/>
                  <a:pt x="146" y="91"/>
                  <a:pt x="146" y="91"/>
                </a:cubicBezTo>
                <a:cubicBezTo>
                  <a:pt x="146" y="91"/>
                  <a:pt x="150" y="91"/>
                  <a:pt x="150" y="83"/>
                </a:cubicBezTo>
                <a:close/>
                <a:moveTo>
                  <a:pt x="63" y="16"/>
                </a:moveTo>
                <a:cubicBezTo>
                  <a:pt x="16" y="63"/>
                  <a:pt x="16" y="63"/>
                  <a:pt x="16" y="63"/>
                </a:cubicBezTo>
                <a:cubicBezTo>
                  <a:pt x="16" y="129"/>
                  <a:pt x="16" y="129"/>
                  <a:pt x="16" y="129"/>
                </a:cubicBezTo>
                <a:cubicBezTo>
                  <a:pt x="63" y="176"/>
                  <a:pt x="63" y="176"/>
                  <a:pt x="63" y="176"/>
                </a:cubicBezTo>
                <a:cubicBezTo>
                  <a:pt x="129" y="176"/>
                  <a:pt x="129" y="176"/>
                  <a:pt x="129" y="176"/>
                </a:cubicBezTo>
                <a:cubicBezTo>
                  <a:pt x="176" y="129"/>
                  <a:pt x="176" y="129"/>
                  <a:pt x="176" y="129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29" y="16"/>
                  <a:pt x="129" y="16"/>
                  <a:pt x="129" y="16"/>
                </a:cubicBezTo>
                <a:lnTo>
                  <a:pt x="63" y="16"/>
                </a:lnTo>
                <a:close/>
                <a:moveTo>
                  <a:pt x="58" y="122"/>
                </a:moveTo>
                <a:cubicBezTo>
                  <a:pt x="58" y="122"/>
                  <a:pt x="52" y="132"/>
                  <a:pt x="37" y="126"/>
                </a:cubicBezTo>
                <a:cubicBezTo>
                  <a:pt x="37" y="126"/>
                  <a:pt x="30" y="124"/>
                  <a:pt x="30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2" y="108"/>
                  <a:pt x="41" y="117"/>
                  <a:pt x="45" y="117"/>
                </a:cubicBezTo>
                <a:cubicBezTo>
                  <a:pt x="50" y="117"/>
                  <a:pt x="50" y="109"/>
                  <a:pt x="49" y="108"/>
                </a:cubicBezTo>
                <a:cubicBezTo>
                  <a:pt x="48" y="106"/>
                  <a:pt x="47" y="104"/>
                  <a:pt x="44" y="103"/>
                </a:cubicBezTo>
                <a:cubicBezTo>
                  <a:pt x="42" y="101"/>
                  <a:pt x="33" y="98"/>
                  <a:pt x="32" y="90"/>
                </a:cubicBezTo>
                <a:cubicBezTo>
                  <a:pt x="30" y="83"/>
                  <a:pt x="30" y="75"/>
                  <a:pt x="34" y="68"/>
                </a:cubicBezTo>
                <a:cubicBezTo>
                  <a:pt x="38" y="62"/>
                  <a:pt x="49" y="63"/>
                  <a:pt x="52" y="64"/>
                </a:cubicBezTo>
                <a:cubicBezTo>
                  <a:pt x="52" y="64"/>
                  <a:pt x="61" y="66"/>
                  <a:pt x="60" y="82"/>
                </a:cubicBezTo>
                <a:cubicBezTo>
                  <a:pt x="49" y="82"/>
                  <a:pt x="49" y="82"/>
                  <a:pt x="49" y="82"/>
                </a:cubicBezTo>
                <a:cubicBezTo>
                  <a:pt x="49" y="82"/>
                  <a:pt x="50" y="74"/>
                  <a:pt x="46" y="74"/>
                </a:cubicBezTo>
                <a:cubicBezTo>
                  <a:pt x="42" y="74"/>
                  <a:pt x="40" y="82"/>
                  <a:pt x="46" y="87"/>
                </a:cubicBezTo>
                <a:cubicBezTo>
                  <a:pt x="46" y="87"/>
                  <a:pt x="55" y="91"/>
                  <a:pt x="58" y="96"/>
                </a:cubicBezTo>
                <a:cubicBezTo>
                  <a:pt x="61" y="101"/>
                  <a:pt x="64" y="111"/>
                  <a:pt x="58" y="122"/>
                </a:cubicBezTo>
                <a:close/>
                <a:moveTo>
                  <a:pt x="93" y="78"/>
                </a:moveTo>
                <a:cubicBezTo>
                  <a:pt x="84" y="78"/>
                  <a:pt x="84" y="78"/>
                  <a:pt x="84" y="7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78"/>
                  <a:pt x="72" y="78"/>
                  <a:pt x="72" y="78"/>
                </a:cubicBezTo>
                <a:cubicBezTo>
                  <a:pt x="63" y="78"/>
                  <a:pt x="63" y="78"/>
                  <a:pt x="63" y="78"/>
                </a:cubicBezTo>
                <a:cubicBezTo>
                  <a:pt x="63" y="64"/>
                  <a:pt x="63" y="64"/>
                  <a:pt x="63" y="64"/>
                </a:cubicBezTo>
                <a:cubicBezTo>
                  <a:pt x="93" y="64"/>
                  <a:pt x="93" y="64"/>
                  <a:pt x="93" y="64"/>
                </a:cubicBezTo>
                <a:lnTo>
                  <a:pt x="93" y="78"/>
                </a:lnTo>
                <a:close/>
                <a:moveTo>
                  <a:pt x="111" y="128"/>
                </a:moveTo>
                <a:cubicBezTo>
                  <a:pt x="94" y="128"/>
                  <a:pt x="96" y="109"/>
                  <a:pt x="95" y="104"/>
                </a:cubicBezTo>
                <a:cubicBezTo>
                  <a:pt x="95" y="104"/>
                  <a:pt x="93" y="76"/>
                  <a:pt x="100" y="68"/>
                </a:cubicBezTo>
                <a:cubicBezTo>
                  <a:pt x="100" y="68"/>
                  <a:pt x="103" y="63"/>
                  <a:pt x="111" y="63"/>
                </a:cubicBezTo>
                <a:cubicBezTo>
                  <a:pt x="111" y="63"/>
                  <a:pt x="123" y="62"/>
                  <a:pt x="126" y="78"/>
                </a:cubicBezTo>
                <a:cubicBezTo>
                  <a:pt x="128" y="94"/>
                  <a:pt x="127" y="105"/>
                  <a:pt x="127" y="105"/>
                </a:cubicBezTo>
                <a:cubicBezTo>
                  <a:pt x="127" y="105"/>
                  <a:pt x="127" y="128"/>
                  <a:pt x="111" y="128"/>
                </a:cubicBezTo>
                <a:close/>
                <a:moveTo>
                  <a:pt x="132" y="64"/>
                </a:moveTo>
                <a:cubicBezTo>
                  <a:pt x="132" y="64"/>
                  <a:pt x="147" y="64"/>
                  <a:pt x="148" y="64"/>
                </a:cubicBezTo>
                <a:cubicBezTo>
                  <a:pt x="149" y="64"/>
                  <a:pt x="162" y="62"/>
                  <a:pt x="162" y="83"/>
                </a:cubicBezTo>
                <a:cubicBezTo>
                  <a:pt x="162" y="104"/>
                  <a:pt x="148" y="103"/>
                  <a:pt x="148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3" y="128"/>
                  <a:pt x="143" y="128"/>
                  <a:pt x="143" y="128"/>
                </a:cubicBezTo>
                <a:cubicBezTo>
                  <a:pt x="132" y="128"/>
                  <a:pt x="132" y="128"/>
                  <a:pt x="132" y="128"/>
                </a:cubicBezTo>
                <a:lnTo>
                  <a:pt x="132" y="6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0"/>
          <p:cNvSpPr/>
          <p:nvPr/>
        </p:nvSpPr>
        <p:spPr>
          <a:xfrm>
            <a:off x="9114851" y="1362470"/>
            <a:ext cx="601867" cy="757523"/>
          </a:xfrm>
          <a:custGeom>
            <a:avLst/>
            <a:gdLst/>
            <a:ahLst/>
            <a:cxnLst/>
            <a:rect l="l" t="t" r="r" b="b"/>
            <a:pathLst>
              <a:path w="378097" h="475881" extrusionOk="0">
                <a:moveTo>
                  <a:pt x="162973" y="78227"/>
                </a:moveTo>
                <a:lnTo>
                  <a:pt x="162973" y="130378"/>
                </a:lnTo>
                <a:lnTo>
                  <a:pt x="162973" y="189944"/>
                </a:lnTo>
                <a:lnTo>
                  <a:pt x="162973" y="216216"/>
                </a:lnTo>
                <a:lnTo>
                  <a:pt x="162973" y="234681"/>
                </a:lnTo>
                <a:cubicBezTo>
                  <a:pt x="162973" y="241882"/>
                  <a:pt x="168810" y="247719"/>
                  <a:pt x="176011" y="247719"/>
                </a:cubicBezTo>
                <a:cubicBezTo>
                  <a:pt x="183212" y="247719"/>
                  <a:pt x="189049" y="241882"/>
                  <a:pt x="189049" y="234681"/>
                </a:cubicBezTo>
                <a:lnTo>
                  <a:pt x="189049" y="222778"/>
                </a:lnTo>
                <a:lnTo>
                  <a:pt x="189049" y="195262"/>
                </a:lnTo>
                <a:lnTo>
                  <a:pt x="189049" y="149935"/>
                </a:lnTo>
                <a:lnTo>
                  <a:pt x="189049" y="130378"/>
                </a:lnTo>
                <a:lnTo>
                  <a:pt x="189049" y="78227"/>
                </a:lnTo>
                <a:cubicBezTo>
                  <a:pt x="189049" y="71026"/>
                  <a:pt x="194886" y="65189"/>
                  <a:pt x="202086" y="65189"/>
                </a:cubicBezTo>
                <a:cubicBezTo>
                  <a:pt x="209287" y="65189"/>
                  <a:pt x="215124" y="71026"/>
                  <a:pt x="215124" y="78227"/>
                </a:cubicBezTo>
                <a:lnTo>
                  <a:pt x="215124" y="143416"/>
                </a:lnTo>
                <a:lnTo>
                  <a:pt x="215124" y="149935"/>
                </a:lnTo>
                <a:lnTo>
                  <a:pt x="215124" y="156454"/>
                </a:lnTo>
                <a:lnTo>
                  <a:pt x="215124" y="205966"/>
                </a:lnTo>
                <a:lnTo>
                  <a:pt x="215124" y="236418"/>
                </a:lnTo>
                <a:lnTo>
                  <a:pt x="215124" y="247719"/>
                </a:lnTo>
                <a:cubicBezTo>
                  <a:pt x="215124" y="254920"/>
                  <a:pt x="220961" y="260757"/>
                  <a:pt x="228162" y="260757"/>
                </a:cubicBezTo>
                <a:cubicBezTo>
                  <a:pt x="235363" y="260757"/>
                  <a:pt x="241200" y="254920"/>
                  <a:pt x="241200" y="247719"/>
                </a:cubicBezTo>
                <a:lnTo>
                  <a:pt x="241200" y="182530"/>
                </a:lnTo>
                <a:lnTo>
                  <a:pt x="241200" y="156454"/>
                </a:lnTo>
                <a:lnTo>
                  <a:pt x="241200" y="143416"/>
                </a:lnTo>
                <a:cubicBezTo>
                  <a:pt x="241200" y="136215"/>
                  <a:pt x="247037" y="130378"/>
                  <a:pt x="254238" y="130378"/>
                </a:cubicBezTo>
                <a:cubicBezTo>
                  <a:pt x="261438" y="130378"/>
                  <a:pt x="267276" y="136215"/>
                  <a:pt x="267276" y="143416"/>
                </a:cubicBezTo>
                <a:lnTo>
                  <a:pt x="267276" y="182530"/>
                </a:lnTo>
                <a:lnTo>
                  <a:pt x="267276" y="219083"/>
                </a:lnTo>
                <a:cubicBezTo>
                  <a:pt x="267276" y="220896"/>
                  <a:pt x="268249" y="222527"/>
                  <a:pt x="269193" y="224109"/>
                </a:cubicBezTo>
                <a:cubicBezTo>
                  <a:pt x="269352" y="224375"/>
                  <a:pt x="269510" y="224639"/>
                  <a:pt x="269661" y="224903"/>
                </a:cubicBezTo>
                <a:lnTo>
                  <a:pt x="281187" y="244865"/>
                </a:lnTo>
                <a:cubicBezTo>
                  <a:pt x="284521" y="250641"/>
                  <a:pt x="293351" y="248275"/>
                  <a:pt x="293351" y="241605"/>
                </a:cubicBezTo>
                <a:lnTo>
                  <a:pt x="293351" y="143416"/>
                </a:lnTo>
                <a:cubicBezTo>
                  <a:pt x="293351" y="121814"/>
                  <a:pt x="275839" y="104303"/>
                  <a:pt x="254238" y="104303"/>
                </a:cubicBezTo>
                <a:cubicBezTo>
                  <a:pt x="252865" y="104303"/>
                  <a:pt x="251509" y="104373"/>
                  <a:pt x="250173" y="104511"/>
                </a:cubicBezTo>
                <a:cubicBezTo>
                  <a:pt x="245697" y="104974"/>
                  <a:pt x="241200" y="101809"/>
                  <a:pt x="241200" y="97310"/>
                </a:cubicBezTo>
                <a:lnTo>
                  <a:pt x="241200" y="78227"/>
                </a:lnTo>
                <a:cubicBezTo>
                  <a:pt x="241200" y="56625"/>
                  <a:pt x="223688" y="39114"/>
                  <a:pt x="202086" y="39114"/>
                </a:cubicBezTo>
                <a:cubicBezTo>
                  <a:pt x="200632" y="39114"/>
                  <a:pt x="199197" y="39193"/>
                  <a:pt x="197784" y="39347"/>
                </a:cubicBezTo>
                <a:cubicBezTo>
                  <a:pt x="193375" y="39830"/>
                  <a:pt x="188914" y="36753"/>
                  <a:pt x="187878" y="32441"/>
                </a:cubicBezTo>
                <a:cubicBezTo>
                  <a:pt x="183408" y="13831"/>
                  <a:pt x="166657" y="0"/>
                  <a:pt x="146676" y="0"/>
                </a:cubicBezTo>
                <a:cubicBezTo>
                  <a:pt x="123273" y="0"/>
                  <a:pt x="104303" y="18971"/>
                  <a:pt x="104303" y="42373"/>
                </a:cubicBezTo>
                <a:cubicBezTo>
                  <a:pt x="104303" y="45050"/>
                  <a:pt x="101644" y="46929"/>
                  <a:pt x="99020" y="46401"/>
                </a:cubicBezTo>
                <a:cubicBezTo>
                  <a:pt x="96513" y="45897"/>
                  <a:pt x="93920" y="45632"/>
                  <a:pt x="91265" y="45632"/>
                </a:cubicBezTo>
                <a:cubicBezTo>
                  <a:pt x="69663" y="45632"/>
                  <a:pt x="52151" y="63144"/>
                  <a:pt x="52151" y="84746"/>
                </a:cubicBezTo>
                <a:lnTo>
                  <a:pt x="52151" y="162499"/>
                </a:lnTo>
                <a:cubicBezTo>
                  <a:pt x="52151" y="166998"/>
                  <a:pt x="47654" y="170163"/>
                  <a:pt x="43179" y="169701"/>
                </a:cubicBezTo>
                <a:cubicBezTo>
                  <a:pt x="41842" y="169562"/>
                  <a:pt x="40486" y="169492"/>
                  <a:pt x="39113" y="169492"/>
                </a:cubicBezTo>
                <a:cubicBezTo>
                  <a:pt x="17512" y="169492"/>
                  <a:pt x="0" y="187004"/>
                  <a:pt x="0" y="208605"/>
                </a:cubicBezTo>
                <a:lnTo>
                  <a:pt x="0" y="325946"/>
                </a:lnTo>
                <a:cubicBezTo>
                  <a:pt x="0" y="327066"/>
                  <a:pt x="47" y="328175"/>
                  <a:pt x="139" y="329272"/>
                </a:cubicBezTo>
                <a:cubicBezTo>
                  <a:pt x="47" y="331411"/>
                  <a:pt x="0" y="333562"/>
                  <a:pt x="0" y="335724"/>
                </a:cubicBezTo>
                <a:cubicBezTo>
                  <a:pt x="0" y="403774"/>
                  <a:pt x="46341" y="461000"/>
                  <a:pt x="109187" y="477566"/>
                </a:cubicBezTo>
                <a:cubicBezTo>
                  <a:pt x="111279" y="478117"/>
                  <a:pt x="113328" y="476124"/>
                  <a:pt x="114409" y="474251"/>
                </a:cubicBezTo>
                <a:lnTo>
                  <a:pt x="121135" y="462601"/>
                </a:lnTo>
                <a:cubicBezTo>
                  <a:pt x="123400" y="458679"/>
                  <a:pt x="121069" y="453688"/>
                  <a:pt x="116681" y="452565"/>
                </a:cubicBezTo>
                <a:cubicBezTo>
                  <a:pt x="73550" y="441525"/>
                  <a:pt x="39731" y="407234"/>
                  <a:pt x="29369" y="363836"/>
                </a:cubicBezTo>
                <a:cubicBezTo>
                  <a:pt x="27460" y="355838"/>
                  <a:pt x="26347" y="347532"/>
                  <a:pt x="26119" y="339005"/>
                </a:cubicBezTo>
                <a:cubicBezTo>
                  <a:pt x="26119" y="338994"/>
                  <a:pt x="26109" y="338984"/>
                  <a:pt x="26098" y="338984"/>
                </a:cubicBezTo>
                <a:cubicBezTo>
                  <a:pt x="26085" y="338984"/>
                  <a:pt x="26076" y="338974"/>
                  <a:pt x="26076" y="338962"/>
                </a:cubicBezTo>
                <a:lnTo>
                  <a:pt x="26076" y="335724"/>
                </a:lnTo>
                <a:lnTo>
                  <a:pt x="26076" y="252218"/>
                </a:lnTo>
                <a:lnTo>
                  <a:pt x="26076" y="221643"/>
                </a:lnTo>
                <a:lnTo>
                  <a:pt x="26076" y="208605"/>
                </a:lnTo>
                <a:cubicBezTo>
                  <a:pt x="26076" y="201405"/>
                  <a:pt x="31913" y="195568"/>
                  <a:pt x="39113" y="195568"/>
                </a:cubicBezTo>
                <a:cubicBezTo>
                  <a:pt x="46314" y="195568"/>
                  <a:pt x="52151" y="201405"/>
                  <a:pt x="52151" y="208605"/>
                </a:cubicBezTo>
                <a:lnTo>
                  <a:pt x="52151" y="215124"/>
                </a:lnTo>
                <a:lnTo>
                  <a:pt x="52151" y="221643"/>
                </a:lnTo>
                <a:lnTo>
                  <a:pt x="52151" y="223564"/>
                </a:lnTo>
                <a:lnTo>
                  <a:pt x="52151" y="260820"/>
                </a:lnTo>
                <a:lnTo>
                  <a:pt x="52151" y="319427"/>
                </a:lnTo>
                <a:cubicBezTo>
                  <a:pt x="52151" y="326628"/>
                  <a:pt x="57989" y="332465"/>
                  <a:pt x="65189" y="332465"/>
                </a:cubicBezTo>
                <a:cubicBezTo>
                  <a:pt x="72390" y="332465"/>
                  <a:pt x="78227" y="326628"/>
                  <a:pt x="78227" y="319427"/>
                </a:cubicBezTo>
                <a:lnTo>
                  <a:pt x="78227" y="236418"/>
                </a:lnTo>
                <a:lnTo>
                  <a:pt x="78227" y="215124"/>
                </a:lnTo>
                <a:lnTo>
                  <a:pt x="78227" y="205966"/>
                </a:lnTo>
                <a:lnTo>
                  <a:pt x="78227" y="176011"/>
                </a:lnTo>
                <a:lnTo>
                  <a:pt x="78227" y="84746"/>
                </a:lnTo>
                <a:cubicBezTo>
                  <a:pt x="78227" y="77545"/>
                  <a:pt x="84064" y="71708"/>
                  <a:pt x="91265" y="71708"/>
                </a:cubicBezTo>
                <a:cubicBezTo>
                  <a:pt x="98466" y="71708"/>
                  <a:pt x="104303" y="77545"/>
                  <a:pt x="104303" y="84746"/>
                </a:cubicBezTo>
                <a:lnTo>
                  <a:pt x="104303" y="130378"/>
                </a:lnTo>
                <a:lnTo>
                  <a:pt x="104303" y="176011"/>
                </a:lnTo>
                <a:lnTo>
                  <a:pt x="104303" y="195262"/>
                </a:lnTo>
                <a:lnTo>
                  <a:pt x="104303" y="222778"/>
                </a:lnTo>
                <a:lnTo>
                  <a:pt x="104303" y="234681"/>
                </a:lnTo>
                <a:cubicBezTo>
                  <a:pt x="104303" y="241882"/>
                  <a:pt x="110140" y="247719"/>
                  <a:pt x="117340" y="247719"/>
                </a:cubicBezTo>
                <a:cubicBezTo>
                  <a:pt x="124541" y="247719"/>
                  <a:pt x="130378" y="241882"/>
                  <a:pt x="130378" y="234681"/>
                </a:cubicBezTo>
                <a:lnTo>
                  <a:pt x="130378" y="216216"/>
                </a:lnTo>
                <a:lnTo>
                  <a:pt x="130378" y="189944"/>
                </a:lnTo>
                <a:lnTo>
                  <a:pt x="130378" y="130378"/>
                </a:lnTo>
                <a:lnTo>
                  <a:pt x="130378" y="84746"/>
                </a:lnTo>
                <a:lnTo>
                  <a:pt x="130378" y="42373"/>
                </a:lnTo>
                <a:cubicBezTo>
                  <a:pt x="130378" y="33372"/>
                  <a:pt x="137675" y="26076"/>
                  <a:pt x="146676" y="26076"/>
                </a:cubicBezTo>
                <a:cubicBezTo>
                  <a:pt x="155676" y="26076"/>
                  <a:pt x="162973" y="33372"/>
                  <a:pt x="162973" y="42373"/>
                </a:cubicBezTo>
                <a:lnTo>
                  <a:pt x="162973" y="78227"/>
                </a:lnTo>
                <a:close/>
                <a:moveTo>
                  <a:pt x="264016" y="296864"/>
                </a:moveTo>
                <a:lnTo>
                  <a:pt x="180331" y="454695"/>
                </a:lnTo>
                <a:lnTo>
                  <a:pt x="347701" y="454695"/>
                </a:lnTo>
                <a:lnTo>
                  <a:pt x="264016" y="296864"/>
                </a:lnTo>
                <a:close/>
                <a:moveTo>
                  <a:pt x="281294" y="273787"/>
                </a:moveTo>
                <a:cubicBezTo>
                  <a:pt x="273945" y="259926"/>
                  <a:pt x="254087" y="259926"/>
                  <a:pt x="246738" y="273787"/>
                </a:cubicBezTo>
                <a:lnTo>
                  <a:pt x="152218" y="452053"/>
                </a:lnTo>
                <a:cubicBezTo>
                  <a:pt x="145312" y="465077"/>
                  <a:pt x="154753" y="480770"/>
                  <a:pt x="169496" y="480770"/>
                </a:cubicBezTo>
                <a:lnTo>
                  <a:pt x="358536" y="480770"/>
                </a:lnTo>
                <a:cubicBezTo>
                  <a:pt x="373279" y="480770"/>
                  <a:pt x="382720" y="465077"/>
                  <a:pt x="375814" y="452053"/>
                </a:cubicBezTo>
                <a:lnTo>
                  <a:pt x="281294" y="273787"/>
                </a:lnTo>
                <a:close/>
                <a:moveTo>
                  <a:pt x="262386" y="409597"/>
                </a:moveTo>
                <a:lnTo>
                  <a:pt x="265747" y="409597"/>
                </a:lnTo>
                <a:cubicBezTo>
                  <a:pt x="266410" y="401448"/>
                  <a:pt x="267454" y="394420"/>
                  <a:pt x="268880" y="388513"/>
                </a:cubicBezTo>
                <a:lnTo>
                  <a:pt x="272929" y="371859"/>
                </a:lnTo>
                <a:cubicBezTo>
                  <a:pt x="275475" y="361265"/>
                  <a:pt x="276748" y="354033"/>
                  <a:pt x="276748" y="350162"/>
                </a:cubicBezTo>
                <a:cubicBezTo>
                  <a:pt x="276748" y="346445"/>
                  <a:pt x="275526" y="343389"/>
                  <a:pt x="273081" y="340996"/>
                </a:cubicBezTo>
                <a:cubicBezTo>
                  <a:pt x="270688" y="338551"/>
                  <a:pt x="267658" y="337329"/>
                  <a:pt x="263991" y="337329"/>
                </a:cubicBezTo>
                <a:cubicBezTo>
                  <a:pt x="260222" y="337329"/>
                  <a:pt x="257166" y="338526"/>
                  <a:pt x="254823" y="340919"/>
                </a:cubicBezTo>
                <a:cubicBezTo>
                  <a:pt x="252481" y="343313"/>
                  <a:pt x="251309" y="346470"/>
                  <a:pt x="251309" y="350392"/>
                </a:cubicBezTo>
                <a:cubicBezTo>
                  <a:pt x="251309" y="354721"/>
                  <a:pt x="252506" y="361876"/>
                  <a:pt x="254900" y="371859"/>
                </a:cubicBezTo>
                <a:lnTo>
                  <a:pt x="258872" y="388513"/>
                </a:lnTo>
                <a:cubicBezTo>
                  <a:pt x="260858" y="396763"/>
                  <a:pt x="262030" y="403791"/>
                  <a:pt x="262386" y="409597"/>
                </a:cubicBezTo>
                <a:close/>
                <a:moveTo>
                  <a:pt x="276519" y="432974"/>
                </a:moveTo>
                <a:cubicBezTo>
                  <a:pt x="276519" y="429510"/>
                  <a:pt x="275297" y="426582"/>
                  <a:pt x="272852" y="424188"/>
                </a:cubicBezTo>
                <a:cubicBezTo>
                  <a:pt x="270459" y="421743"/>
                  <a:pt x="267556" y="420521"/>
                  <a:pt x="264143" y="420521"/>
                </a:cubicBezTo>
                <a:cubicBezTo>
                  <a:pt x="260680" y="420521"/>
                  <a:pt x="257752" y="421743"/>
                  <a:pt x="255358" y="424188"/>
                </a:cubicBezTo>
                <a:cubicBezTo>
                  <a:pt x="252965" y="426633"/>
                  <a:pt x="251768" y="429561"/>
                  <a:pt x="251768" y="432974"/>
                </a:cubicBezTo>
                <a:cubicBezTo>
                  <a:pt x="251768" y="436386"/>
                  <a:pt x="252965" y="439314"/>
                  <a:pt x="255358" y="441758"/>
                </a:cubicBezTo>
                <a:cubicBezTo>
                  <a:pt x="257803" y="444152"/>
                  <a:pt x="260731" y="445349"/>
                  <a:pt x="264143" y="445349"/>
                </a:cubicBezTo>
                <a:cubicBezTo>
                  <a:pt x="267556" y="445349"/>
                  <a:pt x="270459" y="444152"/>
                  <a:pt x="272852" y="441758"/>
                </a:cubicBezTo>
                <a:cubicBezTo>
                  <a:pt x="275297" y="439314"/>
                  <a:pt x="276519" y="436386"/>
                  <a:pt x="276519" y="432974"/>
                </a:cubicBezTo>
                <a:close/>
              </a:path>
            </a:pathLst>
          </a:custGeom>
          <a:solidFill>
            <a:srgbClr val="3A3838"/>
          </a:solidFill>
          <a:ln w="9525" cap="flat" cmpd="sng">
            <a:solidFill>
              <a:srgbClr val="F25E4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0"/>
          <p:cNvSpPr/>
          <p:nvPr/>
        </p:nvSpPr>
        <p:spPr>
          <a:xfrm>
            <a:off x="5779490" y="1083193"/>
            <a:ext cx="3146064" cy="1631175"/>
          </a:xfrm>
          <a:prstGeom prst="rect">
            <a:avLst/>
          </a:prstGeom>
          <a:solidFill>
            <a:srgbClr val="BBD6EE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Aqui, podemos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analisar a consistência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e apenas seguir para os próximos passos se o sistema for possível!..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grpSp>
        <p:nvGrpSpPr>
          <p:cNvPr id="446" name="Google Shape;446;p10"/>
          <p:cNvGrpSpPr/>
          <p:nvPr/>
        </p:nvGrpSpPr>
        <p:grpSpPr>
          <a:xfrm>
            <a:off x="9300641" y="2644995"/>
            <a:ext cx="1780674" cy="1155898"/>
            <a:chOff x="10648963" y="2099256"/>
            <a:chExt cx="1780674" cy="1155898"/>
          </a:xfrm>
        </p:grpSpPr>
        <p:grpSp>
          <p:nvGrpSpPr>
            <p:cNvPr id="447" name="Google Shape;447;p10"/>
            <p:cNvGrpSpPr/>
            <p:nvPr/>
          </p:nvGrpSpPr>
          <p:grpSpPr>
            <a:xfrm>
              <a:off x="10648963" y="2470303"/>
              <a:ext cx="1780674" cy="784851"/>
              <a:chOff x="9303639" y="2335037"/>
              <a:chExt cx="1780674" cy="784851"/>
            </a:xfrm>
          </p:grpSpPr>
          <p:cxnSp>
            <p:nvCxnSpPr>
              <p:cNvPr id="448" name="Google Shape;448;p10"/>
              <p:cNvCxnSpPr/>
              <p:nvPr/>
            </p:nvCxnSpPr>
            <p:spPr>
              <a:xfrm>
                <a:off x="9303639" y="2335037"/>
                <a:ext cx="278313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FF29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9" name="Google Shape;449;p10"/>
              <p:cNvCxnSpPr/>
              <p:nvPr/>
            </p:nvCxnSpPr>
            <p:spPr>
              <a:xfrm>
                <a:off x="9581953" y="2343917"/>
                <a:ext cx="0" cy="367558"/>
              </a:xfrm>
              <a:prstGeom prst="straightConnector1">
                <a:avLst/>
              </a:prstGeom>
              <a:noFill/>
              <a:ln w="22225" cap="flat" cmpd="sng">
                <a:solidFill>
                  <a:srgbClr val="FF29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0" name="Google Shape;450;p10"/>
              <p:cNvCxnSpPr/>
              <p:nvPr/>
            </p:nvCxnSpPr>
            <p:spPr>
              <a:xfrm>
                <a:off x="9592397" y="2711472"/>
                <a:ext cx="103107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FF29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1" name="Google Shape;451;p10"/>
              <p:cNvCxnSpPr/>
              <p:nvPr/>
            </p:nvCxnSpPr>
            <p:spPr>
              <a:xfrm>
                <a:off x="10609363" y="2717405"/>
                <a:ext cx="0" cy="402483"/>
              </a:xfrm>
              <a:prstGeom prst="straightConnector1">
                <a:avLst/>
              </a:prstGeom>
              <a:noFill/>
              <a:ln w="22225" cap="flat" cmpd="sng">
                <a:solidFill>
                  <a:srgbClr val="FF29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2" name="Google Shape;452;p10"/>
              <p:cNvCxnSpPr/>
              <p:nvPr/>
            </p:nvCxnSpPr>
            <p:spPr>
              <a:xfrm>
                <a:off x="10612843" y="3119888"/>
                <a:ext cx="471470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FF292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453" name="Google Shape;453;p10"/>
            <p:cNvCxnSpPr/>
            <p:nvPr/>
          </p:nvCxnSpPr>
          <p:spPr>
            <a:xfrm rot="10800000">
              <a:off x="10650655" y="2099256"/>
              <a:ext cx="0" cy="373488"/>
            </a:xfrm>
            <a:prstGeom prst="straightConnector1">
              <a:avLst/>
            </a:prstGeom>
            <a:noFill/>
            <a:ln w="19050" cap="flat" cmpd="sng">
              <a:solidFill>
                <a:srgbClr val="FF292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454" name="Google Shape;454;p10"/>
          <p:cNvCxnSpPr/>
          <p:nvPr/>
        </p:nvCxnSpPr>
        <p:spPr>
          <a:xfrm>
            <a:off x="8742990" y="2467572"/>
            <a:ext cx="478861" cy="175129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5" name="Google Shape;455;p10"/>
          <p:cNvCxnSpPr/>
          <p:nvPr/>
        </p:nvCxnSpPr>
        <p:spPr>
          <a:xfrm flipH="1">
            <a:off x="8494322" y="3497489"/>
            <a:ext cx="945476" cy="539413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6" name="Google Shape;456;p10"/>
          <p:cNvSpPr txBox="1"/>
          <p:nvPr/>
        </p:nvSpPr>
        <p:spPr>
          <a:xfrm>
            <a:off x="4637064" y="3997549"/>
            <a:ext cx="40311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Como: </a:t>
            </a: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20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2 </a:t>
            </a: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≠ car(</a:t>
            </a:r>
            <a:r>
              <a:rPr lang="en-GB" sz="20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3</a:t>
            </a:r>
            <a:endParaRPr dirty="0"/>
          </a:p>
        </p:txBody>
      </p:sp>
      <p:sp>
        <p:nvSpPr>
          <p:cNvPr id="457" name="Google Shape;457;p10"/>
          <p:cNvSpPr/>
          <p:nvPr/>
        </p:nvSpPr>
        <p:spPr>
          <a:xfrm>
            <a:off x="4223475" y="4259159"/>
            <a:ext cx="297372" cy="55209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 w="12700" cap="flat" cmpd="sng">
            <a:solidFill>
              <a:srgbClr val="0C2B8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0"/>
          <p:cNvSpPr/>
          <p:nvPr/>
        </p:nvSpPr>
        <p:spPr>
          <a:xfrm>
            <a:off x="4611523" y="4512605"/>
            <a:ext cx="4503328" cy="435139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pt-P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Impossível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P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não existe solução</a:t>
            </a:r>
            <a:endParaRPr lang="pt-PT" dirty="0"/>
          </a:p>
        </p:txBody>
      </p:sp>
      <p:sp>
        <p:nvSpPr>
          <p:cNvPr id="459" name="Google Shape;459;p10"/>
          <p:cNvSpPr txBox="1"/>
          <p:nvPr/>
        </p:nvSpPr>
        <p:spPr>
          <a:xfrm>
            <a:off x="2663011" y="5086252"/>
            <a:ext cx="87653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Portanto, resolvemos o sistema dado sem usar os passos seguintes do método! </a:t>
            </a:r>
            <a:endParaRPr dirty="0"/>
          </a:p>
        </p:txBody>
      </p:sp>
      <p:cxnSp>
        <p:nvCxnSpPr>
          <p:cNvPr id="460" name="Google Shape;460;p10"/>
          <p:cNvCxnSpPr/>
          <p:nvPr/>
        </p:nvCxnSpPr>
        <p:spPr>
          <a:xfrm>
            <a:off x="9001525" y="6171590"/>
            <a:ext cx="1414459" cy="31404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10"/>
          <p:cNvCxnSpPr/>
          <p:nvPr/>
        </p:nvCxnSpPr>
        <p:spPr>
          <a:xfrm>
            <a:off x="10404680" y="6208674"/>
            <a:ext cx="1414459" cy="31404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10"/>
          <p:cNvSpPr txBox="1"/>
          <p:nvPr/>
        </p:nvSpPr>
        <p:spPr>
          <a:xfrm>
            <a:off x="2125975" y="5511788"/>
            <a:ext cx="9864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 ... o que acontece se continuarmos com os outros passos, sem esta análise?...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463" name="Google Shape;463;p10"/>
          <p:cNvSpPr txBox="1"/>
          <p:nvPr/>
        </p:nvSpPr>
        <p:spPr>
          <a:xfrm>
            <a:off x="10064387" y="5065616"/>
            <a:ext cx="1458000" cy="400110"/>
          </a:xfrm>
          <a:prstGeom prst="rect">
            <a:avLst/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Vejamos!..</a:t>
            </a:r>
            <a:endParaRPr dirty="0"/>
          </a:p>
        </p:txBody>
      </p:sp>
      <p:sp>
        <p:nvSpPr>
          <p:cNvPr id="464" name="Google Shape;464;p10">
            <a:hlinkClick r:id="rId10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0">
            <a:hlinkClick r:id="rId11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466" name="Google Shape;466;p10">
            <a:hlinkClick r:id="rId12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467" name="Google Shape;467;p10">
            <a:hlinkClick r:id="rId13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468" name="Google Shape;468;p10">
            <a:hlinkClick r:id="rId14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400;p9"/>
          <p:cNvSpPr/>
          <p:nvPr/>
        </p:nvSpPr>
        <p:spPr>
          <a:xfrm>
            <a:off x="4808873" y="6111401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54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55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56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sp>
        <p:nvSpPr>
          <p:cNvPr id="57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5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60" name="Google Shape;394;p9">
            <a:extLst>
              <a:ext uri="{FF2B5EF4-FFF2-40B4-BE49-F238E27FC236}">
                <a16:creationId xmlns:a16="http://schemas.microsoft.com/office/drawing/2014/main" id="{6D7FC416-A35E-456A-AE47-2B22164C2A3E}"/>
              </a:ext>
            </a:extLst>
          </p:cNvPr>
          <p:cNvSpPr txBox="1"/>
          <p:nvPr/>
        </p:nvSpPr>
        <p:spPr>
          <a:xfrm>
            <a:off x="3797391" y="528334"/>
            <a:ext cx="79633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1B689172-800B-4BE6-83BF-95839461D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861700"/>
              </p:ext>
            </p:extLst>
          </p:nvPr>
        </p:nvGraphicFramePr>
        <p:xfrm>
          <a:off x="4373563" y="2951163"/>
          <a:ext cx="13398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16" imgW="609480" imgH="419040" progId="Equation.DSMT4">
                  <p:embed/>
                </p:oleObj>
              </mc:Choice>
              <mc:Fallback>
                <p:oleObj name="Equation" r:id="rId16" imgW="609480" imgH="41904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89685C96-6728-489C-B094-B6CB344724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2951163"/>
                        <a:ext cx="1339850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B95ABA6D-91FE-4255-BDAE-01204CA2E7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803706"/>
              </p:ext>
            </p:extLst>
          </p:nvPr>
        </p:nvGraphicFramePr>
        <p:xfrm>
          <a:off x="7981950" y="2960688"/>
          <a:ext cx="12573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Equation" r:id="rId18" imgW="571320" imgH="304560" progId="Equation.DSMT4">
                  <p:embed/>
                </p:oleObj>
              </mc:Choice>
              <mc:Fallback>
                <p:oleObj name="Equation" r:id="rId18" imgW="571320" imgH="30456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F3A08575-D3EC-467D-9FCD-E264978513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1950" y="2960688"/>
                        <a:ext cx="1257300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27">
            <a:extLst>
              <a:ext uri="{FF2B5EF4-FFF2-40B4-BE49-F238E27FC236}">
                <a16:creationId xmlns:a16="http://schemas.microsoft.com/office/drawing/2014/main" id="{1D725A1C-7ED7-46FA-8235-844A30FC4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45" name="Imagem 6">
            <a:extLst>
              <a:ext uri="{FF2B5EF4-FFF2-40B4-BE49-F238E27FC236}">
                <a16:creationId xmlns:a16="http://schemas.microsoft.com/office/drawing/2014/main" id="{5F40F70D-6585-495C-BE6D-3D61922EBB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74" name="Google Shape;474;p11"/>
          <p:cNvSpPr/>
          <p:nvPr/>
        </p:nvSpPr>
        <p:spPr>
          <a:xfrm>
            <a:off x="2088682" y="33530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5" name="Google Shape;475;p11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6" name="Google Shape;476;p11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7" name="Google Shape;477;p11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80" name="Google Shape;480;p11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483" name="Google Shape;483;p11"/>
          <p:cNvSpPr/>
          <p:nvPr/>
        </p:nvSpPr>
        <p:spPr>
          <a:xfrm>
            <a:off x="2150464" y="6124113"/>
            <a:ext cx="9828000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lang="en-GB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7157" y="2577784"/>
            <a:ext cx="1937084" cy="128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11"/>
          <p:cNvGrpSpPr/>
          <p:nvPr/>
        </p:nvGrpSpPr>
        <p:grpSpPr>
          <a:xfrm>
            <a:off x="2601680" y="3810365"/>
            <a:ext cx="1314032" cy="810433"/>
            <a:chOff x="3364972" y="3214778"/>
            <a:chExt cx="1314032" cy="810433"/>
          </a:xfrm>
        </p:grpSpPr>
        <p:sp>
          <p:nvSpPr>
            <p:cNvPr id="490" name="Google Shape;490;p11"/>
            <p:cNvSpPr txBox="1"/>
            <p:nvPr/>
          </p:nvSpPr>
          <p:spPr>
            <a:xfrm>
              <a:off x="3364972" y="3378880"/>
              <a:ext cx="12970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1800" dirty="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2" name="Google Shape;49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8267" y="2568848"/>
            <a:ext cx="2111375" cy="121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84448" y="2635524"/>
            <a:ext cx="2128129" cy="1215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11"/>
          <p:cNvGrpSpPr/>
          <p:nvPr/>
        </p:nvGrpSpPr>
        <p:grpSpPr>
          <a:xfrm>
            <a:off x="9590320" y="3810364"/>
            <a:ext cx="1555007" cy="850311"/>
            <a:chOff x="3328307" y="3214777"/>
            <a:chExt cx="1555007" cy="850311"/>
          </a:xfrm>
        </p:grpSpPr>
        <p:sp>
          <p:nvSpPr>
            <p:cNvPr id="497" name="Google Shape;497;p11"/>
            <p:cNvSpPr txBox="1"/>
            <p:nvPr/>
          </p:nvSpPr>
          <p:spPr>
            <a:xfrm>
              <a:off x="3328307" y="3418798"/>
              <a:ext cx="155500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</a:t>
              </a:r>
              <a:endParaRPr dirty="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3407028" y="3214777"/>
              <a:ext cx="1390894" cy="810433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11"/>
          <p:cNvSpPr txBox="1"/>
          <p:nvPr/>
        </p:nvSpPr>
        <p:spPr>
          <a:xfrm>
            <a:off x="2500555" y="5511788"/>
            <a:ext cx="9108000" cy="40006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 ... o que acontece se continuarmos com os outros passos, sem esta análise?...  </a:t>
            </a:r>
            <a:endParaRPr lang="pt-PT" sz="2000" dirty="0"/>
          </a:p>
        </p:txBody>
      </p:sp>
      <p:sp>
        <p:nvSpPr>
          <p:cNvPr id="500" name="Google Shape;500;p11"/>
          <p:cNvSpPr txBox="1"/>
          <p:nvPr/>
        </p:nvSpPr>
        <p:spPr>
          <a:xfrm>
            <a:off x="10064386" y="5065616"/>
            <a:ext cx="1458635" cy="400110"/>
          </a:xfrm>
          <a:prstGeom prst="rect">
            <a:avLst/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Vejamos!..</a:t>
            </a:r>
            <a:endParaRPr dirty="0"/>
          </a:p>
        </p:txBody>
      </p:sp>
      <p:sp>
        <p:nvSpPr>
          <p:cNvPr id="501" name="Google Shape;501;p11"/>
          <p:cNvSpPr txBox="1"/>
          <p:nvPr/>
        </p:nvSpPr>
        <p:spPr>
          <a:xfrm>
            <a:off x="2373363" y="5109687"/>
            <a:ext cx="1928348" cy="976614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>
            <a:off x="2384377" y="4620476"/>
            <a:ext cx="1916222" cy="567148"/>
            <a:chOff x="3090750" y="4277565"/>
            <a:chExt cx="1916222" cy="567148"/>
          </a:xfrm>
        </p:grpSpPr>
        <p:sp>
          <p:nvSpPr>
            <p:cNvPr id="503" name="Google Shape;503;p11"/>
            <p:cNvSpPr txBox="1"/>
            <p:nvPr/>
          </p:nvSpPr>
          <p:spPr>
            <a:xfrm>
              <a:off x="3100681" y="4288405"/>
              <a:ext cx="190629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pt-PT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Sistema Equivalente</a:t>
              </a:r>
              <a:endParaRPr lang="pt-PT" sz="1600" dirty="0"/>
            </a:p>
          </p:txBody>
        </p:sp>
        <p:sp>
          <p:nvSpPr>
            <p:cNvPr id="504" name="Google Shape;504;p11"/>
            <p:cNvSpPr/>
            <p:nvPr/>
          </p:nvSpPr>
          <p:spPr>
            <a:xfrm rot="10800000" flipH="1">
              <a:off x="3090750" y="4277565"/>
              <a:ext cx="1874281" cy="567148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11">
            <a:hlinkClick r:id="rId10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1">
            <a:hlinkClick r:id="rId11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507" name="Google Shape;507;p11">
            <a:hlinkClick r:id="rId12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508" name="Google Shape;508;p11">
            <a:hlinkClick r:id="rId13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509" name="Google Shape;509;p11">
            <a:hlinkClick r:id="rId14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26;p10"/>
          <p:cNvSpPr txBox="1"/>
          <p:nvPr/>
        </p:nvSpPr>
        <p:spPr>
          <a:xfrm>
            <a:off x="2180805" y="1254820"/>
            <a:ext cx="3210110" cy="1271438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9" name="Google Shape;400;p9"/>
          <p:cNvSpPr/>
          <p:nvPr/>
        </p:nvSpPr>
        <p:spPr>
          <a:xfrm>
            <a:off x="4808873" y="6111401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40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41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42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sp>
        <p:nvSpPr>
          <p:cNvPr id="43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6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46" name="Google Shape;394;p9">
            <a:extLst>
              <a:ext uri="{FF2B5EF4-FFF2-40B4-BE49-F238E27FC236}">
                <a16:creationId xmlns:a16="http://schemas.microsoft.com/office/drawing/2014/main" id="{26D18C1A-69A3-4218-941B-D507B5ED8883}"/>
              </a:ext>
            </a:extLst>
          </p:cNvPr>
          <p:cNvSpPr txBox="1"/>
          <p:nvPr/>
        </p:nvSpPr>
        <p:spPr>
          <a:xfrm>
            <a:off x="3797391" y="528334"/>
            <a:ext cx="79633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graphicFrame>
        <p:nvGraphicFramePr>
          <p:cNvPr id="47" name="Objeto 46">
            <a:extLst>
              <a:ext uri="{FF2B5EF4-FFF2-40B4-BE49-F238E27FC236}">
                <a16:creationId xmlns:a16="http://schemas.microsoft.com/office/drawing/2014/main" id="{2C92FD58-BCD1-4702-920A-DA6AB79AC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849244"/>
              </p:ext>
            </p:extLst>
          </p:nvPr>
        </p:nvGraphicFramePr>
        <p:xfrm>
          <a:off x="4373563" y="2951163"/>
          <a:ext cx="13398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Equation" r:id="rId17" imgW="609480" imgH="419040" progId="Equation.DSMT4">
                  <p:embed/>
                </p:oleObj>
              </mc:Choice>
              <mc:Fallback>
                <p:oleObj name="Equation" r:id="rId17" imgW="609480" imgH="41904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1B689172-800B-4BE6-83BF-95839461D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2951163"/>
                        <a:ext cx="1339850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to 47">
            <a:extLst>
              <a:ext uri="{FF2B5EF4-FFF2-40B4-BE49-F238E27FC236}">
                <a16:creationId xmlns:a16="http://schemas.microsoft.com/office/drawing/2014/main" id="{F0D91622-FCDD-4265-9C9A-ED2B12FE5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062319"/>
              </p:ext>
            </p:extLst>
          </p:nvPr>
        </p:nvGraphicFramePr>
        <p:xfrm>
          <a:off x="7981950" y="2960688"/>
          <a:ext cx="12573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19" imgW="571320" imgH="304560" progId="Equation.DSMT4">
                  <p:embed/>
                </p:oleObj>
              </mc:Choice>
              <mc:Fallback>
                <p:oleObj name="Equation" r:id="rId19" imgW="571320" imgH="30456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B95ABA6D-91FE-4255-BDAE-01204CA2E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1950" y="2960688"/>
                        <a:ext cx="1257300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27">
            <a:extLst>
              <a:ext uri="{FF2B5EF4-FFF2-40B4-BE49-F238E27FC236}">
                <a16:creationId xmlns:a16="http://schemas.microsoft.com/office/drawing/2014/main" id="{0E1F0E52-8BC0-41C2-825C-7B1A564DD2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55" name="Imagem 6">
            <a:extLst>
              <a:ext uri="{FF2B5EF4-FFF2-40B4-BE49-F238E27FC236}">
                <a16:creationId xmlns:a16="http://schemas.microsoft.com/office/drawing/2014/main" id="{AA1A60D6-E62C-444C-B00E-B6789E0DB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15" name="Google Shape;515;p12"/>
          <p:cNvSpPr/>
          <p:nvPr/>
        </p:nvSpPr>
        <p:spPr>
          <a:xfrm>
            <a:off x="2088682" y="335305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12"/>
          <p:cNvPicPr preferRelativeResize="0"/>
          <p:nvPr/>
        </p:nvPicPr>
        <p:blipFill rotWithShape="1">
          <a:blip r:embed="rId6">
            <a:alphaModFix/>
          </a:blip>
          <a:srcRect l="10920" t="16166" r="6607" b="17041"/>
          <a:stretch/>
        </p:blipFill>
        <p:spPr>
          <a:xfrm>
            <a:off x="9106955" y="723515"/>
            <a:ext cx="2446533" cy="19652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p12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8" name="Google Shape;518;p12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12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22" name="Google Shape;522;p12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525" name="Google Shape;525;p12"/>
          <p:cNvSpPr/>
          <p:nvPr/>
        </p:nvSpPr>
        <p:spPr>
          <a:xfrm>
            <a:off x="2150464" y="6124113"/>
            <a:ext cx="9828000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lang="en-GB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0" name="Google Shape;530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7157" y="2577784"/>
            <a:ext cx="1937084" cy="128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2"/>
          <p:cNvGrpSpPr/>
          <p:nvPr/>
        </p:nvGrpSpPr>
        <p:grpSpPr>
          <a:xfrm>
            <a:off x="2601680" y="3810365"/>
            <a:ext cx="1314032" cy="810433"/>
            <a:chOff x="3364972" y="3214778"/>
            <a:chExt cx="1314032" cy="810433"/>
          </a:xfrm>
        </p:grpSpPr>
        <p:sp>
          <p:nvSpPr>
            <p:cNvPr id="532" name="Google Shape;532;p12"/>
            <p:cNvSpPr txBox="1"/>
            <p:nvPr/>
          </p:nvSpPr>
          <p:spPr>
            <a:xfrm>
              <a:off x="3364972" y="3378880"/>
              <a:ext cx="12970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1800" dirty="0"/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4" name="Google Shape;53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8267" y="2568848"/>
            <a:ext cx="2111375" cy="121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4448" y="2635524"/>
            <a:ext cx="2128129" cy="1215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Google Shape;538;p12"/>
          <p:cNvGrpSpPr/>
          <p:nvPr/>
        </p:nvGrpSpPr>
        <p:grpSpPr>
          <a:xfrm>
            <a:off x="9590320" y="3810364"/>
            <a:ext cx="1555007" cy="850352"/>
            <a:chOff x="3328307" y="3214777"/>
            <a:chExt cx="1555007" cy="850352"/>
          </a:xfrm>
        </p:grpSpPr>
        <p:sp>
          <p:nvSpPr>
            <p:cNvPr id="539" name="Google Shape;539;p12"/>
            <p:cNvSpPr txBox="1"/>
            <p:nvPr/>
          </p:nvSpPr>
          <p:spPr>
            <a:xfrm>
              <a:off x="3328307" y="3418798"/>
              <a:ext cx="15550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</a:t>
              </a:r>
              <a:endParaRPr lang="pt-PT" sz="1800" dirty="0"/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3407028" y="3214777"/>
              <a:ext cx="1390894" cy="810433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12"/>
          <p:cNvSpPr txBox="1"/>
          <p:nvPr/>
        </p:nvSpPr>
        <p:spPr>
          <a:xfrm>
            <a:off x="2373363" y="5109687"/>
            <a:ext cx="1928348" cy="97661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45" name="Google Shape;545;p12"/>
          <p:cNvSpPr txBox="1"/>
          <p:nvPr/>
        </p:nvSpPr>
        <p:spPr>
          <a:xfrm>
            <a:off x="5219275" y="5620655"/>
            <a:ext cx="1066353" cy="36933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46" name="Google Shape;546;p12"/>
          <p:cNvSpPr/>
          <p:nvPr/>
        </p:nvSpPr>
        <p:spPr>
          <a:xfrm>
            <a:off x="4892335" y="4870483"/>
            <a:ext cx="1595284" cy="388053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IMPOSSÍVEL</a:t>
            </a:r>
            <a:r>
              <a:rPr lang="en-GB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dirty="0"/>
          </a:p>
        </p:txBody>
      </p:sp>
      <p:sp>
        <p:nvSpPr>
          <p:cNvPr id="547" name="Google Shape;547;p12"/>
          <p:cNvSpPr/>
          <p:nvPr/>
        </p:nvSpPr>
        <p:spPr>
          <a:xfrm flipH="1">
            <a:off x="5548167" y="5409612"/>
            <a:ext cx="262260" cy="18421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8" name="Google Shape;548;p12"/>
          <p:cNvCxnSpPr/>
          <p:nvPr/>
        </p:nvCxnSpPr>
        <p:spPr>
          <a:xfrm>
            <a:off x="4489380" y="5842576"/>
            <a:ext cx="478861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49" name="Google Shape;549;p12"/>
          <p:cNvSpPr/>
          <p:nvPr/>
        </p:nvSpPr>
        <p:spPr>
          <a:xfrm>
            <a:off x="7338656" y="4846939"/>
            <a:ext cx="4503328" cy="435139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pt-P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Inconsistente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P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não tem solução</a:t>
            </a:r>
            <a:endParaRPr lang="pt-PT" dirty="0"/>
          </a:p>
        </p:txBody>
      </p:sp>
      <p:sp>
        <p:nvSpPr>
          <p:cNvPr id="550" name="Google Shape;550;p12"/>
          <p:cNvSpPr/>
          <p:nvPr/>
        </p:nvSpPr>
        <p:spPr>
          <a:xfrm rot="5400000" flipH="1">
            <a:off x="6772388" y="4964384"/>
            <a:ext cx="262260" cy="18421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2"/>
          <p:cNvSpPr txBox="1"/>
          <p:nvPr/>
        </p:nvSpPr>
        <p:spPr>
          <a:xfrm>
            <a:off x="6878362" y="5343956"/>
            <a:ext cx="46385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Obtivemos a mesma solução!... Assim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</a:t>
            </a:r>
            <a:endParaRPr dirty="0"/>
          </a:p>
        </p:txBody>
      </p:sp>
      <p:sp>
        <p:nvSpPr>
          <p:cNvPr id="552" name="Google Shape;552;p12"/>
          <p:cNvSpPr/>
          <p:nvPr/>
        </p:nvSpPr>
        <p:spPr>
          <a:xfrm>
            <a:off x="5638095" y="1088138"/>
            <a:ext cx="3564000" cy="1397219"/>
          </a:xfrm>
          <a:prstGeom prst="roundRect">
            <a:avLst>
              <a:gd name="adj" fmla="val 0"/>
            </a:avLst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53" name="Google Shape;553;p12"/>
          <p:cNvSpPr/>
          <p:nvPr/>
        </p:nvSpPr>
        <p:spPr>
          <a:xfrm>
            <a:off x="5627078" y="1308561"/>
            <a:ext cx="3600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representação geométrica deste sistema mostra que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existe 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ponto de interseção dos três planos!</a:t>
            </a:r>
            <a:endParaRPr lang="pt-PT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Não tem Solução </a:t>
            </a:r>
            <a:endParaRPr lang="pt-PT" dirty="0"/>
          </a:p>
        </p:txBody>
      </p:sp>
      <p:sp>
        <p:nvSpPr>
          <p:cNvPr id="554" name="Google Shape;554;p12"/>
          <p:cNvSpPr/>
          <p:nvPr/>
        </p:nvSpPr>
        <p:spPr>
          <a:xfrm>
            <a:off x="6387476" y="1037897"/>
            <a:ext cx="2030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Uma curiosidade</a:t>
            </a: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dirty="0"/>
          </a:p>
        </p:txBody>
      </p:sp>
      <p:sp>
        <p:nvSpPr>
          <p:cNvPr id="555" name="Google Shape;555;p12"/>
          <p:cNvSpPr txBox="1"/>
          <p:nvPr/>
        </p:nvSpPr>
        <p:spPr>
          <a:xfrm>
            <a:off x="6790220" y="5645916"/>
            <a:ext cx="525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análise “prévia” da característica é “opcional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”!</a:t>
            </a:r>
            <a:endParaRPr dirty="0"/>
          </a:p>
        </p:txBody>
      </p:sp>
      <p:sp>
        <p:nvSpPr>
          <p:cNvPr id="556" name="Google Shape;556;p12">
            <a:hlinkClick r:id="rId12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2">
            <a:hlinkClick r:id="rId13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558" name="Google Shape;558;p12">
            <a:hlinkClick r:id="rId14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559" name="Google Shape;559;p12">
            <a:hlinkClick r:id="rId15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560" name="Google Shape;560;p12">
            <a:hlinkClick r:id="rId16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00;p9"/>
          <p:cNvSpPr/>
          <p:nvPr/>
        </p:nvSpPr>
        <p:spPr>
          <a:xfrm>
            <a:off x="4808873" y="6111401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49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50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51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sp>
        <p:nvSpPr>
          <p:cNvPr id="52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7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53" name="Google Shape;426;p10"/>
          <p:cNvSpPr txBox="1"/>
          <p:nvPr/>
        </p:nvSpPr>
        <p:spPr>
          <a:xfrm>
            <a:off x="2180805" y="1254820"/>
            <a:ext cx="3210110" cy="1271438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6" name="Google Shape;394;p9">
            <a:extLst>
              <a:ext uri="{FF2B5EF4-FFF2-40B4-BE49-F238E27FC236}">
                <a16:creationId xmlns:a16="http://schemas.microsoft.com/office/drawing/2014/main" id="{DB9607A9-E1B2-43EC-90B0-F8DD365EA6D0}"/>
              </a:ext>
            </a:extLst>
          </p:cNvPr>
          <p:cNvSpPr txBox="1"/>
          <p:nvPr/>
        </p:nvSpPr>
        <p:spPr>
          <a:xfrm>
            <a:off x="3797391" y="528334"/>
            <a:ext cx="79633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graphicFrame>
        <p:nvGraphicFramePr>
          <p:cNvPr id="57" name="Objeto 56">
            <a:extLst>
              <a:ext uri="{FF2B5EF4-FFF2-40B4-BE49-F238E27FC236}">
                <a16:creationId xmlns:a16="http://schemas.microsoft.com/office/drawing/2014/main" id="{83B6413D-6EC6-4620-BCAE-1F23C7EBD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849244"/>
              </p:ext>
            </p:extLst>
          </p:nvPr>
        </p:nvGraphicFramePr>
        <p:xfrm>
          <a:off x="4373563" y="2951163"/>
          <a:ext cx="13398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19" imgW="609480" imgH="419040" progId="Equation.DSMT4">
                  <p:embed/>
                </p:oleObj>
              </mc:Choice>
              <mc:Fallback>
                <p:oleObj name="Equation" r:id="rId19" imgW="609480" imgH="41904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1B689172-800B-4BE6-83BF-95839461D3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2951163"/>
                        <a:ext cx="1339850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to 57">
            <a:extLst>
              <a:ext uri="{FF2B5EF4-FFF2-40B4-BE49-F238E27FC236}">
                <a16:creationId xmlns:a16="http://schemas.microsoft.com/office/drawing/2014/main" id="{187BE866-B239-43D0-B710-95EAA1BF4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062319"/>
              </p:ext>
            </p:extLst>
          </p:nvPr>
        </p:nvGraphicFramePr>
        <p:xfrm>
          <a:off x="7981950" y="2960688"/>
          <a:ext cx="12573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Equation" r:id="rId21" imgW="571320" imgH="304560" progId="Equation.DSMT4">
                  <p:embed/>
                </p:oleObj>
              </mc:Choice>
              <mc:Fallback>
                <p:oleObj name="Equation" r:id="rId21" imgW="571320" imgH="30456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B95ABA6D-91FE-4255-BDAE-01204CA2E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1950" y="2960688"/>
                        <a:ext cx="1257300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oogle Shape;502;p11">
            <a:extLst>
              <a:ext uri="{FF2B5EF4-FFF2-40B4-BE49-F238E27FC236}">
                <a16:creationId xmlns:a16="http://schemas.microsoft.com/office/drawing/2014/main" id="{28B4F10D-0281-44E3-AB57-7B8390ABE977}"/>
              </a:ext>
            </a:extLst>
          </p:cNvPr>
          <p:cNvGrpSpPr/>
          <p:nvPr/>
        </p:nvGrpSpPr>
        <p:grpSpPr>
          <a:xfrm>
            <a:off x="2384377" y="4620476"/>
            <a:ext cx="1916222" cy="567148"/>
            <a:chOff x="3090750" y="4277565"/>
            <a:chExt cx="1916222" cy="567148"/>
          </a:xfrm>
        </p:grpSpPr>
        <p:sp>
          <p:nvSpPr>
            <p:cNvPr id="60" name="Google Shape;503;p11">
              <a:extLst>
                <a:ext uri="{FF2B5EF4-FFF2-40B4-BE49-F238E27FC236}">
                  <a16:creationId xmlns:a16="http://schemas.microsoft.com/office/drawing/2014/main" id="{68C3678E-9C6A-45C8-A182-F28B20E8E88A}"/>
                </a:ext>
              </a:extLst>
            </p:cNvPr>
            <p:cNvSpPr txBox="1"/>
            <p:nvPr/>
          </p:nvSpPr>
          <p:spPr>
            <a:xfrm>
              <a:off x="3100681" y="4288405"/>
              <a:ext cx="190629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pt-PT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Sistema Equivalente</a:t>
              </a:r>
              <a:endParaRPr lang="pt-PT" sz="1600" dirty="0"/>
            </a:p>
          </p:txBody>
        </p:sp>
        <p:sp>
          <p:nvSpPr>
            <p:cNvPr id="61" name="Google Shape;504;p11">
              <a:extLst>
                <a:ext uri="{FF2B5EF4-FFF2-40B4-BE49-F238E27FC236}">
                  <a16:creationId xmlns:a16="http://schemas.microsoft.com/office/drawing/2014/main" id="{7A18F94E-46BC-4A37-9085-0A62015CEECF}"/>
                </a:ext>
              </a:extLst>
            </p:cNvPr>
            <p:cNvSpPr/>
            <p:nvPr/>
          </p:nvSpPr>
          <p:spPr>
            <a:xfrm rot="10800000" flipH="1">
              <a:off x="3090750" y="4277565"/>
              <a:ext cx="1874281" cy="567148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m 27">
            <a:extLst>
              <a:ext uri="{FF2B5EF4-FFF2-40B4-BE49-F238E27FC236}">
                <a16:creationId xmlns:a16="http://schemas.microsoft.com/office/drawing/2014/main" id="{0F436A5C-3E89-4102-A979-8FD3BFE18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70" name="Imagem 6">
            <a:extLst>
              <a:ext uri="{FF2B5EF4-FFF2-40B4-BE49-F238E27FC236}">
                <a16:creationId xmlns:a16="http://schemas.microsoft.com/office/drawing/2014/main" id="{920D15BB-4A3E-4000-8D31-AD049030E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66" name="Google Shape;566;p13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87227" y="618840"/>
            <a:ext cx="2143278" cy="177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3"/>
          <p:cNvPicPr preferRelativeResize="0"/>
          <p:nvPr/>
        </p:nvPicPr>
        <p:blipFill rotWithShape="1">
          <a:blip r:embed="rId7">
            <a:alphaModFix/>
          </a:blip>
          <a:srcRect b="69621"/>
          <a:stretch/>
        </p:blipFill>
        <p:spPr>
          <a:xfrm flipH="1">
            <a:off x="10907530" y="2321727"/>
            <a:ext cx="986795" cy="11312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9" name="Google Shape;569;p13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0" name="Google Shape;570;p13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1" name="Google Shape;571;p13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74" name="Google Shape;574;p13"/>
          <p:cNvSpPr txBox="1"/>
          <p:nvPr/>
        </p:nvSpPr>
        <p:spPr>
          <a:xfrm>
            <a:off x="2180805" y="42959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3.</a:t>
            </a:r>
            <a:endParaRPr dirty="0"/>
          </a:p>
        </p:txBody>
      </p:sp>
      <p:sp>
        <p:nvSpPr>
          <p:cNvPr id="575" name="Google Shape;575;p13"/>
          <p:cNvSpPr txBox="1"/>
          <p:nvPr/>
        </p:nvSpPr>
        <p:spPr>
          <a:xfrm>
            <a:off x="3797391" y="429181"/>
            <a:ext cx="810586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sistema:</a:t>
            </a:r>
            <a:endParaRPr lang="pt-PT" sz="2400" dirty="0"/>
          </a:p>
        </p:txBody>
      </p:sp>
      <p:sp>
        <p:nvSpPr>
          <p:cNvPr id="576" name="Google Shape;576;p13"/>
          <p:cNvSpPr txBox="1"/>
          <p:nvPr/>
        </p:nvSpPr>
        <p:spPr>
          <a:xfrm>
            <a:off x="2180805" y="1155667"/>
            <a:ext cx="3320717" cy="127143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77" name="Google Shape;577;p13"/>
          <p:cNvSpPr/>
          <p:nvPr/>
        </p:nvSpPr>
        <p:spPr>
          <a:xfrm>
            <a:off x="2150464" y="6124113"/>
            <a:ext cx="9828000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lang="en-GB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63804" y="2391927"/>
            <a:ext cx="1638605" cy="1170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13"/>
          <p:cNvGrpSpPr/>
          <p:nvPr/>
        </p:nvGrpSpPr>
        <p:grpSpPr>
          <a:xfrm>
            <a:off x="2427157" y="3497489"/>
            <a:ext cx="1314032" cy="810433"/>
            <a:chOff x="3364972" y="3214778"/>
            <a:chExt cx="1314032" cy="810433"/>
          </a:xfrm>
        </p:grpSpPr>
        <p:sp>
          <p:nvSpPr>
            <p:cNvPr id="584" name="Google Shape;584;p13"/>
            <p:cNvSpPr txBox="1"/>
            <p:nvPr/>
          </p:nvSpPr>
          <p:spPr>
            <a:xfrm>
              <a:off x="3364972" y="3378880"/>
              <a:ext cx="12970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1800" dirty="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6" name="Google Shape;586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0329" y="2373727"/>
            <a:ext cx="2065337" cy="118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65945" y="2298927"/>
            <a:ext cx="1958975" cy="1198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Google Shape;590;p13"/>
          <p:cNvGrpSpPr/>
          <p:nvPr/>
        </p:nvGrpSpPr>
        <p:grpSpPr>
          <a:xfrm>
            <a:off x="8980308" y="3469529"/>
            <a:ext cx="1895775" cy="567148"/>
            <a:chOff x="8660443" y="1331080"/>
            <a:chExt cx="1895775" cy="567148"/>
          </a:xfrm>
        </p:grpSpPr>
        <p:sp>
          <p:nvSpPr>
            <p:cNvPr id="591" name="Google Shape;591;p13"/>
            <p:cNvSpPr txBox="1"/>
            <p:nvPr/>
          </p:nvSpPr>
          <p:spPr>
            <a:xfrm>
              <a:off x="8660443" y="1497302"/>
              <a:ext cx="18957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</a:t>
              </a:r>
              <a:endParaRPr lang="pt-PT" sz="1800" dirty="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8665381" y="1331080"/>
              <a:ext cx="1874281" cy="567148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3" name="Google Shape;593;p13"/>
          <p:cNvPicPr preferRelativeResize="0"/>
          <p:nvPr/>
        </p:nvPicPr>
        <p:blipFill rotWithShape="1">
          <a:blip r:embed="rId12">
            <a:alphaModFix/>
          </a:blip>
          <a:srcRect l="-5056" t="1" r="-827" b="16743"/>
          <a:stretch/>
        </p:blipFill>
        <p:spPr>
          <a:xfrm flipH="1">
            <a:off x="10790732" y="2344734"/>
            <a:ext cx="1225598" cy="110214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3"/>
          <p:cNvSpPr/>
          <p:nvPr/>
        </p:nvSpPr>
        <p:spPr>
          <a:xfrm>
            <a:off x="9728771" y="989999"/>
            <a:ext cx="2101491" cy="1077550"/>
          </a:xfrm>
          <a:prstGeom prst="cloudCallout">
            <a:avLst>
              <a:gd name="adj1" fmla="val 21174"/>
              <a:gd name="adj2" fmla="val 73742"/>
            </a:avLst>
          </a:prstGeom>
          <a:solidFill>
            <a:srgbClr val="9CC2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3"/>
          <p:cNvSpPr txBox="1"/>
          <p:nvPr/>
        </p:nvSpPr>
        <p:spPr>
          <a:xfrm rot="-180988">
            <a:off x="9676500" y="1341250"/>
            <a:ext cx="23660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en-GB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car</a:t>
            </a:r>
            <a:r>
              <a:rPr lang="en-GB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/>
          </a:p>
        </p:txBody>
      </p:sp>
      <p:grpSp>
        <p:nvGrpSpPr>
          <p:cNvPr id="596" name="Google Shape;596;p13"/>
          <p:cNvGrpSpPr/>
          <p:nvPr/>
        </p:nvGrpSpPr>
        <p:grpSpPr>
          <a:xfrm>
            <a:off x="9043586" y="2320259"/>
            <a:ext cx="2880972" cy="1155898"/>
            <a:chOff x="10373929" y="2099256"/>
            <a:chExt cx="2880972" cy="1155898"/>
          </a:xfrm>
        </p:grpSpPr>
        <p:grpSp>
          <p:nvGrpSpPr>
            <p:cNvPr id="597" name="Google Shape;597;p13"/>
            <p:cNvGrpSpPr/>
            <p:nvPr/>
          </p:nvGrpSpPr>
          <p:grpSpPr>
            <a:xfrm>
              <a:off x="10373932" y="2470303"/>
              <a:ext cx="2880969" cy="784851"/>
              <a:chOff x="9028608" y="2335037"/>
              <a:chExt cx="2880969" cy="784851"/>
            </a:xfrm>
          </p:grpSpPr>
          <p:cxnSp>
            <p:nvCxnSpPr>
              <p:cNvPr id="598" name="Google Shape;598;p13"/>
              <p:cNvCxnSpPr/>
              <p:nvPr/>
            </p:nvCxnSpPr>
            <p:spPr>
              <a:xfrm>
                <a:off x="9028608" y="2335037"/>
                <a:ext cx="336773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9365381" y="2343917"/>
                <a:ext cx="0" cy="367558"/>
              </a:xfrm>
              <a:prstGeom prst="straightConnector1">
                <a:avLst/>
              </a:prstGeom>
              <a:noFill/>
              <a:ln w="2222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0" name="Google Shape;600;p13"/>
              <p:cNvCxnSpPr/>
              <p:nvPr/>
            </p:nvCxnSpPr>
            <p:spPr>
              <a:xfrm>
                <a:off x="9365381" y="2711472"/>
                <a:ext cx="606022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1" name="Google Shape;601;p13"/>
              <p:cNvCxnSpPr/>
              <p:nvPr/>
            </p:nvCxnSpPr>
            <p:spPr>
              <a:xfrm>
                <a:off x="9971403" y="2717405"/>
                <a:ext cx="0" cy="402483"/>
              </a:xfrm>
              <a:prstGeom prst="straightConnector1">
                <a:avLst/>
              </a:prstGeom>
              <a:noFill/>
              <a:ln w="2222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9971403" y="3096679"/>
                <a:ext cx="1938174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603" name="Google Shape;603;p13"/>
            <p:cNvCxnSpPr/>
            <p:nvPr/>
          </p:nvCxnSpPr>
          <p:spPr>
            <a:xfrm rot="10800000">
              <a:off x="10373929" y="2099256"/>
              <a:ext cx="0" cy="373488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04" name="Google Shape;604;p13"/>
          <p:cNvSpPr txBox="1"/>
          <p:nvPr/>
        </p:nvSpPr>
        <p:spPr>
          <a:xfrm rot="-173469">
            <a:off x="9670041" y="1571745"/>
            <a:ext cx="23660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???...</a:t>
            </a:r>
            <a:endParaRPr/>
          </a:p>
        </p:txBody>
      </p:sp>
      <p:sp>
        <p:nvSpPr>
          <p:cNvPr id="605" name="Google Shape;605;p13"/>
          <p:cNvSpPr txBox="1"/>
          <p:nvPr/>
        </p:nvSpPr>
        <p:spPr>
          <a:xfrm rot="-173469">
            <a:off x="10415850" y="1581157"/>
            <a:ext cx="74976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3</a:t>
            </a:r>
            <a:endParaRPr/>
          </a:p>
        </p:txBody>
      </p:sp>
      <p:sp>
        <p:nvSpPr>
          <p:cNvPr id="606" name="Google Shape;606;p13"/>
          <p:cNvSpPr/>
          <p:nvPr/>
        </p:nvSpPr>
        <p:spPr>
          <a:xfrm rot="602670">
            <a:off x="11120419" y="738308"/>
            <a:ext cx="727075" cy="539750"/>
          </a:xfrm>
          <a:custGeom>
            <a:avLst/>
            <a:gdLst/>
            <a:ahLst/>
            <a:cxnLst/>
            <a:rect l="l" t="t" r="r" b="b"/>
            <a:pathLst>
              <a:path w="200" h="148" extrusionOk="0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3"/>
          <p:cNvSpPr txBox="1"/>
          <p:nvPr/>
        </p:nvSpPr>
        <p:spPr>
          <a:xfrm>
            <a:off x="2180805" y="4944031"/>
            <a:ext cx="2255361" cy="976614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608" name="Google Shape;608;p13"/>
          <p:cNvGrpSpPr/>
          <p:nvPr/>
        </p:nvGrpSpPr>
        <p:grpSpPr>
          <a:xfrm>
            <a:off x="2391276" y="4442827"/>
            <a:ext cx="2124000" cy="657130"/>
            <a:chOff x="3122714" y="4277565"/>
            <a:chExt cx="2124000" cy="657130"/>
          </a:xfrm>
        </p:grpSpPr>
        <p:sp>
          <p:nvSpPr>
            <p:cNvPr id="609" name="Google Shape;609;p13"/>
            <p:cNvSpPr txBox="1"/>
            <p:nvPr/>
          </p:nvSpPr>
          <p:spPr>
            <a:xfrm>
              <a:off x="3122714" y="4288405"/>
              <a:ext cx="21240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1800" dirty="0">
                  <a:solidFill>
                    <a:srgbClr val="00007F"/>
                  </a:solidFill>
                  <a:latin typeface="Calibri"/>
                  <a:ea typeface="Calibri"/>
                  <a:cs typeface="Calibri"/>
                  <a:sym typeface="Calibri"/>
                </a:rPr>
                <a:t>Sistema Equivalente</a:t>
              </a:r>
              <a:endParaRPr dirty="0"/>
            </a:p>
          </p:txBody>
        </p:sp>
        <p:sp>
          <p:nvSpPr>
            <p:cNvPr id="610" name="Google Shape;610;p13"/>
            <p:cNvSpPr/>
            <p:nvPr/>
          </p:nvSpPr>
          <p:spPr>
            <a:xfrm rot="10800000" flipH="1">
              <a:off x="3172320" y="4277565"/>
              <a:ext cx="1980000" cy="567148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13"/>
          <p:cNvSpPr txBox="1"/>
          <p:nvPr/>
        </p:nvSpPr>
        <p:spPr>
          <a:xfrm>
            <a:off x="4436166" y="4925285"/>
            <a:ext cx="2710999" cy="976614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612" name="Google Shape;612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96228" y="4942923"/>
            <a:ext cx="347660" cy="32895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14" name="Google Shape;614;p13"/>
          <p:cNvSpPr txBox="1"/>
          <p:nvPr/>
        </p:nvSpPr>
        <p:spPr>
          <a:xfrm>
            <a:off x="7591908" y="4857888"/>
            <a:ext cx="1898981" cy="976614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616" name="Google Shape;616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676873" y="4890648"/>
            <a:ext cx="366713" cy="3079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17" name="Google Shape;617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930255" y="5225449"/>
            <a:ext cx="347660" cy="32895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18" name="Google Shape;618;p13"/>
          <p:cNvSpPr txBox="1"/>
          <p:nvPr/>
        </p:nvSpPr>
        <p:spPr>
          <a:xfrm>
            <a:off x="10257445" y="4891387"/>
            <a:ext cx="1335942" cy="976614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19" name="Google Shape;619;p13"/>
          <p:cNvSpPr/>
          <p:nvPr/>
        </p:nvSpPr>
        <p:spPr>
          <a:xfrm>
            <a:off x="10631812" y="4830222"/>
            <a:ext cx="961575" cy="106233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3"/>
          <p:cNvSpPr/>
          <p:nvPr/>
        </p:nvSpPr>
        <p:spPr>
          <a:xfrm>
            <a:off x="5784073" y="1013727"/>
            <a:ext cx="3960000" cy="1208224"/>
          </a:xfrm>
          <a:prstGeom prst="roundRect">
            <a:avLst>
              <a:gd name="adj" fmla="val 0"/>
            </a:avLst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21" name="Google Shape;621;p13"/>
          <p:cNvSpPr/>
          <p:nvPr/>
        </p:nvSpPr>
        <p:spPr>
          <a:xfrm>
            <a:off x="5683830" y="1256525"/>
            <a:ext cx="413749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representação geométrica do sistema é o ponto de interseção dos 3 planos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Solução  (</a:t>
            </a:r>
            <a:r>
              <a:rPr lang="en-GB" sz="1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-GB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-GB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-GB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= (1, 2, 3) </a:t>
            </a:r>
            <a:endParaRPr dirty="0"/>
          </a:p>
        </p:txBody>
      </p:sp>
      <p:sp>
        <p:nvSpPr>
          <p:cNvPr id="622" name="Google Shape;622;p13"/>
          <p:cNvSpPr/>
          <p:nvPr/>
        </p:nvSpPr>
        <p:spPr>
          <a:xfrm>
            <a:off x="6660742" y="963485"/>
            <a:ext cx="2030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Uma curiosidade! </a:t>
            </a:r>
            <a:endParaRPr lang="pt-PT" sz="1800" dirty="0"/>
          </a:p>
        </p:txBody>
      </p:sp>
      <p:sp>
        <p:nvSpPr>
          <p:cNvPr id="623" name="Google Shape;623;p13">
            <a:hlinkClick r:id="rId19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3">
            <a:hlinkClick r:id="rId20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625" name="Google Shape;625;p13">
            <a:hlinkClick r:id="rId21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626" name="Google Shape;626;p13">
            <a:hlinkClick r:id="rId22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627" name="Google Shape;627;p13">
            <a:hlinkClick r:id="rId23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400;p9"/>
          <p:cNvSpPr/>
          <p:nvPr/>
        </p:nvSpPr>
        <p:spPr>
          <a:xfrm>
            <a:off x="4808873" y="6118916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65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66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67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sp>
        <p:nvSpPr>
          <p:cNvPr id="68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24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71" name="Forma livre: Forma 74">
            <a:extLst>
              <a:ext uri="{FF2B5EF4-FFF2-40B4-BE49-F238E27FC236}">
                <a16:creationId xmlns:a16="http://schemas.microsoft.com/office/drawing/2014/main" id="{A1C345B6-93E2-40A0-8D2A-229A7577EB0C}"/>
              </a:ext>
            </a:extLst>
          </p:cNvPr>
          <p:cNvSpPr/>
          <p:nvPr/>
        </p:nvSpPr>
        <p:spPr>
          <a:xfrm>
            <a:off x="6788577" y="5289518"/>
            <a:ext cx="983427" cy="377354"/>
          </a:xfrm>
          <a:custGeom>
            <a:avLst/>
            <a:gdLst>
              <a:gd name="connsiteX0" fmla="*/ 0 w 983427"/>
              <a:gd name="connsiteY0" fmla="*/ 504496 h 504496"/>
              <a:gd name="connsiteX1" fmla="*/ 977462 w 983427"/>
              <a:gd name="connsiteY1" fmla="*/ 241738 h 504496"/>
              <a:gd name="connsiteX2" fmla="*/ 336331 w 983427"/>
              <a:gd name="connsiteY2" fmla="*/ 0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27" h="504496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orma livre: Forma 79">
            <a:extLst>
              <a:ext uri="{FF2B5EF4-FFF2-40B4-BE49-F238E27FC236}">
                <a16:creationId xmlns:a16="http://schemas.microsoft.com/office/drawing/2014/main" id="{9A6B562A-C696-4A3D-81F6-5EF6C4CB67CC}"/>
              </a:ext>
            </a:extLst>
          </p:cNvPr>
          <p:cNvSpPr/>
          <p:nvPr/>
        </p:nvSpPr>
        <p:spPr>
          <a:xfrm>
            <a:off x="9201806" y="5065480"/>
            <a:ext cx="983427" cy="304576"/>
          </a:xfrm>
          <a:custGeom>
            <a:avLst/>
            <a:gdLst>
              <a:gd name="connsiteX0" fmla="*/ 0 w 983427"/>
              <a:gd name="connsiteY0" fmla="*/ 504496 h 504496"/>
              <a:gd name="connsiteX1" fmla="*/ 977462 w 983427"/>
              <a:gd name="connsiteY1" fmla="*/ 241738 h 504496"/>
              <a:gd name="connsiteX2" fmla="*/ 336331 w 983427"/>
              <a:gd name="connsiteY2" fmla="*/ 0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27" h="504496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3" name="Objeto 72">
            <a:extLst>
              <a:ext uri="{FF2B5EF4-FFF2-40B4-BE49-F238E27FC236}">
                <a16:creationId xmlns:a16="http://schemas.microsoft.com/office/drawing/2014/main" id="{8EAFAC87-B98D-41B8-9A51-F4749BF2B6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919810"/>
              </p:ext>
            </p:extLst>
          </p:nvPr>
        </p:nvGraphicFramePr>
        <p:xfrm>
          <a:off x="3986213" y="2735263"/>
          <a:ext cx="13700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25" imgW="622080" imgH="419040" progId="Equation.DSMT4">
                  <p:embed/>
                </p:oleObj>
              </mc:Choice>
              <mc:Fallback>
                <p:oleObj name="Equation" r:id="rId25" imgW="622080" imgH="419040" progId="Equation.DSMT4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F47CC64A-A7BC-490E-8870-066E78B808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213" y="2735263"/>
                        <a:ext cx="1370012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to 73">
            <a:extLst>
              <a:ext uri="{FF2B5EF4-FFF2-40B4-BE49-F238E27FC236}">
                <a16:creationId xmlns:a16="http://schemas.microsoft.com/office/drawing/2014/main" id="{60D2C1CA-E4CB-47C6-B89B-634241B7E1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878770"/>
              </p:ext>
            </p:extLst>
          </p:nvPr>
        </p:nvGraphicFramePr>
        <p:xfrm>
          <a:off x="7542213" y="2735263"/>
          <a:ext cx="13398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27" imgW="609480" imgH="304560" progId="Equation.DSMT4">
                  <p:embed/>
                </p:oleObj>
              </mc:Choice>
              <mc:Fallback>
                <p:oleObj name="Equation" r:id="rId27" imgW="609480" imgH="304560" progId="Equation.DSMT4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033F8250-9733-4624-B55F-04CCAD99B2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2213" y="2735263"/>
                        <a:ext cx="1339850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/>
      <p:bldP spid="575" grpId="0"/>
      <p:bldP spid="71" grpId="0" animBg="1"/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7">
            <a:extLst>
              <a:ext uri="{FF2B5EF4-FFF2-40B4-BE49-F238E27FC236}">
                <a16:creationId xmlns:a16="http://schemas.microsoft.com/office/drawing/2014/main" id="{006FA0CD-AB88-4268-BF4E-AEDD6E5DF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4" name="Imagem 6">
            <a:extLst>
              <a:ext uri="{FF2B5EF4-FFF2-40B4-BE49-F238E27FC236}">
                <a16:creationId xmlns:a16="http://schemas.microsoft.com/office/drawing/2014/main" id="{F95020C8-C59E-4ACE-8B01-9CBA54510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633" name="Google Shape;633;p14"/>
          <p:cNvSpPr/>
          <p:nvPr/>
        </p:nvSpPr>
        <p:spPr>
          <a:xfrm>
            <a:off x="2088683" y="368356"/>
            <a:ext cx="6144860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4" name="Google Shape;634;p14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5" name="Google Shape;635;p14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6" name="Google Shape;636;p14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39" name="Google Shape;639;p14"/>
          <p:cNvSpPr txBox="1"/>
          <p:nvPr/>
        </p:nvSpPr>
        <p:spPr>
          <a:xfrm>
            <a:off x="2180805" y="539764"/>
            <a:ext cx="27878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4.</a:t>
            </a:r>
            <a:endParaRPr dirty="0"/>
          </a:p>
        </p:txBody>
      </p:sp>
      <p:sp>
        <p:nvSpPr>
          <p:cNvPr id="640" name="Google Shape;640;p14"/>
          <p:cNvSpPr txBox="1"/>
          <p:nvPr/>
        </p:nvSpPr>
        <p:spPr>
          <a:xfrm>
            <a:off x="3709256" y="561385"/>
            <a:ext cx="446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sistema:</a:t>
            </a:r>
            <a:endParaRPr lang="pt-PT" sz="2400" dirty="0"/>
          </a:p>
        </p:txBody>
      </p:sp>
      <p:sp>
        <p:nvSpPr>
          <p:cNvPr id="641" name="Google Shape;641;p14"/>
          <p:cNvSpPr txBox="1"/>
          <p:nvPr/>
        </p:nvSpPr>
        <p:spPr>
          <a:xfrm>
            <a:off x="2180805" y="1370870"/>
            <a:ext cx="2412712" cy="127143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642" name="Google Shape;642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b="44309"/>
          <a:stretch/>
        </p:blipFill>
        <p:spPr>
          <a:xfrm>
            <a:off x="8233543" y="754228"/>
            <a:ext cx="3896377" cy="611233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14"/>
          <p:cNvSpPr txBox="1"/>
          <p:nvPr/>
        </p:nvSpPr>
        <p:spPr>
          <a:xfrm rot="-60000">
            <a:off x="8668285" y="1040627"/>
            <a:ext cx="31843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00007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Este é para </a:t>
            </a:r>
            <a:r>
              <a:rPr lang="en-GB" sz="2800" b="1" dirty="0" err="1">
                <a:solidFill>
                  <a:srgbClr val="00007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ti</a:t>
            </a:r>
            <a:r>
              <a:rPr lang="en-GB" sz="2800" b="1" dirty="0">
                <a:solidFill>
                  <a:srgbClr val="00007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!</a:t>
            </a:r>
            <a:endParaRPr dirty="0"/>
          </a:p>
        </p:txBody>
      </p:sp>
      <p:sp>
        <p:nvSpPr>
          <p:cNvPr id="644" name="Google Shape;644;p14"/>
          <p:cNvSpPr txBox="1"/>
          <p:nvPr/>
        </p:nvSpPr>
        <p:spPr>
          <a:xfrm rot="-60000">
            <a:off x="8681105" y="1698412"/>
            <a:ext cx="31843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800" b="1" dirty="0">
                <a:solidFill>
                  <a:srgbClr val="00007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Por favor, tenta resolver </a:t>
            </a:r>
            <a:r>
              <a:rPr lang="en-GB" sz="2800" b="1" dirty="0">
                <a:solidFill>
                  <a:srgbClr val="00007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</a:t>
            </a:r>
            <a:endParaRPr dirty="0"/>
          </a:p>
        </p:txBody>
      </p:sp>
      <p:sp>
        <p:nvSpPr>
          <p:cNvPr id="645" name="Google Shape;645;p14">
            <a:hlinkClick r:id="rId6" action="ppaction://hlinksldjump"/>
          </p:cNvPr>
          <p:cNvSpPr/>
          <p:nvPr/>
        </p:nvSpPr>
        <p:spPr>
          <a:xfrm rot="-1510720">
            <a:off x="9117675" y="2775410"/>
            <a:ext cx="2592000" cy="864000"/>
          </a:xfrm>
          <a:prstGeom prst="roundRect">
            <a:avLst>
              <a:gd name="adj" fmla="val 16667"/>
            </a:avLst>
          </a:prstGeom>
          <a:solidFill>
            <a:srgbClr val="0C2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Clica Aqui para ver a sugestão de resolução, passo a passo</a:t>
            </a:r>
            <a:r>
              <a:rPr lang="en-GB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  <p:sp>
        <p:nvSpPr>
          <p:cNvPr id="646" name="Google Shape;646;p14"/>
          <p:cNvSpPr/>
          <p:nvPr/>
        </p:nvSpPr>
        <p:spPr>
          <a:xfrm>
            <a:off x="5931000" y="6000044"/>
            <a:ext cx="2232000" cy="540000"/>
          </a:xfrm>
          <a:prstGeom prst="roundRect">
            <a:avLst>
              <a:gd name="adj" fmla="val 23107"/>
            </a:avLst>
          </a:prstGeom>
          <a:solidFill>
            <a:srgbClr val="0C2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avançar, pressiona </a:t>
            </a:r>
            <a:r>
              <a:rPr lang="pt-PT" sz="1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enter</a:t>
            </a:r>
            <a:r>
              <a:rPr lang="pt-PT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ou </a:t>
            </a:r>
            <a:r>
              <a:rPr lang="en-GB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r>
              <a:rPr lang="en-GB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  <p:pic>
        <p:nvPicPr>
          <p:cNvPr id="647" name="Google Shape;64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85226" y="5811997"/>
            <a:ext cx="2132012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4"/>
          <p:cNvSpPr txBox="1"/>
          <p:nvPr/>
        </p:nvSpPr>
        <p:spPr>
          <a:xfrm>
            <a:off x="2382171" y="6020350"/>
            <a:ext cx="111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Solução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649" name="Google Shape;649;p14">
            <a:hlinkClick r:id="rId9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14">
            <a:hlinkClick r:id="rId10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651" name="Google Shape;651;p14">
            <a:hlinkClick r:id="rId11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652" name="Google Shape;652;p14">
            <a:hlinkClick r:id="rId12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653" name="Google Shape;653;p14">
            <a:hlinkClick r:id="rId13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8D8D8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7">
            <a:extLst>
              <a:ext uri="{FF2B5EF4-FFF2-40B4-BE49-F238E27FC236}">
                <a16:creationId xmlns:a16="http://schemas.microsoft.com/office/drawing/2014/main" id="{81CE58A0-BFCE-4BC5-B511-AC47A93A9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3" name="Imagem 6">
            <a:extLst>
              <a:ext uri="{FF2B5EF4-FFF2-40B4-BE49-F238E27FC236}">
                <a16:creationId xmlns:a16="http://schemas.microsoft.com/office/drawing/2014/main" id="{5F7D0BC1-F323-43A6-823B-192B2878A7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659" name="Google Shape;659;p15"/>
          <p:cNvSpPr/>
          <p:nvPr/>
        </p:nvSpPr>
        <p:spPr>
          <a:xfrm>
            <a:off x="2088683" y="368356"/>
            <a:ext cx="6144860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0" name="Google Shape;660;p15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1" name="Google Shape;661;p15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2" name="Google Shape;662;p15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65" name="Google Shape;665;p15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4.</a:t>
            </a:r>
            <a:endParaRPr dirty="0"/>
          </a:p>
        </p:txBody>
      </p:sp>
      <p:sp>
        <p:nvSpPr>
          <p:cNvPr id="667" name="Google Shape;667;p15"/>
          <p:cNvSpPr txBox="1"/>
          <p:nvPr/>
        </p:nvSpPr>
        <p:spPr>
          <a:xfrm>
            <a:off x="2180805" y="1370870"/>
            <a:ext cx="2412712" cy="127143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668" name="Google Shape;668;p15"/>
          <p:cNvPicPr preferRelativeResize="0"/>
          <p:nvPr/>
        </p:nvPicPr>
        <p:blipFill rotWithShape="1">
          <a:blip r:embed="rId6">
            <a:alphaModFix/>
          </a:blip>
          <a:srcRect b="44309"/>
          <a:stretch/>
        </p:blipFill>
        <p:spPr>
          <a:xfrm>
            <a:off x="8233543" y="754228"/>
            <a:ext cx="3896377" cy="61123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5">
            <a:hlinkClick r:id="rId7" action="ppaction://hlinksldjump"/>
          </p:cNvPr>
          <p:cNvSpPr/>
          <p:nvPr/>
        </p:nvSpPr>
        <p:spPr>
          <a:xfrm>
            <a:off x="7166130" y="6019322"/>
            <a:ext cx="1008000" cy="489600"/>
          </a:xfrm>
          <a:prstGeom prst="roundRect">
            <a:avLst>
              <a:gd name="adj" fmla="val 23107"/>
            </a:avLst>
          </a:prstGeom>
          <a:solidFill>
            <a:srgbClr val="0C2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Avançar!</a:t>
            </a:r>
            <a:endParaRPr lang="pt-PT" dirty="0"/>
          </a:p>
        </p:txBody>
      </p:sp>
      <p:sp>
        <p:nvSpPr>
          <p:cNvPr id="670" name="Google Shape;670;p15"/>
          <p:cNvSpPr txBox="1"/>
          <p:nvPr/>
        </p:nvSpPr>
        <p:spPr>
          <a:xfrm rot="-60000">
            <a:off x="8439213" y="1029816"/>
            <a:ext cx="3429412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Passo 1. </a:t>
            </a:r>
            <a:endParaRPr lang="pt-PT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Escreve a matriz</a:t>
            </a:r>
            <a:endParaRPr lang="pt-PT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aumentada</a:t>
            </a:r>
            <a:endParaRPr lang="pt-PT" sz="2800" b="1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71" name="Google Shape;67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7903" y="1359331"/>
            <a:ext cx="1794323" cy="13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85226" y="5811997"/>
            <a:ext cx="2132012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5"/>
          <p:cNvSpPr txBox="1"/>
          <p:nvPr/>
        </p:nvSpPr>
        <p:spPr>
          <a:xfrm>
            <a:off x="2382171" y="6020350"/>
            <a:ext cx="4176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Solution</a:t>
            </a:r>
            <a:r>
              <a:rPr lang="en-GB" sz="180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674" name="Google Shape;674;p15">
            <a:hlinkClick r:id="rId10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15">
            <a:hlinkClick r:id="rId11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676" name="Google Shape;676;p15">
            <a:hlinkClick r:id="rId12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677" name="Google Shape;677;p15">
            <a:hlinkClick r:id="rId7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678" name="Google Shape;678;p15">
            <a:hlinkClick r:id="rId13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640;p14">
            <a:extLst>
              <a:ext uri="{FF2B5EF4-FFF2-40B4-BE49-F238E27FC236}">
                <a16:creationId xmlns:a16="http://schemas.microsoft.com/office/drawing/2014/main" id="{BFA2A360-5011-48C0-8A12-420BEF7544F2}"/>
              </a:ext>
            </a:extLst>
          </p:cNvPr>
          <p:cNvSpPr txBox="1"/>
          <p:nvPr/>
        </p:nvSpPr>
        <p:spPr>
          <a:xfrm>
            <a:off x="3709256" y="561385"/>
            <a:ext cx="446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sistema:</a:t>
            </a:r>
            <a:endParaRPr lang="pt-P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8D8D8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27">
            <a:extLst>
              <a:ext uri="{FF2B5EF4-FFF2-40B4-BE49-F238E27FC236}">
                <a16:creationId xmlns:a16="http://schemas.microsoft.com/office/drawing/2014/main" id="{123A29F2-E02D-4119-9BA0-AAF3B7F44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8" name="Imagem 6">
            <a:extLst>
              <a:ext uri="{FF2B5EF4-FFF2-40B4-BE49-F238E27FC236}">
                <a16:creationId xmlns:a16="http://schemas.microsoft.com/office/drawing/2014/main" id="{B8A90E9D-48B8-4877-ACD6-9FA06C34BB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684" name="Google Shape;684;p16"/>
          <p:cNvSpPr/>
          <p:nvPr/>
        </p:nvSpPr>
        <p:spPr>
          <a:xfrm>
            <a:off x="2088683" y="368356"/>
            <a:ext cx="6144860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5" name="Google Shape;685;p16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6" name="Google Shape;686;p16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16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90" name="Google Shape;690;p16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4.</a:t>
            </a:r>
            <a:endParaRPr dirty="0"/>
          </a:p>
        </p:txBody>
      </p:sp>
      <p:sp>
        <p:nvSpPr>
          <p:cNvPr id="692" name="Google Shape;692;p16"/>
          <p:cNvSpPr txBox="1"/>
          <p:nvPr/>
        </p:nvSpPr>
        <p:spPr>
          <a:xfrm>
            <a:off x="2180805" y="1370870"/>
            <a:ext cx="2412712" cy="12714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693" name="Google Shape;693;p16"/>
          <p:cNvPicPr preferRelativeResize="0"/>
          <p:nvPr/>
        </p:nvPicPr>
        <p:blipFill rotWithShape="1">
          <a:blip r:embed="rId7">
            <a:alphaModFix/>
          </a:blip>
          <a:srcRect b="44309"/>
          <a:stretch/>
        </p:blipFill>
        <p:spPr>
          <a:xfrm>
            <a:off x="8233543" y="754228"/>
            <a:ext cx="3896377" cy="611233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6">
            <a:hlinkClick r:id="rId8" action="ppaction://hlinksldjump"/>
          </p:cNvPr>
          <p:cNvSpPr/>
          <p:nvPr/>
        </p:nvSpPr>
        <p:spPr>
          <a:xfrm>
            <a:off x="7177147" y="6019322"/>
            <a:ext cx="1008000" cy="489600"/>
          </a:xfrm>
          <a:prstGeom prst="roundRect">
            <a:avLst>
              <a:gd name="adj" fmla="val 23107"/>
            </a:avLst>
          </a:prstGeom>
          <a:solidFill>
            <a:srgbClr val="0C2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t-PT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Avançar!</a:t>
            </a:r>
            <a:endParaRPr lang="pt-PT" sz="1600" dirty="0"/>
          </a:p>
        </p:txBody>
      </p:sp>
      <p:sp>
        <p:nvSpPr>
          <p:cNvPr id="695" name="Google Shape;695;p16"/>
          <p:cNvSpPr txBox="1"/>
          <p:nvPr/>
        </p:nvSpPr>
        <p:spPr>
          <a:xfrm rot="-60000">
            <a:off x="8467020" y="1159106"/>
            <a:ext cx="3492000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Passo</a:t>
            </a:r>
            <a:r>
              <a:rPr lang="en-GB" sz="28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2.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Calcular a forma escalonada da matriz aumentada</a:t>
            </a:r>
            <a:endParaRPr lang="pt-PT" sz="2800" b="1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96" name="Google Shape;696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17903" y="1359331"/>
            <a:ext cx="1794323" cy="1309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1" name="Google Shape;701;p16"/>
          <p:cNvGrpSpPr/>
          <p:nvPr/>
        </p:nvGrpSpPr>
        <p:grpSpPr>
          <a:xfrm>
            <a:off x="6007704" y="2892981"/>
            <a:ext cx="1769535" cy="1126842"/>
            <a:chOff x="9891634" y="2673729"/>
            <a:chExt cx="1769535" cy="1126842"/>
          </a:xfrm>
        </p:grpSpPr>
        <p:grpSp>
          <p:nvGrpSpPr>
            <p:cNvPr id="702" name="Google Shape;702;p16"/>
            <p:cNvGrpSpPr/>
            <p:nvPr/>
          </p:nvGrpSpPr>
          <p:grpSpPr>
            <a:xfrm>
              <a:off x="9891634" y="2673729"/>
              <a:ext cx="803764" cy="734363"/>
              <a:chOff x="7045692" y="1738781"/>
              <a:chExt cx="803764" cy="734363"/>
            </a:xfrm>
          </p:grpSpPr>
          <p:cxnSp>
            <p:nvCxnSpPr>
              <p:cNvPr id="703" name="Google Shape;703;p16"/>
              <p:cNvCxnSpPr/>
              <p:nvPr/>
            </p:nvCxnSpPr>
            <p:spPr>
              <a:xfrm>
                <a:off x="7045692" y="1738781"/>
                <a:ext cx="0" cy="399089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4" name="Google Shape;704;p16"/>
              <p:cNvCxnSpPr/>
              <p:nvPr/>
            </p:nvCxnSpPr>
            <p:spPr>
              <a:xfrm>
                <a:off x="7045692" y="2137870"/>
                <a:ext cx="310632" cy="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5" name="Google Shape;705;p16"/>
              <p:cNvCxnSpPr/>
              <p:nvPr/>
            </p:nvCxnSpPr>
            <p:spPr>
              <a:xfrm>
                <a:off x="7356324" y="2137870"/>
                <a:ext cx="0" cy="330536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6" name="Google Shape;706;p16"/>
              <p:cNvCxnSpPr/>
              <p:nvPr/>
            </p:nvCxnSpPr>
            <p:spPr>
              <a:xfrm>
                <a:off x="7356324" y="2473144"/>
                <a:ext cx="493132" cy="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7" name="Google Shape;707;p16"/>
            <p:cNvGrpSpPr/>
            <p:nvPr/>
          </p:nvGrpSpPr>
          <p:grpSpPr>
            <a:xfrm>
              <a:off x="10691306" y="3401482"/>
              <a:ext cx="969863" cy="399089"/>
              <a:chOff x="7045692" y="1738781"/>
              <a:chExt cx="969863" cy="399089"/>
            </a:xfrm>
          </p:grpSpPr>
          <p:cxnSp>
            <p:nvCxnSpPr>
              <p:cNvPr id="708" name="Google Shape;708;p16"/>
              <p:cNvCxnSpPr/>
              <p:nvPr/>
            </p:nvCxnSpPr>
            <p:spPr>
              <a:xfrm>
                <a:off x="7045692" y="1738781"/>
                <a:ext cx="0" cy="399089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09" name="Google Shape;709;p16"/>
              <p:cNvCxnSpPr/>
              <p:nvPr/>
            </p:nvCxnSpPr>
            <p:spPr>
              <a:xfrm>
                <a:off x="7045692" y="2137870"/>
                <a:ext cx="969863" cy="0"/>
              </a:xfrm>
              <a:prstGeom prst="straightConnector1">
                <a:avLst/>
              </a:prstGeom>
              <a:noFill/>
              <a:ln w="15875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10" name="Google Shape;710;p16"/>
          <p:cNvSpPr txBox="1"/>
          <p:nvPr/>
        </p:nvSpPr>
        <p:spPr>
          <a:xfrm>
            <a:off x="5330287" y="4145179"/>
            <a:ext cx="23660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en-GB" sz="14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4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4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4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en-GB" sz="14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4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4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/>
          </a:p>
        </p:txBody>
      </p:sp>
      <p:sp>
        <p:nvSpPr>
          <p:cNvPr id="711" name="Google Shape;711;p16"/>
          <p:cNvSpPr/>
          <p:nvPr/>
        </p:nvSpPr>
        <p:spPr>
          <a:xfrm rot="602670">
            <a:off x="7342655" y="3935711"/>
            <a:ext cx="727075" cy="539750"/>
          </a:xfrm>
          <a:custGeom>
            <a:avLst/>
            <a:gdLst/>
            <a:ahLst/>
            <a:cxnLst/>
            <a:rect l="l" t="t" r="r" b="b"/>
            <a:pathLst>
              <a:path w="200" h="148" extrusionOk="0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85226" y="5811997"/>
            <a:ext cx="2132012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6"/>
          <p:cNvSpPr txBox="1"/>
          <p:nvPr/>
        </p:nvSpPr>
        <p:spPr>
          <a:xfrm>
            <a:off x="2382171" y="6020350"/>
            <a:ext cx="4176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Solution</a:t>
            </a:r>
            <a:r>
              <a:rPr lang="en-GB" sz="180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714" name="Google Shape;714;p16">
            <a:hlinkClick r:id="rId11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6">
            <a:hlinkClick r:id="rId12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716" name="Google Shape;716;p16">
            <a:hlinkClick r:id="rId13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717" name="Google Shape;717;p16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718" name="Google Shape;718;p16">
            <a:hlinkClick r:id="rId14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640;p14">
            <a:extLst>
              <a:ext uri="{FF2B5EF4-FFF2-40B4-BE49-F238E27FC236}">
                <a16:creationId xmlns:a16="http://schemas.microsoft.com/office/drawing/2014/main" id="{0F06203F-B935-4EEE-B64A-8A4321D65911}"/>
              </a:ext>
            </a:extLst>
          </p:cNvPr>
          <p:cNvSpPr txBox="1"/>
          <p:nvPr/>
        </p:nvSpPr>
        <p:spPr>
          <a:xfrm>
            <a:off x="3709256" y="561385"/>
            <a:ext cx="446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sistema:</a:t>
            </a:r>
            <a:endParaRPr lang="pt-PT" sz="2400" dirty="0"/>
          </a:p>
        </p:txBody>
      </p:sp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6AEF07AE-9C10-404F-B15F-7B63616EEB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513902"/>
              </p:ext>
            </p:extLst>
          </p:nvPr>
        </p:nvGraphicFramePr>
        <p:xfrm>
          <a:off x="6804025" y="1689100"/>
          <a:ext cx="12287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" name="Equation" r:id="rId15" imgW="558720" imgH="419040" progId="Equation.DSMT4">
                  <p:embed/>
                </p:oleObj>
              </mc:Choice>
              <mc:Fallback>
                <p:oleObj name="Equation" r:id="rId15" imgW="558720" imgH="419040" progId="Equation.DSMT4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11ADC46C-9C0A-417C-9840-A65DF3165C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689100"/>
                        <a:ext cx="1228725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o 40">
            <a:extLst>
              <a:ext uri="{FF2B5EF4-FFF2-40B4-BE49-F238E27FC236}">
                <a16:creationId xmlns:a16="http://schemas.microsoft.com/office/drawing/2014/main" id="{C8557302-4E39-458E-803F-E1CEC935D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459457"/>
              </p:ext>
            </p:extLst>
          </p:nvPr>
        </p:nvGraphicFramePr>
        <p:xfrm>
          <a:off x="2361105" y="2834481"/>
          <a:ext cx="1978025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" name="Equation" r:id="rId17" imgW="1180800" imgH="711000" progId="Equation.DSMT4">
                  <p:embed/>
                </p:oleObj>
              </mc:Choice>
              <mc:Fallback>
                <p:oleObj name="Equation" r:id="rId17" imgW="1180800" imgH="711000" progId="Equation.DSMT4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42EB1DB0-AC49-4A96-958F-3C98DFAAD4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1105" y="2834481"/>
                        <a:ext cx="1978025" cy="1189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o 42">
            <a:extLst>
              <a:ext uri="{FF2B5EF4-FFF2-40B4-BE49-F238E27FC236}">
                <a16:creationId xmlns:a16="http://schemas.microsoft.com/office/drawing/2014/main" id="{26D221B3-1289-4333-B6DF-BC2E886C0B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227693"/>
              </p:ext>
            </p:extLst>
          </p:nvPr>
        </p:nvGraphicFramePr>
        <p:xfrm>
          <a:off x="5886450" y="2833688"/>
          <a:ext cx="19573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6" name="Equation" r:id="rId19" imgW="1168200" imgH="711000" progId="Equation.DSMT4">
                  <p:embed/>
                </p:oleObj>
              </mc:Choice>
              <mc:Fallback>
                <p:oleObj name="Equation" r:id="rId19" imgW="1168200" imgH="711000" progId="Equation.DSMT4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BD9E4C25-C116-4D44-A3FB-5043A5044B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450" y="2833688"/>
                        <a:ext cx="1957388" cy="1189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o 41">
            <a:extLst>
              <a:ext uri="{FF2B5EF4-FFF2-40B4-BE49-F238E27FC236}">
                <a16:creationId xmlns:a16="http://schemas.microsoft.com/office/drawing/2014/main" id="{C5A9A9C9-2DFE-4437-9D92-F0F7BAF12C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1707"/>
              </p:ext>
            </p:extLst>
          </p:nvPr>
        </p:nvGraphicFramePr>
        <p:xfrm>
          <a:off x="4565650" y="3173413"/>
          <a:ext cx="12557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" name="Equation" r:id="rId21" imgW="571320" imgH="304560" progId="Equation.DSMT4">
                  <p:embed/>
                </p:oleObj>
              </mc:Choice>
              <mc:Fallback>
                <p:oleObj name="Equation" r:id="rId21" imgW="571320" imgH="304560" progId="Equation.DSMT4">
                  <p:embed/>
                  <p:pic>
                    <p:nvPicPr>
                      <p:cNvPr id="32" name="Objeto 31">
                        <a:extLst>
                          <a:ext uri="{FF2B5EF4-FFF2-40B4-BE49-F238E27FC236}">
                            <a16:creationId xmlns:a16="http://schemas.microsoft.com/office/drawing/2014/main" id="{B68906D4-5F92-44D9-BF26-DC0B13F36F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50" y="3173413"/>
                        <a:ext cx="1255713" cy="668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8D8D8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7">
            <a:extLst>
              <a:ext uri="{FF2B5EF4-FFF2-40B4-BE49-F238E27FC236}">
                <a16:creationId xmlns:a16="http://schemas.microsoft.com/office/drawing/2014/main" id="{A290A424-9CED-472C-ABA6-82E26CB88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8" name="Imagem 6">
            <a:extLst>
              <a:ext uri="{FF2B5EF4-FFF2-40B4-BE49-F238E27FC236}">
                <a16:creationId xmlns:a16="http://schemas.microsoft.com/office/drawing/2014/main" id="{4706FF71-9F97-4672-AC37-4190647D2D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724" name="Google Shape;724;p17"/>
          <p:cNvSpPr/>
          <p:nvPr/>
        </p:nvSpPr>
        <p:spPr>
          <a:xfrm>
            <a:off x="2088683" y="368356"/>
            <a:ext cx="6144860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5" name="Google Shape;725;p17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6" name="Google Shape;726;p17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7" name="Google Shape;727;p17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30" name="Google Shape;730;p17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4.</a:t>
            </a:r>
            <a:endParaRPr dirty="0"/>
          </a:p>
        </p:txBody>
      </p:sp>
      <p:sp>
        <p:nvSpPr>
          <p:cNvPr id="732" name="Google Shape;732;p17"/>
          <p:cNvSpPr txBox="1"/>
          <p:nvPr/>
        </p:nvSpPr>
        <p:spPr>
          <a:xfrm>
            <a:off x="2180805" y="1370870"/>
            <a:ext cx="2412712" cy="12714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733" name="Google Shape;733;p17"/>
          <p:cNvPicPr preferRelativeResize="0"/>
          <p:nvPr/>
        </p:nvPicPr>
        <p:blipFill rotWithShape="1">
          <a:blip r:embed="rId7">
            <a:alphaModFix/>
          </a:blip>
          <a:srcRect b="44309"/>
          <a:stretch/>
        </p:blipFill>
        <p:spPr>
          <a:xfrm>
            <a:off x="8233543" y="754228"/>
            <a:ext cx="3896377" cy="611233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7">
            <a:hlinkClick r:id="rId8" action="ppaction://hlinksldjump"/>
          </p:cNvPr>
          <p:cNvSpPr/>
          <p:nvPr/>
        </p:nvSpPr>
        <p:spPr>
          <a:xfrm>
            <a:off x="7177147" y="6019322"/>
            <a:ext cx="1008000" cy="489600"/>
          </a:xfrm>
          <a:prstGeom prst="roundRect">
            <a:avLst>
              <a:gd name="adj" fmla="val 23107"/>
            </a:avLst>
          </a:prstGeom>
          <a:solidFill>
            <a:srgbClr val="0C2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t-PT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Avançar!</a:t>
            </a:r>
            <a:endParaRPr lang="pt-PT" sz="1600" dirty="0"/>
          </a:p>
        </p:txBody>
      </p:sp>
      <p:sp>
        <p:nvSpPr>
          <p:cNvPr id="735" name="Google Shape;735;p17"/>
          <p:cNvSpPr txBox="1"/>
          <p:nvPr/>
        </p:nvSpPr>
        <p:spPr>
          <a:xfrm rot="-60000">
            <a:off x="8467025" y="1137615"/>
            <a:ext cx="3429412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Passo</a:t>
            </a:r>
            <a:r>
              <a:rPr lang="en-GB" sz="28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3.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Escreve</a:t>
            </a:r>
            <a:r>
              <a:rPr lang="en-GB" sz="32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o Sistema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Equivalente</a:t>
            </a:r>
            <a:endParaRPr sz="2800" b="1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36" name="Google Shape;736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17903" y="1359331"/>
            <a:ext cx="1794323" cy="13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1105" y="2834481"/>
            <a:ext cx="1978025" cy="11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86450" y="2833688"/>
            <a:ext cx="1957388" cy="11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85226" y="5811997"/>
            <a:ext cx="2132012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7"/>
          <p:cNvSpPr txBox="1"/>
          <p:nvPr/>
        </p:nvSpPr>
        <p:spPr>
          <a:xfrm>
            <a:off x="2382171" y="6020350"/>
            <a:ext cx="4176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Solution</a:t>
            </a:r>
            <a:r>
              <a:rPr lang="en-GB" sz="180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pic>
        <p:nvPicPr>
          <p:cNvPr id="743" name="Google Shape;743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11309" y="4279900"/>
            <a:ext cx="1530350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7">
            <a:hlinkClick r:id="rId14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7">
            <a:hlinkClick r:id="rId15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746" name="Google Shape;746;p17">
            <a:hlinkClick r:id="rId16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747" name="Google Shape;747;p17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748" name="Google Shape;748;p17">
            <a:hlinkClick r:id="rId17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40;p14">
            <a:extLst>
              <a:ext uri="{FF2B5EF4-FFF2-40B4-BE49-F238E27FC236}">
                <a16:creationId xmlns:a16="http://schemas.microsoft.com/office/drawing/2014/main" id="{435CD722-DDDF-446A-9EAE-DFA219942EFC}"/>
              </a:ext>
            </a:extLst>
          </p:cNvPr>
          <p:cNvSpPr txBox="1"/>
          <p:nvPr/>
        </p:nvSpPr>
        <p:spPr>
          <a:xfrm>
            <a:off x="3709256" y="561385"/>
            <a:ext cx="446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sistema:</a:t>
            </a:r>
            <a:endParaRPr lang="pt-PT" sz="2400" dirty="0"/>
          </a:p>
        </p:txBody>
      </p:sp>
      <p:graphicFrame>
        <p:nvGraphicFramePr>
          <p:cNvPr id="30" name="Objeto 29">
            <a:extLst>
              <a:ext uri="{FF2B5EF4-FFF2-40B4-BE49-F238E27FC236}">
                <a16:creationId xmlns:a16="http://schemas.microsoft.com/office/drawing/2014/main" id="{456468FA-4F08-41CC-BF50-ABBF5F8461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539434"/>
              </p:ext>
            </p:extLst>
          </p:nvPr>
        </p:nvGraphicFramePr>
        <p:xfrm>
          <a:off x="6804025" y="1689100"/>
          <a:ext cx="12287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Equation" r:id="rId18" imgW="558720" imgH="419040" progId="Equation.DSMT4">
                  <p:embed/>
                </p:oleObj>
              </mc:Choice>
              <mc:Fallback>
                <p:oleObj name="Equation" r:id="rId18" imgW="558720" imgH="41904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6AEF07AE-9C10-404F-B15F-7B63616EEB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689100"/>
                        <a:ext cx="1228725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21A262FE-54AE-483E-B4F7-D7E0383452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13868"/>
              </p:ext>
            </p:extLst>
          </p:nvPr>
        </p:nvGraphicFramePr>
        <p:xfrm>
          <a:off x="4565650" y="3173413"/>
          <a:ext cx="12557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Equation" r:id="rId20" imgW="571320" imgH="304560" progId="Equation.DSMT4">
                  <p:embed/>
                </p:oleObj>
              </mc:Choice>
              <mc:Fallback>
                <p:oleObj name="Equation" r:id="rId20" imgW="571320" imgH="304560" progId="Equation.DSMT4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C5A9A9C9-2DFE-4437-9D92-F0F7BAF12C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50" y="3173413"/>
                        <a:ext cx="1255713" cy="668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8D8D8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7">
            <a:extLst>
              <a:ext uri="{FF2B5EF4-FFF2-40B4-BE49-F238E27FC236}">
                <a16:creationId xmlns:a16="http://schemas.microsoft.com/office/drawing/2014/main" id="{86073528-A42A-4C59-9690-A2D2ED81C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1" name="Imagem 6">
            <a:extLst>
              <a:ext uri="{FF2B5EF4-FFF2-40B4-BE49-F238E27FC236}">
                <a16:creationId xmlns:a16="http://schemas.microsoft.com/office/drawing/2014/main" id="{01B689A4-2DEE-45CB-A283-E8F807601E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754" name="Google Shape;754;p18"/>
          <p:cNvSpPr/>
          <p:nvPr/>
        </p:nvSpPr>
        <p:spPr>
          <a:xfrm>
            <a:off x="2088683" y="368356"/>
            <a:ext cx="6144860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5" name="Google Shape;755;p18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6" name="Google Shape;756;p18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7" name="Google Shape;757;p18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60" name="Google Shape;760;p18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4.</a:t>
            </a:r>
            <a:endParaRPr dirty="0"/>
          </a:p>
        </p:txBody>
      </p:sp>
      <p:sp>
        <p:nvSpPr>
          <p:cNvPr id="762" name="Google Shape;762;p18"/>
          <p:cNvSpPr txBox="1"/>
          <p:nvPr/>
        </p:nvSpPr>
        <p:spPr>
          <a:xfrm>
            <a:off x="2180805" y="1370870"/>
            <a:ext cx="2412712" cy="12714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763" name="Google Shape;763;p18"/>
          <p:cNvPicPr preferRelativeResize="0"/>
          <p:nvPr/>
        </p:nvPicPr>
        <p:blipFill rotWithShape="1">
          <a:blip r:embed="rId7">
            <a:alphaModFix/>
          </a:blip>
          <a:srcRect b="44309"/>
          <a:stretch/>
        </p:blipFill>
        <p:spPr>
          <a:xfrm>
            <a:off x="8233543" y="754228"/>
            <a:ext cx="3896377" cy="611233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18">
            <a:hlinkClick r:id="rId8" action="ppaction://hlinksldjump"/>
          </p:cNvPr>
          <p:cNvSpPr/>
          <p:nvPr/>
        </p:nvSpPr>
        <p:spPr>
          <a:xfrm>
            <a:off x="7177147" y="6019322"/>
            <a:ext cx="1008000" cy="489600"/>
          </a:xfrm>
          <a:prstGeom prst="roundRect">
            <a:avLst>
              <a:gd name="adj" fmla="val 23107"/>
            </a:avLst>
          </a:prstGeom>
          <a:solidFill>
            <a:srgbClr val="0C2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t-PT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Avançar!</a:t>
            </a:r>
            <a:endParaRPr lang="pt-PT" sz="1600" dirty="0"/>
          </a:p>
        </p:txBody>
      </p:sp>
      <p:sp>
        <p:nvSpPr>
          <p:cNvPr id="765" name="Google Shape;765;p18"/>
          <p:cNvSpPr txBox="1"/>
          <p:nvPr/>
        </p:nvSpPr>
        <p:spPr>
          <a:xfrm rot="-60000">
            <a:off x="8467017" y="798201"/>
            <a:ext cx="35280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Passo</a:t>
            </a:r>
            <a:r>
              <a:rPr lang="en-GB" sz="28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4.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Encontra a solução do sistema</a:t>
            </a:r>
            <a:endParaRPr lang="pt-PT"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através da</a:t>
            </a:r>
            <a:endParaRPr lang="pt-PT"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substituição para trás!</a:t>
            </a:r>
          </a:p>
        </p:txBody>
      </p:sp>
      <p:pic>
        <p:nvPicPr>
          <p:cNvPr id="766" name="Google Shape;766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17903" y="1359331"/>
            <a:ext cx="1794323" cy="130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1105" y="2834481"/>
            <a:ext cx="1978025" cy="11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86450" y="2833688"/>
            <a:ext cx="1957388" cy="11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11309" y="4279900"/>
            <a:ext cx="153035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56334" y="4279900"/>
            <a:ext cx="2174875" cy="124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95376" y="4144077"/>
            <a:ext cx="1184275" cy="1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8"/>
          <p:cNvSpPr/>
          <p:nvPr/>
        </p:nvSpPr>
        <p:spPr>
          <a:xfrm>
            <a:off x="6624070" y="4125679"/>
            <a:ext cx="961575" cy="153574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5" name="Google Shape;775;p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85226" y="5811997"/>
            <a:ext cx="2132012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8"/>
          <p:cNvSpPr txBox="1"/>
          <p:nvPr/>
        </p:nvSpPr>
        <p:spPr>
          <a:xfrm>
            <a:off x="2382171" y="6020350"/>
            <a:ext cx="4176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Solution</a:t>
            </a:r>
            <a:r>
              <a:rPr lang="en-GB" sz="180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  <p:sp>
        <p:nvSpPr>
          <p:cNvPr id="777" name="Google Shape;777;p18">
            <a:hlinkClick r:id="rId1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18">
            <a:hlinkClick r:id="rId1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779" name="Google Shape;779;p18">
            <a:hlinkClick r:id="rId1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780" name="Google Shape;780;p18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781" name="Google Shape;781;p18">
            <a:hlinkClick r:id="rId1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640;p14">
            <a:extLst>
              <a:ext uri="{FF2B5EF4-FFF2-40B4-BE49-F238E27FC236}">
                <a16:creationId xmlns:a16="http://schemas.microsoft.com/office/drawing/2014/main" id="{02910709-E8D7-47D6-B58C-C35A258338E3}"/>
              </a:ext>
            </a:extLst>
          </p:cNvPr>
          <p:cNvSpPr txBox="1"/>
          <p:nvPr/>
        </p:nvSpPr>
        <p:spPr>
          <a:xfrm>
            <a:off x="3709256" y="561385"/>
            <a:ext cx="446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sistema:</a:t>
            </a:r>
            <a:endParaRPr lang="pt-PT" sz="2400" dirty="0"/>
          </a:p>
        </p:txBody>
      </p:sp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BE0261FD-CB71-49FF-A0DF-9088E683C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300444"/>
              </p:ext>
            </p:extLst>
          </p:nvPr>
        </p:nvGraphicFramePr>
        <p:xfrm>
          <a:off x="6804025" y="1689100"/>
          <a:ext cx="12287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Equation" r:id="rId20" imgW="558720" imgH="419040" progId="Equation.DSMT4">
                  <p:embed/>
                </p:oleObj>
              </mc:Choice>
              <mc:Fallback>
                <p:oleObj name="Equation" r:id="rId20" imgW="558720" imgH="419040" progId="Equation.DSMT4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456468FA-4F08-41CC-BF50-ABBF5F8461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689100"/>
                        <a:ext cx="1228725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to 33">
            <a:extLst>
              <a:ext uri="{FF2B5EF4-FFF2-40B4-BE49-F238E27FC236}">
                <a16:creationId xmlns:a16="http://schemas.microsoft.com/office/drawing/2014/main" id="{4E0F7E84-1E65-4E8E-9F61-2F5BB7E0B3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986168"/>
              </p:ext>
            </p:extLst>
          </p:nvPr>
        </p:nvGraphicFramePr>
        <p:xfrm>
          <a:off x="4565650" y="3173413"/>
          <a:ext cx="12557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9" name="Equation" r:id="rId22" imgW="571320" imgH="304560" progId="Equation.DSMT4">
                  <p:embed/>
                </p:oleObj>
              </mc:Choice>
              <mc:Fallback>
                <p:oleObj name="Equation" r:id="rId22" imgW="571320" imgH="304560" progId="Equation.DSMT4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21A262FE-54AE-483E-B4F7-D7E0383452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50" y="3173413"/>
                        <a:ext cx="1255713" cy="668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27">
            <a:extLst>
              <a:ext uri="{FF2B5EF4-FFF2-40B4-BE49-F238E27FC236}">
                <a16:creationId xmlns:a16="http://schemas.microsoft.com/office/drawing/2014/main" id="{4EB48288-33D5-4393-B9F7-2F5789ED4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6" name="Imagem 6">
            <a:extLst>
              <a:ext uri="{FF2B5EF4-FFF2-40B4-BE49-F238E27FC236}">
                <a16:creationId xmlns:a16="http://schemas.microsoft.com/office/drawing/2014/main" id="{240B32E3-EB0B-440B-968E-BC0664EAB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788" name="Google Shape;788;p19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9" name="Google Shape;789;p19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1" name="Google Shape;791;p19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15" name="Google Shape;815;p19">
            <a:hlinkClick r:id="rId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19">
            <a:hlinkClick r:id="rId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817" name="Google Shape;817;p19">
            <a:hlinkClick r:id="rId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818" name="Google Shape;818;p19">
            <a:hlinkClick r:id="rId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819" name="Google Shape;819;p19">
            <a:hlinkClick r:id="rId1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Rectángulo redondeado 11">
            <a:extLst>
              <a:ext uri="{FF2B5EF4-FFF2-40B4-BE49-F238E27FC236}">
                <a16:creationId xmlns:a16="http://schemas.microsoft.com/office/drawing/2014/main" id="{24F8340B-E2B6-4797-96E6-1A9EA6BC952E}"/>
              </a:ext>
            </a:extLst>
          </p:cNvPr>
          <p:cNvSpPr/>
          <p:nvPr/>
        </p:nvSpPr>
        <p:spPr>
          <a:xfrm>
            <a:off x="2088682" y="321210"/>
            <a:ext cx="9914021" cy="2978273"/>
          </a:xfrm>
          <a:prstGeom prst="roundRect">
            <a:avLst>
              <a:gd name="adj" fmla="val 3901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uadroTexto 31">
            <a:extLst>
              <a:ext uri="{FF2B5EF4-FFF2-40B4-BE49-F238E27FC236}">
                <a16:creationId xmlns:a16="http://schemas.microsoft.com/office/drawing/2014/main" id="{1373CACD-584A-4836-A09E-2730B3D7BDC2}"/>
              </a:ext>
            </a:extLst>
          </p:cNvPr>
          <p:cNvSpPr txBox="1"/>
          <p:nvPr/>
        </p:nvSpPr>
        <p:spPr>
          <a:xfrm>
            <a:off x="2301807" y="1449922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operações elementares sobre linhas para obter uma matriz equivalente na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uadroTexto 31">
            <a:extLst>
              <a:ext uri="{FF2B5EF4-FFF2-40B4-BE49-F238E27FC236}">
                <a16:creationId xmlns:a16="http://schemas.microsoft.com/office/drawing/2014/main" id="{85B5E656-C8C3-4358-8791-47EA79A50726}"/>
              </a:ext>
            </a:extLst>
          </p:cNvPr>
          <p:cNvSpPr txBox="1"/>
          <p:nvPr/>
        </p:nvSpPr>
        <p:spPr>
          <a:xfrm>
            <a:off x="2301807" y="485177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</a:t>
            </a: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de Gauss-Jordan</a:t>
            </a:r>
            <a:endParaRPr lang="en-GB" sz="2400" b="1" dirty="0">
              <a:solidFill>
                <a:srgbClr val="F25E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uadroTexto 31">
            <a:extLst>
              <a:ext uri="{FF2B5EF4-FFF2-40B4-BE49-F238E27FC236}">
                <a16:creationId xmlns:a16="http://schemas.microsoft.com/office/drawing/2014/main" id="{6AD6D1C3-5201-485C-8BD3-3A7E5F633950}"/>
              </a:ext>
            </a:extLst>
          </p:cNvPr>
          <p:cNvSpPr txBox="1"/>
          <p:nvPr/>
        </p:nvSpPr>
        <p:spPr>
          <a:xfrm>
            <a:off x="2301807" y="2274795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equações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correspondente à matriz escalonada reduzida e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 a solução do sistema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1" name="CuadroTexto 31">
            <a:extLst>
              <a:ext uri="{FF2B5EF4-FFF2-40B4-BE49-F238E27FC236}">
                <a16:creationId xmlns:a16="http://schemas.microsoft.com/office/drawing/2014/main" id="{C7435693-FF84-4BE0-8D80-00F176694FD8}"/>
              </a:ext>
            </a:extLst>
          </p:cNvPr>
          <p:cNvSpPr txBox="1"/>
          <p:nvPr/>
        </p:nvSpPr>
        <p:spPr>
          <a:xfrm>
            <a:off x="2301807" y="95665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Aumentada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Sistema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CuadroTexto 31">
            <a:extLst>
              <a:ext uri="{FF2B5EF4-FFF2-40B4-BE49-F238E27FC236}">
                <a16:creationId xmlns:a16="http://schemas.microsoft.com/office/drawing/2014/main" id="{9DD25EF9-18F7-4665-B724-850BE44759BD}"/>
              </a:ext>
            </a:extLst>
          </p:cNvPr>
          <p:cNvSpPr txBox="1"/>
          <p:nvPr/>
        </p:nvSpPr>
        <p:spPr>
          <a:xfrm>
            <a:off x="5843395" y="494994"/>
            <a:ext cx="46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Centrado em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principais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3" name="Rectángulo redondeado 11">
            <a:extLst>
              <a:ext uri="{FF2B5EF4-FFF2-40B4-BE49-F238E27FC236}">
                <a16:creationId xmlns:a16="http://schemas.microsoft.com/office/drawing/2014/main" id="{E5CD934E-0463-4B75-8C31-40E902126E32}"/>
              </a:ext>
            </a:extLst>
          </p:cNvPr>
          <p:cNvSpPr/>
          <p:nvPr/>
        </p:nvSpPr>
        <p:spPr>
          <a:xfrm>
            <a:off x="2088682" y="3497489"/>
            <a:ext cx="9914021" cy="3121133"/>
          </a:xfrm>
          <a:prstGeom prst="roundRect">
            <a:avLst>
              <a:gd name="adj" fmla="val 3901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B8371782-52C8-4673-89A5-B69BA6414E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792255"/>
              </p:ext>
            </p:extLst>
          </p:nvPr>
        </p:nvGraphicFramePr>
        <p:xfrm>
          <a:off x="2193925" y="4096069"/>
          <a:ext cx="158591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7" name="Equation" r:id="rId11" imgW="723600" imgH="457200" progId="Equation.DSMT4">
                  <p:embed/>
                </p:oleObj>
              </mc:Choice>
              <mc:Fallback>
                <p:oleObj name="Equation" r:id="rId11" imgW="723600" imgH="457200" progId="Equation.DSMT4">
                  <p:embed/>
                  <p:pic>
                    <p:nvPicPr>
                      <p:cNvPr id="80" name="Objeto 79">
                        <a:extLst>
                          <a:ext uri="{FF2B5EF4-FFF2-40B4-BE49-F238E27FC236}">
                            <a16:creationId xmlns:a16="http://schemas.microsoft.com/office/drawing/2014/main" id="{F578AE99-F304-4DD0-AAEE-7B9AF2A4C5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4096069"/>
                        <a:ext cx="1585913" cy="1004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Flecha derecha 33">
            <a:extLst>
              <a:ext uri="{FF2B5EF4-FFF2-40B4-BE49-F238E27FC236}">
                <a16:creationId xmlns:a16="http://schemas.microsoft.com/office/drawing/2014/main" id="{74058B8C-222D-4470-95B1-A981182D505A}"/>
              </a:ext>
            </a:extLst>
          </p:cNvPr>
          <p:cNvSpPr/>
          <p:nvPr/>
        </p:nvSpPr>
        <p:spPr>
          <a:xfrm>
            <a:off x="3968976" y="4327414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graphicFrame>
        <p:nvGraphicFramePr>
          <p:cNvPr id="49" name="Objeto 48">
            <a:extLst>
              <a:ext uri="{FF2B5EF4-FFF2-40B4-BE49-F238E27FC236}">
                <a16:creationId xmlns:a16="http://schemas.microsoft.com/office/drawing/2014/main" id="{7C232D69-3D57-4212-86C0-AA9BD61FE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774830"/>
              </p:ext>
            </p:extLst>
          </p:nvPr>
        </p:nvGraphicFramePr>
        <p:xfrm>
          <a:off x="7435850" y="4278313"/>
          <a:ext cx="13684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8" name="Equation" r:id="rId13" imgW="622080" imgH="304560" progId="Equation.DSMT4">
                  <p:embed/>
                </p:oleObj>
              </mc:Choice>
              <mc:Fallback>
                <p:oleObj name="Equation" r:id="rId13" imgW="622080" imgH="304560" progId="Equation.DSMT4">
                  <p:embed/>
                  <p:pic>
                    <p:nvPicPr>
                      <p:cNvPr id="85" name="Objeto 84">
                        <a:extLst>
                          <a:ext uri="{FF2B5EF4-FFF2-40B4-BE49-F238E27FC236}">
                            <a16:creationId xmlns:a16="http://schemas.microsoft.com/office/drawing/2014/main" id="{FB1A0D32-BF54-47F1-A5AD-9CB8D4DC52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850" y="4278313"/>
                        <a:ext cx="13684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to 49">
            <a:extLst>
              <a:ext uri="{FF2B5EF4-FFF2-40B4-BE49-F238E27FC236}">
                <a16:creationId xmlns:a16="http://schemas.microsoft.com/office/drawing/2014/main" id="{FD52A83E-DB2A-4D86-AEA8-D37B58E70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044864"/>
              </p:ext>
            </p:extLst>
          </p:nvPr>
        </p:nvGraphicFramePr>
        <p:xfrm>
          <a:off x="8991170" y="4073084"/>
          <a:ext cx="1927225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9" name="Equation" r:id="rId15" imgW="876240" imgH="482400" progId="Equation.DSMT4">
                  <p:embed/>
                </p:oleObj>
              </mc:Choice>
              <mc:Fallback>
                <p:oleObj name="Equation" r:id="rId15" imgW="876240" imgH="482400" progId="Equation.DSMT4">
                  <p:embed/>
                  <p:pic>
                    <p:nvPicPr>
                      <p:cNvPr id="86" name="Objeto 85">
                        <a:extLst>
                          <a:ext uri="{FF2B5EF4-FFF2-40B4-BE49-F238E27FC236}">
                            <a16:creationId xmlns:a16="http://schemas.microsoft.com/office/drawing/2014/main" id="{DA9C2B2B-AC48-46C4-9715-37561D538B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170" y="4073084"/>
                        <a:ext cx="1927225" cy="1062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CuadroTexto 31">
            <a:extLst>
              <a:ext uri="{FF2B5EF4-FFF2-40B4-BE49-F238E27FC236}">
                <a16:creationId xmlns:a16="http://schemas.microsoft.com/office/drawing/2014/main" id="{17C60B4B-591A-49C2-9C0C-791022CE3ABE}"/>
              </a:ext>
            </a:extLst>
          </p:cNvPr>
          <p:cNvSpPr txBox="1"/>
          <p:nvPr/>
        </p:nvSpPr>
        <p:spPr>
          <a:xfrm>
            <a:off x="2180805" y="3634404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2400" b="1" dirty="0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  <p:sp>
        <p:nvSpPr>
          <p:cNvPr id="52" name="Flecha derecha 33">
            <a:extLst>
              <a:ext uri="{FF2B5EF4-FFF2-40B4-BE49-F238E27FC236}">
                <a16:creationId xmlns:a16="http://schemas.microsoft.com/office/drawing/2014/main" id="{8F5A4370-F0EA-4A27-96EE-9D29ED84B331}"/>
              </a:ext>
            </a:extLst>
          </p:cNvPr>
          <p:cNvSpPr/>
          <p:nvPr/>
        </p:nvSpPr>
        <p:spPr>
          <a:xfrm>
            <a:off x="7846929" y="3797551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53" name="Flecha derecha 33">
            <a:extLst>
              <a:ext uri="{FF2B5EF4-FFF2-40B4-BE49-F238E27FC236}">
                <a16:creationId xmlns:a16="http://schemas.microsoft.com/office/drawing/2014/main" id="{5F6F9D04-DEBF-427D-A30B-C3866157A376}"/>
              </a:ext>
            </a:extLst>
          </p:cNvPr>
          <p:cNvSpPr/>
          <p:nvPr/>
        </p:nvSpPr>
        <p:spPr>
          <a:xfrm>
            <a:off x="8749049" y="5566818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116DDC7D-76B1-4A5C-867B-9A567F0443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541185"/>
              </p:ext>
            </p:extLst>
          </p:nvPr>
        </p:nvGraphicFramePr>
        <p:xfrm>
          <a:off x="9914634" y="5384800"/>
          <a:ext cx="917575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0" name="Equation" r:id="rId17" imgW="419040" imgH="457200" progId="Equation.DSMT4">
                  <p:embed/>
                </p:oleObj>
              </mc:Choice>
              <mc:Fallback>
                <p:oleObj name="Equation" r:id="rId17" imgW="419040" imgH="457200" progId="Equation.DSMT4">
                  <p:embed/>
                  <p:pic>
                    <p:nvPicPr>
                      <p:cNvPr id="90" name="Objeto 89">
                        <a:extLst>
                          <a:ext uri="{FF2B5EF4-FFF2-40B4-BE49-F238E27FC236}">
                            <a16:creationId xmlns:a16="http://schemas.microsoft.com/office/drawing/2014/main" id="{8C3943EB-5E62-448D-91A7-233600F7FD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4634" y="5384800"/>
                        <a:ext cx="917575" cy="1004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FEED14A0-4E11-4DD4-9BDF-1021557B449D}"/>
              </a:ext>
            </a:extLst>
          </p:cNvPr>
          <p:cNvSpPr/>
          <p:nvPr/>
        </p:nvSpPr>
        <p:spPr>
          <a:xfrm>
            <a:off x="9873625" y="5317466"/>
            <a:ext cx="1111251" cy="1088318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6" name="Objeto 55">
            <a:extLst>
              <a:ext uri="{FF2B5EF4-FFF2-40B4-BE49-F238E27FC236}">
                <a16:creationId xmlns:a16="http://schemas.microsoft.com/office/drawing/2014/main" id="{8D3813B6-BB4D-418D-A029-B938FBBE86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340071"/>
              </p:ext>
            </p:extLst>
          </p:nvPr>
        </p:nvGraphicFramePr>
        <p:xfrm>
          <a:off x="2925763" y="5611813"/>
          <a:ext cx="11461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1" name="Equation" r:id="rId19" imgW="520560" imgH="380880" progId="Equation.DSMT4">
                  <p:embed/>
                </p:oleObj>
              </mc:Choice>
              <mc:Fallback>
                <p:oleObj name="Equation" r:id="rId19" imgW="520560" imgH="380880" progId="Equation.DSMT4">
                  <p:embed/>
                  <p:pic>
                    <p:nvPicPr>
                      <p:cNvPr id="92" name="Objeto 91">
                        <a:extLst>
                          <a:ext uri="{FF2B5EF4-FFF2-40B4-BE49-F238E27FC236}">
                            <a16:creationId xmlns:a16="http://schemas.microsoft.com/office/drawing/2014/main" id="{D68D9FE3-0C43-4F86-B234-3A12884BEA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763" y="5611813"/>
                        <a:ext cx="1146175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to 56">
            <a:extLst>
              <a:ext uri="{FF2B5EF4-FFF2-40B4-BE49-F238E27FC236}">
                <a16:creationId xmlns:a16="http://schemas.microsoft.com/office/drawing/2014/main" id="{2AD7E993-AA3B-45A8-9830-3CB7D35309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752370"/>
              </p:ext>
            </p:extLst>
          </p:nvPr>
        </p:nvGraphicFramePr>
        <p:xfrm>
          <a:off x="4121864" y="5326990"/>
          <a:ext cx="153670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2" name="Equation" r:id="rId21" imgW="698400" imgH="482400" progId="Equation.DSMT4">
                  <p:embed/>
                </p:oleObj>
              </mc:Choice>
              <mc:Fallback>
                <p:oleObj name="Equation" r:id="rId21" imgW="698400" imgH="482400" progId="Equation.DSMT4">
                  <p:embed/>
                  <p:pic>
                    <p:nvPicPr>
                      <p:cNvPr id="93" name="Objeto 92">
                        <a:extLst>
                          <a:ext uri="{FF2B5EF4-FFF2-40B4-BE49-F238E27FC236}">
                            <a16:creationId xmlns:a16="http://schemas.microsoft.com/office/drawing/2014/main" id="{C905E86C-7573-4BC1-BD30-91270F6439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864" y="5326990"/>
                        <a:ext cx="1536700" cy="1062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to 57">
            <a:extLst>
              <a:ext uri="{FF2B5EF4-FFF2-40B4-BE49-F238E27FC236}">
                <a16:creationId xmlns:a16="http://schemas.microsoft.com/office/drawing/2014/main" id="{25B9B277-E035-4D87-8ED8-149B00CA25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418168"/>
              </p:ext>
            </p:extLst>
          </p:nvPr>
        </p:nvGraphicFramePr>
        <p:xfrm>
          <a:off x="5649913" y="5626100"/>
          <a:ext cx="131286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3" name="Equation" r:id="rId23" imgW="596880" imgH="304560" progId="Equation.DSMT4">
                  <p:embed/>
                </p:oleObj>
              </mc:Choice>
              <mc:Fallback>
                <p:oleObj name="Equation" r:id="rId23" imgW="596880" imgH="304560" progId="Equation.DSMT4">
                  <p:embed/>
                  <p:pic>
                    <p:nvPicPr>
                      <p:cNvPr id="94" name="Objeto 93">
                        <a:extLst>
                          <a:ext uri="{FF2B5EF4-FFF2-40B4-BE49-F238E27FC236}">
                            <a16:creationId xmlns:a16="http://schemas.microsoft.com/office/drawing/2014/main" id="{549A088B-DFBA-468E-97C6-1BA0534707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913" y="5626100"/>
                        <a:ext cx="1312862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to 58">
            <a:extLst>
              <a:ext uri="{FF2B5EF4-FFF2-40B4-BE49-F238E27FC236}">
                <a16:creationId xmlns:a16="http://schemas.microsoft.com/office/drawing/2014/main" id="{B99F0D26-7A26-4AC0-AB20-6715DEE8E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731261"/>
              </p:ext>
            </p:extLst>
          </p:nvPr>
        </p:nvGraphicFramePr>
        <p:xfrm>
          <a:off x="6956037" y="5369234"/>
          <a:ext cx="153670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4" name="Equation" r:id="rId25" imgW="698400" imgH="482400" progId="Equation.DSMT4">
                  <p:embed/>
                </p:oleObj>
              </mc:Choice>
              <mc:Fallback>
                <p:oleObj name="Equation" r:id="rId25" imgW="698400" imgH="482400" progId="Equation.DSMT4">
                  <p:embed/>
                  <p:pic>
                    <p:nvPicPr>
                      <p:cNvPr id="95" name="Objeto 94">
                        <a:extLst>
                          <a:ext uri="{FF2B5EF4-FFF2-40B4-BE49-F238E27FC236}">
                            <a16:creationId xmlns:a16="http://schemas.microsoft.com/office/drawing/2014/main" id="{D5CE39CC-0904-4AAE-9332-1F6E242F05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6037" y="5369234"/>
                        <a:ext cx="1536700" cy="1062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upo 13">
            <a:extLst>
              <a:ext uri="{FF2B5EF4-FFF2-40B4-BE49-F238E27FC236}">
                <a16:creationId xmlns:a16="http://schemas.microsoft.com/office/drawing/2014/main" id="{9E0921CD-DB2B-4F00-95F9-1B3905084A02}"/>
              </a:ext>
            </a:extLst>
          </p:cNvPr>
          <p:cNvGrpSpPr/>
          <p:nvPr/>
        </p:nvGrpSpPr>
        <p:grpSpPr>
          <a:xfrm>
            <a:off x="4735190" y="3662760"/>
            <a:ext cx="2630534" cy="1519694"/>
            <a:chOff x="8251241" y="840160"/>
            <a:chExt cx="2630534" cy="1519694"/>
          </a:xfrm>
        </p:grpSpPr>
        <p:sp>
          <p:nvSpPr>
            <p:cNvPr id="46" name="CuadroTexto 14">
              <a:extLst>
                <a:ext uri="{FF2B5EF4-FFF2-40B4-BE49-F238E27FC236}">
                  <a16:creationId xmlns:a16="http://schemas.microsoft.com/office/drawing/2014/main" id="{4488B51D-F118-42DD-914C-4FD333E22516}"/>
                </a:ext>
              </a:extLst>
            </p:cNvPr>
            <p:cNvSpPr txBox="1"/>
            <p:nvPr/>
          </p:nvSpPr>
          <p:spPr>
            <a:xfrm>
              <a:off x="8251241" y="840160"/>
              <a:ext cx="2526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rgbClr val="0C2B8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Matriz</a:t>
              </a:r>
              <a:r>
                <a:rPr lang="en-GB" sz="2400" dirty="0">
                  <a:solidFill>
                    <a:srgbClr val="0C2B8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400" dirty="0" err="1">
                  <a:solidFill>
                    <a:srgbClr val="0C2B8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Aumentada</a:t>
              </a:r>
              <a:endParaRPr lang="en-GB" sz="2400" dirty="0">
                <a:solidFill>
                  <a:srgbClr val="0C2B8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47" name="Objeto 46">
              <a:extLst>
                <a:ext uri="{FF2B5EF4-FFF2-40B4-BE49-F238E27FC236}">
                  <a16:creationId xmlns:a16="http://schemas.microsoft.com/office/drawing/2014/main" id="{1B0CB947-BB3C-44EA-8691-43076588BA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84015" y="1298574"/>
            <a:ext cx="2597760" cy="1061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5" name="Equation" r:id="rId27" imgW="1180800" imgH="482400" progId="Equation.DSMT4">
                    <p:embed/>
                  </p:oleObj>
                </mc:Choice>
                <mc:Fallback>
                  <p:oleObj name="Equation" r:id="rId27" imgW="1180800" imgH="482400" progId="Equation.DSMT4">
                    <p:embed/>
                    <p:pic>
                      <p:nvPicPr>
                        <p:cNvPr id="83" name="Objeto 82">
                          <a:extLst>
                            <a:ext uri="{FF2B5EF4-FFF2-40B4-BE49-F238E27FC236}">
                              <a16:creationId xmlns:a16="http://schemas.microsoft.com/office/drawing/2014/main" id="{2B2D6895-56C9-475D-9D43-922334E135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4015" y="1298574"/>
                          <a:ext cx="2597760" cy="1061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9233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0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40" grpId="0"/>
      <p:bldP spid="41" grpId="0"/>
      <p:bldP spid="41" grpId="1"/>
      <p:bldP spid="41" grpId="2"/>
      <p:bldP spid="42" grpId="0"/>
      <p:bldP spid="43" grpId="0" animBg="1"/>
      <p:bldP spid="48" grpId="0" animBg="1"/>
      <p:bldP spid="51" grpId="0"/>
      <p:bldP spid="52" grpId="0" animBg="1"/>
      <p:bldP spid="53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27">
            <a:extLst>
              <a:ext uri="{FF2B5EF4-FFF2-40B4-BE49-F238E27FC236}">
                <a16:creationId xmlns:a16="http://schemas.microsoft.com/office/drawing/2014/main" id="{333B42BC-5390-44E5-83D7-3D1195F21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1" name="Imagem 6">
            <a:extLst>
              <a:ext uri="{FF2B5EF4-FFF2-40B4-BE49-F238E27FC236}">
                <a16:creationId xmlns:a16="http://schemas.microsoft.com/office/drawing/2014/main" id="{12D8A251-2588-42BF-A849-EEA8337CC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107" name="Google Shape;107;p2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2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3696101" y="7199697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2082367" y="452413"/>
            <a:ext cx="9936000" cy="5846463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2301807" y="657954"/>
            <a:ext cx="94877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aulas anteriores (24 e 25) vimos diferentes métodos para resolver Sistemas de Equações Lineares que dependem de uma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condição difícil a ser cumprida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pt-PT" dirty="0"/>
          </a:p>
        </p:txBody>
      </p:sp>
      <p:sp>
        <p:nvSpPr>
          <p:cNvPr id="115" name="Google Shape;115;p2"/>
          <p:cNvSpPr/>
          <p:nvPr/>
        </p:nvSpPr>
        <p:spPr>
          <a:xfrm>
            <a:off x="4200436" y="1768611"/>
            <a:ext cx="57027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existência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Inversa do Sistema</a:t>
            </a:r>
            <a:endParaRPr lang="pt-P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2301807" y="2445495"/>
            <a:ext cx="94877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Nesta aula iremos ver como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Operações Elementares sobre Linhas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 ser utilizadas para resolver qualquer Sistema Linear, sem restrições à sua utilização.</a:t>
            </a:r>
            <a:endParaRPr lang="pt-PT" dirty="0"/>
          </a:p>
        </p:txBody>
      </p:sp>
      <p:sp>
        <p:nvSpPr>
          <p:cNvPr id="117" name="Google Shape;117;p2"/>
          <p:cNvSpPr txBox="1"/>
          <p:nvPr/>
        </p:nvSpPr>
        <p:spPr>
          <a:xfrm>
            <a:off x="2301806" y="3560441"/>
            <a:ext cx="86604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Iremos apresentar dois Métodos:</a:t>
            </a:r>
            <a:endParaRPr lang="pt-PT" dirty="0"/>
          </a:p>
        </p:txBody>
      </p:sp>
      <p:sp>
        <p:nvSpPr>
          <p:cNvPr id="119" name="Google Shape;119;p2"/>
          <p:cNvSpPr txBox="1"/>
          <p:nvPr/>
        </p:nvSpPr>
        <p:spPr>
          <a:xfrm>
            <a:off x="2301805" y="5241274"/>
            <a:ext cx="936677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Estes Métodos utilizam unicamente operações elementares sobre linhas da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do Sistema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lang="pt-PT" dirty="0"/>
          </a:p>
        </p:txBody>
      </p:sp>
      <p:sp>
        <p:nvSpPr>
          <p:cNvPr id="120" name="Google Shape;120;p2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22" name="Google Shape;122;p2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23" name="Google Shape;123;p2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24" name="Google Shape;124;p2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65;p4">
            <a:extLst>
              <a:ext uri="{FF2B5EF4-FFF2-40B4-BE49-F238E27FC236}">
                <a16:creationId xmlns:a16="http://schemas.microsoft.com/office/drawing/2014/main" id="{9B28C236-54E6-4A5E-B691-82E4A5966FED}"/>
              </a:ext>
            </a:extLst>
          </p:cNvPr>
          <p:cNvSpPr txBox="1"/>
          <p:nvPr/>
        </p:nvSpPr>
        <p:spPr>
          <a:xfrm>
            <a:off x="2150354" y="4275320"/>
            <a:ext cx="96817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Eliminação de Gauss 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Eliminação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5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7">
            <a:extLst>
              <a:ext uri="{FF2B5EF4-FFF2-40B4-BE49-F238E27FC236}">
                <a16:creationId xmlns:a16="http://schemas.microsoft.com/office/drawing/2014/main" id="{317387A1-B16F-4235-9E30-CC1C56309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5" name="Imagem 6">
            <a:extLst>
              <a:ext uri="{FF2B5EF4-FFF2-40B4-BE49-F238E27FC236}">
                <a16:creationId xmlns:a16="http://schemas.microsoft.com/office/drawing/2014/main" id="{3EB57DF9-C0CB-4147-B012-14BF5117A1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825" name="Google Shape;825;p20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6" name="Google Shape;826;p20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7" name="Google Shape;827;p20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088682" y="321210"/>
            <a:ext cx="9914021" cy="2978273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20"/>
          <p:cNvSpPr txBox="1"/>
          <p:nvPr/>
        </p:nvSpPr>
        <p:spPr>
          <a:xfrm>
            <a:off x="2301807" y="1449922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operações elementares sobre linhas para obter uma matriz equivalente na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dirty="0"/>
          </a:p>
        </p:txBody>
      </p:sp>
      <p:sp>
        <p:nvSpPr>
          <p:cNvPr id="832" name="Google Shape;832;p20"/>
          <p:cNvSpPr txBox="1"/>
          <p:nvPr/>
        </p:nvSpPr>
        <p:spPr>
          <a:xfrm>
            <a:off x="2301807" y="485177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833" name="Google Shape;833;p20"/>
          <p:cNvSpPr txBox="1"/>
          <p:nvPr/>
        </p:nvSpPr>
        <p:spPr>
          <a:xfrm>
            <a:off x="2301807" y="2274795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equações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correspondente à matriz escalonada reduzida e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 a solução do sistema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</p:txBody>
      </p:sp>
      <p:sp>
        <p:nvSpPr>
          <p:cNvPr id="834" name="Google Shape;834;p20"/>
          <p:cNvSpPr txBox="1"/>
          <p:nvPr/>
        </p:nvSpPr>
        <p:spPr>
          <a:xfrm>
            <a:off x="2301807" y="956659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Aumentada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Sistema</a:t>
            </a:r>
            <a:endParaRPr dirty="0"/>
          </a:p>
        </p:txBody>
      </p:sp>
      <p:sp>
        <p:nvSpPr>
          <p:cNvPr id="835" name="Google Shape;835;p20"/>
          <p:cNvSpPr txBox="1"/>
          <p:nvPr/>
        </p:nvSpPr>
        <p:spPr>
          <a:xfrm>
            <a:off x="5843395" y="494994"/>
            <a:ext cx="46455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Centrado em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principais:</a:t>
            </a:r>
            <a:endParaRPr lang="pt-PT" sz="2400" dirty="0"/>
          </a:p>
        </p:txBody>
      </p:sp>
      <p:sp>
        <p:nvSpPr>
          <p:cNvPr id="836" name="Google Shape;836;p20"/>
          <p:cNvSpPr/>
          <p:nvPr/>
        </p:nvSpPr>
        <p:spPr>
          <a:xfrm>
            <a:off x="2088681" y="3497489"/>
            <a:ext cx="9914013" cy="3134539"/>
          </a:xfrm>
          <a:prstGeom prst="rect">
            <a:avLst/>
          </a:prstGeom>
          <a:solidFill>
            <a:srgbClr val="C4E0B2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2122821" y="3551133"/>
            <a:ext cx="162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Observa que</a:t>
            </a: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20"/>
          <p:cNvSpPr txBox="1"/>
          <p:nvPr/>
        </p:nvSpPr>
        <p:spPr>
          <a:xfrm>
            <a:off x="2634785" y="4287274"/>
            <a:ext cx="91547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2.1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Fase para a Frente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Algoritmo (Aula 13) para obter a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(Passo 2 no Método de Gauss)</a:t>
            </a:r>
            <a:endParaRPr lang="pt-PT" dirty="0"/>
          </a:p>
        </p:txBody>
      </p:sp>
      <p:sp>
        <p:nvSpPr>
          <p:cNvPr id="839" name="Google Shape;839;p20"/>
          <p:cNvSpPr/>
          <p:nvPr/>
        </p:nvSpPr>
        <p:spPr>
          <a:xfrm>
            <a:off x="2317748" y="3930665"/>
            <a:ext cx="95799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25E4F"/>
              </a:buClr>
              <a:buSzPts val="2400"/>
              <a:buFont typeface="Arial"/>
              <a:buChar char="•"/>
            </a:pP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000" b="1" dirty="0">
                <a:latin typeface="Calibri"/>
                <a:ea typeface="Calibri"/>
                <a:cs typeface="Calibri"/>
                <a:sym typeface="Calibri"/>
              </a:rPr>
              <a:t>Passo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Método de Gauss-</a:t>
            </a:r>
            <a:r>
              <a:rPr lang="pt-PT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pode ser “dividido” em dois </a:t>
            </a:r>
            <a:r>
              <a:rPr lang="pt-PT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sub-passos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pt-PT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0"/>
          <p:cNvSpPr txBox="1"/>
          <p:nvPr/>
        </p:nvSpPr>
        <p:spPr>
          <a:xfrm>
            <a:off x="2634786" y="4985495"/>
            <a:ext cx="91547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2.2  </a:t>
            </a:r>
            <a:r>
              <a:rPr lang="pt-PT" sz="2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Fase para Trás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mesmo Algoritmo (utilizando </a:t>
            </a:r>
            <a:r>
              <a:rPr lang="pt-P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OELs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sobre linhas) para obter a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 </a:t>
            </a:r>
            <a:endParaRPr lang="pt-PT" b="1" dirty="0"/>
          </a:p>
        </p:txBody>
      </p:sp>
      <p:sp>
        <p:nvSpPr>
          <p:cNvPr id="841" name="Google Shape;841;p20"/>
          <p:cNvSpPr/>
          <p:nvPr/>
        </p:nvSpPr>
        <p:spPr>
          <a:xfrm>
            <a:off x="2317749" y="5677824"/>
            <a:ext cx="947182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buClr>
                <a:srgbClr val="F25E4F"/>
              </a:buClr>
              <a:buSzPts val="2400"/>
              <a:buFont typeface="Arial"/>
              <a:buChar char="•"/>
            </a:pP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000" b="1" dirty="0">
                <a:latin typeface="Calibri"/>
                <a:ea typeface="Calibri"/>
                <a:cs typeface="Calibri"/>
                <a:sym typeface="Calibri"/>
              </a:rPr>
              <a:t>Classificação do Sistema </a:t>
            </a: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pode ser analisada logo após 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2.1 (forma escalonada), como no Método de Gauss (ver Exemplo seguinte). Se for 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impossível </a:t>
            </a: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processo termina e 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não existe solução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pt-PT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20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0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844" name="Google Shape;844;p20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845" name="Google Shape;845;p20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846" name="Google Shape;846;p20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27">
            <a:extLst>
              <a:ext uri="{FF2B5EF4-FFF2-40B4-BE49-F238E27FC236}">
                <a16:creationId xmlns:a16="http://schemas.microsoft.com/office/drawing/2014/main" id="{10466725-0804-4797-9892-BA6FA9713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853" name="Google Shape;853;p21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4" name="Google Shape;854;p21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5" name="Google Shape;855;p21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86" name="Google Shape;886;p21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21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888" name="Google Shape;888;p21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889" name="Google Shape;889;p21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890" name="Google Shape;890;p21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Rectángulo redondeado 11">
            <a:extLst>
              <a:ext uri="{FF2B5EF4-FFF2-40B4-BE49-F238E27FC236}">
                <a16:creationId xmlns:a16="http://schemas.microsoft.com/office/drawing/2014/main" id="{C51CFC01-8AA3-4139-AD56-B43EDAA4B35E}"/>
              </a:ext>
            </a:extLst>
          </p:cNvPr>
          <p:cNvSpPr/>
          <p:nvPr/>
        </p:nvSpPr>
        <p:spPr>
          <a:xfrm>
            <a:off x="2088682" y="3415657"/>
            <a:ext cx="9914021" cy="3121133"/>
          </a:xfrm>
          <a:prstGeom prst="roundRect">
            <a:avLst>
              <a:gd name="adj" fmla="val 3901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ángulo redondeado 11">
            <a:extLst>
              <a:ext uri="{FF2B5EF4-FFF2-40B4-BE49-F238E27FC236}">
                <a16:creationId xmlns:a16="http://schemas.microsoft.com/office/drawing/2014/main" id="{A440CD3F-9CE8-4DA7-83AC-44460FF06175}"/>
              </a:ext>
            </a:extLst>
          </p:cNvPr>
          <p:cNvSpPr/>
          <p:nvPr/>
        </p:nvSpPr>
        <p:spPr>
          <a:xfrm>
            <a:off x="2088682" y="321210"/>
            <a:ext cx="9914021" cy="2978273"/>
          </a:xfrm>
          <a:prstGeom prst="roundRect">
            <a:avLst>
              <a:gd name="adj" fmla="val 3901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CuadroTexto 31">
            <a:extLst>
              <a:ext uri="{FF2B5EF4-FFF2-40B4-BE49-F238E27FC236}">
                <a16:creationId xmlns:a16="http://schemas.microsoft.com/office/drawing/2014/main" id="{C34C6E96-150E-4CC2-841C-ED60988AE7EC}"/>
              </a:ext>
            </a:extLst>
          </p:cNvPr>
          <p:cNvSpPr txBox="1"/>
          <p:nvPr/>
        </p:nvSpPr>
        <p:spPr>
          <a:xfrm>
            <a:off x="2301807" y="1449922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operações elementares sobre linhas para obter uma matriz equivalente na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CuadroTexto 31">
            <a:extLst>
              <a:ext uri="{FF2B5EF4-FFF2-40B4-BE49-F238E27FC236}">
                <a16:creationId xmlns:a16="http://schemas.microsoft.com/office/drawing/2014/main" id="{A96E80E1-8633-45BC-9D7F-7AF12BFEC2D2}"/>
              </a:ext>
            </a:extLst>
          </p:cNvPr>
          <p:cNvSpPr txBox="1"/>
          <p:nvPr/>
        </p:nvSpPr>
        <p:spPr>
          <a:xfrm>
            <a:off x="2301807" y="485177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</a:t>
            </a: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de Gauss-Jordan</a:t>
            </a:r>
            <a:endParaRPr lang="en-GB" sz="2400" b="1" dirty="0">
              <a:solidFill>
                <a:srgbClr val="F25E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uadroTexto 31">
            <a:extLst>
              <a:ext uri="{FF2B5EF4-FFF2-40B4-BE49-F238E27FC236}">
                <a16:creationId xmlns:a16="http://schemas.microsoft.com/office/drawing/2014/main" id="{4E156007-9B6A-441B-84F8-625431EC5BFD}"/>
              </a:ext>
            </a:extLst>
          </p:cNvPr>
          <p:cNvSpPr txBox="1"/>
          <p:nvPr/>
        </p:nvSpPr>
        <p:spPr>
          <a:xfrm>
            <a:off x="2301807" y="2274795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equações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correspondente à matriz escalonada reduzida e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 a solução do sistema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8" name="CuadroTexto 31">
            <a:extLst>
              <a:ext uri="{FF2B5EF4-FFF2-40B4-BE49-F238E27FC236}">
                <a16:creationId xmlns:a16="http://schemas.microsoft.com/office/drawing/2014/main" id="{4F82A9A2-C33B-4FA3-82D8-33E82B09FBEA}"/>
              </a:ext>
            </a:extLst>
          </p:cNvPr>
          <p:cNvSpPr txBox="1"/>
          <p:nvPr/>
        </p:nvSpPr>
        <p:spPr>
          <a:xfrm>
            <a:off x="2301807" y="95665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Aumentada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Sistema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CuadroTexto 31">
            <a:extLst>
              <a:ext uri="{FF2B5EF4-FFF2-40B4-BE49-F238E27FC236}">
                <a16:creationId xmlns:a16="http://schemas.microsoft.com/office/drawing/2014/main" id="{7D94D8ED-84D4-4B1A-8C6D-6CFAF93F4713}"/>
              </a:ext>
            </a:extLst>
          </p:cNvPr>
          <p:cNvSpPr txBox="1"/>
          <p:nvPr/>
        </p:nvSpPr>
        <p:spPr>
          <a:xfrm>
            <a:off x="5843395" y="494994"/>
            <a:ext cx="46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Centrado em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principais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2" name="CuadroTexto 31">
            <a:extLst>
              <a:ext uri="{FF2B5EF4-FFF2-40B4-BE49-F238E27FC236}">
                <a16:creationId xmlns:a16="http://schemas.microsoft.com/office/drawing/2014/main" id="{3D55DAA4-E863-43CC-B416-FE8FF72504A0}"/>
              </a:ext>
            </a:extLst>
          </p:cNvPr>
          <p:cNvSpPr txBox="1"/>
          <p:nvPr/>
        </p:nvSpPr>
        <p:spPr>
          <a:xfrm>
            <a:off x="2301802" y="3531295"/>
            <a:ext cx="161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3" name="CuadroTexto 31">
            <a:extLst>
              <a:ext uri="{FF2B5EF4-FFF2-40B4-BE49-F238E27FC236}">
                <a16:creationId xmlns:a16="http://schemas.microsoft.com/office/drawing/2014/main" id="{F3BE828F-B866-41F0-907D-960FD453A4ED}"/>
              </a:ext>
            </a:extLst>
          </p:cNvPr>
          <p:cNvSpPr txBox="1"/>
          <p:nvPr/>
        </p:nvSpPr>
        <p:spPr>
          <a:xfrm>
            <a:off x="3828921" y="3531513"/>
            <a:ext cx="787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Gauss-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resolver o sistema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14">
                <a:extLst>
                  <a:ext uri="{FF2B5EF4-FFF2-40B4-BE49-F238E27FC236}">
                    <a16:creationId xmlns:a16="http://schemas.microsoft.com/office/drawing/2014/main" id="{433D1E2F-301F-40CF-AE3B-984B0A2AC909}"/>
                  </a:ext>
                </a:extLst>
              </p:cNvPr>
              <p:cNvSpPr txBox="1"/>
              <p:nvPr/>
            </p:nvSpPr>
            <p:spPr>
              <a:xfrm>
                <a:off x="2154237" y="4190966"/>
                <a:ext cx="2524730" cy="1074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E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  <m:sSub>
                                  <m:sSubPr>
                                    <m:ctrlP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4" name="CuadroTexto 14">
                <a:extLst>
                  <a:ext uri="{FF2B5EF4-FFF2-40B4-BE49-F238E27FC236}">
                    <a16:creationId xmlns:a16="http://schemas.microsoft.com/office/drawing/2014/main" id="{433D1E2F-301F-40CF-AE3B-984B0A2AC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37" y="4190966"/>
                <a:ext cx="2524730" cy="10749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5" name="Objeto 54">
            <a:extLst>
              <a:ext uri="{FF2B5EF4-FFF2-40B4-BE49-F238E27FC236}">
                <a16:creationId xmlns:a16="http://schemas.microsoft.com/office/drawing/2014/main" id="{DC8EDECF-7339-4DFA-90C0-3FE07B2C7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04212"/>
              </p:ext>
            </p:extLst>
          </p:nvPr>
        </p:nvGraphicFramePr>
        <p:xfrm>
          <a:off x="4729532" y="4190966"/>
          <a:ext cx="1670277" cy="1108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7" name="Equation" r:id="rId11" imgW="1079280" imgH="711000" progId="Equation.DSMT4">
                  <p:embed/>
                </p:oleObj>
              </mc:Choice>
              <mc:Fallback>
                <p:oleObj name="Equation" r:id="rId11" imgW="1079280" imgH="711000" progId="Equation.DSMT4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5F55F003-B1F4-43C0-AD72-4F20EACF9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532" y="4190966"/>
                        <a:ext cx="1670277" cy="11085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to 55">
            <a:extLst>
              <a:ext uri="{FF2B5EF4-FFF2-40B4-BE49-F238E27FC236}">
                <a16:creationId xmlns:a16="http://schemas.microsoft.com/office/drawing/2014/main" id="{531A6F22-B700-4830-89AC-C3ECA2C4A9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589408"/>
              </p:ext>
            </p:extLst>
          </p:nvPr>
        </p:nvGraphicFramePr>
        <p:xfrm>
          <a:off x="7423095" y="4174612"/>
          <a:ext cx="1808553" cy="110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8" name="Equation" r:id="rId13" imgW="1168200" imgH="711000" progId="Equation.DSMT4">
                  <p:embed/>
                </p:oleObj>
              </mc:Choice>
              <mc:Fallback>
                <p:oleObj name="Equation" r:id="rId13" imgW="1168200" imgH="7110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0D9D3C47-CB54-466C-9F12-44ACF994C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095" y="4174612"/>
                        <a:ext cx="1808553" cy="110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to 56">
            <a:extLst>
              <a:ext uri="{FF2B5EF4-FFF2-40B4-BE49-F238E27FC236}">
                <a16:creationId xmlns:a16="http://schemas.microsoft.com/office/drawing/2014/main" id="{F68A5BD1-ED8F-40EC-84CF-4995CF213C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239471"/>
              </p:ext>
            </p:extLst>
          </p:nvPr>
        </p:nvGraphicFramePr>
        <p:xfrm>
          <a:off x="6423025" y="4535488"/>
          <a:ext cx="9779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9" name="Equation" r:id="rId15" imgW="622080" imgH="419040" progId="Equation.DSMT4">
                  <p:embed/>
                </p:oleObj>
              </mc:Choice>
              <mc:Fallback>
                <p:oleObj name="Equation" r:id="rId15" imgW="622080" imgH="419040" progId="Equation.DSMT4">
                  <p:embed/>
                  <p:pic>
                    <p:nvPicPr>
                      <p:cNvPr id="41" name="Objeto 40">
                        <a:extLst>
                          <a:ext uri="{FF2B5EF4-FFF2-40B4-BE49-F238E27FC236}">
                            <a16:creationId xmlns:a16="http://schemas.microsoft.com/office/drawing/2014/main" id="{5670E38F-F58D-4A12-A79B-40FA2F0D10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3025" y="4535488"/>
                        <a:ext cx="977900" cy="657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to 57">
            <a:extLst>
              <a:ext uri="{FF2B5EF4-FFF2-40B4-BE49-F238E27FC236}">
                <a16:creationId xmlns:a16="http://schemas.microsoft.com/office/drawing/2014/main" id="{AE7BEDF1-42CA-49F4-A24B-C800402D1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49294"/>
              </p:ext>
            </p:extLst>
          </p:nvPr>
        </p:nvGraphicFramePr>
        <p:xfrm>
          <a:off x="9226550" y="4556125"/>
          <a:ext cx="89693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0" name="Equation" r:id="rId17" imgW="571320" imgH="304560" progId="Equation.DSMT4">
                  <p:embed/>
                </p:oleObj>
              </mc:Choice>
              <mc:Fallback>
                <p:oleObj name="Equation" r:id="rId17" imgW="571320" imgH="304560" progId="Equation.DSMT4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69641796-82C8-41F4-B708-9D7BEE55B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6550" y="4556125"/>
                        <a:ext cx="896938" cy="477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to 58">
            <a:extLst>
              <a:ext uri="{FF2B5EF4-FFF2-40B4-BE49-F238E27FC236}">
                <a16:creationId xmlns:a16="http://schemas.microsoft.com/office/drawing/2014/main" id="{6BD1E998-4153-48DC-8FA2-9C3B668BA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448989"/>
              </p:ext>
            </p:extLst>
          </p:nvPr>
        </p:nvGraphicFramePr>
        <p:xfrm>
          <a:off x="10106243" y="4191837"/>
          <a:ext cx="1808553" cy="110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1" name="Equation" r:id="rId19" imgW="1168200" imgH="711000" progId="Equation.DSMT4">
                  <p:embed/>
                </p:oleObj>
              </mc:Choice>
              <mc:Fallback>
                <p:oleObj name="Equation" r:id="rId19" imgW="1168200" imgH="711000" progId="Equation.DSMT4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871E6BCC-97F2-4674-9248-CED610D733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6243" y="4191837"/>
                        <a:ext cx="1808553" cy="110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13">
            <a:extLst>
              <a:ext uri="{FF2B5EF4-FFF2-40B4-BE49-F238E27FC236}">
                <a16:creationId xmlns:a16="http://schemas.microsoft.com/office/drawing/2014/main" id="{45551577-3D15-420E-9442-49FDC0D4A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209" y="3914422"/>
            <a:ext cx="2140328" cy="30777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altLang="es-ES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Matriz</a:t>
            </a:r>
            <a:r>
              <a:rPr lang="en-GB" altLang="es-ES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s-ES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Aumentada</a:t>
            </a:r>
            <a:endParaRPr lang="en-GB" altLang="es-ES" dirty="0">
              <a:solidFill>
                <a:srgbClr val="000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2D406414-54C4-4332-8594-AD29041E0C2E}"/>
              </a:ext>
            </a:extLst>
          </p:cNvPr>
          <p:cNvGrpSpPr/>
          <p:nvPr/>
        </p:nvGrpSpPr>
        <p:grpSpPr>
          <a:xfrm>
            <a:off x="10212894" y="4200004"/>
            <a:ext cx="1629058" cy="1057479"/>
            <a:chOff x="10648963" y="2099256"/>
            <a:chExt cx="1780674" cy="1155898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ADD28E74-A25B-4E43-99CB-FCF136D73622}"/>
                </a:ext>
              </a:extLst>
            </p:cNvPr>
            <p:cNvGrpSpPr/>
            <p:nvPr/>
          </p:nvGrpSpPr>
          <p:grpSpPr>
            <a:xfrm>
              <a:off x="10648963" y="2470303"/>
              <a:ext cx="1780674" cy="784851"/>
              <a:chOff x="9303639" y="2335037"/>
              <a:chExt cx="1780674" cy="784851"/>
            </a:xfrm>
          </p:grpSpPr>
          <p:cxnSp>
            <p:nvCxnSpPr>
              <p:cNvPr id="64" name="Conector recto 63">
                <a:extLst>
                  <a:ext uri="{FF2B5EF4-FFF2-40B4-BE49-F238E27FC236}">
                    <a16:creationId xmlns:a16="http://schemas.microsoft.com/office/drawing/2014/main" id="{C0D97A9F-942F-4604-BF75-B4FAB0133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3639" y="2335037"/>
                <a:ext cx="278313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696FBFCC-438E-4342-8AEE-AA8A873278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1953" y="2343917"/>
                <a:ext cx="0" cy="367558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cto 65">
                <a:extLst>
                  <a:ext uri="{FF2B5EF4-FFF2-40B4-BE49-F238E27FC236}">
                    <a16:creationId xmlns:a16="http://schemas.microsoft.com/office/drawing/2014/main" id="{18BE1A56-C2D1-4C45-A13C-603C81B49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2397" y="2711472"/>
                <a:ext cx="1031079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cto 66">
                <a:extLst>
                  <a:ext uri="{FF2B5EF4-FFF2-40B4-BE49-F238E27FC236}">
                    <a16:creationId xmlns:a16="http://schemas.microsoft.com/office/drawing/2014/main" id="{3544F7C0-D631-420E-96FF-CE841377E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9363" y="2717405"/>
                <a:ext cx="0" cy="402483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cto 67">
                <a:extLst>
                  <a:ext uri="{FF2B5EF4-FFF2-40B4-BE49-F238E27FC236}">
                    <a16:creationId xmlns:a16="http://schemas.microsoft.com/office/drawing/2014/main" id="{2F96C01B-04EA-47F8-9180-3986916830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12843" y="3119888"/>
                <a:ext cx="471470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8BAD46F3-E49C-4DB2-B938-87C493E376E8}"/>
                </a:ext>
              </a:extLst>
            </p:cNvPr>
            <p:cNvCxnSpPr/>
            <p:nvPr/>
          </p:nvCxnSpPr>
          <p:spPr>
            <a:xfrm flipV="1">
              <a:off x="10650655" y="2099256"/>
              <a:ext cx="0" cy="3734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CuadroTexto 30">
            <a:extLst>
              <a:ext uri="{FF2B5EF4-FFF2-40B4-BE49-F238E27FC236}">
                <a16:creationId xmlns:a16="http://schemas.microsoft.com/office/drawing/2014/main" id="{3EDF861B-1BAE-46B6-9D2E-3DBF578D4A63}"/>
              </a:ext>
            </a:extLst>
          </p:cNvPr>
          <p:cNvSpPr txBox="1"/>
          <p:nvPr/>
        </p:nvSpPr>
        <p:spPr>
          <a:xfrm>
            <a:off x="2283501" y="5231187"/>
            <a:ext cx="40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Como: </a:t>
            </a:r>
            <a:r>
              <a:rPr lang="es-ES" sz="20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Car(</a:t>
            </a:r>
            <a:r>
              <a:rPr lang="es-ES" sz="2000" b="1" i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sz="20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s-ES" sz="20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 </a:t>
            </a:r>
            <a:r>
              <a:rPr lang="es-ES" sz="20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≠ Car(</a:t>
            </a:r>
            <a:r>
              <a:rPr lang="es-ES" sz="2000" b="1" i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A│B</a:t>
            </a:r>
            <a:r>
              <a:rPr lang="es-ES" sz="20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s-ES" sz="20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70" name="Rectángulo redondeado 51">
            <a:extLst>
              <a:ext uri="{FF2B5EF4-FFF2-40B4-BE49-F238E27FC236}">
                <a16:creationId xmlns:a16="http://schemas.microsoft.com/office/drawing/2014/main" id="{E09E4BF8-B7E1-4A26-9D6C-2FD701AE2713}"/>
              </a:ext>
            </a:extLst>
          </p:cNvPr>
          <p:cNvSpPr/>
          <p:nvPr/>
        </p:nvSpPr>
        <p:spPr>
          <a:xfrm>
            <a:off x="6396760" y="5217767"/>
            <a:ext cx="5175123" cy="435139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Impossível</a:t>
            </a:r>
            <a:r>
              <a:rPr lang="en-GB" sz="20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solução</a:t>
            </a:r>
            <a:endParaRPr lang="en-GB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1" name="Conexão reta unidirecional 70">
            <a:extLst>
              <a:ext uri="{FF2B5EF4-FFF2-40B4-BE49-F238E27FC236}">
                <a16:creationId xmlns:a16="http://schemas.microsoft.com/office/drawing/2014/main" id="{52A7CD1F-B761-4EA3-9D88-EFFD02BCA31C}"/>
              </a:ext>
            </a:extLst>
          </p:cNvPr>
          <p:cNvCxnSpPr>
            <a:cxnSpLocks/>
          </p:cNvCxnSpPr>
          <p:nvPr/>
        </p:nvCxnSpPr>
        <p:spPr>
          <a:xfrm>
            <a:off x="6159060" y="5444251"/>
            <a:ext cx="288000" cy="0"/>
          </a:xfrm>
          <a:prstGeom prst="straightConnector1">
            <a:avLst/>
          </a:prstGeom>
          <a:ln w="571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Google Shape;836;p20">
            <a:extLst>
              <a:ext uri="{FF2B5EF4-FFF2-40B4-BE49-F238E27FC236}">
                <a16:creationId xmlns:a16="http://schemas.microsoft.com/office/drawing/2014/main" id="{0777405D-3CA7-454F-B6AC-A4486C3E5E3A}"/>
              </a:ext>
            </a:extLst>
          </p:cNvPr>
          <p:cNvSpPr/>
          <p:nvPr/>
        </p:nvSpPr>
        <p:spPr>
          <a:xfrm>
            <a:off x="2088681" y="5735167"/>
            <a:ext cx="9914013" cy="896861"/>
          </a:xfrm>
          <a:prstGeom prst="rect">
            <a:avLst/>
          </a:prstGeom>
          <a:solidFill>
            <a:srgbClr val="C4E0B2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841;p20">
            <a:extLst>
              <a:ext uri="{FF2B5EF4-FFF2-40B4-BE49-F238E27FC236}">
                <a16:creationId xmlns:a16="http://schemas.microsoft.com/office/drawing/2014/main" id="{3163F0C7-153B-4BEE-8EF1-49E037867974}"/>
              </a:ext>
            </a:extLst>
          </p:cNvPr>
          <p:cNvSpPr/>
          <p:nvPr/>
        </p:nvSpPr>
        <p:spPr>
          <a:xfrm>
            <a:off x="2317749" y="5677824"/>
            <a:ext cx="947182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buClr>
                <a:srgbClr val="F25E4F"/>
              </a:buClr>
              <a:buSzPts val="2400"/>
              <a:buFont typeface="Arial"/>
              <a:buChar char="•"/>
            </a:pP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000" b="1" dirty="0">
                <a:latin typeface="Calibri"/>
                <a:ea typeface="Calibri"/>
                <a:cs typeface="Calibri"/>
                <a:sym typeface="Calibri"/>
              </a:rPr>
              <a:t>Classificação do Sistema </a:t>
            </a: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pode ser analisada logo após 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2.1 (forma escalonada), como no Método de Gauss (ver Exemplo seguinte). Se for 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impossível </a:t>
            </a: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processo termina e 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não existe solução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pt-PT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4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/>
      <p:bldP spid="53" grpId="0"/>
      <p:bldP spid="54" grpId="0"/>
      <p:bldP spid="60" grpId="0"/>
      <p:bldP spid="69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27">
            <a:extLst>
              <a:ext uri="{FF2B5EF4-FFF2-40B4-BE49-F238E27FC236}">
                <a16:creationId xmlns:a16="http://schemas.microsoft.com/office/drawing/2014/main" id="{5A636CD1-1EB7-46EC-BF54-B7C01FA6E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5" name="Imagem 6">
            <a:extLst>
              <a:ext uri="{FF2B5EF4-FFF2-40B4-BE49-F238E27FC236}">
                <a16:creationId xmlns:a16="http://schemas.microsoft.com/office/drawing/2014/main" id="{37602449-ADAC-4160-AA49-FFB58D465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896" name="Google Shape;896;p22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7" name="Google Shape;897;p22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8" name="Google Shape;898;p22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9" name="Google Shape;899;p22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02" name="Google Shape;902;p22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3.</a:t>
            </a:r>
            <a:endParaRPr dirty="0"/>
          </a:p>
        </p:txBody>
      </p:sp>
      <p:sp>
        <p:nvSpPr>
          <p:cNvPr id="903" name="Google Shape;903;p22"/>
          <p:cNvSpPr txBox="1"/>
          <p:nvPr/>
        </p:nvSpPr>
        <p:spPr>
          <a:xfrm>
            <a:off x="3797391" y="528334"/>
            <a:ext cx="77114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Gauss-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resolver o sistema:</a:t>
            </a:r>
            <a:endParaRPr dirty="0"/>
          </a:p>
        </p:txBody>
      </p:sp>
      <p:sp>
        <p:nvSpPr>
          <p:cNvPr id="904" name="Google Shape;904;p22"/>
          <p:cNvSpPr txBox="1"/>
          <p:nvPr/>
        </p:nvSpPr>
        <p:spPr>
          <a:xfrm>
            <a:off x="2107235" y="1001429"/>
            <a:ext cx="2871171" cy="127143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905" name="Google Shape;905;p22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Gauss-Jordan </a:t>
            </a: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22"/>
          <p:cNvSpPr/>
          <p:nvPr/>
        </p:nvSpPr>
        <p:spPr>
          <a:xfrm>
            <a:off x="7217575" y="6184323"/>
            <a:ext cx="316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lang="pt-PT" sz="1600" dirty="0"/>
          </a:p>
        </p:txBody>
      </p:sp>
      <p:sp>
        <p:nvSpPr>
          <p:cNvPr id="907" name="Google Shape;907;p22"/>
          <p:cNvSpPr/>
          <p:nvPr/>
        </p:nvSpPr>
        <p:spPr>
          <a:xfrm>
            <a:off x="5343189" y="6169470"/>
            <a:ext cx="2526145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</a:t>
            </a:r>
          </a:p>
        </p:txBody>
      </p:sp>
      <p:pic>
        <p:nvPicPr>
          <p:cNvPr id="909" name="Google Shape;90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3718" y="2430463"/>
            <a:ext cx="2233613" cy="128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0" name="Google Shape;910;p22"/>
          <p:cNvGrpSpPr/>
          <p:nvPr/>
        </p:nvGrpSpPr>
        <p:grpSpPr>
          <a:xfrm>
            <a:off x="2601680" y="3663221"/>
            <a:ext cx="1314032" cy="1025836"/>
            <a:chOff x="3364972" y="3214778"/>
            <a:chExt cx="1314032" cy="1025836"/>
          </a:xfrm>
        </p:grpSpPr>
        <p:sp>
          <p:nvSpPr>
            <p:cNvPr id="911" name="Google Shape;911;p22"/>
            <p:cNvSpPr txBox="1"/>
            <p:nvPr/>
          </p:nvSpPr>
          <p:spPr>
            <a:xfrm>
              <a:off x="3364972" y="3378880"/>
              <a:ext cx="1297022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3" name="Google Shape;913;p22"/>
          <p:cNvSpPr txBox="1"/>
          <p:nvPr/>
        </p:nvSpPr>
        <p:spPr>
          <a:xfrm>
            <a:off x="4884841" y="1032585"/>
            <a:ext cx="4474959" cy="1477287"/>
          </a:xfrm>
          <a:prstGeom prst="rect">
            <a:avLst/>
          </a:prstGeom>
          <a:solidFill>
            <a:srgbClr val="BBD6EE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Antes de escrever a matriz aumentada do sistema, podemos reescrever o sistema (mesmo que  seja só “mentalmente”), trocando algumas equações, de modo a obter um primeiro pivô não nulo.</a:t>
            </a:r>
            <a:endParaRPr lang="pt-PT" dirty="0"/>
          </a:p>
        </p:txBody>
      </p:sp>
      <p:sp>
        <p:nvSpPr>
          <p:cNvPr id="914" name="Google Shape;914;p22"/>
          <p:cNvSpPr txBox="1"/>
          <p:nvPr/>
        </p:nvSpPr>
        <p:spPr>
          <a:xfrm>
            <a:off x="9237109" y="992632"/>
            <a:ext cx="2871171" cy="127143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915" name="Google Shape;915;p22"/>
          <p:cNvSpPr txBox="1"/>
          <p:nvPr/>
        </p:nvSpPr>
        <p:spPr>
          <a:xfrm>
            <a:off x="4853311" y="2660787"/>
            <a:ext cx="4474959" cy="1200288"/>
          </a:xfrm>
          <a:prstGeom prst="rect">
            <a:avLst/>
          </a:prstGeom>
          <a:solidFill>
            <a:srgbClr val="BBD6EE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Isto também pode ser feito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trocando as linhas da matriz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diretamente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quando escrevemos a matriz aumentada, para evitar mais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OELs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!... </a:t>
            </a:r>
            <a:endParaRPr dirty="0"/>
          </a:p>
        </p:txBody>
      </p:sp>
      <p:sp>
        <p:nvSpPr>
          <p:cNvPr id="916" name="Google Shape;916;p22"/>
          <p:cNvSpPr/>
          <p:nvPr/>
        </p:nvSpPr>
        <p:spPr>
          <a:xfrm>
            <a:off x="2090390" y="1240221"/>
            <a:ext cx="453113" cy="2165131"/>
          </a:xfrm>
          <a:custGeom>
            <a:avLst/>
            <a:gdLst/>
            <a:ahLst/>
            <a:cxnLst/>
            <a:rect l="l" t="t" r="r" b="b"/>
            <a:pathLst>
              <a:path w="453113" h="2165131" extrusionOk="0">
                <a:moveTo>
                  <a:pt x="453113" y="0"/>
                </a:moveTo>
                <a:cubicBezTo>
                  <a:pt x="235899" y="455448"/>
                  <a:pt x="18686" y="910896"/>
                  <a:pt x="1169" y="1271751"/>
                </a:cubicBezTo>
                <a:cubicBezTo>
                  <a:pt x="-16348" y="1632606"/>
                  <a:pt x="165831" y="1898868"/>
                  <a:pt x="348010" y="2165131"/>
                </a:cubicBez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22"/>
          <p:cNvSpPr/>
          <p:nvPr/>
        </p:nvSpPr>
        <p:spPr>
          <a:xfrm>
            <a:off x="2280739" y="1672776"/>
            <a:ext cx="251756" cy="988011"/>
          </a:xfrm>
          <a:custGeom>
            <a:avLst/>
            <a:gdLst/>
            <a:ahLst/>
            <a:cxnLst/>
            <a:rect l="l" t="t" r="r" b="b"/>
            <a:pathLst>
              <a:path w="453113" h="2165131" extrusionOk="0">
                <a:moveTo>
                  <a:pt x="453113" y="0"/>
                </a:moveTo>
                <a:cubicBezTo>
                  <a:pt x="235899" y="455448"/>
                  <a:pt x="18686" y="910896"/>
                  <a:pt x="1169" y="1271751"/>
                </a:cubicBezTo>
                <a:cubicBezTo>
                  <a:pt x="-16348" y="1632606"/>
                  <a:pt x="165831" y="1898868"/>
                  <a:pt x="348010" y="2165131"/>
                </a:cubicBez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22"/>
          <p:cNvSpPr/>
          <p:nvPr/>
        </p:nvSpPr>
        <p:spPr>
          <a:xfrm>
            <a:off x="2317348" y="2062167"/>
            <a:ext cx="210968" cy="988012"/>
          </a:xfrm>
          <a:custGeom>
            <a:avLst/>
            <a:gdLst/>
            <a:ahLst/>
            <a:cxnLst/>
            <a:rect l="l" t="t" r="r" b="b"/>
            <a:pathLst>
              <a:path w="453113" h="2165131" extrusionOk="0">
                <a:moveTo>
                  <a:pt x="453113" y="0"/>
                </a:moveTo>
                <a:cubicBezTo>
                  <a:pt x="235899" y="455448"/>
                  <a:pt x="18686" y="910896"/>
                  <a:pt x="1169" y="1271751"/>
                </a:cubicBezTo>
                <a:cubicBezTo>
                  <a:pt x="-16348" y="1632606"/>
                  <a:pt x="165831" y="1898868"/>
                  <a:pt x="348010" y="2165131"/>
                </a:cubicBez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22"/>
          <p:cNvSpPr/>
          <p:nvPr/>
        </p:nvSpPr>
        <p:spPr>
          <a:xfrm>
            <a:off x="2500655" y="2503526"/>
            <a:ext cx="275058" cy="275058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0" name="Google Shape;920;p22"/>
          <p:cNvCxnSpPr/>
          <p:nvPr/>
        </p:nvCxnSpPr>
        <p:spPr>
          <a:xfrm>
            <a:off x="4978208" y="2438409"/>
            <a:ext cx="2414110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1" name="Google Shape;921;p22">
            <a:hlinkClick r:id="rId8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22">
            <a:hlinkClick r:id="rId9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923" name="Google Shape;923;p22">
            <a:hlinkClick r:id="rId10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924" name="Google Shape;924;p22">
            <a:hlinkClick r:id="rId11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925" name="Google Shape;925;p22">
            <a:hlinkClick r:id="rId12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99;p9"/>
          <p:cNvSpPr/>
          <p:nvPr/>
        </p:nvSpPr>
        <p:spPr>
          <a:xfrm>
            <a:off x="9881652" y="6179053"/>
            <a:ext cx="208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      Solução</a:t>
            </a:r>
            <a:endParaRPr lang="pt-PT" sz="1600" dirty="0"/>
          </a:p>
        </p:txBody>
      </p:sp>
      <p:sp>
        <p:nvSpPr>
          <p:cNvPr id="33" name="Google Shape;401;p9"/>
          <p:cNvSpPr/>
          <p:nvPr/>
        </p:nvSpPr>
        <p:spPr>
          <a:xfrm>
            <a:off x="10862005" y="6205208"/>
            <a:ext cx="396000" cy="396000"/>
          </a:xfrm>
          <a:prstGeom prst="roundRect">
            <a:avLst>
              <a:gd name="adj" fmla="val 16667"/>
            </a:avLst>
          </a:prstGeom>
          <a:blipFill rotWithShape="1">
            <a:blip r:embed="rId13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" grpId="0" animBg="1"/>
      <p:bldP spid="32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27">
            <a:extLst>
              <a:ext uri="{FF2B5EF4-FFF2-40B4-BE49-F238E27FC236}">
                <a16:creationId xmlns:a16="http://schemas.microsoft.com/office/drawing/2014/main" id="{5D2DC2BD-401B-4ABF-A8E6-7463DD499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49" name="Imagem 6">
            <a:extLst>
              <a:ext uri="{FF2B5EF4-FFF2-40B4-BE49-F238E27FC236}">
                <a16:creationId xmlns:a16="http://schemas.microsoft.com/office/drawing/2014/main" id="{39961C35-6B1E-4996-9CF1-7C79374013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931" name="Google Shape;931;p23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2" name="Google Shape;932;p23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3" name="Google Shape;933;p23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4" name="Google Shape;934;p23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37" name="Google Shape;937;p23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3.</a:t>
            </a:r>
            <a:endParaRPr dirty="0"/>
          </a:p>
        </p:txBody>
      </p:sp>
      <p:sp>
        <p:nvSpPr>
          <p:cNvPr id="938" name="Google Shape;938;p23"/>
          <p:cNvSpPr txBox="1"/>
          <p:nvPr/>
        </p:nvSpPr>
        <p:spPr>
          <a:xfrm>
            <a:off x="3797391" y="528334"/>
            <a:ext cx="77114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Gauss-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resolver o sistema:</a:t>
            </a:r>
            <a:endParaRPr lang="pt-PT" sz="2400" dirty="0"/>
          </a:p>
        </p:txBody>
      </p:sp>
      <p:sp>
        <p:nvSpPr>
          <p:cNvPr id="939" name="Google Shape;939;p23"/>
          <p:cNvSpPr txBox="1"/>
          <p:nvPr/>
        </p:nvSpPr>
        <p:spPr>
          <a:xfrm>
            <a:off x="2107235" y="1001429"/>
            <a:ext cx="2871171" cy="12714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940" name="Google Shape;940;p23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Gauss-Jordan </a:t>
            </a: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 </a:t>
            </a:r>
            <a:r>
              <a:rPr lang="pt-PT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passos)</a:t>
            </a:r>
            <a:endParaRPr lang="pt-PT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23">
            <a:hlinkClick r:id="rId7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23">
            <a:hlinkClick r:id="rId8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970" name="Google Shape;970;p23">
            <a:hlinkClick r:id="rId9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971" name="Google Shape;971;p23">
            <a:hlinkClick r:id="rId10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972" name="Google Shape;972;p23">
            <a:hlinkClick r:id="rId11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907;p22"/>
          <p:cNvSpPr/>
          <p:nvPr/>
        </p:nvSpPr>
        <p:spPr>
          <a:xfrm>
            <a:off x="5343189" y="6169470"/>
            <a:ext cx="2526145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</a:t>
            </a:r>
          </a:p>
        </p:txBody>
      </p:sp>
      <p:sp>
        <p:nvSpPr>
          <p:cNvPr id="45" name="Google Shape;906;p22"/>
          <p:cNvSpPr/>
          <p:nvPr/>
        </p:nvSpPr>
        <p:spPr>
          <a:xfrm>
            <a:off x="7217575" y="6184323"/>
            <a:ext cx="316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lang="pt-PT" sz="1600" dirty="0"/>
          </a:p>
        </p:txBody>
      </p:sp>
      <p:sp>
        <p:nvSpPr>
          <p:cNvPr id="46" name="Google Shape;399;p9"/>
          <p:cNvSpPr/>
          <p:nvPr/>
        </p:nvSpPr>
        <p:spPr>
          <a:xfrm>
            <a:off x="9881652" y="6179053"/>
            <a:ext cx="208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      Solução</a:t>
            </a:r>
            <a:endParaRPr lang="pt-PT" sz="1600" dirty="0"/>
          </a:p>
        </p:txBody>
      </p:sp>
      <p:sp>
        <p:nvSpPr>
          <p:cNvPr id="47" name="Google Shape;401;p9"/>
          <p:cNvSpPr/>
          <p:nvPr/>
        </p:nvSpPr>
        <p:spPr>
          <a:xfrm>
            <a:off x="10862005" y="6205208"/>
            <a:ext cx="396000" cy="396000"/>
          </a:xfrm>
          <a:prstGeom prst="roundRect">
            <a:avLst>
              <a:gd name="adj" fmla="val 16667"/>
            </a:avLst>
          </a:prstGeom>
          <a:blipFill rotWithShape="1">
            <a:blip r:embed="rId12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graphicFrame>
        <p:nvGraphicFramePr>
          <p:cNvPr id="50" name="Objeto 49">
            <a:extLst>
              <a:ext uri="{FF2B5EF4-FFF2-40B4-BE49-F238E27FC236}">
                <a16:creationId xmlns:a16="http://schemas.microsoft.com/office/drawing/2014/main" id="{44FB2922-9DEE-4B92-B3EA-399B40918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672657"/>
              </p:ext>
            </p:extLst>
          </p:nvPr>
        </p:nvGraphicFramePr>
        <p:xfrm>
          <a:off x="8674797" y="2430463"/>
          <a:ext cx="2093912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6" name="Equation" r:id="rId13" imgW="1168200" imgH="711000" progId="Equation.DSMT4">
                  <p:embed/>
                </p:oleObj>
              </mc:Choice>
              <mc:Fallback>
                <p:oleObj name="Equation" r:id="rId13" imgW="1168200" imgH="711000" progId="Equation.DSMT4">
                  <p:embed/>
                  <p:pic>
                    <p:nvPicPr>
                      <p:cNvPr id="86" name="Objeto 85">
                        <a:extLst>
                          <a:ext uri="{FF2B5EF4-FFF2-40B4-BE49-F238E27FC236}">
                            <a16:creationId xmlns:a16="http://schemas.microsoft.com/office/drawing/2014/main" id="{8945DD12-B2ED-4277-9AFF-11A4FC93C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4797" y="2430463"/>
                        <a:ext cx="2093912" cy="1285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38C00800-D029-4C6B-ABE5-59CB4E6698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5387"/>
              </p:ext>
            </p:extLst>
          </p:nvPr>
        </p:nvGraphicFramePr>
        <p:xfrm>
          <a:off x="7553325" y="2921000"/>
          <a:ext cx="11509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7" name="Equation" r:id="rId15" imgW="622080" imgH="304560" progId="Equation.DSMT4">
                  <p:embed/>
                </p:oleObj>
              </mc:Choice>
              <mc:Fallback>
                <p:oleObj name="Equation" r:id="rId15" imgW="622080" imgH="304560" progId="Equation.DSMT4">
                  <p:embed/>
                  <p:pic>
                    <p:nvPicPr>
                      <p:cNvPr id="32" name="Objeto 31">
                        <a:extLst>
                          <a:ext uri="{FF2B5EF4-FFF2-40B4-BE49-F238E27FC236}">
                            <a16:creationId xmlns:a16="http://schemas.microsoft.com/office/drawing/2014/main" id="{D7D7C1FF-8E07-47D9-8A1D-599854C1C2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325" y="2921000"/>
                        <a:ext cx="1150938" cy="563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to 55">
            <a:extLst>
              <a:ext uri="{FF2B5EF4-FFF2-40B4-BE49-F238E27FC236}">
                <a16:creationId xmlns:a16="http://schemas.microsoft.com/office/drawing/2014/main" id="{A1B7D5B9-0576-4658-BBF7-5E905833FF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35196"/>
              </p:ext>
            </p:extLst>
          </p:nvPr>
        </p:nvGraphicFramePr>
        <p:xfrm>
          <a:off x="4468813" y="2921000"/>
          <a:ext cx="10334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8" name="Equation" r:id="rId17" imgW="558720" imgH="304560" progId="Equation.DSMT4">
                  <p:embed/>
                </p:oleObj>
              </mc:Choice>
              <mc:Fallback>
                <p:oleObj name="Equation" r:id="rId17" imgW="558720" imgH="304560" progId="Equation.DSMT4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52090A42-F667-474F-898A-6DD0FAB1DB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813" y="2921000"/>
                        <a:ext cx="1033462" cy="563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to 56">
            <a:extLst>
              <a:ext uri="{FF2B5EF4-FFF2-40B4-BE49-F238E27FC236}">
                <a16:creationId xmlns:a16="http://schemas.microsoft.com/office/drawing/2014/main" id="{00FF2F65-18DA-4C87-B718-3C04C2D91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948771"/>
              </p:ext>
            </p:extLst>
          </p:nvPr>
        </p:nvGraphicFramePr>
        <p:xfrm>
          <a:off x="5480216" y="2430463"/>
          <a:ext cx="2093912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9" name="Equation" r:id="rId19" imgW="1168200" imgH="711000" progId="Equation.DSMT4">
                  <p:embed/>
                </p:oleObj>
              </mc:Choice>
              <mc:Fallback>
                <p:oleObj name="Equation" r:id="rId19" imgW="1168200" imgH="711000" progId="Equation.DSMT4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11ABABB2-A913-4F37-A8CB-23C0BC78F7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216" y="2430463"/>
                        <a:ext cx="2093912" cy="1285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to 57">
            <a:extLst>
              <a:ext uri="{FF2B5EF4-FFF2-40B4-BE49-F238E27FC236}">
                <a16:creationId xmlns:a16="http://schemas.microsoft.com/office/drawing/2014/main" id="{C62C11B2-43E5-49DF-A81D-9EE2568DA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490238"/>
              </p:ext>
            </p:extLst>
          </p:nvPr>
        </p:nvGraphicFramePr>
        <p:xfrm>
          <a:off x="8201025" y="4583113"/>
          <a:ext cx="1660525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0" name="Equation" r:id="rId21" imgW="927000" imgH="711000" progId="Equation.DSMT4">
                  <p:embed/>
                </p:oleObj>
              </mc:Choice>
              <mc:Fallback>
                <p:oleObj name="Equation" r:id="rId21" imgW="927000" imgH="7110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98FDEDF5-DFCD-492D-A5F7-5D2A8504EC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025" y="4583113"/>
                        <a:ext cx="1660525" cy="1285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to 58">
            <a:extLst>
              <a:ext uri="{FF2B5EF4-FFF2-40B4-BE49-F238E27FC236}">
                <a16:creationId xmlns:a16="http://schemas.microsoft.com/office/drawing/2014/main" id="{A90758C5-B2C0-42F0-9E91-6BD327143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704260"/>
              </p:ext>
            </p:extLst>
          </p:nvPr>
        </p:nvGraphicFramePr>
        <p:xfrm>
          <a:off x="7053263" y="5030788"/>
          <a:ext cx="1127125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1" name="Equation" r:id="rId23" imgW="609480" imgH="304560" progId="Equation.DSMT4">
                  <p:embed/>
                </p:oleObj>
              </mc:Choice>
              <mc:Fallback>
                <p:oleObj name="Equation" r:id="rId23" imgW="609480" imgH="30456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8AE66F56-5BA3-4BBE-9FF3-B97FC840AA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263" y="5030788"/>
                        <a:ext cx="1127125" cy="563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to 59">
            <a:extLst>
              <a:ext uri="{FF2B5EF4-FFF2-40B4-BE49-F238E27FC236}">
                <a16:creationId xmlns:a16="http://schemas.microsoft.com/office/drawing/2014/main" id="{C39BE54F-7FEE-4C8B-B34A-8880CB69A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829882"/>
              </p:ext>
            </p:extLst>
          </p:nvPr>
        </p:nvGraphicFramePr>
        <p:xfrm>
          <a:off x="10752138" y="2921000"/>
          <a:ext cx="8477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2" name="Equation" r:id="rId25" imgW="457200" imgH="419040" progId="Equation.DSMT4">
                  <p:embed/>
                </p:oleObj>
              </mc:Choice>
              <mc:Fallback>
                <p:oleObj name="Equation" r:id="rId25" imgW="457200" imgH="41904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92178AB0-E344-4801-9626-D37FDB4A51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2138" y="2921000"/>
                        <a:ext cx="847725" cy="773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CF9C5FC0-C770-4358-9B43-1E2808F609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58452"/>
              </p:ext>
            </p:extLst>
          </p:nvPr>
        </p:nvGraphicFramePr>
        <p:xfrm>
          <a:off x="2344738" y="4583113"/>
          <a:ext cx="1957387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3" name="Equation" r:id="rId27" imgW="1091880" imgH="711000" progId="Equation.DSMT4">
                  <p:embed/>
                </p:oleObj>
              </mc:Choice>
              <mc:Fallback>
                <p:oleObj name="Equation" r:id="rId27" imgW="1091880" imgH="711000" progId="Equation.DSMT4">
                  <p:embed/>
                  <p:pic>
                    <p:nvPicPr>
                      <p:cNvPr id="41" name="Objeto 40">
                        <a:extLst>
                          <a:ext uri="{FF2B5EF4-FFF2-40B4-BE49-F238E27FC236}">
                            <a16:creationId xmlns:a16="http://schemas.microsoft.com/office/drawing/2014/main" id="{901AC38F-C9E0-40D3-AC18-3FBE912654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738" y="4583113"/>
                        <a:ext cx="1957387" cy="1285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41806542-0767-422F-83F4-27E76E2B3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786833"/>
              </p:ext>
            </p:extLst>
          </p:nvPr>
        </p:nvGraphicFramePr>
        <p:xfrm>
          <a:off x="5307331" y="4583113"/>
          <a:ext cx="17970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4" name="Equation" r:id="rId29" imgW="1002960" imgH="711000" progId="Equation.DSMT4">
                  <p:embed/>
                </p:oleObj>
              </mc:Choice>
              <mc:Fallback>
                <p:oleObj name="Equation" r:id="rId29" imgW="1002960" imgH="711000" progId="Equation.DSMT4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8643A55A-8BB8-421C-8E47-EEA594851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331" y="4583113"/>
                        <a:ext cx="1797050" cy="1285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BB4E3981-7587-4559-B322-98D2DA956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097935"/>
              </p:ext>
            </p:extLst>
          </p:nvPr>
        </p:nvGraphicFramePr>
        <p:xfrm>
          <a:off x="4238625" y="5030788"/>
          <a:ext cx="110331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" name="Equation" r:id="rId31" imgW="596880" imgH="419040" progId="Equation.DSMT4">
                  <p:embed/>
                </p:oleObj>
              </mc:Choice>
              <mc:Fallback>
                <p:oleObj name="Equation" r:id="rId31" imgW="596880" imgH="419040" progId="Equation.DSMT4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94B3CB2B-C208-44C6-B8BF-D40A6E907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030788"/>
                        <a:ext cx="1103313" cy="774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4">
                <a:extLst>
                  <a:ext uri="{FF2B5EF4-FFF2-40B4-BE49-F238E27FC236}">
                    <a16:creationId xmlns:a16="http://schemas.microsoft.com/office/drawing/2014/main" id="{ECF18510-0C02-453C-9118-7E172504FC17}"/>
                  </a:ext>
                </a:extLst>
              </p:cNvPr>
              <p:cNvSpPr txBox="1"/>
              <p:nvPr/>
            </p:nvSpPr>
            <p:spPr>
              <a:xfrm>
                <a:off x="10124279" y="4650561"/>
                <a:ext cx="1451358" cy="1074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s-ES" sz="2000" i="1" smtClean="0">
                              <a:solidFill>
                                <a:srgbClr val="00007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 smtClean="0">
                                  <a:solidFill>
                                    <a:srgbClr val="0000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000" b="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000" b="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000" b="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64" name="CuadroTexto 14">
                <a:extLst>
                  <a:ext uri="{FF2B5EF4-FFF2-40B4-BE49-F238E27FC236}">
                    <a16:creationId xmlns:a16="http://schemas.microsoft.com/office/drawing/2014/main" id="{ECF18510-0C02-453C-9118-7E17250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4279" y="4650561"/>
                <a:ext cx="1451358" cy="107491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upo 21">
            <a:extLst>
              <a:ext uri="{FF2B5EF4-FFF2-40B4-BE49-F238E27FC236}">
                <a16:creationId xmlns:a16="http://schemas.microsoft.com/office/drawing/2014/main" id="{A88C5E39-C43B-4EF5-9418-5B8556509B86}"/>
              </a:ext>
            </a:extLst>
          </p:cNvPr>
          <p:cNvGrpSpPr/>
          <p:nvPr/>
        </p:nvGrpSpPr>
        <p:grpSpPr>
          <a:xfrm>
            <a:off x="8782989" y="2507412"/>
            <a:ext cx="1800928" cy="1155898"/>
            <a:chOff x="10373929" y="2099256"/>
            <a:chExt cx="1800928" cy="1155898"/>
          </a:xfrm>
        </p:grpSpPr>
        <p:grpSp>
          <p:nvGrpSpPr>
            <p:cNvPr id="66" name="Grupo 52">
              <a:extLst>
                <a:ext uri="{FF2B5EF4-FFF2-40B4-BE49-F238E27FC236}">
                  <a16:creationId xmlns:a16="http://schemas.microsoft.com/office/drawing/2014/main" id="{10993A93-1E54-4D54-9401-8B89DB6BCC2A}"/>
                </a:ext>
              </a:extLst>
            </p:cNvPr>
            <p:cNvGrpSpPr/>
            <p:nvPr/>
          </p:nvGrpSpPr>
          <p:grpSpPr>
            <a:xfrm>
              <a:off x="10373932" y="2470303"/>
              <a:ext cx="1800925" cy="784851"/>
              <a:chOff x="9028608" y="2335037"/>
              <a:chExt cx="1800925" cy="784851"/>
            </a:xfrm>
          </p:grpSpPr>
          <p:cxnSp>
            <p:nvCxnSpPr>
              <p:cNvPr id="68" name="Conector recto 39">
                <a:extLst>
                  <a:ext uri="{FF2B5EF4-FFF2-40B4-BE49-F238E27FC236}">
                    <a16:creationId xmlns:a16="http://schemas.microsoft.com/office/drawing/2014/main" id="{552B6A2D-9F30-4FCF-8DD0-1F2CE3207A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608" y="2335037"/>
                <a:ext cx="336773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cto 41">
                <a:extLst>
                  <a:ext uri="{FF2B5EF4-FFF2-40B4-BE49-F238E27FC236}">
                    <a16:creationId xmlns:a16="http://schemas.microsoft.com/office/drawing/2014/main" id="{C6981A50-56F9-439A-B76F-F30F2FB406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5381" y="2343917"/>
                <a:ext cx="0" cy="367558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cto 43">
                <a:extLst>
                  <a:ext uri="{FF2B5EF4-FFF2-40B4-BE49-F238E27FC236}">
                    <a16:creationId xmlns:a16="http://schemas.microsoft.com/office/drawing/2014/main" id="{81EE3436-D95C-429D-B9D4-24611B6955E5}"/>
                  </a:ext>
                </a:extLst>
              </p:cNvPr>
              <p:cNvCxnSpPr/>
              <p:nvPr/>
            </p:nvCxnSpPr>
            <p:spPr>
              <a:xfrm>
                <a:off x="9365381" y="2711472"/>
                <a:ext cx="606022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cto 45">
                <a:extLst>
                  <a:ext uri="{FF2B5EF4-FFF2-40B4-BE49-F238E27FC236}">
                    <a16:creationId xmlns:a16="http://schemas.microsoft.com/office/drawing/2014/main" id="{9E56C621-A111-49C1-BEBC-864FD222D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71403" y="2717405"/>
                <a:ext cx="0" cy="402483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cto 47">
                <a:extLst>
                  <a:ext uri="{FF2B5EF4-FFF2-40B4-BE49-F238E27FC236}">
                    <a16:creationId xmlns:a16="http://schemas.microsoft.com/office/drawing/2014/main" id="{476F05EC-C0D7-4B29-8011-6070D9FB56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71403" y="3096679"/>
                <a:ext cx="858130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Conector recto 20">
              <a:extLst>
                <a:ext uri="{FF2B5EF4-FFF2-40B4-BE49-F238E27FC236}">
                  <a16:creationId xmlns:a16="http://schemas.microsoft.com/office/drawing/2014/main" id="{CC1E63EB-B1C5-4084-A59F-7E0254BF5309}"/>
                </a:ext>
              </a:extLst>
            </p:cNvPr>
            <p:cNvCxnSpPr/>
            <p:nvPr/>
          </p:nvCxnSpPr>
          <p:spPr>
            <a:xfrm flipV="1">
              <a:off x="10373929" y="2099256"/>
              <a:ext cx="0" cy="3734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5CE8A13C-1780-4CF8-903A-C46FC3769534}"/>
              </a:ext>
            </a:extLst>
          </p:cNvPr>
          <p:cNvSpPr/>
          <p:nvPr/>
        </p:nvSpPr>
        <p:spPr>
          <a:xfrm>
            <a:off x="10567232" y="4544006"/>
            <a:ext cx="1111251" cy="126131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4" name="Google Shape;909;p22">
            <a:extLst>
              <a:ext uri="{FF2B5EF4-FFF2-40B4-BE49-F238E27FC236}">
                <a16:creationId xmlns:a16="http://schemas.microsoft.com/office/drawing/2014/main" id="{304E63AA-D5F8-493A-8675-7A2986194522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2323718" y="2430463"/>
            <a:ext cx="2233613" cy="128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910;p22">
            <a:extLst>
              <a:ext uri="{FF2B5EF4-FFF2-40B4-BE49-F238E27FC236}">
                <a16:creationId xmlns:a16="http://schemas.microsoft.com/office/drawing/2014/main" id="{1C8E09E3-BEEF-4AF9-8A18-6C8C4C77D296}"/>
              </a:ext>
            </a:extLst>
          </p:cNvPr>
          <p:cNvGrpSpPr/>
          <p:nvPr/>
        </p:nvGrpSpPr>
        <p:grpSpPr>
          <a:xfrm>
            <a:off x="2601680" y="3663221"/>
            <a:ext cx="1314032" cy="1025836"/>
            <a:chOff x="3364972" y="3214778"/>
            <a:chExt cx="1314032" cy="1025836"/>
          </a:xfrm>
        </p:grpSpPr>
        <p:sp>
          <p:nvSpPr>
            <p:cNvPr id="76" name="Google Shape;911;p22">
              <a:extLst>
                <a:ext uri="{FF2B5EF4-FFF2-40B4-BE49-F238E27FC236}">
                  <a16:creationId xmlns:a16="http://schemas.microsoft.com/office/drawing/2014/main" id="{2A1A80F5-3379-498E-A78B-22260B199E26}"/>
                </a:ext>
              </a:extLst>
            </p:cNvPr>
            <p:cNvSpPr txBox="1"/>
            <p:nvPr/>
          </p:nvSpPr>
          <p:spPr>
            <a:xfrm>
              <a:off x="3364972" y="3378880"/>
              <a:ext cx="1297022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912;p22">
              <a:extLst>
                <a:ext uri="{FF2B5EF4-FFF2-40B4-BE49-F238E27FC236}">
                  <a16:creationId xmlns:a16="http://schemas.microsoft.com/office/drawing/2014/main" id="{6F6729EC-D49A-4BFE-9B30-CEED987129CA}"/>
                </a:ext>
              </a:extLst>
            </p:cNvPr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4"/>
          <p:cNvSpPr/>
          <p:nvPr/>
        </p:nvSpPr>
        <p:spPr>
          <a:xfrm>
            <a:off x="2088682" y="288159"/>
            <a:ext cx="9914021" cy="6268777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0B4797-5A48-4B1E-9E41-0DCC4727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288" y="2784880"/>
            <a:ext cx="4668922" cy="3002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m 27">
            <a:extLst>
              <a:ext uri="{FF2B5EF4-FFF2-40B4-BE49-F238E27FC236}">
                <a16:creationId xmlns:a16="http://schemas.microsoft.com/office/drawing/2014/main" id="{139AF43B-850C-4BC5-ABC1-06C4EFE7E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2" name="Imagem 6">
            <a:extLst>
              <a:ext uri="{FF2B5EF4-FFF2-40B4-BE49-F238E27FC236}">
                <a16:creationId xmlns:a16="http://schemas.microsoft.com/office/drawing/2014/main" id="{8A2B89FA-2A95-4D29-9C3C-FBC0F4B14C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979" name="Google Shape;97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182469" y="5205248"/>
            <a:ext cx="2088000" cy="142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1452" y="4333709"/>
            <a:ext cx="2677478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2" name="Google Shape;982;p24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3" name="Google Shape;983;p24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5" name="Google Shape;985;p24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86" name="Google Shape;986;p24"/>
          <p:cNvSpPr txBox="1"/>
          <p:nvPr/>
        </p:nvSpPr>
        <p:spPr>
          <a:xfrm>
            <a:off x="2301807" y="485177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Resolver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lang="pt-PT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utilizando 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Método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lang="pt-PT" dirty="0"/>
          </a:p>
        </p:txBody>
      </p:sp>
      <p:sp>
        <p:nvSpPr>
          <p:cNvPr id="987" name="Google Shape;987;p24"/>
          <p:cNvSpPr txBox="1"/>
          <p:nvPr/>
        </p:nvSpPr>
        <p:spPr>
          <a:xfrm>
            <a:off x="2301807" y="1323010"/>
            <a:ext cx="94877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Até agora vimos como resolver um sistema, através de  dos Métodos de Gauss e de Gauss-</a:t>
            </a:r>
            <a:r>
              <a:rPr lang="pt-P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dois dos três "tipos" de sistemas de equações lineares </a:t>
            </a:r>
            <a:endParaRPr dirty="0"/>
          </a:p>
        </p:txBody>
      </p:sp>
      <p:sp>
        <p:nvSpPr>
          <p:cNvPr id="988" name="Google Shape;988;p24"/>
          <p:cNvSpPr/>
          <p:nvPr/>
        </p:nvSpPr>
        <p:spPr>
          <a:xfrm>
            <a:off x="8594374" y="2192433"/>
            <a:ext cx="2683226" cy="1264980"/>
          </a:xfrm>
          <a:prstGeom prst="cloudCallout">
            <a:avLst>
              <a:gd name="adj1" fmla="val 7899"/>
              <a:gd name="adj2" fmla="val 110974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25037" y="4365262"/>
            <a:ext cx="2065973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24"/>
          <p:cNvSpPr/>
          <p:nvPr/>
        </p:nvSpPr>
        <p:spPr>
          <a:xfrm rot="-246778">
            <a:off x="8866610" y="2327958"/>
            <a:ext cx="204716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Recorda a   Secção 4 na</a:t>
            </a:r>
            <a:endParaRPr lang="pt-PT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 23!...</a:t>
            </a:r>
            <a:endParaRPr lang="pt-PT" dirty="0"/>
          </a:p>
        </p:txBody>
      </p:sp>
      <p:cxnSp>
        <p:nvCxnSpPr>
          <p:cNvPr id="994" name="Google Shape;994;p24"/>
          <p:cNvCxnSpPr/>
          <p:nvPr/>
        </p:nvCxnSpPr>
        <p:spPr>
          <a:xfrm>
            <a:off x="5748321" y="2079132"/>
            <a:ext cx="5940000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5" name="Google Shape;995;p24"/>
          <p:cNvSpPr/>
          <p:nvPr/>
        </p:nvSpPr>
        <p:spPr>
          <a:xfrm>
            <a:off x="7899571" y="3646635"/>
            <a:ext cx="4030716" cy="3745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car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Número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GB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</a:t>
            </a:r>
            <a:endParaRPr dirty="0"/>
          </a:p>
        </p:txBody>
      </p:sp>
      <p:sp>
        <p:nvSpPr>
          <p:cNvPr id="997" name="Google Shape;997;p24"/>
          <p:cNvSpPr/>
          <p:nvPr/>
        </p:nvSpPr>
        <p:spPr>
          <a:xfrm>
            <a:off x="4874499" y="6109197"/>
            <a:ext cx="2367129" cy="3745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≠ 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6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cxnSp>
        <p:nvCxnSpPr>
          <p:cNvPr id="998" name="Google Shape;998;p24"/>
          <p:cNvCxnSpPr/>
          <p:nvPr/>
        </p:nvCxnSpPr>
        <p:spPr>
          <a:xfrm>
            <a:off x="4593021" y="5973630"/>
            <a:ext cx="237543" cy="161092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00" name="Google Shape;1000;p24"/>
          <p:cNvCxnSpPr/>
          <p:nvPr/>
        </p:nvCxnSpPr>
        <p:spPr>
          <a:xfrm>
            <a:off x="7588469" y="5938776"/>
            <a:ext cx="234681" cy="170421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01" name="Google Shape;1001;p24"/>
          <p:cNvSpPr/>
          <p:nvPr/>
        </p:nvSpPr>
        <p:spPr>
          <a:xfrm>
            <a:off x="7774769" y="6031548"/>
            <a:ext cx="536407" cy="3745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???</a:t>
            </a:r>
            <a:endParaRPr/>
          </a:p>
        </p:txBody>
      </p:sp>
      <p:sp>
        <p:nvSpPr>
          <p:cNvPr id="1002" name="Google Shape;1002;p24">
            <a:hlinkClick r:id="rId9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24">
            <a:hlinkClick r:id="rId10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004" name="Google Shape;1004;p24">
            <a:hlinkClick r:id="rId11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005" name="Google Shape;1005;p24">
            <a:hlinkClick r:id="rId12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006" name="Google Shape;1006;p24">
            <a:hlinkClick r:id="rId13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24"/>
          <p:cNvSpPr/>
          <p:nvPr/>
        </p:nvSpPr>
        <p:spPr>
          <a:xfrm>
            <a:off x="5910298" y="3542077"/>
            <a:ext cx="1678171" cy="531679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6" name="Google Shape;996;p24"/>
          <p:cNvCxnSpPr/>
          <p:nvPr/>
        </p:nvCxnSpPr>
        <p:spPr>
          <a:xfrm>
            <a:off x="7679150" y="3833921"/>
            <a:ext cx="288000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99" name="Google Shape;999;p24"/>
          <p:cNvSpPr/>
          <p:nvPr/>
        </p:nvSpPr>
        <p:spPr>
          <a:xfrm>
            <a:off x="5927834" y="5115910"/>
            <a:ext cx="1678171" cy="67139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24"/>
          <p:cNvSpPr/>
          <p:nvPr/>
        </p:nvSpPr>
        <p:spPr>
          <a:xfrm>
            <a:off x="3438295" y="5113868"/>
            <a:ext cx="1376855" cy="749592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7">
            <a:extLst>
              <a:ext uri="{FF2B5EF4-FFF2-40B4-BE49-F238E27FC236}">
                <a16:creationId xmlns:a16="http://schemas.microsoft.com/office/drawing/2014/main" id="{509A619D-9B9F-42B8-A51F-63483EBD2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5" name="Imagem 6">
            <a:extLst>
              <a:ext uri="{FF2B5EF4-FFF2-40B4-BE49-F238E27FC236}">
                <a16:creationId xmlns:a16="http://schemas.microsoft.com/office/drawing/2014/main" id="{1D3F05FB-50B4-40D5-B7B7-C25052654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012" name="Google Shape;1012;p25"/>
          <p:cNvSpPr/>
          <p:nvPr/>
        </p:nvSpPr>
        <p:spPr>
          <a:xfrm>
            <a:off x="2088682" y="288000"/>
            <a:ext cx="9914021" cy="6268777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3" name="Google Shape;101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986346" y="4324593"/>
            <a:ext cx="2031009" cy="23228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25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6" name="Google Shape;1016;p25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8" name="Google Shape;1018;p25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19" name="Google Shape;1019;p25"/>
          <p:cNvSpPr txBox="1"/>
          <p:nvPr/>
        </p:nvSpPr>
        <p:spPr>
          <a:xfrm>
            <a:off x="2301807" y="485177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Resolver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lang="pt-PT" sz="2400" dirty="0"/>
          </a:p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utilizando 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Método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lang="pt-PT" sz="2400" dirty="0"/>
          </a:p>
        </p:txBody>
      </p:sp>
      <p:sp>
        <p:nvSpPr>
          <p:cNvPr id="1020" name="Google Shape;1020;p25"/>
          <p:cNvSpPr txBox="1"/>
          <p:nvPr/>
        </p:nvSpPr>
        <p:spPr>
          <a:xfrm>
            <a:off x="2301807" y="1333101"/>
            <a:ext cx="948777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 é o caso onde, no 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 2,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 ambos os Métodos de Gauss, vemos que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1021" name="Google Shape;1021;p25"/>
          <p:cNvSpPr/>
          <p:nvPr/>
        </p:nvSpPr>
        <p:spPr>
          <a:xfrm>
            <a:off x="3445582" y="1956875"/>
            <a:ext cx="7020910" cy="5788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25E4F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pt-P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PT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pt-P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pt-P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pt-P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</a:t>
            </a:r>
            <a:r>
              <a:rPr lang="pt-P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PT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pt-P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pt-P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 </a:t>
            </a:r>
            <a:r>
              <a:rPr lang="pt-P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Número de variáveis</a:t>
            </a:r>
            <a:endParaRPr lang="pt-PT" dirty="0"/>
          </a:p>
        </p:txBody>
      </p:sp>
      <p:sp>
        <p:nvSpPr>
          <p:cNvPr id="1022" name="Google Shape;1022;p25"/>
          <p:cNvSpPr txBox="1"/>
          <p:nvPr/>
        </p:nvSpPr>
        <p:spPr>
          <a:xfrm>
            <a:off x="2301807" y="2666492"/>
            <a:ext cx="2628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logo, o sistema é:</a:t>
            </a:r>
            <a:endParaRPr lang="pt-PT" dirty="0"/>
          </a:p>
        </p:txBody>
      </p:sp>
      <p:sp>
        <p:nvSpPr>
          <p:cNvPr id="1023" name="Google Shape;1023;p25"/>
          <p:cNvSpPr/>
          <p:nvPr/>
        </p:nvSpPr>
        <p:spPr>
          <a:xfrm>
            <a:off x="2713426" y="4324592"/>
            <a:ext cx="6012000" cy="1736601"/>
          </a:xfrm>
          <a:prstGeom prst="wedgeRoundRectCallout">
            <a:avLst>
              <a:gd name="adj1" fmla="val 67177"/>
              <a:gd name="adj2" fmla="val -814"/>
              <a:gd name="adj3" fmla="val 16667"/>
            </a:avLst>
          </a:prstGeom>
          <a:solidFill>
            <a:srgbClr val="E1EFD8"/>
          </a:solidFill>
          <a:ln w="1905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Agora, a questão é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obtemos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escrevemos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representamos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conjunto de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todas as “múltiplas” soluções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?...</a:t>
            </a:r>
            <a:endParaRPr lang="pt-PT" dirty="0"/>
          </a:p>
        </p:txBody>
      </p:sp>
      <p:pic>
        <p:nvPicPr>
          <p:cNvPr id="1024" name="Google Shape;102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11715" y="4335516"/>
            <a:ext cx="278320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25"/>
          <p:cNvSpPr/>
          <p:nvPr/>
        </p:nvSpPr>
        <p:spPr>
          <a:xfrm>
            <a:off x="8207491" y="3078000"/>
            <a:ext cx="3365403" cy="919356"/>
          </a:xfrm>
          <a:prstGeom prst="wedgeRoundRectCallout">
            <a:avLst>
              <a:gd name="adj1" fmla="val -4030"/>
              <a:gd name="adj2" fmla="val 103216"/>
              <a:gd name="adj3" fmla="val 16667"/>
            </a:avLst>
          </a:prstGeom>
          <a:solidFill>
            <a:srgbClr val="E1EFD8"/>
          </a:solidFill>
          <a:ln w="1905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favor, vê o seguinte procedimento geral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!...</a:t>
            </a:r>
            <a:endParaRPr dirty="0"/>
          </a:p>
        </p:txBody>
      </p:sp>
      <p:sp>
        <p:nvSpPr>
          <p:cNvPr id="1026" name="Google Shape;1026;p25"/>
          <p:cNvSpPr/>
          <p:nvPr/>
        </p:nvSpPr>
        <p:spPr>
          <a:xfrm>
            <a:off x="3478945" y="3208048"/>
            <a:ext cx="7020910" cy="57883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25E4F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Possível </a:t>
            </a:r>
            <a:r>
              <a:rPr lang="pt-P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 múltiplas soluções</a:t>
            </a:r>
            <a:endParaRPr lang="pt-PT" dirty="0"/>
          </a:p>
        </p:txBody>
      </p:sp>
      <p:pic>
        <p:nvPicPr>
          <p:cNvPr id="1027" name="Google Shape;102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806225" y="4449055"/>
            <a:ext cx="23166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182469" y="5205248"/>
            <a:ext cx="2088000" cy="1421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25">
            <a:hlinkClick r:id="rId9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25">
            <a:hlinkClick r:id="rId10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031" name="Google Shape;1031;p25">
            <a:hlinkClick r:id="rId11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032" name="Google Shape;1032;p25">
            <a:hlinkClick r:id="rId12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033" name="Google Shape;1033;p25">
            <a:hlinkClick r:id="rId13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7">
            <a:extLst>
              <a:ext uri="{FF2B5EF4-FFF2-40B4-BE49-F238E27FC236}">
                <a16:creationId xmlns:a16="http://schemas.microsoft.com/office/drawing/2014/main" id="{239F62E1-A2B3-44A1-9B30-9435E0B59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3" name="Imagem 6">
            <a:extLst>
              <a:ext uri="{FF2B5EF4-FFF2-40B4-BE49-F238E27FC236}">
                <a16:creationId xmlns:a16="http://schemas.microsoft.com/office/drawing/2014/main" id="{BA420F26-9D28-4EF0-A21B-BBC3E0E4D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039" name="Google Shape;1039;p26"/>
          <p:cNvSpPr/>
          <p:nvPr/>
        </p:nvSpPr>
        <p:spPr>
          <a:xfrm>
            <a:off x="2088682" y="321209"/>
            <a:ext cx="9914021" cy="6268777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26"/>
          <p:cNvSpPr/>
          <p:nvPr/>
        </p:nvSpPr>
        <p:spPr>
          <a:xfrm>
            <a:off x="2088682" y="288159"/>
            <a:ext cx="9914021" cy="4212000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Google Shape;104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986346" y="4324593"/>
            <a:ext cx="2031009" cy="23228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26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4" name="Google Shape;1044;p26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6" name="Google Shape;1046;p26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47" name="Google Shape;1047;p26"/>
          <p:cNvSpPr txBox="1"/>
          <p:nvPr/>
        </p:nvSpPr>
        <p:spPr>
          <a:xfrm>
            <a:off x="2301807" y="485177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Resolver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lang="pt-PT" sz="2400" dirty="0"/>
          </a:p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utilizando 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Método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lang="pt-PT" sz="2400" dirty="0"/>
          </a:p>
        </p:txBody>
      </p:sp>
      <p:sp>
        <p:nvSpPr>
          <p:cNvPr id="1048" name="Google Shape;1048;p26"/>
          <p:cNvSpPr txBox="1"/>
          <p:nvPr/>
        </p:nvSpPr>
        <p:spPr>
          <a:xfrm>
            <a:off x="2301806" y="1333401"/>
            <a:ext cx="70418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os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Métodos de Gauss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de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Gauss-</a:t>
            </a:r>
            <a:r>
              <a:rPr lang="pt-P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após o Passo 2:</a:t>
            </a:r>
            <a:endParaRPr lang="pt-PT" dirty="0"/>
          </a:p>
        </p:txBody>
      </p:sp>
      <p:sp>
        <p:nvSpPr>
          <p:cNvPr id="1049" name="Google Shape;1049;p26"/>
          <p:cNvSpPr/>
          <p:nvPr/>
        </p:nvSpPr>
        <p:spPr>
          <a:xfrm>
            <a:off x="8207491" y="3078000"/>
            <a:ext cx="3365403" cy="919401"/>
          </a:xfrm>
          <a:prstGeom prst="wedgeRoundRectCallout">
            <a:avLst>
              <a:gd name="adj1" fmla="val -4030"/>
              <a:gd name="adj2" fmla="val 103216"/>
              <a:gd name="adj3" fmla="val 16667"/>
            </a:avLst>
          </a:prstGeom>
          <a:solidFill>
            <a:srgbClr val="E1EFD8"/>
          </a:solidFill>
          <a:ln w="1905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favor, vê o seguinte procedimento geral!...</a:t>
            </a:r>
          </a:p>
        </p:txBody>
      </p:sp>
      <p:sp>
        <p:nvSpPr>
          <p:cNvPr id="1050" name="Google Shape;1050;p26"/>
          <p:cNvSpPr txBox="1"/>
          <p:nvPr/>
        </p:nvSpPr>
        <p:spPr>
          <a:xfrm>
            <a:off x="2301806" y="1768588"/>
            <a:ext cx="958539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como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 principais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aquelas cujos coeficientes são os sucessivos </a:t>
            </a:r>
            <a:r>
              <a:rPr lang="pt-PT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pivôs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"diagonal" da forma escalonada ou na forma escalonada reduzida, respetivamente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sp>
        <p:nvSpPr>
          <p:cNvPr id="1051" name="Google Shape;1051;p26"/>
          <p:cNvSpPr txBox="1"/>
          <p:nvPr/>
        </p:nvSpPr>
        <p:spPr>
          <a:xfrm>
            <a:off x="2301807" y="2494103"/>
            <a:ext cx="85028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como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 não principais (livres)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as restantes. </a:t>
            </a:r>
            <a:endParaRPr dirty="0"/>
          </a:p>
        </p:txBody>
      </p:sp>
      <p:sp>
        <p:nvSpPr>
          <p:cNvPr id="1052" name="Google Shape;1052;p26"/>
          <p:cNvSpPr txBox="1"/>
          <p:nvPr/>
        </p:nvSpPr>
        <p:spPr>
          <a:xfrm>
            <a:off x="2252995" y="2906601"/>
            <a:ext cx="958539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retornar ao sistema de equações (passo 3), colocar, no segundo membro de cada equação, todos os termos das variáveis não principais (não esquecer de mudar os sinais) e definir uma equação para cada uma dessas variáveis livres , definindo o seu domínio. </a:t>
            </a:r>
            <a:endParaRPr dirty="0"/>
          </a:p>
        </p:txBody>
      </p:sp>
      <p:sp>
        <p:nvSpPr>
          <p:cNvPr id="1053" name="Google Shape;1053;p26"/>
          <p:cNvSpPr txBox="1"/>
          <p:nvPr/>
        </p:nvSpPr>
        <p:spPr>
          <a:xfrm>
            <a:off x="2251981" y="3948565"/>
            <a:ext cx="95853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Recorda, só obtemos soluções específicas para as variáveis principais, as demais são livres! </a:t>
            </a:r>
            <a:endParaRPr dirty="0"/>
          </a:p>
        </p:txBody>
      </p:sp>
      <p:sp>
        <p:nvSpPr>
          <p:cNvPr id="1054" name="Google Shape;1054;p26">
            <a:hlinkClick r:id="rId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26">
            <a:hlinkClick r:id="rId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056" name="Google Shape;1056;p26">
            <a:hlinkClick r:id="rId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057" name="Google Shape;1057;p26">
            <a:hlinkClick r:id="rId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058" name="Google Shape;1058;p26">
            <a:hlinkClick r:id="rId1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27">
            <a:extLst>
              <a:ext uri="{FF2B5EF4-FFF2-40B4-BE49-F238E27FC236}">
                <a16:creationId xmlns:a16="http://schemas.microsoft.com/office/drawing/2014/main" id="{DC0EB385-71DA-486A-A469-423B0F182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41" name="Imagem 6">
            <a:extLst>
              <a:ext uri="{FF2B5EF4-FFF2-40B4-BE49-F238E27FC236}">
                <a16:creationId xmlns:a16="http://schemas.microsoft.com/office/drawing/2014/main" id="{50119F6E-8C3C-4E1F-AE6B-2A91D2A4E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1067" name="Google Shape;1067;p27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8" name="Google Shape;1068;p27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0" name="Google Shape;1070;p27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97" name="Google Shape;1097;p27">
            <a:hlinkClick r:id="rId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27">
            <a:hlinkClick r:id="rId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099" name="Google Shape;1099;p27">
            <a:hlinkClick r:id="rId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100" name="Google Shape;1100;p27">
            <a:hlinkClick r:id="rId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101" name="Google Shape;1101;p27">
            <a:hlinkClick r:id="rId1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40;p26">
            <a:extLst>
              <a:ext uri="{FF2B5EF4-FFF2-40B4-BE49-F238E27FC236}">
                <a16:creationId xmlns:a16="http://schemas.microsoft.com/office/drawing/2014/main" id="{B896FF63-0E81-4A0F-B9D4-62D189DACF52}"/>
              </a:ext>
            </a:extLst>
          </p:cNvPr>
          <p:cNvSpPr/>
          <p:nvPr/>
        </p:nvSpPr>
        <p:spPr>
          <a:xfrm>
            <a:off x="2088682" y="288159"/>
            <a:ext cx="9914021" cy="4212000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047;p26">
            <a:extLst>
              <a:ext uri="{FF2B5EF4-FFF2-40B4-BE49-F238E27FC236}">
                <a16:creationId xmlns:a16="http://schemas.microsoft.com/office/drawing/2014/main" id="{3267AFB7-A1A8-455F-A4AC-219ADDB85E8D}"/>
              </a:ext>
            </a:extLst>
          </p:cNvPr>
          <p:cNvSpPr txBox="1"/>
          <p:nvPr/>
        </p:nvSpPr>
        <p:spPr>
          <a:xfrm>
            <a:off x="2301807" y="485177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Resolver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lang="pt-PT" sz="2400" dirty="0"/>
          </a:p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utilizando 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Método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lang="pt-PT" sz="2400" dirty="0"/>
          </a:p>
        </p:txBody>
      </p:sp>
      <p:sp>
        <p:nvSpPr>
          <p:cNvPr id="44" name="Google Shape;1048;p26">
            <a:extLst>
              <a:ext uri="{FF2B5EF4-FFF2-40B4-BE49-F238E27FC236}">
                <a16:creationId xmlns:a16="http://schemas.microsoft.com/office/drawing/2014/main" id="{2D785D37-05A0-4085-87D4-5ACB5725A3C9}"/>
              </a:ext>
            </a:extLst>
          </p:cNvPr>
          <p:cNvSpPr txBox="1"/>
          <p:nvPr/>
        </p:nvSpPr>
        <p:spPr>
          <a:xfrm>
            <a:off x="2301806" y="1333401"/>
            <a:ext cx="70418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os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Métodos de Gauss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de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Gauss-</a:t>
            </a:r>
            <a:r>
              <a:rPr lang="pt-P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após o Passo 2:</a:t>
            </a:r>
            <a:endParaRPr lang="pt-PT" dirty="0"/>
          </a:p>
        </p:txBody>
      </p:sp>
      <p:sp>
        <p:nvSpPr>
          <p:cNvPr id="45" name="Google Shape;1050;p26">
            <a:extLst>
              <a:ext uri="{FF2B5EF4-FFF2-40B4-BE49-F238E27FC236}">
                <a16:creationId xmlns:a16="http://schemas.microsoft.com/office/drawing/2014/main" id="{278D38C4-D101-407A-BAFA-3E24C4CC388F}"/>
              </a:ext>
            </a:extLst>
          </p:cNvPr>
          <p:cNvSpPr txBox="1"/>
          <p:nvPr/>
        </p:nvSpPr>
        <p:spPr>
          <a:xfrm>
            <a:off x="2301806" y="1768588"/>
            <a:ext cx="958539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como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 principais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aquelas cujos coeficientes são os sucessivos </a:t>
            </a:r>
            <a:r>
              <a:rPr lang="pt-PT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pivôs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"diagonal" da forma escalonada ou na forma escalonada reduzida, respetivamente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sp>
        <p:nvSpPr>
          <p:cNvPr id="46" name="Google Shape;1051;p26">
            <a:extLst>
              <a:ext uri="{FF2B5EF4-FFF2-40B4-BE49-F238E27FC236}">
                <a16:creationId xmlns:a16="http://schemas.microsoft.com/office/drawing/2014/main" id="{51FB3268-35BA-456D-9CC6-66E464E1886F}"/>
              </a:ext>
            </a:extLst>
          </p:cNvPr>
          <p:cNvSpPr txBox="1"/>
          <p:nvPr/>
        </p:nvSpPr>
        <p:spPr>
          <a:xfrm>
            <a:off x="2301807" y="2494103"/>
            <a:ext cx="85028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como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 não principais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(livres), as restantes. </a:t>
            </a:r>
            <a:endParaRPr dirty="0"/>
          </a:p>
        </p:txBody>
      </p:sp>
      <p:sp>
        <p:nvSpPr>
          <p:cNvPr id="47" name="Google Shape;1052;p26">
            <a:extLst>
              <a:ext uri="{FF2B5EF4-FFF2-40B4-BE49-F238E27FC236}">
                <a16:creationId xmlns:a16="http://schemas.microsoft.com/office/drawing/2014/main" id="{16D2D418-13DE-4154-BABD-799BB9D1343E}"/>
              </a:ext>
            </a:extLst>
          </p:cNvPr>
          <p:cNvSpPr txBox="1"/>
          <p:nvPr/>
        </p:nvSpPr>
        <p:spPr>
          <a:xfrm>
            <a:off x="2252995" y="2906601"/>
            <a:ext cx="958539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retornar ao sistema de equações (passo 3), colocar, no segundo membro de cada equação, todos os termos das variáveis não principais (não esquecer de mudar os sinais) e definir uma equação para cada uma dessas variáveis livres, definindo o seu domínio. </a:t>
            </a:r>
            <a:endParaRPr dirty="0"/>
          </a:p>
        </p:txBody>
      </p:sp>
      <p:sp>
        <p:nvSpPr>
          <p:cNvPr id="48" name="Google Shape;1053;p26">
            <a:extLst>
              <a:ext uri="{FF2B5EF4-FFF2-40B4-BE49-F238E27FC236}">
                <a16:creationId xmlns:a16="http://schemas.microsoft.com/office/drawing/2014/main" id="{B5B191C3-93F9-4E13-BA4F-B93132FBFC6E}"/>
              </a:ext>
            </a:extLst>
          </p:cNvPr>
          <p:cNvSpPr txBox="1"/>
          <p:nvPr/>
        </p:nvSpPr>
        <p:spPr>
          <a:xfrm>
            <a:off x="2251981" y="3948565"/>
            <a:ext cx="95853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Recorda, só obtemos soluções específicas para as variáveis principais, as demais são livres! </a:t>
            </a:r>
            <a:endParaRPr dirty="0"/>
          </a:p>
        </p:txBody>
      </p:sp>
      <p:sp>
        <p:nvSpPr>
          <p:cNvPr id="49" name="Rectángulo redondeado 11">
            <a:extLst>
              <a:ext uri="{FF2B5EF4-FFF2-40B4-BE49-F238E27FC236}">
                <a16:creationId xmlns:a16="http://schemas.microsoft.com/office/drawing/2014/main" id="{563C358F-70BB-49DA-9BBF-C9507347165A}"/>
              </a:ext>
            </a:extLst>
          </p:cNvPr>
          <p:cNvSpPr/>
          <p:nvPr/>
        </p:nvSpPr>
        <p:spPr>
          <a:xfrm>
            <a:off x="2088682" y="4630864"/>
            <a:ext cx="9914021" cy="2124000"/>
          </a:xfrm>
          <a:prstGeom prst="roundRect">
            <a:avLst>
              <a:gd name="adj" fmla="val 3901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CuadroTexto 31">
            <a:extLst>
              <a:ext uri="{FF2B5EF4-FFF2-40B4-BE49-F238E27FC236}">
                <a16:creationId xmlns:a16="http://schemas.microsoft.com/office/drawing/2014/main" id="{F88E6BAB-6627-4B06-9B5E-875049A4EE63}"/>
              </a:ext>
            </a:extLst>
          </p:cNvPr>
          <p:cNvSpPr txBox="1"/>
          <p:nvPr/>
        </p:nvSpPr>
        <p:spPr>
          <a:xfrm>
            <a:off x="2180805" y="4698946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2400" b="1" dirty="0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  <p:graphicFrame>
        <p:nvGraphicFramePr>
          <p:cNvPr id="51" name="Objeto 50">
            <a:extLst>
              <a:ext uri="{FF2B5EF4-FFF2-40B4-BE49-F238E27FC236}">
                <a16:creationId xmlns:a16="http://schemas.microsoft.com/office/drawing/2014/main" id="{83EA6A29-787D-43B7-89B3-7EAFAC5B83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849364"/>
              </p:ext>
            </p:extLst>
          </p:nvPr>
        </p:nvGraphicFramePr>
        <p:xfrm>
          <a:off x="2198491" y="5318022"/>
          <a:ext cx="2080081" cy="9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name="Equation" r:id="rId11" imgW="1054080" imgH="457200" progId="Equation.DSMT4">
                  <p:embed/>
                </p:oleObj>
              </mc:Choice>
              <mc:Fallback>
                <p:oleObj name="Equation" r:id="rId11" imgW="1054080" imgH="457200" progId="Equation.DSMT4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8FC0F71E-58D1-4C22-BA23-C2761FF566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491" y="5318022"/>
                        <a:ext cx="2080081" cy="904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to 51">
            <a:extLst>
              <a:ext uri="{FF2B5EF4-FFF2-40B4-BE49-F238E27FC236}">
                <a16:creationId xmlns:a16="http://schemas.microsoft.com/office/drawing/2014/main" id="{75D7ED37-E33D-4D0F-9EED-351872170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759025"/>
              </p:ext>
            </p:extLst>
          </p:nvPr>
        </p:nvGraphicFramePr>
        <p:xfrm>
          <a:off x="4792897" y="5260450"/>
          <a:ext cx="206057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" name="Equation" r:id="rId13" imgW="1041120" imgH="482400" progId="Equation.DSMT4">
                  <p:embed/>
                </p:oleObj>
              </mc:Choice>
              <mc:Fallback>
                <p:oleObj name="Equation" r:id="rId13" imgW="1041120" imgH="482400" progId="Equation.DSMT4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A856B66B-4A9B-4E43-A927-E9BCC8C41E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897" y="5260450"/>
                        <a:ext cx="2060575" cy="955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to 52">
            <a:extLst>
              <a:ext uri="{FF2B5EF4-FFF2-40B4-BE49-F238E27FC236}">
                <a16:creationId xmlns:a16="http://schemas.microsoft.com/office/drawing/2014/main" id="{B84DFB12-7FEA-4F7C-B4D6-FF912CFCF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232805"/>
              </p:ext>
            </p:extLst>
          </p:nvPr>
        </p:nvGraphicFramePr>
        <p:xfrm>
          <a:off x="6805613" y="5584825"/>
          <a:ext cx="9556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" name="Equation" r:id="rId15" imgW="622080" imgH="304560" progId="Equation.DSMT4">
                  <p:embed/>
                </p:oleObj>
              </mc:Choice>
              <mc:Fallback>
                <p:oleObj name="Equation" r:id="rId15" imgW="622080" imgH="304560" progId="Equation.DSMT4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1A19D230-C6FF-4916-B67F-4ED99A5EC8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5584825"/>
                        <a:ext cx="955675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8CDD56BD-0D15-4913-BC82-65667FFE8C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245520"/>
              </p:ext>
            </p:extLst>
          </p:nvPr>
        </p:nvGraphicFramePr>
        <p:xfrm>
          <a:off x="7789134" y="5274644"/>
          <a:ext cx="155892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Equation" r:id="rId17" imgW="787320" imgH="482400" progId="Equation.DSMT4">
                  <p:embed/>
                </p:oleObj>
              </mc:Choice>
              <mc:Fallback>
                <p:oleObj name="Equation" r:id="rId17" imgW="787320" imgH="482400" progId="Equation.DSMT4">
                  <p:embed/>
                  <p:pic>
                    <p:nvPicPr>
                      <p:cNvPr id="35" name="Objeto 34">
                        <a:extLst>
                          <a:ext uri="{FF2B5EF4-FFF2-40B4-BE49-F238E27FC236}">
                            <a16:creationId xmlns:a16="http://schemas.microsoft.com/office/drawing/2014/main" id="{5FCAD54A-6369-48AF-8970-8922448355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9134" y="5274644"/>
                        <a:ext cx="1558925" cy="955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Flecha derecha 33">
            <a:extLst>
              <a:ext uri="{FF2B5EF4-FFF2-40B4-BE49-F238E27FC236}">
                <a16:creationId xmlns:a16="http://schemas.microsoft.com/office/drawing/2014/main" id="{7FE1428D-6315-4E75-BCA5-665BD8852898}"/>
              </a:ext>
            </a:extLst>
          </p:cNvPr>
          <p:cNvSpPr/>
          <p:nvPr/>
        </p:nvSpPr>
        <p:spPr>
          <a:xfrm>
            <a:off x="4313901" y="5477343"/>
            <a:ext cx="430473" cy="530677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56" name="Flecha derecha 33">
            <a:extLst>
              <a:ext uri="{FF2B5EF4-FFF2-40B4-BE49-F238E27FC236}">
                <a16:creationId xmlns:a16="http://schemas.microsoft.com/office/drawing/2014/main" id="{E3F81C47-B6EB-4D96-B653-E7A7C8E7DC3F}"/>
              </a:ext>
            </a:extLst>
          </p:cNvPr>
          <p:cNvSpPr/>
          <p:nvPr/>
        </p:nvSpPr>
        <p:spPr>
          <a:xfrm>
            <a:off x="7184277" y="5175065"/>
            <a:ext cx="430473" cy="530677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57" name="CuadroTexto 30">
            <a:extLst>
              <a:ext uri="{FF2B5EF4-FFF2-40B4-BE49-F238E27FC236}">
                <a16:creationId xmlns:a16="http://schemas.microsoft.com/office/drawing/2014/main" id="{DBAD2B0B-9F01-4E4A-B4D8-35B7318E3158}"/>
              </a:ext>
            </a:extLst>
          </p:cNvPr>
          <p:cNvSpPr txBox="1"/>
          <p:nvPr/>
        </p:nvSpPr>
        <p:spPr>
          <a:xfrm>
            <a:off x="6363220" y="6265839"/>
            <a:ext cx="2379915" cy="374571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Car(</a:t>
            </a:r>
            <a:r>
              <a:rPr lang="en-GB" sz="1600" b="1" i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6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Car(</a:t>
            </a:r>
            <a:r>
              <a:rPr lang="en-GB" sz="1600" b="1" i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A│B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6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8" name="CuadroTexto 30">
            <a:extLst>
              <a:ext uri="{FF2B5EF4-FFF2-40B4-BE49-F238E27FC236}">
                <a16:creationId xmlns:a16="http://schemas.microsoft.com/office/drawing/2014/main" id="{3056D4F2-E3B7-49A6-A2AD-F8F5F20FB5C8}"/>
              </a:ext>
            </a:extLst>
          </p:cNvPr>
          <p:cNvSpPr txBox="1"/>
          <p:nvPr/>
        </p:nvSpPr>
        <p:spPr>
          <a:xfrm>
            <a:off x="8408578" y="6262472"/>
            <a:ext cx="2429235" cy="374571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en-GB" sz="16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Número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6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variáveis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6EA17294-432B-4968-80C1-587FB6DD0309}"/>
              </a:ext>
            </a:extLst>
          </p:cNvPr>
          <p:cNvSpPr/>
          <p:nvPr/>
        </p:nvSpPr>
        <p:spPr>
          <a:xfrm>
            <a:off x="3560542" y="6074389"/>
            <a:ext cx="1957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Métodos</a:t>
            </a:r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Gauss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de </a:t>
            </a:r>
          </a:p>
          <a:p>
            <a:pPr algn="ctr"/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Gauss-Jordan </a:t>
            </a: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6F0FC3CE-4DE8-406C-ADA2-D575FE7E1F05}"/>
              </a:ext>
            </a:extLst>
          </p:cNvPr>
          <p:cNvGrpSpPr/>
          <p:nvPr/>
        </p:nvGrpSpPr>
        <p:grpSpPr>
          <a:xfrm>
            <a:off x="7931653" y="5334695"/>
            <a:ext cx="1222859" cy="373488"/>
            <a:chOff x="7973693" y="5334695"/>
            <a:chExt cx="1222859" cy="373488"/>
          </a:xfrm>
        </p:grpSpPr>
        <p:cxnSp>
          <p:nvCxnSpPr>
            <p:cNvPr id="61" name="Conector recto 39">
              <a:extLst>
                <a:ext uri="{FF2B5EF4-FFF2-40B4-BE49-F238E27FC236}">
                  <a16:creationId xmlns:a16="http://schemas.microsoft.com/office/drawing/2014/main" id="{E47E0E17-E47C-4787-BB8E-A5F4AC0CB480}"/>
                </a:ext>
              </a:extLst>
            </p:cNvPr>
            <p:cNvCxnSpPr>
              <a:cxnSpLocks/>
            </p:cNvCxnSpPr>
            <p:nvPr/>
          </p:nvCxnSpPr>
          <p:spPr>
            <a:xfrm>
              <a:off x="7973696" y="5705742"/>
              <a:ext cx="1222856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20">
              <a:extLst>
                <a:ext uri="{FF2B5EF4-FFF2-40B4-BE49-F238E27FC236}">
                  <a16:creationId xmlns:a16="http://schemas.microsoft.com/office/drawing/2014/main" id="{4A4DBE4C-9F2D-4FFE-8B75-2CB5EF109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93" y="5334695"/>
              <a:ext cx="0" cy="3734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713746D2-9B88-4B2C-A18F-032D174537DB}"/>
              </a:ext>
            </a:extLst>
          </p:cNvPr>
          <p:cNvCxnSpPr>
            <a:cxnSpLocks/>
          </p:cNvCxnSpPr>
          <p:nvPr/>
        </p:nvCxnSpPr>
        <p:spPr>
          <a:xfrm flipH="1">
            <a:off x="7460798" y="5818854"/>
            <a:ext cx="470855" cy="4263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xão reta unidirecional 63">
            <a:extLst>
              <a:ext uri="{FF2B5EF4-FFF2-40B4-BE49-F238E27FC236}">
                <a16:creationId xmlns:a16="http://schemas.microsoft.com/office/drawing/2014/main" id="{10C65DD6-F066-464F-8543-F83E9B52DA30}"/>
              </a:ext>
            </a:extLst>
          </p:cNvPr>
          <p:cNvCxnSpPr/>
          <p:nvPr/>
        </p:nvCxnSpPr>
        <p:spPr>
          <a:xfrm>
            <a:off x="8644952" y="4934790"/>
            <a:ext cx="0" cy="3832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6CC1B276-1866-426D-9424-28B7E29A999E}"/>
              </a:ext>
            </a:extLst>
          </p:cNvPr>
          <p:cNvCxnSpPr/>
          <p:nvPr/>
        </p:nvCxnSpPr>
        <p:spPr>
          <a:xfrm>
            <a:off x="8056372" y="4934790"/>
            <a:ext cx="0" cy="3832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ta unidirecional 65">
            <a:extLst>
              <a:ext uri="{FF2B5EF4-FFF2-40B4-BE49-F238E27FC236}">
                <a16:creationId xmlns:a16="http://schemas.microsoft.com/office/drawing/2014/main" id="{DCF02009-BD66-4495-9309-1FEF9F8E8C25}"/>
              </a:ext>
            </a:extLst>
          </p:cNvPr>
          <p:cNvCxnSpPr>
            <a:cxnSpLocks/>
          </p:cNvCxnSpPr>
          <p:nvPr/>
        </p:nvCxnSpPr>
        <p:spPr>
          <a:xfrm>
            <a:off x="8366234" y="5524599"/>
            <a:ext cx="364386" cy="72753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 66">
            <a:extLst>
              <a:ext uri="{FF2B5EF4-FFF2-40B4-BE49-F238E27FC236}">
                <a16:creationId xmlns:a16="http://schemas.microsoft.com/office/drawing/2014/main" id="{B3F1C842-14CF-4255-A1BB-C2512FBB0BD9}"/>
              </a:ext>
            </a:extLst>
          </p:cNvPr>
          <p:cNvSpPr/>
          <p:nvPr/>
        </p:nvSpPr>
        <p:spPr>
          <a:xfrm>
            <a:off x="9814122" y="5521647"/>
            <a:ext cx="2222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 </a:t>
            </a:r>
            <a:r>
              <a:rPr lang="en-GB" sz="14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escalonada</a:t>
            </a:r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GB" sz="1400" dirty="0">
              <a:solidFill>
                <a:srgbClr val="000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 </a:t>
            </a:r>
            <a:r>
              <a:rPr lang="en-GB" sz="14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Escalonada</a:t>
            </a:r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reduzida</a:t>
            </a:r>
            <a:endParaRPr lang="en-GB" sz="1400" b="1" dirty="0">
              <a:solidFill>
                <a:srgbClr val="000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35D0148E-11AE-4229-959E-CCB1AA5695C5}"/>
              </a:ext>
            </a:extLst>
          </p:cNvPr>
          <p:cNvCxnSpPr>
            <a:cxnSpLocks/>
          </p:cNvCxnSpPr>
          <p:nvPr/>
        </p:nvCxnSpPr>
        <p:spPr>
          <a:xfrm rot="16200000">
            <a:off x="9779319" y="5514126"/>
            <a:ext cx="0" cy="3832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23">
            <a:extLst>
              <a:ext uri="{FF2B5EF4-FFF2-40B4-BE49-F238E27FC236}">
                <a16:creationId xmlns:a16="http://schemas.microsoft.com/office/drawing/2014/main" id="{C6895408-4ECD-449D-8AA4-3B040B24A496}"/>
              </a:ext>
            </a:extLst>
          </p:cNvPr>
          <p:cNvSpPr>
            <a:spLocks noChangeAspect="1" noEditPoints="1"/>
          </p:cNvSpPr>
          <p:nvPr/>
        </p:nvSpPr>
        <p:spPr bwMode="auto">
          <a:xfrm rot="602670">
            <a:off x="11101934" y="6249134"/>
            <a:ext cx="434573" cy="322609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02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5" grpId="0" animBg="1"/>
      <p:bldP spid="56" grpId="0" animBg="1"/>
      <p:bldP spid="57" grpId="0"/>
      <p:bldP spid="57" grpId="1"/>
      <p:bldP spid="58" grpId="0"/>
      <p:bldP spid="58" grpId="1"/>
      <p:bldP spid="59" grpId="0"/>
      <p:bldP spid="67" grpId="0"/>
      <p:bldP spid="67" grpId="1"/>
      <p:bldP spid="69" grpId="0" animBg="1"/>
      <p:bldP spid="6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27">
            <a:extLst>
              <a:ext uri="{FF2B5EF4-FFF2-40B4-BE49-F238E27FC236}">
                <a16:creationId xmlns:a16="http://schemas.microsoft.com/office/drawing/2014/main" id="{DC0EB385-71DA-486A-A469-423B0F182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41" name="Imagem 6">
            <a:extLst>
              <a:ext uri="{FF2B5EF4-FFF2-40B4-BE49-F238E27FC236}">
                <a16:creationId xmlns:a16="http://schemas.microsoft.com/office/drawing/2014/main" id="{50119F6E-8C3C-4E1F-AE6B-2A91D2A4E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1067" name="Google Shape;1067;p27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8" name="Google Shape;1068;p27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0" name="Google Shape;1070;p27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97" name="Google Shape;1097;p27">
            <a:hlinkClick r:id="rId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27">
            <a:hlinkClick r:id="rId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099" name="Google Shape;1099;p27">
            <a:hlinkClick r:id="rId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100" name="Google Shape;1100;p27">
            <a:hlinkClick r:id="rId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101" name="Google Shape;1101;p27">
            <a:hlinkClick r:id="rId1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40;p26">
            <a:extLst>
              <a:ext uri="{FF2B5EF4-FFF2-40B4-BE49-F238E27FC236}">
                <a16:creationId xmlns:a16="http://schemas.microsoft.com/office/drawing/2014/main" id="{B896FF63-0E81-4A0F-B9D4-62D189DACF52}"/>
              </a:ext>
            </a:extLst>
          </p:cNvPr>
          <p:cNvSpPr/>
          <p:nvPr/>
        </p:nvSpPr>
        <p:spPr>
          <a:xfrm>
            <a:off x="2088682" y="288159"/>
            <a:ext cx="9914021" cy="4212000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047;p26">
            <a:extLst>
              <a:ext uri="{FF2B5EF4-FFF2-40B4-BE49-F238E27FC236}">
                <a16:creationId xmlns:a16="http://schemas.microsoft.com/office/drawing/2014/main" id="{3267AFB7-A1A8-455F-A4AC-219ADDB85E8D}"/>
              </a:ext>
            </a:extLst>
          </p:cNvPr>
          <p:cNvSpPr txBox="1"/>
          <p:nvPr/>
        </p:nvSpPr>
        <p:spPr>
          <a:xfrm>
            <a:off x="2301807" y="485177"/>
            <a:ext cx="9487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Resolver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lang="pt-PT" sz="2400" dirty="0"/>
          </a:p>
          <a:p>
            <a:pPr lvl="0"/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utilizando 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pt-PT" sz="2400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Método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lang="pt-PT" sz="2400" dirty="0"/>
          </a:p>
        </p:txBody>
      </p:sp>
      <p:sp>
        <p:nvSpPr>
          <p:cNvPr id="44" name="Google Shape;1048;p26">
            <a:extLst>
              <a:ext uri="{FF2B5EF4-FFF2-40B4-BE49-F238E27FC236}">
                <a16:creationId xmlns:a16="http://schemas.microsoft.com/office/drawing/2014/main" id="{2D785D37-05A0-4085-87D4-5ACB5725A3C9}"/>
              </a:ext>
            </a:extLst>
          </p:cNvPr>
          <p:cNvSpPr txBox="1"/>
          <p:nvPr/>
        </p:nvSpPr>
        <p:spPr>
          <a:xfrm>
            <a:off x="2301806" y="1333401"/>
            <a:ext cx="70418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os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Métodos de Gauss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de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Gauss-</a:t>
            </a:r>
            <a:r>
              <a:rPr lang="pt-PT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após o Passo 2:</a:t>
            </a:r>
            <a:endParaRPr lang="pt-PT" dirty="0"/>
          </a:p>
        </p:txBody>
      </p:sp>
      <p:sp>
        <p:nvSpPr>
          <p:cNvPr id="45" name="Google Shape;1050;p26">
            <a:extLst>
              <a:ext uri="{FF2B5EF4-FFF2-40B4-BE49-F238E27FC236}">
                <a16:creationId xmlns:a16="http://schemas.microsoft.com/office/drawing/2014/main" id="{278D38C4-D101-407A-BAFA-3E24C4CC388F}"/>
              </a:ext>
            </a:extLst>
          </p:cNvPr>
          <p:cNvSpPr txBox="1"/>
          <p:nvPr/>
        </p:nvSpPr>
        <p:spPr>
          <a:xfrm>
            <a:off x="2301806" y="1768588"/>
            <a:ext cx="9585393" cy="707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como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 principais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aquelas cujos coeficientes são os sucessivos </a:t>
            </a:r>
            <a:r>
              <a:rPr lang="pt-PT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pivôs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"diagonal" da forma escalonada ou na forma escalonada reduzida, respetivamente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sp>
        <p:nvSpPr>
          <p:cNvPr id="46" name="Google Shape;1051;p26">
            <a:extLst>
              <a:ext uri="{FF2B5EF4-FFF2-40B4-BE49-F238E27FC236}">
                <a16:creationId xmlns:a16="http://schemas.microsoft.com/office/drawing/2014/main" id="{51FB3268-35BA-456D-9CC6-66E464E1886F}"/>
              </a:ext>
            </a:extLst>
          </p:cNvPr>
          <p:cNvSpPr txBox="1"/>
          <p:nvPr/>
        </p:nvSpPr>
        <p:spPr>
          <a:xfrm>
            <a:off x="2301807" y="2494103"/>
            <a:ext cx="85028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Estabelecer como </a:t>
            </a: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variáveis não principais 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(livres), as restantes. </a:t>
            </a:r>
            <a:endParaRPr dirty="0"/>
          </a:p>
        </p:txBody>
      </p:sp>
      <p:sp>
        <p:nvSpPr>
          <p:cNvPr id="47" name="Google Shape;1052;p26">
            <a:extLst>
              <a:ext uri="{FF2B5EF4-FFF2-40B4-BE49-F238E27FC236}">
                <a16:creationId xmlns:a16="http://schemas.microsoft.com/office/drawing/2014/main" id="{16D2D418-13DE-4154-BABD-799BB9D1343E}"/>
              </a:ext>
            </a:extLst>
          </p:cNvPr>
          <p:cNvSpPr txBox="1"/>
          <p:nvPr/>
        </p:nvSpPr>
        <p:spPr>
          <a:xfrm>
            <a:off x="2252995" y="2906601"/>
            <a:ext cx="958539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retornar ao sistema de equações (passo 3), colocar, no segundo membro de cada equação, todos os termos das variáveis não principais (não esquecer de mudar os sinais) e definir uma equação para cada uma dessas variáveis livres, definindo o seu domínio. </a:t>
            </a:r>
            <a:endParaRPr dirty="0"/>
          </a:p>
        </p:txBody>
      </p:sp>
      <p:sp>
        <p:nvSpPr>
          <p:cNvPr id="48" name="Google Shape;1053;p26">
            <a:extLst>
              <a:ext uri="{FF2B5EF4-FFF2-40B4-BE49-F238E27FC236}">
                <a16:creationId xmlns:a16="http://schemas.microsoft.com/office/drawing/2014/main" id="{B5B191C3-93F9-4E13-BA4F-B93132FBFC6E}"/>
              </a:ext>
            </a:extLst>
          </p:cNvPr>
          <p:cNvSpPr txBox="1"/>
          <p:nvPr/>
        </p:nvSpPr>
        <p:spPr>
          <a:xfrm>
            <a:off x="2251981" y="3948565"/>
            <a:ext cx="95853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Recorda, só obtemos soluções específicas para as variáveis principais, as demais são livres! </a:t>
            </a:r>
            <a:endParaRPr dirty="0"/>
          </a:p>
        </p:txBody>
      </p:sp>
      <p:sp>
        <p:nvSpPr>
          <p:cNvPr id="49" name="Rectángulo redondeado 11">
            <a:extLst>
              <a:ext uri="{FF2B5EF4-FFF2-40B4-BE49-F238E27FC236}">
                <a16:creationId xmlns:a16="http://schemas.microsoft.com/office/drawing/2014/main" id="{563C358F-70BB-49DA-9BBF-C9507347165A}"/>
              </a:ext>
            </a:extLst>
          </p:cNvPr>
          <p:cNvSpPr/>
          <p:nvPr/>
        </p:nvSpPr>
        <p:spPr>
          <a:xfrm>
            <a:off x="2088682" y="4630864"/>
            <a:ext cx="9914021" cy="2124000"/>
          </a:xfrm>
          <a:prstGeom prst="roundRect">
            <a:avLst>
              <a:gd name="adj" fmla="val 3901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CuadroTexto 31">
            <a:extLst>
              <a:ext uri="{FF2B5EF4-FFF2-40B4-BE49-F238E27FC236}">
                <a16:creationId xmlns:a16="http://schemas.microsoft.com/office/drawing/2014/main" id="{F88E6BAB-6627-4B06-9B5E-875049A4EE63}"/>
              </a:ext>
            </a:extLst>
          </p:cNvPr>
          <p:cNvSpPr txBox="1"/>
          <p:nvPr/>
        </p:nvSpPr>
        <p:spPr>
          <a:xfrm>
            <a:off x="2180805" y="4698946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2400" b="1" dirty="0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  <p:graphicFrame>
        <p:nvGraphicFramePr>
          <p:cNvPr id="51" name="Objeto 50">
            <a:extLst>
              <a:ext uri="{FF2B5EF4-FFF2-40B4-BE49-F238E27FC236}">
                <a16:creationId xmlns:a16="http://schemas.microsoft.com/office/drawing/2014/main" id="{83EA6A29-787D-43B7-89B3-7EAFAC5B8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8491" y="5318022"/>
          <a:ext cx="2080081" cy="9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6" name="Equation" r:id="rId11" imgW="1054080" imgH="457200" progId="Equation.DSMT4">
                  <p:embed/>
                </p:oleObj>
              </mc:Choice>
              <mc:Fallback>
                <p:oleObj name="Equation" r:id="rId11" imgW="1054080" imgH="457200" progId="Equation.DSMT4">
                  <p:embed/>
                  <p:pic>
                    <p:nvPicPr>
                      <p:cNvPr id="51" name="Objeto 50">
                        <a:extLst>
                          <a:ext uri="{FF2B5EF4-FFF2-40B4-BE49-F238E27FC236}">
                            <a16:creationId xmlns:a16="http://schemas.microsoft.com/office/drawing/2014/main" id="{83EA6A29-787D-43B7-89B3-7EAFAC5B83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491" y="5318022"/>
                        <a:ext cx="2080081" cy="904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to 51">
            <a:extLst>
              <a:ext uri="{FF2B5EF4-FFF2-40B4-BE49-F238E27FC236}">
                <a16:creationId xmlns:a16="http://schemas.microsoft.com/office/drawing/2014/main" id="{75D7ED37-E33D-4D0F-9EED-3518721700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2897" y="5260450"/>
          <a:ext cx="206057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7" name="Equation" r:id="rId13" imgW="1041120" imgH="482400" progId="Equation.DSMT4">
                  <p:embed/>
                </p:oleObj>
              </mc:Choice>
              <mc:Fallback>
                <p:oleObj name="Equation" r:id="rId13" imgW="1041120" imgH="482400" progId="Equation.DSMT4">
                  <p:embed/>
                  <p:pic>
                    <p:nvPicPr>
                      <p:cNvPr id="52" name="Objeto 51">
                        <a:extLst>
                          <a:ext uri="{FF2B5EF4-FFF2-40B4-BE49-F238E27FC236}">
                            <a16:creationId xmlns:a16="http://schemas.microsoft.com/office/drawing/2014/main" id="{75D7ED37-E33D-4D0F-9EED-3518721700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897" y="5260450"/>
                        <a:ext cx="2060575" cy="955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to 52">
            <a:extLst>
              <a:ext uri="{FF2B5EF4-FFF2-40B4-BE49-F238E27FC236}">
                <a16:creationId xmlns:a16="http://schemas.microsoft.com/office/drawing/2014/main" id="{B84DFB12-7FEA-4F7C-B4D6-FF912CFCFB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5613" y="5584825"/>
          <a:ext cx="9556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8" name="Equation" r:id="rId15" imgW="622080" imgH="304560" progId="Equation.DSMT4">
                  <p:embed/>
                </p:oleObj>
              </mc:Choice>
              <mc:Fallback>
                <p:oleObj name="Equation" r:id="rId15" imgW="622080" imgH="304560" progId="Equation.DSMT4">
                  <p:embed/>
                  <p:pic>
                    <p:nvPicPr>
                      <p:cNvPr id="53" name="Objeto 52">
                        <a:extLst>
                          <a:ext uri="{FF2B5EF4-FFF2-40B4-BE49-F238E27FC236}">
                            <a16:creationId xmlns:a16="http://schemas.microsoft.com/office/drawing/2014/main" id="{B84DFB12-7FEA-4F7C-B4D6-FF912CFCFB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5584825"/>
                        <a:ext cx="955675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8CDD56BD-0D15-4913-BC82-65667FFE8C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89134" y="5274644"/>
          <a:ext cx="155892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9" name="Equation" r:id="rId17" imgW="787320" imgH="482400" progId="Equation.DSMT4">
                  <p:embed/>
                </p:oleObj>
              </mc:Choice>
              <mc:Fallback>
                <p:oleObj name="Equation" r:id="rId17" imgW="787320" imgH="482400" progId="Equation.DSMT4">
                  <p:embed/>
                  <p:pic>
                    <p:nvPicPr>
                      <p:cNvPr id="54" name="Objeto 53">
                        <a:extLst>
                          <a:ext uri="{FF2B5EF4-FFF2-40B4-BE49-F238E27FC236}">
                            <a16:creationId xmlns:a16="http://schemas.microsoft.com/office/drawing/2014/main" id="{8CDD56BD-0D15-4913-BC82-65667FFE8C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9134" y="5274644"/>
                        <a:ext cx="1558925" cy="955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Flecha derecha 33">
            <a:extLst>
              <a:ext uri="{FF2B5EF4-FFF2-40B4-BE49-F238E27FC236}">
                <a16:creationId xmlns:a16="http://schemas.microsoft.com/office/drawing/2014/main" id="{7FE1428D-6315-4E75-BCA5-665BD8852898}"/>
              </a:ext>
            </a:extLst>
          </p:cNvPr>
          <p:cNvSpPr/>
          <p:nvPr/>
        </p:nvSpPr>
        <p:spPr>
          <a:xfrm>
            <a:off x="4313901" y="5477343"/>
            <a:ext cx="430473" cy="530677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56" name="Flecha derecha 33">
            <a:extLst>
              <a:ext uri="{FF2B5EF4-FFF2-40B4-BE49-F238E27FC236}">
                <a16:creationId xmlns:a16="http://schemas.microsoft.com/office/drawing/2014/main" id="{E3F81C47-B6EB-4D96-B653-E7A7C8E7DC3F}"/>
              </a:ext>
            </a:extLst>
          </p:cNvPr>
          <p:cNvSpPr/>
          <p:nvPr/>
        </p:nvSpPr>
        <p:spPr>
          <a:xfrm>
            <a:off x="7184277" y="5175065"/>
            <a:ext cx="430473" cy="530677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6EA17294-432B-4968-80C1-587FB6DD0309}"/>
              </a:ext>
            </a:extLst>
          </p:cNvPr>
          <p:cNvSpPr/>
          <p:nvPr/>
        </p:nvSpPr>
        <p:spPr>
          <a:xfrm>
            <a:off x="3560542" y="6074389"/>
            <a:ext cx="1957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Métodos</a:t>
            </a:r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Gauss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de </a:t>
            </a:r>
          </a:p>
          <a:p>
            <a:pPr algn="ctr"/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Gauss-Jordan </a:t>
            </a: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6F0FC3CE-4DE8-406C-ADA2-D575FE7E1F05}"/>
              </a:ext>
            </a:extLst>
          </p:cNvPr>
          <p:cNvGrpSpPr/>
          <p:nvPr/>
        </p:nvGrpSpPr>
        <p:grpSpPr>
          <a:xfrm>
            <a:off x="7931653" y="5334695"/>
            <a:ext cx="1222859" cy="373488"/>
            <a:chOff x="7973693" y="5334695"/>
            <a:chExt cx="1222859" cy="373488"/>
          </a:xfrm>
        </p:grpSpPr>
        <p:cxnSp>
          <p:nvCxnSpPr>
            <p:cNvPr id="61" name="Conector recto 39">
              <a:extLst>
                <a:ext uri="{FF2B5EF4-FFF2-40B4-BE49-F238E27FC236}">
                  <a16:creationId xmlns:a16="http://schemas.microsoft.com/office/drawing/2014/main" id="{E47E0E17-E47C-4787-BB8E-A5F4AC0CB480}"/>
                </a:ext>
              </a:extLst>
            </p:cNvPr>
            <p:cNvCxnSpPr>
              <a:cxnSpLocks/>
            </p:cNvCxnSpPr>
            <p:nvPr/>
          </p:nvCxnSpPr>
          <p:spPr>
            <a:xfrm>
              <a:off x="7973696" y="5705742"/>
              <a:ext cx="1222856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20">
              <a:extLst>
                <a:ext uri="{FF2B5EF4-FFF2-40B4-BE49-F238E27FC236}">
                  <a16:creationId xmlns:a16="http://schemas.microsoft.com/office/drawing/2014/main" id="{4A4DBE4C-9F2D-4FFE-8B75-2CB5EF109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93" y="5334695"/>
              <a:ext cx="0" cy="3734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7929CFF3-904A-4C55-942D-9D44ED0AC4E6}"/>
              </a:ext>
            </a:extLst>
          </p:cNvPr>
          <p:cNvGrpSpPr/>
          <p:nvPr/>
        </p:nvGrpSpPr>
        <p:grpSpPr>
          <a:xfrm>
            <a:off x="7931653" y="5334695"/>
            <a:ext cx="1222859" cy="373488"/>
            <a:chOff x="7973693" y="5334695"/>
            <a:chExt cx="1222859" cy="373488"/>
          </a:xfrm>
        </p:grpSpPr>
        <p:cxnSp>
          <p:nvCxnSpPr>
            <p:cNvPr id="71" name="Conector recto 39">
              <a:extLst>
                <a:ext uri="{FF2B5EF4-FFF2-40B4-BE49-F238E27FC236}">
                  <a16:creationId xmlns:a16="http://schemas.microsoft.com/office/drawing/2014/main" id="{8ABB57BD-AB17-4380-AA31-AE42F724ADE0}"/>
                </a:ext>
              </a:extLst>
            </p:cNvPr>
            <p:cNvCxnSpPr>
              <a:cxnSpLocks/>
            </p:cNvCxnSpPr>
            <p:nvPr/>
          </p:nvCxnSpPr>
          <p:spPr>
            <a:xfrm>
              <a:off x="7973696" y="5705742"/>
              <a:ext cx="1222856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20">
              <a:extLst>
                <a:ext uri="{FF2B5EF4-FFF2-40B4-BE49-F238E27FC236}">
                  <a16:creationId xmlns:a16="http://schemas.microsoft.com/office/drawing/2014/main" id="{904AA0E9-1F2D-456E-AAB2-69A642DFE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693" y="5334695"/>
              <a:ext cx="0" cy="3734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E5092553-87C0-4572-B56C-8E0C3D7E1447}"/>
              </a:ext>
            </a:extLst>
          </p:cNvPr>
          <p:cNvSpPr/>
          <p:nvPr/>
        </p:nvSpPr>
        <p:spPr>
          <a:xfrm>
            <a:off x="7849431" y="5344119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74B3EBE7-AE85-4E78-8B96-51698D66D661}"/>
              </a:ext>
            </a:extLst>
          </p:cNvPr>
          <p:cNvCxnSpPr>
            <a:cxnSpLocks/>
          </p:cNvCxnSpPr>
          <p:nvPr/>
        </p:nvCxnSpPr>
        <p:spPr>
          <a:xfrm>
            <a:off x="4506347" y="2100152"/>
            <a:ext cx="198645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30">
            <a:extLst>
              <a:ext uri="{FF2B5EF4-FFF2-40B4-BE49-F238E27FC236}">
                <a16:creationId xmlns:a16="http://schemas.microsoft.com/office/drawing/2014/main" id="{E926067E-E061-4273-8B16-8EFF881B23DD}"/>
              </a:ext>
            </a:extLst>
          </p:cNvPr>
          <p:cNvSpPr txBox="1"/>
          <p:nvPr/>
        </p:nvSpPr>
        <p:spPr>
          <a:xfrm>
            <a:off x="7747180" y="4549883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400" b="1" dirty="0">
              <a:solidFill>
                <a:srgbClr val="0000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uadroTexto 30">
            <a:extLst>
              <a:ext uri="{FF2B5EF4-FFF2-40B4-BE49-F238E27FC236}">
                <a16:creationId xmlns:a16="http://schemas.microsoft.com/office/drawing/2014/main" id="{A40CA377-60E2-41DD-98EB-7AEB2D07028E}"/>
              </a:ext>
            </a:extLst>
          </p:cNvPr>
          <p:cNvSpPr txBox="1"/>
          <p:nvPr/>
        </p:nvSpPr>
        <p:spPr>
          <a:xfrm>
            <a:off x="8455537" y="4673254"/>
            <a:ext cx="1773901" cy="374571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Variável</a:t>
            </a:r>
            <a:r>
              <a:rPr lang="en-GB" sz="16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Principal</a:t>
            </a:r>
          </a:p>
        </p:txBody>
      </p:sp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223B6F4D-5A0B-4397-9E38-E0CE351ACCCB}"/>
              </a:ext>
            </a:extLst>
          </p:cNvPr>
          <p:cNvCxnSpPr>
            <a:cxnSpLocks/>
          </p:cNvCxnSpPr>
          <p:nvPr/>
        </p:nvCxnSpPr>
        <p:spPr>
          <a:xfrm flipV="1">
            <a:off x="8056372" y="5008360"/>
            <a:ext cx="0" cy="252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xão reta unidirecional 77">
            <a:extLst>
              <a:ext uri="{FF2B5EF4-FFF2-40B4-BE49-F238E27FC236}">
                <a16:creationId xmlns:a16="http://schemas.microsoft.com/office/drawing/2014/main" id="{6A35F2F8-B762-49A5-9E1C-30AECFBF406D}"/>
              </a:ext>
            </a:extLst>
          </p:cNvPr>
          <p:cNvCxnSpPr>
            <a:cxnSpLocks/>
          </p:cNvCxnSpPr>
          <p:nvPr/>
        </p:nvCxnSpPr>
        <p:spPr>
          <a:xfrm rot="5400000" flipV="1">
            <a:off x="8418972" y="4740345"/>
            <a:ext cx="0" cy="252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: Cantos Arredondados 78">
            <a:extLst>
              <a:ext uri="{FF2B5EF4-FFF2-40B4-BE49-F238E27FC236}">
                <a16:creationId xmlns:a16="http://schemas.microsoft.com/office/drawing/2014/main" id="{17357327-6984-4860-BA65-695349CFB8E6}"/>
              </a:ext>
            </a:extLst>
          </p:cNvPr>
          <p:cNvSpPr/>
          <p:nvPr/>
        </p:nvSpPr>
        <p:spPr>
          <a:xfrm>
            <a:off x="11157619" y="1841337"/>
            <a:ext cx="753034" cy="29653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Conexão reta 79">
            <a:extLst>
              <a:ext uri="{FF2B5EF4-FFF2-40B4-BE49-F238E27FC236}">
                <a16:creationId xmlns:a16="http://schemas.microsoft.com/office/drawing/2014/main" id="{4FD87694-7EA1-43B7-BEEB-A2700BD66F13}"/>
              </a:ext>
            </a:extLst>
          </p:cNvPr>
          <p:cNvCxnSpPr>
            <a:cxnSpLocks/>
          </p:cNvCxnSpPr>
          <p:nvPr/>
        </p:nvCxnSpPr>
        <p:spPr>
          <a:xfrm>
            <a:off x="4497886" y="2843134"/>
            <a:ext cx="244643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97355907-8B5C-48B2-BB7A-A61101103F97}"/>
              </a:ext>
            </a:extLst>
          </p:cNvPr>
          <p:cNvSpPr/>
          <p:nvPr/>
        </p:nvSpPr>
        <p:spPr>
          <a:xfrm>
            <a:off x="8123266" y="2554339"/>
            <a:ext cx="1044000" cy="30223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030DB95-DB64-4ECD-89D7-EFFDD8F8826B}"/>
              </a:ext>
            </a:extLst>
          </p:cNvPr>
          <p:cNvSpPr/>
          <p:nvPr/>
        </p:nvSpPr>
        <p:spPr>
          <a:xfrm>
            <a:off x="8378840" y="5324578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CuadroTexto 30">
            <a:extLst>
              <a:ext uri="{FF2B5EF4-FFF2-40B4-BE49-F238E27FC236}">
                <a16:creationId xmlns:a16="http://schemas.microsoft.com/office/drawing/2014/main" id="{8135EF44-F303-4E65-A141-39B6ECC2365C}"/>
              </a:ext>
            </a:extLst>
          </p:cNvPr>
          <p:cNvSpPr txBox="1"/>
          <p:nvPr/>
        </p:nvSpPr>
        <p:spPr>
          <a:xfrm>
            <a:off x="8857303" y="4852580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GB" sz="2400" b="1" dirty="0">
              <a:solidFill>
                <a:srgbClr val="0000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adroTexto 30">
            <a:extLst>
              <a:ext uri="{FF2B5EF4-FFF2-40B4-BE49-F238E27FC236}">
                <a16:creationId xmlns:a16="http://schemas.microsoft.com/office/drawing/2014/main" id="{29D15A26-8ED8-4CF1-9D5F-16D94EE4558A}"/>
              </a:ext>
            </a:extLst>
          </p:cNvPr>
          <p:cNvSpPr txBox="1"/>
          <p:nvPr/>
        </p:nvSpPr>
        <p:spPr>
          <a:xfrm>
            <a:off x="9521839" y="4977516"/>
            <a:ext cx="1406661" cy="374571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Variável</a:t>
            </a:r>
            <a:r>
              <a:rPr lang="en-GB" sz="16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Livre</a:t>
            </a:r>
          </a:p>
        </p:txBody>
      </p:sp>
      <p:cxnSp>
        <p:nvCxnSpPr>
          <p:cNvPr id="85" name="Conexão reta unidirecional 84">
            <a:extLst>
              <a:ext uri="{FF2B5EF4-FFF2-40B4-BE49-F238E27FC236}">
                <a16:creationId xmlns:a16="http://schemas.microsoft.com/office/drawing/2014/main" id="{6F6737F9-7E43-4C99-B1CD-927B016020FE}"/>
              </a:ext>
            </a:extLst>
          </p:cNvPr>
          <p:cNvCxnSpPr>
            <a:cxnSpLocks/>
          </p:cNvCxnSpPr>
          <p:nvPr/>
        </p:nvCxnSpPr>
        <p:spPr>
          <a:xfrm flipV="1">
            <a:off x="8755435" y="5155599"/>
            <a:ext cx="236600" cy="16183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xão reta unidirecional 85">
            <a:extLst>
              <a:ext uri="{FF2B5EF4-FFF2-40B4-BE49-F238E27FC236}">
                <a16:creationId xmlns:a16="http://schemas.microsoft.com/office/drawing/2014/main" id="{5205B927-A603-46DB-B484-F016EBA1A568}"/>
              </a:ext>
            </a:extLst>
          </p:cNvPr>
          <p:cNvCxnSpPr>
            <a:cxnSpLocks/>
          </p:cNvCxnSpPr>
          <p:nvPr/>
        </p:nvCxnSpPr>
        <p:spPr>
          <a:xfrm rot="5400000" flipV="1">
            <a:off x="9485274" y="5044607"/>
            <a:ext cx="0" cy="252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lecha derecha 33">
            <a:extLst>
              <a:ext uri="{FF2B5EF4-FFF2-40B4-BE49-F238E27FC236}">
                <a16:creationId xmlns:a16="http://schemas.microsoft.com/office/drawing/2014/main" id="{5BAD4FF5-4FD7-4B4A-9F97-6D495FDAB09B}"/>
              </a:ext>
            </a:extLst>
          </p:cNvPr>
          <p:cNvSpPr/>
          <p:nvPr/>
        </p:nvSpPr>
        <p:spPr>
          <a:xfrm>
            <a:off x="9388017" y="5461281"/>
            <a:ext cx="430473" cy="530677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cxnSp>
        <p:nvCxnSpPr>
          <p:cNvPr id="88" name="Conexão reta 87">
            <a:extLst>
              <a:ext uri="{FF2B5EF4-FFF2-40B4-BE49-F238E27FC236}">
                <a16:creationId xmlns:a16="http://schemas.microsoft.com/office/drawing/2014/main" id="{BCBDD7F4-0AF3-4007-9607-179865210A66}"/>
              </a:ext>
            </a:extLst>
          </p:cNvPr>
          <p:cNvCxnSpPr>
            <a:cxnSpLocks/>
          </p:cNvCxnSpPr>
          <p:nvPr/>
        </p:nvCxnSpPr>
        <p:spPr>
          <a:xfrm>
            <a:off x="4023696" y="3275233"/>
            <a:ext cx="3321485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9" name="Objeto 88">
            <a:extLst>
              <a:ext uri="{FF2B5EF4-FFF2-40B4-BE49-F238E27FC236}">
                <a16:creationId xmlns:a16="http://schemas.microsoft.com/office/drawing/2014/main" id="{7BD6CE78-969C-445D-8E16-E0DD89B458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641333"/>
              </p:ext>
            </p:extLst>
          </p:nvPr>
        </p:nvGraphicFramePr>
        <p:xfrm>
          <a:off x="9987727" y="5320050"/>
          <a:ext cx="452438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0" name="Equation" r:id="rId19" imgW="228600" imgH="457200" progId="Equation.DSMT4">
                  <p:embed/>
                </p:oleObj>
              </mc:Choice>
              <mc:Fallback>
                <p:oleObj name="Equation" r:id="rId19" imgW="228600" imgH="457200" progId="Equation.DSMT4">
                  <p:embed/>
                  <p:pic>
                    <p:nvPicPr>
                      <p:cNvPr id="64" name="Objeto 63">
                        <a:extLst>
                          <a:ext uri="{FF2B5EF4-FFF2-40B4-BE49-F238E27FC236}">
                            <a16:creationId xmlns:a16="http://schemas.microsoft.com/office/drawing/2014/main" id="{1F817CC8-0D95-446F-A931-50EA2319A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7727" y="5320050"/>
                        <a:ext cx="452438" cy="904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to 89">
            <a:extLst>
              <a:ext uri="{FF2B5EF4-FFF2-40B4-BE49-F238E27FC236}">
                <a16:creationId xmlns:a16="http://schemas.microsoft.com/office/drawing/2014/main" id="{B529B2D5-8AFB-4F87-A82A-2B786D322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55815"/>
              </p:ext>
            </p:extLst>
          </p:nvPr>
        </p:nvGraphicFramePr>
        <p:xfrm>
          <a:off x="10134605" y="5399349"/>
          <a:ext cx="128111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1" name="Equation" r:id="rId21" imgW="647640" imgH="203040" progId="Equation.DSMT4">
                  <p:embed/>
                </p:oleObj>
              </mc:Choice>
              <mc:Fallback>
                <p:oleObj name="Equation" r:id="rId21" imgW="647640" imgH="20304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9FC6414-B746-41DE-9433-928190757D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4605" y="5399349"/>
                        <a:ext cx="1281113" cy="401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1" name="Conexão reta 90">
            <a:extLst>
              <a:ext uri="{FF2B5EF4-FFF2-40B4-BE49-F238E27FC236}">
                <a16:creationId xmlns:a16="http://schemas.microsoft.com/office/drawing/2014/main" id="{C6AE4744-CEBA-4BBD-8441-3834712985F9}"/>
              </a:ext>
            </a:extLst>
          </p:cNvPr>
          <p:cNvCxnSpPr>
            <a:cxnSpLocks/>
          </p:cNvCxnSpPr>
          <p:nvPr/>
        </p:nvCxnSpPr>
        <p:spPr>
          <a:xfrm>
            <a:off x="8992035" y="3249661"/>
            <a:ext cx="2797542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ta 91">
            <a:extLst>
              <a:ext uri="{FF2B5EF4-FFF2-40B4-BE49-F238E27FC236}">
                <a16:creationId xmlns:a16="http://schemas.microsoft.com/office/drawing/2014/main" id="{EC8A5059-AAC2-4A90-B146-8051443951A1}"/>
              </a:ext>
            </a:extLst>
          </p:cNvPr>
          <p:cNvCxnSpPr>
            <a:cxnSpLocks/>
          </p:cNvCxnSpPr>
          <p:nvPr/>
        </p:nvCxnSpPr>
        <p:spPr>
          <a:xfrm>
            <a:off x="2369329" y="3551843"/>
            <a:ext cx="5522996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F33563E5-B88F-428C-A064-9AA77BD1A400}"/>
              </a:ext>
            </a:extLst>
          </p:cNvPr>
          <p:cNvCxnSpPr>
            <a:cxnSpLocks/>
          </p:cNvCxnSpPr>
          <p:nvPr/>
        </p:nvCxnSpPr>
        <p:spPr>
          <a:xfrm>
            <a:off x="2379910" y="3875400"/>
            <a:ext cx="5913062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4" name="Objeto 93">
            <a:extLst>
              <a:ext uri="{FF2B5EF4-FFF2-40B4-BE49-F238E27FC236}">
                <a16:creationId xmlns:a16="http://schemas.microsoft.com/office/drawing/2014/main" id="{9B97AA71-8BA4-4D5E-A352-C4AA2C4F4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750622"/>
              </p:ext>
            </p:extLst>
          </p:nvPr>
        </p:nvGraphicFramePr>
        <p:xfrm>
          <a:off x="10130764" y="5770563"/>
          <a:ext cx="77787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2" name="Equation" r:id="rId23" imgW="393480" imgH="203040" progId="Equation.DSMT4">
                  <p:embed/>
                </p:oleObj>
              </mc:Choice>
              <mc:Fallback>
                <p:oleObj name="Equation" r:id="rId23" imgW="393480" imgH="203040" progId="Equation.DSMT4">
                  <p:embed/>
                  <p:pic>
                    <p:nvPicPr>
                      <p:cNvPr id="70" name="Objeto 69">
                        <a:extLst>
                          <a:ext uri="{FF2B5EF4-FFF2-40B4-BE49-F238E27FC236}">
                            <a16:creationId xmlns:a16="http://schemas.microsoft.com/office/drawing/2014/main" id="{EE860A84-5801-4DAD-995F-FAC2E8806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0764" y="5770563"/>
                        <a:ext cx="777875" cy="401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5" name="Conexão reta 94">
            <a:extLst>
              <a:ext uri="{FF2B5EF4-FFF2-40B4-BE49-F238E27FC236}">
                <a16:creationId xmlns:a16="http://schemas.microsoft.com/office/drawing/2014/main" id="{F86A3200-65B8-4CBB-8BA9-2A69A158FA8B}"/>
              </a:ext>
            </a:extLst>
          </p:cNvPr>
          <p:cNvCxnSpPr>
            <a:cxnSpLocks/>
          </p:cNvCxnSpPr>
          <p:nvPr/>
        </p:nvCxnSpPr>
        <p:spPr>
          <a:xfrm>
            <a:off x="4581343" y="4275195"/>
            <a:ext cx="2127091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: Cantos Arredondados 95">
            <a:extLst>
              <a:ext uri="{FF2B5EF4-FFF2-40B4-BE49-F238E27FC236}">
                <a16:creationId xmlns:a16="http://schemas.microsoft.com/office/drawing/2014/main" id="{637B6772-DA99-4133-8F31-F009AE30ADC8}"/>
              </a:ext>
            </a:extLst>
          </p:cNvPr>
          <p:cNvSpPr/>
          <p:nvPr/>
        </p:nvSpPr>
        <p:spPr>
          <a:xfrm>
            <a:off x="10111603" y="5416851"/>
            <a:ext cx="1304115" cy="353711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Conexão reta 96">
            <a:extLst>
              <a:ext uri="{FF2B5EF4-FFF2-40B4-BE49-F238E27FC236}">
                <a16:creationId xmlns:a16="http://schemas.microsoft.com/office/drawing/2014/main" id="{3DFB7609-8F35-4E98-BCF0-54D5C1A8460E}"/>
              </a:ext>
            </a:extLst>
          </p:cNvPr>
          <p:cNvCxnSpPr>
            <a:cxnSpLocks/>
          </p:cNvCxnSpPr>
          <p:nvPr/>
        </p:nvCxnSpPr>
        <p:spPr>
          <a:xfrm>
            <a:off x="9521839" y="4275195"/>
            <a:ext cx="2146736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5B7E328E-D483-4C57-A6DB-F2B16D15F2DF}"/>
              </a:ext>
            </a:extLst>
          </p:cNvPr>
          <p:cNvCxnSpPr>
            <a:cxnSpLocks/>
          </p:cNvCxnSpPr>
          <p:nvPr/>
        </p:nvCxnSpPr>
        <p:spPr>
          <a:xfrm>
            <a:off x="10130764" y="6108377"/>
            <a:ext cx="797736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98">
            <a:extLst>
              <a:ext uri="{FF2B5EF4-FFF2-40B4-BE49-F238E27FC236}">
                <a16:creationId xmlns:a16="http://schemas.microsoft.com/office/drawing/2014/main" id="{0143C0AD-5D5F-4B6A-A79A-0720E8AA6105}"/>
              </a:ext>
            </a:extLst>
          </p:cNvPr>
          <p:cNvSpPr/>
          <p:nvPr/>
        </p:nvSpPr>
        <p:spPr>
          <a:xfrm>
            <a:off x="6096000" y="6172202"/>
            <a:ext cx="5955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vimos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Aula 23, a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solução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escrita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utilizando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GB" sz="1400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parâmetro</a:t>
            </a:r>
            <a:r>
              <a:rPr lang="en-GB" sz="1400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</a:t>
            </a: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411A5F16-D678-4321-A46A-DFA6D75FC34E}"/>
              </a:ext>
            </a:extLst>
          </p:cNvPr>
          <p:cNvSpPr/>
          <p:nvPr/>
        </p:nvSpPr>
        <p:spPr>
          <a:xfrm>
            <a:off x="6760973" y="6420946"/>
            <a:ext cx="10191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Solução</a:t>
            </a:r>
            <a:r>
              <a:rPr lang="en-GB" sz="1400" b="1" dirty="0">
                <a:solidFill>
                  <a:srgbClr val="000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1" name="Objeto 100">
            <a:extLst>
              <a:ext uri="{FF2B5EF4-FFF2-40B4-BE49-F238E27FC236}">
                <a16:creationId xmlns:a16="http://schemas.microsoft.com/office/drawing/2014/main" id="{152520D6-D733-4DD9-9485-DA8B4BCFCB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040790"/>
              </p:ext>
            </p:extLst>
          </p:nvPr>
        </p:nvGraphicFramePr>
        <p:xfrm>
          <a:off x="7658740" y="6397046"/>
          <a:ext cx="2397125" cy="312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3" name="Equation" r:id="rId25" imgW="1562040" imgH="241200" progId="Equation.DSMT4">
                  <p:embed/>
                </p:oleObj>
              </mc:Choice>
              <mc:Fallback>
                <p:oleObj name="Equation" r:id="rId25" imgW="1562040" imgH="241200" progId="Equation.DSMT4">
                  <p:embed/>
                  <p:pic>
                    <p:nvPicPr>
                      <p:cNvPr id="78" name="Objeto 77">
                        <a:extLst>
                          <a:ext uri="{FF2B5EF4-FFF2-40B4-BE49-F238E27FC236}">
                            <a16:creationId xmlns:a16="http://schemas.microsoft.com/office/drawing/2014/main" id="{9F1F3A29-1E71-4D2A-9E32-3FBF30554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740" y="6397046"/>
                        <a:ext cx="2397125" cy="3127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1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2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6" grpId="0"/>
      <p:bldP spid="79" grpId="0" animBg="1"/>
      <p:bldP spid="81" grpId="0" animBg="1"/>
      <p:bldP spid="82" grpId="0" animBg="1"/>
      <p:bldP spid="83" grpId="0"/>
      <p:bldP spid="84" grpId="0"/>
      <p:bldP spid="87" grpId="0" animBg="1"/>
      <p:bldP spid="96" grpId="0" animBg="1"/>
      <p:bldP spid="99" grpId="0"/>
      <p:bldP spid="1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27">
            <a:extLst>
              <a:ext uri="{FF2B5EF4-FFF2-40B4-BE49-F238E27FC236}">
                <a16:creationId xmlns:a16="http://schemas.microsoft.com/office/drawing/2014/main" id="{5E3A55D7-092F-456B-8595-CD421CDF3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60" name="Imagem 6">
            <a:extLst>
              <a:ext uri="{FF2B5EF4-FFF2-40B4-BE49-F238E27FC236}">
                <a16:creationId xmlns:a16="http://schemas.microsoft.com/office/drawing/2014/main" id="{5DE3A9AB-6DC5-47D3-A669-78AE7FDC6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170" name="Google Shape;1170;p29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1" name="Google Shape;1171;p29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2" name="Google Shape;1172;p29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3" name="Google Shape;1173;p29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76" name="Google Shape;1176;p29"/>
          <p:cNvSpPr txBox="1"/>
          <p:nvPr/>
        </p:nvSpPr>
        <p:spPr>
          <a:xfrm>
            <a:off x="2180805" y="484679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1177" name="Google Shape;1177;p29"/>
          <p:cNvSpPr txBox="1"/>
          <p:nvPr/>
        </p:nvSpPr>
        <p:spPr>
          <a:xfrm>
            <a:off x="3742306" y="462232"/>
            <a:ext cx="80328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 para resolver o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1178" name="Google Shape;1178;p29"/>
          <p:cNvSpPr txBox="1"/>
          <p:nvPr/>
        </p:nvSpPr>
        <p:spPr>
          <a:xfrm>
            <a:off x="2114703" y="946344"/>
            <a:ext cx="3415935" cy="147976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179" name="Google Shape;1179;p29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29"/>
          <p:cNvSpPr txBox="1"/>
          <p:nvPr/>
        </p:nvSpPr>
        <p:spPr>
          <a:xfrm>
            <a:off x="5596740" y="1322820"/>
            <a:ext cx="637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Observa que, como o número de equações (4) é menor do que o número de variáveis (5) teremos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múltiplas soluções</a:t>
            </a: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pt-PT" dirty="0"/>
          </a:p>
        </p:txBody>
      </p:sp>
      <p:sp>
        <p:nvSpPr>
          <p:cNvPr id="1187" name="Google Shape;1187;p29"/>
          <p:cNvSpPr/>
          <p:nvPr/>
        </p:nvSpPr>
        <p:spPr>
          <a:xfrm>
            <a:off x="6086565" y="2069345"/>
            <a:ext cx="4419608" cy="369332"/>
          </a:xfrm>
          <a:prstGeom prst="rect">
            <a:avLst/>
          </a:prstGeom>
          <a:noFill/>
          <a:ln w="9525" cap="flat" cmpd="sng">
            <a:solidFill>
              <a:srgbClr val="29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&lt; </a:t>
            </a:r>
            <a:r>
              <a:rPr lang="pt-PT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Número de variáveis</a:t>
            </a:r>
            <a:endParaRPr lang="pt-PT" dirty="0"/>
          </a:p>
        </p:txBody>
      </p:sp>
      <p:sp>
        <p:nvSpPr>
          <p:cNvPr id="1215" name="Google Shape;1215;p29">
            <a:hlinkClick r:id="rId7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29">
            <a:hlinkClick r:id="rId8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217" name="Google Shape;1217;p29">
            <a:hlinkClick r:id="rId9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218" name="Google Shape;1218;p29">
            <a:hlinkClick r:id="rId10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219" name="Google Shape;1219;p29">
            <a:hlinkClick r:id="rId11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469840" y="940231"/>
            <a:ext cx="646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Homogéneo </a:t>
            </a:r>
            <a:r>
              <a:rPr lang="pt-PT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(termos independentes nulos</a:t>
            </a:r>
            <a:r>
              <a:rPr lang="en-GB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           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Possível! </a:t>
            </a:r>
            <a:endParaRPr lang="pt-PT" sz="2000" b="1" dirty="0"/>
          </a:p>
        </p:txBody>
      </p:sp>
      <p:cxnSp>
        <p:nvCxnSpPr>
          <p:cNvPr id="4" name="Conexão reta unidirecional 3"/>
          <p:cNvCxnSpPr/>
          <p:nvPr/>
        </p:nvCxnSpPr>
        <p:spPr>
          <a:xfrm>
            <a:off x="10417183" y="1161853"/>
            <a:ext cx="3322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Google Shape;400;p9"/>
          <p:cNvSpPr/>
          <p:nvPr/>
        </p:nvSpPr>
        <p:spPr>
          <a:xfrm>
            <a:off x="4808873" y="6118916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56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57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58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2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59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B136BB84-B77E-4963-BE05-60D93A9A3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2481193"/>
          <a:ext cx="2436492" cy="14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8" name="Equation" r:id="rId13" imgW="1625400" imgH="939600" progId="Equation.DSMT4">
                  <p:embed/>
                </p:oleObj>
              </mc:Choice>
              <mc:Fallback>
                <p:oleObj name="Equation" r:id="rId13" imgW="1625400" imgH="939600" progId="Equation.DSMT4">
                  <p:embed/>
                  <p:pic>
                    <p:nvPicPr>
                      <p:cNvPr id="86" name="Objeto 85">
                        <a:extLst>
                          <a:ext uri="{FF2B5EF4-FFF2-40B4-BE49-F238E27FC236}">
                            <a16:creationId xmlns:a16="http://schemas.microsoft.com/office/drawing/2014/main" id="{8945DD12-B2ED-4277-9AFF-11A4FC93C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2481193"/>
                        <a:ext cx="2436492" cy="1419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D4F3A991-8B0E-42E5-90FC-AE08D36462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479670"/>
              </p:ext>
            </p:extLst>
          </p:nvPr>
        </p:nvGraphicFramePr>
        <p:xfrm>
          <a:off x="4527550" y="2830513"/>
          <a:ext cx="95408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9" name="Equation" r:id="rId15" imgW="622080" imgH="419040" progId="Equation.DSMT4">
                  <p:embed/>
                </p:oleObj>
              </mc:Choice>
              <mc:Fallback>
                <p:oleObj name="Equation" r:id="rId15" imgW="622080" imgH="419040" progId="Equation.DSMT4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09294056-6805-43A8-A746-CAB071598B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2830513"/>
                        <a:ext cx="954088" cy="71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66F3682C-B8CE-4CB5-94F3-45B634B94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44185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0" name="Equation" r:id="rId17" imgW="1612800" imgH="939600" progId="Equation.DSMT4">
                  <p:embed/>
                </p:oleObj>
              </mc:Choice>
              <mc:Fallback>
                <p:oleObj name="Equation" r:id="rId17" imgW="1612800" imgH="939600" progId="Equation.DSMT4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1918A062-2E89-48BC-9DF1-D68820F604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4185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to 63">
            <a:extLst>
              <a:ext uri="{FF2B5EF4-FFF2-40B4-BE49-F238E27FC236}">
                <a16:creationId xmlns:a16="http://schemas.microsoft.com/office/drawing/2014/main" id="{834DB586-BF8C-4A41-869E-32B7569DAB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602269"/>
              </p:ext>
            </p:extLst>
          </p:nvPr>
        </p:nvGraphicFramePr>
        <p:xfrm>
          <a:off x="7870825" y="2822575"/>
          <a:ext cx="876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1" name="Equation" r:id="rId19" imgW="571320" imgH="419040" progId="Equation.DSMT4">
                  <p:embed/>
                </p:oleObj>
              </mc:Choice>
              <mc:Fallback>
                <p:oleObj name="Equation" r:id="rId19" imgW="571320" imgH="419040" progId="Equation.DSMT4">
                  <p:embed/>
                  <p:pic>
                    <p:nvPicPr>
                      <p:cNvPr id="35" name="Objeto 34">
                        <a:extLst>
                          <a:ext uri="{FF2B5EF4-FFF2-40B4-BE49-F238E27FC236}">
                            <a16:creationId xmlns:a16="http://schemas.microsoft.com/office/drawing/2014/main" id="{0B2BB309-4CC0-452D-B921-A0700C32B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825" y="2822575"/>
                        <a:ext cx="876300" cy="719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BAFBF755-8CF3-4974-975B-100F98280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9379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2" name="Equation" r:id="rId21" imgW="1612800" imgH="939600" progId="Equation.DSMT4">
                  <p:embed/>
                </p:oleObj>
              </mc:Choice>
              <mc:Fallback>
                <p:oleObj name="Equation" r:id="rId21" imgW="1612800" imgH="939600" progId="Equation.DSMT4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3AD0551E-6344-4901-AA8E-BD3DD9C162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379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to 65">
            <a:extLst>
              <a:ext uri="{FF2B5EF4-FFF2-40B4-BE49-F238E27FC236}">
                <a16:creationId xmlns:a16="http://schemas.microsoft.com/office/drawing/2014/main" id="{42C06761-C0D5-4FFA-9DB2-D48CE023B1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84499"/>
              </p:ext>
            </p:extLst>
          </p:nvPr>
        </p:nvGraphicFramePr>
        <p:xfrm>
          <a:off x="11119453" y="2922588"/>
          <a:ext cx="87788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3" name="Equation" r:id="rId23" imgW="571320" imgH="304560" progId="Equation.DSMT4">
                  <p:embed/>
                </p:oleObj>
              </mc:Choice>
              <mc:Fallback>
                <p:oleObj name="Equation" r:id="rId23" imgW="571320" imgH="304560" progId="Equation.DSMT4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9C23C411-A3FE-4045-A0A6-E2BB7DFFA8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9453" y="2922588"/>
                        <a:ext cx="877887" cy="522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to 66">
            <a:extLst>
              <a:ext uri="{FF2B5EF4-FFF2-40B4-BE49-F238E27FC236}">
                <a16:creationId xmlns:a16="http://schemas.microsoft.com/office/drawing/2014/main" id="{C8EDDF69-F444-457C-AEA3-DA171C6194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412091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4" name="Equation" r:id="rId25" imgW="1612800" imgH="939600" progId="Equation.DSMT4">
                  <p:embed/>
                </p:oleObj>
              </mc:Choice>
              <mc:Fallback>
                <p:oleObj name="Equation" r:id="rId25" imgW="1612800" imgH="9396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FBE357F0-F108-49A7-9B2B-BEF29B8917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412091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Grupo 21">
            <a:extLst>
              <a:ext uri="{FF2B5EF4-FFF2-40B4-BE49-F238E27FC236}">
                <a16:creationId xmlns:a16="http://schemas.microsoft.com/office/drawing/2014/main" id="{72BDC3D1-3E33-45F7-ABEF-876E60DDAF4A}"/>
              </a:ext>
            </a:extLst>
          </p:cNvPr>
          <p:cNvGrpSpPr/>
          <p:nvPr/>
        </p:nvGrpSpPr>
        <p:grpSpPr>
          <a:xfrm>
            <a:off x="2210065" y="4056365"/>
            <a:ext cx="2025964" cy="1153731"/>
            <a:chOff x="10373929" y="2099256"/>
            <a:chExt cx="2025964" cy="1153731"/>
          </a:xfrm>
        </p:grpSpPr>
        <p:grpSp>
          <p:nvGrpSpPr>
            <p:cNvPr id="69" name="Grupo 52">
              <a:extLst>
                <a:ext uri="{FF2B5EF4-FFF2-40B4-BE49-F238E27FC236}">
                  <a16:creationId xmlns:a16="http://schemas.microsoft.com/office/drawing/2014/main" id="{800E6D46-AC94-4D71-B12B-01B60874CD10}"/>
                </a:ext>
              </a:extLst>
            </p:cNvPr>
            <p:cNvGrpSpPr/>
            <p:nvPr/>
          </p:nvGrpSpPr>
          <p:grpSpPr>
            <a:xfrm>
              <a:off x="10373932" y="2470303"/>
              <a:ext cx="2025961" cy="782684"/>
              <a:chOff x="9028608" y="2335037"/>
              <a:chExt cx="2025961" cy="782684"/>
            </a:xfrm>
          </p:grpSpPr>
          <p:cxnSp>
            <p:nvCxnSpPr>
              <p:cNvPr id="71" name="Conector recto 39">
                <a:extLst>
                  <a:ext uri="{FF2B5EF4-FFF2-40B4-BE49-F238E27FC236}">
                    <a16:creationId xmlns:a16="http://schemas.microsoft.com/office/drawing/2014/main" id="{596E0192-0E32-4AF6-AF28-FE2BB9CD4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608" y="2335037"/>
                <a:ext cx="336773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cto 41">
                <a:extLst>
                  <a:ext uri="{FF2B5EF4-FFF2-40B4-BE49-F238E27FC236}">
                    <a16:creationId xmlns:a16="http://schemas.microsoft.com/office/drawing/2014/main" id="{CEC73B95-87D1-42B6-B22B-30200060E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5381" y="2343917"/>
                <a:ext cx="0" cy="367558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cto 43">
                <a:extLst>
                  <a:ext uri="{FF2B5EF4-FFF2-40B4-BE49-F238E27FC236}">
                    <a16:creationId xmlns:a16="http://schemas.microsoft.com/office/drawing/2014/main" id="{A0F58814-CB8B-41E2-A649-9210B2C030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5381" y="2711472"/>
                <a:ext cx="831058" cy="3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cto 45">
                <a:extLst>
                  <a:ext uri="{FF2B5EF4-FFF2-40B4-BE49-F238E27FC236}">
                    <a16:creationId xmlns:a16="http://schemas.microsoft.com/office/drawing/2014/main" id="{AA937969-335F-42A4-AA43-2CAF3C055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439" y="2715238"/>
                <a:ext cx="0" cy="402483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cto 47">
                <a:extLst>
                  <a:ext uri="{FF2B5EF4-FFF2-40B4-BE49-F238E27FC236}">
                    <a16:creationId xmlns:a16="http://schemas.microsoft.com/office/drawing/2014/main" id="{5EAE119F-6C9F-406E-950B-7CBD2266C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439" y="3117721"/>
                <a:ext cx="858130" cy="0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ector recto 20">
              <a:extLst>
                <a:ext uri="{FF2B5EF4-FFF2-40B4-BE49-F238E27FC236}">
                  <a16:creationId xmlns:a16="http://schemas.microsoft.com/office/drawing/2014/main" id="{9A4F2030-D670-401F-94C8-0367CE18A48B}"/>
                </a:ext>
              </a:extLst>
            </p:cNvPr>
            <p:cNvCxnSpPr/>
            <p:nvPr/>
          </p:nvCxnSpPr>
          <p:spPr>
            <a:xfrm flipV="1">
              <a:off x="10373929" y="2099256"/>
              <a:ext cx="0" cy="37348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tângulo 75">
            <a:extLst>
              <a:ext uri="{FF2B5EF4-FFF2-40B4-BE49-F238E27FC236}">
                <a16:creationId xmlns:a16="http://schemas.microsoft.com/office/drawing/2014/main" id="{836521B3-BAA6-45D4-876D-B6970F67D466}"/>
              </a:ext>
            </a:extLst>
          </p:cNvPr>
          <p:cNvSpPr/>
          <p:nvPr/>
        </p:nvSpPr>
        <p:spPr>
          <a:xfrm>
            <a:off x="2388089" y="5609405"/>
            <a:ext cx="194316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solidFill>
                  <a:srgbClr val="C00000"/>
                </a:solidFill>
              </a:rPr>
              <a:t>) = 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n-GB" dirty="0">
                <a:solidFill>
                  <a:srgbClr val="C00000"/>
                </a:solidFill>
              </a:rPr>
              <a:t>) = 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9AFF582-E718-4B9A-8B27-0B7F8C4043DB}"/>
              </a:ext>
            </a:extLst>
          </p:cNvPr>
          <p:cNvSpPr/>
          <p:nvPr/>
        </p:nvSpPr>
        <p:spPr>
          <a:xfrm>
            <a:off x="2128074" y="4106675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CuadroTexto 30">
            <a:extLst>
              <a:ext uri="{FF2B5EF4-FFF2-40B4-BE49-F238E27FC236}">
                <a16:creationId xmlns:a16="http://schemas.microsoft.com/office/drawing/2014/main" id="{87FDB192-9424-46E4-AF37-F205C997B746}"/>
              </a:ext>
            </a:extLst>
          </p:cNvPr>
          <p:cNvSpPr txBox="1"/>
          <p:nvPr/>
        </p:nvSpPr>
        <p:spPr>
          <a:xfrm>
            <a:off x="4822611" y="4314555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79" name="CuadroTexto 30">
            <a:extLst>
              <a:ext uri="{FF2B5EF4-FFF2-40B4-BE49-F238E27FC236}">
                <a16:creationId xmlns:a16="http://schemas.microsoft.com/office/drawing/2014/main" id="{3726B5D2-4650-4348-B794-57973A87FFBE}"/>
              </a:ext>
            </a:extLst>
          </p:cNvPr>
          <p:cNvSpPr txBox="1"/>
          <p:nvPr/>
        </p:nvSpPr>
        <p:spPr>
          <a:xfrm>
            <a:off x="4817279" y="4683139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0" name="CuadroTexto 30">
            <a:extLst>
              <a:ext uri="{FF2B5EF4-FFF2-40B4-BE49-F238E27FC236}">
                <a16:creationId xmlns:a16="http://schemas.microsoft.com/office/drawing/2014/main" id="{0FC30B45-B21A-4369-9D3E-43C5A07DEA48}"/>
              </a:ext>
            </a:extLst>
          </p:cNvPr>
          <p:cNvSpPr txBox="1"/>
          <p:nvPr/>
        </p:nvSpPr>
        <p:spPr>
          <a:xfrm>
            <a:off x="4509055" y="3883502"/>
            <a:ext cx="1310998" cy="64698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</a:rPr>
              <a:t>Variáveis</a:t>
            </a:r>
            <a:endParaRPr lang="en-GB" sz="1600" b="1" dirty="0">
              <a:solidFill>
                <a:srgbClr val="00007F"/>
              </a:solidFill>
            </a:endParaRPr>
          </a:p>
          <a:p>
            <a:pPr algn="ctr"/>
            <a:r>
              <a:rPr lang="en-GB" sz="1600" b="1" dirty="0" err="1">
                <a:solidFill>
                  <a:srgbClr val="00007F"/>
                </a:solidFill>
              </a:rPr>
              <a:t>Principais</a:t>
            </a:r>
            <a:endParaRPr lang="en-GB" sz="1600" dirty="0">
              <a:solidFill>
                <a:srgbClr val="00007F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718D97-4787-48DF-80B5-C27734D3B460}"/>
              </a:ext>
            </a:extLst>
          </p:cNvPr>
          <p:cNvSpPr/>
          <p:nvPr/>
        </p:nvSpPr>
        <p:spPr>
          <a:xfrm>
            <a:off x="2519173" y="4463705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uadroTexto 30">
            <a:extLst>
              <a:ext uri="{FF2B5EF4-FFF2-40B4-BE49-F238E27FC236}">
                <a16:creationId xmlns:a16="http://schemas.microsoft.com/office/drawing/2014/main" id="{EBC4971A-60DA-4CB7-A6F8-CD84CAD9A5F5}"/>
              </a:ext>
            </a:extLst>
          </p:cNvPr>
          <p:cNvSpPr txBox="1"/>
          <p:nvPr/>
        </p:nvSpPr>
        <p:spPr>
          <a:xfrm>
            <a:off x="4811947" y="5071192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9BD4690-10AE-44BB-A8C3-A02059E90CA8}"/>
              </a:ext>
            </a:extLst>
          </p:cNvPr>
          <p:cNvSpPr/>
          <p:nvPr/>
        </p:nvSpPr>
        <p:spPr>
          <a:xfrm>
            <a:off x="3384698" y="4810521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CuadroTexto 30">
            <a:extLst>
              <a:ext uri="{FF2B5EF4-FFF2-40B4-BE49-F238E27FC236}">
                <a16:creationId xmlns:a16="http://schemas.microsoft.com/office/drawing/2014/main" id="{5D871F18-0E42-457B-B573-7D4BFF328E2D}"/>
              </a:ext>
            </a:extLst>
          </p:cNvPr>
          <p:cNvSpPr txBox="1"/>
          <p:nvPr/>
        </p:nvSpPr>
        <p:spPr>
          <a:xfrm>
            <a:off x="5787948" y="4295699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5" name="CuadroTexto 30">
            <a:extLst>
              <a:ext uri="{FF2B5EF4-FFF2-40B4-BE49-F238E27FC236}">
                <a16:creationId xmlns:a16="http://schemas.microsoft.com/office/drawing/2014/main" id="{1CFF1B0F-A098-402B-9EE1-6F3401B47BEC}"/>
              </a:ext>
            </a:extLst>
          </p:cNvPr>
          <p:cNvSpPr txBox="1"/>
          <p:nvPr/>
        </p:nvSpPr>
        <p:spPr>
          <a:xfrm>
            <a:off x="5479724" y="3883502"/>
            <a:ext cx="1310998" cy="64698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</a:rPr>
              <a:t>Variáveis</a:t>
            </a:r>
            <a:endParaRPr lang="en-GB" sz="1600" b="1" dirty="0">
              <a:solidFill>
                <a:srgbClr val="00007F"/>
              </a:solidFill>
            </a:endParaRPr>
          </a:p>
          <a:p>
            <a:pPr algn="ctr"/>
            <a:r>
              <a:rPr lang="en-GB" sz="1600" b="1" dirty="0">
                <a:solidFill>
                  <a:srgbClr val="00007F"/>
                </a:solidFill>
              </a:rPr>
              <a:t>Livres</a:t>
            </a:r>
            <a:r>
              <a:rPr lang="en-GB" sz="1600" dirty="0">
                <a:solidFill>
                  <a:srgbClr val="00007F"/>
                </a:solidFill>
              </a:rPr>
              <a:t> 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39CD628-AB50-4722-859C-4C4C4A1E06FA}"/>
              </a:ext>
            </a:extLst>
          </p:cNvPr>
          <p:cNvSpPr/>
          <p:nvPr/>
        </p:nvSpPr>
        <p:spPr>
          <a:xfrm>
            <a:off x="2962431" y="4475157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CuadroTexto 30">
            <a:extLst>
              <a:ext uri="{FF2B5EF4-FFF2-40B4-BE49-F238E27FC236}">
                <a16:creationId xmlns:a16="http://schemas.microsoft.com/office/drawing/2014/main" id="{C70CA86D-A328-4FD6-A699-A52A659AFC6E}"/>
              </a:ext>
            </a:extLst>
          </p:cNvPr>
          <p:cNvSpPr txBox="1"/>
          <p:nvPr/>
        </p:nvSpPr>
        <p:spPr>
          <a:xfrm>
            <a:off x="5782616" y="4739373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3BD3C26-9BE5-43B5-A9C2-6BA02E0AD602}"/>
              </a:ext>
            </a:extLst>
          </p:cNvPr>
          <p:cNvSpPr/>
          <p:nvPr/>
        </p:nvSpPr>
        <p:spPr>
          <a:xfrm>
            <a:off x="3818395" y="4810521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6" grpId="0"/>
      <p:bldP spid="57" grpId="0"/>
      <p:bldP spid="58" grpId="0" animBg="1"/>
      <p:bldP spid="59" grpId="0"/>
      <p:bldP spid="76" grpId="0"/>
      <p:bldP spid="77" grpId="0" animBg="1"/>
      <p:bldP spid="77" grpId="1" animBg="1"/>
      <p:bldP spid="78" grpId="0"/>
      <p:bldP spid="79" grpId="0"/>
      <p:bldP spid="80" grpId="0"/>
      <p:bldP spid="81" grpId="0" animBg="1"/>
      <p:bldP spid="81" grpId="1" animBg="1"/>
      <p:bldP spid="82" grpId="0"/>
      <p:bldP spid="83" grpId="0" animBg="1"/>
      <p:bldP spid="83" grpId="1" animBg="1"/>
      <p:bldP spid="84" grpId="0"/>
      <p:bldP spid="85" grpId="0"/>
      <p:bldP spid="86" grpId="0" animBg="1"/>
      <p:bldP spid="86" grpId="1" animBg="1"/>
      <p:bldP spid="87" grpId="0"/>
      <p:bldP spid="88" grpId="0" animBg="1"/>
      <p:bldP spid="8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7">
            <a:extLst>
              <a:ext uri="{FF2B5EF4-FFF2-40B4-BE49-F238E27FC236}">
                <a16:creationId xmlns:a16="http://schemas.microsoft.com/office/drawing/2014/main" id="{0BFBA49E-8349-4BD6-A61E-431C94BB2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5" name="Imagem 6">
            <a:extLst>
              <a:ext uri="{FF2B5EF4-FFF2-40B4-BE49-F238E27FC236}">
                <a16:creationId xmlns:a16="http://schemas.microsoft.com/office/drawing/2014/main" id="{F63BCA16-ACAE-4220-A48D-9085D24708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130" name="Google Shape;130;p3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3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p3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3696101" y="7199697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2088680" y="453537"/>
            <a:ext cx="9936000" cy="5846463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4200436" y="1767600"/>
            <a:ext cx="57027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existência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Inversa do Sistema</a:t>
            </a:r>
            <a:endParaRPr lang="pt-P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2301807" y="2445495"/>
            <a:ext cx="94877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Nesta aula iremos ver como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Operações Elementares sobre Linhas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 ser utilizadas para resolver qualquer Sistema Linear, sem restrições à sua utilização.</a:t>
            </a:r>
            <a:endParaRPr lang="pt-PT" sz="2400" dirty="0"/>
          </a:p>
        </p:txBody>
      </p:sp>
      <p:sp>
        <p:nvSpPr>
          <p:cNvPr id="139" name="Google Shape;139;p3"/>
          <p:cNvSpPr txBox="1"/>
          <p:nvPr/>
        </p:nvSpPr>
        <p:spPr>
          <a:xfrm>
            <a:off x="2301806" y="3560400"/>
            <a:ext cx="86604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Iremos apresentar dois Métodos:</a:t>
            </a:r>
            <a:endParaRPr lang="pt-PT" sz="24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301805" y="5241600"/>
            <a:ext cx="93667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Estes Métodos utilizam unicamente operações elementares sobre linhas da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do Sistema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lang="pt-PT" sz="2400" dirty="0"/>
          </a:p>
        </p:txBody>
      </p:sp>
      <p:sp>
        <p:nvSpPr>
          <p:cNvPr id="142" name="Google Shape;142;p3"/>
          <p:cNvSpPr txBox="1"/>
          <p:nvPr/>
        </p:nvSpPr>
        <p:spPr>
          <a:xfrm>
            <a:off x="2153924" y="65795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COMO FUNCIONA?...</a:t>
            </a:r>
            <a:endParaRPr dirty="0"/>
          </a:p>
        </p:txBody>
      </p:sp>
      <p:sp>
        <p:nvSpPr>
          <p:cNvPr id="143" name="Google Shape;143;p3"/>
          <p:cNvSpPr/>
          <p:nvPr/>
        </p:nvSpPr>
        <p:spPr>
          <a:xfrm>
            <a:off x="5379072" y="1024356"/>
            <a:ext cx="3132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uma forma muito “simples</a:t>
            </a:r>
            <a:r>
              <a:rPr lang="en-GB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”:</a:t>
            </a:r>
            <a:endParaRPr dirty="0"/>
          </a:p>
        </p:txBody>
      </p:sp>
      <p:grpSp>
        <p:nvGrpSpPr>
          <p:cNvPr id="144" name="Google Shape;144;p3"/>
          <p:cNvGrpSpPr/>
          <p:nvPr/>
        </p:nvGrpSpPr>
        <p:grpSpPr>
          <a:xfrm>
            <a:off x="5040000" y="1524727"/>
            <a:ext cx="3528000" cy="924026"/>
            <a:chOff x="3489433" y="1346002"/>
            <a:chExt cx="3528000" cy="924026"/>
          </a:xfrm>
        </p:grpSpPr>
        <p:sp>
          <p:nvSpPr>
            <p:cNvPr id="145" name="Google Shape;145;p3"/>
            <p:cNvSpPr/>
            <p:nvPr/>
          </p:nvSpPr>
          <p:spPr>
            <a:xfrm>
              <a:off x="3489433" y="1346002"/>
              <a:ext cx="3528000" cy="924026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541984" y="1449824"/>
              <a:ext cx="34200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Escrever a </a:t>
              </a:r>
              <a:endParaRPr lang="pt-PT" dirty="0"/>
            </a:p>
            <a:p>
              <a:pPr algn="ctr"/>
              <a:r>
                <a:rPr lang="pt-PT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 do Sistema</a:t>
              </a:r>
              <a:endPara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3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49" name="Google Shape;149;p3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50" name="Google Shape;150;p3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51" name="Google Shape;151;p3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65;p4">
            <a:extLst>
              <a:ext uri="{FF2B5EF4-FFF2-40B4-BE49-F238E27FC236}">
                <a16:creationId xmlns:a16="http://schemas.microsoft.com/office/drawing/2014/main" id="{B90F2893-948F-4991-A822-C0C7303DA0FA}"/>
              </a:ext>
            </a:extLst>
          </p:cNvPr>
          <p:cNvSpPr txBox="1"/>
          <p:nvPr/>
        </p:nvSpPr>
        <p:spPr>
          <a:xfrm>
            <a:off x="2150354" y="4275320"/>
            <a:ext cx="96817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Eliminação de Gauss 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Eliminação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27">
            <a:extLst>
              <a:ext uri="{FF2B5EF4-FFF2-40B4-BE49-F238E27FC236}">
                <a16:creationId xmlns:a16="http://schemas.microsoft.com/office/drawing/2014/main" id="{5E3A55D7-092F-456B-8595-CD421CDF3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60" name="Imagem 6">
            <a:extLst>
              <a:ext uri="{FF2B5EF4-FFF2-40B4-BE49-F238E27FC236}">
                <a16:creationId xmlns:a16="http://schemas.microsoft.com/office/drawing/2014/main" id="{5DE3A9AB-6DC5-47D3-A669-78AE7FDC6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170" name="Google Shape;1170;p29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1" name="Google Shape;1171;p29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2" name="Google Shape;1172;p29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3" name="Google Shape;1173;p29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76" name="Google Shape;1176;p29"/>
          <p:cNvSpPr txBox="1"/>
          <p:nvPr/>
        </p:nvSpPr>
        <p:spPr>
          <a:xfrm>
            <a:off x="2180805" y="484679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1177" name="Google Shape;1177;p29"/>
          <p:cNvSpPr txBox="1"/>
          <p:nvPr/>
        </p:nvSpPr>
        <p:spPr>
          <a:xfrm>
            <a:off x="3742306" y="462232"/>
            <a:ext cx="80328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 para resolver o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1178" name="Google Shape;1178;p29"/>
          <p:cNvSpPr txBox="1"/>
          <p:nvPr/>
        </p:nvSpPr>
        <p:spPr>
          <a:xfrm>
            <a:off x="2114703" y="946344"/>
            <a:ext cx="3415935" cy="147976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179" name="Google Shape;1179;p29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29"/>
          <p:cNvSpPr txBox="1"/>
          <p:nvPr/>
        </p:nvSpPr>
        <p:spPr>
          <a:xfrm>
            <a:off x="5596740" y="1322820"/>
            <a:ext cx="637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Observa que, como o número de equações (4) é menor do que o número de variáveis (5) teremos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múltiplas soluções</a:t>
            </a: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pt-PT" dirty="0"/>
          </a:p>
        </p:txBody>
      </p:sp>
      <p:sp>
        <p:nvSpPr>
          <p:cNvPr id="1187" name="Google Shape;1187;p29"/>
          <p:cNvSpPr/>
          <p:nvPr/>
        </p:nvSpPr>
        <p:spPr>
          <a:xfrm>
            <a:off x="6086565" y="2069345"/>
            <a:ext cx="4419608" cy="369332"/>
          </a:xfrm>
          <a:prstGeom prst="rect">
            <a:avLst/>
          </a:prstGeom>
          <a:noFill/>
          <a:ln w="9525" cap="flat" cmpd="sng">
            <a:solidFill>
              <a:srgbClr val="29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&lt; </a:t>
            </a:r>
            <a:r>
              <a:rPr lang="pt-PT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Número de variáveis</a:t>
            </a:r>
            <a:endParaRPr lang="pt-PT" dirty="0"/>
          </a:p>
        </p:txBody>
      </p:sp>
      <p:sp>
        <p:nvSpPr>
          <p:cNvPr id="1215" name="Google Shape;1215;p29">
            <a:hlinkClick r:id="rId7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29">
            <a:hlinkClick r:id="rId8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217" name="Google Shape;1217;p29">
            <a:hlinkClick r:id="rId9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218" name="Google Shape;1218;p29">
            <a:hlinkClick r:id="rId10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219" name="Google Shape;1219;p29">
            <a:hlinkClick r:id="rId11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469840" y="940231"/>
            <a:ext cx="646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Homogéneo </a:t>
            </a:r>
            <a:r>
              <a:rPr lang="pt-PT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(termos independentes nulos</a:t>
            </a:r>
            <a:r>
              <a:rPr lang="en-GB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           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Possível! </a:t>
            </a:r>
            <a:endParaRPr lang="pt-PT" sz="2000" b="1" dirty="0"/>
          </a:p>
        </p:txBody>
      </p:sp>
      <p:cxnSp>
        <p:nvCxnSpPr>
          <p:cNvPr id="4" name="Conexão reta unidirecional 3"/>
          <p:cNvCxnSpPr/>
          <p:nvPr/>
        </p:nvCxnSpPr>
        <p:spPr>
          <a:xfrm>
            <a:off x="10417183" y="1161853"/>
            <a:ext cx="3322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Google Shape;400;p9"/>
          <p:cNvSpPr/>
          <p:nvPr/>
        </p:nvSpPr>
        <p:spPr>
          <a:xfrm>
            <a:off x="4808873" y="6118916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56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57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58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2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59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B136BB84-B77E-4963-BE05-60D93A9A3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2481193"/>
          <a:ext cx="2436492" cy="14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9" name="Equation" r:id="rId13" imgW="1625400" imgH="939600" progId="Equation.DSMT4">
                  <p:embed/>
                </p:oleObj>
              </mc:Choice>
              <mc:Fallback>
                <p:oleObj name="Equation" r:id="rId13" imgW="1625400" imgH="9396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B136BB84-B77E-4963-BE05-60D93A9A3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2481193"/>
                        <a:ext cx="2436492" cy="1419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D4F3A991-8B0E-42E5-90FC-AE08D36462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7550" y="2830513"/>
          <a:ext cx="95408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0" name="Equation" r:id="rId15" imgW="622080" imgH="419040" progId="Equation.DSMT4">
                  <p:embed/>
                </p:oleObj>
              </mc:Choice>
              <mc:Fallback>
                <p:oleObj name="Equation" r:id="rId15" imgW="622080" imgH="41904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D4F3A991-8B0E-42E5-90FC-AE08D3646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2830513"/>
                        <a:ext cx="954088" cy="71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66F3682C-B8CE-4CB5-94F3-45B634B94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44185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1" name="Equation" r:id="rId17" imgW="1612800" imgH="939600" progId="Equation.DSMT4">
                  <p:embed/>
                </p:oleObj>
              </mc:Choice>
              <mc:Fallback>
                <p:oleObj name="Equation" r:id="rId17" imgW="1612800" imgH="939600" progId="Equation.DSMT4">
                  <p:embed/>
                  <p:pic>
                    <p:nvPicPr>
                      <p:cNvPr id="63" name="Objeto 62">
                        <a:extLst>
                          <a:ext uri="{FF2B5EF4-FFF2-40B4-BE49-F238E27FC236}">
                            <a16:creationId xmlns:a16="http://schemas.microsoft.com/office/drawing/2014/main" id="{66F3682C-B8CE-4CB5-94F3-45B634B948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4185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to 63">
            <a:extLst>
              <a:ext uri="{FF2B5EF4-FFF2-40B4-BE49-F238E27FC236}">
                <a16:creationId xmlns:a16="http://schemas.microsoft.com/office/drawing/2014/main" id="{834DB586-BF8C-4A41-869E-32B7569DAB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0825" y="2822575"/>
          <a:ext cx="876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2" name="Equation" r:id="rId19" imgW="571320" imgH="419040" progId="Equation.DSMT4">
                  <p:embed/>
                </p:oleObj>
              </mc:Choice>
              <mc:Fallback>
                <p:oleObj name="Equation" r:id="rId19" imgW="571320" imgH="419040" progId="Equation.DSMT4">
                  <p:embed/>
                  <p:pic>
                    <p:nvPicPr>
                      <p:cNvPr id="64" name="Objeto 63">
                        <a:extLst>
                          <a:ext uri="{FF2B5EF4-FFF2-40B4-BE49-F238E27FC236}">
                            <a16:creationId xmlns:a16="http://schemas.microsoft.com/office/drawing/2014/main" id="{834DB586-BF8C-4A41-869E-32B7569DAB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825" y="2822575"/>
                        <a:ext cx="876300" cy="719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BAFBF755-8CF3-4974-975B-100F98280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9379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3" name="Equation" r:id="rId21" imgW="1612800" imgH="939600" progId="Equation.DSMT4">
                  <p:embed/>
                </p:oleObj>
              </mc:Choice>
              <mc:Fallback>
                <p:oleObj name="Equation" r:id="rId21" imgW="1612800" imgH="93960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BAFBF755-8CF3-4974-975B-100F98280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379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to 65">
            <a:extLst>
              <a:ext uri="{FF2B5EF4-FFF2-40B4-BE49-F238E27FC236}">
                <a16:creationId xmlns:a16="http://schemas.microsoft.com/office/drawing/2014/main" id="{42C06761-C0D5-4FFA-9DB2-D48CE023B1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9453" y="2922588"/>
          <a:ext cx="87788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4" name="Equation" r:id="rId23" imgW="571320" imgH="304560" progId="Equation.DSMT4">
                  <p:embed/>
                </p:oleObj>
              </mc:Choice>
              <mc:Fallback>
                <p:oleObj name="Equation" r:id="rId23" imgW="571320" imgH="304560" progId="Equation.DSMT4">
                  <p:embed/>
                  <p:pic>
                    <p:nvPicPr>
                      <p:cNvPr id="66" name="Objeto 65">
                        <a:extLst>
                          <a:ext uri="{FF2B5EF4-FFF2-40B4-BE49-F238E27FC236}">
                            <a16:creationId xmlns:a16="http://schemas.microsoft.com/office/drawing/2014/main" id="{42C06761-C0D5-4FFA-9DB2-D48CE023B1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9453" y="2922588"/>
                        <a:ext cx="877887" cy="522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to 66">
            <a:extLst>
              <a:ext uri="{FF2B5EF4-FFF2-40B4-BE49-F238E27FC236}">
                <a16:creationId xmlns:a16="http://schemas.microsoft.com/office/drawing/2014/main" id="{C8EDDF69-F444-457C-AEA3-DA171C6194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412091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5" name="Equation" r:id="rId25" imgW="1612800" imgH="939600" progId="Equation.DSMT4">
                  <p:embed/>
                </p:oleObj>
              </mc:Choice>
              <mc:Fallback>
                <p:oleObj name="Equation" r:id="rId25" imgW="1612800" imgH="939600" progId="Equation.DSMT4">
                  <p:embed/>
                  <p:pic>
                    <p:nvPicPr>
                      <p:cNvPr id="67" name="Objeto 66">
                        <a:extLst>
                          <a:ext uri="{FF2B5EF4-FFF2-40B4-BE49-F238E27FC236}">
                            <a16:creationId xmlns:a16="http://schemas.microsoft.com/office/drawing/2014/main" id="{C8EDDF69-F444-457C-AEA3-DA171C6194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412091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tângulo 75">
            <a:extLst>
              <a:ext uri="{FF2B5EF4-FFF2-40B4-BE49-F238E27FC236}">
                <a16:creationId xmlns:a16="http://schemas.microsoft.com/office/drawing/2014/main" id="{836521B3-BAA6-45D4-876D-B6970F67D466}"/>
              </a:ext>
            </a:extLst>
          </p:cNvPr>
          <p:cNvSpPr/>
          <p:nvPr/>
        </p:nvSpPr>
        <p:spPr>
          <a:xfrm>
            <a:off x="2388089" y="5609405"/>
            <a:ext cx="194316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solidFill>
                  <a:srgbClr val="C00000"/>
                </a:solidFill>
              </a:rPr>
              <a:t>) = 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n-GB" dirty="0">
                <a:solidFill>
                  <a:srgbClr val="C00000"/>
                </a:solidFill>
              </a:rPr>
              <a:t>) = 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8" name="CuadroTexto 30">
            <a:extLst>
              <a:ext uri="{FF2B5EF4-FFF2-40B4-BE49-F238E27FC236}">
                <a16:creationId xmlns:a16="http://schemas.microsoft.com/office/drawing/2014/main" id="{87FDB192-9424-46E4-AF37-F205C997B746}"/>
              </a:ext>
            </a:extLst>
          </p:cNvPr>
          <p:cNvSpPr txBox="1"/>
          <p:nvPr/>
        </p:nvSpPr>
        <p:spPr>
          <a:xfrm>
            <a:off x="4822611" y="4314555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79" name="CuadroTexto 30">
            <a:extLst>
              <a:ext uri="{FF2B5EF4-FFF2-40B4-BE49-F238E27FC236}">
                <a16:creationId xmlns:a16="http://schemas.microsoft.com/office/drawing/2014/main" id="{3726B5D2-4650-4348-B794-57973A87FFBE}"/>
              </a:ext>
            </a:extLst>
          </p:cNvPr>
          <p:cNvSpPr txBox="1"/>
          <p:nvPr/>
        </p:nvSpPr>
        <p:spPr>
          <a:xfrm>
            <a:off x="4817279" y="4683139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0" name="CuadroTexto 30">
            <a:extLst>
              <a:ext uri="{FF2B5EF4-FFF2-40B4-BE49-F238E27FC236}">
                <a16:creationId xmlns:a16="http://schemas.microsoft.com/office/drawing/2014/main" id="{0FC30B45-B21A-4369-9D3E-43C5A07DEA48}"/>
              </a:ext>
            </a:extLst>
          </p:cNvPr>
          <p:cNvSpPr txBox="1"/>
          <p:nvPr/>
        </p:nvSpPr>
        <p:spPr>
          <a:xfrm>
            <a:off x="4509055" y="3883502"/>
            <a:ext cx="1310998" cy="64698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</a:rPr>
              <a:t>Variáveis</a:t>
            </a:r>
            <a:endParaRPr lang="en-GB" sz="1600" b="1" dirty="0">
              <a:solidFill>
                <a:srgbClr val="00007F"/>
              </a:solidFill>
            </a:endParaRPr>
          </a:p>
          <a:p>
            <a:pPr algn="ctr"/>
            <a:r>
              <a:rPr lang="en-GB" sz="1600" b="1" dirty="0" err="1">
                <a:solidFill>
                  <a:srgbClr val="00007F"/>
                </a:solidFill>
              </a:rPr>
              <a:t>Principais</a:t>
            </a:r>
            <a:endParaRPr lang="en-GB" sz="1600" dirty="0">
              <a:solidFill>
                <a:srgbClr val="00007F"/>
              </a:solidFill>
            </a:endParaRPr>
          </a:p>
        </p:txBody>
      </p:sp>
      <p:sp>
        <p:nvSpPr>
          <p:cNvPr id="82" name="CuadroTexto 30">
            <a:extLst>
              <a:ext uri="{FF2B5EF4-FFF2-40B4-BE49-F238E27FC236}">
                <a16:creationId xmlns:a16="http://schemas.microsoft.com/office/drawing/2014/main" id="{EBC4971A-60DA-4CB7-A6F8-CD84CAD9A5F5}"/>
              </a:ext>
            </a:extLst>
          </p:cNvPr>
          <p:cNvSpPr txBox="1"/>
          <p:nvPr/>
        </p:nvSpPr>
        <p:spPr>
          <a:xfrm>
            <a:off x="4811947" y="5071192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4" name="CuadroTexto 30">
            <a:extLst>
              <a:ext uri="{FF2B5EF4-FFF2-40B4-BE49-F238E27FC236}">
                <a16:creationId xmlns:a16="http://schemas.microsoft.com/office/drawing/2014/main" id="{5D871F18-0E42-457B-B573-7D4BFF328E2D}"/>
              </a:ext>
            </a:extLst>
          </p:cNvPr>
          <p:cNvSpPr txBox="1"/>
          <p:nvPr/>
        </p:nvSpPr>
        <p:spPr>
          <a:xfrm>
            <a:off x="5787948" y="4295699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5" name="CuadroTexto 30">
            <a:extLst>
              <a:ext uri="{FF2B5EF4-FFF2-40B4-BE49-F238E27FC236}">
                <a16:creationId xmlns:a16="http://schemas.microsoft.com/office/drawing/2014/main" id="{1CFF1B0F-A098-402B-9EE1-6F3401B47BEC}"/>
              </a:ext>
            </a:extLst>
          </p:cNvPr>
          <p:cNvSpPr txBox="1"/>
          <p:nvPr/>
        </p:nvSpPr>
        <p:spPr>
          <a:xfrm>
            <a:off x="5479724" y="3883502"/>
            <a:ext cx="1310998" cy="64698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</a:rPr>
              <a:t>Variáveis</a:t>
            </a:r>
            <a:endParaRPr lang="en-GB" sz="1600" b="1" dirty="0">
              <a:solidFill>
                <a:srgbClr val="00007F"/>
              </a:solidFill>
            </a:endParaRPr>
          </a:p>
          <a:p>
            <a:pPr algn="ctr"/>
            <a:r>
              <a:rPr lang="en-GB" sz="1600" b="1" dirty="0">
                <a:solidFill>
                  <a:srgbClr val="00007F"/>
                </a:solidFill>
              </a:rPr>
              <a:t>Livres</a:t>
            </a:r>
            <a:r>
              <a:rPr lang="en-GB" sz="1600" dirty="0">
                <a:solidFill>
                  <a:srgbClr val="00007F"/>
                </a:solidFill>
              </a:rPr>
              <a:t> </a:t>
            </a:r>
          </a:p>
        </p:txBody>
      </p:sp>
      <p:sp>
        <p:nvSpPr>
          <p:cNvPr id="87" name="CuadroTexto 30">
            <a:extLst>
              <a:ext uri="{FF2B5EF4-FFF2-40B4-BE49-F238E27FC236}">
                <a16:creationId xmlns:a16="http://schemas.microsoft.com/office/drawing/2014/main" id="{C70CA86D-A328-4FD6-A699-A52A659AFC6E}"/>
              </a:ext>
            </a:extLst>
          </p:cNvPr>
          <p:cNvSpPr txBox="1"/>
          <p:nvPr/>
        </p:nvSpPr>
        <p:spPr>
          <a:xfrm>
            <a:off x="5782616" y="4739373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1A55826-F476-414C-A836-C3F6A8C0BE95}"/>
              </a:ext>
            </a:extLst>
          </p:cNvPr>
          <p:cNvSpPr/>
          <p:nvPr/>
        </p:nvSpPr>
        <p:spPr>
          <a:xfrm>
            <a:off x="2128074" y="4106675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2B2461E-A689-49E0-80B3-3F7414E9722E}"/>
              </a:ext>
            </a:extLst>
          </p:cNvPr>
          <p:cNvSpPr/>
          <p:nvPr/>
        </p:nvSpPr>
        <p:spPr>
          <a:xfrm>
            <a:off x="2518875" y="4130314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D6B7045-68AB-4BFE-985E-F11124CD8790}"/>
              </a:ext>
            </a:extLst>
          </p:cNvPr>
          <p:cNvSpPr/>
          <p:nvPr/>
        </p:nvSpPr>
        <p:spPr>
          <a:xfrm>
            <a:off x="3373751" y="4131472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D9C6706-89F1-4062-9EFC-876B0AF071B4}"/>
              </a:ext>
            </a:extLst>
          </p:cNvPr>
          <p:cNvSpPr/>
          <p:nvPr/>
        </p:nvSpPr>
        <p:spPr>
          <a:xfrm>
            <a:off x="2929582" y="4130314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386E234F-E1D5-4E22-BA58-787A2DBA43B6}"/>
              </a:ext>
            </a:extLst>
          </p:cNvPr>
          <p:cNvSpPr/>
          <p:nvPr/>
        </p:nvSpPr>
        <p:spPr>
          <a:xfrm>
            <a:off x="3817289" y="4145821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uadroTexto 14">
                <a:extLst>
                  <a:ext uri="{FF2B5EF4-FFF2-40B4-BE49-F238E27FC236}">
                    <a16:creationId xmlns:a16="http://schemas.microsoft.com/office/drawing/2014/main" id="{6D7E2505-1DC3-4260-8C16-FC2012E48AAC}"/>
                  </a:ext>
                </a:extLst>
              </p:cNvPr>
              <p:cNvSpPr txBox="1"/>
              <p:nvPr/>
            </p:nvSpPr>
            <p:spPr>
              <a:xfrm>
                <a:off x="6434584" y="4124261"/>
                <a:ext cx="795731" cy="153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000" i="1" smtClean="0">
                              <a:solidFill>
                                <a:srgbClr val="00007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000" i="1" smtClean="0">
                                  <a:solidFill>
                                    <a:srgbClr val="0000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000" i="1" smtClean="0">
                                        <a:solidFill>
                                          <a:srgbClr val="00007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000" b="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000" i="1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sz="2000" i="1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000" i="1" smtClean="0">
                                        <a:solidFill>
                                          <a:srgbClr val="00007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000" i="1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000" i="1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120" name="CuadroTexto 14">
                <a:extLst>
                  <a:ext uri="{FF2B5EF4-FFF2-40B4-BE49-F238E27FC236}">
                    <a16:creationId xmlns:a16="http://schemas.microsoft.com/office/drawing/2014/main" id="{6D7E2505-1DC3-4260-8C16-FC2012E48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84" y="4124261"/>
                <a:ext cx="795731" cy="1530291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CuadroTexto 14">
                <a:extLst>
                  <a:ext uri="{FF2B5EF4-FFF2-40B4-BE49-F238E27FC236}">
                    <a16:creationId xmlns:a16="http://schemas.microsoft.com/office/drawing/2014/main" id="{44798112-9BFD-4908-BA13-6D36419D3C52}"/>
                  </a:ext>
                </a:extLst>
              </p:cNvPr>
              <p:cNvSpPr txBox="1"/>
              <p:nvPr/>
            </p:nvSpPr>
            <p:spPr>
              <a:xfrm>
                <a:off x="6777428" y="5000464"/>
                <a:ext cx="86369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121" name="CuadroTexto 14">
                <a:extLst>
                  <a:ext uri="{FF2B5EF4-FFF2-40B4-BE49-F238E27FC236}">
                    <a16:creationId xmlns:a16="http://schemas.microsoft.com/office/drawing/2014/main" id="{44798112-9BFD-4908-BA13-6D36419D3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428" y="5000464"/>
                <a:ext cx="863698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CuadroTexto 14">
                <a:extLst>
                  <a:ext uri="{FF2B5EF4-FFF2-40B4-BE49-F238E27FC236}">
                    <a16:creationId xmlns:a16="http://schemas.microsoft.com/office/drawing/2014/main" id="{9641A9BA-93D7-4B1C-ABC7-6ACD3605A4A4}"/>
                  </a:ext>
                </a:extLst>
              </p:cNvPr>
              <p:cNvSpPr txBox="1"/>
              <p:nvPr/>
            </p:nvSpPr>
            <p:spPr>
              <a:xfrm>
                <a:off x="6764033" y="5316208"/>
                <a:ext cx="93256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122" name="CuadroTexto 14">
                <a:extLst>
                  <a:ext uri="{FF2B5EF4-FFF2-40B4-BE49-F238E27FC236}">
                    <a16:creationId xmlns:a16="http://schemas.microsoft.com/office/drawing/2014/main" id="{9641A9BA-93D7-4B1C-ABC7-6ACD3605A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033" y="5316208"/>
                <a:ext cx="932563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Retângulo: Cantos Arredondados 122">
            <a:extLst>
              <a:ext uri="{FF2B5EF4-FFF2-40B4-BE49-F238E27FC236}">
                <a16:creationId xmlns:a16="http://schemas.microsoft.com/office/drawing/2014/main" id="{73B58441-75C1-4C21-B475-25FC9129AF1F}"/>
              </a:ext>
            </a:extLst>
          </p:cNvPr>
          <p:cNvSpPr/>
          <p:nvPr/>
        </p:nvSpPr>
        <p:spPr>
          <a:xfrm>
            <a:off x="5653227" y="3900380"/>
            <a:ext cx="946153" cy="1349771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tângulo: Cantos Arredondados 123">
            <a:extLst>
              <a:ext uri="{FF2B5EF4-FFF2-40B4-BE49-F238E27FC236}">
                <a16:creationId xmlns:a16="http://schemas.microsoft.com/office/drawing/2014/main" id="{5DBC27D7-772A-4D2B-899C-E996997A60FB}"/>
              </a:ext>
            </a:extLst>
          </p:cNvPr>
          <p:cNvSpPr/>
          <p:nvPr/>
        </p:nvSpPr>
        <p:spPr>
          <a:xfrm>
            <a:off x="4643486" y="3898900"/>
            <a:ext cx="1004409" cy="1641238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CuadroTexto 14">
                <a:extLst>
                  <a:ext uri="{FF2B5EF4-FFF2-40B4-BE49-F238E27FC236}">
                    <a16:creationId xmlns:a16="http://schemas.microsoft.com/office/drawing/2014/main" id="{F014F7A3-3792-47DE-8469-057AF21FBCED}"/>
                  </a:ext>
                </a:extLst>
              </p:cNvPr>
              <p:cNvSpPr txBox="1"/>
              <p:nvPr/>
            </p:nvSpPr>
            <p:spPr>
              <a:xfrm>
                <a:off x="6770155" y="4374086"/>
                <a:ext cx="135665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125" name="CuadroTexto 14">
                <a:extLst>
                  <a:ext uri="{FF2B5EF4-FFF2-40B4-BE49-F238E27FC236}">
                    <a16:creationId xmlns:a16="http://schemas.microsoft.com/office/drawing/2014/main" id="{F014F7A3-3792-47DE-8469-057AF21FB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155" y="4374086"/>
                <a:ext cx="1356653" cy="400110"/>
              </a:xfrm>
              <a:prstGeom prst="rect">
                <a:avLst/>
              </a:prstGeom>
              <a:blipFill>
                <a:blip r:embed="rId3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uadroTexto 14">
                <a:extLst>
                  <a:ext uri="{FF2B5EF4-FFF2-40B4-BE49-F238E27FC236}">
                    <a16:creationId xmlns:a16="http://schemas.microsoft.com/office/drawing/2014/main" id="{6470E685-E555-4925-A3A9-163B744B7B4D}"/>
                  </a:ext>
                </a:extLst>
              </p:cNvPr>
              <p:cNvSpPr txBox="1"/>
              <p:nvPr/>
            </p:nvSpPr>
            <p:spPr>
              <a:xfrm>
                <a:off x="6774331" y="4717857"/>
                <a:ext cx="82715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126" name="CuadroTexto 14">
                <a:extLst>
                  <a:ext uri="{FF2B5EF4-FFF2-40B4-BE49-F238E27FC236}">
                    <a16:creationId xmlns:a16="http://schemas.microsoft.com/office/drawing/2014/main" id="{6470E685-E555-4925-A3A9-163B744B7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331" y="4717857"/>
                <a:ext cx="827150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uadroTexto 14">
                <a:extLst>
                  <a:ext uri="{FF2B5EF4-FFF2-40B4-BE49-F238E27FC236}">
                    <a16:creationId xmlns:a16="http://schemas.microsoft.com/office/drawing/2014/main" id="{A3345606-2485-478C-941B-AF6C3414B8E0}"/>
                  </a:ext>
                </a:extLst>
              </p:cNvPr>
              <p:cNvSpPr txBox="1"/>
              <p:nvPr/>
            </p:nvSpPr>
            <p:spPr>
              <a:xfrm>
                <a:off x="6770155" y="4092549"/>
                <a:ext cx="284103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PT" sz="2000" b="0" i="1" smtClean="0">
                          <a:solidFill>
                            <a:srgbClr val="00007F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s-ES" sz="2000" dirty="0">
                  <a:solidFill>
                    <a:srgbClr val="00007F"/>
                  </a:solidFill>
                </a:endParaRPr>
              </a:p>
            </p:txBody>
          </p:sp>
        </mc:Choice>
        <mc:Fallback xmlns="">
          <p:sp>
            <p:nvSpPr>
              <p:cNvPr id="127" name="CuadroTexto 14">
                <a:extLst>
                  <a:ext uri="{FF2B5EF4-FFF2-40B4-BE49-F238E27FC236}">
                    <a16:creationId xmlns:a16="http://schemas.microsoft.com/office/drawing/2014/main" id="{A3345606-2485-478C-941B-AF6C3414B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155" y="4092549"/>
                <a:ext cx="2841034" cy="400110"/>
              </a:xfrm>
              <a:prstGeom prst="rect">
                <a:avLst/>
              </a:prstGeom>
              <a:blipFill>
                <a:blip r:embed="rId32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3A9AD240-648B-48B4-865D-6B3CEF371C69}"/>
              </a:ext>
            </a:extLst>
          </p:cNvPr>
          <p:cNvSpPr/>
          <p:nvPr/>
        </p:nvSpPr>
        <p:spPr>
          <a:xfrm>
            <a:off x="6747758" y="4131331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7565A9B1-1B4D-4F31-B5BE-425B2CE1B3FA}"/>
              </a:ext>
            </a:extLst>
          </p:cNvPr>
          <p:cNvSpPr/>
          <p:nvPr/>
        </p:nvSpPr>
        <p:spPr>
          <a:xfrm>
            <a:off x="7139727" y="4123316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9D047AB-1199-4BC2-A7CD-62DB1AFC190F}"/>
              </a:ext>
            </a:extLst>
          </p:cNvPr>
          <p:cNvSpPr/>
          <p:nvPr/>
        </p:nvSpPr>
        <p:spPr>
          <a:xfrm>
            <a:off x="7598778" y="4124261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A845D4E-C1D5-4EE5-8E33-265720487845}"/>
              </a:ext>
            </a:extLst>
          </p:cNvPr>
          <p:cNvSpPr/>
          <p:nvPr/>
        </p:nvSpPr>
        <p:spPr>
          <a:xfrm>
            <a:off x="8341320" y="4111458"/>
            <a:ext cx="557850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01891A4-F1DE-466C-8082-B134F80DF912}"/>
              </a:ext>
            </a:extLst>
          </p:cNvPr>
          <p:cNvSpPr/>
          <p:nvPr/>
        </p:nvSpPr>
        <p:spPr>
          <a:xfrm>
            <a:off x="8921567" y="4106675"/>
            <a:ext cx="557850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2D26AB98-C85C-45B1-99CC-14450BD04B99}"/>
              </a:ext>
            </a:extLst>
          </p:cNvPr>
          <p:cNvSpPr/>
          <p:nvPr/>
        </p:nvSpPr>
        <p:spPr>
          <a:xfrm>
            <a:off x="2528332" y="4454056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6138289-4AA7-4C5A-A3D9-777207F06A4C}"/>
              </a:ext>
            </a:extLst>
          </p:cNvPr>
          <p:cNvSpPr/>
          <p:nvPr/>
        </p:nvSpPr>
        <p:spPr>
          <a:xfrm>
            <a:off x="2939039" y="4454056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8B9F82E-3D60-4C25-A792-5A7549163C78}"/>
              </a:ext>
            </a:extLst>
          </p:cNvPr>
          <p:cNvSpPr/>
          <p:nvPr/>
        </p:nvSpPr>
        <p:spPr>
          <a:xfrm>
            <a:off x="3826746" y="4469563"/>
            <a:ext cx="422266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4BFE82DD-5924-4DF6-93FD-72E53D553FC8}"/>
              </a:ext>
            </a:extLst>
          </p:cNvPr>
          <p:cNvSpPr/>
          <p:nvPr/>
        </p:nvSpPr>
        <p:spPr>
          <a:xfrm>
            <a:off x="6757215" y="4455073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35B5AD8B-41B2-476A-BFD7-EBD42170C3BA}"/>
              </a:ext>
            </a:extLst>
          </p:cNvPr>
          <p:cNvSpPr/>
          <p:nvPr/>
        </p:nvSpPr>
        <p:spPr>
          <a:xfrm>
            <a:off x="7220832" y="4435200"/>
            <a:ext cx="408469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3EA54EE-F0F2-4FB1-B9FD-5F98BE063BE0}"/>
              </a:ext>
            </a:extLst>
          </p:cNvPr>
          <p:cNvSpPr/>
          <p:nvPr/>
        </p:nvSpPr>
        <p:spPr>
          <a:xfrm>
            <a:off x="7693499" y="4430417"/>
            <a:ext cx="408469" cy="36848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872A5489-CB9E-4A75-B831-E097C2E2859E}"/>
              </a:ext>
            </a:extLst>
          </p:cNvPr>
          <p:cNvSpPr/>
          <p:nvPr/>
        </p:nvSpPr>
        <p:spPr>
          <a:xfrm>
            <a:off x="3386505" y="4791807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5D77057-98AA-47EC-9282-A2B64AD29E6B}"/>
              </a:ext>
            </a:extLst>
          </p:cNvPr>
          <p:cNvSpPr/>
          <p:nvPr/>
        </p:nvSpPr>
        <p:spPr>
          <a:xfrm>
            <a:off x="6753570" y="4703854"/>
            <a:ext cx="422266" cy="3684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1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/>
      <p:bldP spid="121" grpId="0" animBg="1"/>
      <p:bldP spid="122" grpId="0" animBg="1"/>
      <p:bldP spid="123" grpId="0" animBg="1"/>
      <p:bldP spid="123" grpId="1" animBg="1"/>
      <p:bldP spid="124" grpId="0" animBg="1"/>
      <p:bldP spid="125" grpId="0" animBg="1"/>
      <p:bldP spid="126" grpId="0" animBg="1"/>
      <p:bldP spid="127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27">
            <a:extLst>
              <a:ext uri="{FF2B5EF4-FFF2-40B4-BE49-F238E27FC236}">
                <a16:creationId xmlns:a16="http://schemas.microsoft.com/office/drawing/2014/main" id="{5E3A55D7-092F-456B-8595-CD421CDF3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60" name="Imagem 6">
            <a:extLst>
              <a:ext uri="{FF2B5EF4-FFF2-40B4-BE49-F238E27FC236}">
                <a16:creationId xmlns:a16="http://schemas.microsoft.com/office/drawing/2014/main" id="{5DE3A9AB-6DC5-47D3-A669-78AE7FDC6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170" name="Google Shape;1170;p29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1" name="Google Shape;1171;p29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2" name="Google Shape;1172;p29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3" name="Google Shape;1173;p29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76" name="Google Shape;1176;p29"/>
          <p:cNvSpPr txBox="1"/>
          <p:nvPr/>
        </p:nvSpPr>
        <p:spPr>
          <a:xfrm>
            <a:off x="2180805" y="484679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1177" name="Google Shape;1177;p29"/>
          <p:cNvSpPr txBox="1"/>
          <p:nvPr/>
        </p:nvSpPr>
        <p:spPr>
          <a:xfrm>
            <a:off x="3742306" y="462232"/>
            <a:ext cx="80328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 para resolver o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1178" name="Google Shape;1178;p29"/>
          <p:cNvSpPr txBox="1"/>
          <p:nvPr/>
        </p:nvSpPr>
        <p:spPr>
          <a:xfrm>
            <a:off x="2114703" y="946344"/>
            <a:ext cx="3415935" cy="147976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179" name="Google Shape;1179;p29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29"/>
          <p:cNvSpPr txBox="1"/>
          <p:nvPr/>
        </p:nvSpPr>
        <p:spPr>
          <a:xfrm>
            <a:off x="5596740" y="1322820"/>
            <a:ext cx="637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Observa que, como o número de equações (4) é menor do que o número de variáveis (5) teremos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múltiplas soluções</a:t>
            </a: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pt-PT" dirty="0"/>
          </a:p>
        </p:txBody>
      </p:sp>
      <p:sp>
        <p:nvSpPr>
          <p:cNvPr id="1187" name="Google Shape;1187;p29"/>
          <p:cNvSpPr/>
          <p:nvPr/>
        </p:nvSpPr>
        <p:spPr>
          <a:xfrm>
            <a:off x="6086565" y="2069345"/>
            <a:ext cx="4419608" cy="369332"/>
          </a:xfrm>
          <a:prstGeom prst="rect">
            <a:avLst/>
          </a:prstGeom>
          <a:noFill/>
          <a:ln w="9525" cap="flat" cmpd="sng">
            <a:solidFill>
              <a:srgbClr val="29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&lt; </a:t>
            </a:r>
            <a:r>
              <a:rPr lang="pt-PT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Número de variáveis</a:t>
            </a:r>
            <a:endParaRPr lang="pt-PT" dirty="0"/>
          </a:p>
        </p:txBody>
      </p:sp>
      <p:sp>
        <p:nvSpPr>
          <p:cNvPr id="1215" name="Google Shape;1215;p29">
            <a:hlinkClick r:id="rId7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29">
            <a:hlinkClick r:id="rId8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217" name="Google Shape;1217;p29">
            <a:hlinkClick r:id="rId9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218" name="Google Shape;1218;p29">
            <a:hlinkClick r:id="rId10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219" name="Google Shape;1219;p29">
            <a:hlinkClick r:id="rId11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469840" y="940231"/>
            <a:ext cx="646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Homogéneo </a:t>
            </a:r>
            <a:r>
              <a:rPr lang="pt-PT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(termos independentes nulos</a:t>
            </a:r>
            <a:r>
              <a:rPr lang="en-GB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           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Possível! </a:t>
            </a:r>
            <a:endParaRPr lang="pt-PT" sz="2000" b="1" dirty="0"/>
          </a:p>
        </p:txBody>
      </p:sp>
      <p:cxnSp>
        <p:nvCxnSpPr>
          <p:cNvPr id="4" name="Conexão reta unidirecional 3"/>
          <p:cNvCxnSpPr/>
          <p:nvPr/>
        </p:nvCxnSpPr>
        <p:spPr>
          <a:xfrm>
            <a:off x="10417183" y="1161853"/>
            <a:ext cx="3322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Google Shape;400;p9"/>
          <p:cNvSpPr/>
          <p:nvPr/>
        </p:nvSpPr>
        <p:spPr>
          <a:xfrm>
            <a:off x="4808873" y="6118916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56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57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58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2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59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B136BB84-B77E-4963-BE05-60D93A9A3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2481193"/>
          <a:ext cx="2436492" cy="14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Equation" r:id="rId13" imgW="1625400" imgH="939600" progId="Equation.DSMT4">
                  <p:embed/>
                </p:oleObj>
              </mc:Choice>
              <mc:Fallback>
                <p:oleObj name="Equation" r:id="rId13" imgW="1625400" imgH="9396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B136BB84-B77E-4963-BE05-60D93A9A3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2481193"/>
                        <a:ext cx="2436492" cy="1419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D4F3A991-8B0E-42E5-90FC-AE08D36462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7550" y="2830513"/>
          <a:ext cx="95408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1" name="Equation" r:id="rId15" imgW="622080" imgH="419040" progId="Equation.DSMT4">
                  <p:embed/>
                </p:oleObj>
              </mc:Choice>
              <mc:Fallback>
                <p:oleObj name="Equation" r:id="rId15" imgW="622080" imgH="41904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D4F3A991-8B0E-42E5-90FC-AE08D3646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2830513"/>
                        <a:ext cx="954088" cy="71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66F3682C-B8CE-4CB5-94F3-45B634B94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44185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2" name="Equation" r:id="rId17" imgW="1612800" imgH="939600" progId="Equation.DSMT4">
                  <p:embed/>
                </p:oleObj>
              </mc:Choice>
              <mc:Fallback>
                <p:oleObj name="Equation" r:id="rId17" imgW="1612800" imgH="939600" progId="Equation.DSMT4">
                  <p:embed/>
                  <p:pic>
                    <p:nvPicPr>
                      <p:cNvPr id="63" name="Objeto 62">
                        <a:extLst>
                          <a:ext uri="{FF2B5EF4-FFF2-40B4-BE49-F238E27FC236}">
                            <a16:creationId xmlns:a16="http://schemas.microsoft.com/office/drawing/2014/main" id="{66F3682C-B8CE-4CB5-94F3-45B634B948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4185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to 63">
            <a:extLst>
              <a:ext uri="{FF2B5EF4-FFF2-40B4-BE49-F238E27FC236}">
                <a16:creationId xmlns:a16="http://schemas.microsoft.com/office/drawing/2014/main" id="{834DB586-BF8C-4A41-869E-32B7569DAB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0825" y="2822575"/>
          <a:ext cx="876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3" name="Equation" r:id="rId19" imgW="571320" imgH="419040" progId="Equation.DSMT4">
                  <p:embed/>
                </p:oleObj>
              </mc:Choice>
              <mc:Fallback>
                <p:oleObj name="Equation" r:id="rId19" imgW="571320" imgH="419040" progId="Equation.DSMT4">
                  <p:embed/>
                  <p:pic>
                    <p:nvPicPr>
                      <p:cNvPr id="64" name="Objeto 63">
                        <a:extLst>
                          <a:ext uri="{FF2B5EF4-FFF2-40B4-BE49-F238E27FC236}">
                            <a16:creationId xmlns:a16="http://schemas.microsoft.com/office/drawing/2014/main" id="{834DB586-BF8C-4A41-869E-32B7569DAB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825" y="2822575"/>
                        <a:ext cx="876300" cy="719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BAFBF755-8CF3-4974-975B-100F98280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9379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4" name="Equation" r:id="rId21" imgW="1612800" imgH="939600" progId="Equation.DSMT4">
                  <p:embed/>
                </p:oleObj>
              </mc:Choice>
              <mc:Fallback>
                <p:oleObj name="Equation" r:id="rId21" imgW="1612800" imgH="93960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BAFBF755-8CF3-4974-975B-100F98280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379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to 65">
            <a:extLst>
              <a:ext uri="{FF2B5EF4-FFF2-40B4-BE49-F238E27FC236}">
                <a16:creationId xmlns:a16="http://schemas.microsoft.com/office/drawing/2014/main" id="{42C06761-C0D5-4FFA-9DB2-D48CE023B1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9453" y="2922588"/>
          <a:ext cx="87788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5" name="Equation" r:id="rId23" imgW="571320" imgH="304560" progId="Equation.DSMT4">
                  <p:embed/>
                </p:oleObj>
              </mc:Choice>
              <mc:Fallback>
                <p:oleObj name="Equation" r:id="rId23" imgW="571320" imgH="304560" progId="Equation.DSMT4">
                  <p:embed/>
                  <p:pic>
                    <p:nvPicPr>
                      <p:cNvPr id="66" name="Objeto 65">
                        <a:extLst>
                          <a:ext uri="{FF2B5EF4-FFF2-40B4-BE49-F238E27FC236}">
                            <a16:creationId xmlns:a16="http://schemas.microsoft.com/office/drawing/2014/main" id="{42C06761-C0D5-4FFA-9DB2-D48CE023B1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9453" y="2922588"/>
                        <a:ext cx="877887" cy="522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to 66">
            <a:extLst>
              <a:ext uri="{FF2B5EF4-FFF2-40B4-BE49-F238E27FC236}">
                <a16:creationId xmlns:a16="http://schemas.microsoft.com/office/drawing/2014/main" id="{C8EDDF69-F444-457C-AEA3-DA171C6194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412091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6" name="Equation" r:id="rId25" imgW="1612800" imgH="939600" progId="Equation.DSMT4">
                  <p:embed/>
                </p:oleObj>
              </mc:Choice>
              <mc:Fallback>
                <p:oleObj name="Equation" r:id="rId25" imgW="1612800" imgH="939600" progId="Equation.DSMT4">
                  <p:embed/>
                  <p:pic>
                    <p:nvPicPr>
                      <p:cNvPr id="67" name="Objeto 66">
                        <a:extLst>
                          <a:ext uri="{FF2B5EF4-FFF2-40B4-BE49-F238E27FC236}">
                            <a16:creationId xmlns:a16="http://schemas.microsoft.com/office/drawing/2014/main" id="{C8EDDF69-F444-457C-AEA3-DA171C6194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412091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tângulo 75">
            <a:extLst>
              <a:ext uri="{FF2B5EF4-FFF2-40B4-BE49-F238E27FC236}">
                <a16:creationId xmlns:a16="http://schemas.microsoft.com/office/drawing/2014/main" id="{836521B3-BAA6-45D4-876D-B6970F67D466}"/>
              </a:ext>
            </a:extLst>
          </p:cNvPr>
          <p:cNvSpPr/>
          <p:nvPr/>
        </p:nvSpPr>
        <p:spPr>
          <a:xfrm>
            <a:off x="2388089" y="5609405"/>
            <a:ext cx="194316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solidFill>
                  <a:srgbClr val="C00000"/>
                </a:solidFill>
              </a:rPr>
              <a:t>) = 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n-GB" dirty="0">
                <a:solidFill>
                  <a:srgbClr val="C00000"/>
                </a:solidFill>
              </a:rPr>
              <a:t>) = 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8" name="CuadroTexto 30">
            <a:extLst>
              <a:ext uri="{FF2B5EF4-FFF2-40B4-BE49-F238E27FC236}">
                <a16:creationId xmlns:a16="http://schemas.microsoft.com/office/drawing/2014/main" id="{87FDB192-9424-46E4-AF37-F205C997B746}"/>
              </a:ext>
            </a:extLst>
          </p:cNvPr>
          <p:cNvSpPr txBox="1"/>
          <p:nvPr/>
        </p:nvSpPr>
        <p:spPr>
          <a:xfrm>
            <a:off x="4822611" y="4314555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79" name="CuadroTexto 30">
            <a:extLst>
              <a:ext uri="{FF2B5EF4-FFF2-40B4-BE49-F238E27FC236}">
                <a16:creationId xmlns:a16="http://schemas.microsoft.com/office/drawing/2014/main" id="{3726B5D2-4650-4348-B794-57973A87FFBE}"/>
              </a:ext>
            </a:extLst>
          </p:cNvPr>
          <p:cNvSpPr txBox="1"/>
          <p:nvPr/>
        </p:nvSpPr>
        <p:spPr>
          <a:xfrm>
            <a:off x="4817279" y="4683139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0" name="CuadroTexto 30">
            <a:extLst>
              <a:ext uri="{FF2B5EF4-FFF2-40B4-BE49-F238E27FC236}">
                <a16:creationId xmlns:a16="http://schemas.microsoft.com/office/drawing/2014/main" id="{0FC30B45-B21A-4369-9D3E-43C5A07DEA48}"/>
              </a:ext>
            </a:extLst>
          </p:cNvPr>
          <p:cNvSpPr txBox="1"/>
          <p:nvPr/>
        </p:nvSpPr>
        <p:spPr>
          <a:xfrm>
            <a:off x="4509055" y="3883502"/>
            <a:ext cx="1310998" cy="64698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</a:rPr>
              <a:t>Variáveis</a:t>
            </a:r>
            <a:endParaRPr lang="en-GB" sz="1600" b="1" dirty="0">
              <a:solidFill>
                <a:srgbClr val="00007F"/>
              </a:solidFill>
            </a:endParaRPr>
          </a:p>
          <a:p>
            <a:pPr algn="ctr"/>
            <a:r>
              <a:rPr lang="en-GB" sz="1600" b="1" dirty="0" err="1">
                <a:solidFill>
                  <a:srgbClr val="00007F"/>
                </a:solidFill>
              </a:rPr>
              <a:t>Principais</a:t>
            </a:r>
            <a:endParaRPr lang="en-GB" sz="1600" dirty="0">
              <a:solidFill>
                <a:srgbClr val="00007F"/>
              </a:solidFill>
            </a:endParaRPr>
          </a:p>
        </p:txBody>
      </p:sp>
      <p:sp>
        <p:nvSpPr>
          <p:cNvPr id="82" name="CuadroTexto 30">
            <a:extLst>
              <a:ext uri="{FF2B5EF4-FFF2-40B4-BE49-F238E27FC236}">
                <a16:creationId xmlns:a16="http://schemas.microsoft.com/office/drawing/2014/main" id="{EBC4971A-60DA-4CB7-A6F8-CD84CAD9A5F5}"/>
              </a:ext>
            </a:extLst>
          </p:cNvPr>
          <p:cNvSpPr txBox="1"/>
          <p:nvPr/>
        </p:nvSpPr>
        <p:spPr>
          <a:xfrm>
            <a:off x="4811947" y="5071192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4" name="CuadroTexto 30">
            <a:extLst>
              <a:ext uri="{FF2B5EF4-FFF2-40B4-BE49-F238E27FC236}">
                <a16:creationId xmlns:a16="http://schemas.microsoft.com/office/drawing/2014/main" id="{5D871F18-0E42-457B-B573-7D4BFF328E2D}"/>
              </a:ext>
            </a:extLst>
          </p:cNvPr>
          <p:cNvSpPr txBox="1"/>
          <p:nvPr/>
        </p:nvSpPr>
        <p:spPr>
          <a:xfrm>
            <a:off x="5787948" y="4295699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GB" sz="2400" b="1" dirty="0">
              <a:solidFill>
                <a:srgbClr val="00007F"/>
              </a:solidFill>
            </a:endParaRPr>
          </a:p>
        </p:txBody>
      </p:sp>
      <p:sp>
        <p:nvSpPr>
          <p:cNvPr id="85" name="CuadroTexto 30">
            <a:extLst>
              <a:ext uri="{FF2B5EF4-FFF2-40B4-BE49-F238E27FC236}">
                <a16:creationId xmlns:a16="http://schemas.microsoft.com/office/drawing/2014/main" id="{1CFF1B0F-A098-402B-9EE1-6F3401B47BEC}"/>
              </a:ext>
            </a:extLst>
          </p:cNvPr>
          <p:cNvSpPr txBox="1"/>
          <p:nvPr/>
        </p:nvSpPr>
        <p:spPr>
          <a:xfrm>
            <a:off x="5479724" y="3883502"/>
            <a:ext cx="1310998" cy="646986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007F"/>
                </a:solidFill>
              </a:rPr>
              <a:t>Variáveis</a:t>
            </a:r>
            <a:endParaRPr lang="en-GB" sz="1600" b="1" dirty="0">
              <a:solidFill>
                <a:srgbClr val="00007F"/>
              </a:solidFill>
            </a:endParaRPr>
          </a:p>
          <a:p>
            <a:pPr algn="ctr"/>
            <a:r>
              <a:rPr lang="en-GB" sz="1600" b="1" dirty="0">
                <a:solidFill>
                  <a:srgbClr val="00007F"/>
                </a:solidFill>
              </a:rPr>
              <a:t>Livres</a:t>
            </a:r>
            <a:r>
              <a:rPr lang="en-GB" sz="1600" dirty="0">
                <a:solidFill>
                  <a:srgbClr val="00007F"/>
                </a:solidFill>
              </a:rPr>
              <a:t> </a:t>
            </a:r>
          </a:p>
        </p:txBody>
      </p:sp>
      <p:sp>
        <p:nvSpPr>
          <p:cNvPr id="87" name="CuadroTexto 30">
            <a:extLst>
              <a:ext uri="{FF2B5EF4-FFF2-40B4-BE49-F238E27FC236}">
                <a16:creationId xmlns:a16="http://schemas.microsoft.com/office/drawing/2014/main" id="{C70CA86D-A328-4FD6-A699-A52A659AFC6E}"/>
              </a:ext>
            </a:extLst>
          </p:cNvPr>
          <p:cNvSpPr txBox="1"/>
          <p:nvPr/>
        </p:nvSpPr>
        <p:spPr>
          <a:xfrm>
            <a:off x="5782616" y="4739373"/>
            <a:ext cx="62676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0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GB" sz="2400" b="1" dirty="0">
              <a:solidFill>
                <a:srgbClr val="00007F"/>
              </a:solidFill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B0F44BFE-5287-463D-8488-FF925D922EAC}"/>
              </a:ext>
            </a:extLst>
          </p:cNvPr>
          <p:cNvGrpSpPr/>
          <p:nvPr/>
        </p:nvGrpSpPr>
        <p:grpSpPr>
          <a:xfrm>
            <a:off x="6347012" y="4092548"/>
            <a:ext cx="3264178" cy="1705823"/>
            <a:chOff x="6434584" y="4092549"/>
            <a:chExt cx="3176605" cy="1623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uadroTexto 14">
                  <a:extLst>
                    <a:ext uri="{FF2B5EF4-FFF2-40B4-BE49-F238E27FC236}">
                      <a16:creationId xmlns:a16="http://schemas.microsoft.com/office/drawing/2014/main" id="{ED4E4A13-5E05-45E3-B1A7-9C32427B5943}"/>
                    </a:ext>
                  </a:extLst>
                </p:cNvPr>
                <p:cNvSpPr txBox="1"/>
                <p:nvPr/>
              </p:nvSpPr>
              <p:spPr>
                <a:xfrm>
                  <a:off x="6434584" y="4124261"/>
                  <a:ext cx="795731" cy="15302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s-ES" sz="2000" i="1" smtClean="0">
                                <a:solidFill>
                                  <a:srgbClr val="00007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200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b="0" i="1" smtClean="0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pt-PT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2000" i="1">
                                      <a:solidFill>
                                        <a:srgbClr val="00007F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CuadroTexto 14">
                  <a:extLst>
                    <a:ext uri="{FF2B5EF4-FFF2-40B4-BE49-F238E27FC236}">
                      <a16:creationId xmlns:a16="http://schemas.microsoft.com/office/drawing/2014/main" id="{195C189E-9C55-4071-81A2-292D1FAD3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4584" y="4124261"/>
                  <a:ext cx="795731" cy="1530291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uadroTexto 14">
                  <a:extLst>
                    <a:ext uri="{FF2B5EF4-FFF2-40B4-BE49-F238E27FC236}">
                      <a16:creationId xmlns:a16="http://schemas.microsoft.com/office/drawing/2014/main" id="{CA4425E2-04D2-485C-A514-F76D83A81175}"/>
                    </a:ext>
                  </a:extLst>
                </p:cNvPr>
                <p:cNvSpPr txBox="1"/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CuadroTexto 14">
                  <a:extLst>
                    <a:ext uri="{FF2B5EF4-FFF2-40B4-BE49-F238E27FC236}">
                      <a16:creationId xmlns:a16="http://schemas.microsoft.com/office/drawing/2014/main" id="{F83F1B6B-46C6-4062-A0C7-C08A0E07E8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uadroTexto 14">
                  <a:extLst>
                    <a:ext uri="{FF2B5EF4-FFF2-40B4-BE49-F238E27FC236}">
                      <a16:creationId xmlns:a16="http://schemas.microsoft.com/office/drawing/2014/main" id="{582C1E4B-DB3A-4781-96FC-402639D85527}"/>
                    </a:ext>
                  </a:extLst>
                </p:cNvPr>
                <p:cNvSpPr txBox="1"/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CuadroTexto 14">
                  <a:extLst>
                    <a:ext uri="{FF2B5EF4-FFF2-40B4-BE49-F238E27FC236}">
                      <a16:creationId xmlns:a16="http://schemas.microsoft.com/office/drawing/2014/main" id="{CA74FC77-1951-4E23-A5FC-CF1A463AD5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uadroTexto 14">
                  <a:extLst>
                    <a:ext uri="{FF2B5EF4-FFF2-40B4-BE49-F238E27FC236}">
                      <a16:creationId xmlns:a16="http://schemas.microsoft.com/office/drawing/2014/main" id="{7F645169-071A-4D4C-9581-4FAE5817123B}"/>
                    </a:ext>
                  </a:extLst>
                </p:cNvPr>
                <p:cNvSpPr txBox="1"/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CuadroTexto 14">
                  <a:extLst>
                    <a:ext uri="{FF2B5EF4-FFF2-40B4-BE49-F238E27FC236}">
                      <a16:creationId xmlns:a16="http://schemas.microsoft.com/office/drawing/2014/main" id="{C1C6CEA3-BFF5-418D-A8C5-5039E4E52F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blipFill>
                  <a:blip r:embed="rId34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CuadroTexto 14">
                  <a:extLst>
                    <a:ext uri="{FF2B5EF4-FFF2-40B4-BE49-F238E27FC236}">
                      <a16:creationId xmlns:a16="http://schemas.microsoft.com/office/drawing/2014/main" id="{96C4C1CB-4F10-4968-A6F0-E680026563E6}"/>
                    </a:ext>
                  </a:extLst>
                </p:cNvPr>
                <p:cNvSpPr txBox="1"/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CuadroTexto 14">
                  <a:extLst>
                    <a:ext uri="{FF2B5EF4-FFF2-40B4-BE49-F238E27FC236}">
                      <a16:creationId xmlns:a16="http://schemas.microsoft.com/office/drawing/2014/main" id="{177CC546-32F3-4B1D-A547-30AD26A1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uadroTexto 14">
                  <a:extLst>
                    <a:ext uri="{FF2B5EF4-FFF2-40B4-BE49-F238E27FC236}">
                      <a16:creationId xmlns:a16="http://schemas.microsoft.com/office/drawing/2014/main" id="{CAFE3FD9-4040-41F7-AF32-632725F1FFDE}"/>
                    </a:ext>
                  </a:extLst>
                </p:cNvPr>
                <p:cNvSpPr txBox="1"/>
                <p:nvPr/>
              </p:nvSpPr>
              <p:spPr>
                <a:xfrm>
                  <a:off x="6770155" y="4092549"/>
                  <a:ext cx="2841034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CuadroTexto 14">
                  <a:extLst>
                    <a:ext uri="{FF2B5EF4-FFF2-40B4-BE49-F238E27FC236}">
                      <a16:creationId xmlns:a16="http://schemas.microsoft.com/office/drawing/2014/main" id="{C1ECEC22-AF2A-4A4C-AA5A-5DFE966D8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092549"/>
                  <a:ext cx="2841034" cy="400110"/>
                </a:xfrm>
                <a:prstGeom prst="rect">
                  <a:avLst/>
                </a:prstGeom>
                <a:blipFill>
                  <a:blip r:embed="rId3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44E2DBAC-D155-4F3A-A630-D77A9CCA63B8}"/>
              </a:ext>
            </a:extLst>
          </p:cNvPr>
          <p:cNvGrpSpPr/>
          <p:nvPr/>
        </p:nvGrpSpPr>
        <p:grpSpPr>
          <a:xfrm>
            <a:off x="7234820" y="4092549"/>
            <a:ext cx="4765719" cy="1638688"/>
            <a:chOff x="5916063" y="4092549"/>
            <a:chExt cx="4722330" cy="1623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CuadroTexto 14">
                  <a:extLst>
                    <a:ext uri="{FF2B5EF4-FFF2-40B4-BE49-F238E27FC236}">
                      <a16:creationId xmlns:a16="http://schemas.microsoft.com/office/drawing/2014/main" id="{53362775-A5BF-476A-BC60-61513E043F59}"/>
                    </a:ext>
                  </a:extLst>
                </p:cNvPr>
                <p:cNvSpPr txBox="1"/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00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s-ES" sz="2000" i="1" smtClean="0">
                                <a:solidFill>
                                  <a:srgbClr val="00007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200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b="0" i="1" smtClean="0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pt-PT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2000" i="1">
                                      <a:solidFill>
                                        <a:srgbClr val="00007F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CuadroTexto 14">
                  <a:extLst>
                    <a:ext uri="{FF2B5EF4-FFF2-40B4-BE49-F238E27FC236}">
                      <a16:creationId xmlns:a16="http://schemas.microsoft.com/office/drawing/2014/main" id="{8EB0F16B-F1C8-47BF-A0CA-D7823160F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uadroTexto 14">
                  <a:extLst>
                    <a:ext uri="{FF2B5EF4-FFF2-40B4-BE49-F238E27FC236}">
                      <a16:creationId xmlns:a16="http://schemas.microsoft.com/office/drawing/2014/main" id="{26ED1537-BBF9-4657-A396-2CFFE97ED297}"/>
                    </a:ext>
                  </a:extLst>
                </p:cNvPr>
                <p:cNvSpPr txBox="1"/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CuadroTexto 14">
                  <a:extLst>
                    <a:ext uri="{FF2B5EF4-FFF2-40B4-BE49-F238E27FC236}">
                      <a16:creationId xmlns:a16="http://schemas.microsoft.com/office/drawing/2014/main" id="{209FE6AE-4671-48C5-B546-9FEB3EAF0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CuadroTexto 14">
                  <a:extLst>
                    <a:ext uri="{FF2B5EF4-FFF2-40B4-BE49-F238E27FC236}">
                      <a16:creationId xmlns:a16="http://schemas.microsoft.com/office/drawing/2014/main" id="{FA43284B-8C17-4041-BF50-818CE4236407}"/>
                    </a:ext>
                  </a:extLst>
                </p:cNvPr>
                <p:cNvSpPr txBox="1"/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CuadroTexto 14">
                  <a:extLst>
                    <a:ext uri="{FF2B5EF4-FFF2-40B4-BE49-F238E27FC236}">
                      <a16:creationId xmlns:a16="http://schemas.microsoft.com/office/drawing/2014/main" id="{9E1B23DB-DA7E-4E3F-8D41-C3E3FAFB90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CuadroTexto 14">
                  <a:extLst>
                    <a:ext uri="{FF2B5EF4-FFF2-40B4-BE49-F238E27FC236}">
                      <a16:creationId xmlns:a16="http://schemas.microsoft.com/office/drawing/2014/main" id="{2BAEB4CA-258C-4E9A-BE85-08D841354F84}"/>
                    </a:ext>
                  </a:extLst>
                </p:cNvPr>
                <p:cNvSpPr txBox="1"/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CuadroTexto 14">
                  <a:extLst>
                    <a:ext uri="{FF2B5EF4-FFF2-40B4-BE49-F238E27FC236}">
                      <a16:creationId xmlns:a16="http://schemas.microsoft.com/office/drawing/2014/main" id="{5960E2D4-11F1-4ACE-B5FE-5FF7F77995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blipFill>
                  <a:blip r:embed="rId4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CuadroTexto 14">
                  <a:extLst>
                    <a:ext uri="{FF2B5EF4-FFF2-40B4-BE49-F238E27FC236}">
                      <a16:creationId xmlns:a16="http://schemas.microsoft.com/office/drawing/2014/main" id="{53521412-C3C6-4F72-802C-E41B17DFD916}"/>
                    </a:ext>
                  </a:extLst>
                </p:cNvPr>
                <p:cNvSpPr txBox="1"/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CuadroTexto 14">
                  <a:extLst>
                    <a:ext uri="{FF2B5EF4-FFF2-40B4-BE49-F238E27FC236}">
                      <a16:creationId xmlns:a16="http://schemas.microsoft.com/office/drawing/2014/main" id="{1084C86E-0233-4DE5-9ACD-D15BE3541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uadroTexto 14">
                  <a:extLst>
                    <a:ext uri="{FF2B5EF4-FFF2-40B4-BE49-F238E27FC236}">
                      <a16:creationId xmlns:a16="http://schemas.microsoft.com/office/drawing/2014/main" id="{D1005B50-AB93-4C28-8647-580A121B8551}"/>
                    </a:ext>
                  </a:extLst>
                </p:cNvPr>
                <p:cNvSpPr txBox="1"/>
                <p:nvPr/>
              </p:nvSpPr>
              <p:spPr>
                <a:xfrm>
                  <a:off x="6770155" y="4092549"/>
                  <a:ext cx="386823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pt-PT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CuadroTexto 14">
                  <a:extLst>
                    <a:ext uri="{FF2B5EF4-FFF2-40B4-BE49-F238E27FC236}">
                      <a16:creationId xmlns:a16="http://schemas.microsoft.com/office/drawing/2014/main" id="{B2B976FC-315D-48AB-89BE-3BAA4669B4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092549"/>
                  <a:ext cx="3868238" cy="40011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0" name="Forma livre: Forma 89">
            <a:extLst>
              <a:ext uri="{FF2B5EF4-FFF2-40B4-BE49-F238E27FC236}">
                <a16:creationId xmlns:a16="http://schemas.microsoft.com/office/drawing/2014/main" id="{0ACB84A5-141C-4870-BF53-B0ABA4FD9771}"/>
              </a:ext>
            </a:extLst>
          </p:cNvPr>
          <p:cNvSpPr/>
          <p:nvPr/>
        </p:nvSpPr>
        <p:spPr>
          <a:xfrm>
            <a:off x="9428908" y="4419358"/>
            <a:ext cx="420663" cy="222836"/>
          </a:xfrm>
          <a:custGeom>
            <a:avLst/>
            <a:gdLst>
              <a:gd name="connsiteX0" fmla="*/ 0 w 983427"/>
              <a:gd name="connsiteY0" fmla="*/ 504496 h 504496"/>
              <a:gd name="connsiteX1" fmla="*/ 977462 w 983427"/>
              <a:gd name="connsiteY1" fmla="*/ 241738 h 504496"/>
              <a:gd name="connsiteX2" fmla="*/ 336331 w 983427"/>
              <a:gd name="connsiteY2" fmla="*/ 0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27" h="504496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orma livre: Forma 90">
            <a:extLst>
              <a:ext uri="{FF2B5EF4-FFF2-40B4-BE49-F238E27FC236}">
                <a16:creationId xmlns:a16="http://schemas.microsoft.com/office/drawing/2014/main" id="{D081F484-EA16-481C-83EC-9A2BE3E60D4E}"/>
              </a:ext>
            </a:extLst>
          </p:cNvPr>
          <p:cNvSpPr/>
          <p:nvPr/>
        </p:nvSpPr>
        <p:spPr>
          <a:xfrm>
            <a:off x="8988401" y="4442908"/>
            <a:ext cx="1730099" cy="499398"/>
          </a:xfrm>
          <a:custGeom>
            <a:avLst/>
            <a:gdLst>
              <a:gd name="connsiteX0" fmla="*/ 0 w 1714349"/>
              <a:gd name="connsiteY0" fmla="*/ 494852 h 494852"/>
              <a:gd name="connsiteX1" fmla="*/ 1624404 w 1714349"/>
              <a:gd name="connsiteY1" fmla="*/ 129092 h 494852"/>
              <a:gd name="connsiteX2" fmla="*/ 1516828 w 1714349"/>
              <a:gd name="connsiteY2" fmla="*/ 0 h 494852"/>
              <a:gd name="connsiteX3" fmla="*/ 1516828 w 1714349"/>
              <a:gd name="connsiteY3" fmla="*/ 0 h 49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349" h="494852">
                <a:moveTo>
                  <a:pt x="0" y="494852"/>
                </a:moveTo>
                <a:cubicBezTo>
                  <a:pt x="685799" y="353209"/>
                  <a:pt x="1371599" y="211567"/>
                  <a:pt x="1624404" y="129092"/>
                </a:cubicBezTo>
                <a:cubicBezTo>
                  <a:pt x="1877209" y="46617"/>
                  <a:pt x="1516828" y="0"/>
                  <a:pt x="1516828" y="0"/>
                </a:cubicBezTo>
                <a:lnTo>
                  <a:pt x="1516828" y="0"/>
                </a:ln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E0AE8B5C-9B52-42FD-8BC7-512E4B8FD4D9}"/>
              </a:ext>
            </a:extLst>
          </p:cNvPr>
          <p:cNvGrpSpPr/>
          <p:nvPr/>
        </p:nvGrpSpPr>
        <p:grpSpPr>
          <a:xfrm>
            <a:off x="4883214" y="4106027"/>
            <a:ext cx="2398489" cy="1623769"/>
            <a:chOff x="5916063" y="4092549"/>
            <a:chExt cx="2398489" cy="1623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CuadroTexto 14">
                  <a:extLst>
                    <a:ext uri="{FF2B5EF4-FFF2-40B4-BE49-F238E27FC236}">
                      <a16:creationId xmlns:a16="http://schemas.microsoft.com/office/drawing/2014/main" id="{242D6BEF-933B-40AE-85D2-00B4FC8A17BF}"/>
                    </a:ext>
                  </a:extLst>
                </p:cNvPr>
                <p:cNvSpPr txBox="1"/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s-ES" sz="2000" i="1" smtClean="0">
                                <a:solidFill>
                                  <a:srgbClr val="00007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200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b="0" i="1" smtClean="0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pt-PT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2000" i="1">
                                      <a:solidFill>
                                        <a:srgbClr val="00007F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CuadroTexto 14">
                  <a:extLst>
                    <a:ext uri="{FF2B5EF4-FFF2-40B4-BE49-F238E27FC236}">
                      <a16:creationId xmlns:a16="http://schemas.microsoft.com/office/drawing/2014/main" id="{10F7827B-FD26-4ABF-AD7C-C25B35C4A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uadroTexto 14">
                  <a:extLst>
                    <a:ext uri="{FF2B5EF4-FFF2-40B4-BE49-F238E27FC236}">
                      <a16:creationId xmlns:a16="http://schemas.microsoft.com/office/drawing/2014/main" id="{4B64F211-56B5-420B-9EA2-BB439B775D3B}"/>
                    </a:ext>
                  </a:extLst>
                </p:cNvPr>
                <p:cNvSpPr txBox="1"/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CuadroTexto 14">
                  <a:extLst>
                    <a:ext uri="{FF2B5EF4-FFF2-40B4-BE49-F238E27FC236}">
                      <a16:creationId xmlns:a16="http://schemas.microsoft.com/office/drawing/2014/main" id="{B93C6B68-4FC4-4ACD-9B4B-C15B17935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CuadroTexto 14">
                  <a:extLst>
                    <a:ext uri="{FF2B5EF4-FFF2-40B4-BE49-F238E27FC236}">
                      <a16:creationId xmlns:a16="http://schemas.microsoft.com/office/drawing/2014/main" id="{6AF9E46A-B741-4FB8-9235-9D657368BCA4}"/>
                    </a:ext>
                  </a:extLst>
                </p:cNvPr>
                <p:cNvSpPr txBox="1"/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CuadroTexto 14">
                  <a:extLst>
                    <a:ext uri="{FF2B5EF4-FFF2-40B4-BE49-F238E27FC236}">
                      <a16:creationId xmlns:a16="http://schemas.microsoft.com/office/drawing/2014/main" id="{4CA7EFC2-B856-47BA-A15F-85610BC281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uadroTexto 14">
                  <a:extLst>
                    <a:ext uri="{FF2B5EF4-FFF2-40B4-BE49-F238E27FC236}">
                      <a16:creationId xmlns:a16="http://schemas.microsoft.com/office/drawing/2014/main" id="{D3F09699-5426-4636-809C-24F8DE6AE587}"/>
                    </a:ext>
                  </a:extLst>
                </p:cNvPr>
                <p:cNvSpPr txBox="1"/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CuadroTexto 14">
                  <a:extLst>
                    <a:ext uri="{FF2B5EF4-FFF2-40B4-BE49-F238E27FC236}">
                      <a16:creationId xmlns:a16="http://schemas.microsoft.com/office/drawing/2014/main" id="{4A350B1B-2CB9-4ED3-9DCD-D267D693B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blipFill>
                  <a:blip r:embed="rId4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uadroTexto 14">
                  <a:extLst>
                    <a:ext uri="{FF2B5EF4-FFF2-40B4-BE49-F238E27FC236}">
                      <a16:creationId xmlns:a16="http://schemas.microsoft.com/office/drawing/2014/main" id="{FCDAFA16-F126-4A50-B6F5-8AB56AFA2CA9}"/>
                    </a:ext>
                  </a:extLst>
                </p:cNvPr>
                <p:cNvSpPr txBox="1"/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CuadroTexto 14">
                  <a:extLst>
                    <a:ext uri="{FF2B5EF4-FFF2-40B4-BE49-F238E27FC236}">
                      <a16:creationId xmlns:a16="http://schemas.microsoft.com/office/drawing/2014/main" id="{673B16A9-CA09-4A31-B13E-F500477D2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CuadroTexto 14">
                  <a:extLst>
                    <a:ext uri="{FF2B5EF4-FFF2-40B4-BE49-F238E27FC236}">
                      <a16:creationId xmlns:a16="http://schemas.microsoft.com/office/drawing/2014/main" id="{170B2BAC-AF89-49C4-AE9A-11864F38CF13}"/>
                    </a:ext>
                  </a:extLst>
                </p:cNvPr>
                <p:cNvSpPr txBox="1"/>
                <p:nvPr/>
              </p:nvSpPr>
              <p:spPr>
                <a:xfrm>
                  <a:off x="6770155" y="4092549"/>
                  <a:ext cx="1544397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CuadroTexto 14">
                  <a:extLst>
                    <a:ext uri="{FF2B5EF4-FFF2-40B4-BE49-F238E27FC236}">
                      <a16:creationId xmlns:a16="http://schemas.microsoft.com/office/drawing/2014/main" id="{CE4D7CF6-85F5-464E-81D9-FBBB4D1EB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092549"/>
                  <a:ext cx="1544397" cy="40011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751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1444 -4.81481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  <p:bldP spid="84" grpId="0"/>
      <p:bldP spid="85" grpId="0"/>
      <p:bldP spid="87" grpId="0"/>
      <p:bldP spid="90" grpId="0" animBg="1"/>
      <p:bldP spid="9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27">
            <a:extLst>
              <a:ext uri="{FF2B5EF4-FFF2-40B4-BE49-F238E27FC236}">
                <a16:creationId xmlns:a16="http://schemas.microsoft.com/office/drawing/2014/main" id="{5E3A55D7-092F-456B-8595-CD421CDF3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60" name="Imagem 6">
            <a:extLst>
              <a:ext uri="{FF2B5EF4-FFF2-40B4-BE49-F238E27FC236}">
                <a16:creationId xmlns:a16="http://schemas.microsoft.com/office/drawing/2014/main" id="{5DE3A9AB-6DC5-47D3-A669-78AE7FDC6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170" name="Google Shape;1170;p29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1" name="Google Shape;1171;p29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2" name="Google Shape;1172;p29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3" name="Google Shape;1173;p29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76" name="Google Shape;1176;p29"/>
          <p:cNvSpPr txBox="1"/>
          <p:nvPr/>
        </p:nvSpPr>
        <p:spPr>
          <a:xfrm>
            <a:off x="2180805" y="484679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1177" name="Google Shape;1177;p29"/>
          <p:cNvSpPr txBox="1"/>
          <p:nvPr/>
        </p:nvSpPr>
        <p:spPr>
          <a:xfrm>
            <a:off x="3742306" y="462232"/>
            <a:ext cx="80328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 para resolver o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1178" name="Google Shape;1178;p29"/>
          <p:cNvSpPr txBox="1"/>
          <p:nvPr/>
        </p:nvSpPr>
        <p:spPr>
          <a:xfrm>
            <a:off x="2114703" y="946344"/>
            <a:ext cx="3415935" cy="147976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179" name="Google Shape;1179;p29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29"/>
          <p:cNvSpPr txBox="1"/>
          <p:nvPr/>
        </p:nvSpPr>
        <p:spPr>
          <a:xfrm>
            <a:off x="5596740" y="1322820"/>
            <a:ext cx="637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Observa que, como o número de equações (4) é menor do que o número de variáveis (5) teremos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múltiplas soluções</a:t>
            </a: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pt-PT" dirty="0"/>
          </a:p>
        </p:txBody>
      </p:sp>
      <p:sp>
        <p:nvSpPr>
          <p:cNvPr id="1187" name="Google Shape;1187;p29"/>
          <p:cNvSpPr/>
          <p:nvPr/>
        </p:nvSpPr>
        <p:spPr>
          <a:xfrm>
            <a:off x="6086565" y="2069345"/>
            <a:ext cx="4419608" cy="369332"/>
          </a:xfrm>
          <a:prstGeom prst="rect">
            <a:avLst/>
          </a:prstGeom>
          <a:noFill/>
          <a:ln w="9525" cap="flat" cmpd="sng">
            <a:solidFill>
              <a:srgbClr val="29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car(</a:t>
            </a:r>
            <a:r>
              <a:rPr lang="en-GB" sz="1800" b="1" i="1" dirty="0">
                <a:solidFill>
                  <a:srgbClr val="0000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A│B</a:t>
            </a:r>
            <a:r>
              <a:rPr lang="en-GB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GB" sz="18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&lt; </a:t>
            </a:r>
            <a:r>
              <a:rPr lang="pt-PT" sz="18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Número de variáveis</a:t>
            </a:r>
            <a:endParaRPr lang="pt-PT" dirty="0"/>
          </a:p>
        </p:txBody>
      </p:sp>
      <p:sp>
        <p:nvSpPr>
          <p:cNvPr id="1215" name="Google Shape;1215;p29">
            <a:hlinkClick r:id="rId7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29">
            <a:hlinkClick r:id="rId8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217" name="Google Shape;1217;p29">
            <a:hlinkClick r:id="rId9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218" name="Google Shape;1218;p29">
            <a:hlinkClick r:id="rId10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219" name="Google Shape;1219;p29">
            <a:hlinkClick r:id="rId11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469840" y="940231"/>
            <a:ext cx="646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Homogéneo </a:t>
            </a:r>
            <a:r>
              <a:rPr lang="pt-PT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(termos independentes nulos</a:t>
            </a:r>
            <a:r>
              <a:rPr lang="en-GB" sz="16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)            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Possível! </a:t>
            </a:r>
            <a:endParaRPr lang="pt-PT" sz="2000" b="1" dirty="0"/>
          </a:p>
        </p:txBody>
      </p:sp>
      <p:cxnSp>
        <p:nvCxnSpPr>
          <p:cNvPr id="4" name="Conexão reta unidirecional 3"/>
          <p:cNvCxnSpPr/>
          <p:nvPr/>
        </p:nvCxnSpPr>
        <p:spPr>
          <a:xfrm>
            <a:off x="10417183" y="1161853"/>
            <a:ext cx="3322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5" name="Google Shape;400;p9"/>
          <p:cNvSpPr/>
          <p:nvPr/>
        </p:nvSpPr>
        <p:spPr>
          <a:xfrm>
            <a:off x="4808873" y="6118916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56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57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  <p:sp>
        <p:nvSpPr>
          <p:cNvPr id="58" name="Google Shape;401;p9"/>
          <p:cNvSpPr/>
          <p:nvPr/>
        </p:nvSpPr>
        <p:spPr>
          <a:xfrm>
            <a:off x="10247806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12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59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B136BB84-B77E-4963-BE05-60D93A9A3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2481193"/>
          <a:ext cx="2436492" cy="14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Equation" r:id="rId13" imgW="1625400" imgH="939600" progId="Equation.DSMT4">
                  <p:embed/>
                </p:oleObj>
              </mc:Choice>
              <mc:Fallback>
                <p:oleObj name="Equation" r:id="rId13" imgW="1625400" imgH="9396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B136BB84-B77E-4963-BE05-60D93A9A3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2481193"/>
                        <a:ext cx="2436492" cy="1419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D4F3A991-8B0E-42E5-90FC-AE08D36462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7550" y="2830513"/>
          <a:ext cx="95408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15" imgW="622080" imgH="419040" progId="Equation.DSMT4">
                  <p:embed/>
                </p:oleObj>
              </mc:Choice>
              <mc:Fallback>
                <p:oleObj name="Equation" r:id="rId15" imgW="622080" imgH="41904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D4F3A991-8B0E-42E5-90FC-AE08D3646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2830513"/>
                        <a:ext cx="954088" cy="71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66F3682C-B8CE-4CB5-94F3-45B634B948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44185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2" name="Equation" r:id="rId17" imgW="1612800" imgH="939600" progId="Equation.DSMT4">
                  <p:embed/>
                </p:oleObj>
              </mc:Choice>
              <mc:Fallback>
                <p:oleObj name="Equation" r:id="rId17" imgW="1612800" imgH="939600" progId="Equation.DSMT4">
                  <p:embed/>
                  <p:pic>
                    <p:nvPicPr>
                      <p:cNvPr id="63" name="Objeto 62">
                        <a:extLst>
                          <a:ext uri="{FF2B5EF4-FFF2-40B4-BE49-F238E27FC236}">
                            <a16:creationId xmlns:a16="http://schemas.microsoft.com/office/drawing/2014/main" id="{66F3682C-B8CE-4CB5-94F3-45B634B948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4185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to 63">
            <a:extLst>
              <a:ext uri="{FF2B5EF4-FFF2-40B4-BE49-F238E27FC236}">
                <a16:creationId xmlns:a16="http://schemas.microsoft.com/office/drawing/2014/main" id="{834DB586-BF8C-4A41-869E-32B7569DAB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0825" y="2822575"/>
          <a:ext cx="8763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3" name="Equation" r:id="rId19" imgW="571320" imgH="419040" progId="Equation.DSMT4">
                  <p:embed/>
                </p:oleObj>
              </mc:Choice>
              <mc:Fallback>
                <p:oleObj name="Equation" r:id="rId19" imgW="571320" imgH="419040" progId="Equation.DSMT4">
                  <p:embed/>
                  <p:pic>
                    <p:nvPicPr>
                      <p:cNvPr id="64" name="Objeto 63">
                        <a:extLst>
                          <a:ext uri="{FF2B5EF4-FFF2-40B4-BE49-F238E27FC236}">
                            <a16:creationId xmlns:a16="http://schemas.microsoft.com/office/drawing/2014/main" id="{834DB586-BF8C-4A41-869E-32B7569DAB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825" y="2822575"/>
                        <a:ext cx="876300" cy="719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BAFBF755-8CF3-4974-975B-100F982809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9379" y="248126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4" name="Equation" r:id="rId21" imgW="1612800" imgH="939600" progId="Equation.DSMT4">
                  <p:embed/>
                </p:oleObj>
              </mc:Choice>
              <mc:Fallback>
                <p:oleObj name="Equation" r:id="rId21" imgW="1612800" imgH="93960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BAFBF755-8CF3-4974-975B-100F98280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379" y="248126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to 65">
            <a:extLst>
              <a:ext uri="{FF2B5EF4-FFF2-40B4-BE49-F238E27FC236}">
                <a16:creationId xmlns:a16="http://schemas.microsoft.com/office/drawing/2014/main" id="{42C06761-C0D5-4FFA-9DB2-D48CE023B1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9453" y="2922588"/>
          <a:ext cx="87788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5" name="Equation" r:id="rId23" imgW="571320" imgH="304560" progId="Equation.DSMT4">
                  <p:embed/>
                </p:oleObj>
              </mc:Choice>
              <mc:Fallback>
                <p:oleObj name="Equation" r:id="rId23" imgW="571320" imgH="304560" progId="Equation.DSMT4">
                  <p:embed/>
                  <p:pic>
                    <p:nvPicPr>
                      <p:cNvPr id="66" name="Objeto 65">
                        <a:extLst>
                          <a:ext uri="{FF2B5EF4-FFF2-40B4-BE49-F238E27FC236}">
                            <a16:creationId xmlns:a16="http://schemas.microsoft.com/office/drawing/2014/main" id="{42C06761-C0D5-4FFA-9DB2-D48CE023B1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9453" y="2922588"/>
                        <a:ext cx="877887" cy="522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to 66">
            <a:extLst>
              <a:ext uri="{FF2B5EF4-FFF2-40B4-BE49-F238E27FC236}">
                <a16:creationId xmlns:a16="http://schemas.microsoft.com/office/drawing/2014/main" id="{C8EDDF69-F444-457C-AEA3-DA171C6194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505" y="4120913"/>
          <a:ext cx="2417763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6" name="Equation" r:id="rId25" imgW="1612800" imgH="939600" progId="Equation.DSMT4">
                  <p:embed/>
                </p:oleObj>
              </mc:Choice>
              <mc:Fallback>
                <p:oleObj name="Equation" r:id="rId25" imgW="1612800" imgH="939600" progId="Equation.DSMT4">
                  <p:embed/>
                  <p:pic>
                    <p:nvPicPr>
                      <p:cNvPr id="67" name="Objeto 66">
                        <a:extLst>
                          <a:ext uri="{FF2B5EF4-FFF2-40B4-BE49-F238E27FC236}">
                            <a16:creationId xmlns:a16="http://schemas.microsoft.com/office/drawing/2014/main" id="{C8EDDF69-F444-457C-AEA3-DA171C6194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05" y="4120913"/>
                        <a:ext cx="2417763" cy="1419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tângulo 75">
            <a:extLst>
              <a:ext uri="{FF2B5EF4-FFF2-40B4-BE49-F238E27FC236}">
                <a16:creationId xmlns:a16="http://schemas.microsoft.com/office/drawing/2014/main" id="{836521B3-BAA6-45D4-876D-B6970F67D466}"/>
              </a:ext>
            </a:extLst>
          </p:cNvPr>
          <p:cNvSpPr/>
          <p:nvPr/>
        </p:nvSpPr>
        <p:spPr>
          <a:xfrm>
            <a:off x="2388089" y="5609405"/>
            <a:ext cx="194316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solidFill>
                  <a:srgbClr val="C00000"/>
                </a:solidFill>
              </a:rPr>
              <a:t>) = Car(</a:t>
            </a:r>
            <a:r>
              <a:rPr lang="en-GB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n-GB" dirty="0">
                <a:solidFill>
                  <a:srgbClr val="C00000"/>
                </a:solidFill>
              </a:rPr>
              <a:t>) = 3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AE3F762A-6F30-4D03-B5A4-6DC88721CA7E}"/>
              </a:ext>
            </a:extLst>
          </p:cNvPr>
          <p:cNvGrpSpPr/>
          <p:nvPr/>
        </p:nvGrpSpPr>
        <p:grpSpPr>
          <a:xfrm>
            <a:off x="4883214" y="4106027"/>
            <a:ext cx="2398489" cy="1623769"/>
            <a:chOff x="5916063" y="4092549"/>
            <a:chExt cx="2398489" cy="1623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uadroTexto 14">
                  <a:extLst>
                    <a:ext uri="{FF2B5EF4-FFF2-40B4-BE49-F238E27FC236}">
                      <a16:creationId xmlns:a16="http://schemas.microsoft.com/office/drawing/2014/main" id="{89D19D21-6684-400C-A509-D53C8AD1B157}"/>
                    </a:ext>
                  </a:extLst>
                </p:cNvPr>
                <p:cNvSpPr txBox="1"/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s-ES" sz="2000" i="1" smtClean="0">
                                <a:solidFill>
                                  <a:srgbClr val="00007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200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b="0" i="1" smtClean="0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pt-PT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2000" i="1">
                                      <a:solidFill>
                                        <a:srgbClr val="00007F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CuadroTexto 14">
                  <a:extLst>
                    <a:ext uri="{FF2B5EF4-FFF2-40B4-BE49-F238E27FC236}">
                      <a16:creationId xmlns:a16="http://schemas.microsoft.com/office/drawing/2014/main" id="{10F7827B-FD26-4ABF-AD7C-C25B35C4A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CuadroTexto 14">
                  <a:extLst>
                    <a:ext uri="{FF2B5EF4-FFF2-40B4-BE49-F238E27FC236}">
                      <a16:creationId xmlns:a16="http://schemas.microsoft.com/office/drawing/2014/main" id="{6269390C-89EC-41DD-8B2F-38495EB47F99}"/>
                    </a:ext>
                  </a:extLst>
                </p:cNvPr>
                <p:cNvSpPr txBox="1"/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CuadroTexto 14">
                  <a:extLst>
                    <a:ext uri="{FF2B5EF4-FFF2-40B4-BE49-F238E27FC236}">
                      <a16:creationId xmlns:a16="http://schemas.microsoft.com/office/drawing/2014/main" id="{B93C6B68-4FC4-4ACD-9B4B-C15B17935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uadroTexto 14">
                  <a:extLst>
                    <a:ext uri="{FF2B5EF4-FFF2-40B4-BE49-F238E27FC236}">
                      <a16:creationId xmlns:a16="http://schemas.microsoft.com/office/drawing/2014/main" id="{838456A1-E4B6-466A-B1BD-739A7E1D6940}"/>
                    </a:ext>
                  </a:extLst>
                </p:cNvPr>
                <p:cNvSpPr txBox="1"/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CuadroTexto 14">
                  <a:extLst>
                    <a:ext uri="{FF2B5EF4-FFF2-40B4-BE49-F238E27FC236}">
                      <a16:creationId xmlns:a16="http://schemas.microsoft.com/office/drawing/2014/main" id="{4CA7EFC2-B856-47BA-A15F-85610BC281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CuadroTexto 14">
                  <a:extLst>
                    <a:ext uri="{FF2B5EF4-FFF2-40B4-BE49-F238E27FC236}">
                      <a16:creationId xmlns:a16="http://schemas.microsoft.com/office/drawing/2014/main" id="{1B3E7BE0-4D5A-4B92-8FBF-FB1D01434E47}"/>
                    </a:ext>
                  </a:extLst>
                </p:cNvPr>
                <p:cNvSpPr txBox="1"/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CuadroTexto 14">
                  <a:extLst>
                    <a:ext uri="{FF2B5EF4-FFF2-40B4-BE49-F238E27FC236}">
                      <a16:creationId xmlns:a16="http://schemas.microsoft.com/office/drawing/2014/main" id="{4A350B1B-2CB9-4ED3-9DCD-D267D693B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blipFill>
                  <a:blip r:embed="rId3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CuadroTexto 14">
                  <a:extLst>
                    <a:ext uri="{FF2B5EF4-FFF2-40B4-BE49-F238E27FC236}">
                      <a16:creationId xmlns:a16="http://schemas.microsoft.com/office/drawing/2014/main" id="{906D86C7-53A5-47AA-BEAE-FB65766ACA53}"/>
                    </a:ext>
                  </a:extLst>
                </p:cNvPr>
                <p:cNvSpPr txBox="1"/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CuadroTexto 14">
                  <a:extLst>
                    <a:ext uri="{FF2B5EF4-FFF2-40B4-BE49-F238E27FC236}">
                      <a16:creationId xmlns:a16="http://schemas.microsoft.com/office/drawing/2014/main" id="{673B16A9-CA09-4A31-B13E-F500477D2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CuadroTexto 14">
                  <a:extLst>
                    <a:ext uri="{FF2B5EF4-FFF2-40B4-BE49-F238E27FC236}">
                      <a16:creationId xmlns:a16="http://schemas.microsoft.com/office/drawing/2014/main" id="{F250A815-1F2B-403B-A19E-E916975B2993}"/>
                    </a:ext>
                  </a:extLst>
                </p:cNvPr>
                <p:cNvSpPr txBox="1"/>
                <p:nvPr/>
              </p:nvSpPr>
              <p:spPr>
                <a:xfrm>
                  <a:off x="6770155" y="4092549"/>
                  <a:ext cx="1544397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CuadroTexto 14">
                  <a:extLst>
                    <a:ext uri="{FF2B5EF4-FFF2-40B4-BE49-F238E27FC236}">
                      <a16:creationId xmlns:a16="http://schemas.microsoft.com/office/drawing/2014/main" id="{CE4D7CF6-85F5-464E-81D9-FBBB4D1EB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092549"/>
                  <a:ext cx="154439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34E18C3C-9335-44E8-BC14-3FEE1BF8759E}"/>
              </a:ext>
            </a:extLst>
          </p:cNvPr>
          <p:cNvGrpSpPr/>
          <p:nvPr/>
        </p:nvGrpSpPr>
        <p:grpSpPr>
          <a:xfrm>
            <a:off x="7265551" y="4092549"/>
            <a:ext cx="4722330" cy="1623769"/>
            <a:chOff x="5916063" y="4092549"/>
            <a:chExt cx="4722330" cy="1623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CuadroTexto 14">
                  <a:extLst>
                    <a:ext uri="{FF2B5EF4-FFF2-40B4-BE49-F238E27FC236}">
                      <a16:creationId xmlns:a16="http://schemas.microsoft.com/office/drawing/2014/main" id="{76685966-7A54-42D8-9521-9AA3774B39AC}"/>
                    </a:ext>
                  </a:extLst>
                </p:cNvPr>
                <p:cNvSpPr txBox="1"/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00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s-ES" sz="2000" i="1" smtClean="0">
                                <a:solidFill>
                                  <a:srgbClr val="00007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2000" i="1" smtClean="0">
                                    <a:solidFill>
                                      <a:srgbClr val="00007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b="0" i="1" smtClean="0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pt-PT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pt-PT" sz="2000" i="1">
                                      <a:solidFill>
                                        <a:srgbClr val="00007F"/>
                                      </a:solidFill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sz="2000" i="1" smtClean="0">
                                          <a:solidFill>
                                            <a:srgbClr val="00007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PT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pt-PT" sz="2000" i="1">
                                            <a:solidFill>
                                              <a:srgbClr val="00007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CuadroTexto 14">
                  <a:extLst>
                    <a:ext uri="{FF2B5EF4-FFF2-40B4-BE49-F238E27FC236}">
                      <a16:creationId xmlns:a16="http://schemas.microsoft.com/office/drawing/2014/main" id="{8EB0F16B-F1C8-47BF-A0CA-D7823160F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063" y="4124261"/>
                  <a:ext cx="1651589" cy="1483355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CuadroTexto 14">
                  <a:extLst>
                    <a:ext uri="{FF2B5EF4-FFF2-40B4-BE49-F238E27FC236}">
                      <a16:creationId xmlns:a16="http://schemas.microsoft.com/office/drawing/2014/main" id="{4D8D8C74-2771-4B00-B142-E3A458709503}"/>
                    </a:ext>
                  </a:extLst>
                </p:cNvPr>
                <p:cNvSpPr txBox="1"/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CuadroTexto 14">
                  <a:extLst>
                    <a:ext uri="{FF2B5EF4-FFF2-40B4-BE49-F238E27FC236}">
                      <a16:creationId xmlns:a16="http://schemas.microsoft.com/office/drawing/2014/main" id="{209FE6AE-4671-48C5-B546-9FEB3EAF0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428" y="5000464"/>
                  <a:ext cx="863698" cy="40011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CuadroTexto 14">
                  <a:extLst>
                    <a:ext uri="{FF2B5EF4-FFF2-40B4-BE49-F238E27FC236}">
                      <a16:creationId xmlns:a16="http://schemas.microsoft.com/office/drawing/2014/main" id="{AA974857-4FC7-4B4E-8F91-218E851178C7}"/>
                    </a:ext>
                  </a:extLst>
                </p:cNvPr>
                <p:cNvSpPr txBox="1"/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CuadroTexto 14">
                  <a:extLst>
                    <a:ext uri="{FF2B5EF4-FFF2-40B4-BE49-F238E27FC236}">
                      <a16:creationId xmlns:a16="http://schemas.microsoft.com/office/drawing/2014/main" id="{9E1B23DB-DA7E-4E3F-8D41-C3E3FAFB90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033" y="5316208"/>
                  <a:ext cx="932563" cy="40011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CuadroTexto 14">
                  <a:extLst>
                    <a:ext uri="{FF2B5EF4-FFF2-40B4-BE49-F238E27FC236}">
                      <a16:creationId xmlns:a16="http://schemas.microsoft.com/office/drawing/2014/main" id="{BEFC69ED-240F-428A-8862-465425D6C252}"/>
                    </a:ext>
                  </a:extLst>
                </p:cNvPr>
                <p:cNvSpPr txBox="1"/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CuadroTexto 14">
                  <a:extLst>
                    <a:ext uri="{FF2B5EF4-FFF2-40B4-BE49-F238E27FC236}">
                      <a16:creationId xmlns:a16="http://schemas.microsoft.com/office/drawing/2014/main" id="{5960E2D4-11F1-4ACE-B5FE-5FF7F77995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374086"/>
                  <a:ext cx="1356653" cy="400110"/>
                </a:xfrm>
                <a:prstGeom prst="rect">
                  <a:avLst/>
                </a:prstGeom>
                <a:blipFill>
                  <a:blip r:embed="rId3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CuadroTexto 14">
                  <a:extLst>
                    <a:ext uri="{FF2B5EF4-FFF2-40B4-BE49-F238E27FC236}">
                      <a16:creationId xmlns:a16="http://schemas.microsoft.com/office/drawing/2014/main" id="{47018C8C-D621-4ED4-8F5C-66928611FADD}"/>
                    </a:ext>
                  </a:extLst>
                </p:cNvPr>
                <p:cNvSpPr txBox="1"/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CuadroTexto 14">
                  <a:extLst>
                    <a:ext uri="{FF2B5EF4-FFF2-40B4-BE49-F238E27FC236}">
                      <a16:creationId xmlns:a16="http://schemas.microsoft.com/office/drawing/2014/main" id="{1084C86E-0233-4DE5-9ACD-D15BE3541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331" y="4717857"/>
                  <a:ext cx="827150" cy="40011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CuadroTexto 14">
                  <a:extLst>
                    <a:ext uri="{FF2B5EF4-FFF2-40B4-BE49-F238E27FC236}">
                      <a16:creationId xmlns:a16="http://schemas.microsoft.com/office/drawing/2014/main" id="{669421BF-EA45-416F-9EF7-9858D9CD35FE}"/>
                    </a:ext>
                  </a:extLst>
                </p:cNvPr>
                <p:cNvSpPr txBox="1"/>
                <p:nvPr/>
              </p:nvSpPr>
              <p:spPr>
                <a:xfrm>
                  <a:off x="6770155" y="4092549"/>
                  <a:ext cx="386823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PT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pt-PT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=−2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0007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s-ES" sz="2000" dirty="0">
                    <a:solidFill>
                      <a:srgbClr val="00007F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CuadroTexto 14">
                  <a:extLst>
                    <a:ext uri="{FF2B5EF4-FFF2-40B4-BE49-F238E27FC236}">
                      <a16:creationId xmlns:a16="http://schemas.microsoft.com/office/drawing/2014/main" id="{B2B976FC-315D-48AB-89BE-3BAA4669B4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155" y="4092549"/>
                  <a:ext cx="3868238" cy="40011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id="{923D35F4-792A-4597-91C4-406BBD7D6117}"/>
              </a:ext>
            </a:extLst>
          </p:cNvPr>
          <p:cNvSpPr/>
          <p:nvPr/>
        </p:nvSpPr>
        <p:spPr>
          <a:xfrm>
            <a:off x="9432737" y="4419358"/>
            <a:ext cx="416834" cy="220808"/>
          </a:xfrm>
          <a:custGeom>
            <a:avLst/>
            <a:gdLst>
              <a:gd name="connsiteX0" fmla="*/ 0 w 983427"/>
              <a:gd name="connsiteY0" fmla="*/ 504496 h 504496"/>
              <a:gd name="connsiteX1" fmla="*/ 977462 w 983427"/>
              <a:gd name="connsiteY1" fmla="*/ 241738 h 504496"/>
              <a:gd name="connsiteX2" fmla="*/ 336331 w 983427"/>
              <a:gd name="connsiteY2" fmla="*/ 0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27" h="504496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id="{A0377816-FDC3-47CD-8C1B-160B0E0339B8}"/>
              </a:ext>
            </a:extLst>
          </p:cNvPr>
          <p:cNvSpPr/>
          <p:nvPr/>
        </p:nvSpPr>
        <p:spPr>
          <a:xfrm>
            <a:off x="9004151" y="4442908"/>
            <a:ext cx="1714349" cy="494852"/>
          </a:xfrm>
          <a:custGeom>
            <a:avLst/>
            <a:gdLst>
              <a:gd name="connsiteX0" fmla="*/ 0 w 1714349"/>
              <a:gd name="connsiteY0" fmla="*/ 494852 h 494852"/>
              <a:gd name="connsiteX1" fmla="*/ 1624404 w 1714349"/>
              <a:gd name="connsiteY1" fmla="*/ 129092 h 494852"/>
              <a:gd name="connsiteX2" fmla="*/ 1516828 w 1714349"/>
              <a:gd name="connsiteY2" fmla="*/ 0 h 494852"/>
              <a:gd name="connsiteX3" fmla="*/ 1516828 w 1714349"/>
              <a:gd name="connsiteY3" fmla="*/ 0 h 49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349" h="494852">
                <a:moveTo>
                  <a:pt x="0" y="494852"/>
                </a:moveTo>
                <a:cubicBezTo>
                  <a:pt x="685799" y="353209"/>
                  <a:pt x="1371599" y="211567"/>
                  <a:pt x="1624404" y="129092"/>
                </a:cubicBezTo>
                <a:cubicBezTo>
                  <a:pt x="1877209" y="46617"/>
                  <a:pt x="1516828" y="0"/>
                  <a:pt x="1516828" y="0"/>
                </a:cubicBezTo>
                <a:lnTo>
                  <a:pt x="1516828" y="0"/>
                </a:ln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tângulo: Cantos Arredondados 124">
            <a:extLst>
              <a:ext uri="{FF2B5EF4-FFF2-40B4-BE49-F238E27FC236}">
                <a16:creationId xmlns:a16="http://schemas.microsoft.com/office/drawing/2014/main" id="{0A7601BF-824E-45D4-8227-1098EAC55EEB}"/>
              </a:ext>
            </a:extLst>
          </p:cNvPr>
          <p:cNvSpPr/>
          <p:nvPr/>
        </p:nvSpPr>
        <p:spPr>
          <a:xfrm>
            <a:off x="5337534" y="4069639"/>
            <a:ext cx="2010265" cy="1641238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Google Shape;1400;p32">
            <a:extLst>
              <a:ext uri="{FF2B5EF4-FFF2-40B4-BE49-F238E27FC236}">
                <a16:creationId xmlns:a16="http://schemas.microsoft.com/office/drawing/2014/main" id="{AB07186A-047D-471F-A8BF-2304315CC41A}"/>
              </a:ext>
            </a:extLst>
          </p:cNvPr>
          <p:cNvSpPr/>
          <p:nvPr/>
        </p:nvSpPr>
        <p:spPr>
          <a:xfrm>
            <a:off x="5602670" y="5765238"/>
            <a:ext cx="10191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Solução:</a:t>
            </a:r>
            <a:endParaRPr dirty="0"/>
          </a:p>
        </p:txBody>
      </p:sp>
      <p:pic>
        <p:nvPicPr>
          <p:cNvPr id="127" name="Google Shape;1401;p32">
            <a:extLst>
              <a:ext uri="{FF2B5EF4-FFF2-40B4-BE49-F238E27FC236}">
                <a16:creationId xmlns:a16="http://schemas.microsoft.com/office/drawing/2014/main" id="{0E4F4305-1BE5-42FD-B33C-25F86ABC3212}"/>
              </a:ext>
            </a:extLst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516266" y="5741988"/>
            <a:ext cx="4306888" cy="31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8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27">
            <a:extLst>
              <a:ext uri="{FF2B5EF4-FFF2-40B4-BE49-F238E27FC236}">
                <a16:creationId xmlns:a16="http://schemas.microsoft.com/office/drawing/2014/main" id="{B8EA751A-337D-4488-8A64-DF22C81CF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9" name="Imagem 6">
            <a:extLst>
              <a:ext uri="{FF2B5EF4-FFF2-40B4-BE49-F238E27FC236}">
                <a16:creationId xmlns:a16="http://schemas.microsoft.com/office/drawing/2014/main" id="{299D5414-7C6E-4355-80D0-E952857A0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12" name="Google Shape;1412;p33"/>
          <p:cNvSpPr/>
          <p:nvPr/>
        </p:nvSpPr>
        <p:spPr>
          <a:xfrm>
            <a:off x="2088682" y="368356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3" name="Google Shape;1413;p33"/>
          <p:cNvPicPr preferRelativeResize="0"/>
          <p:nvPr/>
        </p:nvPicPr>
        <p:blipFill rotWithShape="1">
          <a:blip r:embed="rId5">
            <a:alphaModFix/>
          </a:blip>
          <a:srcRect b="63623"/>
          <a:stretch/>
        </p:blipFill>
        <p:spPr>
          <a:xfrm>
            <a:off x="7588143" y="4206422"/>
            <a:ext cx="1736635" cy="192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33"/>
          <p:cNvPicPr preferRelativeResize="0"/>
          <p:nvPr/>
        </p:nvPicPr>
        <p:blipFill rotWithShape="1">
          <a:blip r:embed="rId6">
            <a:alphaModFix/>
          </a:blip>
          <a:srcRect b="62483"/>
          <a:stretch/>
        </p:blipFill>
        <p:spPr>
          <a:xfrm>
            <a:off x="7398995" y="4118987"/>
            <a:ext cx="1683809" cy="19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33"/>
          <p:cNvPicPr preferRelativeResize="0"/>
          <p:nvPr/>
        </p:nvPicPr>
        <p:blipFill rotWithShape="1">
          <a:blip r:embed="rId7">
            <a:alphaModFix/>
          </a:blip>
          <a:srcRect b="60625"/>
          <a:stretch/>
        </p:blipFill>
        <p:spPr>
          <a:xfrm>
            <a:off x="6586932" y="3999728"/>
            <a:ext cx="2469972" cy="20971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6" name="Google Shape;1416;p33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7" name="Google Shape;1417;p33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8" name="Google Shape;1418;p33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23" name="Google Shape;1423;p33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Gauss-Jordan </a:t>
            </a: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33"/>
          <p:cNvSpPr txBox="1"/>
          <p:nvPr/>
        </p:nvSpPr>
        <p:spPr>
          <a:xfrm>
            <a:off x="2180805" y="1209600"/>
            <a:ext cx="4357603" cy="107491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1428" name="Google Shape;1428;p33"/>
          <p:cNvGrpSpPr/>
          <p:nvPr/>
        </p:nvGrpSpPr>
        <p:grpSpPr>
          <a:xfrm>
            <a:off x="7095600" y="1101600"/>
            <a:ext cx="3074368" cy="912429"/>
            <a:chOff x="6993892" y="1100931"/>
            <a:chExt cx="3074368" cy="912429"/>
          </a:xfrm>
        </p:grpSpPr>
        <p:sp>
          <p:nvSpPr>
            <p:cNvPr id="1429" name="Google Shape;1429;p33"/>
            <p:cNvSpPr/>
            <p:nvPr/>
          </p:nvSpPr>
          <p:spPr>
            <a:xfrm>
              <a:off x="6993892" y="1100931"/>
              <a:ext cx="3074368" cy="912429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1430" name="Google Shape;1430;p33"/>
            <p:cNvCxnSpPr/>
            <p:nvPr/>
          </p:nvCxnSpPr>
          <p:spPr>
            <a:xfrm>
              <a:off x="9342263" y="1183076"/>
              <a:ext cx="0" cy="748138"/>
            </a:xfrm>
            <a:prstGeom prst="straightConnector1">
              <a:avLst/>
            </a:prstGeom>
            <a:noFill/>
            <a:ln w="9525" cap="flat" cmpd="sng">
              <a:solidFill>
                <a:srgbClr val="0000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31" name="Google Shape;1431;p33"/>
          <p:cNvSpPr/>
          <p:nvPr/>
        </p:nvSpPr>
        <p:spPr>
          <a:xfrm>
            <a:off x="8285861" y="2725456"/>
            <a:ext cx="3550613" cy="1251746"/>
          </a:xfrm>
          <a:prstGeom prst="wedgeRoundRectCallout">
            <a:avLst>
              <a:gd name="adj1" fmla="val -35208"/>
              <a:gd name="adj2" fmla="val 67177"/>
              <a:gd name="adj3" fmla="val 16667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3" name="Google Shape;1433;p33"/>
          <p:cNvGrpSpPr/>
          <p:nvPr/>
        </p:nvGrpSpPr>
        <p:grpSpPr>
          <a:xfrm>
            <a:off x="7102800" y="2156400"/>
            <a:ext cx="3002232" cy="906210"/>
            <a:chOff x="2822630" y="2100294"/>
            <a:chExt cx="3002232" cy="906210"/>
          </a:xfrm>
        </p:grpSpPr>
        <p:sp>
          <p:nvSpPr>
            <p:cNvPr id="1434" name="Google Shape;1434;p33"/>
            <p:cNvSpPr/>
            <p:nvPr/>
          </p:nvSpPr>
          <p:spPr>
            <a:xfrm>
              <a:off x="2822630" y="2100294"/>
              <a:ext cx="3002232" cy="90621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1435" name="Google Shape;1435;p33"/>
            <p:cNvCxnSpPr/>
            <p:nvPr/>
          </p:nvCxnSpPr>
          <p:spPr>
            <a:xfrm>
              <a:off x="5168027" y="2172325"/>
              <a:ext cx="0" cy="748138"/>
            </a:xfrm>
            <a:prstGeom prst="straightConnector1">
              <a:avLst/>
            </a:prstGeom>
            <a:noFill/>
            <a:ln w="9525" cap="flat" cmpd="sng">
              <a:solidFill>
                <a:srgbClr val="0000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37" name="Google Shape;1437;p33"/>
          <p:cNvSpPr/>
          <p:nvPr/>
        </p:nvSpPr>
        <p:spPr>
          <a:xfrm>
            <a:off x="8328011" y="3233170"/>
            <a:ext cx="3550613" cy="936000"/>
          </a:xfrm>
          <a:prstGeom prst="wedgeRoundRectCallout">
            <a:avLst>
              <a:gd name="adj1" fmla="val -35208"/>
              <a:gd name="adj2" fmla="val 67177"/>
              <a:gd name="adj3" fmla="val 16667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33"/>
          <p:cNvSpPr txBox="1"/>
          <p:nvPr/>
        </p:nvSpPr>
        <p:spPr>
          <a:xfrm>
            <a:off x="8587209" y="3198455"/>
            <a:ext cx="32703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irás obter a sua Forma Escalonada Reduzida!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Experimenta!...</a:t>
            </a:r>
            <a:endParaRPr lang="pt-PT" dirty="0"/>
          </a:p>
        </p:txBody>
      </p:sp>
      <p:sp>
        <p:nvSpPr>
          <p:cNvPr id="1439" name="Google Shape;1439;p33">
            <a:hlinkClick r:id="rId11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33">
            <a:hlinkClick r:id="rId12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441" name="Google Shape;1441;p33">
            <a:hlinkClick r:id="rId13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442" name="Google Shape;1442;p33">
            <a:hlinkClick r:id="rId14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443" name="Google Shape;1443;p33">
            <a:hlinkClick r:id="rId15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907;p22"/>
          <p:cNvSpPr/>
          <p:nvPr/>
        </p:nvSpPr>
        <p:spPr>
          <a:xfrm>
            <a:off x="5343189" y="6190490"/>
            <a:ext cx="2526145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</a:t>
            </a:r>
          </a:p>
        </p:txBody>
      </p:sp>
      <p:sp>
        <p:nvSpPr>
          <p:cNvPr id="35" name="Google Shape;906;p22"/>
          <p:cNvSpPr/>
          <p:nvPr/>
        </p:nvSpPr>
        <p:spPr>
          <a:xfrm>
            <a:off x="7217575" y="6205343"/>
            <a:ext cx="316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lang="pt-PT" sz="1600" dirty="0"/>
          </a:p>
        </p:txBody>
      </p:sp>
      <p:sp>
        <p:nvSpPr>
          <p:cNvPr id="36" name="Google Shape;399;p9"/>
          <p:cNvSpPr/>
          <p:nvPr/>
        </p:nvSpPr>
        <p:spPr>
          <a:xfrm>
            <a:off x="9881652" y="6200073"/>
            <a:ext cx="208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      Solução</a:t>
            </a:r>
            <a:endParaRPr lang="pt-PT" sz="1600" dirty="0"/>
          </a:p>
        </p:txBody>
      </p:sp>
      <p:sp>
        <p:nvSpPr>
          <p:cNvPr id="37" name="Google Shape;401;p9"/>
          <p:cNvSpPr/>
          <p:nvPr/>
        </p:nvSpPr>
        <p:spPr>
          <a:xfrm>
            <a:off x="10862005" y="6226228"/>
            <a:ext cx="396000" cy="396000"/>
          </a:xfrm>
          <a:prstGeom prst="roundRect">
            <a:avLst>
              <a:gd name="adj" fmla="val 16667"/>
            </a:avLst>
          </a:prstGeom>
          <a:blipFill rotWithShape="1">
            <a:blip r:embed="rId16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1432" name="Google Shape;1432;p33"/>
          <p:cNvSpPr txBox="1"/>
          <p:nvPr/>
        </p:nvSpPr>
        <p:spPr>
          <a:xfrm>
            <a:off x="8456460" y="2762867"/>
            <a:ext cx="32703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Aplicando sequencialmente esta “lista” de </a:t>
            </a:r>
            <a:r>
              <a:rPr lang="pt-P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OELs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à matriz aumentada do sistema…</a:t>
            </a:r>
            <a:endParaRPr lang="pt-PT" dirty="0"/>
          </a:p>
        </p:txBody>
      </p:sp>
      <p:sp>
        <p:nvSpPr>
          <p:cNvPr id="40" name="Google Shape;1455;p34">
            <a:extLst>
              <a:ext uri="{FF2B5EF4-FFF2-40B4-BE49-F238E27FC236}">
                <a16:creationId xmlns:a16="http://schemas.microsoft.com/office/drawing/2014/main" id="{B8AF2920-7A26-4AFD-9F7D-DBB48435AB9F}"/>
              </a:ext>
            </a:extLst>
          </p:cNvPr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3.</a:t>
            </a:r>
            <a:endParaRPr dirty="0"/>
          </a:p>
        </p:txBody>
      </p:sp>
      <p:sp>
        <p:nvSpPr>
          <p:cNvPr id="41" name="Google Shape;1456;p34">
            <a:extLst>
              <a:ext uri="{FF2B5EF4-FFF2-40B4-BE49-F238E27FC236}">
                <a16:creationId xmlns:a16="http://schemas.microsoft.com/office/drawing/2014/main" id="{9268C7DF-7877-4489-8923-19CF1CF07FB9}"/>
              </a:ext>
            </a:extLst>
          </p:cNvPr>
          <p:cNvSpPr txBox="1"/>
          <p:nvPr/>
        </p:nvSpPr>
        <p:spPr>
          <a:xfrm>
            <a:off x="3731288" y="528334"/>
            <a:ext cx="80660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Utilizando o Método de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Gauss-</a:t>
            </a:r>
            <a:r>
              <a:rPr lang="pt-PT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resolve o sistema:</a:t>
            </a:r>
            <a:endParaRPr lang="pt-P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31">
                <a:extLst>
                  <a:ext uri="{FF2B5EF4-FFF2-40B4-BE49-F238E27FC236}">
                    <a16:creationId xmlns:a16="http://schemas.microsoft.com/office/drawing/2014/main" id="{27A51102-5AA8-4142-8C72-D8B05C135809}"/>
                  </a:ext>
                </a:extLst>
              </p:cNvPr>
              <p:cNvSpPr txBox="1"/>
              <p:nvPr/>
            </p:nvSpPr>
            <p:spPr>
              <a:xfrm>
                <a:off x="3667033" y="2437926"/>
                <a:ext cx="2575268" cy="29620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pt-PT" sz="2000" b="1" dirty="0">
                  <a:solidFill>
                    <a:srgbClr val="0C2B8E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ox>
                          <m:boxPr>
                            <m:ctrlPr>
                              <a:rPr lang="en-GB" sz="2000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lang="en-GB" sz="2000" b="1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sz="2000" b="1" i="0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pt-PT" sz="2000" b="1" i="0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box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PT" sz="2000" b="1" dirty="0">
                  <a:solidFill>
                    <a:srgbClr val="0C2B8E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box>
                      <m:box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GB" sz="2000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sz="2000" b="1" i="0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sz="2000" b="1" i="0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box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000" b="1" i="0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en-GB" sz="2000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0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pt-PT" sz="2000" b="1" i="0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CuadroTexto 31">
                <a:extLst>
                  <a:ext uri="{FF2B5EF4-FFF2-40B4-BE49-F238E27FC236}">
                    <a16:creationId xmlns:a16="http://schemas.microsoft.com/office/drawing/2014/main" id="{27A51102-5AA8-4142-8C72-D8B05C13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033" y="2437926"/>
                <a:ext cx="2575268" cy="29620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1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 27">
            <a:extLst>
              <a:ext uri="{FF2B5EF4-FFF2-40B4-BE49-F238E27FC236}">
                <a16:creationId xmlns:a16="http://schemas.microsoft.com/office/drawing/2014/main" id="{D55DBAD7-BFB1-44E8-B5F2-BF8790E1A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79" name="Imagem 6">
            <a:extLst>
              <a:ext uri="{FF2B5EF4-FFF2-40B4-BE49-F238E27FC236}">
                <a16:creationId xmlns:a16="http://schemas.microsoft.com/office/drawing/2014/main" id="{9D96FD04-6EF8-40DB-84D4-9665343D70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49" name="Google Shape;1449;p34"/>
          <p:cNvSpPr/>
          <p:nvPr/>
        </p:nvSpPr>
        <p:spPr>
          <a:xfrm>
            <a:off x="2088000" y="367200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0" name="Google Shape;1450;p34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51" name="Google Shape;1451;p34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2" name="Google Shape;1452;p34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55" name="Google Shape;1455;p34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3.</a:t>
            </a:r>
            <a:endParaRPr dirty="0"/>
          </a:p>
        </p:txBody>
      </p:sp>
      <p:sp>
        <p:nvSpPr>
          <p:cNvPr id="1456" name="Google Shape;1456;p34"/>
          <p:cNvSpPr txBox="1"/>
          <p:nvPr/>
        </p:nvSpPr>
        <p:spPr>
          <a:xfrm>
            <a:off x="3731288" y="528334"/>
            <a:ext cx="80660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Utilizando o Método de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Gauss-</a:t>
            </a:r>
            <a:r>
              <a:rPr lang="pt-PT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resolve o sistema:</a:t>
            </a:r>
            <a:endParaRPr lang="pt-PT" sz="2400" dirty="0"/>
          </a:p>
        </p:txBody>
      </p:sp>
      <p:sp>
        <p:nvSpPr>
          <p:cNvPr id="1457" name="Google Shape;1457;p34"/>
          <p:cNvSpPr/>
          <p:nvPr/>
        </p:nvSpPr>
        <p:spPr>
          <a:xfrm>
            <a:off x="2150465" y="6124113"/>
            <a:ext cx="9774093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Gauss-Jordan </a:t>
            </a: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34"/>
          <p:cNvSpPr txBox="1"/>
          <p:nvPr/>
        </p:nvSpPr>
        <p:spPr>
          <a:xfrm>
            <a:off x="2180805" y="1210752"/>
            <a:ext cx="4357603" cy="107491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1462" name="Google Shape;1462;p34"/>
          <p:cNvGrpSpPr/>
          <p:nvPr/>
        </p:nvGrpSpPr>
        <p:grpSpPr>
          <a:xfrm>
            <a:off x="7095052" y="1100931"/>
            <a:ext cx="3074368" cy="912429"/>
            <a:chOff x="6993892" y="1100931"/>
            <a:chExt cx="3074368" cy="912429"/>
          </a:xfrm>
        </p:grpSpPr>
        <p:sp>
          <p:nvSpPr>
            <p:cNvPr id="1463" name="Google Shape;1463;p34"/>
            <p:cNvSpPr/>
            <p:nvPr/>
          </p:nvSpPr>
          <p:spPr>
            <a:xfrm>
              <a:off x="6993892" y="1100931"/>
              <a:ext cx="3074368" cy="91242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1464" name="Google Shape;1464;p34"/>
            <p:cNvCxnSpPr/>
            <p:nvPr/>
          </p:nvCxnSpPr>
          <p:spPr>
            <a:xfrm>
              <a:off x="9342263" y="1183076"/>
              <a:ext cx="0" cy="748138"/>
            </a:xfrm>
            <a:prstGeom prst="straightConnector1">
              <a:avLst/>
            </a:prstGeom>
            <a:noFill/>
            <a:ln w="9525" cap="flat" cmpd="sng">
              <a:solidFill>
                <a:srgbClr val="0000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465" name="Google Shape;1465;p34"/>
          <p:cNvGrpSpPr/>
          <p:nvPr/>
        </p:nvGrpSpPr>
        <p:grpSpPr>
          <a:xfrm>
            <a:off x="7101086" y="2155145"/>
            <a:ext cx="3002232" cy="906210"/>
            <a:chOff x="2822630" y="2100294"/>
            <a:chExt cx="3002232" cy="906210"/>
          </a:xfrm>
        </p:grpSpPr>
        <p:sp>
          <p:nvSpPr>
            <p:cNvPr id="1466" name="Google Shape;1466;p34"/>
            <p:cNvSpPr/>
            <p:nvPr/>
          </p:nvSpPr>
          <p:spPr>
            <a:xfrm>
              <a:off x="2822630" y="2100294"/>
              <a:ext cx="3002232" cy="90621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1467" name="Google Shape;1467;p34"/>
            <p:cNvCxnSpPr/>
            <p:nvPr/>
          </p:nvCxnSpPr>
          <p:spPr>
            <a:xfrm>
              <a:off x="5168027" y="2172325"/>
              <a:ext cx="0" cy="748138"/>
            </a:xfrm>
            <a:prstGeom prst="straightConnector1">
              <a:avLst/>
            </a:prstGeom>
            <a:noFill/>
            <a:ln w="9525" cap="flat" cmpd="sng">
              <a:solidFill>
                <a:srgbClr val="0000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68" name="Google Shape;1468;p34"/>
          <p:cNvSpPr/>
          <p:nvPr/>
        </p:nvSpPr>
        <p:spPr>
          <a:xfrm>
            <a:off x="7272661" y="2155145"/>
            <a:ext cx="422265" cy="90621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34"/>
          <p:cNvSpPr/>
          <p:nvPr/>
        </p:nvSpPr>
        <p:spPr>
          <a:xfrm>
            <a:off x="2400991" y="2273566"/>
            <a:ext cx="2448123" cy="44267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Variáveis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Principais</a:t>
            </a:r>
            <a:r>
              <a:rPr lang="en-GB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000" b="1" dirty="0">
              <a:solidFill>
                <a:srgbClr val="0000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34"/>
          <p:cNvSpPr/>
          <p:nvPr/>
        </p:nvSpPr>
        <p:spPr>
          <a:xfrm>
            <a:off x="7209006" y="3015402"/>
            <a:ext cx="549574" cy="46166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13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71" name="Google Shape;1471;p34"/>
          <p:cNvSpPr/>
          <p:nvPr/>
        </p:nvSpPr>
        <p:spPr>
          <a:xfrm>
            <a:off x="7703272" y="2156778"/>
            <a:ext cx="422265" cy="90621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34"/>
          <p:cNvSpPr/>
          <p:nvPr/>
        </p:nvSpPr>
        <p:spPr>
          <a:xfrm>
            <a:off x="7639617" y="3017035"/>
            <a:ext cx="556691" cy="46166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73" name="Google Shape;1473;p34"/>
          <p:cNvSpPr/>
          <p:nvPr/>
        </p:nvSpPr>
        <p:spPr>
          <a:xfrm>
            <a:off x="8979865" y="2158049"/>
            <a:ext cx="422265" cy="90621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34"/>
          <p:cNvSpPr/>
          <p:nvPr/>
        </p:nvSpPr>
        <p:spPr>
          <a:xfrm>
            <a:off x="8916210" y="3018306"/>
            <a:ext cx="556691" cy="461665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75" name="Google Shape;1475;p34"/>
          <p:cNvSpPr/>
          <p:nvPr/>
        </p:nvSpPr>
        <p:spPr>
          <a:xfrm>
            <a:off x="4589482" y="2221890"/>
            <a:ext cx="1378583" cy="46166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t="-10666" b="-306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76" name="Google Shape;1476;p34"/>
          <p:cNvSpPr/>
          <p:nvPr/>
        </p:nvSpPr>
        <p:spPr>
          <a:xfrm rot="5400000">
            <a:off x="3963010" y="700170"/>
            <a:ext cx="422265" cy="358784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34"/>
          <p:cNvSpPr/>
          <p:nvPr/>
        </p:nvSpPr>
        <p:spPr>
          <a:xfrm>
            <a:off x="2374573" y="2931988"/>
            <a:ext cx="2448123" cy="44267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Variáveis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Livres</a:t>
            </a:r>
            <a:r>
              <a:rPr lang="en-GB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000" b="1" dirty="0">
              <a:solidFill>
                <a:srgbClr val="0000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34"/>
          <p:cNvSpPr/>
          <p:nvPr/>
        </p:nvSpPr>
        <p:spPr>
          <a:xfrm>
            <a:off x="8108340" y="2157492"/>
            <a:ext cx="422265" cy="90621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34"/>
          <p:cNvSpPr/>
          <p:nvPr/>
        </p:nvSpPr>
        <p:spPr>
          <a:xfrm>
            <a:off x="8044685" y="3017749"/>
            <a:ext cx="556691" cy="46166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80" name="Google Shape;1480;p34"/>
          <p:cNvSpPr/>
          <p:nvPr/>
        </p:nvSpPr>
        <p:spPr>
          <a:xfrm>
            <a:off x="8566920" y="2159264"/>
            <a:ext cx="422265" cy="90621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34"/>
          <p:cNvSpPr/>
          <p:nvPr/>
        </p:nvSpPr>
        <p:spPr>
          <a:xfrm>
            <a:off x="8503265" y="3019521"/>
            <a:ext cx="556691" cy="461665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82" name="Google Shape;1482;p34"/>
          <p:cNvSpPr/>
          <p:nvPr/>
        </p:nvSpPr>
        <p:spPr>
          <a:xfrm>
            <a:off x="4155581" y="2891329"/>
            <a:ext cx="936731" cy="46166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t="-10666" b="-306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83" name="Google Shape;1483;p34"/>
          <p:cNvSpPr/>
          <p:nvPr/>
        </p:nvSpPr>
        <p:spPr>
          <a:xfrm rot="5400000">
            <a:off x="3531252" y="1813554"/>
            <a:ext cx="422265" cy="269482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34"/>
          <p:cNvSpPr txBox="1"/>
          <p:nvPr/>
        </p:nvSpPr>
        <p:spPr>
          <a:xfrm>
            <a:off x="2692776" y="4071023"/>
            <a:ext cx="275817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Reescrevendo 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Sistema de equações</a:t>
            </a:r>
            <a:endParaRPr lang="pt-PT" dirty="0"/>
          </a:p>
        </p:txBody>
      </p:sp>
      <p:sp>
        <p:nvSpPr>
          <p:cNvPr id="1485" name="Google Shape;1485;p34"/>
          <p:cNvSpPr txBox="1"/>
          <p:nvPr/>
        </p:nvSpPr>
        <p:spPr>
          <a:xfrm>
            <a:off x="5710429" y="3701058"/>
            <a:ext cx="916341" cy="176138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86" name="Google Shape;1486;p34"/>
          <p:cNvSpPr txBox="1"/>
          <p:nvPr/>
        </p:nvSpPr>
        <p:spPr>
          <a:xfrm>
            <a:off x="2908505" y="4635366"/>
            <a:ext cx="259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5 variáveis – 5 “linhas</a:t>
            </a: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dirty="0"/>
          </a:p>
        </p:txBody>
      </p:sp>
      <p:sp>
        <p:nvSpPr>
          <p:cNvPr id="1487" name="Google Shape;1487;p34"/>
          <p:cNvSpPr/>
          <p:nvPr/>
        </p:nvSpPr>
        <p:spPr>
          <a:xfrm>
            <a:off x="5960585" y="4126506"/>
            <a:ext cx="1476000" cy="4426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pt-PT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Principais</a:t>
            </a:r>
            <a:endParaRPr lang="pt-PT" dirty="0"/>
          </a:p>
        </p:txBody>
      </p:sp>
      <p:sp>
        <p:nvSpPr>
          <p:cNvPr id="1488" name="Google Shape;1488;p34"/>
          <p:cNvSpPr/>
          <p:nvPr/>
        </p:nvSpPr>
        <p:spPr>
          <a:xfrm>
            <a:off x="6030228" y="4846019"/>
            <a:ext cx="1378584" cy="44267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2 Livres</a:t>
            </a:r>
            <a:endParaRPr dirty="0"/>
          </a:p>
        </p:txBody>
      </p:sp>
      <p:cxnSp>
        <p:nvCxnSpPr>
          <p:cNvPr id="1489" name="Google Shape;1489;p34"/>
          <p:cNvCxnSpPr/>
          <p:nvPr/>
        </p:nvCxnSpPr>
        <p:spPr>
          <a:xfrm rot="10800000" flipH="1">
            <a:off x="7158462" y="5027210"/>
            <a:ext cx="1037846" cy="40146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90" name="Google Shape;1490;p34"/>
          <p:cNvSpPr txBox="1"/>
          <p:nvPr/>
        </p:nvSpPr>
        <p:spPr>
          <a:xfrm>
            <a:off x="8044685" y="3600410"/>
            <a:ext cx="1040157" cy="203959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1491" name="Google Shape;1491;p34"/>
          <p:cNvCxnSpPr/>
          <p:nvPr/>
        </p:nvCxnSpPr>
        <p:spPr>
          <a:xfrm>
            <a:off x="7158462" y="5216367"/>
            <a:ext cx="1037846" cy="217647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92" name="Google Shape;1492;p34"/>
          <p:cNvSpPr/>
          <p:nvPr/>
        </p:nvSpPr>
        <p:spPr>
          <a:xfrm>
            <a:off x="8391504" y="4779288"/>
            <a:ext cx="1149225" cy="461665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93" name="Google Shape;1493;p34"/>
          <p:cNvSpPr/>
          <p:nvPr/>
        </p:nvSpPr>
        <p:spPr>
          <a:xfrm>
            <a:off x="8391149" y="5186736"/>
            <a:ext cx="1149224" cy="461665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1494" name="Google Shape;1494;p34"/>
          <p:cNvCxnSpPr/>
          <p:nvPr/>
        </p:nvCxnSpPr>
        <p:spPr>
          <a:xfrm>
            <a:off x="7353303" y="4442722"/>
            <a:ext cx="808709" cy="299691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5" name="Google Shape;1495;p34"/>
          <p:cNvCxnSpPr/>
          <p:nvPr/>
        </p:nvCxnSpPr>
        <p:spPr>
          <a:xfrm rot="10800000" flipH="1">
            <a:off x="7353303" y="4338781"/>
            <a:ext cx="843005" cy="63938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6" name="Google Shape;1496;p34"/>
          <p:cNvCxnSpPr/>
          <p:nvPr/>
        </p:nvCxnSpPr>
        <p:spPr>
          <a:xfrm rot="10800000" flipH="1">
            <a:off x="7353303" y="4017288"/>
            <a:ext cx="843005" cy="267095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97" name="Google Shape;1497;p34"/>
          <p:cNvSpPr/>
          <p:nvPr/>
        </p:nvSpPr>
        <p:spPr>
          <a:xfrm>
            <a:off x="8391149" y="3639428"/>
            <a:ext cx="843006" cy="461665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98" name="Google Shape;1498;p34"/>
          <p:cNvSpPr/>
          <p:nvPr/>
        </p:nvSpPr>
        <p:spPr>
          <a:xfrm>
            <a:off x="8391149" y="4048942"/>
            <a:ext cx="843006" cy="461665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99" name="Google Shape;1499;p34"/>
          <p:cNvSpPr/>
          <p:nvPr/>
        </p:nvSpPr>
        <p:spPr>
          <a:xfrm>
            <a:off x="8391149" y="4442722"/>
            <a:ext cx="843006" cy="461665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-13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00" name="Google Shape;1500;p34"/>
          <p:cNvSpPr/>
          <p:nvPr/>
        </p:nvSpPr>
        <p:spPr>
          <a:xfrm rot="5400000">
            <a:off x="8319472" y="964467"/>
            <a:ext cx="422265" cy="269482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p34"/>
          <p:cNvSpPr/>
          <p:nvPr/>
        </p:nvSpPr>
        <p:spPr>
          <a:xfrm>
            <a:off x="8108338" y="2122957"/>
            <a:ext cx="422266" cy="368482"/>
          </a:xfrm>
          <a:prstGeom prst="ellipse">
            <a:avLst/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34"/>
          <p:cNvSpPr/>
          <p:nvPr/>
        </p:nvSpPr>
        <p:spPr>
          <a:xfrm>
            <a:off x="8573068" y="2122957"/>
            <a:ext cx="422266" cy="368482"/>
          </a:xfrm>
          <a:prstGeom prst="ellipse">
            <a:avLst/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34"/>
          <p:cNvSpPr/>
          <p:nvPr/>
        </p:nvSpPr>
        <p:spPr>
          <a:xfrm>
            <a:off x="8337177" y="1688937"/>
            <a:ext cx="1280160" cy="344258"/>
          </a:xfrm>
          <a:custGeom>
            <a:avLst/>
            <a:gdLst/>
            <a:ahLst/>
            <a:cxnLst/>
            <a:rect l="l" t="t" r="r" b="b"/>
            <a:pathLst>
              <a:path w="1602890" h="344258" extrusionOk="0">
                <a:moveTo>
                  <a:pt x="0" y="333501"/>
                </a:moveTo>
                <a:cubicBezTo>
                  <a:pt x="501127" y="165861"/>
                  <a:pt x="1002255" y="-1779"/>
                  <a:pt x="1269403" y="14"/>
                </a:cubicBezTo>
                <a:cubicBezTo>
                  <a:pt x="1536551" y="1807"/>
                  <a:pt x="1569720" y="173032"/>
                  <a:pt x="1602890" y="344258"/>
                </a:cubicBezTo>
              </a:path>
            </a:pathLst>
          </a:cu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34"/>
          <p:cNvSpPr/>
          <p:nvPr/>
        </p:nvSpPr>
        <p:spPr>
          <a:xfrm>
            <a:off x="8790731" y="1701693"/>
            <a:ext cx="920512" cy="344258"/>
          </a:xfrm>
          <a:custGeom>
            <a:avLst/>
            <a:gdLst/>
            <a:ahLst/>
            <a:cxnLst/>
            <a:rect l="l" t="t" r="r" b="b"/>
            <a:pathLst>
              <a:path w="1602890" h="344258" extrusionOk="0">
                <a:moveTo>
                  <a:pt x="0" y="333501"/>
                </a:moveTo>
                <a:cubicBezTo>
                  <a:pt x="501127" y="165861"/>
                  <a:pt x="1002255" y="-1779"/>
                  <a:pt x="1269403" y="14"/>
                </a:cubicBezTo>
                <a:cubicBezTo>
                  <a:pt x="1536551" y="1807"/>
                  <a:pt x="1569720" y="173032"/>
                  <a:pt x="1602890" y="344258"/>
                </a:cubicBezTo>
              </a:path>
            </a:pathLst>
          </a:cu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34"/>
          <p:cNvSpPr/>
          <p:nvPr/>
        </p:nvSpPr>
        <p:spPr>
          <a:xfrm>
            <a:off x="9113063" y="3643709"/>
            <a:ext cx="1529907" cy="461665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l="-1194" b="-13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06" name="Google Shape;1506;p34"/>
          <p:cNvSpPr/>
          <p:nvPr/>
        </p:nvSpPr>
        <p:spPr>
          <a:xfrm>
            <a:off x="8122780" y="2413453"/>
            <a:ext cx="422266" cy="368482"/>
          </a:xfrm>
          <a:prstGeom prst="ellipse">
            <a:avLst/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7" name="Google Shape;1507;p34"/>
          <p:cNvSpPr/>
          <p:nvPr/>
        </p:nvSpPr>
        <p:spPr>
          <a:xfrm>
            <a:off x="8587510" y="2413453"/>
            <a:ext cx="422266" cy="368482"/>
          </a:xfrm>
          <a:prstGeom prst="ellipse">
            <a:avLst/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8" name="Google Shape;1508;p34"/>
          <p:cNvSpPr/>
          <p:nvPr/>
        </p:nvSpPr>
        <p:spPr>
          <a:xfrm>
            <a:off x="8351619" y="1979433"/>
            <a:ext cx="1280160" cy="344258"/>
          </a:xfrm>
          <a:custGeom>
            <a:avLst/>
            <a:gdLst/>
            <a:ahLst/>
            <a:cxnLst/>
            <a:rect l="l" t="t" r="r" b="b"/>
            <a:pathLst>
              <a:path w="1602890" h="344258" extrusionOk="0">
                <a:moveTo>
                  <a:pt x="0" y="333501"/>
                </a:moveTo>
                <a:cubicBezTo>
                  <a:pt x="501127" y="165861"/>
                  <a:pt x="1002255" y="-1779"/>
                  <a:pt x="1269403" y="14"/>
                </a:cubicBezTo>
                <a:cubicBezTo>
                  <a:pt x="1536551" y="1807"/>
                  <a:pt x="1569720" y="173032"/>
                  <a:pt x="1602890" y="344258"/>
                </a:cubicBezTo>
              </a:path>
            </a:pathLst>
          </a:cu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p34"/>
          <p:cNvSpPr/>
          <p:nvPr/>
        </p:nvSpPr>
        <p:spPr>
          <a:xfrm>
            <a:off x="8805173" y="1992189"/>
            <a:ext cx="920512" cy="344258"/>
          </a:xfrm>
          <a:custGeom>
            <a:avLst/>
            <a:gdLst/>
            <a:ahLst/>
            <a:cxnLst/>
            <a:rect l="l" t="t" r="r" b="b"/>
            <a:pathLst>
              <a:path w="1602890" h="344258" extrusionOk="0">
                <a:moveTo>
                  <a:pt x="0" y="333501"/>
                </a:moveTo>
                <a:cubicBezTo>
                  <a:pt x="501127" y="165861"/>
                  <a:pt x="1002255" y="-1779"/>
                  <a:pt x="1269403" y="14"/>
                </a:cubicBezTo>
                <a:cubicBezTo>
                  <a:pt x="1536551" y="1807"/>
                  <a:pt x="1569720" y="173032"/>
                  <a:pt x="1602890" y="344258"/>
                </a:cubicBez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34"/>
          <p:cNvSpPr/>
          <p:nvPr/>
        </p:nvSpPr>
        <p:spPr>
          <a:xfrm>
            <a:off x="9113063" y="4053507"/>
            <a:ext cx="2053375" cy="461665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l="-8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11" name="Google Shape;1511;p34"/>
          <p:cNvSpPr/>
          <p:nvPr/>
        </p:nvSpPr>
        <p:spPr>
          <a:xfrm rot="5400000">
            <a:off x="8377311" y="1257143"/>
            <a:ext cx="422265" cy="269482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2" name="Google Shape;1512;p34"/>
          <p:cNvSpPr/>
          <p:nvPr/>
        </p:nvSpPr>
        <p:spPr>
          <a:xfrm>
            <a:off x="9113062" y="4454175"/>
            <a:ext cx="764955" cy="461665"/>
          </a:xfrm>
          <a:prstGeom prst="rect">
            <a:avLst/>
          </a:prstGeom>
          <a:blipFill rotWithShape="1">
            <a:blip r:embed="rId24">
              <a:alphaModFix/>
            </a:blip>
            <a:stretch>
              <a:fillRect l="-23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13" name="Google Shape;1513;p34"/>
          <p:cNvSpPr/>
          <p:nvPr/>
        </p:nvSpPr>
        <p:spPr>
          <a:xfrm rot="5400000">
            <a:off x="8376377" y="1572632"/>
            <a:ext cx="422265" cy="269482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4" name="Google Shape;1514;p34"/>
          <p:cNvSpPr/>
          <p:nvPr/>
        </p:nvSpPr>
        <p:spPr>
          <a:xfrm>
            <a:off x="2304240" y="5618085"/>
            <a:ext cx="13420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007F"/>
                </a:solidFill>
                <a:latin typeface="Calibri"/>
                <a:ea typeface="Calibri"/>
                <a:cs typeface="Calibri"/>
                <a:sym typeface="Calibri"/>
              </a:rPr>
              <a:t>Solução:</a:t>
            </a:r>
            <a:endParaRPr dirty="0"/>
          </a:p>
        </p:txBody>
      </p:sp>
      <p:sp>
        <p:nvSpPr>
          <p:cNvPr id="1515" name="Google Shape;1515;p34"/>
          <p:cNvSpPr/>
          <p:nvPr/>
        </p:nvSpPr>
        <p:spPr>
          <a:xfrm>
            <a:off x="3578910" y="5618085"/>
            <a:ext cx="8345648" cy="400110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 b="-138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16" name="Google Shape;1516;p34">
            <a:hlinkClick r:id="rId2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7" name="Google Shape;1517;p34">
            <a:hlinkClick r:id="rId2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518" name="Google Shape;1518;p34">
            <a:hlinkClick r:id="rId2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519" name="Google Shape;1519;p34">
            <a:hlinkClick r:id="rId2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520" name="Google Shape;1520;p34">
            <a:hlinkClick r:id="rId3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907;p22"/>
          <p:cNvSpPr/>
          <p:nvPr/>
        </p:nvSpPr>
        <p:spPr>
          <a:xfrm>
            <a:off x="5343189" y="6190490"/>
            <a:ext cx="2526145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</a:t>
            </a:r>
          </a:p>
        </p:txBody>
      </p:sp>
      <p:sp>
        <p:nvSpPr>
          <p:cNvPr id="75" name="Google Shape;906;p22"/>
          <p:cNvSpPr/>
          <p:nvPr/>
        </p:nvSpPr>
        <p:spPr>
          <a:xfrm>
            <a:off x="7217575" y="6205343"/>
            <a:ext cx="316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 Reduzida</a:t>
            </a:r>
            <a:endParaRPr lang="pt-PT" sz="1600" dirty="0"/>
          </a:p>
        </p:txBody>
      </p:sp>
      <p:sp>
        <p:nvSpPr>
          <p:cNvPr id="76" name="Google Shape;399;p9"/>
          <p:cNvSpPr/>
          <p:nvPr/>
        </p:nvSpPr>
        <p:spPr>
          <a:xfrm>
            <a:off x="9881652" y="6200073"/>
            <a:ext cx="2088000" cy="3745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      Solução</a:t>
            </a:r>
            <a:endParaRPr lang="pt-PT" sz="1600" dirty="0"/>
          </a:p>
        </p:txBody>
      </p:sp>
      <p:sp>
        <p:nvSpPr>
          <p:cNvPr id="77" name="Google Shape;401;p9"/>
          <p:cNvSpPr/>
          <p:nvPr/>
        </p:nvSpPr>
        <p:spPr>
          <a:xfrm>
            <a:off x="10862005" y="6226228"/>
            <a:ext cx="396000" cy="396000"/>
          </a:xfrm>
          <a:prstGeom prst="roundRect">
            <a:avLst>
              <a:gd name="adj" fmla="val 16667"/>
            </a:avLst>
          </a:prstGeom>
          <a:blipFill rotWithShape="1">
            <a:blip r:embed="rId31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5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75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"/>
                            </p:stCondLst>
                            <p:childTnLst>
                              <p:par>
                                <p:cTn id="1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5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75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75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75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5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75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"/>
                            </p:stCondLst>
                            <p:childTnLst>
                              <p:par>
                                <p:cTn id="2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750"/>
                            </p:stCondLst>
                            <p:childTnLst>
                              <p:par>
                                <p:cTn id="2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75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75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75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75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3" grpId="0" animBg="1"/>
      <p:bldP spid="147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6" name="Google Shape;1526;p35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7" name="Google Shape;1527;p35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8" name="Google Shape;1528;p35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531" name="Google Shape;1531;p35" descr="Uma imagem com edifíci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356" y="1189391"/>
            <a:ext cx="5402428" cy="51173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35"/>
          <p:cNvSpPr/>
          <p:nvPr/>
        </p:nvSpPr>
        <p:spPr>
          <a:xfrm>
            <a:off x="7866043" y="212518"/>
            <a:ext cx="2480579" cy="1638316"/>
          </a:xfrm>
          <a:prstGeom prst="cloudCallout">
            <a:avLst>
              <a:gd name="adj1" fmla="val 62749"/>
              <a:gd name="adj2" fmla="val 24673"/>
            </a:avLst>
          </a:prstGeom>
          <a:solidFill>
            <a:srgbClr val="F6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0C2B8E"/>
                </a:solidFill>
                <a:latin typeface="Calibri"/>
                <a:ea typeface="Calibri"/>
                <a:cs typeface="Calibri"/>
                <a:sym typeface="Calibri"/>
              </a:rPr>
              <a:t>Tenta resolver os seguintes exercícios</a:t>
            </a:r>
            <a:r>
              <a:rPr lang="en-GB" sz="2000" b="1" dirty="0">
                <a:solidFill>
                  <a:srgbClr val="0C2B8E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dirty="0"/>
          </a:p>
        </p:txBody>
      </p:sp>
      <p:pic>
        <p:nvPicPr>
          <p:cNvPr id="1533" name="Google Shape;153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6622" y="1215328"/>
            <a:ext cx="1282508" cy="5194965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35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35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536" name="Google Shape;1536;p35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537" name="Google Shape;1537;p35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538" name="Google Shape;1538;p35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m 27">
            <a:extLst>
              <a:ext uri="{FF2B5EF4-FFF2-40B4-BE49-F238E27FC236}">
                <a16:creationId xmlns:a16="http://schemas.microsoft.com/office/drawing/2014/main" id="{E77F283D-7675-44EC-9B0E-0424E63E4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6" name="Imagem 6">
            <a:extLst>
              <a:ext uri="{FF2B5EF4-FFF2-40B4-BE49-F238E27FC236}">
                <a16:creationId xmlns:a16="http://schemas.microsoft.com/office/drawing/2014/main" id="{A00C78FF-19F5-4064-91BA-F42E116CD8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6" name="Google Shape;1526;p35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7" name="Google Shape;1527;p35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8" name="Google Shape;1528;p35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34" name="Google Shape;1534;p35">
            <a:hlinkClick r:id="rId4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kumimoji="0" lang="pt-P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35">
            <a:hlinkClick r:id="rId5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6" name="Google Shape;1536;p35">
            <a:hlinkClick r:id="rId6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7" name="Google Shape;1537;p35">
            <a:hlinkClick r:id="rId7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8" name="Google Shape;1538;p35">
            <a:hlinkClick r:id="rId8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Try it!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m 27">
            <a:extLst>
              <a:ext uri="{FF2B5EF4-FFF2-40B4-BE49-F238E27FC236}">
                <a16:creationId xmlns:a16="http://schemas.microsoft.com/office/drawing/2014/main" id="{6888078A-AAE2-404A-B2A2-22973368DC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8" name="Imagem 6">
            <a:extLst>
              <a:ext uri="{FF2B5EF4-FFF2-40B4-BE49-F238E27FC236}">
                <a16:creationId xmlns:a16="http://schemas.microsoft.com/office/drawing/2014/main" id="{D9E1C0E0-72C2-4E53-BBF6-2BCC63B8DD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AAACA3A4-6F4C-456A-93D7-3C4E0E9496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767B6300-A3FC-4A56-AAD6-64ABC5E0717E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6EE50970-47E2-4FA1-9B83-4D8ECF694CC3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4144A215-2BB1-460F-A408-73678458F139}"/>
              </a:ext>
            </a:extLst>
          </p:cNvPr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1DD61D58-B71C-4285-8353-5171884E6AAE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602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4" name="Google Shape;1564;p37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5" name="Google Shape;1565;p37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6" name="Google Shape;1566;p37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569" name="Google Shape;1569;p37"/>
          <p:cNvPicPr preferRelativeResize="0"/>
          <p:nvPr/>
        </p:nvPicPr>
        <p:blipFill>
          <a:blip r:embed="rId3"/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70" name="Google Shape;1570;p37"/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GB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EngiMath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TEAM</a:t>
            </a:r>
            <a:endParaRPr/>
          </a:p>
        </p:txBody>
      </p:sp>
      <p:pic>
        <p:nvPicPr>
          <p:cNvPr id="1571" name="Google Shape;1571;p37"/>
          <p:cNvPicPr preferRelativeResize="0"/>
          <p:nvPr/>
        </p:nvPicPr>
        <p:blipFill>
          <a:blip r:embed="rId4"/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37"/>
          <p:cNvSpPr txBox="1"/>
          <p:nvPr/>
        </p:nvSpPr>
        <p:spPr>
          <a:xfrm>
            <a:off x="4219461" y="693018"/>
            <a:ext cx="71389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PT" sz="3600" dirty="0"/>
              <a:t>Esperamos que tenhas gostado!</a:t>
            </a:r>
          </a:p>
        </p:txBody>
      </p:sp>
      <p:pic>
        <p:nvPicPr>
          <p:cNvPr id="1573" name="Google Shape;157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2175" y="1222151"/>
            <a:ext cx="1284858" cy="4848521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37">
            <a:hlinkClick r:id="rId6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37">
            <a:hlinkClick r:id="rId7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576" name="Google Shape;1576;p37">
            <a:hlinkClick r:id="rId8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577" name="Google Shape;1577;p37">
            <a:hlinkClick r:id="rId9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578" name="Google Shape;1578;p37">
            <a:hlinkClick r:id="rId10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m 27">
            <a:extLst>
              <a:ext uri="{FF2B5EF4-FFF2-40B4-BE49-F238E27FC236}">
                <a16:creationId xmlns:a16="http://schemas.microsoft.com/office/drawing/2014/main" id="{940D163F-7617-47A6-A9E9-12F244EC02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8" name="Imagem 6">
            <a:extLst>
              <a:ext uri="{FF2B5EF4-FFF2-40B4-BE49-F238E27FC236}">
                <a16:creationId xmlns:a16="http://schemas.microsoft.com/office/drawing/2014/main" id="{BBE1DBC2-6B4F-4D2F-A786-C51FA9410C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27">
            <a:extLst>
              <a:ext uri="{FF2B5EF4-FFF2-40B4-BE49-F238E27FC236}">
                <a16:creationId xmlns:a16="http://schemas.microsoft.com/office/drawing/2014/main" id="{5F7E089D-C9E2-44D5-9685-FFEBD4497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5" name="Imagem 6">
            <a:extLst>
              <a:ext uri="{FF2B5EF4-FFF2-40B4-BE49-F238E27FC236}">
                <a16:creationId xmlns:a16="http://schemas.microsoft.com/office/drawing/2014/main" id="{3AF2380C-D0F9-4A2D-AFB5-653B46F796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157" name="Google Shape;157;p4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8" name="Google Shape;158;p4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" name="Google Shape;159;p4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1" name="Google Shape;161;p4"/>
          <p:cNvSpPr txBox="1"/>
          <p:nvPr/>
        </p:nvSpPr>
        <p:spPr>
          <a:xfrm>
            <a:off x="3696101" y="7199697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2088682" y="429207"/>
            <a:ext cx="9914021" cy="6012000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2153924" y="65795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COMO FUNCIONA?...</a:t>
            </a:r>
            <a:endParaRPr lang="en-GB" sz="2400" dirty="0"/>
          </a:p>
        </p:txBody>
      </p:sp>
      <p:sp>
        <p:nvSpPr>
          <p:cNvPr id="165" name="Google Shape;165;p4"/>
          <p:cNvSpPr txBox="1"/>
          <p:nvPr/>
        </p:nvSpPr>
        <p:spPr>
          <a:xfrm>
            <a:off x="2150354" y="4275320"/>
            <a:ext cx="96817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Eliminação de Gauss 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 </a:t>
            </a:r>
            <a:r>
              <a:rPr lang="pt-PT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Eliminação de Gauss-</a:t>
            </a:r>
            <a:r>
              <a:rPr lang="pt-PT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Jordan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5051630" y="2457097"/>
            <a:ext cx="798786" cy="3812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5E4F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5378400" y="1026000"/>
            <a:ext cx="3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PT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uma forma muito “simples”:</a:t>
            </a:r>
            <a:endParaRPr lang="pt-PT" sz="1800" dirty="0"/>
          </a:p>
        </p:txBody>
      </p:sp>
      <p:sp>
        <p:nvSpPr>
          <p:cNvPr id="168" name="Google Shape;168;p4"/>
          <p:cNvSpPr/>
          <p:nvPr/>
        </p:nvSpPr>
        <p:spPr>
          <a:xfrm>
            <a:off x="2236418" y="4275320"/>
            <a:ext cx="4140000" cy="46166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4110249" y="3840435"/>
            <a:ext cx="798786" cy="3812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5E4F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4"/>
          <p:cNvGrpSpPr/>
          <p:nvPr/>
        </p:nvGrpSpPr>
        <p:grpSpPr>
          <a:xfrm>
            <a:off x="2996857" y="2843462"/>
            <a:ext cx="3279228" cy="1015622"/>
            <a:chOff x="3489433" y="1273593"/>
            <a:chExt cx="3279228" cy="1015622"/>
          </a:xfrm>
        </p:grpSpPr>
        <p:sp>
          <p:nvSpPr>
            <p:cNvPr id="171" name="Google Shape;171;p4"/>
            <p:cNvSpPr/>
            <p:nvPr/>
          </p:nvSpPr>
          <p:spPr>
            <a:xfrm>
              <a:off x="3489433" y="1346002"/>
              <a:ext cx="3279228" cy="924026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541985" y="1273593"/>
              <a:ext cx="3174123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Calcular a </a:t>
              </a:r>
              <a:endParaRPr lang="pt-PT" dirty="0"/>
            </a:p>
            <a:p>
              <a:pPr algn="ctr"/>
              <a:r>
                <a:rPr lang="pt-PT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 </a:t>
              </a:r>
            </a:p>
            <a:p>
              <a:pPr algn="ctr"/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 Matriz Aumentada</a:t>
              </a:r>
              <a:endParaRPr lang="pt-PT" dirty="0"/>
            </a:p>
          </p:txBody>
        </p:sp>
      </p:grpSp>
      <p:sp>
        <p:nvSpPr>
          <p:cNvPr id="173" name="Google Shape;173;p4"/>
          <p:cNvSpPr/>
          <p:nvPr/>
        </p:nvSpPr>
        <p:spPr>
          <a:xfrm>
            <a:off x="7687712" y="2448753"/>
            <a:ext cx="798786" cy="3812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5E4F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/>
          <p:nvPr/>
        </p:nvSpPr>
        <p:spPr>
          <a:xfrm>
            <a:off x="6695090" y="4266976"/>
            <a:ext cx="5091539" cy="46166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8551308" y="3832091"/>
            <a:ext cx="798786" cy="3812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5E4F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p4"/>
          <p:cNvGrpSpPr/>
          <p:nvPr/>
        </p:nvGrpSpPr>
        <p:grpSpPr>
          <a:xfrm>
            <a:off x="7437916" y="2835118"/>
            <a:ext cx="3279228" cy="1231066"/>
            <a:chOff x="3489433" y="1273593"/>
            <a:chExt cx="3279228" cy="1231066"/>
          </a:xfrm>
        </p:grpSpPr>
        <p:sp>
          <p:nvSpPr>
            <p:cNvPr id="177" name="Google Shape;177;p4"/>
            <p:cNvSpPr/>
            <p:nvPr/>
          </p:nvSpPr>
          <p:spPr>
            <a:xfrm>
              <a:off x="3489433" y="1346002"/>
              <a:ext cx="3279228" cy="924026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541985" y="1273593"/>
              <a:ext cx="3174123" cy="1231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Calcular a </a:t>
              </a:r>
            </a:p>
            <a:p>
              <a:pPr algn="ctr"/>
              <a:r>
                <a:rPr lang="pt-PT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 Reduzida</a:t>
              </a:r>
              <a:r>
                <a:rPr lang="en-GB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 Matriz Aumentada</a:t>
              </a:r>
              <a:endParaRPr lang="pt-PT" sz="2000" dirty="0"/>
            </a:p>
            <a:p>
              <a:pPr lvl="0" algn="ctr"/>
              <a:endParaRPr dirty="0"/>
            </a:p>
          </p:txBody>
        </p:sp>
      </p:grpSp>
      <p:grpSp>
        <p:nvGrpSpPr>
          <p:cNvPr id="179" name="Google Shape;179;p4"/>
          <p:cNvGrpSpPr/>
          <p:nvPr/>
        </p:nvGrpSpPr>
        <p:grpSpPr>
          <a:xfrm>
            <a:off x="5040000" y="1524727"/>
            <a:ext cx="3528000" cy="924026"/>
            <a:chOff x="3422701" y="1346002"/>
            <a:chExt cx="3420000" cy="924026"/>
          </a:xfrm>
        </p:grpSpPr>
        <p:sp>
          <p:nvSpPr>
            <p:cNvPr id="180" name="Google Shape;180;p4"/>
            <p:cNvSpPr/>
            <p:nvPr/>
          </p:nvSpPr>
          <p:spPr>
            <a:xfrm>
              <a:off x="3422701" y="1346002"/>
              <a:ext cx="3420000" cy="924026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422701" y="1449824"/>
              <a:ext cx="34200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Escrever a </a:t>
              </a:r>
              <a:endParaRPr lang="pt-PT" sz="2000" dirty="0"/>
            </a:p>
            <a:p>
              <a:pPr algn="ctr"/>
              <a:r>
                <a:rPr lang="pt-PT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 do Sistema</a:t>
              </a:r>
              <a:endPara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4"/>
          <p:cNvSpPr/>
          <p:nvPr/>
        </p:nvSpPr>
        <p:spPr>
          <a:xfrm>
            <a:off x="2626506" y="4757894"/>
            <a:ext cx="3672000" cy="16344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Triangular Superior</a:t>
            </a: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Voltar ao sistema de equações</a:t>
            </a:r>
            <a:endParaRPr lang="pt-PT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Calcular a solução do sistema através de substituição para trás</a:t>
            </a:r>
            <a:endParaRPr lang="pt-PT" dirty="0"/>
          </a:p>
        </p:txBody>
      </p:sp>
      <p:sp>
        <p:nvSpPr>
          <p:cNvPr id="183" name="Google Shape;183;p4"/>
          <p:cNvSpPr txBox="1"/>
          <p:nvPr/>
        </p:nvSpPr>
        <p:spPr>
          <a:xfrm>
            <a:off x="7787074" y="4812979"/>
            <a:ext cx="38125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Identidade</a:t>
            </a:r>
            <a:endParaRPr lang="pt-PT" dirty="0"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Voltar ao sistema de equações</a:t>
            </a:r>
            <a:endParaRPr lang="pt-PT"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Solução direta</a:t>
            </a:r>
            <a:endParaRPr lang="pt-PT" dirty="0"/>
          </a:p>
        </p:txBody>
      </p:sp>
      <p:sp>
        <p:nvSpPr>
          <p:cNvPr id="184" name="Google Shape;184;p4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186" name="Google Shape;186;p4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187" name="Google Shape;187;p4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188" name="Google Shape;188;p4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1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7">
            <a:extLst>
              <a:ext uri="{FF2B5EF4-FFF2-40B4-BE49-F238E27FC236}">
                <a16:creationId xmlns:a16="http://schemas.microsoft.com/office/drawing/2014/main" id="{10767A92-CA5C-47CA-AE4F-9BD140608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0" name="Imagem 6">
            <a:extLst>
              <a:ext uri="{FF2B5EF4-FFF2-40B4-BE49-F238E27FC236}">
                <a16:creationId xmlns:a16="http://schemas.microsoft.com/office/drawing/2014/main" id="{6811DEEC-0221-4497-A871-E2E081006C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194" name="Google Shape;194;p5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5" name="Google Shape;195;p5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" name="Google Shape;196;p5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8" name="Google Shape;198;p5"/>
          <p:cNvSpPr/>
          <p:nvPr/>
        </p:nvSpPr>
        <p:spPr>
          <a:xfrm>
            <a:off x="2088682" y="429208"/>
            <a:ext cx="9914021" cy="5846463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5"/>
          <p:cNvGrpSpPr/>
          <p:nvPr/>
        </p:nvGrpSpPr>
        <p:grpSpPr>
          <a:xfrm>
            <a:off x="2996857" y="1132009"/>
            <a:ext cx="3279228" cy="1015663"/>
            <a:chOff x="3489433" y="1273593"/>
            <a:chExt cx="3279228" cy="1015663"/>
          </a:xfrm>
        </p:grpSpPr>
        <p:sp>
          <p:nvSpPr>
            <p:cNvPr id="201" name="Google Shape;201;p5"/>
            <p:cNvSpPr/>
            <p:nvPr/>
          </p:nvSpPr>
          <p:spPr>
            <a:xfrm>
              <a:off x="3489433" y="1346002"/>
              <a:ext cx="3279228" cy="924026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541985" y="1273593"/>
              <a:ext cx="317412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Calcular a </a:t>
              </a:r>
              <a:endParaRPr lang="pt-PT" sz="2000" dirty="0"/>
            </a:p>
            <a:p>
              <a:pPr algn="ctr"/>
              <a:r>
                <a:rPr lang="pt-PT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 </a:t>
              </a:r>
            </a:p>
            <a:p>
              <a:pPr algn="ctr"/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 Matriz Aumentada</a:t>
              </a:r>
              <a:endParaRPr lang="pt-PT" sz="2000" dirty="0"/>
            </a:p>
          </p:txBody>
        </p:sp>
      </p:grpSp>
      <p:grpSp>
        <p:nvGrpSpPr>
          <p:cNvPr id="203" name="Google Shape;203;p5"/>
          <p:cNvGrpSpPr/>
          <p:nvPr/>
        </p:nvGrpSpPr>
        <p:grpSpPr>
          <a:xfrm>
            <a:off x="7437916" y="1123665"/>
            <a:ext cx="3279228" cy="1015663"/>
            <a:chOff x="3489433" y="1273593"/>
            <a:chExt cx="3279228" cy="1015663"/>
          </a:xfrm>
        </p:grpSpPr>
        <p:sp>
          <p:nvSpPr>
            <p:cNvPr id="204" name="Google Shape;204;p5"/>
            <p:cNvSpPr/>
            <p:nvPr/>
          </p:nvSpPr>
          <p:spPr>
            <a:xfrm>
              <a:off x="3489433" y="1346002"/>
              <a:ext cx="3279228" cy="924026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541985" y="1273593"/>
              <a:ext cx="317412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Calcular a </a:t>
              </a:r>
            </a:p>
            <a:p>
              <a:pPr algn="ctr"/>
              <a:r>
                <a:rPr lang="pt-PT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Forma Escalonada Reduzida</a:t>
              </a:r>
              <a:r>
                <a:rPr lang="en-GB" sz="20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PT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 Matriz Aumentada</a:t>
              </a:r>
              <a:endParaRPr lang="pt-PT" sz="2000" dirty="0"/>
            </a:p>
          </p:txBody>
        </p:sp>
      </p:grpSp>
      <p:sp>
        <p:nvSpPr>
          <p:cNvPr id="206" name="Google Shape;206;p5"/>
          <p:cNvSpPr txBox="1"/>
          <p:nvPr/>
        </p:nvSpPr>
        <p:spPr>
          <a:xfrm>
            <a:off x="5726400" y="2259055"/>
            <a:ext cx="22611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Aula 13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 rot="10800000" flipH="1">
            <a:off x="6407693" y="1513994"/>
            <a:ext cx="898613" cy="707886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25E4F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3094588" y="4134970"/>
            <a:ext cx="1980000" cy="1822150"/>
          </a:xfrm>
          <a:prstGeom prst="roundRect">
            <a:avLst>
              <a:gd name="adj" fmla="val 7245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Secção 4</a:t>
            </a:r>
            <a:endParaRPr lang="pt-PT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Algoritmo Condensação de Matrizes</a:t>
            </a:r>
            <a:endParaRPr lang="pt-PT" dirty="0"/>
          </a:p>
        </p:txBody>
      </p:sp>
      <p:sp>
        <p:nvSpPr>
          <p:cNvPr id="209" name="Google Shape;209;p5"/>
          <p:cNvSpPr/>
          <p:nvPr/>
        </p:nvSpPr>
        <p:spPr>
          <a:xfrm rot="-5400000">
            <a:off x="5016955" y="4919105"/>
            <a:ext cx="798786" cy="3812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25E4F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320224" y="2475564"/>
            <a:ext cx="1993395" cy="174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343059" y="2435316"/>
            <a:ext cx="1577695" cy="174572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"/>
          <p:cNvSpPr/>
          <p:nvPr/>
        </p:nvSpPr>
        <p:spPr>
          <a:xfrm>
            <a:off x="2453840" y="2129067"/>
            <a:ext cx="1191135" cy="763706"/>
          </a:xfrm>
          <a:prstGeom prst="cloudCallout">
            <a:avLst>
              <a:gd name="adj1" fmla="val 79758"/>
              <a:gd name="adj2" fmla="val -1044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"/>
          <p:cNvSpPr/>
          <p:nvPr/>
        </p:nvSpPr>
        <p:spPr>
          <a:xfrm rot="-281016">
            <a:off x="2453088" y="2352503"/>
            <a:ext cx="127126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Lembras-te</a:t>
            </a:r>
            <a:r>
              <a:rPr lang="en-GB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?…</a:t>
            </a:r>
            <a:endParaRPr dirty="0"/>
          </a:p>
        </p:txBody>
      </p:sp>
      <p:sp>
        <p:nvSpPr>
          <p:cNvPr id="214" name="Google Shape;214;p5"/>
          <p:cNvSpPr/>
          <p:nvPr/>
        </p:nvSpPr>
        <p:spPr>
          <a:xfrm rot="-281016">
            <a:off x="2463023" y="2362612"/>
            <a:ext cx="11727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Verifica!…</a:t>
            </a:r>
            <a:endParaRPr dirty="0"/>
          </a:p>
        </p:txBody>
      </p:sp>
      <p:sp>
        <p:nvSpPr>
          <p:cNvPr id="216" name="Google Shape;216;p5">
            <a:hlinkClick r:id="rId7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>
            <a:hlinkClick r:id="rId8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218" name="Google Shape;218;p5">
            <a:hlinkClick r:id="rId9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219" name="Google Shape;219;p5">
            <a:hlinkClick r:id="rId10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220" name="Google Shape;220;p5">
            <a:hlinkClick r:id="rId11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903026" y="3058360"/>
            <a:ext cx="5466201" cy="30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1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27">
            <a:extLst>
              <a:ext uri="{FF2B5EF4-FFF2-40B4-BE49-F238E27FC236}">
                <a16:creationId xmlns:a16="http://schemas.microsoft.com/office/drawing/2014/main" id="{930EE7A3-121A-4909-B6BA-511601E43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26" name="Google Shape;226;p6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7" name="Google Shape;227;p6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" name="Google Shape;228;p6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56" name="Google Shape;256;p6">
            <a:hlinkClick r:id="rId5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6">
            <a:hlinkClick r:id="rId6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258" name="Google Shape;258;p6">
            <a:hlinkClick r:id="rId7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259" name="Google Shape;259;p6">
            <a:hlinkClick r:id="rId8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260" name="Google Shape;260;p6">
            <a:hlinkClick r:id="rId9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ángulo redondeado 11">
            <a:extLst>
              <a:ext uri="{FF2B5EF4-FFF2-40B4-BE49-F238E27FC236}">
                <a16:creationId xmlns:a16="http://schemas.microsoft.com/office/drawing/2014/main" id="{4EA0D90D-D6AF-4CA3-8511-D8967D9BA7B3}"/>
              </a:ext>
            </a:extLst>
          </p:cNvPr>
          <p:cNvSpPr/>
          <p:nvPr/>
        </p:nvSpPr>
        <p:spPr>
          <a:xfrm>
            <a:off x="2088682" y="321210"/>
            <a:ext cx="9914021" cy="3459619"/>
          </a:xfrm>
          <a:prstGeom prst="roundRect">
            <a:avLst>
              <a:gd name="adj" fmla="val 3901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</a:endParaRPr>
          </a:p>
        </p:txBody>
      </p:sp>
      <p:pic>
        <p:nvPicPr>
          <p:cNvPr id="40" name="Imagem 6">
            <a:extLst>
              <a:ext uri="{FF2B5EF4-FFF2-40B4-BE49-F238E27FC236}">
                <a16:creationId xmlns:a16="http://schemas.microsoft.com/office/drawing/2014/main" id="{3B60505A-55A5-4288-8910-44937FB61A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1" name="CuadroTexto 31">
            <a:extLst>
              <a:ext uri="{FF2B5EF4-FFF2-40B4-BE49-F238E27FC236}">
                <a16:creationId xmlns:a16="http://schemas.microsoft.com/office/drawing/2014/main" id="{E2213EA5-3C32-457A-B1B6-3781A239D2C2}"/>
              </a:ext>
            </a:extLst>
          </p:cNvPr>
          <p:cNvSpPr txBox="1"/>
          <p:nvPr/>
        </p:nvSpPr>
        <p:spPr>
          <a:xfrm>
            <a:off x="2301807" y="1449922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2.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operações elementares sobre linhas para obter uma matriz equivalente na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en-GB" sz="2400" b="1" dirty="0"/>
          </a:p>
        </p:txBody>
      </p:sp>
      <p:sp>
        <p:nvSpPr>
          <p:cNvPr id="42" name="CuadroTexto 31">
            <a:extLst>
              <a:ext uri="{FF2B5EF4-FFF2-40B4-BE49-F238E27FC236}">
                <a16:creationId xmlns:a16="http://schemas.microsoft.com/office/drawing/2014/main" id="{737D18D5-AF7C-453B-9D9F-9F098FB290F7}"/>
              </a:ext>
            </a:extLst>
          </p:cNvPr>
          <p:cNvSpPr txBox="1"/>
          <p:nvPr/>
        </p:nvSpPr>
        <p:spPr>
          <a:xfrm>
            <a:off x="2301807" y="485177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</a:t>
            </a: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de Gauss</a:t>
            </a:r>
            <a:endParaRPr lang="en-GB" sz="2400" dirty="0"/>
          </a:p>
        </p:txBody>
      </p:sp>
      <p:sp>
        <p:nvSpPr>
          <p:cNvPr id="43" name="CuadroTexto 31">
            <a:extLst>
              <a:ext uri="{FF2B5EF4-FFF2-40B4-BE49-F238E27FC236}">
                <a16:creationId xmlns:a16="http://schemas.microsoft.com/office/drawing/2014/main" id="{1B0F3F32-C2B6-4964-A03F-02EEE47C17FC}"/>
              </a:ext>
            </a:extLst>
          </p:cNvPr>
          <p:cNvSpPr txBox="1"/>
          <p:nvPr/>
        </p:nvSpPr>
        <p:spPr>
          <a:xfrm>
            <a:off x="2301807" y="2274795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3.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equações correspondente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matriz na forma escalonada </a:t>
            </a:r>
            <a:endParaRPr lang="en-GB" sz="2400" dirty="0"/>
          </a:p>
        </p:txBody>
      </p:sp>
      <p:sp>
        <p:nvSpPr>
          <p:cNvPr id="44" name="CuadroTexto 31">
            <a:extLst>
              <a:ext uri="{FF2B5EF4-FFF2-40B4-BE49-F238E27FC236}">
                <a16:creationId xmlns:a16="http://schemas.microsoft.com/office/drawing/2014/main" id="{E5B11D01-D5FC-4436-AF35-2998AF1A090B}"/>
              </a:ext>
            </a:extLst>
          </p:cNvPr>
          <p:cNvSpPr txBox="1"/>
          <p:nvPr/>
        </p:nvSpPr>
        <p:spPr>
          <a:xfrm>
            <a:off x="2301807" y="311560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4.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substituição para trás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encontrar a solução do sistema</a:t>
            </a:r>
            <a:endParaRPr lang="en-GB" sz="2400" dirty="0"/>
          </a:p>
        </p:txBody>
      </p:sp>
      <p:sp>
        <p:nvSpPr>
          <p:cNvPr id="45" name="CuadroTexto 31">
            <a:extLst>
              <a:ext uri="{FF2B5EF4-FFF2-40B4-BE49-F238E27FC236}">
                <a16:creationId xmlns:a16="http://schemas.microsoft.com/office/drawing/2014/main" id="{593F2538-415C-4E2D-AA15-5B840D15B0DA}"/>
              </a:ext>
            </a:extLst>
          </p:cNvPr>
          <p:cNvSpPr txBox="1"/>
          <p:nvPr/>
        </p:nvSpPr>
        <p:spPr>
          <a:xfrm>
            <a:off x="2301807" y="95665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1.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Aumentada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Sistema</a:t>
            </a:r>
            <a:endParaRPr lang="en-GB" sz="2400" dirty="0"/>
          </a:p>
        </p:txBody>
      </p:sp>
      <p:sp>
        <p:nvSpPr>
          <p:cNvPr id="46" name="CuadroTexto 31">
            <a:extLst>
              <a:ext uri="{FF2B5EF4-FFF2-40B4-BE49-F238E27FC236}">
                <a16:creationId xmlns:a16="http://schemas.microsoft.com/office/drawing/2014/main" id="{F5BC1879-5371-4CB5-9F24-C8393C1F9EE0}"/>
              </a:ext>
            </a:extLst>
          </p:cNvPr>
          <p:cNvSpPr txBox="1"/>
          <p:nvPr/>
        </p:nvSpPr>
        <p:spPr>
          <a:xfrm>
            <a:off x="4749203" y="494994"/>
            <a:ext cx="46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Centrado em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principais </a:t>
            </a:r>
            <a:r>
              <a:rPr lang="en-GB" sz="2400" dirty="0"/>
              <a:t>:</a:t>
            </a:r>
          </a:p>
        </p:txBody>
      </p:sp>
      <p:sp>
        <p:nvSpPr>
          <p:cNvPr id="47" name="Rectángulo redondeado 11">
            <a:extLst>
              <a:ext uri="{FF2B5EF4-FFF2-40B4-BE49-F238E27FC236}">
                <a16:creationId xmlns:a16="http://schemas.microsoft.com/office/drawing/2014/main" id="{A5AAEF61-B16F-429D-AB1E-AF991D8BD8E3}"/>
              </a:ext>
            </a:extLst>
          </p:cNvPr>
          <p:cNvSpPr/>
          <p:nvPr/>
        </p:nvSpPr>
        <p:spPr>
          <a:xfrm>
            <a:off x="2088682" y="3930665"/>
            <a:ext cx="9914021" cy="2687957"/>
          </a:xfrm>
          <a:prstGeom prst="roundRect">
            <a:avLst>
              <a:gd name="adj" fmla="val 3901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</a:endParaRPr>
          </a:p>
        </p:txBody>
      </p:sp>
      <p:graphicFrame>
        <p:nvGraphicFramePr>
          <p:cNvPr id="48" name="Objeto 47">
            <a:extLst>
              <a:ext uri="{FF2B5EF4-FFF2-40B4-BE49-F238E27FC236}">
                <a16:creationId xmlns:a16="http://schemas.microsoft.com/office/drawing/2014/main" id="{060260E2-910B-4C94-9A80-53E8B2E63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823346"/>
              </p:ext>
            </p:extLst>
          </p:nvPr>
        </p:nvGraphicFramePr>
        <p:xfrm>
          <a:off x="2193925" y="4444951"/>
          <a:ext cx="158591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" name="Equation" r:id="rId11" imgW="723600" imgH="457200" progId="Equation.DSMT4">
                  <p:embed/>
                </p:oleObj>
              </mc:Choice>
              <mc:Fallback>
                <p:oleObj name="Equation" r:id="rId11" imgW="723600" imgH="45720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F6016696-2658-4957-9609-813EB5CB66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4444951"/>
                        <a:ext cx="1585913" cy="1004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upo 13">
            <a:extLst>
              <a:ext uri="{FF2B5EF4-FFF2-40B4-BE49-F238E27FC236}">
                <a16:creationId xmlns:a16="http://schemas.microsoft.com/office/drawing/2014/main" id="{25A626A7-FB7F-4BB8-9D35-FF98691A8086}"/>
              </a:ext>
            </a:extLst>
          </p:cNvPr>
          <p:cNvGrpSpPr/>
          <p:nvPr/>
        </p:nvGrpSpPr>
        <p:grpSpPr>
          <a:xfrm>
            <a:off x="4780733" y="3945045"/>
            <a:ext cx="2630534" cy="1519694"/>
            <a:chOff x="8251241" y="840160"/>
            <a:chExt cx="2630534" cy="1519694"/>
          </a:xfrm>
        </p:grpSpPr>
        <p:sp>
          <p:nvSpPr>
            <p:cNvPr id="50" name="CuadroTexto 14">
              <a:extLst>
                <a:ext uri="{FF2B5EF4-FFF2-40B4-BE49-F238E27FC236}">
                  <a16:creationId xmlns:a16="http://schemas.microsoft.com/office/drawing/2014/main" id="{8EFC3908-9616-479B-AAC1-0DCAFAEF1070}"/>
                </a:ext>
              </a:extLst>
            </p:cNvPr>
            <p:cNvSpPr txBox="1"/>
            <p:nvPr/>
          </p:nvSpPr>
          <p:spPr>
            <a:xfrm>
              <a:off x="8251241" y="840160"/>
              <a:ext cx="25266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400" dirty="0">
                  <a:solidFill>
                    <a:srgbClr val="0C2B8E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2400" dirty="0"/>
            </a:p>
          </p:txBody>
        </p:sp>
        <p:graphicFrame>
          <p:nvGraphicFramePr>
            <p:cNvPr id="51" name="Objeto 50">
              <a:extLst>
                <a:ext uri="{FF2B5EF4-FFF2-40B4-BE49-F238E27FC236}">
                  <a16:creationId xmlns:a16="http://schemas.microsoft.com/office/drawing/2014/main" id="{252CFBEC-51C7-497F-90AA-21F8E30867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0934317"/>
                </p:ext>
              </p:extLst>
            </p:nvPr>
          </p:nvGraphicFramePr>
          <p:xfrm>
            <a:off x="8284015" y="1298574"/>
            <a:ext cx="2597760" cy="1061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1" name="Equation" r:id="rId13" imgW="1180800" imgH="482400" progId="Equation.DSMT4">
                    <p:embed/>
                  </p:oleObj>
                </mc:Choice>
                <mc:Fallback>
                  <p:oleObj name="Equation" r:id="rId13" imgW="1180800" imgH="4824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5A9A21E3-22F3-4478-B7D9-493884E74D6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4015" y="1298574"/>
                          <a:ext cx="2597760" cy="1061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Flecha derecha 33">
            <a:extLst>
              <a:ext uri="{FF2B5EF4-FFF2-40B4-BE49-F238E27FC236}">
                <a16:creationId xmlns:a16="http://schemas.microsoft.com/office/drawing/2014/main" id="{1565E94A-D7C2-4693-89EB-41AAE7A0AC11}"/>
              </a:ext>
            </a:extLst>
          </p:cNvPr>
          <p:cNvSpPr/>
          <p:nvPr/>
        </p:nvSpPr>
        <p:spPr>
          <a:xfrm>
            <a:off x="4014519" y="4609699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graphicFrame>
        <p:nvGraphicFramePr>
          <p:cNvPr id="53" name="Objeto 52">
            <a:extLst>
              <a:ext uri="{FF2B5EF4-FFF2-40B4-BE49-F238E27FC236}">
                <a16:creationId xmlns:a16="http://schemas.microsoft.com/office/drawing/2014/main" id="{4571E2D4-D0A8-422C-90AE-7BBF579CB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1273"/>
              </p:ext>
            </p:extLst>
          </p:nvPr>
        </p:nvGraphicFramePr>
        <p:xfrm>
          <a:off x="7597775" y="4592638"/>
          <a:ext cx="13684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" name="Equation" r:id="rId15" imgW="622080" imgH="304560" progId="Equation.DSMT4">
                  <p:embed/>
                </p:oleObj>
              </mc:Choice>
              <mc:Fallback>
                <p:oleObj name="Equation" r:id="rId15" imgW="622080" imgH="304560" progId="Equation.DSMT4">
                  <p:embed/>
                  <p:pic>
                    <p:nvPicPr>
                      <p:cNvPr id="45" name="Objeto 44">
                        <a:extLst>
                          <a:ext uri="{FF2B5EF4-FFF2-40B4-BE49-F238E27FC236}">
                            <a16:creationId xmlns:a16="http://schemas.microsoft.com/office/drawing/2014/main" id="{D516ACAE-DD3A-4C9F-8516-66064B445C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592638"/>
                        <a:ext cx="13684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014E671E-DE21-435B-BC96-990C0E8FF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065282"/>
              </p:ext>
            </p:extLst>
          </p:nvPr>
        </p:nvGraphicFramePr>
        <p:xfrm>
          <a:off x="9152904" y="4387801"/>
          <a:ext cx="1927225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" name="Equation" r:id="rId17" imgW="876240" imgH="482400" progId="Equation.DSMT4">
                  <p:embed/>
                </p:oleObj>
              </mc:Choice>
              <mc:Fallback>
                <p:oleObj name="Equation" r:id="rId17" imgW="876240" imgH="482400" progId="Equation.DSMT4">
                  <p:embed/>
                  <p:pic>
                    <p:nvPicPr>
                      <p:cNvPr id="46" name="Objeto 45">
                        <a:extLst>
                          <a:ext uri="{FF2B5EF4-FFF2-40B4-BE49-F238E27FC236}">
                            <a16:creationId xmlns:a16="http://schemas.microsoft.com/office/drawing/2014/main" id="{E6695E9F-EC48-4F35-BF91-8730F4819F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2904" y="4387801"/>
                        <a:ext cx="1927225" cy="1062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CuadroTexto 31">
            <a:extLst>
              <a:ext uri="{FF2B5EF4-FFF2-40B4-BE49-F238E27FC236}">
                <a16:creationId xmlns:a16="http://schemas.microsoft.com/office/drawing/2014/main" id="{D37A9B25-AE17-4BF1-9C2C-8E6BE3E121C9}"/>
              </a:ext>
            </a:extLst>
          </p:cNvPr>
          <p:cNvSpPr txBox="1"/>
          <p:nvPr/>
        </p:nvSpPr>
        <p:spPr>
          <a:xfrm>
            <a:off x="2180805" y="3991284"/>
            <a:ext cx="203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Exemplo</a:t>
            </a:r>
            <a:r>
              <a:rPr lang="en-GB" sz="2400" b="1" dirty="0">
                <a:solidFill>
                  <a:srgbClr val="29A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  <p:sp>
        <p:nvSpPr>
          <p:cNvPr id="56" name="Flecha derecha 33">
            <a:extLst>
              <a:ext uri="{FF2B5EF4-FFF2-40B4-BE49-F238E27FC236}">
                <a16:creationId xmlns:a16="http://schemas.microsoft.com/office/drawing/2014/main" id="{511F94D5-E6E2-475F-84FD-E8B1547E5445}"/>
              </a:ext>
            </a:extLst>
          </p:cNvPr>
          <p:cNvSpPr/>
          <p:nvPr/>
        </p:nvSpPr>
        <p:spPr>
          <a:xfrm>
            <a:off x="8008663" y="4112268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57" name="Flecha derecha 33">
            <a:extLst>
              <a:ext uri="{FF2B5EF4-FFF2-40B4-BE49-F238E27FC236}">
                <a16:creationId xmlns:a16="http://schemas.microsoft.com/office/drawing/2014/main" id="{2560942B-ECA6-4D22-A20B-B376053C1617}"/>
              </a:ext>
            </a:extLst>
          </p:cNvPr>
          <p:cNvSpPr/>
          <p:nvPr/>
        </p:nvSpPr>
        <p:spPr>
          <a:xfrm>
            <a:off x="2427157" y="5738411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graphicFrame>
        <p:nvGraphicFramePr>
          <p:cNvPr id="58" name="Objeto 57">
            <a:extLst>
              <a:ext uri="{FF2B5EF4-FFF2-40B4-BE49-F238E27FC236}">
                <a16:creationId xmlns:a16="http://schemas.microsoft.com/office/drawing/2014/main" id="{3CCB349A-E6DC-4C07-978A-4EF5C12ADE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736686"/>
              </p:ext>
            </p:extLst>
          </p:nvPr>
        </p:nvGraphicFramePr>
        <p:xfrm>
          <a:off x="3177580" y="5522221"/>
          <a:ext cx="158591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" name="Equation" r:id="rId19" imgW="723600" imgH="457200" progId="Equation.DSMT4">
                  <p:embed/>
                </p:oleObj>
              </mc:Choice>
              <mc:Fallback>
                <p:oleObj name="Equation" r:id="rId19" imgW="723600" imgH="457200" progId="Equation.DSMT4">
                  <p:embed/>
                  <p:pic>
                    <p:nvPicPr>
                      <p:cNvPr id="50" name="Objeto 49">
                        <a:extLst>
                          <a:ext uri="{FF2B5EF4-FFF2-40B4-BE49-F238E27FC236}">
                            <a16:creationId xmlns:a16="http://schemas.microsoft.com/office/drawing/2014/main" id="{A9B2E139-B684-472F-9DB2-6C1D71D857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580" y="5522221"/>
                        <a:ext cx="1585913" cy="1004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Flecha derecha 33">
            <a:extLst>
              <a:ext uri="{FF2B5EF4-FFF2-40B4-BE49-F238E27FC236}">
                <a16:creationId xmlns:a16="http://schemas.microsoft.com/office/drawing/2014/main" id="{AAAC7364-8F63-41FA-A749-AE4CC03F2A11}"/>
              </a:ext>
            </a:extLst>
          </p:cNvPr>
          <p:cNvSpPr/>
          <p:nvPr/>
        </p:nvSpPr>
        <p:spPr>
          <a:xfrm>
            <a:off x="5100413" y="5745381"/>
            <a:ext cx="640163" cy="582381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</p:txBody>
      </p:sp>
      <p:graphicFrame>
        <p:nvGraphicFramePr>
          <p:cNvPr id="60" name="Objeto 59">
            <a:extLst>
              <a:ext uri="{FF2B5EF4-FFF2-40B4-BE49-F238E27FC236}">
                <a16:creationId xmlns:a16="http://schemas.microsoft.com/office/drawing/2014/main" id="{C5A84CCA-94BF-4E31-8745-11DBEDCC4A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2785"/>
              </p:ext>
            </p:extLst>
          </p:nvPr>
        </p:nvGraphicFramePr>
        <p:xfrm>
          <a:off x="5843395" y="5527157"/>
          <a:ext cx="2114550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" name="Equation" r:id="rId21" imgW="965160" imgH="457200" progId="Equation.DSMT4">
                  <p:embed/>
                </p:oleObj>
              </mc:Choice>
              <mc:Fallback>
                <p:oleObj name="Equation" r:id="rId21" imgW="965160" imgH="457200" progId="Equation.DSMT4">
                  <p:embed/>
                  <p:pic>
                    <p:nvPicPr>
                      <p:cNvPr id="53" name="Objeto 52">
                        <a:extLst>
                          <a:ext uri="{FF2B5EF4-FFF2-40B4-BE49-F238E27FC236}">
                            <a16:creationId xmlns:a16="http://schemas.microsoft.com/office/drawing/2014/main" id="{EFA7A73E-A584-425B-8DAA-1232ABF16D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3395" y="5527157"/>
                        <a:ext cx="2114550" cy="1004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69066B8D-EE66-4350-B347-D65E8945F8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027595"/>
              </p:ext>
            </p:extLst>
          </p:nvPr>
        </p:nvGraphicFramePr>
        <p:xfrm>
          <a:off x="7145313" y="5522879"/>
          <a:ext cx="47307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6" name="Equation" r:id="rId23" imgW="215640" imgH="203040" progId="Equation.DSMT4">
                  <p:embed/>
                </p:oleObj>
              </mc:Choice>
              <mc:Fallback>
                <p:oleObj name="Equation" r:id="rId23" imgW="215640" imgH="203040" progId="Equation.DSMT4">
                  <p:embed/>
                  <p:pic>
                    <p:nvPicPr>
                      <p:cNvPr id="54" name="Objeto 53">
                        <a:extLst>
                          <a:ext uri="{FF2B5EF4-FFF2-40B4-BE49-F238E27FC236}">
                            <a16:creationId xmlns:a16="http://schemas.microsoft.com/office/drawing/2014/main" id="{6A2CE6DB-29CA-4E80-B01D-EB9C86A27A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13" y="5522879"/>
                        <a:ext cx="473075" cy="446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52D2C545-0B3E-4C05-870F-CE5B7D8858F1}"/>
              </a:ext>
            </a:extLst>
          </p:cNvPr>
          <p:cNvSpPr/>
          <p:nvPr/>
        </p:nvSpPr>
        <p:spPr>
          <a:xfrm>
            <a:off x="7798676" y="5798815"/>
            <a:ext cx="983427" cy="504496"/>
          </a:xfrm>
          <a:custGeom>
            <a:avLst/>
            <a:gdLst>
              <a:gd name="connsiteX0" fmla="*/ 0 w 983427"/>
              <a:gd name="connsiteY0" fmla="*/ 504496 h 504496"/>
              <a:gd name="connsiteX1" fmla="*/ 977462 w 983427"/>
              <a:gd name="connsiteY1" fmla="*/ 241738 h 504496"/>
              <a:gd name="connsiteX2" fmla="*/ 336331 w 983427"/>
              <a:gd name="connsiteY2" fmla="*/ 0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27" h="504496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3" name="Objeto 62">
            <a:extLst>
              <a:ext uri="{FF2B5EF4-FFF2-40B4-BE49-F238E27FC236}">
                <a16:creationId xmlns:a16="http://schemas.microsoft.com/office/drawing/2014/main" id="{69B224B9-F1E2-4CC6-80E4-BF3D70F36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590864"/>
              </p:ext>
            </p:extLst>
          </p:nvPr>
        </p:nvGraphicFramePr>
        <p:xfrm>
          <a:off x="9152904" y="5516514"/>
          <a:ext cx="1363662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7" name="Equation" r:id="rId25" imgW="622080" imgH="457200" progId="Equation.DSMT4">
                  <p:embed/>
                </p:oleObj>
              </mc:Choice>
              <mc:Fallback>
                <p:oleObj name="Equation" r:id="rId25" imgW="622080" imgH="457200" progId="Equation.DSMT4">
                  <p:embed/>
                  <p:pic>
                    <p:nvPicPr>
                      <p:cNvPr id="55" name="Objeto 54">
                        <a:extLst>
                          <a:ext uri="{FF2B5EF4-FFF2-40B4-BE49-F238E27FC236}">
                            <a16:creationId xmlns:a16="http://schemas.microsoft.com/office/drawing/2014/main" id="{738E0768-35E5-4AFA-B4E8-ACA49EFB21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2904" y="5516514"/>
                        <a:ext cx="1363662" cy="1004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AEB9F921-CBD6-49A0-8B06-2694B9206DA6}"/>
              </a:ext>
            </a:extLst>
          </p:cNvPr>
          <p:cNvSpPr/>
          <p:nvPr/>
        </p:nvSpPr>
        <p:spPr>
          <a:xfrm>
            <a:off x="9573669" y="5449839"/>
            <a:ext cx="1111251" cy="1088318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6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6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75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5" grpId="2"/>
      <p:bldP spid="46" grpId="0"/>
      <p:bldP spid="47" grpId="0" animBg="1"/>
      <p:bldP spid="52" grpId="0" animBg="1"/>
      <p:bldP spid="55" grpId="0"/>
      <p:bldP spid="56" grpId="0" animBg="1"/>
      <p:bldP spid="57" grpId="0" animBg="1"/>
      <p:bldP spid="59" grpId="0" animBg="1"/>
      <p:bldP spid="62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ángulo redondeado 11">
            <a:extLst>
              <a:ext uri="{FF2B5EF4-FFF2-40B4-BE49-F238E27FC236}">
                <a16:creationId xmlns:a16="http://schemas.microsoft.com/office/drawing/2014/main" id="{92160797-DBFF-4C6D-94C9-977A9291B060}"/>
              </a:ext>
            </a:extLst>
          </p:cNvPr>
          <p:cNvSpPr/>
          <p:nvPr/>
        </p:nvSpPr>
        <p:spPr>
          <a:xfrm>
            <a:off x="2088682" y="321210"/>
            <a:ext cx="9914021" cy="3459619"/>
          </a:xfrm>
          <a:prstGeom prst="roundRect">
            <a:avLst>
              <a:gd name="adj" fmla="val 3901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</a:endParaRPr>
          </a:p>
        </p:txBody>
      </p:sp>
      <p:sp>
        <p:nvSpPr>
          <p:cNvPr id="64" name="CuadroTexto 31">
            <a:extLst>
              <a:ext uri="{FF2B5EF4-FFF2-40B4-BE49-F238E27FC236}">
                <a16:creationId xmlns:a16="http://schemas.microsoft.com/office/drawing/2014/main" id="{44E515AF-A4F0-4EFA-91ED-35B74A52C6AE}"/>
              </a:ext>
            </a:extLst>
          </p:cNvPr>
          <p:cNvSpPr txBox="1"/>
          <p:nvPr/>
        </p:nvSpPr>
        <p:spPr>
          <a:xfrm>
            <a:off x="2301807" y="1449922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2.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operações elementares sobre linhas para obter uma matriz equivalente na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en-GB" sz="2400" b="1" dirty="0"/>
          </a:p>
        </p:txBody>
      </p:sp>
      <p:sp>
        <p:nvSpPr>
          <p:cNvPr id="65" name="CuadroTexto 31">
            <a:extLst>
              <a:ext uri="{FF2B5EF4-FFF2-40B4-BE49-F238E27FC236}">
                <a16:creationId xmlns:a16="http://schemas.microsoft.com/office/drawing/2014/main" id="{A59C7E83-BF54-4C71-AC09-FCC00B553E97}"/>
              </a:ext>
            </a:extLst>
          </p:cNvPr>
          <p:cNvSpPr txBox="1"/>
          <p:nvPr/>
        </p:nvSpPr>
        <p:spPr>
          <a:xfrm>
            <a:off x="2301807" y="485177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</a:t>
            </a: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de Gauss</a:t>
            </a:r>
            <a:endParaRPr lang="en-GB" sz="2400" dirty="0"/>
          </a:p>
        </p:txBody>
      </p:sp>
      <p:sp>
        <p:nvSpPr>
          <p:cNvPr id="66" name="CuadroTexto 31">
            <a:extLst>
              <a:ext uri="{FF2B5EF4-FFF2-40B4-BE49-F238E27FC236}">
                <a16:creationId xmlns:a16="http://schemas.microsoft.com/office/drawing/2014/main" id="{CEFA655F-819C-4A60-A442-FE15837FF177}"/>
              </a:ext>
            </a:extLst>
          </p:cNvPr>
          <p:cNvSpPr txBox="1"/>
          <p:nvPr/>
        </p:nvSpPr>
        <p:spPr>
          <a:xfrm>
            <a:off x="2301807" y="2274795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3.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equações correspondente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matriz na forma escalonada </a:t>
            </a:r>
            <a:endParaRPr lang="en-GB" sz="2400" dirty="0"/>
          </a:p>
        </p:txBody>
      </p:sp>
      <p:sp>
        <p:nvSpPr>
          <p:cNvPr id="67" name="CuadroTexto 31">
            <a:extLst>
              <a:ext uri="{FF2B5EF4-FFF2-40B4-BE49-F238E27FC236}">
                <a16:creationId xmlns:a16="http://schemas.microsoft.com/office/drawing/2014/main" id="{6828F4C8-2C02-4B9C-8D78-BC97ED1A458E}"/>
              </a:ext>
            </a:extLst>
          </p:cNvPr>
          <p:cNvSpPr txBox="1"/>
          <p:nvPr/>
        </p:nvSpPr>
        <p:spPr>
          <a:xfrm>
            <a:off x="2301807" y="311560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4.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substituição para trás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encontrar a solução do sistema</a:t>
            </a:r>
            <a:endParaRPr lang="en-GB" sz="2400" dirty="0"/>
          </a:p>
        </p:txBody>
      </p:sp>
      <p:sp>
        <p:nvSpPr>
          <p:cNvPr id="68" name="CuadroTexto 31">
            <a:extLst>
              <a:ext uri="{FF2B5EF4-FFF2-40B4-BE49-F238E27FC236}">
                <a16:creationId xmlns:a16="http://schemas.microsoft.com/office/drawing/2014/main" id="{8F9EA61A-1CF6-4BCC-AFC2-EF97FBAFF7B7}"/>
              </a:ext>
            </a:extLst>
          </p:cNvPr>
          <p:cNvSpPr txBox="1"/>
          <p:nvPr/>
        </p:nvSpPr>
        <p:spPr>
          <a:xfrm>
            <a:off x="2301807" y="95665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1.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Aumentada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Sistema</a:t>
            </a:r>
            <a:endParaRPr lang="en-GB" sz="2400" dirty="0"/>
          </a:p>
        </p:txBody>
      </p:sp>
      <p:sp>
        <p:nvSpPr>
          <p:cNvPr id="69" name="CuadroTexto 31">
            <a:extLst>
              <a:ext uri="{FF2B5EF4-FFF2-40B4-BE49-F238E27FC236}">
                <a16:creationId xmlns:a16="http://schemas.microsoft.com/office/drawing/2014/main" id="{432011D8-D584-443B-8668-CD94FD415A89}"/>
              </a:ext>
            </a:extLst>
          </p:cNvPr>
          <p:cNvSpPr txBox="1"/>
          <p:nvPr/>
        </p:nvSpPr>
        <p:spPr>
          <a:xfrm>
            <a:off x="4749203" y="494994"/>
            <a:ext cx="46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Centrado em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principais </a:t>
            </a:r>
            <a:r>
              <a:rPr lang="en-GB" sz="2400" dirty="0"/>
              <a:t>:</a:t>
            </a:r>
          </a:p>
        </p:txBody>
      </p:sp>
      <p:pic>
        <p:nvPicPr>
          <p:cNvPr id="61" name="Imagem 27">
            <a:extLst>
              <a:ext uri="{FF2B5EF4-FFF2-40B4-BE49-F238E27FC236}">
                <a16:creationId xmlns:a16="http://schemas.microsoft.com/office/drawing/2014/main" id="{C8EB8D40-CE5D-4AB0-BBDC-9786A78EC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62" name="Imagem 6">
            <a:extLst>
              <a:ext uri="{FF2B5EF4-FFF2-40B4-BE49-F238E27FC236}">
                <a16:creationId xmlns:a16="http://schemas.microsoft.com/office/drawing/2014/main" id="{DAC745F0-BED2-4D16-B3FE-D392D8E017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66" name="Google Shape;266;p7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7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p7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2088682" y="3930665"/>
            <a:ext cx="9914021" cy="2687957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3925" y="4444951"/>
            <a:ext cx="1585913" cy="1004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7"/>
          <p:cNvGrpSpPr/>
          <p:nvPr/>
        </p:nvGrpSpPr>
        <p:grpSpPr>
          <a:xfrm>
            <a:off x="4780733" y="3945045"/>
            <a:ext cx="2630534" cy="1519694"/>
            <a:chOff x="8251241" y="840160"/>
            <a:chExt cx="2630534" cy="1519694"/>
          </a:xfrm>
        </p:grpSpPr>
        <p:sp>
          <p:nvSpPr>
            <p:cNvPr id="281" name="Google Shape;281;p7"/>
            <p:cNvSpPr txBox="1"/>
            <p:nvPr/>
          </p:nvSpPr>
          <p:spPr>
            <a:xfrm>
              <a:off x="8251241" y="840160"/>
              <a:ext cx="25143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pt-PT" sz="2400" dirty="0">
                  <a:solidFill>
                    <a:srgbClr val="0C2B8E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2400" dirty="0"/>
            </a:p>
          </p:txBody>
        </p:sp>
        <p:pic>
          <p:nvPicPr>
            <p:cNvPr id="282" name="Google Shape;282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284015" y="1298574"/>
              <a:ext cx="2597760" cy="1061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7"/>
          <p:cNvSpPr/>
          <p:nvPr/>
        </p:nvSpPr>
        <p:spPr>
          <a:xfrm>
            <a:off x="4014519" y="4609699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pic>
        <p:nvPicPr>
          <p:cNvPr id="285" name="Google Shape;28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52904" y="4387801"/>
            <a:ext cx="1927225" cy="106203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7"/>
          <p:cNvSpPr txBox="1"/>
          <p:nvPr/>
        </p:nvSpPr>
        <p:spPr>
          <a:xfrm>
            <a:off x="2180805" y="3991284"/>
            <a:ext cx="288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1.</a:t>
            </a:r>
            <a:endParaRPr dirty="0"/>
          </a:p>
        </p:txBody>
      </p:sp>
      <p:sp>
        <p:nvSpPr>
          <p:cNvPr id="287" name="Google Shape;287;p7"/>
          <p:cNvSpPr/>
          <p:nvPr/>
        </p:nvSpPr>
        <p:spPr>
          <a:xfrm>
            <a:off x="8008663" y="4112268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288" name="Google Shape;288;p7"/>
          <p:cNvSpPr/>
          <p:nvPr/>
        </p:nvSpPr>
        <p:spPr>
          <a:xfrm>
            <a:off x="2427157" y="5738411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pic>
        <p:nvPicPr>
          <p:cNvPr id="289" name="Google Shape;28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7580" y="5522221"/>
            <a:ext cx="1585913" cy="100488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"/>
          <p:cNvSpPr/>
          <p:nvPr/>
        </p:nvSpPr>
        <p:spPr>
          <a:xfrm>
            <a:off x="5100413" y="5745381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pic>
        <p:nvPicPr>
          <p:cNvPr id="291" name="Google Shape;291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43395" y="5527157"/>
            <a:ext cx="2114550" cy="100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45313" y="5522879"/>
            <a:ext cx="473075" cy="44608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93" name="Google Shape;293;p7"/>
          <p:cNvSpPr/>
          <p:nvPr/>
        </p:nvSpPr>
        <p:spPr>
          <a:xfrm>
            <a:off x="7798676" y="5798815"/>
            <a:ext cx="983427" cy="504496"/>
          </a:xfrm>
          <a:custGeom>
            <a:avLst/>
            <a:gdLst/>
            <a:ahLst/>
            <a:cxnLst/>
            <a:rect l="l" t="t" r="r" b="b"/>
            <a:pathLst>
              <a:path w="983427" h="504496" extrusionOk="0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52904" y="5516514"/>
            <a:ext cx="1363662" cy="1004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"/>
          <p:cNvSpPr/>
          <p:nvPr/>
        </p:nvSpPr>
        <p:spPr>
          <a:xfrm>
            <a:off x="9573669" y="5449839"/>
            <a:ext cx="1111251" cy="108831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2159785" y="5451091"/>
            <a:ext cx="9777070" cy="1170425"/>
          </a:xfrm>
          <a:prstGeom prst="rect">
            <a:avLst/>
          </a:prstGeom>
          <a:solidFill>
            <a:srgbClr val="C4E0B2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2149856" y="5504735"/>
            <a:ext cx="162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Observa que:</a:t>
            </a:r>
            <a:endParaRPr lang="pt-PT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8" name="Google Shape;298;p7"/>
          <p:cNvCxnSpPr/>
          <p:nvPr/>
        </p:nvCxnSpPr>
        <p:spPr>
          <a:xfrm>
            <a:off x="2395811" y="2248551"/>
            <a:ext cx="9360801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9" name="Google Shape;299;p7"/>
          <p:cNvGrpSpPr/>
          <p:nvPr/>
        </p:nvGrpSpPr>
        <p:grpSpPr>
          <a:xfrm>
            <a:off x="9332191" y="4630719"/>
            <a:ext cx="771127" cy="673704"/>
            <a:chOff x="5130140" y="2873829"/>
            <a:chExt cx="771127" cy="673704"/>
          </a:xfrm>
        </p:grpSpPr>
        <p:cxnSp>
          <p:nvCxnSpPr>
            <p:cNvPr id="300" name="Google Shape;300;p7"/>
            <p:cNvCxnSpPr/>
            <p:nvPr/>
          </p:nvCxnSpPr>
          <p:spPr>
            <a:xfrm>
              <a:off x="5130140" y="2873829"/>
              <a:ext cx="0" cy="332509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5130800" y="3204633"/>
              <a:ext cx="279400" cy="0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5414433" y="3204633"/>
              <a:ext cx="0" cy="338667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5418667" y="3547533"/>
              <a:ext cx="482600" cy="0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4" name="Google Shape;304;p7"/>
          <p:cNvGrpSpPr/>
          <p:nvPr/>
        </p:nvGrpSpPr>
        <p:grpSpPr>
          <a:xfrm>
            <a:off x="9327958" y="4625629"/>
            <a:ext cx="1296060" cy="673704"/>
            <a:chOff x="5130140" y="2873829"/>
            <a:chExt cx="1296060" cy="673704"/>
          </a:xfrm>
        </p:grpSpPr>
        <p:cxnSp>
          <p:nvCxnSpPr>
            <p:cNvPr id="305" name="Google Shape;305;p7"/>
            <p:cNvCxnSpPr/>
            <p:nvPr/>
          </p:nvCxnSpPr>
          <p:spPr>
            <a:xfrm>
              <a:off x="5130140" y="2873829"/>
              <a:ext cx="0" cy="332509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5130800" y="3204633"/>
              <a:ext cx="279400" cy="0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5414433" y="3204633"/>
              <a:ext cx="0" cy="338667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5418667" y="3547533"/>
              <a:ext cx="1007533" cy="0"/>
            </a:xfrm>
            <a:prstGeom prst="straightConnector1">
              <a:avLst/>
            </a:prstGeom>
            <a:noFill/>
            <a:ln w="12700" cap="flat" cmpd="sng">
              <a:solidFill>
                <a:srgbClr val="F25E4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9" name="Google Shape;309;p7"/>
          <p:cNvSpPr txBox="1"/>
          <p:nvPr/>
        </p:nvSpPr>
        <p:spPr>
          <a:xfrm>
            <a:off x="2169862" y="5901341"/>
            <a:ext cx="23975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Neste caso, temos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310" name="Google Shape;310;p7"/>
          <p:cNvSpPr txBox="1"/>
          <p:nvPr/>
        </p:nvSpPr>
        <p:spPr>
          <a:xfrm>
            <a:off x="4451449" y="5898447"/>
            <a:ext cx="14798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car (</a:t>
            </a:r>
            <a:r>
              <a:rPr lang="en-GB" sz="2000" b="1" i="1" dirty="0">
                <a:solidFill>
                  <a:srgbClr val="F25E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) = 2</a:t>
            </a:r>
            <a:endParaRPr dirty="0"/>
          </a:p>
        </p:txBody>
      </p:sp>
      <p:sp>
        <p:nvSpPr>
          <p:cNvPr id="311" name="Google Shape;311;p7"/>
          <p:cNvSpPr txBox="1"/>
          <p:nvPr/>
        </p:nvSpPr>
        <p:spPr>
          <a:xfrm>
            <a:off x="5876408" y="5903093"/>
            <a:ext cx="15776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=  car (</a:t>
            </a:r>
            <a:r>
              <a:rPr lang="en-GB" sz="2000" b="1" i="1" dirty="0">
                <a:solidFill>
                  <a:srgbClr val="F25E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A|B</a:t>
            </a: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312" name="Google Shape;312;p7"/>
          <p:cNvSpPr/>
          <p:nvPr/>
        </p:nvSpPr>
        <p:spPr>
          <a:xfrm>
            <a:off x="3606035" y="5504735"/>
            <a:ext cx="7884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Logo após o passo 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pt-PT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consistência do Sistema </a:t>
            </a:r>
            <a:r>
              <a:rPr lang="pt-PT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 e deve ser analisada! </a:t>
            </a:r>
            <a:endParaRPr lang="pt-PT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7"/>
          <p:cNvCxnSpPr/>
          <p:nvPr/>
        </p:nvCxnSpPr>
        <p:spPr>
          <a:xfrm>
            <a:off x="4334599" y="5836851"/>
            <a:ext cx="4212000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" name="Google Shape;314;p7"/>
          <p:cNvSpPr txBox="1"/>
          <p:nvPr/>
        </p:nvSpPr>
        <p:spPr>
          <a:xfrm>
            <a:off x="7348267" y="5898447"/>
            <a:ext cx="26946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Número de incógnitas</a:t>
            </a:r>
            <a:endParaRPr lang="pt-PT" dirty="0"/>
          </a:p>
        </p:txBody>
      </p:sp>
      <p:cxnSp>
        <p:nvCxnSpPr>
          <p:cNvPr id="315" name="Google Shape;315;p7"/>
          <p:cNvCxnSpPr/>
          <p:nvPr/>
        </p:nvCxnSpPr>
        <p:spPr>
          <a:xfrm>
            <a:off x="10012766" y="4022344"/>
            <a:ext cx="0" cy="38323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6" name="Google Shape;316;p7"/>
          <p:cNvCxnSpPr/>
          <p:nvPr/>
        </p:nvCxnSpPr>
        <p:spPr>
          <a:xfrm>
            <a:off x="9424186" y="4022344"/>
            <a:ext cx="0" cy="38323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7" name="Google Shape;317;p7"/>
          <p:cNvCxnSpPr/>
          <p:nvPr/>
        </p:nvCxnSpPr>
        <p:spPr>
          <a:xfrm>
            <a:off x="2604161" y="2342514"/>
            <a:ext cx="1847288" cy="3180365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8" name="Google Shape;318;p7"/>
          <p:cNvCxnSpPr/>
          <p:nvPr/>
        </p:nvCxnSpPr>
        <p:spPr>
          <a:xfrm rot="10800000" flipH="1">
            <a:off x="3444525" y="4985039"/>
            <a:ext cx="5833043" cy="1183982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9" name="Google Shape;319;p7"/>
          <p:cNvCxnSpPr/>
          <p:nvPr/>
        </p:nvCxnSpPr>
        <p:spPr>
          <a:xfrm rot="10800000" flipH="1">
            <a:off x="3438121" y="5137439"/>
            <a:ext cx="5991847" cy="1007434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0" name="Google Shape;320;p7">
            <a:hlinkClick r:id="rId13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">
            <a:hlinkClick r:id="rId14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322" name="Google Shape;322;p7">
            <a:hlinkClick r:id="rId15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323" name="Google Shape;323;p7">
            <a:hlinkClick r:id="rId16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324" name="Google Shape;324;p7">
            <a:hlinkClick r:id="rId17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0" name="Objeto 69">
            <a:extLst>
              <a:ext uri="{FF2B5EF4-FFF2-40B4-BE49-F238E27FC236}">
                <a16:creationId xmlns:a16="http://schemas.microsoft.com/office/drawing/2014/main" id="{23836FE6-E57C-4C7E-8B16-FBB780DB2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822613"/>
              </p:ext>
            </p:extLst>
          </p:nvPr>
        </p:nvGraphicFramePr>
        <p:xfrm>
          <a:off x="7597775" y="4592638"/>
          <a:ext cx="13684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18" imgW="622080" imgH="304560" progId="Equation.DSMT4">
                  <p:embed/>
                </p:oleObj>
              </mc:Choice>
              <mc:Fallback>
                <p:oleObj name="Equation" r:id="rId18" imgW="622080" imgH="304560" progId="Equation.DSMT4">
                  <p:embed/>
                  <p:pic>
                    <p:nvPicPr>
                      <p:cNvPr id="53" name="Objeto 52">
                        <a:extLst>
                          <a:ext uri="{FF2B5EF4-FFF2-40B4-BE49-F238E27FC236}">
                            <a16:creationId xmlns:a16="http://schemas.microsoft.com/office/drawing/2014/main" id="{4571E2D4-D0A8-422C-90AE-7BBF579CB9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592638"/>
                        <a:ext cx="13684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1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1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1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1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1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1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27">
            <a:extLst>
              <a:ext uri="{FF2B5EF4-FFF2-40B4-BE49-F238E27FC236}">
                <a16:creationId xmlns:a16="http://schemas.microsoft.com/office/drawing/2014/main" id="{FB3AF2C7-D5AA-4BF3-A5D7-FD7BD2A46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53" name="Imagem 6">
            <a:extLst>
              <a:ext uri="{FF2B5EF4-FFF2-40B4-BE49-F238E27FC236}">
                <a16:creationId xmlns:a16="http://schemas.microsoft.com/office/drawing/2014/main" id="{1B64F083-3A35-4AA9-A24F-B6B1C00F90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330" name="Google Shape;330;p8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1" name="Google Shape;331;p8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2" name="Google Shape;332;p8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42" name="Google Shape;342;p8"/>
          <p:cNvSpPr/>
          <p:nvPr/>
        </p:nvSpPr>
        <p:spPr>
          <a:xfrm>
            <a:off x="2088682" y="3930665"/>
            <a:ext cx="9914021" cy="2687957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3925" y="4444951"/>
            <a:ext cx="1585913" cy="1004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8"/>
          <p:cNvGrpSpPr/>
          <p:nvPr/>
        </p:nvGrpSpPr>
        <p:grpSpPr>
          <a:xfrm>
            <a:off x="4780733" y="3945045"/>
            <a:ext cx="2630534" cy="1519694"/>
            <a:chOff x="8251241" y="840160"/>
            <a:chExt cx="2630534" cy="1519694"/>
          </a:xfrm>
        </p:grpSpPr>
        <p:sp>
          <p:nvSpPr>
            <p:cNvPr id="345" name="Google Shape;345;p8"/>
            <p:cNvSpPr txBox="1"/>
            <p:nvPr/>
          </p:nvSpPr>
          <p:spPr>
            <a:xfrm>
              <a:off x="8251241" y="840160"/>
              <a:ext cx="25143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pt-PT" sz="2400" dirty="0">
                  <a:solidFill>
                    <a:srgbClr val="0C2B8E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sz="2400" dirty="0"/>
            </a:p>
          </p:txBody>
        </p:sp>
        <p:pic>
          <p:nvPicPr>
            <p:cNvPr id="346" name="Google Shape;346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284015" y="1298574"/>
              <a:ext cx="2597760" cy="1061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7" name="Google Shape;347;p8"/>
          <p:cNvSpPr/>
          <p:nvPr/>
        </p:nvSpPr>
        <p:spPr>
          <a:xfrm>
            <a:off x="4014519" y="4609699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/>
          </a:p>
        </p:txBody>
      </p:sp>
      <p:pic>
        <p:nvPicPr>
          <p:cNvPr id="349" name="Google Shape;34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52904" y="4387801"/>
            <a:ext cx="1927225" cy="106203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8"/>
          <p:cNvSpPr txBox="1"/>
          <p:nvPr/>
        </p:nvSpPr>
        <p:spPr>
          <a:xfrm>
            <a:off x="2180805" y="3991284"/>
            <a:ext cx="324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1</a:t>
            </a:r>
            <a:endParaRPr dirty="0"/>
          </a:p>
        </p:txBody>
      </p:sp>
      <p:sp>
        <p:nvSpPr>
          <p:cNvPr id="351" name="Google Shape;351;p8"/>
          <p:cNvSpPr/>
          <p:nvPr/>
        </p:nvSpPr>
        <p:spPr>
          <a:xfrm>
            <a:off x="8008663" y="4112268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/>
          </a:p>
        </p:txBody>
      </p:sp>
      <p:sp>
        <p:nvSpPr>
          <p:cNvPr id="352" name="Google Shape;352;p8"/>
          <p:cNvSpPr/>
          <p:nvPr/>
        </p:nvSpPr>
        <p:spPr>
          <a:xfrm>
            <a:off x="2427157" y="5738411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/>
          </a:p>
        </p:txBody>
      </p:sp>
      <p:pic>
        <p:nvPicPr>
          <p:cNvPr id="353" name="Google Shape;353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7580" y="5522221"/>
            <a:ext cx="1585913" cy="100488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8"/>
          <p:cNvSpPr/>
          <p:nvPr/>
        </p:nvSpPr>
        <p:spPr>
          <a:xfrm>
            <a:off x="5100413" y="5745381"/>
            <a:ext cx="640163" cy="5823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A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/>
          </a:p>
        </p:txBody>
      </p:sp>
      <p:pic>
        <p:nvPicPr>
          <p:cNvPr id="355" name="Google Shape;355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43395" y="5527157"/>
            <a:ext cx="2114550" cy="100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45313" y="5522879"/>
            <a:ext cx="473075" cy="44608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57" name="Google Shape;357;p8"/>
          <p:cNvSpPr/>
          <p:nvPr/>
        </p:nvSpPr>
        <p:spPr>
          <a:xfrm>
            <a:off x="7798676" y="5798815"/>
            <a:ext cx="983427" cy="504496"/>
          </a:xfrm>
          <a:custGeom>
            <a:avLst/>
            <a:gdLst/>
            <a:ahLst/>
            <a:cxnLst/>
            <a:rect l="l" t="t" r="r" b="b"/>
            <a:pathLst>
              <a:path w="983427" h="504496" extrusionOk="0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52904" y="5516514"/>
            <a:ext cx="1363662" cy="100488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8"/>
          <p:cNvSpPr/>
          <p:nvPr/>
        </p:nvSpPr>
        <p:spPr>
          <a:xfrm>
            <a:off x="9573669" y="5449839"/>
            <a:ext cx="1111251" cy="108831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8"/>
          <p:cNvSpPr/>
          <p:nvPr/>
        </p:nvSpPr>
        <p:spPr>
          <a:xfrm>
            <a:off x="2160000" y="5450400"/>
            <a:ext cx="9777070" cy="1342342"/>
          </a:xfrm>
          <a:prstGeom prst="rect">
            <a:avLst/>
          </a:prstGeom>
          <a:solidFill>
            <a:srgbClr val="C4E0B2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8"/>
          <p:cNvSpPr/>
          <p:nvPr/>
        </p:nvSpPr>
        <p:spPr>
          <a:xfrm>
            <a:off x="2159785" y="5451091"/>
            <a:ext cx="9777070" cy="1170425"/>
          </a:xfrm>
          <a:prstGeom prst="rect">
            <a:avLst/>
          </a:prstGeom>
          <a:solidFill>
            <a:srgbClr val="C4E0B2"/>
          </a:solidFill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8"/>
          <p:cNvSpPr/>
          <p:nvPr/>
        </p:nvSpPr>
        <p:spPr>
          <a:xfrm>
            <a:off x="2149856" y="5504735"/>
            <a:ext cx="165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Observa que</a:t>
            </a: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8"/>
          <p:cNvSpPr txBox="1"/>
          <p:nvPr/>
        </p:nvSpPr>
        <p:spPr>
          <a:xfrm>
            <a:off x="2169862" y="5901341"/>
            <a:ext cx="23975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Neste caso, temos:</a:t>
            </a:r>
            <a:endParaRPr lang="pt-PT" sz="2000" dirty="0"/>
          </a:p>
        </p:txBody>
      </p:sp>
      <p:sp>
        <p:nvSpPr>
          <p:cNvPr id="365" name="Google Shape;365;p8"/>
          <p:cNvSpPr txBox="1"/>
          <p:nvPr/>
        </p:nvSpPr>
        <p:spPr>
          <a:xfrm>
            <a:off x="4451449" y="5898447"/>
            <a:ext cx="14798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car (</a:t>
            </a:r>
            <a:r>
              <a:rPr lang="en-GB" sz="2000" b="1" i="1" dirty="0">
                <a:solidFill>
                  <a:srgbClr val="F25E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) = 2</a:t>
            </a:r>
            <a:endParaRPr dirty="0"/>
          </a:p>
        </p:txBody>
      </p:sp>
      <p:sp>
        <p:nvSpPr>
          <p:cNvPr id="366" name="Google Shape;366;p8"/>
          <p:cNvSpPr txBox="1"/>
          <p:nvPr/>
        </p:nvSpPr>
        <p:spPr>
          <a:xfrm>
            <a:off x="5876408" y="5903093"/>
            <a:ext cx="15776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=  car (</a:t>
            </a:r>
            <a:r>
              <a:rPr lang="en-GB" sz="2000" b="1" i="1" dirty="0">
                <a:solidFill>
                  <a:srgbClr val="F25E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A|B</a:t>
            </a: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367" name="Google Shape;367;p8"/>
          <p:cNvSpPr/>
          <p:nvPr/>
        </p:nvSpPr>
        <p:spPr>
          <a:xfrm>
            <a:off x="3606035" y="5504735"/>
            <a:ext cx="7884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Logo após o passo </a:t>
            </a:r>
            <a:r>
              <a:rPr lang="pt-PT" sz="2000" b="1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lang="pt-PT" sz="2000" b="1" dirty="0">
                <a:latin typeface="Calibri"/>
                <a:ea typeface="Calibri"/>
                <a:cs typeface="Calibri"/>
                <a:sym typeface="Calibri"/>
              </a:rPr>
              <a:t>consistência do Sistema </a:t>
            </a:r>
            <a:r>
              <a:rPr lang="pt-PT" sz="2000" dirty="0">
                <a:latin typeface="Calibri"/>
                <a:ea typeface="Calibri"/>
                <a:cs typeface="Calibri"/>
                <a:sym typeface="Calibri"/>
              </a:rPr>
              <a:t>pode e deve ser analisada! </a:t>
            </a:r>
            <a:endParaRPr lang="pt-PT"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8"/>
          <p:cNvCxnSpPr/>
          <p:nvPr/>
        </p:nvCxnSpPr>
        <p:spPr>
          <a:xfrm>
            <a:off x="4258267" y="5835474"/>
            <a:ext cx="4284000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9" name="Google Shape;369;p8"/>
          <p:cNvSpPr txBox="1"/>
          <p:nvPr/>
        </p:nvSpPr>
        <p:spPr>
          <a:xfrm>
            <a:off x="7348267" y="5898447"/>
            <a:ext cx="26946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Número de incógnitas</a:t>
            </a:r>
            <a:endParaRPr lang="pt-PT" dirty="0"/>
          </a:p>
        </p:txBody>
      </p:sp>
      <p:sp>
        <p:nvSpPr>
          <p:cNvPr id="370" name="Google Shape;370;p8"/>
          <p:cNvSpPr/>
          <p:nvPr/>
        </p:nvSpPr>
        <p:spPr>
          <a:xfrm>
            <a:off x="4451769" y="5871001"/>
            <a:ext cx="5546306" cy="46166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8"/>
          <p:cNvSpPr txBox="1"/>
          <p:nvPr/>
        </p:nvSpPr>
        <p:spPr>
          <a:xfrm>
            <a:off x="6099214" y="6383308"/>
            <a:ext cx="4619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Sistema Possível - Única Solução</a:t>
            </a:r>
            <a:endParaRPr lang="pt-PT" dirty="0"/>
          </a:p>
        </p:txBody>
      </p:sp>
      <p:sp>
        <p:nvSpPr>
          <p:cNvPr id="372" name="Google Shape;372;p8"/>
          <p:cNvSpPr/>
          <p:nvPr/>
        </p:nvSpPr>
        <p:spPr>
          <a:xfrm rot="10800000" flipH="1">
            <a:off x="10157883" y="6097127"/>
            <a:ext cx="983427" cy="504496"/>
          </a:xfrm>
          <a:custGeom>
            <a:avLst/>
            <a:gdLst/>
            <a:ahLst/>
            <a:cxnLst/>
            <a:rect l="l" t="t" r="r" b="b"/>
            <a:pathLst>
              <a:path w="983427" h="504496" extrusionOk="0">
                <a:moveTo>
                  <a:pt x="0" y="504496"/>
                </a:moveTo>
                <a:cubicBezTo>
                  <a:pt x="460703" y="415158"/>
                  <a:pt x="921407" y="325821"/>
                  <a:pt x="977462" y="241738"/>
                </a:cubicBezTo>
                <a:cubicBezTo>
                  <a:pt x="1033517" y="157655"/>
                  <a:pt x="684924" y="78827"/>
                  <a:pt x="336331" y="0"/>
                </a:cubicBezTo>
              </a:path>
            </a:pathLst>
          </a:custGeom>
          <a:noFill/>
          <a:ln w="38100" cap="flat" cmpd="sng">
            <a:solidFill>
              <a:srgbClr val="F25E4F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8"/>
          <p:cNvSpPr txBox="1"/>
          <p:nvPr/>
        </p:nvSpPr>
        <p:spPr>
          <a:xfrm>
            <a:off x="2356066" y="6380908"/>
            <a:ext cx="45071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Então, segue para os passos 3 e 4!...</a:t>
            </a:r>
            <a:endParaRPr lang="pt-PT" dirty="0"/>
          </a:p>
        </p:txBody>
      </p:sp>
      <p:cxnSp>
        <p:nvCxnSpPr>
          <p:cNvPr id="374" name="Google Shape;374;p8"/>
          <p:cNvCxnSpPr>
            <a:cxnSpLocks/>
          </p:cNvCxnSpPr>
          <p:nvPr/>
        </p:nvCxnSpPr>
        <p:spPr>
          <a:xfrm rot="5400000">
            <a:off x="6431584" y="6424289"/>
            <a:ext cx="0" cy="383232"/>
          </a:xfrm>
          <a:prstGeom prst="straightConnector1">
            <a:avLst/>
          </a:prstGeom>
          <a:noFill/>
          <a:ln w="38100" cap="flat" cmpd="sng">
            <a:solidFill>
              <a:srgbClr val="F25E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5" name="Google Shape;375;p8">
            <a:hlinkClick r:id="rId13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8">
            <a:hlinkClick r:id="rId14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377" name="Google Shape;377;p8">
            <a:hlinkClick r:id="rId15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378" name="Google Shape;378;p8">
            <a:hlinkClick r:id="rId16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379" name="Google Shape;379;p8">
            <a:hlinkClick r:id="rId17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7CB85150-E80B-4F34-8841-D07B901EF7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26053"/>
              </p:ext>
            </p:extLst>
          </p:nvPr>
        </p:nvGraphicFramePr>
        <p:xfrm>
          <a:off x="7597775" y="4592638"/>
          <a:ext cx="13684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18" imgW="622080" imgH="304560" progId="Equation.DSMT4">
                  <p:embed/>
                </p:oleObj>
              </mc:Choice>
              <mc:Fallback>
                <p:oleObj name="Equation" r:id="rId18" imgW="622080" imgH="304560" progId="Equation.DSMT4">
                  <p:embed/>
                  <p:pic>
                    <p:nvPicPr>
                      <p:cNvPr id="70" name="Objeto 69">
                        <a:extLst>
                          <a:ext uri="{FF2B5EF4-FFF2-40B4-BE49-F238E27FC236}">
                            <a16:creationId xmlns:a16="http://schemas.microsoft.com/office/drawing/2014/main" id="{23836FE6-E57C-4C7E-8B16-FBB780DB2A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592638"/>
                        <a:ext cx="1368425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ángulo redondeado 11">
            <a:extLst>
              <a:ext uri="{FF2B5EF4-FFF2-40B4-BE49-F238E27FC236}">
                <a16:creationId xmlns:a16="http://schemas.microsoft.com/office/drawing/2014/main" id="{7E51C5FF-1AF7-428F-9209-524F5ACE494F}"/>
              </a:ext>
            </a:extLst>
          </p:cNvPr>
          <p:cNvSpPr/>
          <p:nvPr/>
        </p:nvSpPr>
        <p:spPr>
          <a:xfrm>
            <a:off x="2088682" y="321210"/>
            <a:ext cx="9914021" cy="3459619"/>
          </a:xfrm>
          <a:prstGeom prst="roundRect">
            <a:avLst>
              <a:gd name="adj" fmla="val 3901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GB" sz="2400" b="1" u="sng" dirty="0">
              <a:solidFill>
                <a:srgbClr val="FF2929"/>
              </a:solidFill>
            </a:endParaRPr>
          </a:p>
        </p:txBody>
      </p:sp>
      <p:sp>
        <p:nvSpPr>
          <p:cNvPr id="56" name="CuadroTexto 31">
            <a:extLst>
              <a:ext uri="{FF2B5EF4-FFF2-40B4-BE49-F238E27FC236}">
                <a16:creationId xmlns:a16="http://schemas.microsoft.com/office/drawing/2014/main" id="{3BB1BD4C-3F6B-447C-A403-3858B314AF65}"/>
              </a:ext>
            </a:extLst>
          </p:cNvPr>
          <p:cNvSpPr txBox="1"/>
          <p:nvPr/>
        </p:nvSpPr>
        <p:spPr>
          <a:xfrm>
            <a:off x="2301807" y="1449922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2.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operações elementares sobre linhas para obter uma matriz equivalente na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en-GB" sz="2400" b="1" dirty="0"/>
          </a:p>
        </p:txBody>
      </p:sp>
      <p:sp>
        <p:nvSpPr>
          <p:cNvPr id="57" name="CuadroTexto 31">
            <a:extLst>
              <a:ext uri="{FF2B5EF4-FFF2-40B4-BE49-F238E27FC236}">
                <a16:creationId xmlns:a16="http://schemas.microsoft.com/office/drawing/2014/main" id="{B463ED07-583F-4C4E-A329-3801A19A56CE}"/>
              </a:ext>
            </a:extLst>
          </p:cNvPr>
          <p:cNvSpPr txBox="1"/>
          <p:nvPr/>
        </p:nvSpPr>
        <p:spPr>
          <a:xfrm>
            <a:off x="2301807" y="485177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 err="1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</a:t>
            </a:r>
            <a:r>
              <a:rPr lang="en-GB" sz="24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 de Gauss</a:t>
            </a:r>
            <a:endParaRPr lang="en-GB" sz="2400" dirty="0"/>
          </a:p>
        </p:txBody>
      </p:sp>
      <p:sp>
        <p:nvSpPr>
          <p:cNvPr id="58" name="CuadroTexto 31">
            <a:extLst>
              <a:ext uri="{FF2B5EF4-FFF2-40B4-BE49-F238E27FC236}">
                <a16:creationId xmlns:a16="http://schemas.microsoft.com/office/drawing/2014/main" id="{46D69A44-9E9A-454F-96C2-DCDBFE118267}"/>
              </a:ext>
            </a:extLst>
          </p:cNvPr>
          <p:cNvSpPr txBox="1"/>
          <p:nvPr/>
        </p:nvSpPr>
        <p:spPr>
          <a:xfrm>
            <a:off x="2301807" y="2274795"/>
            <a:ext cx="9487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3.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o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equações correspondente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matriz na forma escalonada </a:t>
            </a:r>
            <a:endParaRPr lang="en-GB" sz="2400" dirty="0"/>
          </a:p>
        </p:txBody>
      </p:sp>
      <p:sp>
        <p:nvSpPr>
          <p:cNvPr id="59" name="CuadroTexto 31">
            <a:extLst>
              <a:ext uri="{FF2B5EF4-FFF2-40B4-BE49-F238E27FC236}">
                <a16:creationId xmlns:a16="http://schemas.microsoft.com/office/drawing/2014/main" id="{8C6C309C-7BB6-4037-A182-EC9627A4FD64}"/>
              </a:ext>
            </a:extLst>
          </p:cNvPr>
          <p:cNvSpPr txBox="1"/>
          <p:nvPr/>
        </p:nvSpPr>
        <p:spPr>
          <a:xfrm>
            <a:off x="2301807" y="311560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4.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substituição para trás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encontrar a solução do sistema</a:t>
            </a:r>
            <a:endParaRPr lang="en-GB" sz="2400" dirty="0"/>
          </a:p>
        </p:txBody>
      </p:sp>
      <p:sp>
        <p:nvSpPr>
          <p:cNvPr id="60" name="CuadroTexto 31">
            <a:extLst>
              <a:ext uri="{FF2B5EF4-FFF2-40B4-BE49-F238E27FC236}">
                <a16:creationId xmlns:a16="http://schemas.microsoft.com/office/drawing/2014/main" id="{8E9BD387-38A1-485C-B6C9-B3FE1EEDC2E3}"/>
              </a:ext>
            </a:extLst>
          </p:cNvPr>
          <p:cNvSpPr txBox="1"/>
          <p:nvPr/>
        </p:nvSpPr>
        <p:spPr>
          <a:xfrm>
            <a:off x="2301807" y="956659"/>
            <a:ext cx="94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25E4F"/>
                </a:solidFill>
              </a:rPr>
              <a:t>1.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Escrever a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Aumentada 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Sistema</a:t>
            </a:r>
            <a:endParaRPr lang="en-GB" sz="2400" dirty="0"/>
          </a:p>
        </p:txBody>
      </p:sp>
      <p:sp>
        <p:nvSpPr>
          <p:cNvPr id="61" name="CuadroTexto 31">
            <a:extLst>
              <a:ext uri="{FF2B5EF4-FFF2-40B4-BE49-F238E27FC236}">
                <a16:creationId xmlns:a16="http://schemas.microsoft.com/office/drawing/2014/main" id="{67AE8124-3241-4C01-AF94-32FE08AA03E8}"/>
              </a:ext>
            </a:extLst>
          </p:cNvPr>
          <p:cNvSpPr txBox="1"/>
          <p:nvPr/>
        </p:nvSpPr>
        <p:spPr>
          <a:xfrm>
            <a:off x="4749203" y="494994"/>
            <a:ext cx="46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Centrado em 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pt-P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passos</a:t>
            </a:r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principais </a:t>
            </a:r>
            <a:r>
              <a:rPr lang="en-GB" sz="2400" dirty="0"/>
              <a:t>:</a:t>
            </a:r>
          </a:p>
        </p:txBody>
      </p:sp>
      <p:cxnSp>
        <p:nvCxnSpPr>
          <p:cNvPr id="62" name="Google Shape;298;p7">
            <a:extLst>
              <a:ext uri="{FF2B5EF4-FFF2-40B4-BE49-F238E27FC236}">
                <a16:creationId xmlns:a16="http://schemas.microsoft.com/office/drawing/2014/main" id="{0F7DC4DB-2FA6-4FB5-ACB3-7CEB6A59CB02}"/>
              </a:ext>
            </a:extLst>
          </p:cNvPr>
          <p:cNvCxnSpPr/>
          <p:nvPr/>
        </p:nvCxnSpPr>
        <p:spPr>
          <a:xfrm>
            <a:off x="2395811" y="2248551"/>
            <a:ext cx="9360801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1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27">
            <a:extLst>
              <a:ext uri="{FF2B5EF4-FFF2-40B4-BE49-F238E27FC236}">
                <a16:creationId xmlns:a16="http://schemas.microsoft.com/office/drawing/2014/main" id="{4D28A710-79C7-467A-B2D0-CF69E71FB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34" name="Imagem 6">
            <a:extLst>
              <a:ext uri="{FF2B5EF4-FFF2-40B4-BE49-F238E27FC236}">
                <a16:creationId xmlns:a16="http://schemas.microsoft.com/office/drawing/2014/main" id="{233A7243-AE9B-4482-9109-7ABB0895B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85" name="Google Shape;385;p9"/>
          <p:cNvSpPr/>
          <p:nvPr/>
        </p:nvSpPr>
        <p:spPr>
          <a:xfrm>
            <a:off x="2088000" y="334800"/>
            <a:ext cx="9914021" cy="6258266"/>
          </a:xfrm>
          <a:prstGeom prst="roundRect">
            <a:avLst>
              <a:gd name="adj" fmla="val 3901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solidFill>
                <a:srgbClr val="FF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9"/>
          <p:cNvPicPr preferRelativeResize="0"/>
          <p:nvPr/>
        </p:nvPicPr>
        <p:blipFill rotWithShape="1">
          <a:blip r:embed="rId5">
            <a:alphaModFix/>
          </a:blip>
          <a:srcRect b="60306"/>
          <a:stretch/>
        </p:blipFill>
        <p:spPr>
          <a:xfrm>
            <a:off x="6308474" y="3780083"/>
            <a:ext cx="3148571" cy="233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9"/>
          <p:cNvPicPr preferRelativeResize="0"/>
          <p:nvPr/>
        </p:nvPicPr>
        <p:blipFill rotWithShape="1">
          <a:blip r:embed="rId6">
            <a:alphaModFix/>
          </a:blip>
          <a:srcRect b="61782"/>
          <a:stretch/>
        </p:blipFill>
        <p:spPr>
          <a:xfrm>
            <a:off x="7882760" y="3795334"/>
            <a:ext cx="1570926" cy="2287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9"/>
          <p:cNvCxnSpPr/>
          <p:nvPr/>
        </p:nvCxnSpPr>
        <p:spPr>
          <a:xfrm>
            <a:off x="18540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9"/>
          <p:cNvCxnSpPr/>
          <p:nvPr/>
        </p:nvCxnSpPr>
        <p:spPr>
          <a:xfrm>
            <a:off x="182880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F25E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9"/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kern="120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latin typeface="+mn-lt"/>
                <a:ea typeface="+mn-ea"/>
                <a:cs typeface="+mn-cs"/>
                <a:sym typeface="Calibri"/>
              </a:rPr>
              <a:t>Aula 26</a:t>
            </a:r>
            <a:endParaRPr sz="2800" b="1" kern="1200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93" name="Google Shape;393;p9"/>
          <p:cNvSpPr txBox="1"/>
          <p:nvPr/>
        </p:nvSpPr>
        <p:spPr>
          <a:xfrm>
            <a:off x="2180805" y="539764"/>
            <a:ext cx="9487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9A6FF"/>
                </a:solidFill>
                <a:latin typeface="Calibri"/>
                <a:ea typeface="Calibri"/>
                <a:cs typeface="Calibri"/>
                <a:sym typeface="Calibri"/>
              </a:rPr>
              <a:t>Exemplo 2.</a:t>
            </a:r>
            <a:endParaRPr dirty="0"/>
          </a:p>
        </p:txBody>
      </p:sp>
      <p:sp>
        <p:nvSpPr>
          <p:cNvPr id="394" name="Google Shape;394;p9"/>
          <p:cNvSpPr txBox="1"/>
          <p:nvPr/>
        </p:nvSpPr>
        <p:spPr>
          <a:xfrm>
            <a:off x="3797391" y="528334"/>
            <a:ext cx="79633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 o Método de Eliminação de Gauss para resolver o sistema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</p:txBody>
      </p:sp>
      <p:sp>
        <p:nvSpPr>
          <p:cNvPr id="395" name="Google Shape;395;p9"/>
          <p:cNvSpPr txBox="1"/>
          <p:nvPr/>
        </p:nvSpPr>
        <p:spPr>
          <a:xfrm>
            <a:off x="2180805" y="1256400"/>
            <a:ext cx="3210110" cy="127143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96" name="Google Shape;396;p9"/>
          <p:cNvSpPr/>
          <p:nvPr/>
        </p:nvSpPr>
        <p:spPr>
          <a:xfrm>
            <a:off x="9050214" y="2788001"/>
            <a:ext cx="2810107" cy="1343356"/>
          </a:xfrm>
          <a:prstGeom prst="wedgeRoundRectCallout">
            <a:avLst>
              <a:gd name="adj1" fmla="val -40787"/>
              <a:gd name="adj2" fmla="val 63252"/>
              <a:gd name="adj3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 txBox="1"/>
          <p:nvPr/>
        </p:nvSpPr>
        <p:spPr>
          <a:xfrm>
            <a:off x="9050214" y="2788001"/>
            <a:ext cx="283583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Relembra todos os “conceitos básicos” para </a:t>
            </a:r>
            <a:r>
              <a:rPr lang="pt-PT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</a:t>
            </a:r>
            <a:r>
              <a:rPr lang="pt-PT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r>
              <a:rPr lang="en-GB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!...</a:t>
            </a:r>
            <a:endParaRPr sz="2000" i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>
            <a:off x="2150464" y="6124113"/>
            <a:ext cx="9828000" cy="445213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Método de Gauss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 passos)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7007467" y="6118916"/>
            <a:ext cx="222467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endParaRPr lang="pt-PT" sz="1800" dirty="0"/>
          </a:p>
        </p:txBody>
      </p:sp>
      <p:sp>
        <p:nvSpPr>
          <p:cNvPr id="400" name="Google Shape;400;p9"/>
          <p:cNvSpPr/>
          <p:nvPr/>
        </p:nvSpPr>
        <p:spPr>
          <a:xfrm>
            <a:off x="4808873" y="6111401"/>
            <a:ext cx="2526145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Aumentada </a:t>
            </a:r>
          </a:p>
        </p:txBody>
      </p:sp>
      <p:sp>
        <p:nvSpPr>
          <p:cNvPr id="401" name="Google Shape;401;p9"/>
          <p:cNvSpPr/>
          <p:nvPr/>
        </p:nvSpPr>
        <p:spPr>
          <a:xfrm>
            <a:off x="10258823" y="6158429"/>
            <a:ext cx="451691" cy="426405"/>
          </a:xfrm>
          <a:prstGeom prst="roundRect">
            <a:avLst>
              <a:gd name="adj" fmla="val 16667"/>
            </a:avLst>
          </a:prstGeom>
          <a:blipFill rotWithShape="1">
            <a:blip r:embed="rId8">
              <a:alphaModFix/>
            </a:blip>
            <a:srcRect/>
            <a:stretch>
              <a:fillRect l="-273170" t="-11245" r="-79028" b="-13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sp>
        <p:nvSpPr>
          <p:cNvPr id="402" name="Google Shape;402;p9"/>
          <p:cNvSpPr/>
          <p:nvPr/>
        </p:nvSpPr>
        <p:spPr>
          <a:xfrm>
            <a:off x="10515133" y="6123938"/>
            <a:ext cx="1700721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Retroceder</a:t>
            </a:r>
            <a:endParaRPr lang="pt-PT" sz="1800" dirty="0"/>
          </a:p>
        </p:txBody>
      </p:sp>
      <p:sp>
        <p:nvSpPr>
          <p:cNvPr id="403" name="Google Shape;403;p9"/>
          <p:cNvSpPr/>
          <p:nvPr/>
        </p:nvSpPr>
        <p:spPr>
          <a:xfrm>
            <a:off x="3656030" y="3584117"/>
            <a:ext cx="4104000" cy="1323399"/>
          </a:xfrm>
          <a:custGeom>
            <a:avLst/>
            <a:gdLst/>
            <a:ahLst/>
            <a:cxnLst/>
            <a:rect l="l" t="t" r="r" b="b"/>
            <a:pathLst>
              <a:path w="3277757" h="1247458" extrusionOk="0">
                <a:moveTo>
                  <a:pt x="0" y="0"/>
                </a:moveTo>
                <a:lnTo>
                  <a:pt x="3277757" y="0"/>
                </a:lnTo>
                <a:lnTo>
                  <a:pt x="3277757" y="1200329"/>
                </a:lnTo>
                <a:cubicBezTo>
                  <a:pt x="2914972" y="1200266"/>
                  <a:pt x="2467126" y="1306528"/>
                  <a:pt x="2189402" y="1200139"/>
                </a:cubicBez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rgbClr val="C4E0B2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Recorda</a:t>
            </a:r>
            <a:endParaRPr lang="pt-PT" dirty="0"/>
          </a:p>
          <a:p>
            <a:pPr marL="265113" marR="0" lvl="0" indent="-265113" algn="l" rtl="0">
              <a:spcBef>
                <a:spcPts val="0"/>
              </a:spcBef>
              <a:spcAft>
                <a:spcPts val="0"/>
              </a:spcAft>
              <a:buClr>
                <a:srgbClr val="F25E4F"/>
              </a:buClr>
              <a:buSzPts val="2000"/>
              <a:buFont typeface="Calibri"/>
              <a:buAutoNum type="arabicPeriod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OELs 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GB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</a:t>
            </a:r>
            <a:r>
              <a:rPr lang="en-GB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</a:t>
            </a:r>
            <a:endParaRPr dirty="0"/>
          </a:p>
          <a:p>
            <a:pPr marL="265113" marR="0" lvl="0" indent="-265113" algn="l" rtl="0">
              <a:spcBef>
                <a:spcPts val="0"/>
              </a:spcBef>
              <a:spcAft>
                <a:spcPts val="0"/>
              </a:spcAft>
              <a:buClr>
                <a:srgbClr val="F25E4F"/>
              </a:buClr>
              <a:buSzPts val="2000"/>
              <a:buFont typeface="Calibri"/>
              <a:buAutoNum type="arabicPeriod"/>
            </a:pP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Escalonada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pt-PT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</a:t>
            </a:r>
            <a:r>
              <a:rPr lang="pt-PT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13</a:t>
            </a:r>
            <a:endParaRPr lang="pt-PT" dirty="0"/>
          </a:p>
          <a:p>
            <a:pPr marL="265113" marR="0" lvl="0" indent="-265113" algn="l" rtl="0">
              <a:spcBef>
                <a:spcPts val="0"/>
              </a:spcBef>
              <a:spcAft>
                <a:spcPts val="0"/>
              </a:spcAft>
              <a:buClr>
                <a:srgbClr val="F25E4F"/>
              </a:buClr>
              <a:buSzPts val="2000"/>
              <a:buFont typeface="Calibri"/>
              <a:buAutoNum type="arabicPeriod"/>
            </a:pPr>
            <a:r>
              <a:rPr lang="pt-P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Consistência de sistemas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Aula </a:t>
            </a:r>
            <a:r>
              <a:rPr lang="en-GB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dirty="0"/>
          </a:p>
        </p:txBody>
      </p:sp>
      <p:grpSp>
        <p:nvGrpSpPr>
          <p:cNvPr id="405" name="Google Shape;405;p9"/>
          <p:cNvGrpSpPr/>
          <p:nvPr/>
        </p:nvGrpSpPr>
        <p:grpSpPr>
          <a:xfrm>
            <a:off x="2601680" y="3810365"/>
            <a:ext cx="1314032" cy="810392"/>
            <a:chOff x="3364972" y="3214778"/>
            <a:chExt cx="1314032" cy="810392"/>
          </a:xfrm>
        </p:grpSpPr>
        <p:sp>
          <p:nvSpPr>
            <p:cNvPr id="406" name="Google Shape;406;p9"/>
            <p:cNvSpPr txBox="1"/>
            <p:nvPr/>
          </p:nvSpPr>
          <p:spPr>
            <a:xfrm>
              <a:off x="3364972" y="3378880"/>
              <a:ext cx="129702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Aumentada</a:t>
              </a:r>
              <a:endParaRPr lang="pt-PT" dirty="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3375498" y="3214778"/>
              <a:ext cx="1303506" cy="741870"/>
            </a:xfrm>
            <a:prstGeom prst="upArrowCallout">
              <a:avLst>
                <a:gd name="adj1" fmla="val 25000"/>
                <a:gd name="adj2" fmla="val 25000"/>
                <a:gd name="adj3" fmla="val 19574"/>
                <a:gd name="adj4" fmla="val 70200"/>
              </a:avLst>
            </a:prstGeom>
            <a:noFill/>
            <a:ln w="1270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9">
            <a:hlinkClick r:id="rId9" action="ppaction://hlinksldjump"/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pt-P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possíveis com múltiplas soluções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9">
            <a:hlinkClick r:id="rId10" action="ppaction://hlinksldjump"/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1.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Aquecimento!</a:t>
            </a:r>
            <a:endParaRPr dirty="0"/>
          </a:p>
        </p:txBody>
      </p:sp>
      <p:sp>
        <p:nvSpPr>
          <p:cNvPr id="410" name="Google Shape;410;p9">
            <a:hlinkClick r:id="rId11" action="ppaction://hlinksldjump"/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</a:t>
            </a:r>
            <a:endParaRPr dirty="0"/>
          </a:p>
        </p:txBody>
      </p:sp>
      <p:sp>
        <p:nvSpPr>
          <p:cNvPr id="411" name="Google Shape;411;p9">
            <a:hlinkClick r:id="rId12" action="ppaction://hlinksldjump"/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 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de Gauss-Jordan</a:t>
            </a:r>
            <a:endParaRPr dirty="0"/>
          </a:p>
        </p:txBody>
      </p:sp>
      <p:sp>
        <p:nvSpPr>
          <p:cNvPr id="412" name="Google Shape;412;p9">
            <a:hlinkClick r:id="rId13" action="ppaction://hlinksldjump"/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29A6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it!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432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27157" y="2577784"/>
            <a:ext cx="1937084" cy="12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99;p9"/>
          <p:cNvSpPr/>
          <p:nvPr/>
        </p:nvSpPr>
        <p:spPr>
          <a:xfrm>
            <a:off x="9143314" y="6126620"/>
            <a:ext cx="1728000" cy="4085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25E4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1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LMS_API_VERSION" val="SCORM 1.2"/>
  <p:tag name="ISPRING_ULTRA_SCORM_COURSE_ID" val="1F143B71-48AA-453D-A7CF-6ADDA1EE5B4F"/>
  <p:tag name="ISPRING_CMI5_LAUNCH_METHOD" val="any window"/>
  <p:tag name="ISPRINGCLOUDFOLDERID" val="1"/>
  <p:tag name="ISPRINGONLINEFOLDERID" val="1"/>
  <p:tag name="ISPRING_ULTRA_SCORM_SLIDE_COUNT" val="33"/>
  <p:tag name="ISPRING_SCORM_RATE_SLIDES" val="0"/>
  <p:tag name="ISPRING_SCORM_PASSING_SCORE" val="80.000000"/>
  <p:tag name="ISPRING_CURRENT_PLAYER_ID" val="universal"/>
  <p:tag name="ISPRING_FIRST_PUBLISH" val="1"/>
  <p:tag name="ISPRING_PRESENTATION_COURSE_TITLE" val="Aula_26_QP"/>
  <p:tag name="ISPRING_OUTPUT_FOLDER" val="[[&quot;*\uFFFD\uFFFD\uFFFD{BB4CDCA5-F38E-475C-8C53-186BBAA01A72}&quot;,&quot;C:\\Users\\filom\\Documents\\ENGIMATH\\LESSONS\\MATRICES\\Aula 26_Completa&quot;],[&quot;\uFFFD\u0006\uFFFD{89960893-7238-4BF1-AF2C-E0D0CDA1F331}&quot;,&quot;E:\\Ano Letivo 2018_2019\\Projeto EngiMath\\IO2\\Aula 23 e 26_01_12_2020\\Tradução\\Aula 26_Complet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UUID" val="{BBBE8ED7-2EAE-4D02-88AF-F277B52526D1}"/>
  <p:tag name="ISPRING_RESOURCE_FOLDER" val="C:\Users\filom\Documents\ENGIMATH\LESSONS\MATRICES\Aula 26_Completa\Aula_26_N1\"/>
  <p:tag name="ISPRING_PRESENTATION_PATH" val="C:\Users\filom\Documents\ENGIMATH\LESSONS\MATRICES\Aula 26_Completa\Aula_26_N1.pptx"/>
  <p:tag name="ISPRING_SCREEN_RECS_UPDATED" val="C:\Users\filom\Documents\ENGIMATH\LESSONS\MATRICES\Aula 26_Completa\Aula_26_N1\"/>
  <p:tag name="ISPRING_PLAYERS_CUSTOMIZATION_2" val="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3JUh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yVIU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3JUhS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dyVIUvXteupsAwAAoQwAACEAAAB1bml2ZXJzYWwvZmxhc2hfc2tpbl9zZXR0aW5ncy54bWyVV9tO4zAQfecrqu47XQq7BSlU6g0JbRfQwvLuNNPWqmNHtlO2f7/jSxq7TWghQsIzczy34xmRqA3lnS1IRQW/7/a7w4tOJ1mUUgLXb5AXjGjopETBY3bfffg7n3d7zkQwIV9Ba8pXykgqWYeiYVpqLfjlQnCN91xyIXPCusNvD/Yn6VnLUyiBYZ2LWZIF1G5+9G/H07Mg3sfNeDCd3LUBFiIvCN/NxUpcpmSxWUlR8syEdm2+Nth6V4BklG9ORsSo0o8a8iim2dWsP+ufBykkKAUmpLvpqD/6eRLFSApsn/3g5vZmdCamdvV5Yw5gW6qotrBBf3A9uGmDFWQFcZEns+nV9LrdnuPtcVc+jcsBNPzTJzNH8u9AfulyUZTFVzhSSLEyBT3ADMx3EsMEyfD5IWB6Z76TAJOQcXSSkIrRDNsgZOao+N18bcZttfR/hkMiMW9bCvZimnAwPQxDUgZDLUtIetXJ6dRafDyXGh9TpQ8ltc0LJvhCSgXDJWHKm9XC2vAPfFCeBXd5QW3xLliZw8TFG14XK2rAZDK2gyW03cuCECVsvbD2Hghryyes65FlIKwtX027njnbHZkfahymIsSY+G4G5ffRR/VHNXCCx6pi1anSGldz885V4NsLKptcZDC0xHqjOZjGJT0rczH1joJKONnSFdG4mX4bu3Rns1FJ70DhudbMrERTzaCJcAtRSoXBoPo9Tr5B4yBudaiRnsNSV9axsO6K2RchGez54mSxKyf7wrlzR+M6ue/mRG5AvgnBVLfjcfgEsehuMR8jzMDGdQrykS9FgLG+20BcaFDnGgv3Ds81J1qTxTrHmNpS2NfUtba5g4l329RaXuYpyBkygkJFyVjm7NZ0tWb4q98pfEAWA1qUDqnXeB0ndM/4QOApAEQu1tV7cAenyUumKYMtMK8NBDbhtswShfxvytfQKyZlIDmLkX4K1UyJJmikaAC8Y1zNCKc5g/WapMqmFg2VasQHV0dTvxqVhq7hlLRnz6XoZtQ31RC7FRWUlFq8aiK1v7Q+++zJFkac5nYIoSJw36BxGCZE4etilVVSR/I6BLO69pepCtCgaYOYUTvsN0Gs5nDOvuEDHS4lQDhjrfAi2AK/YJcKIrOnvUm0FhrUDo054ua0IxuHfV7opBeIXHP2bcC/8V+T4X9QSwMEFAACAAgAdyVIUuZFxhFIBAAAERUAACYAAAB1bml2ZXJzYWwvaHRtbF9wdWJsaXNoaW5nX3NldHRpbmdzLnhtbN1Y3XLaOBS+z1NovNPL4qRNNyljyGTBTJgSoNjpNrOzkxG2wNrIkmvJUHq1T7MP1ifZIwsIBJKKTNhO9iJDfHzOd46+86exd/Y1ZWhCckkFrzlHlUMHER6JmPJxzbkKW69PHSQV5jFmgpOaw4WDzuoHXlYMGZVJQJQCVYkAhstqpmpOolRWdd3pdFqhMsv1W8EKBfiyEonUzXIiCVckdzOGZ/CjZhmRzhzBAgD+UsHnZvWDA4Q8g3Qp4oIRRGOInFN9KMwuVMoc12gNcXQ7zkXB44ZgIkf5eFhzfmn4zaPm24WOQWrSlHBNiayDUItVFccx1UFgFtBvBCWEjhOI9uTYQVMaq6TmvDnWKKDtbqKU2ObkWKM0BFDA1Rw+JQrHWGHzaPwp8lXJhcCI4hnHKY1CeIP08WtOM7wJOu2mf9PthX5wcxFedkwMOxiF/udwB6OwHXb8XfRt4S+u+/6g0+5+uAl7vU7Y7t9ZAaNrhHjuOmMeMCuKPCJLwjyVFOmQY8qgRO/RKImCImc4H5NQtCgkcYSZJA76KyPjjwVmVM2gFw6hF24Jyc5lRiI10GmrOSoviHMHZwAhMMjlsiTevV+WxMnp2tFd4/3uWFuj9LBSOEqgeEBWhua5q6KFGtVdhCNFJ1CY5N4hRwVjQZFlIld1HXTpe1W4jOEBGG8k+Bpz+hkNBYuXfJF0SOIuTiF//RZ30AiSyoC6XkY4CjCHrqYK6IyWFrIYSkVV2c2tufZ5TjFD0LEwdgi6DDbojRKcy7UsLjOpmymq/9EVisg/Db1G9KBqwCh40bVkpf+7KFiMZqJAjN6CnUBQakUK/yUErTY0GuUiLaUMS4Vk6WZCyZTEZzaOrsFFWoAljLeMEWU8fCnoNzQkI5EDLsETGIYgp9LgV3YCzrCUd6B4EeMr06btbtP//EofEMcTzKMdwaE+SZqpveDjGeJCLeyAjggXkpRJiWlcvrM5W+XpaVi2COT5mbKxhi9pWjD8nPBLQlag95jy/XjZJfE/jMDabYInZaPr5i2hocUppMRgwosIBiHl85FqARhhjgRnM4Qj2FBSj40JFYUEiRkQBlo+PUJjD2VaPo3h7gMe85jkVpCHR2/eHr/79eT0fbXifv/7n9ePGs13d59h7c4s78aDlwM7q3tXhB8YPXJR2LBtiTzVhRpvON1++bEwb3dDf3DeCNuf2uH1FoCSvc2d5bl6gW7fp+Wt4t46Hf68fRr454PGBRr4wVUnDKo2NdQV0K4qSqAKR/qGbWPTH/ifrLCBYhu93lUIVeFbdZEfWHnuWfn9YKM1MPeG/sqdwSoE2ANjM9dgEzCaUqjGF9HVVg32pIHwMpp66yWZPtrVZg7sqakJzqNkb5Xzggftz8vJ/5jprdUvty01FJCUaqP/aLs9G+nrrAX+Zfu3Xqe5V/qoHX8vomaflz7ztPw+tPZByHO3fno7APn6Z8z6wb9QSwMEFAACAAgAdyVIUjm3zvKuAQAAbgYAAB8AAAB1bml2ZXJzYWwvaHRtbF9za2luX3NldHRpbmdzLmpzjZTBT8IwFMbv/BVkXg3RgQ68AcPExIOJ3IyHbjzHQtfXtAVFwv/uOgS67k1ZL/TLj+/1va3frtMtnyANug/dXfW72r/U95UGVjNqDdd1nbfohdUDzfMFzPMCeC4g8JCNRT4Y13DS92eEcg5E5ZpsX62vdgwDJGh5KuCIigA1oW0I7ZMy/KLE7+O/O05bh5acQSdrY1D0UhQGhOkJVAWrmODqsXrcDj0YN6D+QT9YCjXTu3A4iVvJs+NgEsXTkculWEgmts+YYS9h6SpTuBaL3/p9u1x6uZWgyle+aivLc22eDBR+4dntLJyF7aRUoDX81h3F43B8T8KcJcDdhqLBcDD+A60ZNwfq0Ztc5+ZIR2HUjwYuLVkGjSlNZ/Ft3K9jovRqTLNR/MAZ+DJtzUjOtqAusUK5lhe8QKkwsxNpopFdJMqRLXKRHbh4ZBfJ2cNa27Zvo8qMXoJqcfoqbuxymcYwatcMvWu2JK5y0ZYuF0SDIS+39qo+U7nAKZGqixRIBpoXo8fjGD9r7P6tbJypFag5Ii/zsxswY1i6LMpEKc//7iYDedT04qb8Y3X2P1BLAwQUAAIACAB3JUhSlBOzImkAAABuAAAAHAAAAHVuaXZlcnNhbC9sb2NhbF9zZXR0aW5ncy54bWwNzDEOgzAMQNGdU1jeKe3WgcDGVpbSA1jERZEcG5GA4PZk+8PTb/szChy8pWDq8PV4IrDO5oMuDn/TUL8RUib1JKbsUA2h76pWbCb5cs4FJliFLt4mjiUyjxSLHHYRqOFTXv/AHpuuugFQSwMEFAACAAgAeCVIUqqfjlkWCgAAFhkAABcAAAB1bml2ZXJzYWwvdW5pdmVyc2FsLnBuZ+2Ya1RTVxbHjwKKKAXscnwhwaHWdmGliAgEAkKp6GBhxnEKyEtEEpVHwAABAkQeq6IVaNESAiSxr0ErkGKEECCg+EgtMSlggzEPiNBcIISAgRtCSDIXbefDzKxZM/N1+HDXXffc39n/fc7Zd+9z7qU/hoXY2myzAQDYHjkcfAwAi1IAVg9ar0Fawm7z7yK3VYRjIUGgWeA4gTxY4gI/CgSgpXL9UoIV8rwu/XAUAYCNmcvXKjkWlQPAlltHggOP58SpZS2fuhpyLyiWym8ONhAZ/p8JYm1KQonvbpiY2jvSK1PHeHutezuGv8u9jVNzMmyhWei24dSdqkMDl7KHoaJKUjYRu993IE7585lW8vw6AC68FWgNgP0u61UAfGW5E4CD15wtASjbiLgM/lRsD4DzH+xXAxC8LgiB3/lH+OlHgQvzQ/HbE6+4P9qSeCW3n/Pzk2XmrsrhPzPwX6mtwCvwCrwCr8Ar8Aq8Aq/AK/AKvAKvwP+f8NPN64J+PXm6M72GCw1q6Hyn/KNXB1Dezn9jdFLpvHSfSDbNXSXrmeFk3VXz0hzbvIBimBZRpvldWDgJPgunwg7gQjPD9JI4zNguWHpiZ07VLfXH0FFLC17DqPsokxYfYFysCyjw72DXabUo45TE3BkOp/VJD6giBRncBnKaTS/eZCDLH9o9nRqdcgUA86Y7CSpTmvQPmaYF/Tvx+KBj1wKIygUnW7iuOJ2+9ZmkKKJeHAHACeWPI3LOl7n8oznSSY15ok6WSuUJHCEXxKTuOBzi1AhAFz6uYmFJPzncY8i/w2SxbbX1Pi/+6izt7I9wQix0xczpCaq+Q7q2BLpHyFjJTD++ijD3JDUuKQAAuUeENSOg2b572vHzN3pxPUcEKYZaL3buF0YAcjSWCm3Ir6/cZt/2GeriPLk1tRbcJe1GOhXPZEFlmfb+2u+ktZzy0NfmfAMXlhxKmb4h35Sk42k4/i6Syi8RAH/0b+3WvW7vU6S3BRg3NyuwMP6bwk5rN/5SES83WZY7gipvCW2OheTDnpYI4bS1VDJDJWve+7NjYE4+3ViDfnEzsH2qYLpMnd1MDYVFUR7k+8qh4aUJbRXZndybgBeHEh57qhy5ajUA+ZmVNr3LKyKMXupjrO38RVhsnKP0GEynydi9e/i5Un72dkIzp5oa1ce3uqA+r53N5ngStrOkizkazLuFpp81PebnMSPexucYD0nXQ/mBaap6FmOUizJoSSJIjv6EIBXxGiS1lUNDyoxWU0Fam4pexxG2kTemOeFIfTtoLpYKAd8i0YDbphwm7GbEfVnnm959gEFWlSfs5WBpuSNSw8WPVwH/jhBLRT0hVbbtOEHejhNAIp/RKchHUkM9LGWtPk1j0ekNYTl7JHfzH9QbTAKx5BGGxTXqTez4aF7WDgY1lJdeofOWidBt2nn2NDOpczrao7KhiSScZRNKKVem+XDgAbvr3CSsciujKfd3WM0b3LFMvRrNepJkCPjcxQLM9GN+b81mbqzTcrlJ8tqsvT5QBuFlj22VXrqHZXullQ934T+UniDCZ0VRLIFPBL9R3Uw96MiSw9rKGjXnpSfcliGsl5vg/IIdQ5tIHpQKBXzqp+eiEzj/gHhGlCqV6YRns9M0teLsBy6ar5FpedyIomcslmShoRTUNfx77BSKrJlFnxBPD/qdrDi0E9wNIaou6Sca7beEMK7E37uN2R3Twg5KggnIUu1RGSINLNt6daNrEYspETJHvLnnF8p8bG+HLvvRKIk3yzpfdmDiEDf4Hee8JM+7GwmayRmOYbqaaoxlu4cZFONI0IVjjTONOAu4murDfepLHJd+TqKMufnEFirnLhLp92okNT55UVvByNedu63ZuxdHx9s+vjFlpeh40b55k0RIi9tZTxjU62rV3U+sSlpeJAkSKC6BpLMiHbGJmyr1UMHQ5DicRNO2Zm3QFc80JXqz1Bdapm8Nijs1Ffxs39FMcgXfwc3oWyqZr+DvwjexnI5DWNIRclfWTV0VNwvGBs2c2SBYjmJd/XHm99ugUyO1Uff2Jbib5Wue5g2Y969pa2Mei3YnnPPvqY5yS4iBmKreh5jh+9EsY2FzC7uchJWZHEvUH9ZeGs+KwVFblzx56VgBiy2gEfGaTi5zeJ9rEM8lDp1X6uzHEkxYjGWKLNINQBKdpkT0m2lc1ypozevha3Jx/eopq8EUPOmeIsaebvpxAD1UH1mTJUrRpZowbx+ERrMUL7a6bablfussLfTLaK1Qxdl3Z23AKU1iNLHojOzRM8Niqwc7oPLTXxw03nlIWNKjoIFNvZ6StQL5EG6vOBqqpaJgLuUzOumABaJad3Weq72eDDlEpHx8nc95frlykJJGP/TwcrUPW7K307/Htp4bFeGF63TdR58930+dN8Ym47fr+B3GTaUSV5LqsuKVA2xJZF8lVzs5aJgebzSk+E2em3YonjktskjB3D9/VrRDLzK/vyw+kIIqk7xTbxbwGvqEy5NOqLhDdMpUHw1uur7NFZ1GHTwpruPeiIS+YD/i8/Pe7G0tH3Qtr6z/TVY+G7v5rEhjluVtGMqITmijb3nmyyMH2zcXbGsIXy31QHLf1aiAo6NNqBdUdXL1cMcD0mM5eoifHQ8V7UcxzUXq9+yQ71C2vdRDQuhqIX4x3iReXz0o/vTy/ANTJFQtSX+GLq9bd7lJ79QWTx5r1GhOkCTtOLhCc/YHfKXw28T27m5blhoO0/BIJenTUFOIPCKka0xjn0bpWZ5dHBbDej8MBZKVFdF2VeoSHH551M/FhxQi+W0AUDKX4nSs0UlecysYT1PRBHHf1ws4NyJ7eN4QReuLpZzC+qq+EzWSFltDBIum5lYkvJTSWRl9MyIezUs3kPJZJjksKmjxJ4fbC0bPxJY7VnZXkUqdpVQ1yyNx+k6uc5O4uy0/5rtFJG1zkmCnMVLfqtcp2idjOO6tdti4y0Zr3lGqyW3TBOyrZEbTz7RjK2aq+j08hKtTVAXC4FFP8yDnNJ6WDO2Po3CTXiVOqy99XhUj68CFR0dbhEkGNeuDRH96x3AcujD5VVT5bC5JxOeCC5Vh9v5kS4VKgKz/+n+uTd8gtZEpltX9q2o2M0crpbtDcqtM1V9gJDi5b5YKUYELHYRgtDVjVuAvoaYyTCYFPUJsBy7o/q4z4eyoDftKuIDipWgHOq+lcX8sRAo2rnhG72IdT6z4YS2yLUFddM43WfcO0ZaLOq67cbbfw2ADDvZRcvCfLEoXbx0eMt08QBjmZ/gjVT0/POCkPNgKXIegeGOhTvqTH7Yi+OJh8z7CneVtBq5H//jrR3U3AMg0jvB6xJiQ/TqhW+E8Txiiz9N8u1OulQ4GeFkpckR1DL9zXZcQHQmq28C6dcyOztmX89YaSgS+TOeng4Wvf9/znP/HLdlAQ7h5fUvLB+S5uvPLPcCRD8OCm4NOFv8NUEsDBBQAAgAIAHglSFLlZcaxSwAAAGoAAAAbAAAAdW5pdmVyc2FsL3VuaXZlcnNhbC5wbmcueG1ss7GvyM1RKEstKs7Mz7NVMtQzULK34+WyKShKLctMLVeoAIoBBSFASaESyDVCcMszU0oybJUszM0QYhmpmekZJbZKZqbmcEF9oJEAUEsBAgAAFAACAAgAk76WUDZhWAJHAwAA4QkAABQAAAAAAAAAAQAAAAAAAAAAAHVuaXZlcnNhbC9wbGF5ZXIueG1sUEsBAgAAFAACAAgAdyVIUpxeMggUBgAANxcAAB0AAAAAAAAAAQAAAAAAeQMAAHVuaXZlcnNhbC9jb21tb25fbWVzc2FnZXMubG5nUEsBAgAAFAACAAgAdyVIUhUeYBujAAAAfwEAAC4AAAAAAAAAAQAAAAAAyAkAAHVuaXZlcnNhbC9wbGF5YmFja19hbmRfbmF2aWdhdGlvbl9zZXR0aW5ncy54bWxQSwECAAAUAAIACAB3JUhS0L0vtE4EAACHFQAAJwAAAAAAAAABAAAAAAC3CgAAdW5pdmVyc2FsL2ZsYXNoX3B1Ymxpc2hpbmdfc2V0dGluZ3MueG1sUEsBAgAAFAACAAgAdyVIUvXteupsAwAAoQwAACEAAAAAAAAAAQAAAAAASg8AAHVuaXZlcnNhbC9mbGFzaF9za2luX3NldHRpbmdzLnhtbFBLAQIAABQAAgAIAHclSFLmRcYRSAQAABEVAAAmAAAAAAAAAAEAAAAAAPUSAAB1bml2ZXJzYWwvaHRtbF9wdWJsaXNoaW5nX3NldHRpbmdzLnhtbFBLAQIAABQAAgAIAHclSFI5t87yrgEAAG4GAAAfAAAAAAAAAAEAAAAAAIEXAAB1bml2ZXJzYWwvaHRtbF9za2luX3NldHRpbmdzLmpzUEsBAgAAFAACAAgAdyVIUpQTsyJpAAAAbgAAABwAAAAAAAAAAQAAAAAAbBkAAHVuaXZlcnNhbC9sb2NhbF9zZXR0aW5ncy54bWxQSwECAAAUAAIACAB4JUhSqp+OWRYKAAAWGQAAFwAAAAAAAAAAAAAAAAAPGgAAdW5pdmVyc2FsL3VuaXZlcnNhbC5wbmdQSwECAAAUAAIACAB4JUhS5WXGsUsAAABqAAAAGwAAAAAAAAABAAAAAABaJAAAdW5pdmVyc2FsL3VuaXZlcnNhbC5wbmcueG1sUEsFBgAAAAAKAAoABgMAAN4kAAAAAA=="/>
  <p:tag name="ISPRING_ULTRA_SCORM_COURCE_TITLE" val="Aula_26_N1"/>
  <p:tag name="ISPRING_PRESENTATION_TITLE" val="Aula_26_N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filom\Documents\ENGIMATH\LESSONS\MATRICES\Aula 26_Completa\Aula_26_N1\quiz\quiz1.quiz"/>
  <p:tag name="ISPRING_QUIZ_RELATIVE_PATH" val="Aula_26_N1\quiz\quiz1.quiz"/>
</p:tagLst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536B3E856E114D9A0F128D2740EF3C" ma:contentTypeVersion="15" ma:contentTypeDescription="Criar um novo documento." ma:contentTypeScope="" ma:versionID="19994ce53bd4fd50084cf307932a6689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40d8c5661e452ee98b8ea98e88ce35a2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FE91E9-F5A8-4058-A315-E55DA7E5BBA2}"/>
</file>

<file path=customXml/itemProps2.xml><?xml version="1.0" encoding="utf-8"?>
<ds:datastoreItem xmlns:ds="http://schemas.openxmlformats.org/officeDocument/2006/customXml" ds:itemID="{B51B02A9-D14C-4435-956E-61B0101CB2CE}"/>
</file>

<file path=customXml/itemProps3.xml><?xml version="1.0" encoding="utf-8"?>
<ds:datastoreItem xmlns:ds="http://schemas.openxmlformats.org/officeDocument/2006/customXml" ds:itemID="{67A9F679-DEF2-498B-92C2-197801519073}"/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4165</Words>
  <Application>Microsoft Office PowerPoint</Application>
  <PresentationFormat>Ecrã Panorâmico</PresentationFormat>
  <Paragraphs>779</Paragraphs>
  <Slides>37</Slides>
  <Notes>37</Notes>
  <HiddenSlides>4</HiddenSlides>
  <MMClips>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46" baseType="lpstr">
      <vt:lpstr>Arial</vt:lpstr>
      <vt:lpstr>Architects Daughter</vt:lpstr>
      <vt:lpstr>Segoe UI</vt:lpstr>
      <vt:lpstr>Cambria Math</vt:lpstr>
      <vt:lpstr>Segoe UI Semibold</vt:lpstr>
      <vt:lpstr>Calibri</vt:lpstr>
      <vt:lpstr>Times New Roman</vt:lpstr>
      <vt:lpstr>Tema de Office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Aula_26_N1</dc:title>
  <dc:creator>EUGENIO BRAVO</dc:creator>
  <cp:lastModifiedBy>Filomena Soares</cp:lastModifiedBy>
  <cp:revision>179</cp:revision>
  <dcterms:created xsi:type="dcterms:W3CDTF">2020-02-05T17:06:21Z</dcterms:created>
  <dcterms:modified xsi:type="dcterms:W3CDTF">2021-02-08T17:17:01Z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