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98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381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slide" Target="slide1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2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slide" Target="slide8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5.png"/><Relationship Id="rId5" Type="http://schemas.openxmlformats.org/officeDocument/2006/relationships/slide" Target="slide2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image" Target="../media/image62.png"/><Relationship Id="rId5" Type="http://schemas.openxmlformats.org/officeDocument/2006/relationships/slide" Target="slide2.xml"/><Relationship Id="rId10" Type="http://schemas.openxmlformats.org/officeDocument/2006/relationships/image" Target="../media/image61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wmf"/><Relationship Id="rId3" Type="http://schemas.openxmlformats.org/officeDocument/2006/relationships/tags" Target="../tags/tag4.xml"/><Relationship Id="rId7" Type="http://schemas.openxmlformats.org/officeDocument/2006/relationships/slide" Target="slide14.xml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5" Type="http://schemas.openxmlformats.org/officeDocument/2006/relationships/oleObject" Target="../embeddings/oleObject2.bin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slide" Target="slide6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hyperlink" Target="https://en.wikipedia.org/wiki/Battleship_(gam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hyperlink" Target="https://trumpexcel.com/calendar-to-do-list-template/" TargetMode="External"/><Relationship Id="rId4" Type="http://schemas.openxmlformats.org/officeDocument/2006/relationships/slide" Target="slide14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6.wmf"/><Relationship Id="rId7" Type="http://schemas.openxmlformats.org/officeDocument/2006/relationships/slide" Target="slide6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image" Target="../media/image11.wmf"/><Relationship Id="rId5" Type="http://schemas.openxmlformats.org/officeDocument/2006/relationships/slide" Target="slide14.xml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11" Type="http://schemas.openxmlformats.org/officeDocument/2006/relationships/image" Target="../media/image18.wmf"/><Relationship Id="rId5" Type="http://schemas.openxmlformats.org/officeDocument/2006/relationships/slide" Target="slide14.xml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jp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slide" Target="slide6.xml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prova!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1">
            <a:extLst>
              <a:ext uri="{FF2B5EF4-FFF2-40B4-BE49-F238E27FC236}">
                <a16:creationId xmlns:a16="http://schemas.microsoft.com/office/drawing/2014/main" id="{30AE1351-608D-40B7-8912-C24867F821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055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u="sng" dirty="0">
                <a:solidFill>
                  <a:srgbClr val="C00000"/>
                </a:solidFill>
              </a:rPr>
              <a:t>AVÍS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genèrica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 presentada en </a:t>
                </a:r>
                <a:r>
                  <a:rPr lang="ca-ES" sz="2400" b="1" u="sng" dirty="0">
                    <a:solidFill>
                      <a:srgbClr val="F25E4F"/>
                    </a:solidFill>
                  </a:rPr>
                  <a:t>forma compacta </a:t>
                </a:r>
                <a:endParaRPr lang="ca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ca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genèrica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 presentada en  </a:t>
                </a:r>
                <a:r>
                  <a:rPr lang="ca-ES" sz="2400" b="1" u="sng" dirty="0">
                    <a:solidFill>
                      <a:srgbClr val="F25E4F"/>
                    </a:solidFill>
                  </a:rPr>
                  <a:t>forma estesa </a:t>
                </a:r>
                <a:endParaRPr lang="ca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  <a:blipFill>
                <a:blip r:embed="rId12"/>
                <a:stretch>
                  <a:fillRect t="-4061" r="-5426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416311" y="1826143"/>
            <a:ext cx="438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ca-ES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ca-ES" sz="2800" dirty="0">
                <a:solidFill>
                  <a:srgbClr val="0C2B8E"/>
                </a:solidFill>
              </a:rPr>
              <a:t>L’</a:t>
            </a:r>
            <a:r>
              <a:rPr lang="ca-ES" sz="2800" b="1" u="sng" dirty="0">
                <a:solidFill>
                  <a:srgbClr val="0C2B8E"/>
                </a:solidFill>
              </a:rPr>
              <a:t>única informació</a:t>
            </a:r>
            <a:r>
              <a:rPr lang="ca-ES" sz="2800" dirty="0">
                <a:solidFill>
                  <a:srgbClr val="0C2B8E"/>
                </a:solidFill>
              </a:rPr>
              <a:t> que es pot extreure d’aquests esquemes generals simples és el </a:t>
            </a:r>
            <a:r>
              <a:rPr lang="ca-ES" sz="2800" b="1" u="sng" dirty="0">
                <a:solidFill>
                  <a:srgbClr val="0C2B8E"/>
                </a:solidFill>
              </a:rPr>
              <a:t>Tipus de la Matriu</a:t>
            </a:r>
            <a:r>
              <a:rPr lang="ca-ES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17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Notació</a:t>
            </a: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055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u="sng" dirty="0">
                <a:solidFill>
                  <a:srgbClr val="C00000"/>
                </a:solidFill>
              </a:rPr>
              <a:t>AVÍS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ca-ES" sz="2400" dirty="0"/>
                  <a:t> creix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a-ES" sz="2400" dirty="0"/>
                  <a:t> a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ca-ES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a-ES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ca-ES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ca-ES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columnes</a:t>
                </a:r>
                <a:endParaRPr lang="ca-ES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a-E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ca-ES" dirty="0"/>
                  <a:t> creix </a:t>
                </a:r>
              </a:p>
              <a:p>
                <a:pPr algn="ctr"/>
                <a:r>
                  <a:rPr lang="ca-ES" dirty="0"/>
                  <a:t>de </a:t>
                </a:r>
                <a14:m>
                  <m:oMath xmlns:m="http://schemas.openxmlformats.org/officeDocument/2006/math">
                    <m:r>
                      <a:rPr lang="ca-E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a-ES" dirty="0"/>
                  <a:t> a </a:t>
                </a:r>
                <a14:m>
                  <m:oMath xmlns:m="http://schemas.openxmlformats.org/officeDocument/2006/math">
                    <m:r>
                      <a:rPr lang="ca-E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ca-ES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ca-ES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a-ES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files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ca-E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26918" y="5368206"/>
            <a:ext cx="284742" cy="27634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Donades les matrius:</a:t>
                </a:r>
              </a:p>
              <a:p>
                <a:pPr lvl="0" algn="ctr"/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/>
                  <a:t> ,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ca-ES" sz="2400" dirty="0"/>
                  <a:t>tenim, per exemple: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11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0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rgbClr val="0C2B8E"/>
                </a:solidFill>
              </a:rPr>
              <a:t>Podeu identificar els elements?</a:t>
            </a:r>
          </a:p>
          <a:p>
            <a:pPr algn="ctr"/>
            <a:r>
              <a:rPr lang="ca-ES" sz="1600" dirty="0">
                <a:solidFill>
                  <a:srgbClr val="0C2B8E"/>
                </a:solidFill>
              </a:rPr>
              <a:t>(</a:t>
            </a:r>
            <a:r>
              <a:rPr lang="ca-ES" sz="1600" b="1" dirty="0">
                <a:solidFill>
                  <a:srgbClr val="0C2B8E"/>
                </a:solidFill>
              </a:rPr>
              <a:t>feu</a:t>
            </a:r>
            <a:r>
              <a:rPr lang="ca-ES" sz="1600" dirty="0">
                <a:solidFill>
                  <a:srgbClr val="0C2B8E"/>
                </a:solidFill>
              </a:rPr>
              <a:t> </a:t>
            </a:r>
            <a:r>
              <a:rPr lang="ca-ES" sz="1600" b="1" dirty="0">
                <a:solidFill>
                  <a:srgbClr val="0C2B8E"/>
                </a:solidFill>
              </a:rPr>
              <a:t>clic a cada element </a:t>
            </a:r>
            <a:r>
              <a:rPr lang="ca-ES" sz="1600" dirty="0">
                <a:solidFill>
                  <a:srgbClr val="0C2B8E"/>
                </a:solidFill>
              </a:rPr>
              <a:t>per a veure la resposta)</a:t>
            </a:r>
            <a:endParaRPr lang="ca-ES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26020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354773" y="5038035"/>
            <a:ext cx="422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rgbClr val="0C2B8E"/>
                </a:solidFill>
              </a:rPr>
              <a:t>Podeu identificar la posició?</a:t>
            </a:r>
          </a:p>
          <a:p>
            <a:pPr algn="ctr"/>
            <a:r>
              <a:rPr lang="ca-ES" sz="1600" dirty="0">
                <a:solidFill>
                  <a:srgbClr val="0C2B8E"/>
                </a:solidFill>
              </a:rPr>
              <a:t>(</a:t>
            </a:r>
            <a:r>
              <a:rPr lang="ca-ES" sz="1600" b="1" dirty="0">
                <a:solidFill>
                  <a:srgbClr val="0C2B8E"/>
                </a:solidFill>
              </a:rPr>
              <a:t>feu</a:t>
            </a:r>
            <a:r>
              <a:rPr lang="ca-ES" sz="1600" dirty="0">
                <a:solidFill>
                  <a:srgbClr val="0C2B8E"/>
                </a:solidFill>
              </a:rPr>
              <a:t> </a:t>
            </a:r>
            <a:r>
              <a:rPr lang="ca-ES" sz="1600" b="1" dirty="0">
                <a:solidFill>
                  <a:srgbClr val="0C2B8E"/>
                </a:solidFill>
              </a:rPr>
              <a:t>clic a cada element </a:t>
            </a:r>
            <a:r>
              <a:rPr lang="ca-ES" sz="1600" dirty="0">
                <a:solidFill>
                  <a:srgbClr val="0C2B8E"/>
                </a:solidFill>
              </a:rPr>
              <a:t>per a veure la resposta)</a:t>
            </a:r>
            <a:endParaRPr lang="ca-ES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ca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a-E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ca-E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a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ca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a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a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ca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a-E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a-E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ca-ES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ca-ES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8" y="437362"/>
            <a:ext cx="573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ysClr val="windowText" lastClr="000000"/>
                </a:solidFill>
              </a:rPr>
              <a:t>Quina és la forma numèrica (estesa) de:</a:t>
            </a:r>
            <a:endParaRPr lang="ca-ES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6" y="2621369"/>
            <a:ext cx="4069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(1) Identifiqueu el tipus de la Matriu</a:t>
            </a:r>
            <a:endParaRPr lang="ca-ES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(2) Escriviu la seva forma genèrica estesa segons el seu tipus </a:t>
            </a:r>
            <a:endParaRPr lang="ca-ES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0705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(3) Calculeu cada element seguint la regla donada per</a:t>
            </a:r>
            <a:endParaRPr lang="ca-ES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1" u="sng" dirty="0"/>
              <a:t>PASSOS a seguir</a:t>
            </a:r>
            <a:endParaRPr lang="ca-ES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7719307" y="2611978"/>
                <a:ext cx="312780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a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 (2 files i 3 columnes)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07" y="2611978"/>
                <a:ext cx="3127809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a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ca-ES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ca-ES" dirty="0">
                    <a:solidFill>
                      <a:srgbClr val="0C2B8E"/>
                    </a:solidFill>
                  </a:rPr>
                  <a:t>… i…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a-E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a-E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a-ES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a-E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a-ES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2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1F638FD-66CB-42F2-9ECF-7D943361B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EA4FBD0D-06FD-403C-BF59-6CD382814E86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886E0175-8CEC-4D9D-93B0-595F6104EAE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5E04BC4F-A309-4FC6-91D6-9CDA3C99AD3E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05DAA94F-3017-4926-9656-EAD31DA5F07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27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003795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22400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18">
            <a:extLst>
              <a:ext uri="{FF2B5EF4-FFF2-40B4-BE49-F238E27FC236}">
                <a16:creationId xmlns:a16="http://schemas.microsoft.com/office/drawing/2014/main" id="{265C5F7C-5080-432D-9244-E030B60CAC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pic>
        <p:nvPicPr>
          <p:cNvPr id="25" name="Imagem 20">
            <a:extLst>
              <a:ext uri="{FF2B5EF4-FFF2-40B4-BE49-F238E27FC236}">
                <a16:creationId xmlns:a16="http://schemas.microsoft.com/office/drawing/2014/main" id="{1F668CAE-D379-4C51-AA77-E503A813F60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b="1" dirty="0">
                <a:solidFill>
                  <a:srgbClr val="F25E4F"/>
                </a:solidFill>
              </a:rPr>
              <a:t>MATRIU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és una </a:t>
            </a:r>
            <a:r>
              <a:rPr lang="ca-ES" sz="2400" b="1" dirty="0">
                <a:solidFill>
                  <a:sysClr val="windowText" lastClr="000000"/>
                </a:solidFill>
              </a:rPr>
              <a:t>taula rectangular de nombres</a:t>
            </a:r>
            <a:r>
              <a:rPr lang="ca-ES" sz="2400" dirty="0">
                <a:solidFill>
                  <a:sysClr val="windowText" lastClr="000000"/>
                </a:solidFill>
              </a:rPr>
              <a:t>,</a:t>
            </a:r>
            <a:r>
              <a:rPr lang="ca-ES" sz="2400" b="1" dirty="0">
                <a:solidFill>
                  <a:sysClr val="windowText" lastClr="000000"/>
                </a:solidFill>
              </a:rPr>
              <a:t> símbols</a:t>
            </a:r>
            <a:r>
              <a:rPr lang="ca-ES" sz="2400" dirty="0">
                <a:solidFill>
                  <a:sysClr val="windowText" lastClr="000000"/>
                </a:solidFill>
              </a:rPr>
              <a:t>, o </a:t>
            </a:r>
            <a:r>
              <a:rPr lang="ca-ES" sz="2400" b="1" dirty="0">
                <a:solidFill>
                  <a:sysClr val="windowText" lastClr="000000"/>
                </a:solidFill>
              </a:rPr>
              <a:t>expressions</a:t>
            </a:r>
            <a:r>
              <a:rPr lang="ca-ES" sz="2400" dirty="0">
                <a:solidFill>
                  <a:sysClr val="windowText" lastClr="000000"/>
                </a:solidFill>
              </a:rPr>
              <a:t>, disposats en:</a:t>
            </a: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0" y="2772784"/>
            <a:ext cx="969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Una MATRIU és un “objecte” matemàtic abstracte amb nombrosos usos i aplicacions, que porta a diverses “Definicions aplicades”. 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b="1" dirty="0">
                <a:solidFill>
                  <a:srgbClr val="F25E4F"/>
                </a:solidFill>
              </a:rPr>
              <a:t>MATRIU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dirty="0">
                <a:solidFill>
                  <a:sysClr val="windowText" lastClr="000000"/>
                </a:solidFill>
              </a:rPr>
              <a:t>és una </a:t>
            </a:r>
            <a:r>
              <a:rPr lang="ca-ES" sz="2400" b="1" dirty="0">
                <a:solidFill>
                  <a:sysClr val="windowText" lastClr="000000"/>
                </a:solidFill>
              </a:rPr>
              <a:t>taula rectangular de nombres</a:t>
            </a:r>
            <a:r>
              <a:rPr lang="ca-ES" sz="2400" dirty="0">
                <a:solidFill>
                  <a:sysClr val="windowText" lastClr="000000"/>
                </a:solidFill>
              </a:rPr>
              <a:t>,</a:t>
            </a:r>
            <a:r>
              <a:rPr lang="ca-ES" sz="2400" b="1" dirty="0">
                <a:solidFill>
                  <a:sysClr val="windowText" lastClr="000000"/>
                </a:solidFill>
              </a:rPr>
              <a:t> símbols</a:t>
            </a:r>
            <a:r>
              <a:rPr lang="ca-ES" sz="2400" dirty="0">
                <a:solidFill>
                  <a:sysClr val="windowText" lastClr="000000"/>
                </a:solidFill>
              </a:rPr>
              <a:t>, o </a:t>
            </a:r>
            <a:r>
              <a:rPr lang="ca-ES" sz="2400" b="1" dirty="0">
                <a:solidFill>
                  <a:sysClr val="windowText" lastClr="000000"/>
                </a:solidFill>
              </a:rPr>
              <a:t>expressions</a:t>
            </a:r>
            <a:r>
              <a:rPr lang="ca-ES" sz="2400" dirty="0">
                <a:solidFill>
                  <a:sysClr val="windowText" lastClr="000000"/>
                </a:solidFill>
              </a:rPr>
              <a:t>, disposats en: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files</a:t>
            </a:r>
            <a:r>
              <a:rPr lang="ca-ES" sz="2400" dirty="0">
                <a:solidFill>
                  <a:sysClr val="windowText" lastClr="000000"/>
                </a:solidFill>
              </a:rPr>
              <a:t> (línies horitzontals) 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b="1" dirty="0">
                <a:solidFill>
                  <a:sysClr val="windowText" lastClr="000000"/>
                </a:solidFill>
              </a:rPr>
              <a:t>columnes</a:t>
            </a:r>
            <a:r>
              <a:rPr lang="ca-ES" sz="2400" dirty="0">
                <a:solidFill>
                  <a:sysClr val="windowText" lastClr="000000"/>
                </a:solidFill>
              </a:rPr>
              <a:t> (línies verticals), </a:t>
            </a:r>
          </a:p>
          <a:p>
            <a:pPr algn="just"/>
            <a:r>
              <a:rPr lang="ca-ES" sz="2400">
                <a:solidFill>
                  <a:sysClr val="windowText" lastClr="000000"/>
                </a:solidFill>
              </a:rPr>
              <a:t>delimitada </a:t>
            </a:r>
            <a:r>
              <a:rPr lang="ca-ES" sz="2400" dirty="0">
                <a:solidFill>
                  <a:sysClr val="windowText" lastClr="000000"/>
                </a:solidFill>
              </a:rPr>
              <a:t>per </a:t>
            </a:r>
            <a:r>
              <a:rPr lang="ca-ES" sz="2400" u="sng" dirty="0">
                <a:solidFill>
                  <a:sysClr val="windowText" lastClr="000000"/>
                </a:solidFill>
              </a:rPr>
              <a:t>claudàtors rectangulars</a:t>
            </a:r>
            <a:r>
              <a:rPr lang="ca-ES" sz="2400" dirty="0">
                <a:solidFill>
                  <a:sysClr val="windowText" lastClr="000000"/>
                </a:solidFill>
              </a:rPr>
              <a:t> o </a:t>
            </a:r>
            <a:r>
              <a:rPr lang="ca-ES" sz="2400" u="sng" dirty="0">
                <a:solidFill>
                  <a:sysClr val="windowText" lastClr="000000"/>
                </a:solidFill>
              </a:rPr>
              <a:t>parèntesis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9364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F25E4F"/>
                </a:solidFill>
                <a:latin typeface="Segoe UI"/>
              </a:rPr>
              <a:t>FILES</a:t>
            </a:r>
            <a:endParaRPr lang="ca-ES" sz="2400" b="1" dirty="0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a-ES" altLang="pt-PT" sz="1800" dirty="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a-ES" altLang="pt-PT" sz="1800" dirty="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a-ES" altLang="pt-PT" sz="1800" dirty="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a-ES" altLang="pt-PT" sz="1800" dirty="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85581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Equation" r:id="rId13" imgW="1269720" imgH="1117440" progId="Equation.DSMT4">
                  <p:embed/>
                </p:oleObj>
              </mc:Choice>
              <mc:Fallback>
                <p:oleObj name="Equation" r:id="rId13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8562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29A6FF"/>
                </a:solidFill>
                <a:latin typeface="Segoe UI"/>
              </a:rPr>
              <a:t>COLUMNES</a:t>
            </a:r>
            <a:endParaRPr lang="ca-ES" sz="2400" b="1" dirty="0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64429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15" imgW="1511280" imgH="1143000" progId="Equation.DSMT4">
                  <p:embed/>
                </p:oleObj>
              </mc:Choice>
              <mc:Fallback>
                <p:oleObj name="Equation" r:id="rId15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5743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Equation" r:id="rId17" imgW="1523880" imgH="1143000" progId="Equation.DSMT4">
                  <p:embed/>
                </p:oleObj>
              </mc:Choice>
              <mc:Fallback>
                <p:oleObj name="Equation" r:id="rId17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462685" y="31219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66040" y="593821"/>
            <a:ext cx="2230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Més exemples…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082892" y="593821"/>
            <a:ext cx="11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General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379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Font de la imatge: </a:t>
            </a:r>
            <a:r>
              <a:rPr lang="ca-ES" sz="1100" dirty="0">
                <a:hlinkClick r:id="rId10"/>
              </a:rPr>
              <a:t>https://trumpexcel.com/calendar-to-do-list-template/</a:t>
            </a:r>
            <a:r>
              <a:rPr lang="ca-ES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4089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Font de la imatge: </a:t>
            </a:r>
            <a:r>
              <a:rPr lang="ca-ES" sz="1100" dirty="0">
                <a:hlinkClick r:id="rId12"/>
              </a:rPr>
              <a:t>https://en.wikipedia.org/wiki/Battleship_(game)</a:t>
            </a:r>
            <a:r>
              <a:rPr lang="ca-ES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Calendari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203113" y="1805169"/>
            <a:ext cx="26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Matriu “enfonsar la flota”</a:t>
            </a:r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66040" y="593821"/>
            <a:ext cx="2230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Més exemples…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39277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10" imgW="863280" imgH="698400" progId="Equation.DSMT4">
                  <p:embed/>
                </p:oleObj>
              </mc:Choice>
              <mc:Fallback>
                <p:oleObj name="Equation" r:id="rId10" imgW="863280" imgH="698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C76AD4F-68FC-4FEA-88A6-A1DBFD01E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18951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12" imgW="558720" imgH="698400" progId="Equation.DSMT4">
                  <p:embed/>
                </p:oleObj>
              </mc:Choice>
              <mc:Fallback>
                <p:oleObj name="Equation" r:id="rId12" imgW="558720" imgH="6984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B83E9986-10A5-4710-A3A6-5EA6EF671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62580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14" imgW="609480" imgH="914400" progId="Equation.DSMT4">
                  <p:embed/>
                </p:oleObj>
              </mc:Choice>
              <mc:Fallback>
                <p:oleObj name="Equation" r:id="rId14" imgW="609480" imgH="914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B6E41CC-CBD6-415B-8F16-77CB1DA4A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08755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16" imgW="330120" imgH="698400" progId="Equation.DSMT4">
                  <p:embed/>
                </p:oleObj>
              </mc:Choice>
              <mc:Fallback>
                <p:oleObj name="Equation" r:id="rId16" imgW="330120" imgH="6984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0905E6E-76B1-4211-833A-5E7B7AE1E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36264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18" imgW="1104840" imgH="241200" progId="Equation.DSMT4">
                  <p:embed/>
                </p:oleObj>
              </mc:Choice>
              <mc:Fallback>
                <p:oleObj name="Equation" r:id="rId18" imgW="1104840" imgH="241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9E806AF-C257-4759-97C0-1BE9199B6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10519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20" imgW="558720" imgH="457200" progId="Equation.DSMT4">
                  <p:embed/>
                </p:oleObj>
              </mc:Choice>
              <mc:Fallback>
                <p:oleObj name="Equation" r:id="rId20" imgW="558720" imgH="4572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B96DB57-8B0D-4E7D-AA5E-824F7DE3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28926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22" imgW="761760" imgH="457200" progId="Equation.DSMT4">
                  <p:embed/>
                </p:oleObj>
              </mc:Choice>
              <mc:Fallback>
                <p:oleObj name="Equation" r:id="rId22" imgW="761760" imgH="457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EF12FB79-007D-4223-AA5D-9E419ADCA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214464" y="593820"/>
            <a:ext cx="169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0C2B8E"/>
                </a:solidFill>
              </a:rPr>
              <a:t>Matemàtics</a:t>
            </a: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43455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La </a:t>
            </a:r>
            <a:r>
              <a:rPr lang="ca-ES" sz="2400" b="1" dirty="0">
                <a:solidFill>
                  <a:srgbClr val="F25E4F"/>
                </a:solidFill>
              </a:rPr>
              <a:t>Mida </a:t>
            </a:r>
            <a:r>
              <a:rPr lang="ca-ES" sz="2400" dirty="0">
                <a:solidFill>
                  <a:schemeClr val="tx1"/>
                </a:solidFill>
              </a:rPr>
              <a:t>o el </a:t>
            </a:r>
            <a:r>
              <a:rPr lang="ca-ES" sz="2400" b="1" dirty="0">
                <a:solidFill>
                  <a:srgbClr val="F25E4F"/>
                </a:solidFill>
              </a:rPr>
              <a:t>Tipus </a:t>
            </a:r>
            <a:r>
              <a:rPr lang="ca-ES" sz="2400" dirty="0">
                <a:solidFill>
                  <a:schemeClr val="tx1"/>
                </a:solidFill>
              </a:rPr>
              <a:t>o la </a:t>
            </a:r>
            <a:r>
              <a:rPr lang="ca-ES" sz="2400" b="1" dirty="0">
                <a:solidFill>
                  <a:srgbClr val="F25E4F"/>
                </a:solidFill>
              </a:rPr>
              <a:t>Dimensió d’una Matriu</a:t>
            </a:r>
            <a:r>
              <a:rPr lang="ca-ES" sz="2400" dirty="0">
                <a:solidFill>
                  <a:schemeClr val="tx1"/>
                </a:solidFill>
              </a:rPr>
              <a:t>, </a:t>
            </a:r>
            <a:r>
              <a:rPr lang="ca-ES" sz="2400" dirty="0">
                <a:solidFill>
                  <a:sysClr val="windowText" lastClr="000000"/>
                </a:solidFill>
              </a:rPr>
              <a:t>o simplement la Matriu, es diu que és </a:t>
            </a:r>
            <a:r>
              <a:rPr lang="ca-ES" sz="2400" b="1" i="1" dirty="0">
                <a:solidFill>
                  <a:sysClr val="windowText" lastClr="000000"/>
                </a:solidFill>
              </a:rPr>
              <a:t>m</a:t>
            </a:r>
            <a:r>
              <a:rPr lang="ca-ES" sz="2400" b="1" dirty="0">
                <a:solidFill>
                  <a:sysClr val="windowText" lastClr="000000"/>
                </a:solidFill>
              </a:rPr>
              <a:t>-per-</a:t>
            </a:r>
            <a:r>
              <a:rPr lang="ca-ES" sz="2400" b="1" i="1" dirty="0">
                <a:solidFill>
                  <a:sysClr val="windowText" lastClr="000000"/>
                </a:solidFill>
              </a:rPr>
              <a:t>n </a:t>
            </a:r>
            <a:r>
              <a:rPr lang="ca-ES" sz="2400" dirty="0">
                <a:solidFill>
                  <a:sysClr val="windowText" lastClr="000000"/>
                </a:solidFill>
              </a:rPr>
              <a:t>(</a:t>
            </a:r>
            <a:r>
              <a:rPr lang="ca-ES" sz="2400" i="1" dirty="0">
                <a:solidFill>
                  <a:sysClr val="windowText" lastClr="000000"/>
                </a:solidFill>
              </a:rPr>
              <a:t>m </a:t>
            </a:r>
            <a:r>
              <a:rPr lang="ca-ES" sz="2400" dirty="0">
                <a:solidFill>
                  <a:sysClr val="windowText" lastClr="000000"/>
                </a:solidFill>
              </a:rPr>
              <a:t>x </a:t>
            </a:r>
            <a:r>
              <a:rPr lang="ca-ES" sz="2400" i="1" dirty="0">
                <a:solidFill>
                  <a:sysClr val="windowText" lastClr="000000"/>
                </a:solidFill>
              </a:rPr>
              <a:t>n</a:t>
            </a:r>
            <a:r>
              <a:rPr lang="ca-ES" sz="2400" dirty="0">
                <a:solidFill>
                  <a:sysClr val="windowText" lastClr="000000"/>
                </a:solidFill>
              </a:rPr>
              <a:t>) si té </a:t>
            </a:r>
            <a:r>
              <a:rPr lang="ca-ES" sz="2400" b="1" i="1" dirty="0">
                <a:solidFill>
                  <a:sysClr val="windowText" lastClr="000000"/>
                </a:solidFill>
              </a:rPr>
              <a:t>m</a:t>
            </a:r>
            <a:r>
              <a:rPr lang="ca-ES" sz="2400" b="1" dirty="0">
                <a:solidFill>
                  <a:sysClr val="windowText" lastClr="000000"/>
                </a:solidFill>
              </a:rPr>
              <a:t> files </a:t>
            </a:r>
            <a:r>
              <a:rPr lang="ca-ES" sz="2400" dirty="0">
                <a:solidFill>
                  <a:sysClr val="windowText" lastClr="000000"/>
                </a:solidFill>
              </a:rPr>
              <a:t>i </a:t>
            </a:r>
            <a:r>
              <a:rPr lang="ca-ES" sz="2400" b="1" i="1" dirty="0">
                <a:solidFill>
                  <a:sysClr val="windowText" lastClr="000000"/>
                </a:solidFill>
              </a:rPr>
              <a:t>n </a:t>
            </a:r>
            <a:r>
              <a:rPr lang="ca-ES" sz="2400" b="1" dirty="0">
                <a:solidFill>
                  <a:sysClr val="windowText" lastClr="000000"/>
                </a:solidFill>
              </a:rPr>
              <a:t>columnes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ca-ES" sz="2400" dirty="0">
                <a:solidFill>
                  <a:schemeClr val="bg1"/>
                </a:solidFill>
              </a:rPr>
              <a:t>: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721301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La mida o el tipus d’una Matriu (o fins i tot la Dimensió de la Matriu), identifica directament el seu </a:t>
            </a:r>
            <a:r>
              <a:rPr lang="ca-ES" sz="2400" b="1" dirty="0">
                <a:solidFill>
                  <a:sysClr val="windowText" lastClr="000000"/>
                </a:solidFill>
              </a:rPr>
              <a:t>nombre de files </a:t>
            </a:r>
            <a:r>
              <a:rPr lang="ca-ES" sz="2400" dirty="0">
                <a:solidFill>
                  <a:sysClr val="windowText" lastClr="000000"/>
                </a:solidFill>
              </a:rPr>
              <a:t>(el 1r que cal indicar) i el seu </a:t>
            </a:r>
            <a:r>
              <a:rPr lang="ca-ES" sz="2400" b="1" dirty="0">
                <a:solidFill>
                  <a:sysClr val="windowText" lastClr="000000"/>
                </a:solidFill>
              </a:rPr>
              <a:t>nombre de columnes </a:t>
            </a:r>
            <a:r>
              <a:rPr lang="ca-ES" sz="2400" dirty="0">
                <a:solidFill>
                  <a:sysClr val="windowText" lastClr="000000"/>
                </a:solidFill>
              </a:rPr>
              <a:t>(el 2n)! 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460098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ca-ES" sz="2400" b="1" u="sng" dirty="0">
                <a:solidFill>
                  <a:srgbClr val="F25E4F"/>
                </a:solidFill>
              </a:rPr>
              <a:t>Definició</a:t>
            </a:r>
          </a:p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La </a:t>
            </a:r>
            <a:r>
              <a:rPr lang="ca-ES" sz="2400" b="1" dirty="0">
                <a:solidFill>
                  <a:srgbClr val="F25E4F"/>
                </a:solidFill>
              </a:rPr>
              <a:t>Mida </a:t>
            </a:r>
            <a:r>
              <a:rPr lang="ca-ES" sz="2400" dirty="0">
                <a:solidFill>
                  <a:schemeClr val="tx1"/>
                </a:solidFill>
              </a:rPr>
              <a:t>o el </a:t>
            </a:r>
            <a:r>
              <a:rPr lang="ca-ES" sz="2400" b="1" dirty="0">
                <a:solidFill>
                  <a:srgbClr val="F25E4F"/>
                </a:solidFill>
              </a:rPr>
              <a:t>Tipus </a:t>
            </a:r>
            <a:r>
              <a:rPr lang="ca-ES" sz="2400" dirty="0">
                <a:solidFill>
                  <a:schemeClr val="tx1"/>
                </a:solidFill>
              </a:rPr>
              <a:t>o la </a:t>
            </a:r>
            <a:r>
              <a:rPr lang="ca-ES" sz="2400" b="1" dirty="0">
                <a:solidFill>
                  <a:srgbClr val="F25E4F"/>
                </a:solidFill>
              </a:rPr>
              <a:t>Dimensió d’una Matriu</a:t>
            </a:r>
            <a:r>
              <a:rPr lang="ca-ES" sz="2400" dirty="0">
                <a:solidFill>
                  <a:schemeClr val="tx1"/>
                </a:solidFill>
              </a:rPr>
              <a:t>, </a:t>
            </a:r>
            <a:r>
              <a:rPr lang="ca-ES" sz="2400" dirty="0">
                <a:solidFill>
                  <a:sysClr val="windowText" lastClr="000000"/>
                </a:solidFill>
              </a:rPr>
              <a:t>o simplement la Matriu, es diu que és </a:t>
            </a:r>
            <a:r>
              <a:rPr lang="ca-ES" sz="2400" b="1" i="1" dirty="0">
                <a:solidFill>
                  <a:sysClr val="windowText" lastClr="000000"/>
                </a:solidFill>
              </a:rPr>
              <a:t>m</a:t>
            </a:r>
            <a:r>
              <a:rPr lang="ca-ES" sz="2400" b="1" dirty="0">
                <a:solidFill>
                  <a:sysClr val="windowText" lastClr="000000"/>
                </a:solidFill>
              </a:rPr>
              <a:t>-per-</a:t>
            </a:r>
            <a:r>
              <a:rPr lang="ca-ES" sz="2400" b="1" i="1" dirty="0">
                <a:solidFill>
                  <a:sysClr val="windowText" lastClr="000000"/>
                </a:solidFill>
              </a:rPr>
              <a:t>n </a:t>
            </a:r>
            <a:r>
              <a:rPr lang="ca-ES" sz="2400" dirty="0">
                <a:solidFill>
                  <a:sysClr val="windowText" lastClr="000000"/>
                </a:solidFill>
              </a:rPr>
              <a:t>(</a:t>
            </a:r>
            <a:r>
              <a:rPr lang="ca-ES" sz="2400" i="1" dirty="0">
                <a:solidFill>
                  <a:sysClr val="windowText" lastClr="000000"/>
                </a:solidFill>
              </a:rPr>
              <a:t>m </a:t>
            </a:r>
            <a:r>
              <a:rPr lang="ca-ES" sz="2400" dirty="0">
                <a:solidFill>
                  <a:sysClr val="windowText" lastClr="000000"/>
                </a:solidFill>
              </a:rPr>
              <a:t>x </a:t>
            </a:r>
            <a:r>
              <a:rPr lang="ca-ES" sz="2400" i="1" dirty="0">
                <a:solidFill>
                  <a:sysClr val="windowText" lastClr="000000"/>
                </a:solidFill>
              </a:rPr>
              <a:t>n</a:t>
            </a:r>
            <a:r>
              <a:rPr lang="ca-ES" sz="2400" dirty="0">
                <a:solidFill>
                  <a:sysClr val="windowText" lastClr="000000"/>
                </a:solidFill>
              </a:rPr>
              <a:t>) si té </a:t>
            </a:r>
            <a:r>
              <a:rPr lang="ca-ES" sz="2400" b="1" i="1" dirty="0">
                <a:solidFill>
                  <a:sysClr val="windowText" lastClr="000000"/>
                </a:solidFill>
              </a:rPr>
              <a:t>m</a:t>
            </a:r>
            <a:r>
              <a:rPr lang="ca-ES" sz="2400" b="1" dirty="0">
                <a:solidFill>
                  <a:sysClr val="windowText" lastClr="000000"/>
                </a:solidFill>
              </a:rPr>
              <a:t> files </a:t>
            </a:r>
            <a:r>
              <a:rPr lang="ca-ES" sz="2400" dirty="0">
                <a:solidFill>
                  <a:sysClr val="windowText" lastClr="000000"/>
                </a:solidFill>
              </a:rPr>
              <a:t>i </a:t>
            </a:r>
            <a:r>
              <a:rPr lang="ca-ES" sz="2400" b="1" i="1" dirty="0">
                <a:solidFill>
                  <a:sysClr val="windowText" lastClr="000000"/>
                </a:solidFill>
              </a:rPr>
              <a:t>n </a:t>
            </a:r>
            <a:r>
              <a:rPr lang="ca-ES" sz="2400" b="1" dirty="0">
                <a:solidFill>
                  <a:sysClr val="windowText" lastClr="000000"/>
                </a:solidFill>
              </a:rPr>
              <a:t>columnes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  <a:r>
              <a:rPr lang="ca-ES" sz="2400" dirty="0">
                <a:solidFill>
                  <a:schemeClr val="bg1"/>
                </a:solidFill>
              </a:rPr>
              <a:t>: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719230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La mida o el tipus d’una Matriu (o fins i tot la Dimensió de la Matriu), identifica directament el seu </a:t>
            </a:r>
            <a:r>
              <a:rPr lang="ca-ES" sz="2400" b="1" dirty="0">
                <a:solidFill>
                  <a:sysClr val="windowText" lastClr="000000"/>
                </a:solidFill>
              </a:rPr>
              <a:t>nombre de files </a:t>
            </a:r>
            <a:r>
              <a:rPr lang="ca-ES" sz="2400" dirty="0">
                <a:solidFill>
                  <a:sysClr val="windowText" lastClr="000000"/>
                </a:solidFill>
              </a:rPr>
              <a:t>(el 1r que cal indicar) i el seu </a:t>
            </a:r>
            <a:r>
              <a:rPr lang="ca-ES" sz="2400" b="1" dirty="0">
                <a:solidFill>
                  <a:sysClr val="windowText" lastClr="000000"/>
                </a:solidFill>
              </a:rPr>
              <a:t>nombre de columnes </a:t>
            </a:r>
            <a:r>
              <a:rPr lang="ca-ES" sz="2400" dirty="0">
                <a:solidFill>
                  <a:sysClr val="windowText" lastClr="000000"/>
                </a:solidFill>
              </a:rPr>
              <a:t>(el 2n)!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865712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494364" y="296733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Exemples…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43213" y="3462644"/>
            <a:ext cx="1891595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1</a:t>
            </a:r>
          </a:p>
          <a:p>
            <a:pPr algn="ctr"/>
            <a:r>
              <a:rPr lang="ca-ES" sz="1100" dirty="0"/>
              <a:t>(feu clic per a veure el tipus)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69196" y="4636343"/>
            <a:ext cx="1865612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2</a:t>
            </a:r>
          </a:p>
          <a:p>
            <a:pPr lvl="0" algn="ctr"/>
            <a:r>
              <a:rPr lang="ca-ES" sz="1100" dirty="0">
                <a:solidFill>
                  <a:prstClr val="white"/>
                </a:solidFill>
              </a:rPr>
              <a:t>(feu clic per a veure el tipus)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922788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Exemple 3</a:t>
            </a:r>
          </a:p>
          <a:p>
            <a:pPr lvl="0" algn="ctr"/>
            <a:r>
              <a:rPr lang="ca-ES" sz="1100" dirty="0">
                <a:solidFill>
                  <a:prstClr val="white"/>
                </a:solidFill>
              </a:rPr>
              <a:t>(feu clic per a veure el tipus)</a:t>
            </a: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05119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10" imgW="609480" imgH="914400" progId="Equation.DSMT4">
                  <p:embed/>
                </p:oleObj>
              </mc:Choice>
              <mc:Fallback>
                <p:oleObj name="Equation" r:id="rId10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19509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12" imgW="774360" imgH="457200" progId="Equation.DSMT4">
                  <p:embed/>
                </p:oleObj>
              </mc:Choice>
              <mc:Fallback>
                <p:oleObj name="Equation" r:id="rId12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41870" y="2917933"/>
            <a:ext cx="1598076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tipus</a:t>
            </a:r>
          </a:p>
          <a:p>
            <a:pPr algn="ctr"/>
            <a:r>
              <a:rPr lang="ca-ES" sz="2400" b="1" dirty="0">
                <a:solidFill>
                  <a:sysClr val="windowText" lastClr="000000"/>
                </a:solidFill>
              </a:rPr>
              <a:t>2 x 3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ca-ES" sz="1400" dirty="0">
                <a:solidFill>
                  <a:sysClr val="windowText" lastClr="000000"/>
                </a:solidFill>
              </a:rPr>
              <a:t>(2 files i 3 columnes)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31818"/>
            <a:ext cx="1641762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tipus</a:t>
            </a:r>
          </a:p>
          <a:p>
            <a:pPr algn="ctr"/>
            <a:r>
              <a:rPr lang="ca-ES" sz="2400" b="1" dirty="0">
                <a:solidFill>
                  <a:sysClr val="windowText" lastClr="000000"/>
                </a:solidFill>
              </a:rPr>
              <a:t>4 x 2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ca-ES" sz="1400" dirty="0">
                <a:solidFill>
                  <a:sysClr val="windowText" lastClr="000000"/>
                </a:solidFill>
              </a:rPr>
              <a:t>(4 files i 2 columnes)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ca-ES" sz="2400" dirty="0">
                <a:solidFill>
                  <a:sysClr val="windowText" lastClr="000000"/>
                </a:solidFill>
              </a:rPr>
              <a:t>tipus </a:t>
            </a:r>
            <a:r>
              <a:rPr lang="ca-ES" sz="2400" b="1" i="1" dirty="0">
                <a:solidFill>
                  <a:sysClr val="windowText" lastClr="000000"/>
                </a:solidFill>
              </a:rPr>
              <a:t>m</a:t>
            </a:r>
            <a:r>
              <a:rPr lang="ca-ES" sz="2400" b="1" dirty="0">
                <a:solidFill>
                  <a:sysClr val="windowText" lastClr="000000"/>
                </a:solidFill>
              </a:rPr>
              <a:t> x </a:t>
            </a:r>
            <a:r>
              <a:rPr lang="ca-ES" sz="2400" b="1" i="1" dirty="0">
                <a:solidFill>
                  <a:sysClr val="windowText" lastClr="000000"/>
                </a:solidFill>
              </a:rPr>
              <a:t>n</a:t>
            </a:r>
            <a:endParaRPr lang="ca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ca-ES" sz="1400" dirty="0">
                <a:solidFill>
                  <a:sysClr val="windowText" lastClr="000000"/>
                </a:solidFill>
              </a:rPr>
              <a:t>(</a:t>
            </a:r>
            <a:r>
              <a:rPr lang="ca-ES" sz="1400" i="1" dirty="0">
                <a:solidFill>
                  <a:sysClr val="windowText" lastClr="000000"/>
                </a:solidFill>
              </a:rPr>
              <a:t>m</a:t>
            </a:r>
            <a:r>
              <a:rPr lang="ca-ES" sz="1400" dirty="0">
                <a:solidFill>
                  <a:sysClr val="windowText" lastClr="000000"/>
                </a:solidFill>
              </a:rPr>
              <a:t> files i </a:t>
            </a:r>
            <a:r>
              <a:rPr lang="ca-ES" sz="1400" i="1" dirty="0">
                <a:solidFill>
                  <a:sysClr val="windowText" lastClr="000000"/>
                </a:solidFill>
              </a:rPr>
              <a:t>n</a:t>
            </a:r>
            <a:r>
              <a:rPr lang="ca-ES" sz="1400" dirty="0">
                <a:solidFill>
                  <a:sysClr val="windowText" lastClr="000000"/>
                </a:solidFill>
              </a:rPr>
              <a:t> columnes)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Normalment, les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representen amb majúscules: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i els seus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elements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entrades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amb la minúscula respectiva: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dos subíndexs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ca-ES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(subíndex de la fila) i </a:t>
                </a:r>
              </a:p>
              <a:p>
                <a:pPr algn="just"/>
                <a:r>
                  <a:rPr lang="ca-ES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(subíndex de la columna).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17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Notació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Què és una Matriu?...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Mida o Tipus o Dimensió d'una Matriu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Elements o Entrades d'una Matriu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Normalment, les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Matrius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representen amb majúscules: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i els seus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elements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entrades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amb la minúscula respectiva: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amb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dos subíndexs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(subíndex de la fila) i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(subíndex de la columna).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0" y="3192270"/>
            <a:ext cx="3326005" cy="351279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1" y="2821927"/>
            <a:ext cx="2685614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17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F25E4F"/>
                </a:solidFill>
              </a:rPr>
              <a:t>Notació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069682" y="3613656"/>
            <a:ext cx="4902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b="1" dirty="0">
                <a:solidFill>
                  <a:srgbClr val="0C2B8E"/>
                </a:solidFill>
              </a:rPr>
              <a:t>Aquests dos subíndexs indiquen, de forma unívoca, la fila i la columna de cada element.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genèrica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 presentada en </a:t>
                </a:r>
                <a:r>
                  <a:rPr lang="ca-ES" sz="2400" b="1" u="sng" dirty="0">
                    <a:solidFill>
                      <a:srgbClr val="F25E4F"/>
                    </a:solidFill>
                  </a:rPr>
                  <a:t>forma compacta </a:t>
                </a:r>
                <a:endParaRPr lang="ca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a-ES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6145285" y="2933599"/>
            <a:ext cx="2787700" cy="63968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785675" y="3008686"/>
            <a:ext cx="2328180" cy="359224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ca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a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a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ca-ES" sz="2400" dirty="0">
                    <a:solidFill>
                      <a:sysClr val="windowText" lastClr="000000"/>
                    </a:solidFill>
                  </a:rPr>
                  <a:t>Una matriu genèrica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 presentada en  </a:t>
                </a:r>
                <a:r>
                  <a:rPr lang="ca-ES" sz="2400" b="1" u="sng" dirty="0">
                    <a:solidFill>
                      <a:srgbClr val="F25E4F"/>
                    </a:solidFill>
                  </a:rPr>
                  <a:t>forma estesa </a:t>
                </a:r>
                <a:endParaRPr lang="ca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  <a:blipFill>
                <a:blip r:embed="rId12"/>
                <a:stretch>
                  <a:fillRect t="-4061" r="-5426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1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SCORM_RATE_QUIZZES" val="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Z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9k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vZMd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r2TH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K9kx05/nWwMfQQAAKkUAAAhAAAAdW5pdmVyc2FsL2ZsYXNoX3NraW5fc2V0dGluZ3MueG1svVdbb+I6EH5ufwVipT5CuezSqimr3pCqw9lWp92+O8kAFo6dYzt0+fc7duLgQFpSbVmiqnjmG8/nmfFMCNSS8tYKpKKCX7b77fHxURBlUgLXz5CkjGhohUTBfXzZnvycTttdixBMyCfQmvK5QkEhaVFERSJJCV9PxVx0QhIt51JkPG6Pv0wG5gm6FrpltFinIBnlS8R97Z9d307qcYwqfa8h6cxIBB2BxNHgrnfXv+s3MUglKAWGzPntVf/q2x4bRkJgzstwNDwbXjWy2LiZ2E8joxVVVFujUX80GA3rjTC0iK3G9R0fqUiztHkaUinmhvuWxcg8eyyYIDFWA8Jvz82zB46VtTZO9uRbwy+9J/ZhprXgnUhwjUXb4UImhKHNzH4a2RQZbmBhq6h0gczDuIGBq6BwFEdvBYbMoRr1COJe/FaeMHogq/j32OdV4weT1AMVozHyEDK2jOHUPBto8c27+YGJoRTs0XiodARTzyGDsZYZBF23Mhq1EK8Pmcbr7rS+xCEe8YyPJFMwnhGmCtBG6GD/wSvlsbdPIXD6F8GyBG5ylh6sKnfom5trmzffZykrmUlYFaLNfp7Q4X5gvHdwntDhnkzQHzhb74C3NcbCXaFrYpO3CXRB2Yv0UQCc4HcXHreyKrP/1HQe5TksBBaQiBjGtiCeaQImN0HXygyL7haNgJMVnRONY+RfgwnXTxpSFXS35HkN1ZZMoKlmsFtIkcikQg6ofKketUZjDPKrp670FGbaYatCF3ozpfxc2/Xxu0F12+dByhctjfPrsp0QuQT5LART7VZhgj0Mo2vH5jbcjAlsPyDv+Uw0MeBCg7+zJVeLFPllaoQlWpNokSCTetZl7GzyapMUFP52k8ezJAR5hwmn4AqtKjOoBZ0vGP7pFwqvEFfhbyiNnV7gVpzQsoY9gU0xEBktXH3nCyNPMqYpgxW4juAJzCHfOE6g8DLsntEUTrXYPMneSiuax6YSKv2uotiBvyAfUW1CvmJPIWsSKnuaTUNwTdij4PXloq2ZKvQ7ml3bQvF3RGVNtDAlXuRIpsWTJlIX223W9qhkBVecJrZ7oNi4ccRqVMaECZEWQbAqh9+RO+9moJQbldvXaOoNTGcc9+sMrKbaGJ/xuo1nEsDvilZ4XLbqf2AdCiLjHyWg0rtr1MYWT4bDzDZYZcL3gC8cQdeT2nR4WVgW+zwthNRRptX4hOmL778SVv4YOPk/E/qi1znNv3w/mesLAyKRPZ9ZHm3WLU4SKGxSN6TzpUVaqCq8tSLkVIAH/fx/q5gKhbjw2lILOtNVWbd03c19v0OF47S1Q7QRleEhqWC3X1GRqeZ0BgePDI7oJkx6g78SmM9n0/s4mxmV6gMl862WS+9zIsPIR6h8PTSVfP42JnR2yKKx76V2VPxBmj6Tyx2P/yBLn8UEYDkR8hU7eyMy54cmc42/UBuzGR2Szcr+3vvZqMMMzg7P5Fa88iZchqeH5KLFfM5gkjGmInwxacRodPopjcZb2peJoLv7UnKMby1Liu84x78BUEsDBBQAAgAIAK9k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9k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r2THTpQTsyJpAAAAbgAAABwAAAB1bml2ZXJzYWwvbG9jYWxfc2V0dGluZ3MueG1sDcwxDoMwDEDRnVNY3int1oHAxlaW0gNYxEWRHBuRgOD2ZPvD02/7MwocvKVg6vD1eCKwzuaDLg5/01C/EVIm9SSm7FANoe+qVmwm+XLOBSZYhS7eJo4lMo8Uixx2EajhU17/wB6brroBUEsDBBQAAgAIAEZ8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BGf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vZMdOkEkmJSgFAAD2EwAAHQAAAAAAAAABAAAAAADMEwAAdW5pdmVyc2FsL2NvbW1vbl9tZXNzYWdlcy5sbmdQSwECAAAUAAIACACvZMdOZrKi1aUAAACDAQAALgAAAAAAAAABAAAAAAAvGQAAdW5pdmVyc2FsL3BsYXliYWNrX2FuZF9uYXZpZ2F0aW9uX3NldHRpbmdzLnhtbFBLAQIAABQAAgAIAK9kx047/o/k+wAAAAEFAAAgAAAAAAAAAAEAAAAAACAaAAB1bml2ZXJzYWwva2V5Ym9hcmRfc2hvcnRjdXRzLnhtbFBLAQIAABQAAgAIAK9kx07QvS+0TgQAAIcVAAAnAAAAAAAAAAEAAAAAAFkbAAB1bml2ZXJzYWwvZmxhc2hfcHVibGlzaGluZ19zZXR0aW5ncy54bWxQSwECAAAUAAIACACvZMdOf51sDH0EAACpFAAAIQAAAAAAAAABAAAAAADsHwAAdW5pdmVyc2FsL2ZsYXNoX3NraW5fc2V0dGluZ3MueG1sUEsBAgAAFAACAAgAr2THTuZFxhFIBAAAERUAACYAAAAAAAAAAQAAAAAAqCQAAHVuaXZlcnNhbC9odG1sX3B1Ymxpc2hpbmdfc2V0dGluZ3MueG1sUEsBAgAAFAACAAgAr2THTnFN5WjAAQAAfQYAAB8AAAAAAAAAAQAAAAAANCkAAHVuaXZlcnNhbC9odG1sX3NraW5fc2V0dGluZ3MuanNQSwECAAAUAAIACACvZMdOlBOzImkAAABuAAAAHAAAAAAAAAABAAAAAAAxKwAAdW5pdmVyc2FsL2xvY2FsX3NldHRpbmdzLnhtbFBLAQIAABQAAgAIAEZ8xU6D5MijhQoAAMAZAAAXAAAAAAAAAAAAAAAAANQrAAB1bml2ZXJzYWwvdW5pdmVyc2FsLnBuZ1BLAQIAABQAAgAIAEZ8xU7lZcaxSwAAAGoAAAAbAAAAAAAAAAEAAAAAAI42AAB1bml2ZXJzYWwvdW5pdmVyc2FsLnBuZy54bWxQSwUGAAAAABMAEwCkBQAAEjcAAAAA"/>
  <p:tag name="ISPRING_UUID" val="{4093CADD-71BB-4420-8FFD-FB7FA9AE5989}"/>
  <p:tag name="ISPRING_ULTRA_SCORM_COURCE_TITLE" val="Lliçó_01_N1_CT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liçó_01_N1_CT"/>
  <p:tag name="ISPRING_RESOURCE_FOLDER" val="C:\Users\usuari\Downloads\MBruguera\CatDef\LLIÇONS\LLIÇÓ 1\Lliçó_01_N1_CT"/>
  <p:tag name="ISPRING_PRESENTATION_PATH" val="C:\Users\usuari\Downloads\MBruguera\CatDef\LLIÇONS\LLIÇÓ 1\Lliçó_01_N1_CT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b\uFFFD0F{AB8C8627-7FDD-4AB7-AE54-4F642AE82300}&quot;,&quot;C:\\Users\\usuari\\Downloads\\MBruguera\\CatDef\\LLIÇONS\\LLIÇÓ 1&quot;],[&quot;\uFFFDd\u0013*{0FCB5101-AEB5-4723-8DCE-7D5C9063266D}&quot;,&quot;C:\\Users\\Carles Serrat\\Desktop\\EngiMath-UPC\\Execution\\LLIÇONS\\LLIÇÓ 1&quot;],[&quot;*\uFFFD\uFFFD\uFFFD{BB4CDCA5-F38E-475C-8C53-186BBAA01A72}&quot;,&quot;C:\\Users\\filom\\Documents\\ENGIMATH\\LESSONS\\MATRICES\\LESSON 1&quot;]]"/>
  <p:tag name="ISPRING_SCREEN_RECS_UPDATED" val="C:\Users\usuari\Downloads\MBruguera\CatDef\LLIÇONS\LLIÇÓ 1\Lliçó_01_N1_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FULL_PATH" val="C:\Users\usuari\Downloads\MBruguera\CatDef\LLIÇONS\LLIÇÓ 1\Lliçó_01_N1_CT\quiz\quiz6.quiz"/>
  <p:tag name="ISPRING_QUIZ_RELATIVE_PATH" val="Lliçó_01_N1_CT\quiz\quiz6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3DAEBE-FED5-4FB8-9D55-BD2CE1125FD7}"/>
</file>

<file path=customXml/itemProps2.xml><?xml version="1.0" encoding="utf-8"?>
<ds:datastoreItem xmlns:ds="http://schemas.openxmlformats.org/officeDocument/2006/customXml" ds:itemID="{056380FF-1CCA-487D-A62B-2A8E5F2491FF}"/>
</file>

<file path=customXml/itemProps3.xml><?xml version="1.0" encoding="utf-8"?>
<ds:datastoreItem xmlns:ds="http://schemas.openxmlformats.org/officeDocument/2006/customXml" ds:itemID="{60C1A67D-634E-47C4-B749-83D79CE39DE0}"/>
</file>

<file path=docProps/app.xml><?xml version="1.0" encoding="utf-8"?>
<Properties xmlns="http://schemas.openxmlformats.org/officeDocument/2006/extended-properties" xmlns:vt="http://schemas.openxmlformats.org/officeDocument/2006/docPropsVTypes">
  <TotalTime>9337</TotalTime>
  <Words>1345</Words>
  <Application>Microsoft Office PowerPoint</Application>
  <PresentationFormat>Widescreen</PresentationFormat>
  <Paragraphs>224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Lliçó_01_N1_CT</dc:title>
  <dc:creator>Filomena Soares</dc:creator>
  <cp:lastModifiedBy>usuari</cp:lastModifiedBy>
  <cp:revision>331</cp:revision>
  <dcterms:created xsi:type="dcterms:W3CDTF">2019-03-25T06:42:45Z</dcterms:created>
  <dcterms:modified xsi:type="dcterms:W3CDTF">2021-08-04T16:00:31Z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