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3.xml" ContentType="application/vnd.openxmlformats-officedocument.presentationml.slide+xml"/>
  <Override PartName="/ppt/slides/slide16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5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1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9.xml" ContentType="application/vnd.openxmlformats-officedocument.presentationml.tags+xml"/>
  <Override PartName="/docProps/app.xml" ContentType="application/vnd.openxmlformats-officedocument.extended-properties+xml"/>
  <Override PartName="/ppt/tags/tag7.xml" ContentType="application/vnd.openxmlformats-officedocument.presentationml.tags+xml"/>
  <Override PartName="/docProps/core.xml" ContentType="application/vnd.openxmlformats-package.core-properties+xml"/>
  <Override PartName="/ppt/tags/tag8.xml" ContentType="application/vnd.openxmlformats-officedocument.presentationml.tags+xml"/>
  <Override PartName="/ppt/tags/tag5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6.xml" ContentType="application/vnd.openxmlformats-officedocument.presentationml.tags+xml"/>
  <Override PartName="/ppt/tags/tag4.xml" ContentType="application/vnd.openxmlformats-officedocument.presentationml.tag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75" r:id="rId2"/>
    <p:sldId id="277" r:id="rId3"/>
    <p:sldId id="284" r:id="rId4"/>
    <p:sldId id="286" r:id="rId5"/>
    <p:sldId id="287" r:id="rId6"/>
    <p:sldId id="278" r:id="rId7"/>
    <p:sldId id="292" r:id="rId8"/>
    <p:sldId id="279" r:id="rId9"/>
    <p:sldId id="293" r:id="rId10"/>
    <p:sldId id="288" r:id="rId11"/>
    <p:sldId id="289" r:id="rId12"/>
    <p:sldId id="290" r:id="rId13"/>
    <p:sldId id="291" r:id="rId14"/>
    <p:sldId id="280" r:id="rId15"/>
    <p:sldId id="294" r:id="rId16"/>
    <p:sldId id="283" r:id="rId17"/>
  </p:sldIdLst>
  <p:sldSz cx="12192000" cy="6858000"/>
  <p:notesSz cx="6858000" cy="9144000"/>
  <p:custDataLst>
    <p:tags r:id="rId19"/>
  </p:custDataLst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440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A6FF"/>
    <a:srgbClr val="0C2B8E"/>
    <a:srgbClr val="F25E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655" autoAdjust="0"/>
    <p:restoredTop sz="94660"/>
  </p:normalViewPr>
  <p:slideViewPr>
    <p:cSldViewPr snapToGrid="0" showGuides="1">
      <p:cViewPr varScale="1">
        <p:scale>
          <a:sx n="72" d="100"/>
          <a:sy n="72" d="100"/>
        </p:scale>
        <p:origin x="756" y="78"/>
      </p:cViewPr>
      <p:guideLst>
        <p:guide orient="horz" pos="2160"/>
        <p:guide pos="440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customXml" Target="../customXml/item3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7" Type="http://schemas.openxmlformats.org/officeDocument/2006/relationships/image" Target="../media/image17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Relationship Id="rId6" Type="http://schemas.openxmlformats.org/officeDocument/2006/relationships/image" Target="../media/image16.wmf"/><Relationship Id="rId5" Type="http://schemas.openxmlformats.org/officeDocument/2006/relationships/image" Target="../media/image15.wmf"/><Relationship Id="rId4" Type="http://schemas.openxmlformats.org/officeDocument/2006/relationships/image" Target="../media/image14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 dirty="0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C62C76-F21B-46E4-9A5E-C6DEC3B14639}" type="datetimeFigureOut">
              <a:rPr lang="pt-PT" smtClean="0"/>
              <a:t>21/08/2021</a:t>
            </a:fld>
            <a:endParaRPr lang="pt-PT" dirty="0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 dirty="0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 dirty="0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FBDBD3-B502-479F-AE9E-6BC9D244DDCC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7011847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1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3865136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10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9389341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11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4934666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12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350861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13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7413153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14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42006804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15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64748625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16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7529877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2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9464151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3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6616784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4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1076230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5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5717249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6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6689686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7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8968106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8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5132133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9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4347360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F3A851-915A-43EC-AE8C-0786A678FA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39921D8-2575-43B3-9702-EC5AE77540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D94AA227-2A47-4571-9414-5392D37AB8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21/08/2021</a:t>
            </a:fld>
            <a:endParaRPr lang="pt-PT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3422807B-7CE4-45E1-8607-852463B62B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4BB055A6-3B83-4C9E-9C3D-FC7756AF1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87506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B404E8-E597-4C07-BB74-BF4D4CAD9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5B3A1759-C42D-484F-B6FE-5211FB4DDB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43620816-20D3-4CA5-BACC-8369C20838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21/08/2021</a:t>
            </a:fld>
            <a:endParaRPr lang="pt-PT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3BEF7277-356C-4899-9171-6C916EC26A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F4B7C42C-48DF-41DF-A1E8-DBC4C6919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628127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3A42FF2-B970-4361-9457-7007ADCA6FF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D4C938BA-B64D-4730-871B-5A68C9D4B4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B099BFCE-1D6D-4AB6-870D-C1993FBCB4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21/08/2021</a:t>
            </a:fld>
            <a:endParaRPr lang="pt-PT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9EE43DC9-BED3-435E-B505-C9F7C1ABFE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51CFC6B0-1AC4-42B4-9FCF-725358EB0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755036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13C48F-9E82-42D0-A518-EEF039F40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AF007266-2652-47EB-8EEB-7DE66998E7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F99E9F49-C207-41BE-B3F7-8493B26EC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21/08/2021</a:t>
            </a:fld>
            <a:endParaRPr lang="pt-PT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D7315FC7-1635-476B-9000-0E22AF78B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1E9EC9F1-6CD2-41B7-AD66-5DC309090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42576830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F4885C-EAEC-41F3-A2CA-04EAD4B37E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66AECBF7-9FA9-4769-B113-B72AC75F4D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EFC92701-187A-4974-B8D5-2BEA676DAD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21/08/2021</a:t>
            </a:fld>
            <a:endParaRPr lang="pt-PT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2C6466A5-3CC2-430E-8467-097DFBD2F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605397F6-31CB-4F08-BF99-9FB694DE7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3587016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E0EE5F-6F9F-4630-9D82-0C1BC53857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46F1629F-C04B-491F-B631-2A5F4ADC32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A0645946-D64C-43E0-A460-A3C5F50140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511BB7FB-CC47-4962-994D-AD8F1744FF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21/08/2021</a:t>
            </a:fld>
            <a:endParaRPr lang="pt-PT" dirty="0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AB22149E-8B2A-49B7-AE86-189A296A47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B6DEBF58-7AA5-4D0D-8A40-6D097129EA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979982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F709C6-450D-4B0A-9376-D79A5F7883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9038D526-B0EB-437E-9335-3F2C3DDFFE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D57B0904-73C5-4490-A6E2-4908D19F5E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>
            <a:extLst>
              <a:ext uri="{FF2B5EF4-FFF2-40B4-BE49-F238E27FC236}">
                <a16:creationId xmlns:a16="http://schemas.microsoft.com/office/drawing/2014/main" id="{FEE78A84-6021-44A3-B439-5FA98B03C4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6" name="Marcador de Posição de Conteúdo 5">
            <a:extLst>
              <a:ext uri="{FF2B5EF4-FFF2-40B4-BE49-F238E27FC236}">
                <a16:creationId xmlns:a16="http://schemas.microsoft.com/office/drawing/2014/main" id="{C3245410-EDA3-4B41-BCB8-6345A3F8AC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6">
            <a:extLst>
              <a:ext uri="{FF2B5EF4-FFF2-40B4-BE49-F238E27FC236}">
                <a16:creationId xmlns:a16="http://schemas.microsoft.com/office/drawing/2014/main" id="{6EB09781-B6AD-41B7-8B61-755C9B4D0C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21/08/2021</a:t>
            </a:fld>
            <a:endParaRPr lang="pt-PT" dirty="0"/>
          </a:p>
        </p:txBody>
      </p:sp>
      <p:sp>
        <p:nvSpPr>
          <p:cNvPr id="8" name="Marcador de Posição do Rodapé 7">
            <a:extLst>
              <a:ext uri="{FF2B5EF4-FFF2-40B4-BE49-F238E27FC236}">
                <a16:creationId xmlns:a16="http://schemas.microsoft.com/office/drawing/2014/main" id="{CAF57D15-45E3-44E2-81BB-0780D0B537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9" name="Marcador de Posição do Número do Diapositivo 8">
            <a:extLst>
              <a:ext uri="{FF2B5EF4-FFF2-40B4-BE49-F238E27FC236}">
                <a16:creationId xmlns:a16="http://schemas.microsoft.com/office/drawing/2014/main" id="{2CD1D82B-52D4-43CE-9EFB-7E013EE8B0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311819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296DE2-81D5-4B8A-BC09-2391B52E3F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id="{0951C9EE-E221-4D88-8632-F60D0175E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21/08/2021</a:t>
            </a:fld>
            <a:endParaRPr lang="pt-PT" dirty="0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83A9EF20-0A31-4D3A-9B40-DB3FE3EF5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A380F458-17A5-49B9-BD7A-C0F77C4CA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30558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>
            <a:extLst>
              <a:ext uri="{FF2B5EF4-FFF2-40B4-BE49-F238E27FC236}">
                <a16:creationId xmlns:a16="http://schemas.microsoft.com/office/drawing/2014/main" id="{EC4FE0BE-C976-4C89-8C38-7DEA251A9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21/08/2021</a:t>
            </a:fld>
            <a:endParaRPr lang="pt-PT" dirty="0"/>
          </a:p>
        </p:txBody>
      </p:sp>
      <p:sp>
        <p:nvSpPr>
          <p:cNvPr id="3" name="Marcador de Posição do Rodapé 2">
            <a:extLst>
              <a:ext uri="{FF2B5EF4-FFF2-40B4-BE49-F238E27FC236}">
                <a16:creationId xmlns:a16="http://schemas.microsoft.com/office/drawing/2014/main" id="{08F97BDB-5B5F-4B6D-9D36-FE792C1DE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F22CDDD6-46EA-44B2-9052-F2CCC360F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7117848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BA7558-C83E-4F5B-BE22-EBA6D25BE4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B66F6C0D-6746-425D-9E3C-C270D97167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CEE78C9A-960B-4B3F-B202-EB0CE76AFB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7E886D55-72EA-4125-AB21-2633343382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21/08/2021</a:t>
            </a:fld>
            <a:endParaRPr lang="pt-PT" dirty="0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FA7F4600-439D-4C34-962E-06C58E0449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DC3F16E5-5E32-49FC-8EED-754D59B3D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9328186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C194D48-95FF-4046-8554-E7859A7720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Imagem 2">
            <a:extLst>
              <a:ext uri="{FF2B5EF4-FFF2-40B4-BE49-F238E27FC236}">
                <a16:creationId xmlns:a16="http://schemas.microsoft.com/office/drawing/2014/main" id="{06F211AE-C8EE-469B-95C4-569D17E907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 dirty="0"/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3B315618-A3C8-4B16-BF1A-28F5838309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CFBF4FDE-263C-4507-B7D5-13EC31EE0D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21/08/2021</a:t>
            </a:fld>
            <a:endParaRPr lang="pt-PT" dirty="0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A362CA5D-FF9F-49E3-8A77-5622D4E41C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382ECEDF-5F72-4598-A4FD-9328320F6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867470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>
            <a:extLst>
              <a:ext uri="{FF2B5EF4-FFF2-40B4-BE49-F238E27FC236}">
                <a16:creationId xmlns:a16="http://schemas.microsoft.com/office/drawing/2014/main" id="{059B588A-166C-4A5F-B5BA-10707C5CE9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C726D2C8-E439-4D1B-A623-1E682194E1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ED6491ED-ECEE-4AB4-958C-1960D25429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BE942A-EB8E-4ACC-9BE4-13A8A2B6CB8B}" type="datetimeFigureOut">
              <a:rPr lang="pt-PT" smtClean="0"/>
              <a:t>21/08/2021</a:t>
            </a:fld>
            <a:endParaRPr lang="pt-PT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79C6B5F2-2297-491D-87D7-A6A8502F3E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4D65553A-57EF-44EE-A1EB-61B397ABAF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639561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.jpg"/><Relationship Id="rId7" Type="http://schemas.openxmlformats.org/officeDocument/2006/relationships/slide" Target="slide8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5" Type="http://schemas.openxmlformats.org/officeDocument/2006/relationships/slide" Target="slide2.xml"/><Relationship Id="rId4" Type="http://schemas.openxmlformats.org/officeDocument/2006/relationships/slide" Target="slide14.xml"/><Relationship Id="rId9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.jpg"/><Relationship Id="rId7" Type="http://schemas.openxmlformats.org/officeDocument/2006/relationships/slide" Target="slide8.xml"/><Relationship Id="rId12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11" Type="http://schemas.openxmlformats.org/officeDocument/2006/relationships/image" Target="../media/image24.png"/><Relationship Id="rId5" Type="http://schemas.openxmlformats.org/officeDocument/2006/relationships/slide" Target="slide2.xml"/><Relationship Id="rId10" Type="http://schemas.openxmlformats.org/officeDocument/2006/relationships/image" Target="../media/image26.png"/><Relationship Id="rId4" Type="http://schemas.openxmlformats.org/officeDocument/2006/relationships/slide" Target="slide14.xml"/><Relationship Id="rId9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31.png"/><Relationship Id="rId3" Type="http://schemas.openxmlformats.org/officeDocument/2006/relationships/image" Target="../media/image1.jpg"/><Relationship Id="rId7" Type="http://schemas.openxmlformats.org/officeDocument/2006/relationships/slide" Target="slide8.xml"/><Relationship Id="rId12" Type="http://schemas.openxmlformats.org/officeDocument/2006/relationships/image" Target="../media/image3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11" Type="http://schemas.openxmlformats.org/officeDocument/2006/relationships/image" Target="../media/image29.png"/><Relationship Id="rId5" Type="http://schemas.openxmlformats.org/officeDocument/2006/relationships/slide" Target="slide2.xml"/><Relationship Id="rId10" Type="http://schemas.openxmlformats.org/officeDocument/2006/relationships/image" Target="../media/image28.png"/><Relationship Id="rId4" Type="http://schemas.openxmlformats.org/officeDocument/2006/relationships/slide" Target="slide14.xml"/><Relationship Id="rId9" Type="http://schemas.openxmlformats.org/officeDocument/2006/relationships/image" Target="../media/image27.png"/><Relationship Id="rId1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image" Target="../media/image35.png"/><Relationship Id="rId18" Type="http://schemas.openxmlformats.org/officeDocument/2006/relationships/image" Target="../media/image40.png"/><Relationship Id="rId26" Type="http://schemas.openxmlformats.org/officeDocument/2006/relationships/image" Target="../media/image48.png"/><Relationship Id="rId3" Type="http://schemas.openxmlformats.org/officeDocument/2006/relationships/slideLayout" Target="../slideLayouts/slideLayout2.xml"/><Relationship Id="rId21" Type="http://schemas.openxmlformats.org/officeDocument/2006/relationships/image" Target="../media/image43.png"/><Relationship Id="rId7" Type="http://schemas.openxmlformats.org/officeDocument/2006/relationships/slide" Target="slide2.xml"/><Relationship Id="rId12" Type="http://schemas.openxmlformats.org/officeDocument/2006/relationships/image" Target="../media/image34.png"/><Relationship Id="rId17" Type="http://schemas.openxmlformats.org/officeDocument/2006/relationships/image" Target="../media/image39.png"/><Relationship Id="rId25" Type="http://schemas.openxmlformats.org/officeDocument/2006/relationships/image" Target="../media/image47.png"/><Relationship Id="rId2" Type="http://schemas.openxmlformats.org/officeDocument/2006/relationships/tags" Target="../tags/tag6.xml"/><Relationship Id="rId16" Type="http://schemas.openxmlformats.org/officeDocument/2006/relationships/image" Target="../media/image38.png"/><Relationship Id="rId20" Type="http://schemas.openxmlformats.org/officeDocument/2006/relationships/image" Target="../media/image42.png"/><Relationship Id="rId29" Type="http://schemas.openxmlformats.org/officeDocument/2006/relationships/image" Target="../media/image51.png"/><Relationship Id="rId1" Type="http://schemas.openxmlformats.org/officeDocument/2006/relationships/tags" Target="../tags/tag5.xml"/><Relationship Id="rId6" Type="http://schemas.openxmlformats.org/officeDocument/2006/relationships/slide" Target="slide14.xml"/><Relationship Id="rId11" Type="http://schemas.openxmlformats.org/officeDocument/2006/relationships/image" Target="../media/image33.png"/><Relationship Id="rId24" Type="http://schemas.openxmlformats.org/officeDocument/2006/relationships/image" Target="../media/image46.png"/><Relationship Id="rId5" Type="http://schemas.openxmlformats.org/officeDocument/2006/relationships/image" Target="../media/image1.jpg"/><Relationship Id="rId15" Type="http://schemas.openxmlformats.org/officeDocument/2006/relationships/image" Target="../media/image37.png"/><Relationship Id="rId23" Type="http://schemas.openxmlformats.org/officeDocument/2006/relationships/image" Target="../media/image45.png"/><Relationship Id="rId28" Type="http://schemas.openxmlformats.org/officeDocument/2006/relationships/image" Target="../media/image50.png"/><Relationship Id="rId10" Type="http://schemas.openxmlformats.org/officeDocument/2006/relationships/image" Target="../media/image2.png"/><Relationship Id="rId19" Type="http://schemas.openxmlformats.org/officeDocument/2006/relationships/image" Target="../media/image41.png"/><Relationship Id="rId4" Type="http://schemas.openxmlformats.org/officeDocument/2006/relationships/notesSlide" Target="../notesSlides/notesSlide12.xml"/><Relationship Id="rId9" Type="http://schemas.openxmlformats.org/officeDocument/2006/relationships/slide" Target="slide8.xml"/><Relationship Id="rId14" Type="http://schemas.openxmlformats.org/officeDocument/2006/relationships/image" Target="../media/image36.png"/><Relationship Id="rId22" Type="http://schemas.openxmlformats.org/officeDocument/2006/relationships/image" Target="../media/image44.png"/><Relationship Id="rId27" Type="http://schemas.openxmlformats.org/officeDocument/2006/relationships/image" Target="../media/image49.png"/><Relationship Id="rId30" Type="http://schemas.openxmlformats.org/officeDocument/2006/relationships/image" Target="../media/image5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57.png"/><Relationship Id="rId3" Type="http://schemas.openxmlformats.org/officeDocument/2006/relationships/image" Target="../media/image1.jpg"/><Relationship Id="rId7" Type="http://schemas.openxmlformats.org/officeDocument/2006/relationships/slide" Target="slide8.xml"/><Relationship Id="rId12" Type="http://schemas.openxmlformats.org/officeDocument/2006/relationships/image" Target="../media/image5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11" Type="http://schemas.openxmlformats.org/officeDocument/2006/relationships/image" Target="../media/image55.png"/><Relationship Id="rId5" Type="http://schemas.openxmlformats.org/officeDocument/2006/relationships/slide" Target="slide2.xml"/><Relationship Id="rId15" Type="http://schemas.openxmlformats.org/officeDocument/2006/relationships/image" Target="../media/image59.png"/><Relationship Id="rId10" Type="http://schemas.openxmlformats.org/officeDocument/2006/relationships/image" Target="../media/image54.png"/><Relationship Id="rId4" Type="http://schemas.openxmlformats.org/officeDocument/2006/relationships/slide" Target="slide14.xml"/><Relationship Id="rId9" Type="http://schemas.openxmlformats.org/officeDocument/2006/relationships/image" Target="../media/image53.png"/><Relationship Id="rId14" Type="http://schemas.openxmlformats.org/officeDocument/2006/relationships/image" Target="../media/image5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notesSlide" Target="../notesSlides/notesSlide14.xml"/><Relationship Id="rId7" Type="http://schemas.openxmlformats.org/officeDocument/2006/relationships/slide" Target="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slide" Target="slide6.xml"/><Relationship Id="rId5" Type="http://schemas.openxmlformats.org/officeDocument/2006/relationships/slide" Target="slide2.xml"/><Relationship Id="rId10" Type="http://schemas.openxmlformats.org/officeDocument/2006/relationships/image" Target="../media/image60.png"/><Relationship Id="rId4" Type="http://schemas.openxmlformats.org/officeDocument/2006/relationships/slide" Target="slide14.xml"/><Relationship Id="rId9" Type="http://schemas.openxmlformats.org/officeDocument/2006/relationships/image" Target="../media/image1.jp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notesSlide" Target="../notesSlides/notesSlide15.xml"/><Relationship Id="rId7" Type="http://schemas.openxmlformats.org/officeDocument/2006/relationships/slide" Target="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slide" Target="slide6.xml"/><Relationship Id="rId11" Type="http://schemas.openxmlformats.org/officeDocument/2006/relationships/image" Target="../media/image62.png"/><Relationship Id="rId5" Type="http://schemas.openxmlformats.org/officeDocument/2006/relationships/slide" Target="slide2.xml"/><Relationship Id="rId10" Type="http://schemas.openxmlformats.org/officeDocument/2006/relationships/image" Target="../media/image61.png"/><Relationship Id="rId4" Type="http://schemas.openxmlformats.org/officeDocument/2006/relationships/slide" Target="slide14.xml"/><Relationship Id="rId9" Type="http://schemas.openxmlformats.org/officeDocument/2006/relationships/image" Target="../media/image1.jp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notesSlide" Target="../notesSlides/notesSlide16.xml"/><Relationship Id="rId7" Type="http://schemas.openxmlformats.org/officeDocument/2006/relationships/slide" Target="slide14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image" Target="../media/image64.png"/><Relationship Id="rId11" Type="http://schemas.openxmlformats.org/officeDocument/2006/relationships/image" Target="../media/image2.png"/><Relationship Id="rId5" Type="http://schemas.openxmlformats.org/officeDocument/2006/relationships/image" Target="../media/image63.png"/><Relationship Id="rId10" Type="http://schemas.openxmlformats.org/officeDocument/2006/relationships/slide" Target="slide8.xml"/><Relationship Id="rId4" Type="http://schemas.openxmlformats.org/officeDocument/2006/relationships/image" Target="../media/image1.jpg"/><Relationship Id="rId9" Type="http://schemas.openxmlformats.org/officeDocument/2006/relationships/slide" Target="slide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notesSlide" Target="../notesSlides/notesSlide2.xml"/><Relationship Id="rId7" Type="http://schemas.openxmlformats.org/officeDocument/2006/relationships/slide" Target="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slide" Target="slide6.xml"/><Relationship Id="rId5" Type="http://schemas.openxmlformats.org/officeDocument/2006/relationships/slide" Target="slide2.xml"/><Relationship Id="rId10" Type="http://schemas.openxmlformats.org/officeDocument/2006/relationships/image" Target="../media/image1.jpg"/><Relationship Id="rId4" Type="http://schemas.openxmlformats.org/officeDocument/2006/relationships/slide" Target="slide14.xml"/><Relationship Id="rId9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openxmlformats.org/officeDocument/2006/relationships/oleObject" Target="../embeddings/oleObject1.bin"/><Relationship Id="rId18" Type="http://schemas.openxmlformats.org/officeDocument/2006/relationships/image" Target="../media/image7.wmf"/><Relationship Id="rId3" Type="http://schemas.openxmlformats.org/officeDocument/2006/relationships/tags" Target="../tags/tag4.xml"/><Relationship Id="rId7" Type="http://schemas.openxmlformats.org/officeDocument/2006/relationships/slide" Target="slide14.xml"/><Relationship Id="rId12" Type="http://schemas.openxmlformats.org/officeDocument/2006/relationships/image" Target="../media/image8.png"/><Relationship Id="rId17" Type="http://schemas.openxmlformats.org/officeDocument/2006/relationships/oleObject" Target="../embeddings/oleObject3.bin"/><Relationship Id="rId2" Type="http://schemas.openxmlformats.org/officeDocument/2006/relationships/tags" Target="../tags/tag3.xml"/><Relationship Id="rId16" Type="http://schemas.openxmlformats.org/officeDocument/2006/relationships/image" Target="../media/image6.w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jpg"/><Relationship Id="rId11" Type="http://schemas.openxmlformats.org/officeDocument/2006/relationships/image" Target="../media/image2.png"/><Relationship Id="rId5" Type="http://schemas.openxmlformats.org/officeDocument/2006/relationships/notesSlide" Target="../notesSlides/notesSlide3.xml"/><Relationship Id="rId15" Type="http://schemas.openxmlformats.org/officeDocument/2006/relationships/oleObject" Target="../embeddings/oleObject2.bin"/><Relationship Id="rId10" Type="http://schemas.openxmlformats.org/officeDocument/2006/relationships/slide" Target="slide8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2.xml"/><Relationship Id="rId9" Type="http://schemas.openxmlformats.org/officeDocument/2006/relationships/slide" Target="slide6.xml"/><Relationship Id="rId14" Type="http://schemas.openxmlformats.org/officeDocument/2006/relationships/image" Target="../media/image5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.jpg"/><Relationship Id="rId7" Type="http://schemas.openxmlformats.org/officeDocument/2006/relationships/slide" Target="slide8.xml"/><Relationship Id="rId12" Type="http://schemas.openxmlformats.org/officeDocument/2006/relationships/hyperlink" Target="https://en.wikipedia.org/wiki/Battleship_(game)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11" Type="http://schemas.openxmlformats.org/officeDocument/2006/relationships/image" Target="../media/image10.png"/><Relationship Id="rId5" Type="http://schemas.openxmlformats.org/officeDocument/2006/relationships/slide" Target="slide2.xml"/><Relationship Id="rId10" Type="http://schemas.openxmlformats.org/officeDocument/2006/relationships/hyperlink" Target="https://trumpexcel.com/calendar-to-do-list-template/" TargetMode="External"/><Relationship Id="rId4" Type="http://schemas.openxmlformats.org/officeDocument/2006/relationships/slide" Target="slide14.xml"/><Relationship Id="rId9" Type="http://schemas.openxmlformats.org/officeDocument/2006/relationships/image" Target="../media/image9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image" Target="../media/image12.wmf"/><Relationship Id="rId18" Type="http://schemas.openxmlformats.org/officeDocument/2006/relationships/oleObject" Target="../embeddings/oleObject8.bin"/><Relationship Id="rId3" Type="http://schemas.openxmlformats.org/officeDocument/2006/relationships/notesSlide" Target="../notesSlides/notesSlide5.xml"/><Relationship Id="rId21" Type="http://schemas.openxmlformats.org/officeDocument/2006/relationships/image" Target="../media/image16.wmf"/><Relationship Id="rId7" Type="http://schemas.openxmlformats.org/officeDocument/2006/relationships/slide" Target="slide6.xml"/><Relationship Id="rId12" Type="http://schemas.openxmlformats.org/officeDocument/2006/relationships/oleObject" Target="../embeddings/oleObject5.bin"/><Relationship Id="rId17" Type="http://schemas.openxmlformats.org/officeDocument/2006/relationships/image" Target="../media/image14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7.bin"/><Relationship Id="rId20" Type="http://schemas.openxmlformats.org/officeDocument/2006/relationships/oleObject" Target="../embeddings/oleObject9.bin"/><Relationship Id="rId1" Type="http://schemas.openxmlformats.org/officeDocument/2006/relationships/vmlDrawing" Target="../drawings/vmlDrawing2.vml"/><Relationship Id="rId6" Type="http://schemas.openxmlformats.org/officeDocument/2006/relationships/slide" Target="slide2.xml"/><Relationship Id="rId11" Type="http://schemas.openxmlformats.org/officeDocument/2006/relationships/image" Target="../media/image11.wmf"/><Relationship Id="rId5" Type="http://schemas.openxmlformats.org/officeDocument/2006/relationships/slide" Target="slide14.xml"/><Relationship Id="rId15" Type="http://schemas.openxmlformats.org/officeDocument/2006/relationships/image" Target="../media/image13.wmf"/><Relationship Id="rId23" Type="http://schemas.openxmlformats.org/officeDocument/2006/relationships/image" Target="../media/image17.wmf"/><Relationship Id="rId10" Type="http://schemas.openxmlformats.org/officeDocument/2006/relationships/oleObject" Target="../embeddings/oleObject4.bin"/><Relationship Id="rId19" Type="http://schemas.openxmlformats.org/officeDocument/2006/relationships/image" Target="../media/image15.wmf"/><Relationship Id="rId4" Type="http://schemas.openxmlformats.org/officeDocument/2006/relationships/image" Target="../media/image1.jpg"/><Relationship Id="rId9" Type="http://schemas.openxmlformats.org/officeDocument/2006/relationships/image" Target="../media/image2.png"/><Relationship Id="rId14" Type="http://schemas.openxmlformats.org/officeDocument/2006/relationships/oleObject" Target="../embeddings/oleObject6.bin"/><Relationship Id="rId22" Type="http://schemas.openxmlformats.org/officeDocument/2006/relationships/oleObject" Target="../embeddings/oleObject10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.jpg"/><Relationship Id="rId7" Type="http://schemas.openxmlformats.org/officeDocument/2006/relationships/slide" Target="slide8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5" Type="http://schemas.openxmlformats.org/officeDocument/2006/relationships/slide" Target="slide2.xml"/><Relationship Id="rId4" Type="http://schemas.openxmlformats.org/officeDocument/2006/relationships/slide" Target="slide1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image" Target="../media/image19.wmf"/><Relationship Id="rId3" Type="http://schemas.openxmlformats.org/officeDocument/2006/relationships/notesSlide" Target="../notesSlides/notesSlide7.xml"/><Relationship Id="rId7" Type="http://schemas.openxmlformats.org/officeDocument/2006/relationships/slide" Target="slide6.xml"/><Relationship Id="rId12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slide" Target="slide2.xml"/><Relationship Id="rId11" Type="http://schemas.openxmlformats.org/officeDocument/2006/relationships/image" Target="../media/image18.wmf"/><Relationship Id="rId5" Type="http://schemas.openxmlformats.org/officeDocument/2006/relationships/slide" Target="slide14.xml"/><Relationship Id="rId10" Type="http://schemas.openxmlformats.org/officeDocument/2006/relationships/oleObject" Target="../embeddings/oleObject11.bin"/><Relationship Id="rId4" Type="http://schemas.openxmlformats.org/officeDocument/2006/relationships/image" Target="../media/image1.jpg"/><Relationship Id="rId9" Type="http://schemas.openxmlformats.org/officeDocument/2006/relationships/image" Target="../media/image2.png"/><Relationship Id="rId1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slide" Target="slide14.xml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5" Type="http://schemas.openxmlformats.org/officeDocument/2006/relationships/slide" Target="slide6.xml"/><Relationship Id="rId10" Type="http://schemas.openxmlformats.org/officeDocument/2006/relationships/image" Target="../media/image1.jpg"/><Relationship Id="rId4" Type="http://schemas.openxmlformats.org/officeDocument/2006/relationships/slide" Target="slide2.xml"/><Relationship Id="rId9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1.jpg"/><Relationship Id="rId3" Type="http://schemas.openxmlformats.org/officeDocument/2006/relationships/slide" Target="slide14.xml"/><Relationship Id="rId7" Type="http://schemas.openxmlformats.org/officeDocument/2006/relationships/image" Target="../media/image2.png"/><Relationship Id="rId12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11" Type="http://schemas.openxmlformats.org/officeDocument/2006/relationships/image" Target="../media/image24.png"/><Relationship Id="rId5" Type="http://schemas.openxmlformats.org/officeDocument/2006/relationships/slide" Target="slide6.xml"/><Relationship Id="rId10" Type="http://schemas.openxmlformats.org/officeDocument/2006/relationships/image" Target="../media/image22.png"/><Relationship Id="rId4" Type="http://schemas.openxmlformats.org/officeDocument/2006/relationships/slide" Target="slide2.xml"/><Relationship Id="rId9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F68103F7-FE83-4393-873D-6E8DE570E66E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F10D5F08-78D2-4581-82B8-9E7190C8A144}"/>
              </a:ext>
            </a:extLst>
          </p:cNvPr>
          <p:cNvSpPr txBox="1"/>
          <p:nvPr/>
        </p:nvSpPr>
        <p:spPr>
          <a:xfrm>
            <a:off x="1879200" y="23626"/>
            <a:ext cx="103127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rgbClr val="F25E4F"/>
                </a:solidFill>
              </a:rPr>
              <a:t>¡Recuerde!</a:t>
            </a:r>
            <a:r>
              <a:rPr lang="es-ES" dirty="0"/>
              <a:t> </a:t>
            </a:r>
          </a:p>
          <a:p>
            <a:r>
              <a:rPr lang="es-ES" dirty="0">
                <a:solidFill>
                  <a:srgbClr val="0C2B8E"/>
                </a:solidFill>
              </a:rPr>
              <a:t>Puede </a:t>
            </a:r>
            <a:r>
              <a:rPr lang="es-ES" b="1" dirty="0">
                <a:solidFill>
                  <a:srgbClr val="0C2B8E"/>
                </a:solidFill>
              </a:rPr>
              <a:t>recorrer todas las secciones </a:t>
            </a:r>
            <a:r>
              <a:rPr lang="es-ES" dirty="0">
                <a:solidFill>
                  <a:srgbClr val="0C2B8E"/>
                </a:solidFill>
              </a:rPr>
              <a:t>(</a:t>
            </a:r>
            <a:r>
              <a:rPr lang="es-ES" i="1" dirty="0" err="1">
                <a:solidFill>
                  <a:srgbClr val="0C2B8E"/>
                </a:solidFill>
              </a:rPr>
              <a:t>intro</a:t>
            </a:r>
            <a:r>
              <a:rPr lang="es-ES" dirty="0">
                <a:solidFill>
                  <a:srgbClr val="0C2B8E"/>
                </a:solidFill>
              </a:rPr>
              <a:t> o clic con el </a:t>
            </a:r>
            <a:r>
              <a:rPr lang="es-ES" i="1" dirty="0">
                <a:solidFill>
                  <a:srgbClr val="0C2B8E"/>
                </a:solidFill>
              </a:rPr>
              <a:t>mouse</a:t>
            </a:r>
            <a:r>
              <a:rPr lang="es-ES" dirty="0">
                <a:solidFill>
                  <a:srgbClr val="0C2B8E"/>
                </a:solidFill>
              </a:rPr>
              <a:t>) o </a:t>
            </a:r>
            <a:r>
              <a:rPr lang="es-ES" b="1" dirty="0">
                <a:solidFill>
                  <a:srgbClr val="0C2B8E"/>
                </a:solidFill>
              </a:rPr>
              <a:t>elegir la sección que le interese </a:t>
            </a:r>
            <a:r>
              <a:rPr lang="es-ES" dirty="0">
                <a:solidFill>
                  <a:srgbClr val="0C2B8E"/>
                </a:solidFill>
              </a:rPr>
              <a:t>haciendo clic sobre ella. Escoja “</a:t>
            </a:r>
            <a:r>
              <a:rPr lang="es-ES" b="1" dirty="0">
                <a:solidFill>
                  <a:srgbClr val="0C2B8E"/>
                </a:solidFill>
              </a:rPr>
              <a:t>¡Inténtelo!</a:t>
            </a:r>
            <a:r>
              <a:rPr lang="es-ES" dirty="0">
                <a:solidFill>
                  <a:srgbClr val="0C2B8E"/>
                </a:solidFill>
              </a:rPr>
              <a:t>”</a:t>
            </a:r>
            <a:r>
              <a:rPr lang="es-ES" b="1" dirty="0">
                <a:solidFill>
                  <a:srgbClr val="0C2B8E"/>
                </a:solidFill>
              </a:rPr>
              <a:t> </a:t>
            </a:r>
            <a:r>
              <a:rPr lang="es-ES" dirty="0">
                <a:solidFill>
                  <a:srgbClr val="0C2B8E"/>
                </a:solidFill>
              </a:rPr>
              <a:t>solo </a:t>
            </a:r>
            <a:r>
              <a:rPr lang="es-ES" u="sng" dirty="0">
                <a:solidFill>
                  <a:srgbClr val="0C2B8E"/>
                </a:solidFill>
              </a:rPr>
              <a:t>después de pasar por todos los contenidos de </a:t>
            </a:r>
            <a:r>
              <a:rPr lang="es-ES" u="sng">
                <a:solidFill>
                  <a:srgbClr val="0C2B8E"/>
                </a:solidFill>
              </a:rPr>
              <a:t>la lección</a:t>
            </a:r>
            <a:r>
              <a:rPr lang="es-ES" u="sng" dirty="0">
                <a:solidFill>
                  <a:srgbClr val="0C2B8E"/>
                </a:solidFill>
              </a:rPr>
              <a:t>.</a:t>
            </a:r>
            <a:endParaRPr lang="es-ES" dirty="0">
              <a:solidFill>
                <a:srgbClr val="0C2B8E"/>
              </a:solidFill>
            </a:endParaRPr>
          </a:p>
        </p:txBody>
      </p:sp>
      <p:sp>
        <p:nvSpPr>
          <p:cNvPr id="14" name="Retângulo: Cantos Arredondados 13">
            <a:hlinkClick r:id="rId4" action="ppaction://hlinksldjump"/>
            <a:extLst>
              <a:ext uri="{FF2B5EF4-FFF2-40B4-BE49-F238E27FC236}">
                <a16:creationId xmlns:a16="http://schemas.microsoft.com/office/drawing/2014/main" id="{D0C5B867-3B34-4549-89D9-94360D55C0CA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>
                <a:solidFill>
                  <a:schemeClr val="tx1"/>
                </a:solidFill>
              </a:rPr>
              <a:t>¡Inténtelo!</a:t>
            </a:r>
          </a:p>
        </p:txBody>
      </p:sp>
      <p:sp>
        <p:nvSpPr>
          <p:cNvPr id="8" name="Retângulo: Cantos Arredondados 7">
            <a:hlinkClick r:id="rId5" action="ppaction://hlinksldjump"/>
            <a:extLst>
              <a:ext uri="{FF2B5EF4-FFF2-40B4-BE49-F238E27FC236}">
                <a16:creationId xmlns:a16="http://schemas.microsoft.com/office/drawing/2014/main" id="{816B776E-E59F-4B94-8499-1E315F85F6CF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>
                <a:solidFill>
                  <a:srgbClr val="F25E4F"/>
                </a:solidFill>
              </a:rPr>
              <a:t>1. </a:t>
            </a:r>
            <a:r>
              <a:rPr lang="es-ES" b="1">
                <a:solidFill>
                  <a:schemeClr val="tx1"/>
                </a:solidFill>
              </a:rPr>
              <a:t>¿Qué es una Matriz?...</a:t>
            </a:r>
          </a:p>
        </p:txBody>
      </p:sp>
      <p:sp>
        <p:nvSpPr>
          <p:cNvPr id="9" name="Retângulo: Cantos Arredondados 8">
            <a:hlinkClick r:id="rId6" action="ppaction://hlinksldjump"/>
            <a:extLst>
              <a:ext uri="{FF2B5EF4-FFF2-40B4-BE49-F238E27FC236}">
                <a16:creationId xmlns:a16="http://schemas.microsoft.com/office/drawing/2014/main" id="{1E485FD3-908A-4FCD-81EC-B79D2D6FB4F5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72000" rtlCol="0" anchor="ctr"/>
          <a:lstStyle/>
          <a:p>
            <a:pPr algn="ctr"/>
            <a:r>
              <a:rPr lang="es-ES" b="1">
                <a:solidFill>
                  <a:srgbClr val="F25E4F"/>
                </a:solidFill>
              </a:rPr>
              <a:t>2. </a:t>
            </a:r>
            <a:r>
              <a:rPr lang="es-ES" b="1">
                <a:solidFill>
                  <a:schemeClr val="tx1"/>
                </a:solidFill>
              </a:rPr>
              <a:t>Tamaño o Tipo o Dimensión de una Matriz</a:t>
            </a:r>
          </a:p>
        </p:txBody>
      </p:sp>
      <p:sp>
        <p:nvSpPr>
          <p:cNvPr id="10" name="Retângulo: Cantos Arredondados 9">
            <a:hlinkClick r:id="rId7" action="ppaction://hlinksldjump"/>
            <a:extLst>
              <a:ext uri="{FF2B5EF4-FFF2-40B4-BE49-F238E27FC236}">
                <a16:creationId xmlns:a16="http://schemas.microsoft.com/office/drawing/2014/main" id="{CDAE4FC5-BFB5-4433-B164-CD6E2722137E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>
                <a:solidFill>
                  <a:srgbClr val="F25E4F"/>
                </a:solidFill>
              </a:rPr>
              <a:t>3. </a:t>
            </a:r>
            <a:r>
              <a:rPr lang="es-ES" b="1">
                <a:solidFill>
                  <a:schemeClr val="tx1"/>
                </a:solidFill>
              </a:rPr>
              <a:t>Elementos o Entradas de una Matriz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C9A4A678-27DB-4866-A9AD-9668067437E8}"/>
              </a:ext>
            </a:extLst>
          </p:cNvPr>
          <p:cNvSpPr txBox="1"/>
          <p:nvPr/>
        </p:nvSpPr>
        <p:spPr>
          <a:xfrm>
            <a:off x="5760742" y="5980987"/>
            <a:ext cx="24707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dirty="0" err="1"/>
              <a:t>By</a:t>
            </a:r>
            <a:r>
              <a:rPr lang="es-ES" sz="1600" dirty="0"/>
              <a:t> </a:t>
            </a:r>
            <a:r>
              <a:rPr lang="es-ES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EngiMath</a:t>
            </a:r>
            <a:r>
              <a:rPr lang="es-ES" sz="1600" dirty="0"/>
              <a:t> TEAM</a:t>
            </a: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6D7FFFDE-7C1B-4962-B608-858D476C6492}"/>
              </a:ext>
            </a:extLst>
          </p:cNvPr>
          <p:cNvSpPr/>
          <p:nvPr/>
        </p:nvSpPr>
        <p:spPr>
          <a:xfrm>
            <a:off x="0" y="0"/>
            <a:ext cx="1784068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Lección 1</a:t>
            </a:r>
          </a:p>
          <a:p>
            <a:pPr algn="ctr"/>
            <a:r>
              <a:rPr lang="es-ES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Índice</a:t>
            </a:r>
          </a:p>
        </p:txBody>
      </p:sp>
      <p:sp>
        <p:nvSpPr>
          <p:cNvPr id="27" name="Retângulo 26">
            <a:extLst>
              <a:ext uri="{FF2B5EF4-FFF2-40B4-BE49-F238E27FC236}">
                <a16:creationId xmlns:a16="http://schemas.microsoft.com/office/drawing/2014/main" id="{5C1B2912-34B1-4F34-B929-246AE0743FC4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8" name="Imagem 27">
            <a:extLst>
              <a:ext uri="{FF2B5EF4-FFF2-40B4-BE49-F238E27FC236}">
                <a16:creationId xmlns:a16="http://schemas.microsoft.com/office/drawing/2014/main" id="{A32B0B08-CB1F-427E-978E-9E6EEE4E30F4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32" name="Conexão reta 31">
            <a:extLst>
              <a:ext uri="{FF2B5EF4-FFF2-40B4-BE49-F238E27FC236}">
                <a16:creationId xmlns:a16="http://schemas.microsoft.com/office/drawing/2014/main" id="{A84CD495-8DAD-4D32-AD44-3399BB07B284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xão reta 32">
            <a:extLst>
              <a:ext uri="{FF2B5EF4-FFF2-40B4-BE49-F238E27FC236}">
                <a16:creationId xmlns:a16="http://schemas.microsoft.com/office/drawing/2014/main" id="{9FFC9CB1-39A6-4136-8156-A9A2A6F49E5A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A13798A6-5C37-429D-B104-20D1AC1EAF3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22325" y="1362597"/>
            <a:ext cx="4891175" cy="4532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30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: Cantos Arredondados 22">
            <a:extLst>
              <a:ext uri="{FF2B5EF4-FFF2-40B4-BE49-F238E27FC236}">
                <a16:creationId xmlns:a16="http://schemas.microsoft.com/office/drawing/2014/main" id="{BE3E0F26-8DB7-408C-BA1F-E64801DB9EC5}"/>
              </a:ext>
            </a:extLst>
          </p:cNvPr>
          <p:cNvSpPr/>
          <p:nvPr/>
        </p:nvSpPr>
        <p:spPr>
          <a:xfrm>
            <a:off x="2039072" y="251208"/>
            <a:ext cx="9978754" cy="6491235"/>
          </a:xfrm>
          <a:prstGeom prst="roundRect">
            <a:avLst>
              <a:gd name="adj" fmla="val 6142"/>
            </a:avLst>
          </a:prstGeom>
          <a:solidFill>
            <a:schemeClr val="bg1"/>
          </a:solidFill>
          <a:ln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12" name="Retângulo 11">
            <a:extLst>
              <a:ext uri="{FF2B5EF4-FFF2-40B4-BE49-F238E27FC236}">
                <a16:creationId xmlns:a16="http://schemas.microsoft.com/office/drawing/2014/main" id="{10355131-3C49-48B2-A6CA-4E649EDA03EA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4" name="Retângulo: Cantos Arredondados 13">
            <a:hlinkClick r:id="rId4" action="ppaction://hlinksldjump"/>
            <a:extLst>
              <a:ext uri="{FF2B5EF4-FFF2-40B4-BE49-F238E27FC236}">
                <a16:creationId xmlns:a16="http://schemas.microsoft.com/office/drawing/2014/main" id="{6705CEFF-F87E-475A-9625-06FEF0248507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>
                <a:solidFill>
                  <a:schemeClr val="tx1"/>
                </a:solidFill>
              </a:rPr>
              <a:t>¡Inténtelo!</a:t>
            </a:r>
          </a:p>
        </p:txBody>
      </p:sp>
      <p:sp>
        <p:nvSpPr>
          <p:cNvPr id="15" name="Retângulo: Cantos Arredondados 14">
            <a:hlinkClick r:id="rId5" action="ppaction://hlinksldjump"/>
            <a:extLst>
              <a:ext uri="{FF2B5EF4-FFF2-40B4-BE49-F238E27FC236}">
                <a16:creationId xmlns:a16="http://schemas.microsoft.com/office/drawing/2014/main" id="{9118FB6E-1B04-4D01-8A68-318DC5DB3880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rgbClr val="F25E4F"/>
                </a:solidFill>
              </a:rPr>
              <a:t>1. </a:t>
            </a:r>
            <a:r>
              <a:rPr lang="es-ES" b="1" dirty="0">
                <a:solidFill>
                  <a:schemeClr val="tx1"/>
                </a:solidFill>
              </a:rPr>
              <a:t>¿Qué es una Matriz?...</a:t>
            </a:r>
          </a:p>
        </p:txBody>
      </p:sp>
      <p:sp>
        <p:nvSpPr>
          <p:cNvPr id="16" name="Retângulo: Cantos Arredondados 15">
            <a:hlinkClick r:id="rId6" action="ppaction://hlinksldjump"/>
            <a:extLst>
              <a:ext uri="{FF2B5EF4-FFF2-40B4-BE49-F238E27FC236}">
                <a16:creationId xmlns:a16="http://schemas.microsoft.com/office/drawing/2014/main" id="{E1D46936-672E-4576-8D71-E2C8F8346F68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rgbClr val="F25E4F"/>
                </a:solidFill>
              </a:rPr>
              <a:t>2. </a:t>
            </a:r>
            <a:r>
              <a:rPr lang="es-ES" b="1" dirty="0">
                <a:solidFill>
                  <a:schemeClr val="tx1"/>
                </a:solidFill>
              </a:rPr>
              <a:t>Tamaño o Tipo o Dimensión de una Matriz</a:t>
            </a:r>
          </a:p>
        </p:txBody>
      </p:sp>
      <p:sp>
        <p:nvSpPr>
          <p:cNvPr id="17" name="Retângulo: Cantos Arredondados 16">
            <a:hlinkClick r:id="rId7" action="ppaction://hlinksldjump"/>
            <a:extLst>
              <a:ext uri="{FF2B5EF4-FFF2-40B4-BE49-F238E27FC236}">
                <a16:creationId xmlns:a16="http://schemas.microsoft.com/office/drawing/2014/main" id="{6BB753A6-59AA-46CB-9321-0531A3302FA2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rgbClr val="F25E4F"/>
                </a:solidFill>
              </a:rPr>
              <a:t>3. </a:t>
            </a:r>
            <a:r>
              <a:rPr lang="es-ES" b="1" dirty="0">
                <a:solidFill>
                  <a:schemeClr val="tx1"/>
                </a:solidFill>
              </a:rPr>
              <a:t>Elementos o Entradas de una Matriz</a:t>
            </a: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491C31CB-F375-445E-9990-A77CDDA2AA44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B3BCCEAE-F08B-469E-8C39-9572192660D9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28" name="Conexão reta 27">
            <a:extLst>
              <a:ext uri="{FF2B5EF4-FFF2-40B4-BE49-F238E27FC236}">
                <a16:creationId xmlns:a16="http://schemas.microsoft.com/office/drawing/2014/main" id="{8CAFE0D3-6E4E-4DED-B810-7703886E5A22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ta 28">
            <a:extLst>
              <a:ext uri="{FF2B5EF4-FFF2-40B4-BE49-F238E27FC236}">
                <a16:creationId xmlns:a16="http://schemas.microsoft.com/office/drawing/2014/main" id="{BC92F58E-7D25-46D6-9BE7-E64FDD41F217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29">
            <a:extLst>
              <a:ext uri="{FF2B5EF4-FFF2-40B4-BE49-F238E27FC236}">
                <a16:creationId xmlns:a16="http://schemas.microsoft.com/office/drawing/2014/main" id="{1E6A206C-1347-44C4-BEBE-AC1696C8BCA0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s-ES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Lección 1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A2F9E40A-9254-42DF-B0B0-036C5D2F20A3}"/>
              </a:ext>
            </a:extLst>
          </p:cNvPr>
          <p:cNvSpPr/>
          <p:nvPr/>
        </p:nvSpPr>
        <p:spPr>
          <a:xfrm>
            <a:off x="6179850" y="857359"/>
            <a:ext cx="136806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600" b="1" u="sng" dirty="0">
                <a:solidFill>
                  <a:srgbClr val="C00000"/>
                </a:solidFill>
              </a:rPr>
              <a:t>AVISO</a:t>
            </a:r>
          </a:p>
        </p:txBody>
      </p:sp>
      <p:sp>
        <p:nvSpPr>
          <p:cNvPr id="11" name="Retângulo: Cantos Arredondados 10">
            <a:extLst>
              <a:ext uri="{FF2B5EF4-FFF2-40B4-BE49-F238E27FC236}">
                <a16:creationId xmlns:a16="http://schemas.microsoft.com/office/drawing/2014/main" id="{65A0BCEE-2FD2-48F5-A119-F26EE426602B}"/>
              </a:ext>
            </a:extLst>
          </p:cNvPr>
          <p:cNvSpPr/>
          <p:nvPr/>
        </p:nvSpPr>
        <p:spPr>
          <a:xfrm>
            <a:off x="7001356" y="2299357"/>
            <a:ext cx="4852289" cy="195887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tângulo 9">
                <a:extLst>
                  <a:ext uri="{FF2B5EF4-FFF2-40B4-BE49-F238E27FC236}">
                    <a16:creationId xmlns:a16="http://schemas.microsoft.com/office/drawing/2014/main" id="{0DDE7F78-4168-4D63-9D80-C06DF93D47FA}"/>
                  </a:ext>
                </a:extLst>
              </p:cNvPr>
              <p:cNvSpPr/>
              <p:nvPr/>
            </p:nvSpPr>
            <p:spPr>
              <a:xfrm>
                <a:off x="7001356" y="3267768"/>
                <a:ext cx="4860819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ES" sz="2400" dirty="0">
                    <a:solidFill>
                      <a:sysClr val="windowText" lastClr="000000"/>
                    </a:solidFill>
                  </a:rPr>
                  <a:t>Una matriz genérica </a:t>
                </a:r>
                <a14:m>
                  <m:oMath xmlns:m="http://schemas.openxmlformats.org/officeDocument/2006/math">
                    <m:r>
                      <a:rPr lang="es-ES" sz="240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s-ES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s-ES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 (</m:t>
                    </m:r>
                    <m:r>
                      <a:rPr lang="es-ES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s-ES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s-ES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s-ES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s-ES" sz="2400" dirty="0"/>
                  <a:t> presentada en  </a:t>
                </a:r>
                <a:r>
                  <a:rPr lang="es-ES" sz="2400" b="1" u="sng" dirty="0">
                    <a:solidFill>
                      <a:srgbClr val="F25E4F"/>
                    </a:solidFill>
                  </a:rPr>
                  <a:t>forma compacta </a:t>
                </a:r>
                <a:endParaRPr lang="es-ES" sz="2400" u="sng" dirty="0">
                  <a:solidFill>
                    <a:srgbClr val="F25E4F"/>
                  </a:solidFill>
                </a:endParaRPr>
              </a:p>
            </p:txBody>
          </p:sp>
        </mc:Choice>
        <mc:Fallback xmlns="">
          <p:sp>
            <p:nvSpPr>
              <p:cNvPr id="10" name="Retângulo 9">
                <a:extLst>
                  <a:ext uri="{FF2B5EF4-FFF2-40B4-BE49-F238E27FC236}">
                    <a16:creationId xmlns:a16="http://schemas.microsoft.com/office/drawing/2014/main" id="{0DDE7F78-4168-4D63-9D80-C06DF93D47F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1356" y="3267768"/>
                <a:ext cx="4860819" cy="830997"/>
              </a:xfrm>
              <a:prstGeom prst="rect">
                <a:avLst/>
              </a:prstGeom>
              <a:blipFill>
                <a:blip r:embed="rId9"/>
                <a:stretch>
                  <a:fillRect t="-5882" b="-16176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tângulo 36">
                <a:extLst>
                  <a:ext uri="{FF2B5EF4-FFF2-40B4-BE49-F238E27FC236}">
                    <a16:creationId xmlns:a16="http://schemas.microsoft.com/office/drawing/2014/main" id="{C4292EF3-23DD-49B8-A71C-61720085AE05}"/>
                  </a:ext>
                </a:extLst>
              </p:cNvPr>
              <p:cNvSpPr/>
              <p:nvPr/>
            </p:nvSpPr>
            <p:spPr>
              <a:xfrm>
                <a:off x="7653667" y="2413694"/>
                <a:ext cx="3158836" cy="8628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s-E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s-E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s-E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s-ES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s-ES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𝑖𝑗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eqArr>
                            <m:eqArrPr>
                              <m:ctrlPr>
                                <a:rPr lang="es-E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s-E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s-E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=1,2,...,</m:t>
                              </m:r>
                              <m:r>
                                <a:rPr lang="es-E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e>
                              <m:r>
                                <a:rPr lang="es-E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s-E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=1,2,…,</m:t>
                              </m:r>
                              <m:r>
                                <a:rPr lang="es-E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eqArr>
                        </m:sub>
                      </m:sSub>
                    </m:oMath>
                  </m:oMathPara>
                </a14:m>
                <a:endParaRPr lang="es-E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7" name="Retângulo 36">
                <a:extLst>
                  <a:ext uri="{FF2B5EF4-FFF2-40B4-BE49-F238E27FC236}">
                    <a16:creationId xmlns:a16="http://schemas.microsoft.com/office/drawing/2014/main" id="{C4292EF3-23DD-49B8-A71C-61720085AE0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3667" y="2413694"/>
                <a:ext cx="3158836" cy="8628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Retângulo: Cantos Arredondados 50">
            <a:extLst>
              <a:ext uri="{FF2B5EF4-FFF2-40B4-BE49-F238E27FC236}">
                <a16:creationId xmlns:a16="http://schemas.microsoft.com/office/drawing/2014/main" id="{5F90266C-8B28-4A8A-B6D7-9DB0CBE78EDE}"/>
              </a:ext>
            </a:extLst>
          </p:cNvPr>
          <p:cNvSpPr/>
          <p:nvPr/>
        </p:nvSpPr>
        <p:spPr>
          <a:xfrm>
            <a:off x="3243533" y="4441822"/>
            <a:ext cx="7779509" cy="195887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tângulo 42">
                <a:extLst>
                  <a:ext uri="{FF2B5EF4-FFF2-40B4-BE49-F238E27FC236}">
                    <a16:creationId xmlns:a16="http://schemas.microsoft.com/office/drawing/2014/main" id="{EFEF501C-C25D-46ED-BAC3-328CF1B3AAF6}"/>
                  </a:ext>
                </a:extLst>
              </p:cNvPr>
              <p:cNvSpPr/>
              <p:nvPr/>
            </p:nvSpPr>
            <p:spPr>
              <a:xfrm>
                <a:off x="5606980" y="4631736"/>
                <a:ext cx="5673009" cy="17018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28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s-E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s-E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es-ES" sz="2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s-E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s-ES" sz="2800" i="0"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s-E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s-ES" sz="2800" i="0"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s-ES" sz="2800" i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s-E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s-ES" sz="2800" i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s-ES" sz="28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s-E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s-ES" sz="2800" i="0">
                                        <a:latin typeface="Cambria Math" panose="02040503050406030204" pitchFamily="18" charset="0"/>
                                      </a:rPr>
                                      <m:t>21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s-E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s-ES" sz="2800" i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s-ES" sz="28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s-ES" sz="2800" i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s-E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s-ES" sz="2800" i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s-ES" sz="28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s-ES" sz="2800" i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s-ES" sz="2800" i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s-ES" sz="2800" i="0">
                                    <a:latin typeface="Cambria Math" panose="02040503050406030204" pitchFamily="18" charset="0"/>
                                  </a:rPr>
                                  <m:t>⋱</m:t>
                                </m:r>
                              </m:e>
                              <m:e>
                                <m:r>
                                  <a:rPr lang="es-ES" sz="2800" i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s-E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s-ES" sz="2800" i="1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  <m:r>
                                      <a:rPr lang="es-ES" sz="2800" i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s-E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s-ES" sz="2800" i="1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  <m:r>
                                      <a:rPr lang="es-ES" sz="2800" i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s-ES" sz="2800" i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s-E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s-ES" sz="2800" i="1">
                                        <a:latin typeface="Cambria Math" panose="02040503050406030204" pitchFamily="18" charset="0"/>
                                      </a:rPr>
                                      <m:t>𝑚𝑛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s-ES" sz="2800" dirty="0"/>
              </a:p>
            </p:txBody>
          </p:sp>
        </mc:Choice>
        <mc:Fallback xmlns="">
          <p:sp>
            <p:nvSpPr>
              <p:cNvPr id="43" name="Retângulo 42">
                <a:extLst>
                  <a:ext uri="{FF2B5EF4-FFF2-40B4-BE49-F238E27FC236}">
                    <a16:creationId xmlns:a16="http://schemas.microsoft.com/office/drawing/2014/main" id="{EFEF501C-C25D-46ED-BAC3-328CF1B3AAF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6980" y="4631736"/>
                <a:ext cx="5673009" cy="170181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tângulo 45">
                <a:extLst>
                  <a:ext uri="{FF2B5EF4-FFF2-40B4-BE49-F238E27FC236}">
                    <a16:creationId xmlns:a16="http://schemas.microsoft.com/office/drawing/2014/main" id="{66D79590-3A82-4E62-8D13-571A0FFE22D5}"/>
                  </a:ext>
                </a:extLst>
              </p:cNvPr>
              <p:cNvSpPr/>
              <p:nvPr/>
            </p:nvSpPr>
            <p:spPr>
              <a:xfrm>
                <a:off x="3069359" y="4829263"/>
                <a:ext cx="3145641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/>
                <a:r>
                  <a:rPr lang="es-ES" sz="2400" dirty="0">
                    <a:solidFill>
                      <a:sysClr val="windowText" lastClr="000000"/>
                    </a:solidFill>
                  </a:rPr>
                  <a:t>Una matriz genérica </a:t>
                </a:r>
                <a14:m>
                  <m:oMath xmlns:m="http://schemas.openxmlformats.org/officeDocument/2006/math">
                    <m:r>
                      <a:rPr lang="es-ES" sz="240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s-ES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s-ES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 (</m:t>
                    </m:r>
                    <m:r>
                      <a:rPr lang="es-ES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s-ES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s-ES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s-ES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s-ES" sz="2400" dirty="0"/>
                  <a:t> presentada en  </a:t>
                </a:r>
                <a:r>
                  <a:rPr lang="es-ES" sz="2400" b="1" u="sng" dirty="0">
                    <a:solidFill>
                      <a:srgbClr val="F25E4F"/>
                    </a:solidFill>
                  </a:rPr>
                  <a:t>forma extendida</a:t>
                </a:r>
                <a:endParaRPr lang="es-ES" sz="2400" u="sng" dirty="0">
                  <a:solidFill>
                    <a:srgbClr val="F25E4F"/>
                  </a:solidFill>
                </a:endParaRPr>
              </a:p>
            </p:txBody>
          </p:sp>
        </mc:Choice>
        <mc:Fallback xmlns="">
          <p:sp>
            <p:nvSpPr>
              <p:cNvPr id="46" name="Retângulo 45">
                <a:extLst>
                  <a:ext uri="{FF2B5EF4-FFF2-40B4-BE49-F238E27FC236}">
                    <a16:creationId xmlns:a16="http://schemas.microsoft.com/office/drawing/2014/main" id="{66D79590-3A82-4E62-8D13-571A0FFE22D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9359" y="4829263"/>
                <a:ext cx="3145641" cy="1200329"/>
              </a:xfrm>
              <a:prstGeom prst="rect">
                <a:avLst/>
              </a:prstGeom>
              <a:blipFill>
                <a:blip r:embed="rId12"/>
                <a:stretch>
                  <a:fillRect t="-4061" r="-5233" b="-10660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Retângulo 32">
            <a:extLst>
              <a:ext uri="{FF2B5EF4-FFF2-40B4-BE49-F238E27FC236}">
                <a16:creationId xmlns:a16="http://schemas.microsoft.com/office/drawing/2014/main" id="{ED4B2EFD-2FAD-413F-8DF9-DD29E02C165F}"/>
              </a:ext>
            </a:extLst>
          </p:cNvPr>
          <p:cNvSpPr/>
          <p:nvPr/>
        </p:nvSpPr>
        <p:spPr>
          <a:xfrm>
            <a:off x="2416311" y="1826143"/>
            <a:ext cx="4388246" cy="23237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600"/>
              </a:spcAft>
            </a:pPr>
            <a:endParaRPr lang="es-ES" sz="2800" dirty="0">
              <a:solidFill>
                <a:srgbClr val="0C2B8E"/>
              </a:solidFill>
            </a:endParaRPr>
          </a:p>
          <a:p>
            <a:pPr lvl="0" algn="ctr">
              <a:spcAft>
                <a:spcPts val="600"/>
              </a:spcAft>
            </a:pPr>
            <a:r>
              <a:rPr lang="es-ES" sz="2800" dirty="0">
                <a:solidFill>
                  <a:srgbClr val="0C2B8E"/>
                </a:solidFill>
              </a:rPr>
              <a:t>La </a:t>
            </a:r>
            <a:r>
              <a:rPr lang="es-ES" sz="2800" b="1" u="sng" dirty="0">
                <a:solidFill>
                  <a:srgbClr val="0C2B8E"/>
                </a:solidFill>
              </a:rPr>
              <a:t>única información</a:t>
            </a:r>
            <a:r>
              <a:rPr lang="es-ES" sz="2800" dirty="0">
                <a:solidFill>
                  <a:srgbClr val="0C2B8E"/>
                </a:solidFill>
              </a:rPr>
              <a:t> que se puede extraer de estos esquemas  generales simples es el </a:t>
            </a:r>
            <a:r>
              <a:rPr lang="es-ES" sz="2800" b="1" u="sng" dirty="0">
                <a:solidFill>
                  <a:srgbClr val="0C2B8E"/>
                </a:solidFill>
              </a:rPr>
              <a:t>Tipo de la Matriz</a:t>
            </a:r>
            <a:r>
              <a:rPr lang="es-ES" sz="2800" dirty="0">
                <a:solidFill>
                  <a:srgbClr val="0C2B8E"/>
                </a:solidFill>
              </a:rPr>
              <a:t>.</a:t>
            </a:r>
          </a:p>
        </p:txBody>
      </p:sp>
      <p:sp>
        <p:nvSpPr>
          <p:cNvPr id="36" name="Retângulo 35">
            <a:extLst>
              <a:ext uri="{FF2B5EF4-FFF2-40B4-BE49-F238E27FC236}">
                <a16:creationId xmlns:a16="http://schemas.microsoft.com/office/drawing/2014/main" id="{33B90A3C-F3B3-446B-B2F7-C6E9F55E036C}"/>
              </a:ext>
            </a:extLst>
          </p:cNvPr>
          <p:cNvSpPr/>
          <p:nvPr/>
        </p:nvSpPr>
        <p:spPr>
          <a:xfrm>
            <a:off x="2385678" y="528335"/>
            <a:ext cx="13422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400" b="1" u="sng" dirty="0">
                <a:solidFill>
                  <a:srgbClr val="F25E4F"/>
                </a:solidFill>
              </a:rPr>
              <a:t>Notación</a:t>
            </a:r>
          </a:p>
        </p:txBody>
      </p:sp>
    </p:spTree>
    <p:extLst>
      <p:ext uri="{BB962C8B-B14F-4D97-AF65-F5344CB8AC3E}">
        <p14:creationId xmlns:p14="http://schemas.microsoft.com/office/powerpoint/2010/main" val="1881813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1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3" grpId="0"/>
      <p:bldP spid="33" grpId="1"/>
      <p:bldP spid="3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tângulo: Cantos Arredondados 32">
            <a:extLst>
              <a:ext uri="{FF2B5EF4-FFF2-40B4-BE49-F238E27FC236}">
                <a16:creationId xmlns:a16="http://schemas.microsoft.com/office/drawing/2014/main" id="{31723AF8-0F7C-4F5C-8533-9E17A6EB57EF}"/>
              </a:ext>
            </a:extLst>
          </p:cNvPr>
          <p:cNvSpPr/>
          <p:nvPr/>
        </p:nvSpPr>
        <p:spPr>
          <a:xfrm>
            <a:off x="2039072" y="251208"/>
            <a:ext cx="9978754" cy="6491235"/>
          </a:xfrm>
          <a:prstGeom prst="roundRect">
            <a:avLst>
              <a:gd name="adj" fmla="val 6142"/>
            </a:avLst>
          </a:prstGeom>
          <a:solidFill>
            <a:schemeClr val="bg1"/>
          </a:solidFill>
          <a:ln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12" name="Retângulo 11">
            <a:extLst>
              <a:ext uri="{FF2B5EF4-FFF2-40B4-BE49-F238E27FC236}">
                <a16:creationId xmlns:a16="http://schemas.microsoft.com/office/drawing/2014/main" id="{10355131-3C49-48B2-A6CA-4E649EDA03EA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4" name="Retângulo: Cantos Arredondados 13">
            <a:hlinkClick r:id="rId4" action="ppaction://hlinksldjump"/>
            <a:extLst>
              <a:ext uri="{FF2B5EF4-FFF2-40B4-BE49-F238E27FC236}">
                <a16:creationId xmlns:a16="http://schemas.microsoft.com/office/drawing/2014/main" id="{6705CEFF-F87E-475A-9625-06FEF0248507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>
                <a:solidFill>
                  <a:schemeClr val="tx1"/>
                </a:solidFill>
              </a:rPr>
              <a:t>¡Inténtelo!</a:t>
            </a:r>
          </a:p>
        </p:txBody>
      </p:sp>
      <p:sp>
        <p:nvSpPr>
          <p:cNvPr id="15" name="Retângulo: Cantos Arredondados 14">
            <a:hlinkClick r:id="rId5" action="ppaction://hlinksldjump"/>
            <a:extLst>
              <a:ext uri="{FF2B5EF4-FFF2-40B4-BE49-F238E27FC236}">
                <a16:creationId xmlns:a16="http://schemas.microsoft.com/office/drawing/2014/main" id="{9118FB6E-1B04-4D01-8A68-318DC5DB3880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rgbClr val="F25E4F"/>
                </a:solidFill>
              </a:rPr>
              <a:t>1. </a:t>
            </a:r>
            <a:r>
              <a:rPr lang="es-ES" b="1" dirty="0">
                <a:solidFill>
                  <a:schemeClr val="tx1"/>
                </a:solidFill>
              </a:rPr>
              <a:t>¿Qué es una Matriz?...</a:t>
            </a:r>
          </a:p>
        </p:txBody>
      </p:sp>
      <p:sp>
        <p:nvSpPr>
          <p:cNvPr id="16" name="Retângulo: Cantos Arredondados 15">
            <a:hlinkClick r:id="rId6" action="ppaction://hlinksldjump"/>
            <a:extLst>
              <a:ext uri="{FF2B5EF4-FFF2-40B4-BE49-F238E27FC236}">
                <a16:creationId xmlns:a16="http://schemas.microsoft.com/office/drawing/2014/main" id="{E1D46936-672E-4576-8D71-E2C8F8346F68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rgbClr val="F25E4F"/>
                </a:solidFill>
              </a:rPr>
              <a:t>2. </a:t>
            </a:r>
            <a:r>
              <a:rPr lang="es-ES" b="1" dirty="0">
                <a:solidFill>
                  <a:schemeClr val="tx1"/>
                </a:solidFill>
              </a:rPr>
              <a:t>Tamaño o Tipo o Dimensión de una Matriz</a:t>
            </a:r>
          </a:p>
        </p:txBody>
      </p:sp>
      <p:sp>
        <p:nvSpPr>
          <p:cNvPr id="17" name="Retângulo: Cantos Arredondados 16">
            <a:hlinkClick r:id="rId7" action="ppaction://hlinksldjump"/>
            <a:extLst>
              <a:ext uri="{FF2B5EF4-FFF2-40B4-BE49-F238E27FC236}">
                <a16:creationId xmlns:a16="http://schemas.microsoft.com/office/drawing/2014/main" id="{6BB753A6-59AA-46CB-9321-0531A3302FA2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rgbClr val="F25E4F"/>
                </a:solidFill>
              </a:rPr>
              <a:t>3. </a:t>
            </a:r>
            <a:r>
              <a:rPr lang="es-ES" b="1" dirty="0">
                <a:solidFill>
                  <a:schemeClr val="tx1"/>
                </a:solidFill>
              </a:rPr>
              <a:t>Elementos o Entradas de una Matriz</a:t>
            </a: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491C31CB-F375-445E-9990-A77CDDA2AA44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B3BCCEAE-F08B-469E-8C39-9572192660D9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28" name="Conexão reta 27">
            <a:extLst>
              <a:ext uri="{FF2B5EF4-FFF2-40B4-BE49-F238E27FC236}">
                <a16:creationId xmlns:a16="http://schemas.microsoft.com/office/drawing/2014/main" id="{8CAFE0D3-6E4E-4DED-B810-7703886E5A22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ta 28">
            <a:extLst>
              <a:ext uri="{FF2B5EF4-FFF2-40B4-BE49-F238E27FC236}">
                <a16:creationId xmlns:a16="http://schemas.microsoft.com/office/drawing/2014/main" id="{BC92F58E-7D25-46D6-9BE7-E64FDD41F217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29">
            <a:extLst>
              <a:ext uri="{FF2B5EF4-FFF2-40B4-BE49-F238E27FC236}">
                <a16:creationId xmlns:a16="http://schemas.microsoft.com/office/drawing/2014/main" id="{1E6A206C-1347-44C4-BEBE-AC1696C8BCA0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s-ES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Lección 1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A2F9E40A-9254-42DF-B0B0-036C5D2F20A3}"/>
              </a:ext>
            </a:extLst>
          </p:cNvPr>
          <p:cNvSpPr/>
          <p:nvPr/>
        </p:nvSpPr>
        <p:spPr>
          <a:xfrm>
            <a:off x="6179850" y="857359"/>
            <a:ext cx="136806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600" b="1" u="sng" dirty="0">
                <a:solidFill>
                  <a:srgbClr val="C00000"/>
                </a:solidFill>
              </a:rPr>
              <a:t>AVISO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tângulo 23">
                <a:extLst>
                  <a:ext uri="{FF2B5EF4-FFF2-40B4-BE49-F238E27FC236}">
                    <a16:creationId xmlns:a16="http://schemas.microsoft.com/office/drawing/2014/main" id="{4ACB4948-6893-48FA-A70F-8C5A4BD86263}"/>
                  </a:ext>
                </a:extLst>
              </p:cNvPr>
              <p:cNvSpPr/>
              <p:nvPr/>
            </p:nvSpPr>
            <p:spPr>
              <a:xfrm>
                <a:off x="3857672" y="2664050"/>
                <a:ext cx="5673009" cy="17018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s-E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s-E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es-ES" sz="2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s-E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s-ES" sz="2800" i="0"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s-E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s-ES" sz="2800" i="0"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s-ES" sz="2800" i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s-E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s-ES" sz="2800" i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s-ES" sz="28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s-E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s-ES" sz="2800" i="0">
                                        <a:latin typeface="Cambria Math" panose="02040503050406030204" pitchFamily="18" charset="0"/>
                                      </a:rPr>
                                      <m:t>21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s-E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s-ES" sz="2800" i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s-ES" sz="28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s-ES" sz="2800" i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s-E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s-ES" sz="2800" i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s-ES" sz="28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s-ES" sz="2800" i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s-ES" sz="2800" i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s-ES" sz="2800" i="0">
                                    <a:latin typeface="Cambria Math" panose="02040503050406030204" pitchFamily="18" charset="0"/>
                                  </a:rPr>
                                  <m:t>⋱</m:t>
                                </m:r>
                              </m:e>
                              <m:e>
                                <m:r>
                                  <a:rPr lang="es-ES" sz="2800" i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s-E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s-ES" sz="2800" i="1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  <m:r>
                                      <a:rPr lang="es-ES" sz="2800" i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s-E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s-ES" sz="2800" i="1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  <m:r>
                                      <a:rPr lang="es-ES" sz="2800" i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s-ES" sz="2800" i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s-E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s-ES" sz="2800" i="1">
                                        <a:latin typeface="Cambria Math" panose="02040503050406030204" pitchFamily="18" charset="0"/>
                                      </a:rPr>
                                      <m:t>𝑚𝑛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s-ES" sz="2800" dirty="0"/>
              </a:p>
            </p:txBody>
          </p:sp>
        </mc:Choice>
        <mc:Fallback xmlns="">
          <p:sp>
            <p:nvSpPr>
              <p:cNvPr id="24" name="Retângulo 23">
                <a:extLst>
                  <a:ext uri="{FF2B5EF4-FFF2-40B4-BE49-F238E27FC236}">
                    <a16:creationId xmlns:a16="http://schemas.microsoft.com/office/drawing/2014/main" id="{4ACB4948-6893-48FA-A70F-8C5A4BD8626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7672" y="2664050"/>
                <a:ext cx="5673009" cy="170181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Seta: Para a Direita 24">
                <a:extLst>
                  <a:ext uri="{FF2B5EF4-FFF2-40B4-BE49-F238E27FC236}">
                    <a16:creationId xmlns:a16="http://schemas.microsoft.com/office/drawing/2014/main" id="{A2C40835-2337-4251-B82A-D38C344CBE2C}"/>
                  </a:ext>
                </a:extLst>
              </p:cNvPr>
              <p:cNvSpPr/>
              <p:nvPr/>
            </p:nvSpPr>
            <p:spPr>
              <a:xfrm>
                <a:off x="5526718" y="1997088"/>
                <a:ext cx="2930236" cy="602673"/>
              </a:xfrm>
              <a:prstGeom prst="rightArrow">
                <a:avLst>
                  <a:gd name="adj1" fmla="val 84483"/>
                  <a:gd name="adj2" fmla="val 50000"/>
                </a:avLst>
              </a:prstGeom>
              <a:solidFill>
                <a:srgbClr val="0C2B8E"/>
              </a:solidFill>
              <a:ln>
                <a:solidFill>
                  <a:srgbClr val="0C2B8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s-ES" sz="2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𝒋</m:t>
                    </m:r>
                  </m:oMath>
                </a14:m>
                <a:r>
                  <a:rPr lang="es-ES" sz="2400" dirty="0"/>
                  <a:t> crece de </a:t>
                </a:r>
                <a14:m>
                  <m:oMath xmlns:m="http://schemas.openxmlformats.org/officeDocument/2006/math">
                    <m:r>
                      <a:rPr lang="es-ES" sz="2400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s-ES" sz="2400" dirty="0"/>
                  <a:t> a </a:t>
                </a:r>
                <a14:m>
                  <m:oMath xmlns:m="http://schemas.openxmlformats.org/officeDocument/2006/math">
                    <m:r>
                      <a:rPr lang="es-ES" sz="2400" b="1" i="1" smtClean="0"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endParaRPr lang="es-ES" sz="2400" b="1" dirty="0"/>
              </a:p>
            </p:txBody>
          </p:sp>
        </mc:Choice>
        <mc:Fallback xmlns="">
          <p:sp>
            <p:nvSpPr>
              <p:cNvPr id="25" name="Seta: Para a Direita 24">
                <a:extLst>
                  <a:ext uri="{FF2B5EF4-FFF2-40B4-BE49-F238E27FC236}">
                    <a16:creationId xmlns:a16="http://schemas.microsoft.com/office/drawing/2014/main" id="{A2C40835-2337-4251-B82A-D38C344CBE2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6718" y="1997088"/>
                <a:ext cx="2930236" cy="602673"/>
              </a:xfrm>
              <a:prstGeom prst="rightArrow">
                <a:avLst>
                  <a:gd name="adj1" fmla="val 84483"/>
                  <a:gd name="adj2" fmla="val 50000"/>
                </a:avLst>
              </a:prstGeom>
              <a:blipFill>
                <a:blip r:embed="rId10"/>
                <a:stretch>
                  <a:fillRect b="-11538"/>
                </a:stretch>
              </a:blipFill>
              <a:ln>
                <a:solidFill>
                  <a:srgbClr val="0C2B8E"/>
                </a:solidFill>
              </a:ln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Seta: Para a Direita 31">
                <a:extLst>
                  <a:ext uri="{FF2B5EF4-FFF2-40B4-BE49-F238E27FC236}">
                    <a16:creationId xmlns:a16="http://schemas.microsoft.com/office/drawing/2014/main" id="{297F53D0-9321-417D-BB4D-534D7871FD22}"/>
                  </a:ext>
                </a:extLst>
              </p:cNvPr>
              <p:cNvSpPr/>
              <p:nvPr/>
            </p:nvSpPr>
            <p:spPr>
              <a:xfrm>
                <a:off x="5526718" y="4376881"/>
                <a:ext cx="2930236" cy="602673"/>
              </a:xfrm>
              <a:prstGeom prst="rightArrow">
                <a:avLst>
                  <a:gd name="adj1" fmla="val 84483"/>
                  <a:gd name="adj2" fmla="val 50000"/>
                </a:avLst>
              </a:prstGeom>
              <a:noFill/>
              <a:ln w="38100">
                <a:solidFill>
                  <a:srgbClr val="0C2B8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s-ES" sz="3200" b="1" i="1" smtClean="0">
                        <a:ln>
                          <a:solidFill>
                            <a:srgbClr val="0C2B8E"/>
                          </a:solidFill>
                        </a:ln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s-ES" sz="2800" b="1" dirty="0">
                    <a:ln>
                      <a:solidFill>
                        <a:srgbClr val="0C2B8E"/>
                      </a:solidFill>
                    </a:ln>
                    <a:solidFill>
                      <a:srgbClr val="0C2B8E"/>
                    </a:solidFill>
                  </a:rPr>
                  <a:t> </a:t>
                </a:r>
                <a:r>
                  <a:rPr lang="es-ES" sz="2800" dirty="0">
                    <a:ln>
                      <a:solidFill>
                        <a:srgbClr val="0C2B8E"/>
                      </a:solidFill>
                    </a:ln>
                    <a:solidFill>
                      <a:srgbClr val="0C2B8E"/>
                    </a:solidFill>
                  </a:rPr>
                  <a:t>columnas</a:t>
                </a:r>
                <a:endParaRPr lang="es-ES" sz="2400" dirty="0">
                  <a:ln>
                    <a:solidFill>
                      <a:srgbClr val="0C2B8E"/>
                    </a:solidFill>
                  </a:ln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32" name="Seta: Para a Direita 31">
                <a:extLst>
                  <a:ext uri="{FF2B5EF4-FFF2-40B4-BE49-F238E27FC236}">
                    <a16:creationId xmlns:a16="http://schemas.microsoft.com/office/drawing/2014/main" id="{297F53D0-9321-417D-BB4D-534D7871FD2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6718" y="4376881"/>
                <a:ext cx="2930236" cy="602673"/>
              </a:xfrm>
              <a:prstGeom prst="rightArrow">
                <a:avLst>
                  <a:gd name="adj1" fmla="val 84483"/>
                  <a:gd name="adj2" fmla="val 50000"/>
                </a:avLst>
              </a:prstGeom>
              <a:blipFill>
                <a:blip r:embed="rId11"/>
                <a:stretch>
                  <a:fillRect/>
                </a:stretch>
              </a:blipFill>
              <a:ln w="38100">
                <a:solidFill>
                  <a:srgbClr val="0C2B8E"/>
                </a:solidFill>
              </a:ln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Seta: Para a Direita 33">
                <a:extLst>
                  <a:ext uri="{FF2B5EF4-FFF2-40B4-BE49-F238E27FC236}">
                    <a16:creationId xmlns:a16="http://schemas.microsoft.com/office/drawing/2014/main" id="{7D7593AC-8116-40F8-8AB4-FF61C19C4C97}"/>
                  </a:ext>
                </a:extLst>
              </p:cNvPr>
              <p:cNvSpPr/>
              <p:nvPr/>
            </p:nvSpPr>
            <p:spPr>
              <a:xfrm rot="16200000" flipH="1">
                <a:off x="3950415" y="3141341"/>
                <a:ext cx="1948079" cy="602673"/>
              </a:xfrm>
              <a:prstGeom prst="rightArrow">
                <a:avLst>
                  <a:gd name="adj1" fmla="val 84483"/>
                  <a:gd name="adj2" fmla="val 50000"/>
                </a:avLst>
              </a:prstGeom>
              <a:solidFill>
                <a:srgbClr val="F25E4F"/>
              </a:solidFill>
              <a:ln>
                <a:solidFill>
                  <a:srgbClr val="F25E4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s-ES" sz="20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s-ES" dirty="0"/>
                  <a:t> crece </a:t>
                </a:r>
              </a:p>
              <a:p>
                <a:pPr algn="ctr"/>
                <a:r>
                  <a:rPr lang="es-ES" dirty="0"/>
                  <a:t>de </a:t>
                </a:r>
                <a14:m>
                  <m:oMath xmlns:m="http://schemas.openxmlformats.org/officeDocument/2006/math">
                    <m:r>
                      <a:rPr lang="es-E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s-ES" dirty="0"/>
                  <a:t> a </a:t>
                </a:r>
                <a14:m>
                  <m:oMath xmlns:m="http://schemas.openxmlformats.org/officeDocument/2006/math">
                    <m:r>
                      <a:rPr lang="es-ES" b="1" i="1" smtClean="0">
                        <a:latin typeface="Cambria Math" panose="02040503050406030204" pitchFamily="18" charset="0"/>
                      </a:rPr>
                      <m:t>𝒎</m:t>
                    </m:r>
                  </m:oMath>
                </a14:m>
                <a:endParaRPr lang="es-ES" b="1" dirty="0"/>
              </a:p>
            </p:txBody>
          </p:sp>
        </mc:Choice>
        <mc:Fallback xmlns="">
          <p:sp>
            <p:nvSpPr>
              <p:cNvPr id="34" name="Seta: Para a Direita 33">
                <a:extLst>
                  <a:ext uri="{FF2B5EF4-FFF2-40B4-BE49-F238E27FC236}">
                    <a16:creationId xmlns:a16="http://schemas.microsoft.com/office/drawing/2014/main" id="{7D7593AC-8116-40F8-8AB4-FF61C19C4C9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 flipH="1">
                <a:off x="3950415" y="3141341"/>
                <a:ext cx="1948079" cy="602673"/>
              </a:xfrm>
              <a:prstGeom prst="rightArrow">
                <a:avLst>
                  <a:gd name="adj1" fmla="val 84483"/>
                  <a:gd name="adj2" fmla="val 50000"/>
                </a:avLst>
              </a:prstGeom>
              <a:blipFill>
                <a:blip r:embed="rId12"/>
                <a:stretch>
                  <a:fillRect l="-2857" r="-17143"/>
                </a:stretch>
              </a:blipFill>
              <a:ln>
                <a:solidFill>
                  <a:srgbClr val="F25E4F"/>
                </a:solidFill>
              </a:ln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Seta: Para a Direita 34">
                <a:extLst>
                  <a:ext uri="{FF2B5EF4-FFF2-40B4-BE49-F238E27FC236}">
                    <a16:creationId xmlns:a16="http://schemas.microsoft.com/office/drawing/2014/main" id="{B2A61A33-B9F9-4EF3-A5A6-DCD434923DAB}"/>
                  </a:ext>
                </a:extLst>
              </p:cNvPr>
              <p:cNvSpPr/>
              <p:nvPr/>
            </p:nvSpPr>
            <p:spPr>
              <a:xfrm rot="16200000" flipH="1">
                <a:off x="8170044" y="3111996"/>
                <a:ext cx="1948079" cy="602673"/>
              </a:xfrm>
              <a:prstGeom prst="rightArrow">
                <a:avLst>
                  <a:gd name="adj1" fmla="val 84483"/>
                  <a:gd name="adj2" fmla="val 50000"/>
                </a:avLst>
              </a:prstGeom>
              <a:noFill/>
              <a:ln w="38100">
                <a:solidFill>
                  <a:srgbClr val="F25E4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s-ES" sz="3200" b="1" i="1" smtClean="0">
                        <a:ln>
                          <a:solidFill>
                            <a:srgbClr val="F25E4F"/>
                          </a:solidFill>
                        </a:ln>
                        <a:solidFill>
                          <a:srgbClr val="F25E4F"/>
                        </a:solidFill>
                        <a:latin typeface="Cambria Math" panose="02040503050406030204" pitchFamily="18" charset="0"/>
                      </a:rPr>
                      <m:t>𝒎</m:t>
                    </m:r>
                  </m:oMath>
                </a14:m>
                <a:r>
                  <a:rPr lang="es-ES" sz="2800" dirty="0">
                    <a:ln>
                      <a:solidFill>
                        <a:srgbClr val="F25E4F"/>
                      </a:solidFill>
                    </a:ln>
                    <a:solidFill>
                      <a:srgbClr val="F25E4F"/>
                    </a:solidFill>
                  </a:rPr>
                  <a:t> filas </a:t>
                </a:r>
              </a:p>
            </p:txBody>
          </p:sp>
        </mc:Choice>
        <mc:Fallback xmlns="">
          <p:sp>
            <p:nvSpPr>
              <p:cNvPr id="35" name="Seta: Para a Direita 34">
                <a:extLst>
                  <a:ext uri="{FF2B5EF4-FFF2-40B4-BE49-F238E27FC236}">
                    <a16:creationId xmlns:a16="http://schemas.microsoft.com/office/drawing/2014/main" id="{B2A61A33-B9F9-4EF3-A5A6-DCD434923DA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 flipH="1">
                <a:off x="8170044" y="3111996"/>
                <a:ext cx="1948079" cy="602673"/>
              </a:xfrm>
              <a:prstGeom prst="rightArrow">
                <a:avLst>
                  <a:gd name="adj1" fmla="val 84483"/>
                  <a:gd name="adj2" fmla="val 50000"/>
                </a:avLst>
              </a:prstGeom>
              <a:blipFill>
                <a:blip r:embed="rId13"/>
                <a:stretch>
                  <a:fillRect/>
                </a:stretch>
              </a:blipFill>
              <a:ln w="38100">
                <a:solidFill>
                  <a:srgbClr val="F25E4F"/>
                </a:solidFill>
              </a:ln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tângulo 37">
                <a:extLst>
                  <a:ext uri="{FF2B5EF4-FFF2-40B4-BE49-F238E27FC236}">
                    <a16:creationId xmlns:a16="http://schemas.microsoft.com/office/drawing/2014/main" id="{8914826D-AA91-43A8-A5DE-3D3D644D6288}"/>
                  </a:ext>
                </a:extLst>
              </p:cNvPr>
              <p:cNvSpPr/>
              <p:nvPr/>
            </p:nvSpPr>
            <p:spPr>
              <a:xfrm>
                <a:off x="5447265" y="5128600"/>
                <a:ext cx="3158836" cy="8628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28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s-E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s-E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s-E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s-E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sz="28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s-ES" sz="2800" i="1">
                                      <a:latin typeface="Cambria Math" panose="02040503050406030204" pitchFamily="18" charset="0"/>
                                    </a:rPr>
                                    <m:t>𝑖𝑗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eqArr>
                            <m:eqArrPr>
                              <m:ctrlPr>
                                <a:rPr lang="es-E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s-ES" sz="28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s-ES" sz="2800" b="0" i="1" smtClean="0">
                                  <a:latin typeface="Cambria Math" panose="02040503050406030204" pitchFamily="18" charset="0"/>
                                </a:rPr>
                                <m:t>=1,2,...,</m:t>
                              </m:r>
                              <m:r>
                                <a:rPr lang="es-ES" sz="28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e>
                              <m:r>
                                <a:rPr lang="es-ES" sz="28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s-ES" sz="2800" b="0" i="1" smtClean="0">
                                  <a:latin typeface="Cambria Math" panose="02040503050406030204" pitchFamily="18" charset="0"/>
                                </a:rPr>
                                <m:t>=1,2,…,</m:t>
                              </m:r>
                              <m:r>
                                <a:rPr lang="es-ES" sz="2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eqArr>
                        </m:sub>
                      </m:sSub>
                    </m:oMath>
                  </m:oMathPara>
                </a14:m>
                <a:endParaRPr lang="es-ES" sz="2800" dirty="0"/>
              </a:p>
            </p:txBody>
          </p:sp>
        </mc:Choice>
        <mc:Fallback xmlns="">
          <p:sp>
            <p:nvSpPr>
              <p:cNvPr id="38" name="Retângulo 37">
                <a:extLst>
                  <a:ext uri="{FF2B5EF4-FFF2-40B4-BE49-F238E27FC236}">
                    <a16:creationId xmlns:a16="http://schemas.microsoft.com/office/drawing/2014/main" id="{8914826D-AA91-43A8-A5DE-3D3D644D628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7265" y="5128600"/>
                <a:ext cx="3158836" cy="86286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Oval 38">
            <a:extLst>
              <a:ext uri="{FF2B5EF4-FFF2-40B4-BE49-F238E27FC236}">
                <a16:creationId xmlns:a16="http://schemas.microsoft.com/office/drawing/2014/main" id="{B22C391F-29BB-47DA-92E8-8C7C81F78B30}"/>
              </a:ext>
            </a:extLst>
          </p:cNvPr>
          <p:cNvSpPr/>
          <p:nvPr/>
        </p:nvSpPr>
        <p:spPr>
          <a:xfrm>
            <a:off x="6688438" y="5392548"/>
            <a:ext cx="252000" cy="252000"/>
          </a:xfrm>
          <a:prstGeom prst="ellipse">
            <a:avLst/>
          </a:prstGeom>
          <a:noFill/>
          <a:ln w="28575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BA2D0637-7CA7-4867-B629-B55E71A49938}"/>
              </a:ext>
            </a:extLst>
          </p:cNvPr>
          <p:cNvSpPr/>
          <p:nvPr/>
        </p:nvSpPr>
        <p:spPr>
          <a:xfrm>
            <a:off x="6795465" y="5413330"/>
            <a:ext cx="252000" cy="252000"/>
          </a:xfrm>
          <a:prstGeom prst="ellipse">
            <a:avLst/>
          </a:prstGeom>
          <a:noFill/>
          <a:ln w="28575">
            <a:solidFill>
              <a:srgbClr val="0C2B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4AC7D0B4-64FE-4929-94F2-2AC65761909F}"/>
              </a:ext>
            </a:extLst>
          </p:cNvPr>
          <p:cNvSpPr/>
          <p:nvPr/>
        </p:nvSpPr>
        <p:spPr>
          <a:xfrm>
            <a:off x="8059660" y="5693430"/>
            <a:ext cx="252000" cy="252000"/>
          </a:xfrm>
          <a:prstGeom prst="ellipse">
            <a:avLst/>
          </a:prstGeom>
          <a:noFill/>
          <a:ln w="28575">
            <a:solidFill>
              <a:srgbClr val="0C2B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872C5BFE-53CB-4E4F-9AB1-6992069CF41D}"/>
              </a:ext>
            </a:extLst>
          </p:cNvPr>
          <p:cNvSpPr/>
          <p:nvPr/>
        </p:nvSpPr>
        <p:spPr>
          <a:xfrm>
            <a:off x="8026918" y="5368206"/>
            <a:ext cx="252000" cy="252000"/>
          </a:xfrm>
          <a:prstGeom prst="ellipse">
            <a:avLst/>
          </a:prstGeom>
          <a:noFill/>
          <a:ln w="28575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339E7472-4EC8-4313-9B5A-8BCF9470E1DB}"/>
              </a:ext>
            </a:extLst>
          </p:cNvPr>
          <p:cNvSpPr/>
          <p:nvPr/>
        </p:nvSpPr>
        <p:spPr>
          <a:xfrm>
            <a:off x="5611584" y="2824518"/>
            <a:ext cx="252000" cy="252000"/>
          </a:xfrm>
          <a:prstGeom prst="ellipse">
            <a:avLst/>
          </a:prstGeom>
          <a:noFill/>
          <a:ln w="28575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F3417F79-1678-451F-945A-B0904D32A085}"/>
              </a:ext>
            </a:extLst>
          </p:cNvPr>
          <p:cNvSpPr/>
          <p:nvPr/>
        </p:nvSpPr>
        <p:spPr>
          <a:xfrm>
            <a:off x="5626291" y="3252126"/>
            <a:ext cx="252000" cy="252000"/>
          </a:xfrm>
          <a:prstGeom prst="ellipse">
            <a:avLst/>
          </a:prstGeom>
          <a:noFill/>
          <a:ln w="28575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F68AA599-8C57-4E38-B204-8CD76AF2A25D}"/>
              </a:ext>
            </a:extLst>
          </p:cNvPr>
          <p:cNvSpPr/>
          <p:nvPr/>
        </p:nvSpPr>
        <p:spPr>
          <a:xfrm>
            <a:off x="5632073" y="4086000"/>
            <a:ext cx="252000" cy="252000"/>
          </a:xfrm>
          <a:prstGeom prst="ellipse">
            <a:avLst/>
          </a:prstGeom>
          <a:noFill/>
          <a:ln w="28575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B5DB5811-CBD9-4F3C-9EAD-D83E70A3217E}"/>
              </a:ext>
            </a:extLst>
          </p:cNvPr>
          <p:cNvSpPr/>
          <p:nvPr/>
        </p:nvSpPr>
        <p:spPr>
          <a:xfrm>
            <a:off x="5799609" y="2824518"/>
            <a:ext cx="252000" cy="252000"/>
          </a:xfrm>
          <a:prstGeom prst="ellipse">
            <a:avLst/>
          </a:prstGeom>
          <a:noFill/>
          <a:ln w="28575">
            <a:solidFill>
              <a:srgbClr val="0C2B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8B207C11-557B-42B1-8C6D-BD7833C4F4E0}"/>
              </a:ext>
            </a:extLst>
          </p:cNvPr>
          <p:cNvSpPr/>
          <p:nvPr/>
        </p:nvSpPr>
        <p:spPr>
          <a:xfrm>
            <a:off x="6749884" y="2824518"/>
            <a:ext cx="252000" cy="252000"/>
          </a:xfrm>
          <a:prstGeom prst="ellipse">
            <a:avLst/>
          </a:prstGeom>
          <a:noFill/>
          <a:ln w="28575">
            <a:solidFill>
              <a:srgbClr val="0C2B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2758A162-33C0-402E-B68F-1489FDF4038F}"/>
              </a:ext>
            </a:extLst>
          </p:cNvPr>
          <p:cNvSpPr/>
          <p:nvPr/>
        </p:nvSpPr>
        <p:spPr>
          <a:xfrm>
            <a:off x="8354101" y="2824518"/>
            <a:ext cx="252000" cy="252000"/>
          </a:xfrm>
          <a:prstGeom prst="ellipse">
            <a:avLst/>
          </a:prstGeom>
          <a:noFill/>
          <a:ln w="28575">
            <a:solidFill>
              <a:srgbClr val="0C2B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35155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32" grpId="0" animBg="1"/>
      <p:bldP spid="34" grpId="0" animBg="1"/>
      <p:bldP spid="34" grpId="1" animBg="1"/>
      <p:bldP spid="35" grpId="0" animBg="1"/>
      <p:bldP spid="35" grpId="1" animBg="1"/>
      <p:bldP spid="39" grpId="0" animBg="1"/>
      <p:bldP spid="39" grpId="1" animBg="1"/>
      <p:bldP spid="40" grpId="0" animBg="1"/>
      <p:bldP spid="41" grpId="0" animBg="1"/>
      <p:bldP spid="42" grpId="0" animBg="1"/>
      <p:bldP spid="42" grpId="1" animBg="1"/>
      <p:bldP spid="44" grpId="0" animBg="1"/>
      <p:bldP spid="44" grpId="1" animBg="1"/>
      <p:bldP spid="45" grpId="0" animBg="1"/>
      <p:bldP spid="45" grpId="1" animBg="1"/>
      <p:bldP spid="47" grpId="0" animBg="1"/>
      <p:bldP spid="47" grpId="1" animBg="1"/>
      <p:bldP spid="48" grpId="0" animBg="1"/>
      <p:bldP spid="49" grpId="0" animBg="1"/>
      <p:bldP spid="5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Retângulo: Cantos Arredondados 62">
            <a:extLst>
              <a:ext uri="{FF2B5EF4-FFF2-40B4-BE49-F238E27FC236}">
                <a16:creationId xmlns:a16="http://schemas.microsoft.com/office/drawing/2014/main" id="{9EE80519-98F7-42D7-85F6-942ECF78289E}"/>
              </a:ext>
            </a:extLst>
          </p:cNvPr>
          <p:cNvSpPr/>
          <p:nvPr/>
        </p:nvSpPr>
        <p:spPr>
          <a:xfrm>
            <a:off x="2039072" y="251208"/>
            <a:ext cx="9978754" cy="6491235"/>
          </a:xfrm>
          <a:prstGeom prst="roundRect">
            <a:avLst>
              <a:gd name="adj" fmla="val 6142"/>
            </a:avLst>
          </a:prstGeom>
          <a:solidFill>
            <a:schemeClr val="bg1"/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12" name="Retângulo 11">
            <a:extLst>
              <a:ext uri="{FF2B5EF4-FFF2-40B4-BE49-F238E27FC236}">
                <a16:creationId xmlns:a16="http://schemas.microsoft.com/office/drawing/2014/main" id="{10355131-3C49-48B2-A6CA-4E649EDA03EA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4" name="Retângulo: Cantos Arredondados 13">
            <a:hlinkClick r:id="rId6" action="ppaction://hlinksldjump"/>
            <a:extLst>
              <a:ext uri="{FF2B5EF4-FFF2-40B4-BE49-F238E27FC236}">
                <a16:creationId xmlns:a16="http://schemas.microsoft.com/office/drawing/2014/main" id="{6705CEFF-F87E-475A-9625-06FEF0248507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>
                <a:solidFill>
                  <a:schemeClr val="tx1"/>
                </a:solidFill>
              </a:rPr>
              <a:t>¡Inténtelo!</a:t>
            </a:r>
          </a:p>
        </p:txBody>
      </p:sp>
      <p:sp>
        <p:nvSpPr>
          <p:cNvPr id="15" name="Retângulo: Cantos Arredondados 14">
            <a:hlinkClick r:id="rId7" action="ppaction://hlinksldjump"/>
            <a:extLst>
              <a:ext uri="{FF2B5EF4-FFF2-40B4-BE49-F238E27FC236}">
                <a16:creationId xmlns:a16="http://schemas.microsoft.com/office/drawing/2014/main" id="{9118FB6E-1B04-4D01-8A68-318DC5DB3880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rgbClr val="F25E4F"/>
                </a:solidFill>
              </a:rPr>
              <a:t>1. </a:t>
            </a:r>
            <a:r>
              <a:rPr lang="es-ES" b="1" dirty="0">
                <a:solidFill>
                  <a:schemeClr val="tx1"/>
                </a:solidFill>
              </a:rPr>
              <a:t>¿Qué es una Matriz?...</a:t>
            </a:r>
          </a:p>
        </p:txBody>
      </p:sp>
      <p:sp>
        <p:nvSpPr>
          <p:cNvPr id="16" name="Retângulo: Cantos Arredondados 15">
            <a:hlinkClick r:id="rId8" action="ppaction://hlinksldjump"/>
            <a:extLst>
              <a:ext uri="{FF2B5EF4-FFF2-40B4-BE49-F238E27FC236}">
                <a16:creationId xmlns:a16="http://schemas.microsoft.com/office/drawing/2014/main" id="{E1D46936-672E-4576-8D71-E2C8F8346F68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rgbClr val="F25E4F"/>
                </a:solidFill>
              </a:rPr>
              <a:t>2. </a:t>
            </a:r>
            <a:r>
              <a:rPr lang="es-ES" b="1" dirty="0">
                <a:solidFill>
                  <a:schemeClr val="tx1"/>
                </a:solidFill>
              </a:rPr>
              <a:t>Tamaño o Tipo o Dimensión de una Matriz</a:t>
            </a:r>
          </a:p>
        </p:txBody>
      </p:sp>
      <p:sp>
        <p:nvSpPr>
          <p:cNvPr id="17" name="Retângulo: Cantos Arredondados 16">
            <a:hlinkClick r:id="rId9" action="ppaction://hlinksldjump"/>
            <a:extLst>
              <a:ext uri="{FF2B5EF4-FFF2-40B4-BE49-F238E27FC236}">
                <a16:creationId xmlns:a16="http://schemas.microsoft.com/office/drawing/2014/main" id="{6BB753A6-59AA-46CB-9321-0531A3302FA2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rgbClr val="F25E4F"/>
                </a:solidFill>
              </a:rPr>
              <a:t>3. </a:t>
            </a:r>
            <a:r>
              <a:rPr lang="es-ES" b="1" dirty="0">
                <a:solidFill>
                  <a:schemeClr val="tx1"/>
                </a:solidFill>
              </a:rPr>
              <a:t>Elementos o Entradas de una Matriz</a:t>
            </a: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491C31CB-F375-445E-9990-A77CDDA2AA44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B3BCCEAE-F08B-469E-8C39-9572192660D9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28" name="Conexão reta 27">
            <a:extLst>
              <a:ext uri="{FF2B5EF4-FFF2-40B4-BE49-F238E27FC236}">
                <a16:creationId xmlns:a16="http://schemas.microsoft.com/office/drawing/2014/main" id="{8CAFE0D3-6E4E-4DED-B810-7703886E5A22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ta 28">
            <a:extLst>
              <a:ext uri="{FF2B5EF4-FFF2-40B4-BE49-F238E27FC236}">
                <a16:creationId xmlns:a16="http://schemas.microsoft.com/office/drawing/2014/main" id="{BC92F58E-7D25-46D6-9BE7-E64FDD41F217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29">
            <a:extLst>
              <a:ext uri="{FF2B5EF4-FFF2-40B4-BE49-F238E27FC236}">
                <a16:creationId xmlns:a16="http://schemas.microsoft.com/office/drawing/2014/main" id="{1E6A206C-1347-44C4-BEBE-AC1696C8BCA0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s-ES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Lección 1</a:t>
            </a:r>
          </a:p>
        </p:txBody>
      </p:sp>
      <p:sp>
        <p:nvSpPr>
          <p:cNvPr id="33" name="Retângulo 32">
            <a:extLst>
              <a:ext uri="{FF2B5EF4-FFF2-40B4-BE49-F238E27FC236}">
                <a16:creationId xmlns:a16="http://schemas.microsoft.com/office/drawing/2014/main" id="{E7CE93B0-523F-46C0-8737-1D8C81943D54}"/>
              </a:ext>
            </a:extLst>
          </p:cNvPr>
          <p:cNvSpPr/>
          <p:nvPr/>
        </p:nvSpPr>
        <p:spPr>
          <a:xfrm>
            <a:off x="2672276" y="367800"/>
            <a:ext cx="13933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s-ES" sz="2400" b="1" u="sng" dirty="0">
                <a:solidFill>
                  <a:srgbClr val="29A6FF"/>
                </a:solidFill>
              </a:rPr>
              <a:t>Ejemplos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tângulo 36">
                <a:extLst>
                  <a:ext uri="{FF2B5EF4-FFF2-40B4-BE49-F238E27FC236}">
                    <a16:creationId xmlns:a16="http://schemas.microsoft.com/office/drawing/2014/main" id="{1A0A2698-358F-47E9-B75B-EDB18FC6318E}"/>
                  </a:ext>
                </a:extLst>
              </p:cNvPr>
              <p:cNvSpPr/>
              <p:nvPr/>
            </p:nvSpPr>
            <p:spPr>
              <a:xfrm>
                <a:off x="4243027" y="416353"/>
                <a:ext cx="5505023" cy="19614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>
                  <a:spcAft>
                    <a:spcPts val="600"/>
                  </a:spcAft>
                </a:pPr>
                <a:r>
                  <a:rPr lang="es-ES" sz="2400" dirty="0">
                    <a:solidFill>
                      <a:sysClr val="windowText" lastClr="000000"/>
                    </a:solidFill>
                  </a:rPr>
                  <a:t>Dadas las matrices:</a:t>
                </a:r>
              </a:p>
              <a:p>
                <a:pPr lvl="0" algn="ctr"/>
                <a:r>
                  <a:rPr lang="es-ES" sz="2400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s-ES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s-ES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s-ES" sz="24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s-ES" sz="2400" b="0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s-ES" sz="2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s-ES" sz="2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mr>
                          <m:mr>
                            <m:e>
                              <m:r>
                                <a:rPr lang="es-ES" sz="2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  <m:e>
                              <m:r>
                                <a:rPr lang="es-ES" sz="2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s-ES" sz="2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es-ES" sz="2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s-ES" sz="2400" dirty="0"/>
                  <a:t> , </a:t>
                </a:r>
                <a14:m>
                  <m:oMath xmlns:m="http://schemas.openxmlformats.org/officeDocument/2006/math">
                    <m:r>
                      <a:rPr lang="es-ES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s-ES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s-ES" sz="24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s-ES" sz="2400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s-ES" sz="2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s-ES" sz="2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  <m:e>
                              <m:r>
                                <a:rPr lang="es-ES" sz="2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−4</m:t>
                              </m:r>
                            </m:e>
                          </m:mr>
                          <m:mr>
                            <m:e>
                              <m:r>
                                <a:rPr lang="es-ES" sz="2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−5</m:t>
                              </m:r>
                            </m:e>
                            <m:e>
                              <m:r>
                                <a:rPr lang="es-ES" sz="2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  <m:e>
                              <m:r>
                                <a:rPr lang="es-ES" sz="2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e>
                          </m:mr>
                          <m:mr>
                            <m:e>
                              <m:r>
                                <a:rPr lang="es-ES" sz="2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e>
                            <m:e>
                              <m:r>
                                <a:rPr lang="es-ES" sz="2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s-ES" sz="2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s-ES" sz="2400" dirty="0"/>
              </a:p>
              <a:p>
                <a:pPr lvl="0" algn="ctr">
                  <a:spcBef>
                    <a:spcPts val="600"/>
                  </a:spcBef>
                </a:pPr>
                <a:r>
                  <a:rPr lang="es-ES" sz="2400" dirty="0"/>
                  <a:t>tenemos, por ejemplo:   </a:t>
                </a:r>
              </a:p>
            </p:txBody>
          </p:sp>
        </mc:Choice>
        <mc:Fallback xmlns="">
          <p:sp>
            <p:nvSpPr>
              <p:cNvPr id="37" name="Retângulo 36">
                <a:extLst>
                  <a:ext uri="{FF2B5EF4-FFF2-40B4-BE49-F238E27FC236}">
                    <a16:creationId xmlns:a16="http://schemas.microsoft.com/office/drawing/2014/main" id="{1A0A2698-358F-47E9-B75B-EDB18FC6318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3027" y="416353"/>
                <a:ext cx="5505023" cy="1961499"/>
              </a:xfrm>
              <a:prstGeom prst="rect">
                <a:avLst/>
              </a:prstGeom>
              <a:blipFill>
                <a:blip r:embed="rId11"/>
                <a:stretch>
                  <a:fillRect t="-2484" b="-5901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Retângulo 50">
            <a:extLst>
              <a:ext uri="{FF2B5EF4-FFF2-40B4-BE49-F238E27FC236}">
                <a16:creationId xmlns:a16="http://schemas.microsoft.com/office/drawing/2014/main" id="{8A290828-FDD7-4E10-96AB-A12A15F8F67E}"/>
              </a:ext>
            </a:extLst>
          </p:cNvPr>
          <p:cNvSpPr/>
          <p:nvPr/>
        </p:nvSpPr>
        <p:spPr>
          <a:xfrm>
            <a:off x="2363931" y="5087835"/>
            <a:ext cx="439311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800" b="1" dirty="0">
                <a:solidFill>
                  <a:srgbClr val="0C2B8E"/>
                </a:solidFill>
              </a:rPr>
              <a:t>¿Puede identificar los elementos?</a:t>
            </a:r>
          </a:p>
          <a:p>
            <a:pPr algn="ctr"/>
            <a:r>
              <a:rPr lang="es-ES" sz="1600" dirty="0">
                <a:solidFill>
                  <a:srgbClr val="0C2B8E"/>
                </a:solidFill>
              </a:rPr>
              <a:t>(haga </a:t>
            </a:r>
            <a:r>
              <a:rPr lang="es-ES" sz="1600" b="1" dirty="0">
                <a:solidFill>
                  <a:srgbClr val="0C2B8E"/>
                </a:solidFill>
              </a:rPr>
              <a:t>clic en cada elemento para ver la respuesta</a:t>
            </a:r>
            <a:r>
              <a:rPr lang="es-ES" sz="1600" dirty="0">
                <a:solidFill>
                  <a:srgbClr val="0C2B8E"/>
                </a:solidFill>
              </a:rPr>
              <a:t>)</a:t>
            </a:r>
            <a:endParaRPr lang="es-ES" sz="1400" dirty="0"/>
          </a:p>
        </p:txBody>
      </p:sp>
      <p:sp>
        <p:nvSpPr>
          <p:cNvPr id="55" name="Retângulo: Cantos Arredondados 54">
            <a:extLst>
              <a:ext uri="{FF2B5EF4-FFF2-40B4-BE49-F238E27FC236}">
                <a16:creationId xmlns:a16="http://schemas.microsoft.com/office/drawing/2014/main" id="{FF50EB3A-000E-4ECA-9B95-21AC635E760D}"/>
              </a:ext>
            </a:extLst>
          </p:cNvPr>
          <p:cNvSpPr/>
          <p:nvPr/>
        </p:nvSpPr>
        <p:spPr>
          <a:xfrm>
            <a:off x="5306146" y="1226020"/>
            <a:ext cx="573022" cy="351280"/>
          </a:xfrm>
          <a:prstGeom prst="roundRect">
            <a:avLst/>
          </a:prstGeom>
          <a:noFill/>
          <a:ln w="38100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cxnSp>
        <p:nvCxnSpPr>
          <p:cNvPr id="56" name="Conexão reta unidirecional 55">
            <a:extLst>
              <a:ext uri="{FF2B5EF4-FFF2-40B4-BE49-F238E27FC236}">
                <a16:creationId xmlns:a16="http://schemas.microsoft.com/office/drawing/2014/main" id="{CBE23DAF-29C8-4E14-8101-3EAE1CC7FCF8}"/>
              </a:ext>
            </a:extLst>
          </p:cNvPr>
          <p:cNvCxnSpPr/>
          <p:nvPr/>
        </p:nvCxnSpPr>
        <p:spPr>
          <a:xfrm>
            <a:off x="4679019" y="1401729"/>
            <a:ext cx="488370" cy="0"/>
          </a:xfrm>
          <a:prstGeom prst="straightConnector1">
            <a:avLst/>
          </a:prstGeom>
          <a:ln w="76200">
            <a:solidFill>
              <a:srgbClr val="F25E4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exão reta unidirecional 56">
            <a:extLst>
              <a:ext uri="{FF2B5EF4-FFF2-40B4-BE49-F238E27FC236}">
                <a16:creationId xmlns:a16="http://schemas.microsoft.com/office/drawing/2014/main" id="{0D5405C5-3300-4C4F-84A9-27A0E3D65265}"/>
              </a:ext>
            </a:extLst>
          </p:cNvPr>
          <p:cNvCxnSpPr>
            <a:cxnSpLocks/>
          </p:cNvCxnSpPr>
          <p:nvPr/>
        </p:nvCxnSpPr>
        <p:spPr>
          <a:xfrm rot="5400000">
            <a:off x="5365145" y="639756"/>
            <a:ext cx="488370" cy="0"/>
          </a:xfrm>
          <a:prstGeom prst="straightConnector1">
            <a:avLst/>
          </a:prstGeom>
          <a:ln w="76200">
            <a:solidFill>
              <a:srgbClr val="F25E4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tângulo: Cantos Arredondados 2">
            <a:extLst>
              <a:ext uri="{FF2B5EF4-FFF2-40B4-BE49-F238E27FC236}">
                <a16:creationId xmlns:a16="http://schemas.microsoft.com/office/drawing/2014/main" id="{0A87DA1D-C57B-4307-9E4C-70F65959C9B6}"/>
              </a:ext>
            </a:extLst>
          </p:cNvPr>
          <p:cNvSpPr/>
          <p:nvPr/>
        </p:nvSpPr>
        <p:spPr>
          <a:xfrm>
            <a:off x="2558850" y="2480764"/>
            <a:ext cx="1812183" cy="60408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tângulo 42">
                <a:extLst>
                  <a:ext uri="{FF2B5EF4-FFF2-40B4-BE49-F238E27FC236}">
                    <a16:creationId xmlns:a16="http://schemas.microsoft.com/office/drawing/2014/main" id="{90A03036-657E-48E9-B8BB-A9494A3B4D81}"/>
                  </a:ext>
                </a:extLst>
              </p:cNvPr>
              <p:cNvSpPr/>
              <p:nvPr/>
            </p:nvSpPr>
            <p:spPr>
              <a:xfrm>
                <a:off x="2558850" y="2488928"/>
                <a:ext cx="1153714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280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28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s-ES" sz="28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21</m:t>
                          </m:r>
                        </m:sub>
                      </m:sSub>
                      <m:r>
                        <a:rPr lang="es-ES" sz="28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s-ES" sz="28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43" name="Retângulo 42">
                <a:extLst>
                  <a:ext uri="{FF2B5EF4-FFF2-40B4-BE49-F238E27FC236}">
                    <a16:creationId xmlns:a16="http://schemas.microsoft.com/office/drawing/2014/main" id="{90A03036-657E-48E9-B8BB-A9494A3B4D8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8850" y="2488928"/>
                <a:ext cx="1153714" cy="52322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tângulo 57">
                <a:extLst>
                  <a:ext uri="{FF2B5EF4-FFF2-40B4-BE49-F238E27FC236}">
                    <a16:creationId xmlns:a16="http://schemas.microsoft.com/office/drawing/2014/main" id="{FFB830B0-31AD-4DF5-91DA-7C2810331C0F}"/>
                  </a:ext>
                </a:extLst>
              </p:cNvPr>
              <p:cNvSpPr/>
              <p:nvPr/>
            </p:nvSpPr>
            <p:spPr>
              <a:xfrm>
                <a:off x="3494104" y="2488928"/>
                <a:ext cx="748923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2800" b="1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s-ES" sz="2800" b="1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s-ES" sz="2800" b="1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58" name="Retângulo 57">
                <a:extLst>
                  <a:ext uri="{FF2B5EF4-FFF2-40B4-BE49-F238E27FC236}">
                    <a16:creationId xmlns:a16="http://schemas.microsoft.com/office/drawing/2014/main" id="{FFB830B0-31AD-4DF5-91DA-7C2810331C0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4104" y="2488928"/>
                <a:ext cx="748923" cy="52322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" name="Retângulo: Cantos Arredondados 68">
            <a:extLst>
              <a:ext uri="{FF2B5EF4-FFF2-40B4-BE49-F238E27FC236}">
                <a16:creationId xmlns:a16="http://schemas.microsoft.com/office/drawing/2014/main" id="{7E674379-7573-4485-83AE-C17557FEF96E}"/>
              </a:ext>
            </a:extLst>
          </p:cNvPr>
          <p:cNvSpPr/>
          <p:nvPr/>
        </p:nvSpPr>
        <p:spPr>
          <a:xfrm>
            <a:off x="2558850" y="3367753"/>
            <a:ext cx="1812183" cy="60408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tângulo 45">
                <a:extLst>
                  <a:ext uri="{FF2B5EF4-FFF2-40B4-BE49-F238E27FC236}">
                    <a16:creationId xmlns:a16="http://schemas.microsoft.com/office/drawing/2014/main" id="{3D4E236C-B0BF-4740-9115-C0DCC97E9890}"/>
                  </a:ext>
                </a:extLst>
              </p:cNvPr>
              <p:cNvSpPr/>
              <p:nvPr/>
            </p:nvSpPr>
            <p:spPr>
              <a:xfrm>
                <a:off x="2510531" y="3385239"/>
                <a:ext cx="1153714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280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28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s-ES" sz="28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32</m:t>
                          </m:r>
                        </m:sub>
                      </m:sSub>
                      <m:r>
                        <a:rPr lang="es-ES" sz="28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s-ES" sz="28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46" name="Retângulo 45">
                <a:extLst>
                  <a:ext uri="{FF2B5EF4-FFF2-40B4-BE49-F238E27FC236}">
                    <a16:creationId xmlns:a16="http://schemas.microsoft.com/office/drawing/2014/main" id="{3D4E236C-B0BF-4740-9115-C0DCC97E989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0531" y="3385239"/>
                <a:ext cx="1153714" cy="52322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Retângulo 58">
                <a:extLst>
                  <a:ext uri="{FF2B5EF4-FFF2-40B4-BE49-F238E27FC236}">
                    <a16:creationId xmlns:a16="http://schemas.microsoft.com/office/drawing/2014/main" id="{5694D10B-50C7-4674-BF90-4BA00404A932}"/>
                  </a:ext>
                </a:extLst>
              </p:cNvPr>
              <p:cNvSpPr/>
              <p:nvPr/>
            </p:nvSpPr>
            <p:spPr>
              <a:xfrm>
                <a:off x="3494104" y="3373200"/>
                <a:ext cx="748923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2800" b="1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s-ES" sz="2800" b="1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es-ES" sz="2800" b="1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59" name="Retângulo 58">
                <a:extLst>
                  <a:ext uri="{FF2B5EF4-FFF2-40B4-BE49-F238E27FC236}">
                    <a16:creationId xmlns:a16="http://schemas.microsoft.com/office/drawing/2014/main" id="{5694D10B-50C7-4674-BF90-4BA00404A93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4104" y="3373200"/>
                <a:ext cx="748923" cy="52322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0" name="Retângulo: Cantos Arredondados 69">
            <a:extLst>
              <a:ext uri="{FF2B5EF4-FFF2-40B4-BE49-F238E27FC236}">
                <a16:creationId xmlns:a16="http://schemas.microsoft.com/office/drawing/2014/main" id="{735A19D6-B618-4E3D-8AB9-CD8AF68DD42E}"/>
              </a:ext>
            </a:extLst>
          </p:cNvPr>
          <p:cNvSpPr/>
          <p:nvPr/>
        </p:nvSpPr>
        <p:spPr>
          <a:xfrm>
            <a:off x="4859102" y="2482800"/>
            <a:ext cx="1812183" cy="60408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71" name="Retângulo: Cantos Arredondados 70">
            <a:extLst>
              <a:ext uri="{FF2B5EF4-FFF2-40B4-BE49-F238E27FC236}">
                <a16:creationId xmlns:a16="http://schemas.microsoft.com/office/drawing/2014/main" id="{36D07728-D7C7-4834-AAAD-AABE8FBE2918}"/>
              </a:ext>
            </a:extLst>
          </p:cNvPr>
          <p:cNvSpPr/>
          <p:nvPr/>
        </p:nvSpPr>
        <p:spPr>
          <a:xfrm>
            <a:off x="4859102" y="3368570"/>
            <a:ext cx="1812183" cy="60408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72" name="Retângulo: Cantos Arredondados 71">
            <a:extLst>
              <a:ext uri="{FF2B5EF4-FFF2-40B4-BE49-F238E27FC236}">
                <a16:creationId xmlns:a16="http://schemas.microsoft.com/office/drawing/2014/main" id="{570A274F-9E89-4AC4-A4E0-5DAE4B7C8DE5}"/>
              </a:ext>
            </a:extLst>
          </p:cNvPr>
          <p:cNvSpPr/>
          <p:nvPr/>
        </p:nvSpPr>
        <p:spPr>
          <a:xfrm>
            <a:off x="4859103" y="4259745"/>
            <a:ext cx="1812183" cy="60408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tângulo 52">
                <a:extLst>
                  <a:ext uri="{FF2B5EF4-FFF2-40B4-BE49-F238E27FC236}">
                    <a16:creationId xmlns:a16="http://schemas.microsoft.com/office/drawing/2014/main" id="{6ADAA10F-F1B1-489B-9002-9DD6213F03D6}"/>
                  </a:ext>
                </a:extLst>
              </p:cNvPr>
              <p:cNvSpPr/>
              <p:nvPr/>
            </p:nvSpPr>
            <p:spPr>
              <a:xfrm>
                <a:off x="4974911" y="3389174"/>
                <a:ext cx="1135888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280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28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s-ES" sz="28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23</m:t>
                          </m:r>
                        </m:sub>
                      </m:sSub>
                      <m:r>
                        <a:rPr lang="es-ES" sz="28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s-ES" sz="28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53" name="Retângulo 52">
                <a:extLst>
                  <a:ext uri="{FF2B5EF4-FFF2-40B4-BE49-F238E27FC236}">
                    <a16:creationId xmlns:a16="http://schemas.microsoft.com/office/drawing/2014/main" id="{6ADAA10F-F1B1-489B-9002-9DD6213F03D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4911" y="3389174"/>
                <a:ext cx="1135888" cy="52322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tângulo 53">
                <a:extLst>
                  <a:ext uri="{FF2B5EF4-FFF2-40B4-BE49-F238E27FC236}">
                    <a16:creationId xmlns:a16="http://schemas.microsoft.com/office/drawing/2014/main" id="{BD4BBD5B-7531-46F6-8E05-10529D83DB9A}"/>
                  </a:ext>
                </a:extLst>
              </p:cNvPr>
              <p:cNvSpPr/>
              <p:nvPr/>
            </p:nvSpPr>
            <p:spPr>
              <a:xfrm>
                <a:off x="4974911" y="4291432"/>
                <a:ext cx="1127616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280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28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s-ES" sz="28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r>
                        <a:rPr lang="es-ES" sz="28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s-ES" sz="28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54" name="Retângulo 53">
                <a:extLst>
                  <a:ext uri="{FF2B5EF4-FFF2-40B4-BE49-F238E27FC236}">
                    <a16:creationId xmlns:a16="http://schemas.microsoft.com/office/drawing/2014/main" id="{BD4BBD5B-7531-46F6-8E05-10529D83DB9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4911" y="4291432"/>
                <a:ext cx="1127616" cy="523220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Retângulo 60">
                <a:extLst>
                  <a:ext uri="{FF2B5EF4-FFF2-40B4-BE49-F238E27FC236}">
                    <a16:creationId xmlns:a16="http://schemas.microsoft.com/office/drawing/2014/main" id="{80F54DCD-2F77-4BDE-A154-77D3EBC1C74A}"/>
                  </a:ext>
                </a:extLst>
              </p:cNvPr>
              <p:cNvSpPr/>
              <p:nvPr/>
            </p:nvSpPr>
            <p:spPr>
              <a:xfrm>
                <a:off x="6063671" y="3377135"/>
                <a:ext cx="48122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2800" b="1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𝟕</m:t>
                      </m:r>
                    </m:oMath>
                  </m:oMathPara>
                </a14:m>
                <a:endParaRPr lang="es-ES" sz="2800" b="1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61" name="Retângulo 60">
                <a:extLst>
                  <a:ext uri="{FF2B5EF4-FFF2-40B4-BE49-F238E27FC236}">
                    <a16:creationId xmlns:a16="http://schemas.microsoft.com/office/drawing/2014/main" id="{80F54DCD-2F77-4BDE-A154-77D3EBC1C74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3671" y="3377135"/>
                <a:ext cx="481221" cy="523220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tângulo 61">
                <a:extLst>
                  <a:ext uri="{FF2B5EF4-FFF2-40B4-BE49-F238E27FC236}">
                    <a16:creationId xmlns:a16="http://schemas.microsoft.com/office/drawing/2014/main" id="{F1EB31D2-0128-49EF-AF0B-22CF67B61687}"/>
                  </a:ext>
                </a:extLst>
              </p:cNvPr>
              <p:cNvSpPr/>
              <p:nvPr/>
            </p:nvSpPr>
            <p:spPr>
              <a:xfrm>
                <a:off x="6003494" y="4300175"/>
                <a:ext cx="48122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2800" b="1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es-ES" sz="2800" b="1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62" name="Retângulo 61">
                <a:extLst>
                  <a:ext uri="{FF2B5EF4-FFF2-40B4-BE49-F238E27FC236}">
                    <a16:creationId xmlns:a16="http://schemas.microsoft.com/office/drawing/2014/main" id="{F1EB31D2-0128-49EF-AF0B-22CF67B6168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3494" y="4300175"/>
                <a:ext cx="481221" cy="523220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tângulo 51">
                <a:extLst>
                  <a:ext uri="{FF2B5EF4-FFF2-40B4-BE49-F238E27FC236}">
                    <a16:creationId xmlns:a16="http://schemas.microsoft.com/office/drawing/2014/main" id="{F7710530-A3C2-4C83-9B9C-961132165FAD}"/>
                  </a:ext>
                </a:extLst>
              </p:cNvPr>
              <p:cNvSpPr/>
              <p:nvPr/>
            </p:nvSpPr>
            <p:spPr>
              <a:xfrm>
                <a:off x="4985549" y="2480764"/>
                <a:ext cx="1153714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280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28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s-ES" sz="28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31</m:t>
                          </m:r>
                        </m:sub>
                      </m:sSub>
                      <m:r>
                        <a:rPr lang="es-ES" sz="28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s-ES" sz="28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52" name="Retângulo 51">
                <a:extLst>
                  <a:ext uri="{FF2B5EF4-FFF2-40B4-BE49-F238E27FC236}">
                    <a16:creationId xmlns:a16="http://schemas.microsoft.com/office/drawing/2014/main" id="{F7710530-A3C2-4C83-9B9C-961132165FA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5549" y="2480764"/>
                <a:ext cx="1153714" cy="523220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tângulo 59">
                <a:extLst>
                  <a:ext uri="{FF2B5EF4-FFF2-40B4-BE49-F238E27FC236}">
                    <a16:creationId xmlns:a16="http://schemas.microsoft.com/office/drawing/2014/main" id="{F94373A4-75EE-44A4-8EA3-5BBE14D7BF06}"/>
                  </a:ext>
                </a:extLst>
              </p:cNvPr>
              <p:cNvSpPr/>
              <p:nvPr/>
            </p:nvSpPr>
            <p:spPr>
              <a:xfrm>
                <a:off x="6041230" y="2486916"/>
                <a:ext cx="48122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2800" b="1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𝟔</m:t>
                      </m:r>
                    </m:oMath>
                  </m:oMathPara>
                </a14:m>
                <a:endParaRPr lang="es-ES" sz="2800" b="1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60" name="Retângulo 59">
                <a:extLst>
                  <a:ext uri="{FF2B5EF4-FFF2-40B4-BE49-F238E27FC236}">
                    <a16:creationId xmlns:a16="http://schemas.microsoft.com/office/drawing/2014/main" id="{F94373A4-75EE-44A4-8EA3-5BBE14D7BF0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1230" y="2486916"/>
                <a:ext cx="481221" cy="523220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Conexão reta 4">
            <a:extLst>
              <a:ext uri="{FF2B5EF4-FFF2-40B4-BE49-F238E27FC236}">
                <a16:creationId xmlns:a16="http://schemas.microsoft.com/office/drawing/2014/main" id="{97C15F93-2DA7-430C-B5E8-0DB9369DD4BC}"/>
              </a:ext>
            </a:extLst>
          </p:cNvPr>
          <p:cNvCxnSpPr/>
          <p:nvPr/>
        </p:nvCxnSpPr>
        <p:spPr>
          <a:xfrm>
            <a:off x="6996113" y="2428092"/>
            <a:ext cx="0" cy="4063510"/>
          </a:xfrm>
          <a:prstGeom prst="line">
            <a:avLst/>
          </a:prstGeom>
          <a:ln w="22225" cmpd="dbl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Retângulo 74">
            <a:extLst>
              <a:ext uri="{FF2B5EF4-FFF2-40B4-BE49-F238E27FC236}">
                <a16:creationId xmlns:a16="http://schemas.microsoft.com/office/drawing/2014/main" id="{BE3EF9C5-95CC-4006-86CF-12BF6BCD75FA}"/>
              </a:ext>
            </a:extLst>
          </p:cNvPr>
          <p:cNvSpPr/>
          <p:nvPr/>
        </p:nvSpPr>
        <p:spPr>
          <a:xfrm>
            <a:off x="7354771" y="5038035"/>
            <a:ext cx="437917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800" b="1" dirty="0">
                <a:solidFill>
                  <a:srgbClr val="0C2B8E"/>
                </a:solidFill>
              </a:rPr>
              <a:t>¿Puede identificar la posición?</a:t>
            </a:r>
          </a:p>
          <a:p>
            <a:pPr algn="ctr"/>
            <a:r>
              <a:rPr lang="es-ES" sz="1600" dirty="0">
                <a:solidFill>
                  <a:srgbClr val="0C2B8E"/>
                </a:solidFill>
              </a:rPr>
              <a:t>(haga </a:t>
            </a:r>
            <a:r>
              <a:rPr lang="es-ES" sz="1600" b="1" dirty="0">
                <a:solidFill>
                  <a:srgbClr val="0C2B8E"/>
                </a:solidFill>
              </a:rPr>
              <a:t>clic en cada elemento para ver la respuesta</a:t>
            </a:r>
            <a:r>
              <a:rPr lang="es-ES" sz="1600" dirty="0">
                <a:solidFill>
                  <a:srgbClr val="0C2B8E"/>
                </a:solidFill>
              </a:rPr>
              <a:t>)</a:t>
            </a:r>
            <a:endParaRPr lang="es-ES" sz="1400" dirty="0"/>
          </a:p>
        </p:txBody>
      </p:sp>
      <p:sp>
        <p:nvSpPr>
          <p:cNvPr id="82" name="Retângulo: Cantos Arredondados 81">
            <a:extLst>
              <a:ext uri="{FF2B5EF4-FFF2-40B4-BE49-F238E27FC236}">
                <a16:creationId xmlns:a16="http://schemas.microsoft.com/office/drawing/2014/main" id="{500A2CF1-DDAC-489C-9554-6F0EA2744EDD}"/>
              </a:ext>
            </a:extLst>
          </p:cNvPr>
          <p:cNvSpPr/>
          <p:nvPr/>
        </p:nvSpPr>
        <p:spPr>
          <a:xfrm>
            <a:off x="7341932" y="2906277"/>
            <a:ext cx="1812183" cy="60408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83" name="Retângulo: Cantos Arredondados 82">
            <a:extLst>
              <a:ext uri="{FF2B5EF4-FFF2-40B4-BE49-F238E27FC236}">
                <a16:creationId xmlns:a16="http://schemas.microsoft.com/office/drawing/2014/main" id="{7F344188-F5B9-49F3-9538-87C9E8C7CD04}"/>
              </a:ext>
            </a:extLst>
          </p:cNvPr>
          <p:cNvSpPr/>
          <p:nvPr/>
        </p:nvSpPr>
        <p:spPr>
          <a:xfrm>
            <a:off x="7341932" y="3793266"/>
            <a:ext cx="1812183" cy="60408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84" name="Retângulo: Cantos Arredondados 83">
            <a:extLst>
              <a:ext uri="{FF2B5EF4-FFF2-40B4-BE49-F238E27FC236}">
                <a16:creationId xmlns:a16="http://schemas.microsoft.com/office/drawing/2014/main" id="{5C58E1B9-DE73-4ADA-8C0F-02B8198EB74A}"/>
              </a:ext>
            </a:extLst>
          </p:cNvPr>
          <p:cNvSpPr/>
          <p:nvPr/>
        </p:nvSpPr>
        <p:spPr>
          <a:xfrm>
            <a:off x="9642184" y="2908313"/>
            <a:ext cx="1812183" cy="60408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85" name="Retângulo: Cantos Arredondados 84">
            <a:extLst>
              <a:ext uri="{FF2B5EF4-FFF2-40B4-BE49-F238E27FC236}">
                <a16:creationId xmlns:a16="http://schemas.microsoft.com/office/drawing/2014/main" id="{CD3215AB-E6C9-4C0A-A296-8A565AD38E77}"/>
              </a:ext>
            </a:extLst>
          </p:cNvPr>
          <p:cNvSpPr/>
          <p:nvPr/>
        </p:nvSpPr>
        <p:spPr>
          <a:xfrm>
            <a:off x="9642184" y="3794083"/>
            <a:ext cx="2091764" cy="60408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Retângulo 72">
                <a:extLst>
                  <a:ext uri="{FF2B5EF4-FFF2-40B4-BE49-F238E27FC236}">
                    <a16:creationId xmlns:a16="http://schemas.microsoft.com/office/drawing/2014/main" id="{CEAD06AD-6576-4630-84CC-5D4941F91876}"/>
                  </a:ext>
                </a:extLst>
              </p:cNvPr>
              <p:cNvSpPr/>
              <p:nvPr/>
            </p:nvSpPr>
            <p:spPr>
              <a:xfrm>
                <a:off x="7398314" y="2935463"/>
                <a:ext cx="1864228" cy="5377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280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28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s-ES" sz="28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__ __</m:t>
                          </m:r>
                        </m:sub>
                      </m:sSub>
                      <m:r>
                        <a:rPr lang="es-ES" sz="28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=−1</m:t>
                      </m:r>
                    </m:oMath>
                  </m:oMathPara>
                </a14:m>
                <a:endParaRPr lang="es-ES" sz="28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73" name="Retângulo 72">
                <a:extLst>
                  <a:ext uri="{FF2B5EF4-FFF2-40B4-BE49-F238E27FC236}">
                    <a16:creationId xmlns:a16="http://schemas.microsoft.com/office/drawing/2014/main" id="{CEAD06AD-6576-4630-84CC-5D4941F9187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8314" y="2935463"/>
                <a:ext cx="1864228" cy="537711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Retângulo 73">
                <a:extLst>
                  <a:ext uri="{FF2B5EF4-FFF2-40B4-BE49-F238E27FC236}">
                    <a16:creationId xmlns:a16="http://schemas.microsoft.com/office/drawing/2014/main" id="{9B47D603-C8FB-4799-A374-F8170B4E365B}"/>
                  </a:ext>
                </a:extLst>
              </p:cNvPr>
              <p:cNvSpPr/>
              <p:nvPr/>
            </p:nvSpPr>
            <p:spPr>
              <a:xfrm>
                <a:off x="9802954" y="2935463"/>
                <a:ext cx="1596527" cy="5377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280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28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s-ES" sz="28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__ __</m:t>
                          </m:r>
                        </m:sub>
                      </m:sSub>
                      <m:r>
                        <a:rPr lang="es-ES" sz="28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lang="es-ES" sz="28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74" name="Retângulo 73">
                <a:extLst>
                  <a:ext uri="{FF2B5EF4-FFF2-40B4-BE49-F238E27FC236}">
                    <a16:creationId xmlns:a16="http://schemas.microsoft.com/office/drawing/2014/main" id="{9B47D603-C8FB-4799-A374-F8170B4E365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02954" y="2935463"/>
                <a:ext cx="1596527" cy="537711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Retângulo 75">
                <a:extLst>
                  <a:ext uri="{FF2B5EF4-FFF2-40B4-BE49-F238E27FC236}">
                    <a16:creationId xmlns:a16="http://schemas.microsoft.com/office/drawing/2014/main" id="{414938EE-F389-4168-9726-767FF88F0672}"/>
                  </a:ext>
                </a:extLst>
              </p:cNvPr>
              <p:cNvSpPr/>
              <p:nvPr/>
            </p:nvSpPr>
            <p:spPr>
              <a:xfrm>
                <a:off x="7354772" y="3838628"/>
                <a:ext cx="1846403" cy="5377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280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28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s-ES" sz="28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__ __</m:t>
                          </m:r>
                        </m:sub>
                      </m:sSub>
                      <m:r>
                        <a:rPr lang="es-ES" sz="28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=−4</m:t>
                      </m:r>
                    </m:oMath>
                  </m:oMathPara>
                </a14:m>
                <a:endParaRPr lang="es-ES" sz="28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76" name="Retângulo 75">
                <a:extLst>
                  <a:ext uri="{FF2B5EF4-FFF2-40B4-BE49-F238E27FC236}">
                    <a16:creationId xmlns:a16="http://schemas.microsoft.com/office/drawing/2014/main" id="{414938EE-F389-4168-9726-767FF88F06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4772" y="3838628"/>
                <a:ext cx="1846403" cy="537711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Retângulo 76">
                <a:extLst>
                  <a:ext uri="{FF2B5EF4-FFF2-40B4-BE49-F238E27FC236}">
                    <a16:creationId xmlns:a16="http://schemas.microsoft.com/office/drawing/2014/main" id="{398ECD83-F37C-4EBB-B5FB-910DD289CF7D}"/>
                  </a:ext>
                </a:extLst>
              </p:cNvPr>
              <p:cNvSpPr/>
              <p:nvPr/>
            </p:nvSpPr>
            <p:spPr>
              <a:xfrm>
                <a:off x="9763981" y="3832799"/>
                <a:ext cx="1926425" cy="5377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just"/>
                <a14:m>
                  <m:oMath xmlns:m="http://schemas.openxmlformats.org/officeDocument/2006/math">
                    <m:sSub>
                      <m:sSubPr>
                        <m:ctrlPr>
                          <a:rPr lang="es-ES" sz="280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28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s-ES" sz="28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__ __</m:t>
                        </m:r>
                      </m:sub>
                    </m:sSub>
                    <m:r>
                      <a:rPr lang="es-ES" sz="28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s-ES" sz="2800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sz="28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28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s-ES" sz="28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__ __</m:t>
                        </m:r>
                      </m:sub>
                    </m:sSub>
                  </m:oMath>
                </a14:m>
                <a:endParaRPr lang="es-ES" sz="28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77" name="Retângulo 76">
                <a:extLst>
                  <a:ext uri="{FF2B5EF4-FFF2-40B4-BE49-F238E27FC236}">
                    <a16:creationId xmlns:a16="http://schemas.microsoft.com/office/drawing/2014/main" id="{398ECD83-F37C-4EBB-B5FB-910DD289CF7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63981" y="3832799"/>
                <a:ext cx="1926425" cy="537711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Retângulo 77">
                <a:extLst>
                  <a:ext uri="{FF2B5EF4-FFF2-40B4-BE49-F238E27FC236}">
                    <a16:creationId xmlns:a16="http://schemas.microsoft.com/office/drawing/2014/main" id="{01AEE3D4-CB81-4BA3-9834-5CC6EBC95DEA}"/>
                  </a:ext>
                </a:extLst>
              </p:cNvPr>
              <p:cNvSpPr/>
              <p:nvPr/>
            </p:nvSpPr>
            <p:spPr>
              <a:xfrm>
                <a:off x="7613906" y="3036916"/>
                <a:ext cx="696024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2800" b="1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𝟏𝟐</m:t>
                      </m:r>
                    </m:oMath>
                  </m:oMathPara>
                </a14:m>
                <a:endParaRPr lang="es-ES" sz="2800" b="1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78" name="Retângulo 77">
                <a:extLst>
                  <a:ext uri="{FF2B5EF4-FFF2-40B4-BE49-F238E27FC236}">
                    <a16:creationId xmlns:a16="http://schemas.microsoft.com/office/drawing/2014/main" id="{01AEE3D4-CB81-4BA3-9834-5CC6EBC95DE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3906" y="3036916"/>
                <a:ext cx="696024" cy="523220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Retângulo 78">
                <a:extLst>
                  <a:ext uri="{FF2B5EF4-FFF2-40B4-BE49-F238E27FC236}">
                    <a16:creationId xmlns:a16="http://schemas.microsoft.com/office/drawing/2014/main" id="{1AA64882-7686-414C-8BD9-0798B464A4C1}"/>
                  </a:ext>
                </a:extLst>
              </p:cNvPr>
              <p:cNvSpPr/>
              <p:nvPr/>
            </p:nvSpPr>
            <p:spPr>
              <a:xfrm>
                <a:off x="10017892" y="3039699"/>
                <a:ext cx="696024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2800" b="1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𝟑𝟏</m:t>
                      </m:r>
                    </m:oMath>
                  </m:oMathPara>
                </a14:m>
                <a:endParaRPr lang="es-ES" sz="2800" b="1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79" name="Retângulo 78">
                <a:extLst>
                  <a:ext uri="{FF2B5EF4-FFF2-40B4-BE49-F238E27FC236}">
                    <a16:creationId xmlns:a16="http://schemas.microsoft.com/office/drawing/2014/main" id="{1AA64882-7686-414C-8BD9-0798B464A4C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17892" y="3039699"/>
                <a:ext cx="696024" cy="523220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Retângulo 79">
                <a:extLst>
                  <a:ext uri="{FF2B5EF4-FFF2-40B4-BE49-F238E27FC236}">
                    <a16:creationId xmlns:a16="http://schemas.microsoft.com/office/drawing/2014/main" id="{C4EA75A0-A93F-42E0-A0A3-43463124B7AE}"/>
                  </a:ext>
                </a:extLst>
              </p:cNvPr>
              <p:cNvSpPr/>
              <p:nvPr/>
            </p:nvSpPr>
            <p:spPr>
              <a:xfrm>
                <a:off x="7559973" y="3948413"/>
                <a:ext cx="696024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2800" b="1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𝟏𝟑</m:t>
                      </m:r>
                    </m:oMath>
                  </m:oMathPara>
                </a14:m>
                <a:endParaRPr lang="es-ES" sz="2800" b="1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80" name="Retângulo 79">
                <a:extLst>
                  <a:ext uri="{FF2B5EF4-FFF2-40B4-BE49-F238E27FC236}">
                    <a16:creationId xmlns:a16="http://schemas.microsoft.com/office/drawing/2014/main" id="{C4EA75A0-A93F-42E0-A0A3-43463124B7A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9973" y="3948413"/>
                <a:ext cx="696024" cy="523220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Retângulo 80">
                <a:extLst>
                  <a:ext uri="{FF2B5EF4-FFF2-40B4-BE49-F238E27FC236}">
                    <a16:creationId xmlns:a16="http://schemas.microsoft.com/office/drawing/2014/main" id="{82098F43-4DC6-4B68-9787-D387DD3E5AFE}"/>
                  </a:ext>
                </a:extLst>
              </p:cNvPr>
              <p:cNvSpPr/>
              <p:nvPr/>
            </p:nvSpPr>
            <p:spPr>
              <a:xfrm>
                <a:off x="9952912" y="3931064"/>
                <a:ext cx="191110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s-ES" sz="2800" b="1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𝟐𝟐</m:t>
                      </m:r>
                      <m:r>
                        <a:rPr lang="es-ES" sz="2800" b="1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         </m:t>
                      </m:r>
                      <m:r>
                        <a:rPr lang="es-ES" sz="2800" b="1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𝟑𝟐</m:t>
                      </m:r>
                      <m:r>
                        <a:rPr lang="es-ES" sz="2800" b="1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s-ES" sz="2800" b="1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81" name="Retângulo 80">
                <a:extLst>
                  <a:ext uri="{FF2B5EF4-FFF2-40B4-BE49-F238E27FC236}">
                    <a16:creationId xmlns:a16="http://schemas.microsoft.com/office/drawing/2014/main" id="{82098F43-4DC6-4B68-9787-D387DD3E5AF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52912" y="3931064"/>
                <a:ext cx="1911101" cy="523220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Imagem 7">
            <a:extLst>
              <a:ext uri="{FF2B5EF4-FFF2-40B4-BE49-F238E27FC236}">
                <a16:creationId xmlns:a16="http://schemas.microsoft.com/office/drawing/2014/main" id="{19A18D6A-6E63-4C77-B0A4-20F772296024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884482" y="1322599"/>
            <a:ext cx="1084797" cy="1200329"/>
          </a:xfrm>
          <a:prstGeom prst="rect">
            <a:avLst/>
          </a:prstGeom>
        </p:spPr>
      </p:pic>
      <p:pic>
        <p:nvPicPr>
          <p:cNvPr id="86" name="Imagem 85">
            <a:extLst>
              <a:ext uri="{FF2B5EF4-FFF2-40B4-BE49-F238E27FC236}">
                <a16:creationId xmlns:a16="http://schemas.microsoft.com/office/drawing/2014/main" id="{E22BBD2B-8FB6-45A7-9AFD-31A1E9DF7B74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6192" y="1751142"/>
            <a:ext cx="1084797" cy="1200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984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00"/>
                            </p:stCondLst>
                            <p:childTnLst>
                              <p:par>
                                <p:cTn id="120" presetID="10" presetClass="exit" presetSubtype="0" fill="hold" grpId="2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500"/>
                            </p:stCondLst>
                            <p:childTnLst>
                              <p:par>
                                <p:cTn id="130" presetID="10" presetClass="exit" presetSubtype="0" fill="hold" grpId="2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500"/>
                            </p:stCondLst>
                            <p:childTnLst>
                              <p:par>
                                <p:cTn id="140" presetID="10" presetClass="exit" presetSubtype="0" fill="hold" grpId="2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143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" fill="hold">
                      <p:stCondLst>
                        <p:cond delay="0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500"/>
                            </p:stCondLst>
                            <p:childTnLst>
                              <p:par>
                                <p:cTn id="150" presetID="10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500"/>
                            </p:stCondLst>
                            <p:childTnLst>
                              <p:par>
                                <p:cTn id="160" presetID="10" presetClass="exit" presetSubtype="0" fill="hold" grpId="2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163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4" fill="hold">
                      <p:stCondLst>
                        <p:cond delay="0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500"/>
                            </p:stCondLst>
                            <p:childTnLst>
                              <p:par>
                                <p:cTn id="170" presetID="10" presetClass="exit" presetSubtype="0" fill="hold" grpId="2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173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4" fill="hold">
                      <p:stCondLst>
                        <p:cond delay="0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500"/>
                            </p:stCondLst>
                            <p:childTnLst>
                              <p:par>
                                <p:cTn id="180" presetID="10" presetClass="exit" presetSubtype="0" fill="hold" grpId="2" nodeType="after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183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4" fill="hold">
                      <p:stCondLst>
                        <p:cond delay="0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500"/>
                            </p:stCondLst>
                            <p:childTnLst>
                              <p:par>
                                <p:cTn id="190" presetID="10" presetClass="exit" presetSubtype="0" fill="hold" grpId="3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193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4" fill="hold">
                      <p:stCondLst>
                        <p:cond delay="0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500"/>
                            </p:stCondLst>
                            <p:childTnLst>
                              <p:par>
                                <p:cTn id="200" presetID="10" presetClass="exit" presetSubtype="0" fill="hold" grpId="2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203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4" fill="hold">
                      <p:stCondLst>
                        <p:cond delay="0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500"/>
                            </p:stCondLst>
                            <p:childTnLst>
                              <p:par>
                                <p:cTn id="210" presetID="10" presetClass="exit" presetSubtype="0" fill="hold" grpId="3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213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4" fill="hold">
                      <p:stCondLst>
                        <p:cond delay="0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500"/>
                            </p:stCondLst>
                            <p:childTnLst>
                              <p:par>
                                <p:cTn id="220" presetID="10" presetClass="exit" presetSubtype="0" fill="hold" grpId="3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223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4" fill="hold">
                      <p:stCondLst>
                        <p:cond delay="0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500"/>
                            </p:stCondLst>
                            <p:childTnLst>
                              <p:par>
                                <p:cTn id="230" presetID="10" presetClass="exit" presetSubtype="0" fill="hold" grpId="3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233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4" fill="hold">
                      <p:stCondLst>
                        <p:cond delay="0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500"/>
                            </p:stCondLst>
                            <p:childTnLst>
                              <p:par>
                                <p:cTn id="240" presetID="10" presetClass="exit" presetSubtype="0" fill="hold" grpId="3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243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4" fill="hold">
                      <p:stCondLst>
                        <p:cond delay="0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>
                            <p:stCondLst>
                              <p:cond delay="500"/>
                            </p:stCondLst>
                            <p:childTnLst>
                              <p:par>
                                <p:cTn id="250" presetID="10" presetClass="exit" presetSubtype="0" fill="hold" grpId="2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253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4" fill="hold">
                      <p:stCondLst>
                        <p:cond delay="0"/>
                      </p:stCondLst>
                      <p:childTnLst>
                        <p:par>
                          <p:cTn id="255" fill="hold">
                            <p:stCondLst>
                              <p:cond delay="0"/>
                            </p:stCondLst>
                            <p:childTnLst>
                              <p:par>
                                <p:cTn id="256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500"/>
                            </p:stCondLst>
                            <p:childTnLst>
                              <p:par>
                                <p:cTn id="260" presetID="10" presetClass="exit" presetSubtype="0" fill="hold" grpId="3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263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4" fill="hold">
                      <p:stCondLst>
                        <p:cond delay="0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9" fill="hold">
                            <p:stCondLst>
                              <p:cond delay="500"/>
                            </p:stCondLst>
                            <p:childTnLst>
                              <p:par>
                                <p:cTn id="270" presetID="10" presetClass="exit" presetSubtype="0" fill="hold" grpId="3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</p:childTnLst>
        </p:cTn>
      </p:par>
    </p:tnLst>
    <p:bldLst>
      <p:bldP spid="37" grpId="0"/>
      <p:bldP spid="51" grpId="0"/>
      <p:bldP spid="55" grpId="0" animBg="1"/>
      <p:bldP spid="55" grpId="1" animBg="1"/>
      <p:bldP spid="3" grpId="0" animBg="1"/>
      <p:bldP spid="43" grpId="0"/>
      <p:bldP spid="58" grpId="0"/>
      <p:bldP spid="69" grpId="0" animBg="1"/>
      <p:bldP spid="46" grpId="0"/>
      <p:bldP spid="59" grpId="0"/>
      <p:bldP spid="59" grpId="1"/>
      <p:bldP spid="59" grpId="2"/>
      <p:bldP spid="59" grpId="3"/>
      <p:bldP spid="70" grpId="0" animBg="1"/>
      <p:bldP spid="71" grpId="0" animBg="1"/>
      <p:bldP spid="72" grpId="0" animBg="1"/>
      <p:bldP spid="53" grpId="0"/>
      <p:bldP spid="54" grpId="0"/>
      <p:bldP spid="61" grpId="0"/>
      <p:bldP spid="61" grpId="1"/>
      <p:bldP spid="61" grpId="2"/>
      <p:bldP spid="61" grpId="3"/>
      <p:bldP spid="62" grpId="0"/>
      <p:bldP spid="62" grpId="1"/>
      <p:bldP spid="62" grpId="2"/>
      <p:bldP spid="62" grpId="3"/>
      <p:bldP spid="52" grpId="0"/>
      <p:bldP spid="60" grpId="0"/>
      <p:bldP spid="60" grpId="1"/>
      <p:bldP spid="60" grpId="2"/>
      <p:bldP spid="60" grpId="3"/>
      <p:bldP spid="75" grpId="0"/>
      <p:bldP spid="82" grpId="0" animBg="1"/>
      <p:bldP spid="83" grpId="0" animBg="1"/>
      <p:bldP spid="84" grpId="0" animBg="1"/>
      <p:bldP spid="85" grpId="0" animBg="1"/>
      <p:bldP spid="73" grpId="0"/>
      <p:bldP spid="74" grpId="0"/>
      <p:bldP spid="76" grpId="0"/>
      <p:bldP spid="77" grpId="0"/>
      <p:bldP spid="78" grpId="0"/>
      <p:bldP spid="78" grpId="1"/>
      <p:bldP spid="78" grpId="2"/>
      <p:bldP spid="78" grpId="3"/>
      <p:bldP spid="79" grpId="0"/>
      <p:bldP spid="79" grpId="1"/>
      <p:bldP spid="79" grpId="2"/>
      <p:bldP spid="79" grpId="3"/>
      <p:bldP spid="80" grpId="0"/>
      <p:bldP spid="80" grpId="1"/>
      <p:bldP spid="80" grpId="2"/>
      <p:bldP spid="80" grpId="3"/>
      <p:bldP spid="81" grpId="0"/>
      <p:bldP spid="81" grpId="1"/>
      <p:bldP spid="81" grpId="2"/>
      <p:bldP spid="81" grpId="3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tângulo: Cantos Arredondados 31">
            <a:extLst>
              <a:ext uri="{FF2B5EF4-FFF2-40B4-BE49-F238E27FC236}">
                <a16:creationId xmlns:a16="http://schemas.microsoft.com/office/drawing/2014/main" id="{E69B41C6-E4D0-4DC2-90E4-0AC5201D2862}"/>
              </a:ext>
            </a:extLst>
          </p:cNvPr>
          <p:cNvSpPr/>
          <p:nvPr/>
        </p:nvSpPr>
        <p:spPr>
          <a:xfrm>
            <a:off x="2039072" y="251208"/>
            <a:ext cx="9978754" cy="6491235"/>
          </a:xfrm>
          <a:prstGeom prst="roundRect">
            <a:avLst>
              <a:gd name="adj" fmla="val 6142"/>
            </a:avLst>
          </a:prstGeom>
          <a:solidFill>
            <a:schemeClr val="bg1"/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12" name="Retângulo 11">
            <a:extLst>
              <a:ext uri="{FF2B5EF4-FFF2-40B4-BE49-F238E27FC236}">
                <a16:creationId xmlns:a16="http://schemas.microsoft.com/office/drawing/2014/main" id="{10355131-3C49-48B2-A6CA-4E649EDA03EA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4" name="Retângulo: Cantos Arredondados 13">
            <a:hlinkClick r:id="rId4" action="ppaction://hlinksldjump"/>
            <a:extLst>
              <a:ext uri="{FF2B5EF4-FFF2-40B4-BE49-F238E27FC236}">
                <a16:creationId xmlns:a16="http://schemas.microsoft.com/office/drawing/2014/main" id="{6705CEFF-F87E-475A-9625-06FEF0248507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>
                <a:solidFill>
                  <a:schemeClr val="tx1"/>
                </a:solidFill>
              </a:rPr>
              <a:t>¡Inténtelo!</a:t>
            </a:r>
          </a:p>
        </p:txBody>
      </p:sp>
      <p:sp>
        <p:nvSpPr>
          <p:cNvPr id="15" name="Retângulo: Cantos Arredondados 14">
            <a:hlinkClick r:id="rId5" action="ppaction://hlinksldjump"/>
            <a:extLst>
              <a:ext uri="{FF2B5EF4-FFF2-40B4-BE49-F238E27FC236}">
                <a16:creationId xmlns:a16="http://schemas.microsoft.com/office/drawing/2014/main" id="{9118FB6E-1B04-4D01-8A68-318DC5DB3880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rgbClr val="F25E4F"/>
                </a:solidFill>
              </a:rPr>
              <a:t>1. </a:t>
            </a:r>
            <a:r>
              <a:rPr lang="es-ES" b="1" dirty="0">
                <a:solidFill>
                  <a:schemeClr val="tx1"/>
                </a:solidFill>
              </a:rPr>
              <a:t>¿Qué es una Matriz?...</a:t>
            </a:r>
          </a:p>
        </p:txBody>
      </p:sp>
      <p:sp>
        <p:nvSpPr>
          <p:cNvPr id="16" name="Retângulo: Cantos Arredondados 15">
            <a:hlinkClick r:id="rId6" action="ppaction://hlinksldjump"/>
            <a:extLst>
              <a:ext uri="{FF2B5EF4-FFF2-40B4-BE49-F238E27FC236}">
                <a16:creationId xmlns:a16="http://schemas.microsoft.com/office/drawing/2014/main" id="{E1D46936-672E-4576-8D71-E2C8F8346F68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rgbClr val="F25E4F"/>
                </a:solidFill>
              </a:rPr>
              <a:t>2. </a:t>
            </a:r>
            <a:r>
              <a:rPr lang="es-ES" b="1" dirty="0">
                <a:solidFill>
                  <a:schemeClr val="tx1"/>
                </a:solidFill>
              </a:rPr>
              <a:t>Tamaño o Tipo o Dimensión de una Matriz</a:t>
            </a:r>
          </a:p>
        </p:txBody>
      </p:sp>
      <p:sp>
        <p:nvSpPr>
          <p:cNvPr id="17" name="Retângulo: Cantos Arredondados 16">
            <a:hlinkClick r:id="rId7" action="ppaction://hlinksldjump"/>
            <a:extLst>
              <a:ext uri="{FF2B5EF4-FFF2-40B4-BE49-F238E27FC236}">
                <a16:creationId xmlns:a16="http://schemas.microsoft.com/office/drawing/2014/main" id="{6BB753A6-59AA-46CB-9321-0531A3302FA2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rgbClr val="F25E4F"/>
                </a:solidFill>
              </a:rPr>
              <a:t>3. </a:t>
            </a:r>
            <a:r>
              <a:rPr lang="es-ES" b="1" dirty="0">
                <a:solidFill>
                  <a:schemeClr val="tx1"/>
                </a:solidFill>
              </a:rPr>
              <a:t>Elementos o Entradas de una Matriz</a:t>
            </a: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491C31CB-F375-445E-9990-A77CDDA2AA44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B3BCCEAE-F08B-469E-8C39-9572192660D9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28" name="Conexão reta 27">
            <a:extLst>
              <a:ext uri="{FF2B5EF4-FFF2-40B4-BE49-F238E27FC236}">
                <a16:creationId xmlns:a16="http://schemas.microsoft.com/office/drawing/2014/main" id="{8CAFE0D3-6E4E-4DED-B810-7703886E5A22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ta 28">
            <a:extLst>
              <a:ext uri="{FF2B5EF4-FFF2-40B4-BE49-F238E27FC236}">
                <a16:creationId xmlns:a16="http://schemas.microsoft.com/office/drawing/2014/main" id="{BC92F58E-7D25-46D6-9BE7-E64FDD41F217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29">
            <a:extLst>
              <a:ext uri="{FF2B5EF4-FFF2-40B4-BE49-F238E27FC236}">
                <a16:creationId xmlns:a16="http://schemas.microsoft.com/office/drawing/2014/main" id="{1E6A206C-1347-44C4-BEBE-AC1696C8BCA0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s-ES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Lección 1</a:t>
            </a:r>
          </a:p>
        </p:txBody>
      </p:sp>
      <p:sp>
        <p:nvSpPr>
          <p:cNvPr id="33" name="Retângulo 32">
            <a:extLst>
              <a:ext uri="{FF2B5EF4-FFF2-40B4-BE49-F238E27FC236}">
                <a16:creationId xmlns:a16="http://schemas.microsoft.com/office/drawing/2014/main" id="{E7CE93B0-523F-46C0-8737-1D8C81943D54}"/>
              </a:ext>
            </a:extLst>
          </p:cNvPr>
          <p:cNvSpPr/>
          <p:nvPr/>
        </p:nvSpPr>
        <p:spPr>
          <a:xfrm>
            <a:off x="2672276" y="367800"/>
            <a:ext cx="13933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s-ES" sz="2400" b="1" u="sng" dirty="0">
                <a:solidFill>
                  <a:srgbClr val="29A6FF"/>
                </a:solidFill>
              </a:rPr>
              <a:t>Ejemplos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Retângulo 64">
                <a:extLst>
                  <a:ext uri="{FF2B5EF4-FFF2-40B4-BE49-F238E27FC236}">
                    <a16:creationId xmlns:a16="http://schemas.microsoft.com/office/drawing/2014/main" id="{197A1338-09EE-42BC-A92D-CAED01B470D0}"/>
                  </a:ext>
                </a:extLst>
              </p:cNvPr>
              <p:cNvSpPr/>
              <p:nvPr/>
            </p:nvSpPr>
            <p:spPr>
              <a:xfrm>
                <a:off x="5038455" y="1185352"/>
                <a:ext cx="4176415" cy="7528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s-ES" sz="24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s-ES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s-E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es-E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s-E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s-ES" sz="2400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s-ES" sz="2400" i="1">
                                    <a:latin typeface="Cambria Math" panose="02040503050406030204" pitchFamily="18" charset="0"/>
                                  </a:rPr>
                                  <m:t>𝑖𝑗</m:t>
                                </m:r>
                              </m:sub>
                            </m:sSub>
                          </m:e>
                        </m:d>
                      </m:e>
                      <m:sub>
                        <m:eqArr>
                          <m:eqArrPr>
                            <m:ctrlPr>
                              <a:rPr lang="es-ES" sz="2400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s-E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s-ES" sz="2400" b="0" i="1" smtClean="0">
                                <a:latin typeface="Cambria Math" panose="02040503050406030204" pitchFamily="18" charset="0"/>
                              </a:rPr>
                              <m:t>=1,2</m:t>
                            </m:r>
                          </m:e>
                          <m:e>
                            <m:r>
                              <a:rPr lang="es-ES" sz="24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s-ES" sz="2400" b="0" i="1" smtClean="0">
                                <a:latin typeface="Cambria Math" panose="02040503050406030204" pitchFamily="18" charset="0"/>
                              </a:rPr>
                              <m:t>=1,2,3</m:t>
                            </m:r>
                          </m:e>
                        </m:eqArr>
                      </m:sub>
                    </m:sSub>
                  </m:oMath>
                </a14:m>
                <a:r>
                  <a:rPr lang="es-ES" sz="2400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24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s-ES" sz="2400" i="1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s-ES" sz="2400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s-ES" sz="2400" b="0" i="0" smtClean="0">
                        <a:latin typeface="Cambria Math" panose="02040503050406030204" pitchFamily="18" charset="0"/>
                      </a:rPr>
                      <m:t>i</m:t>
                    </m:r>
                    <m:r>
                      <a:rPr lang="es-ES" sz="2400" b="0" i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s-ES" sz="2400" b="0" i="0" smtClean="0">
                        <a:latin typeface="Cambria Math" panose="02040503050406030204" pitchFamily="18" charset="0"/>
                      </a:rPr>
                      <m:t>j</m:t>
                    </m:r>
                  </m:oMath>
                </a14:m>
                <a:endParaRPr lang="es-ES" sz="2400" dirty="0"/>
              </a:p>
            </p:txBody>
          </p:sp>
        </mc:Choice>
        <mc:Fallback xmlns="">
          <p:sp>
            <p:nvSpPr>
              <p:cNvPr id="65" name="Retângulo 64">
                <a:extLst>
                  <a:ext uri="{FF2B5EF4-FFF2-40B4-BE49-F238E27FC236}">
                    <a16:creationId xmlns:a16="http://schemas.microsoft.com/office/drawing/2014/main" id="{197A1338-09EE-42BC-A92D-CAED01B470D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8455" y="1185352"/>
                <a:ext cx="4176415" cy="752835"/>
              </a:xfrm>
              <a:prstGeom prst="rect">
                <a:avLst/>
              </a:prstGeom>
              <a:blipFill>
                <a:blip r:embed="rId9"/>
                <a:stretch>
                  <a:fillRect t="-2419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6" name="Retângulo 65">
            <a:extLst>
              <a:ext uri="{FF2B5EF4-FFF2-40B4-BE49-F238E27FC236}">
                <a16:creationId xmlns:a16="http://schemas.microsoft.com/office/drawing/2014/main" id="{D487D725-1579-4C7C-B3A3-74240F252252}"/>
              </a:ext>
            </a:extLst>
          </p:cNvPr>
          <p:cNvSpPr/>
          <p:nvPr/>
        </p:nvSpPr>
        <p:spPr>
          <a:xfrm>
            <a:off x="4415458" y="437362"/>
            <a:ext cx="573747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dirty="0">
                <a:solidFill>
                  <a:sysClr val="windowText" lastClr="000000"/>
                </a:solidFill>
              </a:rPr>
              <a:t>Cuál es la forma numérica extendida de:</a:t>
            </a:r>
            <a:endParaRPr lang="es-ES" dirty="0"/>
          </a:p>
        </p:txBody>
      </p:sp>
      <p:sp>
        <p:nvSpPr>
          <p:cNvPr id="67" name="Retângulo 66">
            <a:extLst>
              <a:ext uri="{FF2B5EF4-FFF2-40B4-BE49-F238E27FC236}">
                <a16:creationId xmlns:a16="http://schemas.microsoft.com/office/drawing/2014/main" id="{3586B240-25BA-43A9-892A-F7D7DF01CFAE}"/>
              </a:ext>
            </a:extLst>
          </p:cNvPr>
          <p:cNvSpPr/>
          <p:nvPr/>
        </p:nvSpPr>
        <p:spPr>
          <a:xfrm>
            <a:off x="3649376" y="2621369"/>
            <a:ext cx="370936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dirty="0"/>
              <a:t>(1) Identifique el tipo de la Matriz</a:t>
            </a:r>
            <a:endParaRPr lang="es-ES" sz="1600" dirty="0"/>
          </a:p>
        </p:txBody>
      </p:sp>
      <p:sp>
        <p:nvSpPr>
          <p:cNvPr id="68" name="Retângulo 67">
            <a:extLst>
              <a:ext uri="{FF2B5EF4-FFF2-40B4-BE49-F238E27FC236}">
                <a16:creationId xmlns:a16="http://schemas.microsoft.com/office/drawing/2014/main" id="{99BF4ADB-9A2A-44B8-8C96-6390F8B375F4}"/>
              </a:ext>
            </a:extLst>
          </p:cNvPr>
          <p:cNvSpPr/>
          <p:nvPr/>
        </p:nvSpPr>
        <p:spPr>
          <a:xfrm>
            <a:off x="3649377" y="3227628"/>
            <a:ext cx="696168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dirty="0"/>
              <a:t>(2) Escriba su forma genérica extendida de acuerdo con su tipo </a:t>
            </a:r>
            <a:endParaRPr lang="es-ES" sz="1600" dirty="0"/>
          </a:p>
        </p:txBody>
      </p:sp>
      <p:sp>
        <p:nvSpPr>
          <p:cNvPr id="87" name="Retângulo 86">
            <a:extLst>
              <a:ext uri="{FF2B5EF4-FFF2-40B4-BE49-F238E27FC236}">
                <a16:creationId xmlns:a16="http://schemas.microsoft.com/office/drawing/2014/main" id="{C5735627-74AD-457F-9E4C-3941F6BDBED3}"/>
              </a:ext>
            </a:extLst>
          </p:cNvPr>
          <p:cNvSpPr/>
          <p:nvPr/>
        </p:nvSpPr>
        <p:spPr>
          <a:xfrm>
            <a:off x="3638355" y="4670705"/>
            <a:ext cx="59867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dirty="0"/>
              <a:t>(3) Calcule cada elemento siguiendo la regla dada por</a:t>
            </a:r>
            <a:endParaRPr lang="es-ES" sz="1600" dirty="0"/>
          </a:p>
        </p:txBody>
      </p:sp>
      <p:sp>
        <p:nvSpPr>
          <p:cNvPr id="88" name="Retângulo 87">
            <a:extLst>
              <a:ext uri="{FF2B5EF4-FFF2-40B4-BE49-F238E27FC236}">
                <a16:creationId xmlns:a16="http://schemas.microsoft.com/office/drawing/2014/main" id="{8209DFD7-F44E-4042-970A-836E3B0E7FC7}"/>
              </a:ext>
            </a:extLst>
          </p:cNvPr>
          <p:cNvSpPr/>
          <p:nvPr/>
        </p:nvSpPr>
        <p:spPr>
          <a:xfrm>
            <a:off x="3638355" y="2145981"/>
            <a:ext cx="470514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b="1" u="sng" dirty="0"/>
              <a:t>PASOS a seguir</a:t>
            </a:r>
            <a:endParaRPr lang="es-ES" sz="1600" b="1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9" name="Retângulo 88">
                <a:extLst>
                  <a:ext uri="{FF2B5EF4-FFF2-40B4-BE49-F238E27FC236}">
                    <a16:creationId xmlns:a16="http://schemas.microsoft.com/office/drawing/2014/main" id="{B43BCA3D-5052-4AE4-A6B3-3DF1AA372297}"/>
                  </a:ext>
                </a:extLst>
              </p:cNvPr>
              <p:cNvSpPr/>
              <p:nvPr/>
            </p:nvSpPr>
            <p:spPr>
              <a:xfrm>
                <a:off x="7307065" y="2611978"/>
                <a:ext cx="3380407" cy="400110"/>
              </a:xfrm>
              <a:prstGeom prst="rect">
                <a:avLst/>
              </a:prstGeom>
              <a:ln>
                <a:solidFill>
                  <a:srgbClr val="0C2B8E"/>
                </a:solidFill>
              </a:ln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s-ES" sz="2000" b="1" i="0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s-ES" sz="2000" b="1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s-ES" sz="2000" b="1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𝟑</m:t>
                    </m:r>
                  </m:oMath>
                </a14:m>
                <a:r>
                  <a:rPr lang="es-ES" sz="2000" dirty="0">
                    <a:solidFill>
                      <a:srgbClr val="0C2B8E"/>
                    </a:solidFill>
                  </a:rPr>
                  <a:t>  (2 filas y 3 columnas)</a:t>
                </a:r>
              </a:p>
            </p:txBody>
          </p:sp>
        </mc:Choice>
        <mc:Fallback xmlns="">
          <p:sp>
            <p:nvSpPr>
              <p:cNvPr id="89" name="Retângulo 88">
                <a:extLst>
                  <a:ext uri="{FF2B5EF4-FFF2-40B4-BE49-F238E27FC236}">
                    <a16:creationId xmlns:a16="http://schemas.microsoft.com/office/drawing/2014/main" id="{B43BCA3D-5052-4AE4-A6B3-3DF1AA37229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7065" y="2611978"/>
                <a:ext cx="3380407" cy="400110"/>
              </a:xfrm>
              <a:prstGeom prst="rect">
                <a:avLst/>
              </a:prstGeom>
              <a:blipFill>
                <a:blip r:embed="rId10"/>
                <a:stretch>
                  <a:fillRect t="-5882" b="-23529"/>
                </a:stretch>
              </a:blipFill>
              <a:ln>
                <a:solidFill>
                  <a:srgbClr val="0C2B8E"/>
                </a:solidFill>
              </a:ln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" name="Retângulo 89">
                <a:extLst>
                  <a:ext uri="{FF2B5EF4-FFF2-40B4-BE49-F238E27FC236}">
                    <a16:creationId xmlns:a16="http://schemas.microsoft.com/office/drawing/2014/main" id="{4E927852-2274-4659-968F-7A723EA2D7BD}"/>
                  </a:ext>
                </a:extLst>
              </p:cNvPr>
              <p:cNvSpPr/>
              <p:nvPr/>
            </p:nvSpPr>
            <p:spPr>
              <a:xfrm>
                <a:off x="5333992" y="3624291"/>
                <a:ext cx="2928297" cy="817403"/>
              </a:xfrm>
              <a:prstGeom prst="rect">
                <a:avLst/>
              </a:prstGeom>
              <a:ln>
                <a:solidFill>
                  <a:srgbClr val="0C2B8E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s-ES" sz="24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s-ES" sz="24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s-ES" sz="24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s-ES" sz="2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s-ES" sz="2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sz="2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s-ES" sz="2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s-ES" sz="2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sz="2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s-ES" sz="2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s-ES" sz="2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s-ES" sz="240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sz="2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s-ES" sz="2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s-ES" sz="2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s-ES" sz="2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sz="2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s-ES" sz="2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s-ES" sz="2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s-ES" sz="2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sz="2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s-ES" sz="2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s-ES" sz="2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sz="2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s-ES" sz="2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s-ES" sz="24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90" name="Retângulo 89">
                <a:extLst>
                  <a:ext uri="{FF2B5EF4-FFF2-40B4-BE49-F238E27FC236}">
                    <a16:creationId xmlns:a16="http://schemas.microsoft.com/office/drawing/2014/main" id="{4E927852-2274-4659-968F-7A723EA2D7B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3992" y="3624291"/>
                <a:ext cx="2928297" cy="81740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solidFill>
                  <a:srgbClr val="0C2B8E"/>
                </a:solidFill>
              </a:ln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Retângulo 90">
                <a:extLst>
                  <a:ext uri="{FF2B5EF4-FFF2-40B4-BE49-F238E27FC236}">
                    <a16:creationId xmlns:a16="http://schemas.microsoft.com/office/drawing/2014/main" id="{F5C05E45-6801-4FD3-A42A-1C4EBE997000}"/>
                  </a:ext>
                </a:extLst>
              </p:cNvPr>
              <p:cNvSpPr/>
              <p:nvPr/>
            </p:nvSpPr>
            <p:spPr>
              <a:xfrm>
                <a:off x="9408740" y="5115734"/>
                <a:ext cx="181825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s-ES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  <m:r>
                        <a:rPr lang="es-ES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=1−1=0</m:t>
                      </m:r>
                    </m:oMath>
                  </m:oMathPara>
                </a14:m>
                <a:endParaRPr lang="es-ES" dirty="0"/>
              </a:p>
            </p:txBody>
          </p:sp>
        </mc:Choice>
        <mc:Fallback xmlns="">
          <p:sp>
            <p:nvSpPr>
              <p:cNvPr id="91" name="Retângulo 90">
                <a:extLst>
                  <a:ext uri="{FF2B5EF4-FFF2-40B4-BE49-F238E27FC236}">
                    <a16:creationId xmlns:a16="http://schemas.microsoft.com/office/drawing/2014/main" id="{F5C05E45-6801-4FD3-A42A-1C4EBE99700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08740" y="5115734"/>
                <a:ext cx="1818255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" name="Retângulo 91">
                <a:extLst>
                  <a:ext uri="{FF2B5EF4-FFF2-40B4-BE49-F238E27FC236}">
                    <a16:creationId xmlns:a16="http://schemas.microsoft.com/office/drawing/2014/main" id="{535858DE-F4CA-4C31-8B1A-3689EA4E5EC7}"/>
                  </a:ext>
                </a:extLst>
              </p:cNvPr>
              <p:cNvSpPr/>
              <p:nvPr/>
            </p:nvSpPr>
            <p:spPr>
              <a:xfrm>
                <a:off x="9408739" y="5467451"/>
                <a:ext cx="1858522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s-ES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s-ES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s-ES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=2−1=1</m:t>
                      </m:r>
                    </m:oMath>
                  </m:oMathPara>
                </a14:m>
                <a:endParaRPr lang="es-ES" b="0" dirty="0">
                  <a:solidFill>
                    <a:srgbClr val="0C2B8E"/>
                  </a:solidFill>
                </a:endParaRPr>
              </a:p>
              <a:p>
                <a:pPr algn="ctr"/>
                <a:r>
                  <a:rPr lang="es-ES" dirty="0">
                    <a:solidFill>
                      <a:srgbClr val="0C2B8E"/>
                    </a:solidFill>
                  </a:rPr>
                  <a:t>… y…</a:t>
                </a:r>
              </a:p>
            </p:txBody>
          </p:sp>
        </mc:Choice>
        <mc:Fallback xmlns="">
          <p:sp>
            <p:nvSpPr>
              <p:cNvPr id="92" name="Retângulo 91">
                <a:extLst>
                  <a:ext uri="{FF2B5EF4-FFF2-40B4-BE49-F238E27FC236}">
                    <a16:creationId xmlns:a16="http://schemas.microsoft.com/office/drawing/2014/main" id="{535858DE-F4CA-4C31-8B1A-3689EA4E5EC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08739" y="5467451"/>
                <a:ext cx="1858522" cy="646331"/>
              </a:xfrm>
              <a:prstGeom prst="rect">
                <a:avLst/>
              </a:prstGeom>
              <a:blipFill>
                <a:blip r:embed="rId13"/>
                <a:stretch>
                  <a:fillRect b="-14151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Retângulo 92">
                <a:extLst>
                  <a:ext uri="{FF2B5EF4-FFF2-40B4-BE49-F238E27FC236}">
                    <a16:creationId xmlns:a16="http://schemas.microsoft.com/office/drawing/2014/main" id="{9859ECE1-3D17-4F5D-9377-45A832629A2E}"/>
                  </a:ext>
                </a:extLst>
              </p:cNvPr>
              <p:cNvSpPr/>
              <p:nvPr/>
            </p:nvSpPr>
            <p:spPr>
              <a:xfrm>
                <a:off x="5415341" y="5244422"/>
                <a:ext cx="2928297" cy="708143"/>
              </a:xfrm>
              <a:prstGeom prst="rect">
                <a:avLst/>
              </a:prstGeom>
              <a:ln>
                <a:solidFill>
                  <a:srgbClr val="0C2B8E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s-ES" sz="24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s-ES" sz="24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s-ES" sz="24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s-ES" sz="2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s-ES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ES" sz="240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s-ES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s-ES" sz="240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s-ES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s-ES" sz="240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s-ES" sz="240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ES" sz="240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s-ES" sz="2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s-ES" sz="24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93" name="Retângulo 92">
                <a:extLst>
                  <a:ext uri="{FF2B5EF4-FFF2-40B4-BE49-F238E27FC236}">
                    <a16:creationId xmlns:a16="http://schemas.microsoft.com/office/drawing/2014/main" id="{9859ECE1-3D17-4F5D-9377-45A832629A2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5341" y="5244422"/>
                <a:ext cx="2928297" cy="708143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>
                <a:solidFill>
                  <a:srgbClr val="0C2B8E"/>
                </a:solidFill>
              </a:ln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4" name="Oval 93">
            <a:extLst>
              <a:ext uri="{FF2B5EF4-FFF2-40B4-BE49-F238E27FC236}">
                <a16:creationId xmlns:a16="http://schemas.microsoft.com/office/drawing/2014/main" id="{6009FCEF-4C5E-4A84-A080-A7C1268C9C08}"/>
              </a:ext>
            </a:extLst>
          </p:cNvPr>
          <p:cNvSpPr/>
          <p:nvPr/>
        </p:nvSpPr>
        <p:spPr>
          <a:xfrm>
            <a:off x="6737481" y="1385317"/>
            <a:ext cx="252000" cy="252000"/>
          </a:xfrm>
          <a:prstGeom prst="ellipse">
            <a:avLst/>
          </a:prstGeom>
          <a:noFill/>
          <a:ln w="28575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95" name="Oval 94">
            <a:extLst>
              <a:ext uri="{FF2B5EF4-FFF2-40B4-BE49-F238E27FC236}">
                <a16:creationId xmlns:a16="http://schemas.microsoft.com/office/drawing/2014/main" id="{223FA905-772C-4649-94AA-86C656BD400E}"/>
              </a:ext>
            </a:extLst>
          </p:cNvPr>
          <p:cNvSpPr/>
          <p:nvPr/>
        </p:nvSpPr>
        <p:spPr>
          <a:xfrm>
            <a:off x="6879490" y="1620845"/>
            <a:ext cx="252000" cy="252000"/>
          </a:xfrm>
          <a:prstGeom prst="ellipse">
            <a:avLst/>
          </a:prstGeom>
          <a:noFill/>
          <a:ln w="28575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tângulo 1">
                <a:extLst>
                  <a:ext uri="{FF2B5EF4-FFF2-40B4-BE49-F238E27FC236}">
                    <a16:creationId xmlns:a16="http://schemas.microsoft.com/office/drawing/2014/main" id="{66B8E22C-A680-42A2-8BDD-6861C4AAAC97}"/>
                  </a:ext>
                </a:extLst>
              </p:cNvPr>
              <p:cNvSpPr/>
              <p:nvPr/>
            </p:nvSpPr>
            <p:spPr>
              <a:xfrm>
                <a:off x="9181063" y="4679169"/>
                <a:ext cx="1210588" cy="3916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es-ES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s-ES">
                          <a:latin typeface="Cambria Math" panose="02040503050406030204" pitchFamily="18" charset="0"/>
                        </a:rPr>
                        <m:t>i</m:t>
                      </m:r>
                      <m:r>
                        <a:rPr lang="es-ES"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s-ES">
                          <a:latin typeface="Cambria Math" panose="02040503050406030204" pitchFamily="18" charset="0"/>
                        </a:rPr>
                        <m:t>j</m:t>
                      </m:r>
                    </m:oMath>
                  </m:oMathPara>
                </a14:m>
                <a:endParaRPr lang="es-ES" dirty="0"/>
              </a:p>
            </p:txBody>
          </p:sp>
        </mc:Choice>
        <mc:Fallback xmlns="">
          <p:sp>
            <p:nvSpPr>
              <p:cNvPr id="2" name="Retângulo 1">
                <a:extLst>
                  <a:ext uri="{FF2B5EF4-FFF2-40B4-BE49-F238E27FC236}">
                    <a16:creationId xmlns:a16="http://schemas.microsoft.com/office/drawing/2014/main" id="{66B8E22C-A680-42A2-8BDD-6861C4AAAC9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81063" y="4679169"/>
                <a:ext cx="1210588" cy="391646"/>
              </a:xfrm>
              <a:prstGeom prst="rect">
                <a:avLst/>
              </a:prstGeom>
              <a:blipFill>
                <a:blip r:embed="rId15"/>
                <a:stretch>
                  <a:fillRect b="-7813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23748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mph" presetSubtype="2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35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9A6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49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9A6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57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9A6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5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  <p:bldP spid="66" grpId="0"/>
      <p:bldP spid="67" grpId="0"/>
      <p:bldP spid="67" grpId="2"/>
      <p:bldP spid="68" grpId="0"/>
      <p:bldP spid="68" grpId="1"/>
      <p:bldP spid="87" grpId="0"/>
      <p:bldP spid="87" grpId="1"/>
      <p:bldP spid="88" grpId="0"/>
      <p:bldP spid="89" grpId="0" animBg="1"/>
      <p:bldP spid="90" grpId="0" animBg="1"/>
      <p:bldP spid="91" grpId="0"/>
      <p:bldP spid="92" grpId="0"/>
      <p:bldP spid="93" grpId="0" animBg="1"/>
      <p:bldP spid="94" grpId="0" animBg="1"/>
      <p:bldP spid="95" grpId="0" animBg="1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>
            <a:extLst>
              <a:ext uri="{FF2B5EF4-FFF2-40B4-BE49-F238E27FC236}">
                <a16:creationId xmlns:a16="http://schemas.microsoft.com/office/drawing/2014/main" id="{BF45E3CD-A3B7-43B5-A6DB-965078569B0B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Retângulo: Cantos Arredondados 20">
            <a:hlinkClick r:id="rId4" action="ppaction://hlinksldjump"/>
            <a:extLst>
              <a:ext uri="{FF2B5EF4-FFF2-40B4-BE49-F238E27FC236}">
                <a16:creationId xmlns:a16="http://schemas.microsoft.com/office/drawing/2014/main" id="{C624B47D-3E23-468A-9583-22A22913FB9F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>
                <a:solidFill>
                  <a:schemeClr val="tx1"/>
                </a:solidFill>
              </a:rPr>
              <a:t>¡Inténtelo!</a:t>
            </a:r>
          </a:p>
        </p:txBody>
      </p:sp>
      <p:sp>
        <p:nvSpPr>
          <p:cNvPr id="22" name="Retângulo: Cantos Arredondados 21">
            <a:hlinkClick r:id="rId5" action="ppaction://hlinksldjump"/>
            <a:extLst>
              <a:ext uri="{FF2B5EF4-FFF2-40B4-BE49-F238E27FC236}">
                <a16:creationId xmlns:a16="http://schemas.microsoft.com/office/drawing/2014/main" id="{5E55B6C0-5F2C-40E3-87D5-F84E7F82F5C0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>
                <a:solidFill>
                  <a:srgbClr val="F25E4F"/>
                </a:solidFill>
              </a:rPr>
              <a:t>1. </a:t>
            </a:r>
            <a:r>
              <a:rPr lang="es-ES" b="1">
                <a:solidFill>
                  <a:schemeClr val="tx1"/>
                </a:solidFill>
              </a:rPr>
              <a:t>¿Qué es una Matriz?...</a:t>
            </a:r>
          </a:p>
        </p:txBody>
      </p:sp>
      <p:sp>
        <p:nvSpPr>
          <p:cNvPr id="23" name="Retângulo: Cantos Arredondados 22">
            <a:hlinkClick r:id="rId6" action="ppaction://hlinksldjump"/>
            <a:extLst>
              <a:ext uri="{FF2B5EF4-FFF2-40B4-BE49-F238E27FC236}">
                <a16:creationId xmlns:a16="http://schemas.microsoft.com/office/drawing/2014/main" id="{F61757D0-9E77-454E-BDB3-77278D200C91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>
                <a:solidFill>
                  <a:srgbClr val="F25E4F"/>
                </a:solidFill>
              </a:rPr>
              <a:t>2. </a:t>
            </a:r>
            <a:r>
              <a:rPr lang="es-ES" b="1">
                <a:solidFill>
                  <a:schemeClr val="tx1"/>
                </a:solidFill>
              </a:rPr>
              <a:t>Tamaño o Tipo o Dimensión de una Matriz</a:t>
            </a:r>
          </a:p>
        </p:txBody>
      </p:sp>
      <p:sp>
        <p:nvSpPr>
          <p:cNvPr id="24" name="Retângulo: Cantos Arredondados 23">
            <a:hlinkClick r:id="rId7" action="ppaction://hlinksldjump"/>
            <a:extLst>
              <a:ext uri="{FF2B5EF4-FFF2-40B4-BE49-F238E27FC236}">
                <a16:creationId xmlns:a16="http://schemas.microsoft.com/office/drawing/2014/main" id="{AF4F4DF9-BECD-44C3-BD82-FEF2A1AE88DF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>
                <a:solidFill>
                  <a:srgbClr val="F25E4F"/>
                </a:solidFill>
              </a:rPr>
              <a:t>3. </a:t>
            </a:r>
            <a:r>
              <a:rPr lang="es-ES" b="1">
                <a:solidFill>
                  <a:schemeClr val="tx1"/>
                </a:solidFill>
              </a:rPr>
              <a:t>Elementos o Entradas de una Matriz</a:t>
            </a: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0C3A4663-982D-422C-B380-134942136E3E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FB0F0973-F433-4769-8541-8C76419ED4B2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28" name="Conexão reta 27">
            <a:extLst>
              <a:ext uri="{FF2B5EF4-FFF2-40B4-BE49-F238E27FC236}">
                <a16:creationId xmlns:a16="http://schemas.microsoft.com/office/drawing/2014/main" id="{7DCCF444-3582-491C-AB54-05B8212E3410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ta 28">
            <a:extLst>
              <a:ext uri="{FF2B5EF4-FFF2-40B4-BE49-F238E27FC236}">
                <a16:creationId xmlns:a16="http://schemas.microsoft.com/office/drawing/2014/main" id="{1FF72317-4A19-4F14-967F-1382E0427416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29">
            <a:extLst>
              <a:ext uri="{FF2B5EF4-FFF2-40B4-BE49-F238E27FC236}">
                <a16:creationId xmlns:a16="http://schemas.microsoft.com/office/drawing/2014/main" id="{84966A53-FF91-484B-9E64-ACDF667F77CD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s-ES" sz="2800" b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Lección 1</a:t>
            </a:r>
          </a:p>
        </p:txBody>
      </p:sp>
      <p:pic>
        <p:nvPicPr>
          <p:cNvPr id="20" name="Imagem 19">
            <a:extLst>
              <a:ext uri="{FF2B5EF4-FFF2-40B4-BE49-F238E27FC236}">
                <a16:creationId xmlns:a16="http://schemas.microsoft.com/office/drawing/2014/main" id="{8CC68379-A290-4A21-9B85-EDDA09C4F715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pic>
        <p:nvPicPr>
          <p:cNvPr id="31" name="Imagem 30" descr="Uma imagem com edifício&#10;&#10;Descrição gerada automaticamente">
            <a:extLst>
              <a:ext uri="{FF2B5EF4-FFF2-40B4-BE49-F238E27FC236}">
                <a16:creationId xmlns:a16="http://schemas.microsoft.com/office/drawing/2014/main" id="{807E2172-8A08-4658-98F2-C7136B907E7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4899" y="990000"/>
            <a:ext cx="5402428" cy="511734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68732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>
            <a:extLst>
              <a:ext uri="{FF2B5EF4-FFF2-40B4-BE49-F238E27FC236}">
                <a16:creationId xmlns:a16="http://schemas.microsoft.com/office/drawing/2014/main" id="{BF45E3CD-A3B7-43B5-A6DB-965078569B0B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Retângulo: Cantos Arredondados 20">
            <a:hlinkClick r:id="rId4" action="ppaction://hlinksldjump"/>
            <a:extLst>
              <a:ext uri="{FF2B5EF4-FFF2-40B4-BE49-F238E27FC236}">
                <a16:creationId xmlns:a16="http://schemas.microsoft.com/office/drawing/2014/main" id="{C624B47D-3E23-468A-9583-22A22913FB9F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>
                <a:solidFill>
                  <a:schemeClr val="tx1"/>
                </a:solidFill>
              </a:rPr>
              <a:t>¡Inténtelo!</a:t>
            </a:r>
          </a:p>
        </p:txBody>
      </p:sp>
      <p:sp>
        <p:nvSpPr>
          <p:cNvPr id="22" name="Retângulo: Cantos Arredondados 21">
            <a:hlinkClick r:id="rId5" action="ppaction://hlinksldjump"/>
            <a:extLst>
              <a:ext uri="{FF2B5EF4-FFF2-40B4-BE49-F238E27FC236}">
                <a16:creationId xmlns:a16="http://schemas.microsoft.com/office/drawing/2014/main" id="{5E55B6C0-5F2C-40E3-87D5-F84E7F82F5C0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>
                <a:solidFill>
                  <a:srgbClr val="F25E4F"/>
                </a:solidFill>
              </a:rPr>
              <a:t>1. </a:t>
            </a:r>
            <a:r>
              <a:rPr lang="es-ES" b="1">
                <a:solidFill>
                  <a:schemeClr val="tx1"/>
                </a:solidFill>
              </a:rPr>
              <a:t>¿Qué es una Matriz?...</a:t>
            </a:r>
          </a:p>
        </p:txBody>
      </p:sp>
      <p:sp>
        <p:nvSpPr>
          <p:cNvPr id="23" name="Retângulo: Cantos Arredondados 22">
            <a:hlinkClick r:id="rId6" action="ppaction://hlinksldjump"/>
            <a:extLst>
              <a:ext uri="{FF2B5EF4-FFF2-40B4-BE49-F238E27FC236}">
                <a16:creationId xmlns:a16="http://schemas.microsoft.com/office/drawing/2014/main" id="{F61757D0-9E77-454E-BDB3-77278D200C91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>
                <a:solidFill>
                  <a:srgbClr val="F25E4F"/>
                </a:solidFill>
              </a:rPr>
              <a:t>2. </a:t>
            </a:r>
            <a:r>
              <a:rPr lang="es-ES" b="1">
                <a:solidFill>
                  <a:schemeClr val="tx1"/>
                </a:solidFill>
              </a:rPr>
              <a:t>Tamaño o Tipo o Dimensión de una Matriz</a:t>
            </a:r>
          </a:p>
        </p:txBody>
      </p:sp>
      <p:sp>
        <p:nvSpPr>
          <p:cNvPr id="24" name="Retângulo: Cantos Arredondados 23">
            <a:hlinkClick r:id="rId7" action="ppaction://hlinksldjump"/>
            <a:extLst>
              <a:ext uri="{FF2B5EF4-FFF2-40B4-BE49-F238E27FC236}">
                <a16:creationId xmlns:a16="http://schemas.microsoft.com/office/drawing/2014/main" id="{AF4F4DF9-BECD-44C3-BD82-FEF2A1AE88DF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>
                <a:solidFill>
                  <a:srgbClr val="F25E4F"/>
                </a:solidFill>
              </a:rPr>
              <a:t>3. </a:t>
            </a:r>
            <a:r>
              <a:rPr lang="es-ES" b="1">
                <a:solidFill>
                  <a:schemeClr val="tx1"/>
                </a:solidFill>
              </a:rPr>
              <a:t>Elementos o Entradas de una Matriz</a:t>
            </a: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0C3A4663-982D-422C-B380-134942136E3E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FB0F0973-F433-4769-8541-8C76419ED4B2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28" name="Conexão reta 27">
            <a:extLst>
              <a:ext uri="{FF2B5EF4-FFF2-40B4-BE49-F238E27FC236}">
                <a16:creationId xmlns:a16="http://schemas.microsoft.com/office/drawing/2014/main" id="{7DCCF444-3582-491C-AB54-05B8212E3410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ta 28">
            <a:extLst>
              <a:ext uri="{FF2B5EF4-FFF2-40B4-BE49-F238E27FC236}">
                <a16:creationId xmlns:a16="http://schemas.microsoft.com/office/drawing/2014/main" id="{1FF72317-4A19-4F14-967F-1382E0427416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29">
            <a:extLst>
              <a:ext uri="{FF2B5EF4-FFF2-40B4-BE49-F238E27FC236}">
                <a16:creationId xmlns:a16="http://schemas.microsoft.com/office/drawing/2014/main" id="{84966A53-FF91-484B-9E64-ACDF667F77CD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s-ES" sz="2800" b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Lección 1</a:t>
            </a:r>
          </a:p>
        </p:txBody>
      </p:sp>
      <p:pic>
        <p:nvPicPr>
          <p:cNvPr id="20" name="Imagem 19">
            <a:extLst>
              <a:ext uri="{FF2B5EF4-FFF2-40B4-BE49-F238E27FC236}">
                <a16:creationId xmlns:a16="http://schemas.microsoft.com/office/drawing/2014/main" id="{8CC68379-A290-4A21-9B85-EDDA09C4F715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2" name="ISPRING_QUIZ_SHAPE0">
            <a:extLst>
              <a:ext uri="{FF2B5EF4-FFF2-40B4-BE49-F238E27FC236}">
                <a16:creationId xmlns:a16="http://schemas.microsoft.com/office/drawing/2014/main" id="{E7F53E5C-780E-437B-9FFF-D55EE8C4C87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>
            <a:innerShdw>
              <a:scrgbClr r="0" g="0" b="0">
                <a:alpha val="0"/>
              </a:scrgbClr>
            </a:inn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pic>
        <p:nvPicPr>
          <p:cNvPr id="4" name="ISPRING_QUIZ_SHAPE1">
            <a:extLst>
              <a:ext uri="{FF2B5EF4-FFF2-40B4-BE49-F238E27FC236}">
                <a16:creationId xmlns:a16="http://schemas.microsoft.com/office/drawing/2014/main" id="{98E7ACCC-82E4-4058-AAB6-4B315A619787}"/>
              </a:ext>
            </a:extLst>
          </p:cNvPr>
          <p:cNvPicPr>
            <a:picLocks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2147570" y="1851660"/>
            <a:ext cx="7899400" cy="4445000"/>
          </a:xfrm>
          <a:prstGeom prst="rect">
            <a:avLst/>
          </a:prstGeom>
          <a:effectLst>
            <a:outerShdw blurRad="114300" dist="38100" dir="5400000" rotWithShape="0">
              <a:scrgbClr r="0" g="0" b="0">
                <a:alpha val="20000"/>
              </a:scrgbClr>
            </a:outerShdw>
          </a:effectLst>
        </p:spPr>
      </p:pic>
      <p:sp>
        <p:nvSpPr>
          <p:cNvPr id="5" name="ISPRING_QUIZ_SHAPE2">
            <a:extLst>
              <a:ext uri="{FF2B5EF4-FFF2-40B4-BE49-F238E27FC236}">
                <a16:creationId xmlns:a16="http://schemas.microsoft.com/office/drawing/2014/main" id="{5E0D1ED6-206C-4E49-9861-73A530A57D83}"/>
              </a:ext>
            </a:extLst>
          </p:cNvPr>
          <p:cNvSpPr txBox="1"/>
          <p:nvPr/>
        </p:nvSpPr>
        <p:spPr>
          <a:xfrm>
            <a:off x="731520" y="411480"/>
            <a:ext cx="10728960" cy="553998"/>
          </a:xfrm>
          <a:prstGeom prst="rect">
            <a:avLst/>
          </a:prstGeom>
          <a:noFill/>
          <a:effectLst>
            <a:innerShdw>
              <a:scrgbClr r="0" g="0" b="0">
                <a:alpha val="0"/>
              </a:scrgbClr>
            </a:innerShdw>
          </a:effectLst>
        </p:spPr>
        <p:txBody>
          <a:bodyPr vert="horz" rtlCol="0">
            <a:spAutoFit/>
          </a:bodyPr>
          <a:lstStyle/>
          <a:p>
            <a:pPr algn="ctr"/>
            <a:r>
              <a:rPr lang="ca-ES" sz="3000">
                <a:solidFill>
                  <a:srgbClr val="343944"/>
                </a:solidFill>
                <a:effectLst/>
                <a:latin typeface="Segoe UI" panose="020B0502040204020203" pitchFamily="34" charset="0"/>
              </a:rPr>
              <a:t>   Quiz</a:t>
            </a:r>
          </a:p>
        </p:txBody>
      </p:sp>
      <p:pic>
        <p:nvPicPr>
          <p:cNvPr id="7" name="ISPRING_QUIZ_SHAPE3">
            <a:extLst>
              <a:ext uri="{FF2B5EF4-FFF2-40B4-BE49-F238E27FC236}">
                <a16:creationId xmlns:a16="http://schemas.microsoft.com/office/drawing/2014/main" id="{9724D6C5-7373-4CC7-A96F-08487E29F91D}"/>
              </a:ext>
            </a:extLst>
          </p:cNvPr>
          <p:cNvPicPr>
            <a:picLocks/>
          </p:cNvPicPr>
          <p:nvPr/>
        </p:nvPicPr>
        <p:blipFill>
          <a:blip r:embed="rId11"/>
          <a:srcRect/>
          <a:stretch>
            <a:fillRect/>
          </a:stretch>
        </p:blipFill>
        <p:spPr>
          <a:xfrm>
            <a:off x="5357855" y="482600"/>
            <a:ext cx="406400" cy="406400"/>
          </a:xfrm>
          <a:prstGeom prst="rect">
            <a:avLst/>
          </a:prstGeom>
          <a:effectLst>
            <a:innerShdw>
              <a:scrgbClr r="0" g="0" b="0">
                <a:alpha val="0"/>
              </a:scrgbClr>
            </a:innerShdw>
          </a:effectLst>
        </p:spPr>
      </p:pic>
      <p:sp>
        <p:nvSpPr>
          <p:cNvPr id="8" name="ISPRING_QUIZ_SHAPE4">
            <a:extLst>
              <a:ext uri="{FF2B5EF4-FFF2-40B4-BE49-F238E27FC236}">
                <a16:creationId xmlns:a16="http://schemas.microsoft.com/office/drawing/2014/main" id="{CF1B4EC1-11F5-4E35-864C-2876A1484AAA}"/>
              </a:ext>
            </a:extLst>
          </p:cNvPr>
          <p:cNvSpPr txBox="1"/>
          <p:nvPr/>
        </p:nvSpPr>
        <p:spPr>
          <a:xfrm>
            <a:off x="731520" y="1097280"/>
            <a:ext cx="10728960" cy="430887"/>
          </a:xfrm>
          <a:prstGeom prst="rect">
            <a:avLst/>
          </a:prstGeom>
          <a:noFill/>
          <a:effectLst>
            <a:innerShdw>
              <a:scrgbClr r="0" g="0" b="0">
                <a:alpha val="0"/>
              </a:scrgbClr>
            </a:innerShdw>
          </a:effectLst>
        </p:spPr>
        <p:txBody>
          <a:bodyPr vert="horz" rtlCol="0">
            <a:spAutoFit/>
          </a:bodyPr>
          <a:lstStyle/>
          <a:p>
            <a:pPr algn="ctr"/>
            <a:r>
              <a:rPr lang="en-US" sz="2200">
                <a:solidFill>
                  <a:srgbClr val="343944"/>
                </a:solidFill>
                <a:effectLst/>
                <a:latin typeface="Segoe UI" panose="020B0502040204020203" pitchFamily="34" charset="0"/>
              </a:rPr>
              <a:t>Click the </a:t>
            </a:r>
            <a:r>
              <a:rPr lang="en-US" sz="2200" b="1">
                <a:solidFill>
                  <a:srgbClr val="343944"/>
                </a:solidFill>
                <a:effectLst/>
                <a:latin typeface="Segoe UI Semibold" panose="020B0702040204020203" pitchFamily="34" charset="0"/>
              </a:rPr>
              <a:t>Quiz</a:t>
            </a:r>
            <a:r>
              <a:rPr lang="en-US" sz="2200">
                <a:solidFill>
                  <a:srgbClr val="343944"/>
                </a:solidFill>
                <a:effectLst/>
                <a:latin typeface="Segoe UI" panose="020B0502040204020203" pitchFamily="34" charset="0"/>
              </a:rPr>
              <a:t> button to edit this object</a:t>
            </a:r>
            <a:endParaRPr lang="ca-ES" sz="2200">
              <a:solidFill>
                <a:srgbClr val="343944"/>
              </a:solidFill>
              <a:effectLst/>
              <a:latin typeface="Segoe UI" panose="020B0502040204020203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434629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pic>
        <p:nvPicPr>
          <p:cNvPr id="19" name="Imagem 18">
            <a:extLst>
              <a:ext uri="{FF2B5EF4-FFF2-40B4-BE49-F238E27FC236}">
                <a16:creationId xmlns:a16="http://schemas.microsoft.com/office/drawing/2014/main" id="{D7D4C189-D4AD-4072-A44D-852924A69E1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1182" t="16195" r="27479" b="12835"/>
          <a:stretch/>
        </p:blipFill>
        <p:spPr>
          <a:xfrm>
            <a:off x="5184027" y="1676255"/>
            <a:ext cx="3658410" cy="3532979"/>
          </a:xfrm>
          <a:prstGeom prst="ellipse">
            <a:avLst/>
          </a:prstGeom>
        </p:spPr>
      </p:pic>
      <p:sp>
        <p:nvSpPr>
          <p:cNvPr id="20" name="CaixaDeTexto 19">
            <a:extLst>
              <a:ext uri="{FF2B5EF4-FFF2-40B4-BE49-F238E27FC236}">
                <a16:creationId xmlns:a16="http://schemas.microsoft.com/office/drawing/2014/main" id="{C22A69B5-E165-4874-A7D7-F428BD26C31C}"/>
              </a:ext>
            </a:extLst>
          </p:cNvPr>
          <p:cNvSpPr txBox="1"/>
          <p:nvPr/>
        </p:nvSpPr>
        <p:spPr>
          <a:xfrm>
            <a:off x="5760743" y="5206344"/>
            <a:ext cx="24707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/>
              <a:t>By </a:t>
            </a:r>
            <a:r>
              <a:rPr lang="es-ES" sz="2800" b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EngiMath</a:t>
            </a:r>
            <a:r>
              <a:rPr lang="es-ES" sz="1600"/>
              <a:t> TEAM</a:t>
            </a: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CE56DD0D-E871-463E-99CA-7B57B9FCDAFE}"/>
              </a:ext>
            </a:extLst>
          </p:cNvPr>
          <p:cNvSpPr txBox="1"/>
          <p:nvPr/>
        </p:nvSpPr>
        <p:spPr>
          <a:xfrm>
            <a:off x="3120141" y="450644"/>
            <a:ext cx="77434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600" dirty="0"/>
              <a:t>¡Esperamos que le haya sido de utilidad!</a:t>
            </a:r>
          </a:p>
        </p:txBody>
      </p:sp>
      <p:pic>
        <p:nvPicPr>
          <p:cNvPr id="23" name="Imagem 22">
            <a:extLst>
              <a:ext uri="{FF2B5EF4-FFF2-40B4-BE49-F238E27FC236}">
                <a16:creationId xmlns:a16="http://schemas.microsoft.com/office/drawing/2014/main" id="{6F1C80B7-96D3-48A3-8969-DFAEF0555410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000" y="1463840"/>
            <a:ext cx="1211580" cy="4572000"/>
          </a:xfrm>
          <a:prstGeom prst="rect">
            <a:avLst/>
          </a:prstGeom>
        </p:spPr>
      </p:pic>
      <p:sp>
        <p:nvSpPr>
          <p:cNvPr id="26" name="Retângulo 25">
            <a:extLst>
              <a:ext uri="{FF2B5EF4-FFF2-40B4-BE49-F238E27FC236}">
                <a16:creationId xmlns:a16="http://schemas.microsoft.com/office/drawing/2014/main" id="{1453A01F-A6BB-4D35-A06F-191DF89876B5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" name="Retângulo: Cantos Arredondados 26">
            <a:hlinkClick r:id="rId7" action="ppaction://hlinksldjump"/>
            <a:extLst>
              <a:ext uri="{FF2B5EF4-FFF2-40B4-BE49-F238E27FC236}">
                <a16:creationId xmlns:a16="http://schemas.microsoft.com/office/drawing/2014/main" id="{D2D20D03-58E6-49C3-9B82-9BE1AEA7F930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>
                <a:solidFill>
                  <a:schemeClr val="tx1"/>
                </a:solidFill>
              </a:rPr>
              <a:t>¡Inténtelo!</a:t>
            </a:r>
          </a:p>
        </p:txBody>
      </p:sp>
      <p:sp>
        <p:nvSpPr>
          <p:cNvPr id="28" name="Retângulo: Cantos Arredondados 27">
            <a:hlinkClick r:id="rId8" action="ppaction://hlinksldjump"/>
            <a:extLst>
              <a:ext uri="{FF2B5EF4-FFF2-40B4-BE49-F238E27FC236}">
                <a16:creationId xmlns:a16="http://schemas.microsoft.com/office/drawing/2014/main" id="{74C35965-4DE5-4611-8EA4-D2CA3B5A79B4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>
                <a:solidFill>
                  <a:srgbClr val="F25E4F"/>
                </a:solidFill>
              </a:rPr>
              <a:t>1. </a:t>
            </a:r>
            <a:r>
              <a:rPr lang="es-ES" b="1">
                <a:solidFill>
                  <a:schemeClr val="tx1"/>
                </a:solidFill>
              </a:rPr>
              <a:t>¿Qué es una Matriz?...</a:t>
            </a:r>
          </a:p>
        </p:txBody>
      </p:sp>
      <p:sp>
        <p:nvSpPr>
          <p:cNvPr id="29" name="Retângulo: Cantos Arredondados 28">
            <a:hlinkClick r:id="rId9" action="ppaction://hlinksldjump"/>
            <a:extLst>
              <a:ext uri="{FF2B5EF4-FFF2-40B4-BE49-F238E27FC236}">
                <a16:creationId xmlns:a16="http://schemas.microsoft.com/office/drawing/2014/main" id="{CEE735D2-E146-4D5C-A3CB-5E4B5A318742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>
                <a:solidFill>
                  <a:srgbClr val="F25E4F"/>
                </a:solidFill>
              </a:rPr>
              <a:t>2. </a:t>
            </a:r>
            <a:r>
              <a:rPr lang="es-ES" b="1">
                <a:solidFill>
                  <a:schemeClr val="tx1"/>
                </a:solidFill>
              </a:rPr>
              <a:t>Tamaño o Tipo o Dimensión de una Matriz</a:t>
            </a:r>
          </a:p>
        </p:txBody>
      </p:sp>
      <p:sp>
        <p:nvSpPr>
          <p:cNvPr id="30" name="Retângulo: Cantos Arredondados 29">
            <a:hlinkClick r:id="rId10" action="ppaction://hlinksldjump"/>
            <a:extLst>
              <a:ext uri="{FF2B5EF4-FFF2-40B4-BE49-F238E27FC236}">
                <a16:creationId xmlns:a16="http://schemas.microsoft.com/office/drawing/2014/main" id="{3D4BB79D-1770-4412-B56B-63423B8A380D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>
                <a:solidFill>
                  <a:srgbClr val="F25E4F"/>
                </a:solidFill>
              </a:rPr>
              <a:t>3. </a:t>
            </a:r>
            <a:r>
              <a:rPr lang="es-ES" b="1">
                <a:solidFill>
                  <a:schemeClr val="tx1"/>
                </a:solidFill>
              </a:rPr>
              <a:t>Elementos o Entradas de una Matriz</a:t>
            </a:r>
          </a:p>
        </p:txBody>
      </p:sp>
      <p:sp>
        <p:nvSpPr>
          <p:cNvPr id="31" name="Retângulo 30">
            <a:extLst>
              <a:ext uri="{FF2B5EF4-FFF2-40B4-BE49-F238E27FC236}">
                <a16:creationId xmlns:a16="http://schemas.microsoft.com/office/drawing/2014/main" id="{1712018A-90AA-465E-AEAF-09DCA4CB9149}"/>
              </a:ext>
            </a:extLst>
          </p:cNvPr>
          <p:cNvSpPr/>
          <p:nvPr/>
        </p:nvSpPr>
        <p:spPr>
          <a:xfrm>
            <a:off x="0" y="0"/>
            <a:ext cx="1784068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800" b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Fin </a:t>
            </a:r>
            <a:r>
              <a:rPr lang="es-ES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de la Lección 1</a:t>
            </a:r>
          </a:p>
        </p:txBody>
      </p:sp>
      <p:sp>
        <p:nvSpPr>
          <p:cNvPr id="32" name="Retângulo 31">
            <a:extLst>
              <a:ext uri="{FF2B5EF4-FFF2-40B4-BE49-F238E27FC236}">
                <a16:creationId xmlns:a16="http://schemas.microsoft.com/office/drawing/2014/main" id="{A750CBCD-E9BA-47AC-9636-F5B218705737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3" name="Imagem 32">
            <a:extLst>
              <a:ext uri="{FF2B5EF4-FFF2-40B4-BE49-F238E27FC236}">
                <a16:creationId xmlns:a16="http://schemas.microsoft.com/office/drawing/2014/main" id="{61694FD8-73CC-477C-AA77-29312E30BDB2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34" name="Conexão reta 33">
            <a:extLst>
              <a:ext uri="{FF2B5EF4-FFF2-40B4-BE49-F238E27FC236}">
                <a16:creationId xmlns:a16="http://schemas.microsoft.com/office/drawing/2014/main" id="{3DF20537-CF5C-4FF6-A1FD-3BC6FC03A771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xão reta 34">
            <a:extLst>
              <a:ext uri="{FF2B5EF4-FFF2-40B4-BE49-F238E27FC236}">
                <a16:creationId xmlns:a16="http://schemas.microsoft.com/office/drawing/2014/main" id="{48DF5382-3DC3-46AC-B24F-CF1E82BBEB83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>
            <a:extLst>
              <a:ext uri="{FF2B5EF4-FFF2-40B4-BE49-F238E27FC236}">
                <a16:creationId xmlns:a16="http://schemas.microsoft.com/office/drawing/2014/main" id="{5F18D42C-A785-47F4-A82D-CD235FF3D26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184027" y="1658868"/>
            <a:ext cx="3664313" cy="355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340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  <p:bldP spid="22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ângulo 11">
            <a:extLst>
              <a:ext uri="{FF2B5EF4-FFF2-40B4-BE49-F238E27FC236}">
                <a16:creationId xmlns:a16="http://schemas.microsoft.com/office/drawing/2014/main" id="{A715F28B-225E-4C60-8361-09BEFAB5B980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3" name="Retângulo: Cantos Arredondados 12">
            <a:hlinkClick r:id="rId4" action="ppaction://hlinksldjump"/>
            <a:extLst>
              <a:ext uri="{FF2B5EF4-FFF2-40B4-BE49-F238E27FC236}">
                <a16:creationId xmlns:a16="http://schemas.microsoft.com/office/drawing/2014/main" id="{EAE6921E-8F22-4837-9B68-876D2C2353B8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>
                <a:solidFill>
                  <a:schemeClr val="tx1"/>
                </a:solidFill>
              </a:rPr>
              <a:t>¡Inténtelo!</a:t>
            </a:r>
          </a:p>
        </p:txBody>
      </p:sp>
      <p:sp>
        <p:nvSpPr>
          <p:cNvPr id="14" name="Retângulo: Cantos Arredondados 13">
            <a:hlinkClick r:id="rId5" action="ppaction://hlinksldjump"/>
            <a:extLst>
              <a:ext uri="{FF2B5EF4-FFF2-40B4-BE49-F238E27FC236}">
                <a16:creationId xmlns:a16="http://schemas.microsoft.com/office/drawing/2014/main" id="{537CA03E-9EB0-4147-9469-81A287D60142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rgbClr val="F25E4F"/>
                </a:solidFill>
              </a:rPr>
              <a:t>1. </a:t>
            </a:r>
            <a:r>
              <a:rPr lang="es-ES" b="1" dirty="0">
                <a:solidFill>
                  <a:schemeClr val="tx1"/>
                </a:solidFill>
              </a:rPr>
              <a:t>¿Qué es una Matriz?...</a:t>
            </a:r>
          </a:p>
        </p:txBody>
      </p:sp>
      <p:sp>
        <p:nvSpPr>
          <p:cNvPr id="15" name="Retângulo: Cantos Arredondados 14">
            <a:hlinkClick r:id="rId6" action="ppaction://hlinksldjump"/>
            <a:extLst>
              <a:ext uri="{FF2B5EF4-FFF2-40B4-BE49-F238E27FC236}">
                <a16:creationId xmlns:a16="http://schemas.microsoft.com/office/drawing/2014/main" id="{E0BC6E2E-484C-4CF0-8BDA-266E8FC56502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rgbClr val="F25E4F"/>
                </a:solidFill>
              </a:rPr>
              <a:t>2. </a:t>
            </a:r>
            <a:r>
              <a:rPr lang="es-ES" b="1" dirty="0">
                <a:solidFill>
                  <a:schemeClr val="tx1"/>
                </a:solidFill>
              </a:rPr>
              <a:t>Tamaño o Tipo o Dimensión de una Matriz</a:t>
            </a:r>
          </a:p>
        </p:txBody>
      </p:sp>
      <p:sp>
        <p:nvSpPr>
          <p:cNvPr id="16" name="Retângulo: Cantos Arredondados 15">
            <a:hlinkClick r:id="rId7" action="ppaction://hlinksldjump"/>
            <a:extLst>
              <a:ext uri="{FF2B5EF4-FFF2-40B4-BE49-F238E27FC236}">
                <a16:creationId xmlns:a16="http://schemas.microsoft.com/office/drawing/2014/main" id="{BF4BE44B-4310-4224-BB90-423A6A309E83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rgbClr val="F25E4F"/>
                </a:solidFill>
              </a:rPr>
              <a:t>3. </a:t>
            </a:r>
            <a:r>
              <a:rPr lang="es-ES" b="1" dirty="0">
                <a:solidFill>
                  <a:schemeClr val="tx1"/>
                </a:solidFill>
              </a:rPr>
              <a:t>Elementos o Entradas de una Matriz</a:t>
            </a:r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6F77D018-5787-4AD8-9A78-D2C1ACAB5C72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19" name="Imagem 18">
            <a:extLst>
              <a:ext uri="{FF2B5EF4-FFF2-40B4-BE49-F238E27FC236}">
                <a16:creationId xmlns:a16="http://schemas.microsoft.com/office/drawing/2014/main" id="{87A5CAD2-2453-4CE9-AF0B-71D8AA74A5A2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28" name="Conexão reta 27">
            <a:extLst>
              <a:ext uri="{FF2B5EF4-FFF2-40B4-BE49-F238E27FC236}">
                <a16:creationId xmlns:a16="http://schemas.microsoft.com/office/drawing/2014/main" id="{B5D1FFD2-1E90-429C-BD78-6E51F7895E63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ta 28">
            <a:extLst>
              <a:ext uri="{FF2B5EF4-FFF2-40B4-BE49-F238E27FC236}">
                <a16:creationId xmlns:a16="http://schemas.microsoft.com/office/drawing/2014/main" id="{D5EF9386-84D3-4366-AEA0-E06D64034B65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29">
            <a:extLst>
              <a:ext uri="{FF2B5EF4-FFF2-40B4-BE49-F238E27FC236}">
                <a16:creationId xmlns:a16="http://schemas.microsoft.com/office/drawing/2014/main" id="{8F2F1766-C693-4FCC-9B4B-B01EC124A69F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s-ES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Lección 1</a:t>
            </a:r>
          </a:p>
        </p:txBody>
      </p:sp>
      <p:sp>
        <p:nvSpPr>
          <p:cNvPr id="48" name="Retângulo: Cantos Arredondados 47">
            <a:extLst>
              <a:ext uri="{FF2B5EF4-FFF2-40B4-BE49-F238E27FC236}">
                <a16:creationId xmlns:a16="http://schemas.microsoft.com/office/drawing/2014/main" id="{5BDDA918-480A-4D38-9A97-1A7808F81ED8}"/>
              </a:ext>
            </a:extLst>
          </p:cNvPr>
          <p:cNvSpPr/>
          <p:nvPr/>
        </p:nvSpPr>
        <p:spPr>
          <a:xfrm>
            <a:off x="2124000" y="252000"/>
            <a:ext cx="9859639" cy="2553891"/>
          </a:xfrm>
          <a:prstGeom prst="roundRect">
            <a:avLst/>
          </a:prstGeom>
          <a:solidFill>
            <a:schemeClr val="bg1"/>
          </a:solidFill>
          <a:ln cmpd="thickThin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just"/>
            <a:r>
              <a:rPr lang="es-ES" sz="2400" b="1" u="sng" dirty="0">
                <a:solidFill>
                  <a:srgbClr val="F25E4F"/>
                </a:solidFill>
              </a:rPr>
              <a:t>Definición</a:t>
            </a:r>
          </a:p>
          <a:p>
            <a:pPr algn="just"/>
            <a:r>
              <a:rPr lang="es-ES" sz="2400" dirty="0">
                <a:solidFill>
                  <a:sysClr val="windowText" lastClr="000000"/>
                </a:solidFill>
              </a:rPr>
              <a:t>Una </a:t>
            </a:r>
            <a:r>
              <a:rPr lang="es-ES" sz="2400" b="1" dirty="0">
                <a:solidFill>
                  <a:srgbClr val="F25E4F"/>
                </a:solidFill>
              </a:rPr>
              <a:t>MATRIZ</a:t>
            </a:r>
            <a:r>
              <a:rPr lang="es-ES" sz="2400" b="1" dirty="0">
                <a:solidFill>
                  <a:sysClr val="windowText" lastClr="000000"/>
                </a:solidFill>
              </a:rPr>
              <a:t> </a:t>
            </a:r>
            <a:r>
              <a:rPr lang="es-ES" sz="2400" dirty="0">
                <a:solidFill>
                  <a:sysClr val="windowText" lastClr="000000"/>
                </a:solidFill>
              </a:rPr>
              <a:t>es una </a:t>
            </a:r>
            <a:r>
              <a:rPr lang="es-ES" sz="2400" b="1" dirty="0">
                <a:solidFill>
                  <a:sysClr val="windowText" lastClr="000000"/>
                </a:solidFill>
              </a:rPr>
              <a:t>tabla rectangular de números</a:t>
            </a:r>
            <a:r>
              <a:rPr lang="es-ES" sz="2400" dirty="0">
                <a:solidFill>
                  <a:sysClr val="windowText" lastClr="000000"/>
                </a:solidFill>
              </a:rPr>
              <a:t>,</a:t>
            </a:r>
            <a:r>
              <a:rPr lang="es-ES" sz="2400" b="1" dirty="0">
                <a:solidFill>
                  <a:sysClr val="windowText" lastClr="000000"/>
                </a:solidFill>
              </a:rPr>
              <a:t> símbolos</a:t>
            </a:r>
            <a:r>
              <a:rPr lang="es-ES" sz="2400" dirty="0">
                <a:solidFill>
                  <a:sysClr val="windowText" lastClr="000000"/>
                </a:solidFill>
              </a:rPr>
              <a:t>, o </a:t>
            </a:r>
            <a:r>
              <a:rPr lang="es-ES" sz="2400" b="1" dirty="0">
                <a:solidFill>
                  <a:sysClr val="windowText" lastClr="000000"/>
                </a:solidFill>
              </a:rPr>
              <a:t>expresiones</a:t>
            </a:r>
            <a:r>
              <a:rPr lang="es-ES" sz="2400" dirty="0">
                <a:solidFill>
                  <a:sysClr val="windowText" lastClr="000000"/>
                </a:solidFill>
              </a:rPr>
              <a:t>, dispuestos en:</a:t>
            </a:r>
          </a:p>
          <a:p>
            <a:pPr algn="just"/>
            <a:endParaRPr lang="es-ES" sz="2400" dirty="0">
              <a:solidFill>
                <a:sysClr val="windowText" lastClr="000000"/>
              </a:solidFill>
            </a:endParaRPr>
          </a:p>
        </p:txBody>
      </p:sp>
      <p:sp>
        <p:nvSpPr>
          <p:cNvPr id="64" name="Retângulo 63">
            <a:extLst>
              <a:ext uri="{FF2B5EF4-FFF2-40B4-BE49-F238E27FC236}">
                <a16:creationId xmlns:a16="http://schemas.microsoft.com/office/drawing/2014/main" id="{9498F5E8-429F-4D98-B9EB-FC6E932B6FC5}"/>
              </a:ext>
            </a:extLst>
          </p:cNvPr>
          <p:cNvSpPr/>
          <p:nvPr/>
        </p:nvSpPr>
        <p:spPr>
          <a:xfrm>
            <a:off x="2159200" y="2772784"/>
            <a:ext cx="969451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400" dirty="0">
                <a:solidFill>
                  <a:sysClr val="windowText" lastClr="000000"/>
                </a:solidFill>
              </a:rPr>
              <a:t>Una MATRIZ es un “objeto” matemático abstracto con numerosos usos y aplicaciones, que conduce a diversas “Definiciones aplicadas”. </a:t>
            </a:r>
          </a:p>
        </p:txBody>
      </p:sp>
      <p:pic>
        <p:nvPicPr>
          <p:cNvPr id="65" name="Imagem 64">
            <a:extLst>
              <a:ext uri="{FF2B5EF4-FFF2-40B4-BE49-F238E27FC236}">
                <a16:creationId xmlns:a16="http://schemas.microsoft.com/office/drawing/2014/main" id="{1A2A9A06-9D1D-4CC1-9E02-74161A5C24C4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4000" y="1271993"/>
            <a:ext cx="1442674" cy="1620982"/>
          </a:xfrm>
          <a:prstGeom prst="rect">
            <a:avLst/>
          </a:prstGeom>
        </p:spPr>
      </p:pic>
      <p:pic>
        <p:nvPicPr>
          <p:cNvPr id="17" name="Imagem 16">
            <a:extLst>
              <a:ext uri="{FF2B5EF4-FFF2-40B4-BE49-F238E27FC236}">
                <a16:creationId xmlns:a16="http://schemas.microsoft.com/office/drawing/2014/main" id="{B16FEEBD-CF72-4BF6-8F07-4FDBB936BCB2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017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6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12" name="Retângulo 11">
            <a:extLst>
              <a:ext uri="{FF2B5EF4-FFF2-40B4-BE49-F238E27FC236}">
                <a16:creationId xmlns:a16="http://schemas.microsoft.com/office/drawing/2014/main" id="{A715F28B-225E-4C60-8361-09BEFAB5B980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Retângulo: Cantos Arredondados 12">
            <a:hlinkClick r:id="rId7" action="ppaction://hlinksldjump"/>
            <a:extLst>
              <a:ext uri="{FF2B5EF4-FFF2-40B4-BE49-F238E27FC236}">
                <a16:creationId xmlns:a16="http://schemas.microsoft.com/office/drawing/2014/main" id="{EAE6921E-8F22-4837-9B68-876D2C2353B8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>
                <a:solidFill>
                  <a:schemeClr val="tx1"/>
                </a:solidFill>
              </a:rPr>
              <a:t>¡Inténtelo!</a:t>
            </a:r>
          </a:p>
        </p:txBody>
      </p:sp>
      <p:sp>
        <p:nvSpPr>
          <p:cNvPr id="14" name="Retângulo: Cantos Arredondados 13">
            <a:hlinkClick r:id="rId8" action="ppaction://hlinksldjump"/>
            <a:extLst>
              <a:ext uri="{FF2B5EF4-FFF2-40B4-BE49-F238E27FC236}">
                <a16:creationId xmlns:a16="http://schemas.microsoft.com/office/drawing/2014/main" id="{537CA03E-9EB0-4147-9469-81A287D60142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>
                <a:solidFill>
                  <a:srgbClr val="F25E4F"/>
                </a:solidFill>
              </a:rPr>
              <a:t>1. </a:t>
            </a:r>
            <a:r>
              <a:rPr lang="es-ES" b="1">
                <a:solidFill>
                  <a:schemeClr val="tx1"/>
                </a:solidFill>
              </a:rPr>
              <a:t>¿Qué es una Matriz?...</a:t>
            </a:r>
          </a:p>
        </p:txBody>
      </p:sp>
      <p:sp>
        <p:nvSpPr>
          <p:cNvPr id="15" name="Retângulo: Cantos Arredondados 14">
            <a:hlinkClick r:id="rId9" action="ppaction://hlinksldjump"/>
            <a:extLst>
              <a:ext uri="{FF2B5EF4-FFF2-40B4-BE49-F238E27FC236}">
                <a16:creationId xmlns:a16="http://schemas.microsoft.com/office/drawing/2014/main" id="{E0BC6E2E-484C-4CF0-8BDA-266E8FC56502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>
                <a:solidFill>
                  <a:srgbClr val="F25E4F"/>
                </a:solidFill>
              </a:rPr>
              <a:t>2. </a:t>
            </a:r>
            <a:r>
              <a:rPr lang="es-ES" b="1">
                <a:solidFill>
                  <a:schemeClr val="tx1"/>
                </a:solidFill>
              </a:rPr>
              <a:t>Tamaño o Tipo o Dimensión de una Matriz</a:t>
            </a:r>
          </a:p>
        </p:txBody>
      </p:sp>
      <p:sp>
        <p:nvSpPr>
          <p:cNvPr id="16" name="Retângulo: Cantos Arredondados 15">
            <a:hlinkClick r:id="rId10" action="ppaction://hlinksldjump"/>
            <a:extLst>
              <a:ext uri="{FF2B5EF4-FFF2-40B4-BE49-F238E27FC236}">
                <a16:creationId xmlns:a16="http://schemas.microsoft.com/office/drawing/2014/main" id="{BF4BE44B-4310-4224-BB90-423A6A309E83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>
                <a:solidFill>
                  <a:srgbClr val="F25E4F"/>
                </a:solidFill>
              </a:rPr>
              <a:t>3. </a:t>
            </a:r>
            <a:r>
              <a:rPr lang="es-ES" b="1">
                <a:solidFill>
                  <a:schemeClr val="tx1"/>
                </a:solidFill>
              </a:rPr>
              <a:t>Elementos o Entradas de una Matriz</a:t>
            </a:r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6F77D018-5787-4AD8-9A78-D2C1ACAB5C72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9" name="Imagem 18">
            <a:extLst>
              <a:ext uri="{FF2B5EF4-FFF2-40B4-BE49-F238E27FC236}">
                <a16:creationId xmlns:a16="http://schemas.microsoft.com/office/drawing/2014/main" id="{87A5CAD2-2453-4CE9-AF0B-71D8AA74A5A2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28" name="Conexão reta 27">
            <a:extLst>
              <a:ext uri="{FF2B5EF4-FFF2-40B4-BE49-F238E27FC236}">
                <a16:creationId xmlns:a16="http://schemas.microsoft.com/office/drawing/2014/main" id="{B5D1FFD2-1E90-429C-BD78-6E51F7895E63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ta 28">
            <a:extLst>
              <a:ext uri="{FF2B5EF4-FFF2-40B4-BE49-F238E27FC236}">
                <a16:creationId xmlns:a16="http://schemas.microsoft.com/office/drawing/2014/main" id="{D5EF9386-84D3-4366-AEA0-E06D64034B65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29">
            <a:extLst>
              <a:ext uri="{FF2B5EF4-FFF2-40B4-BE49-F238E27FC236}">
                <a16:creationId xmlns:a16="http://schemas.microsoft.com/office/drawing/2014/main" id="{8F2F1766-C693-4FCC-9B4B-B01EC124A69F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s-ES" sz="2800" b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Lección 1</a:t>
            </a:r>
          </a:p>
        </p:txBody>
      </p:sp>
      <p:sp>
        <p:nvSpPr>
          <p:cNvPr id="33" name="Retângulo: Cantos Arredondados 32">
            <a:extLst>
              <a:ext uri="{FF2B5EF4-FFF2-40B4-BE49-F238E27FC236}">
                <a16:creationId xmlns:a16="http://schemas.microsoft.com/office/drawing/2014/main" id="{B11134E0-9A75-41CC-8177-3C1054AF7C93}"/>
              </a:ext>
            </a:extLst>
          </p:cNvPr>
          <p:cNvSpPr/>
          <p:nvPr/>
        </p:nvSpPr>
        <p:spPr>
          <a:xfrm>
            <a:off x="2148855" y="2931888"/>
            <a:ext cx="6787587" cy="3748293"/>
          </a:xfrm>
          <a:prstGeom prst="roundRect">
            <a:avLst/>
          </a:prstGeom>
          <a:solidFill>
            <a:schemeClr val="bg1"/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8" name="Retângulo: Cantos Arredondados 47">
            <a:extLst>
              <a:ext uri="{FF2B5EF4-FFF2-40B4-BE49-F238E27FC236}">
                <a16:creationId xmlns:a16="http://schemas.microsoft.com/office/drawing/2014/main" id="{5BDDA918-480A-4D38-9A97-1A7808F81ED8}"/>
              </a:ext>
            </a:extLst>
          </p:cNvPr>
          <p:cNvSpPr/>
          <p:nvPr/>
        </p:nvSpPr>
        <p:spPr>
          <a:xfrm>
            <a:off x="2124000" y="252000"/>
            <a:ext cx="9859639" cy="2553891"/>
          </a:xfrm>
          <a:prstGeom prst="roundRect">
            <a:avLst/>
          </a:prstGeom>
          <a:solidFill>
            <a:schemeClr val="bg1"/>
          </a:solidFill>
          <a:ln cmpd="thickThin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just"/>
            <a:r>
              <a:rPr lang="es-ES" sz="2400" b="1" u="sng" dirty="0">
                <a:solidFill>
                  <a:srgbClr val="F25E4F"/>
                </a:solidFill>
              </a:rPr>
              <a:t>Definición</a:t>
            </a:r>
          </a:p>
          <a:p>
            <a:pPr algn="just"/>
            <a:r>
              <a:rPr lang="es-ES" sz="2400" dirty="0">
                <a:solidFill>
                  <a:sysClr val="windowText" lastClr="000000"/>
                </a:solidFill>
              </a:rPr>
              <a:t>Una </a:t>
            </a:r>
            <a:r>
              <a:rPr lang="es-ES" sz="2400" b="1" dirty="0">
                <a:solidFill>
                  <a:srgbClr val="F25E4F"/>
                </a:solidFill>
              </a:rPr>
              <a:t>MATRIZ</a:t>
            </a:r>
            <a:r>
              <a:rPr lang="es-ES" sz="2400" b="1" dirty="0">
                <a:solidFill>
                  <a:sysClr val="windowText" lastClr="000000"/>
                </a:solidFill>
              </a:rPr>
              <a:t> </a:t>
            </a:r>
            <a:r>
              <a:rPr lang="es-ES" sz="2400" dirty="0">
                <a:solidFill>
                  <a:sysClr val="windowText" lastClr="000000"/>
                </a:solidFill>
              </a:rPr>
              <a:t>es una </a:t>
            </a:r>
            <a:r>
              <a:rPr lang="es-ES" sz="2400" b="1" dirty="0">
                <a:solidFill>
                  <a:sysClr val="windowText" lastClr="000000"/>
                </a:solidFill>
              </a:rPr>
              <a:t>tabla rectangular de números</a:t>
            </a:r>
            <a:r>
              <a:rPr lang="es-ES" sz="2400" dirty="0">
                <a:solidFill>
                  <a:sysClr val="windowText" lastClr="000000"/>
                </a:solidFill>
              </a:rPr>
              <a:t>,</a:t>
            </a:r>
            <a:r>
              <a:rPr lang="es-ES" sz="2400" b="1" dirty="0">
                <a:solidFill>
                  <a:sysClr val="windowText" lastClr="000000"/>
                </a:solidFill>
              </a:rPr>
              <a:t> símbolos</a:t>
            </a:r>
            <a:r>
              <a:rPr lang="es-ES" sz="2400" dirty="0">
                <a:solidFill>
                  <a:sysClr val="windowText" lastClr="000000"/>
                </a:solidFill>
              </a:rPr>
              <a:t>, o </a:t>
            </a:r>
            <a:r>
              <a:rPr lang="es-ES" sz="2400" b="1" dirty="0">
                <a:solidFill>
                  <a:sysClr val="windowText" lastClr="000000"/>
                </a:solidFill>
              </a:rPr>
              <a:t>expresiones</a:t>
            </a:r>
            <a:r>
              <a:rPr lang="es-ES" sz="2400" dirty="0">
                <a:solidFill>
                  <a:sysClr val="windowText" lastClr="000000"/>
                </a:solidFill>
              </a:rPr>
              <a:t>, dispuestos en: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400" b="1" dirty="0">
                <a:solidFill>
                  <a:sysClr val="windowText" lastClr="000000"/>
                </a:solidFill>
              </a:rPr>
              <a:t>filas</a:t>
            </a:r>
            <a:r>
              <a:rPr lang="es-ES" sz="2400" dirty="0">
                <a:solidFill>
                  <a:sysClr val="windowText" lastClr="000000"/>
                </a:solidFill>
              </a:rPr>
              <a:t> (líneas horizontales) y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400" b="1" dirty="0">
                <a:solidFill>
                  <a:sysClr val="windowText" lastClr="000000"/>
                </a:solidFill>
              </a:rPr>
              <a:t>columnas</a:t>
            </a:r>
            <a:r>
              <a:rPr lang="es-ES" sz="2400" dirty="0">
                <a:solidFill>
                  <a:sysClr val="windowText" lastClr="000000"/>
                </a:solidFill>
              </a:rPr>
              <a:t> (líneas verticales), </a:t>
            </a:r>
          </a:p>
          <a:p>
            <a:pPr algn="just"/>
            <a:r>
              <a:rPr lang="es-ES" sz="2400" dirty="0">
                <a:solidFill>
                  <a:sysClr val="windowText" lastClr="000000"/>
                </a:solidFill>
              </a:rPr>
              <a:t>delimitada por </a:t>
            </a:r>
            <a:r>
              <a:rPr lang="es-ES" sz="2400" u="sng" dirty="0">
                <a:solidFill>
                  <a:sysClr val="windowText" lastClr="000000"/>
                </a:solidFill>
              </a:rPr>
              <a:t>corchetes rectangulares</a:t>
            </a:r>
            <a:r>
              <a:rPr lang="es-ES" sz="2400" dirty="0">
                <a:solidFill>
                  <a:sysClr val="windowText" lastClr="000000"/>
                </a:solidFill>
              </a:rPr>
              <a:t> o </a:t>
            </a:r>
            <a:r>
              <a:rPr lang="es-ES" sz="2400" u="sng" dirty="0">
                <a:solidFill>
                  <a:sysClr val="windowText" lastClr="000000"/>
                </a:solidFill>
              </a:rPr>
              <a:t>paréntesis</a:t>
            </a:r>
            <a:r>
              <a:rPr lang="es-ES" sz="2400" dirty="0">
                <a:solidFill>
                  <a:sysClr val="windowText" lastClr="000000"/>
                </a:solidFill>
              </a:rPr>
              <a:t>.</a:t>
            </a:r>
          </a:p>
        </p:txBody>
      </p:sp>
      <p:pic>
        <p:nvPicPr>
          <p:cNvPr id="50" name="Imagem 49">
            <a:extLst>
              <a:ext uri="{FF2B5EF4-FFF2-40B4-BE49-F238E27FC236}">
                <a16:creationId xmlns:a16="http://schemas.microsoft.com/office/drawing/2014/main" id="{7A7B7485-1C00-4F3E-BB90-DF91366F6017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5178" y="3994983"/>
            <a:ext cx="1982946" cy="1693017"/>
          </a:xfrm>
          <a:prstGeom prst="rect">
            <a:avLst/>
          </a:prstGeom>
        </p:spPr>
      </p:pic>
      <p:sp>
        <p:nvSpPr>
          <p:cNvPr id="51" name="Retângulo 50">
            <a:extLst>
              <a:ext uri="{FF2B5EF4-FFF2-40B4-BE49-F238E27FC236}">
                <a16:creationId xmlns:a16="http://schemas.microsoft.com/office/drawing/2014/main" id="{DF798089-2585-459E-BC72-CF493E91AD66}"/>
              </a:ext>
            </a:extLst>
          </p:cNvPr>
          <p:cNvSpPr/>
          <p:nvPr/>
        </p:nvSpPr>
        <p:spPr>
          <a:xfrm>
            <a:off x="2833947" y="4855851"/>
            <a:ext cx="996107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s-ES" sz="2400" b="1">
                <a:solidFill>
                  <a:srgbClr val="F25E4F"/>
                </a:solidFill>
                <a:latin typeface="Segoe UI"/>
              </a:rPr>
              <a:t>FILAS</a:t>
            </a:r>
            <a:endParaRPr lang="es-ES" sz="2400" b="1">
              <a:solidFill>
                <a:srgbClr val="F25E4F"/>
              </a:solidFill>
            </a:endParaRPr>
          </a:p>
        </p:txBody>
      </p:sp>
      <p:sp>
        <p:nvSpPr>
          <p:cNvPr id="52" name="AutoShape 25">
            <a:extLst>
              <a:ext uri="{FF2B5EF4-FFF2-40B4-BE49-F238E27FC236}">
                <a16:creationId xmlns:a16="http://schemas.microsoft.com/office/drawing/2014/main" id="{4CE0624E-A0AF-41A3-AFFA-10763FA27F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9015" y="3778142"/>
            <a:ext cx="3151966" cy="476756"/>
          </a:xfrm>
          <a:prstGeom prst="roundRect">
            <a:avLst>
              <a:gd name="adj" fmla="val 16667"/>
            </a:avLst>
          </a:prstGeom>
          <a:solidFill>
            <a:srgbClr val="F25E4F">
              <a:alpha val="74118"/>
            </a:srgbClr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s-ES" altLang="pt-PT" sz="1800"/>
          </a:p>
        </p:txBody>
      </p:sp>
      <p:sp>
        <p:nvSpPr>
          <p:cNvPr id="53" name="AutoShape 25">
            <a:extLst>
              <a:ext uri="{FF2B5EF4-FFF2-40B4-BE49-F238E27FC236}">
                <a16:creationId xmlns:a16="http://schemas.microsoft.com/office/drawing/2014/main" id="{6259A8D8-06A9-4144-B456-EC4B04F3ED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9015" y="4312211"/>
            <a:ext cx="3151966" cy="476756"/>
          </a:xfrm>
          <a:prstGeom prst="roundRect">
            <a:avLst>
              <a:gd name="adj" fmla="val 16667"/>
            </a:avLst>
          </a:prstGeom>
          <a:solidFill>
            <a:srgbClr val="F25E4F">
              <a:alpha val="74118"/>
            </a:srgbClr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s-ES" altLang="pt-PT" sz="1800"/>
          </a:p>
        </p:txBody>
      </p:sp>
      <p:sp>
        <p:nvSpPr>
          <p:cNvPr id="54" name="AutoShape 25">
            <a:extLst>
              <a:ext uri="{FF2B5EF4-FFF2-40B4-BE49-F238E27FC236}">
                <a16:creationId xmlns:a16="http://schemas.microsoft.com/office/drawing/2014/main" id="{691F05DA-F650-45AB-B0E6-0D92698462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2248" y="4882043"/>
            <a:ext cx="3151966" cy="476756"/>
          </a:xfrm>
          <a:prstGeom prst="roundRect">
            <a:avLst>
              <a:gd name="adj" fmla="val 16667"/>
            </a:avLst>
          </a:prstGeom>
          <a:solidFill>
            <a:srgbClr val="F25E4F">
              <a:alpha val="74118"/>
            </a:srgbClr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s-ES" altLang="pt-PT" sz="1800"/>
          </a:p>
        </p:txBody>
      </p:sp>
      <p:sp>
        <p:nvSpPr>
          <p:cNvPr id="55" name="AutoShape 25">
            <a:extLst>
              <a:ext uri="{FF2B5EF4-FFF2-40B4-BE49-F238E27FC236}">
                <a16:creationId xmlns:a16="http://schemas.microsoft.com/office/drawing/2014/main" id="{EFCCCD24-6307-4D4A-8207-5DED64D860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9015" y="5844716"/>
            <a:ext cx="3151966" cy="476756"/>
          </a:xfrm>
          <a:prstGeom prst="roundRect">
            <a:avLst>
              <a:gd name="adj" fmla="val 16667"/>
            </a:avLst>
          </a:prstGeom>
          <a:solidFill>
            <a:srgbClr val="F25E4F">
              <a:alpha val="74118"/>
            </a:srgbClr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s-ES" altLang="pt-PT" sz="1800"/>
          </a:p>
        </p:txBody>
      </p:sp>
      <p:sp>
        <p:nvSpPr>
          <p:cNvPr id="56" name="AutoShape 26">
            <a:extLst>
              <a:ext uri="{FF2B5EF4-FFF2-40B4-BE49-F238E27FC236}">
                <a16:creationId xmlns:a16="http://schemas.microsoft.com/office/drawing/2014/main" id="{8276E080-1AE0-4D6D-8B2D-161CB0FEAB0C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3202406" y="4784999"/>
            <a:ext cx="2716975" cy="572600"/>
          </a:xfrm>
          <a:prstGeom prst="roundRect">
            <a:avLst>
              <a:gd name="adj" fmla="val 16667"/>
            </a:avLst>
          </a:prstGeom>
          <a:solidFill>
            <a:srgbClr val="29A6FF">
              <a:alpha val="50196"/>
            </a:srgbClr>
          </a:solidFill>
          <a:ln>
            <a:noFill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s-ES" altLang="pt-PT" sz="1800"/>
          </a:p>
        </p:txBody>
      </p:sp>
      <p:sp>
        <p:nvSpPr>
          <p:cNvPr id="57" name="AutoShape 26">
            <a:extLst>
              <a:ext uri="{FF2B5EF4-FFF2-40B4-BE49-F238E27FC236}">
                <a16:creationId xmlns:a16="http://schemas.microsoft.com/office/drawing/2014/main" id="{B950545A-6C67-4F4C-B63F-F4E5A170A708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3824581" y="4800384"/>
            <a:ext cx="2716975" cy="572600"/>
          </a:xfrm>
          <a:prstGeom prst="roundRect">
            <a:avLst>
              <a:gd name="adj" fmla="val 16667"/>
            </a:avLst>
          </a:prstGeom>
          <a:solidFill>
            <a:srgbClr val="29A6FF">
              <a:alpha val="50196"/>
            </a:srgbClr>
          </a:solidFill>
          <a:ln>
            <a:noFill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s-ES" altLang="pt-PT" sz="1800"/>
          </a:p>
        </p:txBody>
      </p:sp>
      <p:sp>
        <p:nvSpPr>
          <p:cNvPr id="58" name="AutoShape 26">
            <a:extLst>
              <a:ext uri="{FF2B5EF4-FFF2-40B4-BE49-F238E27FC236}">
                <a16:creationId xmlns:a16="http://schemas.microsoft.com/office/drawing/2014/main" id="{A43C7562-F81F-45E4-945D-F535C944BA5F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4433813" y="4784999"/>
            <a:ext cx="2716975" cy="572600"/>
          </a:xfrm>
          <a:prstGeom prst="roundRect">
            <a:avLst>
              <a:gd name="adj" fmla="val 16667"/>
            </a:avLst>
          </a:prstGeom>
          <a:solidFill>
            <a:srgbClr val="29A6FF">
              <a:alpha val="50196"/>
            </a:srgbClr>
          </a:solidFill>
          <a:ln>
            <a:noFill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s-ES" altLang="pt-PT" sz="1800"/>
          </a:p>
        </p:txBody>
      </p:sp>
      <p:sp>
        <p:nvSpPr>
          <p:cNvPr id="59" name="AutoShape 26">
            <a:extLst>
              <a:ext uri="{FF2B5EF4-FFF2-40B4-BE49-F238E27FC236}">
                <a16:creationId xmlns:a16="http://schemas.microsoft.com/office/drawing/2014/main" id="{53843AA2-EC43-47B7-8734-6B548B755C93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5673235" y="4800384"/>
            <a:ext cx="2716975" cy="572600"/>
          </a:xfrm>
          <a:prstGeom prst="roundRect">
            <a:avLst>
              <a:gd name="adj" fmla="val 16667"/>
            </a:avLst>
          </a:prstGeom>
          <a:solidFill>
            <a:srgbClr val="29A6FF">
              <a:alpha val="50196"/>
            </a:srgbClr>
          </a:solidFill>
          <a:ln>
            <a:noFill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s-ES" altLang="pt-PT" sz="1800"/>
          </a:p>
        </p:txBody>
      </p:sp>
      <p:graphicFrame>
        <p:nvGraphicFramePr>
          <p:cNvPr id="60" name="Objeto 59">
            <a:extLst>
              <a:ext uri="{FF2B5EF4-FFF2-40B4-BE49-F238E27FC236}">
                <a16:creationId xmlns:a16="http://schemas.microsoft.com/office/drawing/2014/main" id="{D369DA89-687F-45F4-8623-D8AAC63BEB5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328410"/>
              </p:ext>
            </p:extLst>
          </p:nvPr>
        </p:nvGraphicFramePr>
        <p:xfrm>
          <a:off x="4391196" y="3780550"/>
          <a:ext cx="2913394" cy="2563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08" name="Equation" r:id="rId13" imgW="1269720" imgH="1117440" progId="Equation.DSMT4">
                  <p:embed/>
                </p:oleObj>
              </mc:Choice>
              <mc:Fallback>
                <p:oleObj name="Equation" r:id="rId13" imgW="1269720" imgH="1117440" progId="Equation.DSMT4">
                  <p:embed/>
                  <p:pic>
                    <p:nvPicPr>
                      <p:cNvPr id="60" name="Objeto 59">
                        <a:extLst>
                          <a:ext uri="{FF2B5EF4-FFF2-40B4-BE49-F238E27FC236}">
                            <a16:creationId xmlns:a16="http://schemas.microsoft.com/office/drawing/2014/main" id="{D369DA89-687F-45F4-8623-D8AAC63BEB5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4391196" y="3780550"/>
                        <a:ext cx="2913394" cy="25637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" name="Retângulo 60">
            <a:extLst>
              <a:ext uri="{FF2B5EF4-FFF2-40B4-BE49-F238E27FC236}">
                <a16:creationId xmlns:a16="http://schemas.microsoft.com/office/drawing/2014/main" id="{B8752D29-4B8F-40A4-A178-10BBE4F4DB4A}"/>
              </a:ext>
            </a:extLst>
          </p:cNvPr>
          <p:cNvSpPr/>
          <p:nvPr/>
        </p:nvSpPr>
        <p:spPr>
          <a:xfrm>
            <a:off x="4941845" y="3193236"/>
            <a:ext cx="1909177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s-ES" sz="2400" b="1">
                <a:solidFill>
                  <a:srgbClr val="29A6FF"/>
                </a:solidFill>
                <a:latin typeface="Segoe UI"/>
              </a:rPr>
              <a:t>COLUMNAS</a:t>
            </a:r>
            <a:endParaRPr lang="es-ES" sz="2400" b="1">
              <a:solidFill>
                <a:srgbClr val="29A6FF"/>
              </a:solidFill>
            </a:endParaRPr>
          </a:p>
        </p:txBody>
      </p:sp>
      <p:graphicFrame>
        <p:nvGraphicFramePr>
          <p:cNvPr id="62" name="Objeto 61">
            <a:extLst>
              <a:ext uri="{FF2B5EF4-FFF2-40B4-BE49-F238E27FC236}">
                <a16:creationId xmlns:a16="http://schemas.microsoft.com/office/drawing/2014/main" id="{26074747-83B3-45F6-994A-4FFBE97F215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5578906"/>
              </p:ext>
            </p:extLst>
          </p:nvPr>
        </p:nvGraphicFramePr>
        <p:xfrm>
          <a:off x="4054681" y="3738202"/>
          <a:ext cx="3467100" cy="2624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09" name="Equation" r:id="rId15" imgW="1511280" imgH="1143000" progId="Equation.DSMT4">
                  <p:embed/>
                </p:oleObj>
              </mc:Choice>
              <mc:Fallback>
                <p:oleObj name="Equation" r:id="rId15" imgW="1511280" imgH="1143000" progId="Equation.DSMT4">
                  <p:embed/>
                  <p:pic>
                    <p:nvPicPr>
                      <p:cNvPr id="62" name="Objeto 61">
                        <a:extLst>
                          <a:ext uri="{FF2B5EF4-FFF2-40B4-BE49-F238E27FC236}">
                            <a16:creationId xmlns:a16="http://schemas.microsoft.com/office/drawing/2014/main" id="{26074747-83B3-45F6-994A-4FFBE97F215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4054681" y="3738202"/>
                        <a:ext cx="3467100" cy="26241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" name="Objeto 62">
            <a:extLst>
              <a:ext uri="{FF2B5EF4-FFF2-40B4-BE49-F238E27FC236}">
                <a16:creationId xmlns:a16="http://schemas.microsoft.com/office/drawing/2014/main" id="{B3F0857A-17AE-491A-A91E-E9379936CC6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620414"/>
              </p:ext>
            </p:extLst>
          </p:nvPr>
        </p:nvGraphicFramePr>
        <p:xfrm>
          <a:off x="4042473" y="3712421"/>
          <a:ext cx="3495675" cy="2624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10" name="Equation" r:id="rId17" imgW="1523880" imgH="1143000" progId="Equation.DSMT4">
                  <p:embed/>
                </p:oleObj>
              </mc:Choice>
              <mc:Fallback>
                <p:oleObj name="Equation" r:id="rId17" imgW="1523880" imgH="1143000" progId="Equation.DSMT4">
                  <p:embed/>
                  <p:pic>
                    <p:nvPicPr>
                      <p:cNvPr id="63" name="Objeto 62">
                        <a:extLst>
                          <a:ext uri="{FF2B5EF4-FFF2-40B4-BE49-F238E27FC236}">
                            <a16:creationId xmlns:a16="http://schemas.microsoft.com/office/drawing/2014/main" id="{B3F0857A-17AE-491A-A91E-E9379936CC6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4042473" y="3712421"/>
                        <a:ext cx="3495675" cy="2624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tângulo 1">
            <a:extLst>
              <a:ext uri="{FF2B5EF4-FFF2-40B4-BE49-F238E27FC236}">
                <a16:creationId xmlns:a16="http://schemas.microsoft.com/office/drawing/2014/main" id="{FCF434E1-E160-4455-8F58-FE53CE0D6D57}"/>
              </a:ext>
            </a:extLst>
          </p:cNvPr>
          <p:cNvSpPr/>
          <p:nvPr/>
        </p:nvSpPr>
        <p:spPr>
          <a:xfrm>
            <a:off x="2462685" y="3121978"/>
            <a:ext cx="12698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s-ES" sz="2400" b="1" u="sng">
                <a:solidFill>
                  <a:srgbClr val="29A6FF"/>
                </a:solidFill>
              </a:rPr>
              <a:t>Ejemplo</a:t>
            </a:r>
          </a:p>
        </p:txBody>
      </p:sp>
      <p:pic>
        <p:nvPicPr>
          <p:cNvPr id="34" name="Imagem 33">
            <a:extLst>
              <a:ext uri="{FF2B5EF4-FFF2-40B4-BE49-F238E27FC236}">
                <a16:creationId xmlns:a16="http://schemas.microsoft.com/office/drawing/2014/main" id="{48A7039B-A3A1-431B-BE6F-C06B671E0F60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4000" y="1270800"/>
            <a:ext cx="1442674" cy="1620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297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500"/>
                            </p:stCondLst>
                            <p:childTnLst>
                              <p:par>
                                <p:cTn id="6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12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750"/>
                            </p:stCondLst>
                            <p:childTnLst>
                              <p:par>
                                <p:cTn id="9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1" dur="12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3000"/>
                            </p:stCondLst>
                            <p:childTnLst>
                              <p:par>
                                <p:cTn id="10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51" grpId="0"/>
      <p:bldP spid="51" grpId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  <p:bldP spid="57" grpId="0" animBg="1"/>
      <p:bldP spid="57" grpId="1" animBg="1"/>
      <p:bldP spid="58" grpId="0" animBg="1"/>
      <p:bldP spid="58" grpId="1" animBg="1"/>
      <p:bldP spid="59" grpId="0" animBg="1"/>
      <p:bldP spid="59" grpId="1" animBg="1"/>
      <p:bldP spid="61" grpId="0"/>
      <p:bldP spid="61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12" name="Retângulo 11">
            <a:extLst>
              <a:ext uri="{FF2B5EF4-FFF2-40B4-BE49-F238E27FC236}">
                <a16:creationId xmlns:a16="http://schemas.microsoft.com/office/drawing/2014/main" id="{A715F28B-225E-4C60-8361-09BEFAB5B980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3" name="Retângulo: Cantos Arredondados 12">
            <a:hlinkClick r:id="rId4" action="ppaction://hlinksldjump"/>
            <a:extLst>
              <a:ext uri="{FF2B5EF4-FFF2-40B4-BE49-F238E27FC236}">
                <a16:creationId xmlns:a16="http://schemas.microsoft.com/office/drawing/2014/main" id="{EAE6921E-8F22-4837-9B68-876D2C2353B8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>
                <a:solidFill>
                  <a:schemeClr val="tx1"/>
                </a:solidFill>
              </a:rPr>
              <a:t>¡Inténtelo!</a:t>
            </a:r>
          </a:p>
        </p:txBody>
      </p:sp>
      <p:sp>
        <p:nvSpPr>
          <p:cNvPr id="14" name="Retângulo: Cantos Arredondados 13">
            <a:hlinkClick r:id="rId5" action="ppaction://hlinksldjump"/>
            <a:extLst>
              <a:ext uri="{FF2B5EF4-FFF2-40B4-BE49-F238E27FC236}">
                <a16:creationId xmlns:a16="http://schemas.microsoft.com/office/drawing/2014/main" id="{537CA03E-9EB0-4147-9469-81A287D60142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rgbClr val="F25E4F"/>
                </a:solidFill>
              </a:rPr>
              <a:t>1. </a:t>
            </a:r>
            <a:r>
              <a:rPr lang="es-ES" b="1" dirty="0">
                <a:solidFill>
                  <a:schemeClr val="tx1"/>
                </a:solidFill>
              </a:rPr>
              <a:t>¿Qué es una Matriz?...</a:t>
            </a:r>
          </a:p>
        </p:txBody>
      </p:sp>
      <p:sp>
        <p:nvSpPr>
          <p:cNvPr id="15" name="Retângulo: Cantos Arredondados 14">
            <a:hlinkClick r:id="rId6" action="ppaction://hlinksldjump"/>
            <a:extLst>
              <a:ext uri="{FF2B5EF4-FFF2-40B4-BE49-F238E27FC236}">
                <a16:creationId xmlns:a16="http://schemas.microsoft.com/office/drawing/2014/main" id="{E0BC6E2E-484C-4CF0-8BDA-266E8FC56502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rgbClr val="F25E4F"/>
                </a:solidFill>
              </a:rPr>
              <a:t>2. </a:t>
            </a:r>
            <a:r>
              <a:rPr lang="es-ES" b="1" dirty="0">
                <a:solidFill>
                  <a:schemeClr val="tx1"/>
                </a:solidFill>
              </a:rPr>
              <a:t>Tamaño o Tipo o Dimensión de una Matriz</a:t>
            </a:r>
          </a:p>
        </p:txBody>
      </p:sp>
      <p:sp>
        <p:nvSpPr>
          <p:cNvPr id="16" name="Retângulo: Cantos Arredondados 15">
            <a:hlinkClick r:id="rId7" action="ppaction://hlinksldjump"/>
            <a:extLst>
              <a:ext uri="{FF2B5EF4-FFF2-40B4-BE49-F238E27FC236}">
                <a16:creationId xmlns:a16="http://schemas.microsoft.com/office/drawing/2014/main" id="{BF4BE44B-4310-4224-BB90-423A6A309E83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rgbClr val="F25E4F"/>
                </a:solidFill>
              </a:rPr>
              <a:t>3. </a:t>
            </a:r>
            <a:r>
              <a:rPr lang="es-ES" b="1" dirty="0">
                <a:solidFill>
                  <a:schemeClr val="tx1"/>
                </a:solidFill>
              </a:rPr>
              <a:t>Elementos o Entradas de una Matriz</a:t>
            </a:r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6F77D018-5787-4AD8-9A78-D2C1ACAB5C72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19" name="Imagem 18">
            <a:extLst>
              <a:ext uri="{FF2B5EF4-FFF2-40B4-BE49-F238E27FC236}">
                <a16:creationId xmlns:a16="http://schemas.microsoft.com/office/drawing/2014/main" id="{87A5CAD2-2453-4CE9-AF0B-71D8AA74A5A2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28" name="Conexão reta 27">
            <a:extLst>
              <a:ext uri="{FF2B5EF4-FFF2-40B4-BE49-F238E27FC236}">
                <a16:creationId xmlns:a16="http://schemas.microsoft.com/office/drawing/2014/main" id="{B5D1FFD2-1E90-429C-BD78-6E51F7895E63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ta 28">
            <a:extLst>
              <a:ext uri="{FF2B5EF4-FFF2-40B4-BE49-F238E27FC236}">
                <a16:creationId xmlns:a16="http://schemas.microsoft.com/office/drawing/2014/main" id="{D5EF9386-84D3-4366-AEA0-E06D64034B65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29">
            <a:extLst>
              <a:ext uri="{FF2B5EF4-FFF2-40B4-BE49-F238E27FC236}">
                <a16:creationId xmlns:a16="http://schemas.microsoft.com/office/drawing/2014/main" id="{8F2F1766-C693-4FCC-9B4B-B01EC124A69F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s-ES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Lección 1</a:t>
            </a:r>
          </a:p>
        </p:txBody>
      </p:sp>
      <p:sp>
        <p:nvSpPr>
          <p:cNvPr id="33" name="Retângulo: Cantos Arredondados 32">
            <a:extLst>
              <a:ext uri="{FF2B5EF4-FFF2-40B4-BE49-F238E27FC236}">
                <a16:creationId xmlns:a16="http://schemas.microsoft.com/office/drawing/2014/main" id="{B11134E0-9A75-41CC-8177-3C1054AF7C93}"/>
              </a:ext>
            </a:extLst>
          </p:cNvPr>
          <p:cNvSpPr/>
          <p:nvPr/>
        </p:nvSpPr>
        <p:spPr>
          <a:xfrm>
            <a:off x="2148855" y="290288"/>
            <a:ext cx="9752857" cy="6346352"/>
          </a:xfrm>
          <a:prstGeom prst="roundRect">
            <a:avLst>
              <a:gd name="adj" fmla="val 5493"/>
            </a:avLst>
          </a:prstGeom>
          <a:solidFill>
            <a:schemeClr val="bg1"/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FCF434E1-E160-4455-8F58-FE53CE0D6D57}"/>
              </a:ext>
            </a:extLst>
          </p:cNvPr>
          <p:cNvSpPr/>
          <p:nvPr/>
        </p:nvSpPr>
        <p:spPr>
          <a:xfrm>
            <a:off x="2788000" y="593821"/>
            <a:ext cx="21868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s-ES" sz="2400" b="1" u="sng" dirty="0">
                <a:solidFill>
                  <a:srgbClr val="29A6FF"/>
                </a:solidFill>
              </a:rPr>
              <a:t>Más ejemplos…</a:t>
            </a:r>
          </a:p>
        </p:txBody>
      </p:sp>
      <p:sp>
        <p:nvSpPr>
          <p:cNvPr id="35" name="CaixaDeTexto 34">
            <a:extLst>
              <a:ext uri="{FF2B5EF4-FFF2-40B4-BE49-F238E27FC236}">
                <a16:creationId xmlns:a16="http://schemas.microsoft.com/office/drawing/2014/main" id="{955F7F89-634C-4642-95EF-28DFEE04FCDB}"/>
              </a:ext>
            </a:extLst>
          </p:cNvPr>
          <p:cNvSpPr txBox="1"/>
          <p:nvPr/>
        </p:nvSpPr>
        <p:spPr>
          <a:xfrm>
            <a:off x="5082892" y="593821"/>
            <a:ext cx="11862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>
                <a:solidFill>
                  <a:srgbClr val="0C2B8E"/>
                </a:solidFill>
              </a:rPr>
              <a:t>General</a:t>
            </a:r>
          </a:p>
        </p:txBody>
      </p:sp>
      <p:pic>
        <p:nvPicPr>
          <p:cNvPr id="24" name="Imagem 23">
            <a:extLst>
              <a:ext uri="{FF2B5EF4-FFF2-40B4-BE49-F238E27FC236}">
                <a16:creationId xmlns:a16="http://schemas.microsoft.com/office/drawing/2014/main" id="{832D9567-B8F3-4B9B-9705-1E004C175F9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7571" y="2286000"/>
            <a:ext cx="3429000" cy="2286000"/>
          </a:xfrm>
          <a:prstGeom prst="rect">
            <a:avLst/>
          </a:prstGeom>
        </p:spPr>
      </p:pic>
      <p:sp>
        <p:nvSpPr>
          <p:cNvPr id="25" name="Retângulo 24">
            <a:extLst>
              <a:ext uri="{FF2B5EF4-FFF2-40B4-BE49-F238E27FC236}">
                <a16:creationId xmlns:a16="http://schemas.microsoft.com/office/drawing/2014/main" id="{B333782B-E51F-416D-9CC5-31816D7C3195}"/>
              </a:ext>
            </a:extLst>
          </p:cNvPr>
          <p:cNvSpPr/>
          <p:nvPr/>
        </p:nvSpPr>
        <p:spPr>
          <a:xfrm>
            <a:off x="2812051" y="4643663"/>
            <a:ext cx="454804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100" dirty="0"/>
              <a:t>Fuente de la imagen: </a:t>
            </a:r>
            <a:r>
              <a:rPr lang="es-ES" sz="1100" dirty="0">
                <a:hlinkClick r:id="rId10"/>
              </a:rPr>
              <a:t>https://trumpexcel.com/calendar-to-do-list-template/</a:t>
            </a:r>
            <a:r>
              <a:rPr lang="es-ES" sz="1100" dirty="0"/>
              <a:t> </a:t>
            </a:r>
          </a:p>
        </p:txBody>
      </p:sp>
      <p:pic>
        <p:nvPicPr>
          <p:cNvPr id="26" name="Imagem 25" descr="Uma imagem com palavras cruzadas, texto&#10;&#10;Descrição gerada automaticamente">
            <a:extLst>
              <a:ext uri="{FF2B5EF4-FFF2-40B4-BE49-F238E27FC236}">
                <a16:creationId xmlns:a16="http://schemas.microsoft.com/office/drawing/2014/main" id="{4587C86E-63A8-41C5-A254-17C8A1EDAA6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5789" y="2246164"/>
            <a:ext cx="2795155" cy="2795155"/>
          </a:xfrm>
          <a:prstGeom prst="rect">
            <a:avLst/>
          </a:prstGeom>
        </p:spPr>
      </p:pic>
      <p:sp>
        <p:nvSpPr>
          <p:cNvPr id="27" name="Retângulo 26">
            <a:extLst>
              <a:ext uri="{FF2B5EF4-FFF2-40B4-BE49-F238E27FC236}">
                <a16:creationId xmlns:a16="http://schemas.microsoft.com/office/drawing/2014/main" id="{D3EA186A-33C6-4764-A3F6-9CF82C1BB1B9}"/>
              </a:ext>
            </a:extLst>
          </p:cNvPr>
          <p:cNvSpPr/>
          <p:nvPr/>
        </p:nvSpPr>
        <p:spPr>
          <a:xfrm>
            <a:off x="7675633" y="5112982"/>
            <a:ext cx="425789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100" dirty="0"/>
              <a:t>Fuente de la imagen: </a:t>
            </a:r>
            <a:r>
              <a:rPr lang="es-ES" sz="1100" dirty="0">
                <a:hlinkClick r:id="rId12"/>
              </a:rPr>
              <a:t>https://en.wikipedia.org/wiki/Battleship_(game)</a:t>
            </a:r>
            <a:r>
              <a:rPr lang="es-ES" sz="1100" dirty="0"/>
              <a:t>  </a:t>
            </a:r>
          </a:p>
        </p:txBody>
      </p:sp>
      <p:sp>
        <p:nvSpPr>
          <p:cNvPr id="34" name="Retângulo 33">
            <a:extLst>
              <a:ext uri="{FF2B5EF4-FFF2-40B4-BE49-F238E27FC236}">
                <a16:creationId xmlns:a16="http://schemas.microsoft.com/office/drawing/2014/main" id="{B8E346F7-0E5E-46CD-A44F-E4874F9B2D48}"/>
              </a:ext>
            </a:extLst>
          </p:cNvPr>
          <p:cNvSpPr/>
          <p:nvPr/>
        </p:nvSpPr>
        <p:spPr>
          <a:xfrm>
            <a:off x="4361353" y="1867514"/>
            <a:ext cx="12137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/>
              <a:t>Calendario</a:t>
            </a:r>
          </a:p>
        </p:txBody>
      </p:sp>
      <p:sp>
        <p:nvSpPr>
          <p:cNvPr id="37" name="Retângulo 36">
            <a:extLst>
              <a:ext uri="{FF2B5EF4-FFF2-40B4-BE49-F238E27FC236}">
                <a16:creationId xmlns:a16="http://schemas.microsoft.com/office/drawing/2014/main" id="{712FFCA7-6339-4EDD-8042-95CB395F5E99}"/>
              </a:ext>
            </a:extLst>
          </p:cNvPr>
          <p:cNvSpPr/>
          <p:nvPr/>
        </p:nvSpPr>
        <p:spPr>
          <a:xfrm>
            <a:off x="8354476" y="1805169"/>
            <a:ext cx="22778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/>
              <a:t>Matriz “batalla naval”</a:t>
            </a:r>
          </a:p>
        </p:txBody>
      </p:sp>
    </p:spTree>
    <p:extLst>
      <p:ext uri="{BB962C8B-B14F-4D97-AF65-F5344CB8AC3E}">
        <p14:creationId xmlns:p14="http://schemas.microsoft.com/office/powerpoint/2010/main" val="1622575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7" grpId="0"/>
      <p:bldP spid="34" grpId="0"/>
      <p:bldP spid="3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12" name="Retângulo 11">
            <a:extLst>
              <a:ext uri="{FF2B5EF4-FFF2-40B4-BE49-F238E27FC236}">
                <a16:creationId xmlns:a16="http://schemas.microsoft.com/office/drawing/2014/main" id="{A715F28B-225E-4C60-8361-09BEFAB5B980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3" name="Retângulo: Cantos Arredondados 12">
            <a:hlinkClick r:id="rId5" action="ppaction://hlinksldjump"/>
            <a:extLst>
              <a:ext uri="{FF2B5EF4-FFF2-40B4-BE49-F238E27FC236}">
                <a16:creationId xmlns:a16="http://schemas.microsoft.com/office/drawing/2014/main" id="{EAE6921E-8F22-4837-9B68-876D2C2353B8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>
                <a:solidFill>
                  <a:schemeClr val="tx1"/>
                </a:solidFill>
              </a:rPr>
              <a:t>¡Inténtelo!</a:t>
            </a:r>
          </a:p>
        </p:txBody>
      </p:sp>
      <p:sp>
        <p:nvSpPr>
          <p:cNvPr id="14" name="Retângulo: Cantos Arredondados 13">
            <a:hlinkClick r:id="rId6" action="ppaction://hlinksldjump"/>
            <a:extLst>
              <a:ext uri="{FF2B5EF4-FFF2-40B4-BE49-F238E27FC236}">
                <a16:creationId xmlns:a16="http://schemas.microsoft.com/office/drawing/2014/main" id="{537CA03E-9EB0-4147-9469-81A287D60142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rgbClr val="F25E4F"/>
                </a:solidFill>
              </a:rPr>
              <a:t>1. </a:t>
            </a:r>
            <a:r>
              <a:rPr lang="es-ES" b="1" dirty="0">
                <a:solidFill>
                  <a:schemeClr val="tx1"/>
                </a:solidFill>
              </a:rPr>
              <a:t>¿Qué es una Matriz?...</a:t>
            </a:r>
          </a:p>
        </p:txBody>
      </p:sp>
      <p:sp>
        <p:nvSpPr>
          <p:cNvPr id="15" name="Retângulo: Cantos Arredondados 14">
            <a:hlinkClick r:id="rId7" action="ppaction://hlinksldjump"/>
            <a:extLst>
              <a:ext uri="{FF2B5EF4-FFF2-40B4-BE49-F238E27FC236}">
                <a16:creationId xmlns:a16="http://schemas.microsoft.com/office/drawing/2014/main" id="{E0BC6E2E-484C-4CF0-8BDA-266E8FC56502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rgbClr val="F25E4F"/>
                </a:solidFill>
              </a:rPr>
              <a:t>2. </a:t>
            </a:r>
            <a:r>
              <a:rPr lang="es-ES" b="1" dirty="0">
                <a:solidFill>
                  <a:schemeClr val="tx1"/>
                </a:solidFill>
              </a:rPr>
              <a:t>Tamaño o Tipo o Dimensión de una Matriz</a:t>
            </a:r>
          </a:p>
        </p:txBody>
      </p:sp>
      <p:sp>
        <p:nvSpPr>
          <p:cNvPr id="16" name="Retângulo: Cantos Arredondados 15">
            <a:hlinkClick r:id="rId8" action="ppaction://hlinksldjump"/>
            <a:extLst>
              <a:ext uri="{FF2B5EF4-FFF2-40B4-BE49-F238E27FC236}">
                <a16:creationId xmlns:a16="http://schemas.microsoft.com/office/drawing/2014/main" id="{BF4BE44B-4310-4224-BB90-423A6A309E83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rgbClr val="F25E4F"/>
                </a:solidFill>
              </a:rPr>
              <a:t>3. </a:t>
            </a:r>
            <a:r>
              <a:rPr lang="es-ES" b="1" dirty="0">
                <a:solidFill>
                  <a:schemeClr val="tx1"/>
                </a:solidFill>
              </a:rPr>
              <a:t>Elementos o Entradas de una Matriz</a:t>
            </a:r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6F77D018-5787-4AD8-9A78-D2C1ACAB5C72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19" name="Imagem 18">
            <a:extLst>
              <a:ext uri="{FF2B5EF4-FFF2-40B4-BE49-F238E27FC236}">
                <a16:creationId xmlns:a16="http://schemas.microsoft.com/office/drawing/2014/main" id="{87A5CAD2-2453-4CE9-AF0B-71D8AA74A5A2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28" name="Conexão reta 27">
            <a:extLst>
              <a:ext uri="{FF2B5EF4-FFF2-40B4-BE49-F238E27FC236}">
                <a16:creationId xmlns:a16="http://schemas.microsoft.com/office/drawing/2014/main" id="{B5D1FFD2-1E90-429C-BD78-6E51F7895E63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ta 28">
            <a:extLst>
              <a:ext uri="{FF2B5EF4-FFF2-40B4-BE49-F238E27FC236}">
                <a16:creationId xmlns:a16="http://schemas.microsoft.com/office/drawing/2014/main" id="{D5EF9386-84D3-4366-AEA0-E06D64034B65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29">
            <a:extLst>
              <a:ext uri="{FF2B5EF4-FFF2-40B4-BE49-F238E27FC236}">
                <a16:creationId xmlns:a16="http://schemas.microsoft.com/office/drawing/2014/main" id="{8F2F1766-C693-4FCC-9B4B-B01EC124A69F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s-ES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Lección 1</a:t>
            </a:r>
          </a:p>
        </p:txBody>
      </p:sp>
      <p:sp>
        <p:nvSpPr>
          <p:cNvPr id="33" name="Retângulo: Cantos Arredondados 32">
            <a:extLst>
              <a:ext uri="{FF2B5EF4-FFF2-40B4-BE49-F238E27FC236}">
                <a16:creationId xmlns:a16="http://schemas.microsoft.com/office/drawing/2014/main" id="{B11134E0-9A75-41CC-8177-3C1054AF7C93}"/>
              </a:ext>
            </a:extLst>
          </p:cNvPr>
          <p:cNvSpPr/>
          <p:nvPr/>
        </p:nvSpPr>
        <p:spPr>
          <a:xfrm>
            <a:off x="2148855" y="290288"/>
            <a:ext cx="9752857" cy="6346352"/>
          </a:xfrm>
          <a:prstGeom prst="roundRect">
            <a:avLst>
              <a:gd name="adj" fmla="val 5346"/>
            </a:avLst>
          </a:prstGeom>
          <a:solidFill>
            <a:schemeClr val="bg1"/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FCF434E1-E160-4455-8F58-FE53CE0D6D57}"/>
              </a:ext>
            </a:extLst>
          </p:cNvPr>
          <p:cNvSpPr/>
          <p:nvPr/>
        </p:nvSpPr>
        <p:spPr>
          <a:xfrm>
            <a:off x="2788000" y="593821"/>
            <a:ext cx="21868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s-ES" sz="2400" b="1" u="sng" dirty="0">
                <a:solidFill>
                  <a:srgbClr val="29A6FF"/>
                </a:solidFill>
              </a:rPr>
              <a:t>Más ejemplos…</a:t>
            </a:r>
          </a:p>
        </p:txBody>
      </p:sp>
      <p:graphicFrame>
        <p:nvGraphicFramePr>
          <p:cNvPr id="22" name="Objeto 21">
            <a:extLst>
              <a:ext uri="{FF2B5EF4-FFF2-40B4-BE49-F238E27FC236}">
                <a16:creationId xmlns:a16="http://schemas.microsoft.com/office/drawing/2014/main" id="{41A51418-E14B-48B2-800F-DC9EB59B5E4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6359508"/>
              </p:ext>
            </p:extLst>
          </p:nvPr>
        </p:nvGraphicFramePr>
        <p:xfrm>
          <a:off x="2863433" y="1744813"/>
          <a:ext cx="2023782" cy="16368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13" name="Equation" r:id="rId10" imgW="863280" imgH="698400" progId="Equation.DSMT4">
                  <p:embed/>
                </p:oleObj>
              </mc:Choice>
              <mc:Fallback>
                <p:oleObj name="Equation" r:id="rId10" imgW="863280" imgH="698400" progId="Equation.DSMT4">
                  <p:embed/>
                  <p:pic>
                    <p:nvPicPr>
                      <p:cNvPr id="7" name="Objeto 6">
                        <a:extLst>
                          <a:ext uri="{FF2B5EF4-FFF2-40B4-BE49-F238E27FC236}">
                            <a16:creationId xmlns:a16="http://schemas.microsoft.com/office/drawing/2014/main" id="{CC76AD4F-68FC-4FEA-88A6-A1DBFD01E15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863433" y="1744813"/>
                        <a:ext cx="2023782" cy="16368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to 22">
            <a:extLst>
              <a:ext uri="{FF2B5EF4-FFF2-40B4-BE49-F238E27FC236}">
                <a16:creationId xmlns:a16="http://schemas.microsoft.com/office/drawing/2014/main" id="{2A2FCA80-8F2C-4872-B1CE-CC987B6B7A8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3116685"/>
              </p:ext>
            </p:extLst>
          </p:nvPr>
        </p:nvGraphicFramePr>
        <p:xfrm>
          <a:off x="5753115" y="1744813"/>
          <a:ext cx="1309543" cy="16354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14" name="Equation" r:id="rId12" imgW="558720" imgH="698400" progId="Equation.DSMT4">
                  <p:embed/>
                </p:oleObj>
              </mc:Choice>
              <mc:Fallback>
                <p:oleObj name="Equation" r:id="rId12" imgW="558720" imgH="698400" progId="Equation.DSMT4">
                  <p:embed/>
                  <p:pic>
                    <p:nvPicPr>
                      <p:cNvPr id="26" name="Objeto 25">
                        <a:extLst>
                          <a:ext uri="{FF2B5EF4-FFF2-40B4-BE49-F238E27FC236}">
                            <a16:creationId xmlns:a16="http://schemas.microsoft.com/office/drawing/2014/main" id="{B83E9986-10A5-4710-A3A6-5EA6EF671EA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5753115" y="1744813"/>
                        <a:ext cx="1309543" cy="16354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to 30">
            <a:extLst>
              <a:ext uri="{FF2B5EF4-FFF2-40B4-BE49-F238E27FC236}">
                <a16:creationId xmlns:a16="http://schemas.microsoft.com/office/drawing/2014/main" id="{38B31820-7703-446B-BB71-DF4FF987585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9768839"/>
              </p:ext>
            </p:extLst>
          </p:nvPr>
        </p:nvGraphicFramePr>
        <p:xfrm>
          <a:off x="3167296" y="3543649"/>
          <a:ext cx="1428226" cy="21443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15" name="Equation" r:id="rId14" imgW="609480" imgH="914400" progId="Equation.DSMT4">
                  <p:embed/>
                </p:oleObj>
              </mc:Choice>
              <mc:Fallback>
                <p:oleObj name="Equation" r:id="rId14" imgW="609480" imgH="914400" progId="Equation.DSMT4">
                  <p:embed/>
                  <p:pic>
                    <p:nvPicPr>
                      <p:cNvPr id="27" name="Objeto 26">
                        <a:extLst>
                          <a:ext uri="{FF2B5EF4-FFF2-40B4-BE49-F238E27FC236}">
                            <a16:creationId xmlns:a16="http://schemas.microsoft.com/office/drawing/2014/main" id="{2B6E41CC-CBD6-415B-8F16-77CB1DA4A9E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3167296" y="3543649"/>
                        <a:ext cx="1428226" cy="21443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to 31">
            <a:extLst>
              <a:ext uri="{FF2B5EF4-FFF2-40B4-BE49-F238E27FC236}">
                <a16:creationId xmlns:a16="http://schemas.microsoft.com/office/drawing/2014/main" id="{4990045D-BE71-4241-9C68-406AE116E22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5274835"/>
              </p:ext>
            </p:extLst>
          </p:nvPr>
        </p:nvGraphicFramePr>
        <p:xfrm>
          <a:off x="7999228" y="1701024"/>
          <a:ext cx="772449" cy="16354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16" name="Equation" r:id="rId16" imgW="330120" imgH="698400" progId="Equation.DSMT4">
                  <p:embed/>
                </p:oleObj>
              </mc:Choice>
              <mc:Fallback>
                <p:oleObj name="Equation" r:id="rId16" imgW="330120" imgH="698400" progId="Equation.DSMT4">
                  <p:embed/>
                  <p:pic>
                    <p:nvPicPr>
                      <p:cNvPr id="28" name="Objeto 27">
                        <a:extLst>
                          <a:ext uri="{FF2B5EF4-FFF2-40B4-BE49-F238E27FC236}">
                            <a16:creationId xmlns:a16="http://schemas.microsoft.com/office/drawing/2014/main" id="{00905E6E-76B1-4211-833A-5E7B7AE1EBC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7999228" y="1701024"/>
                        <a:ext cx="772449" cy="16354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to 35">
            <a:extLst>
              <a:ext uri="{FF2B5EF4-FFF2-40B4-BE49-F238E27FC236}">
                <a16:creationId xmlns:a16="http://schemas.microsoft.com/office/drawing/2014/main" id="{4EA57211-0458-4D25-8F19-A494EF28445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0707984"/>
              </p:ext>
            </p:extLst>
          </p:nvPr>
        </p:nvGraphicFramePr>
        <p:xfrm>
          <a:off x="7999228" y="4429556"/>
          <a:ext cx="2586899" cy="5652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17" name="Equation" r:id="rId18" imgW="1104840" imgH="241200" progId="Equation.DSMT4">
                  <p:embed/>
                </p:oleObj>
              </mc:Choice>
              <mc:Fallback>
                <p:oleObj name="Equation" r:id="rId18" imgW="1104840" imgH="241200" progId="Equation.DSMT4">
                  <p:embed/>
                  <p:pic>
                    <p:nvPicPr>
                      <p:cNvPr id="30" name="Objeto 29">
                        <a:extLst>
                          <a:ext uri="{FF2B5EF4-FFF2-40B4-BE49-F238E27FC236}">
                            <a16:creationId xmlns:a16="http://schemas.microsoft.com/office/drawing/2014/main" id="{A9E806AF-C257-4759-97C0-1BE9199B6F4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7999228" y="4429556"/>
                        <a:ext cx="2586899" cy="5652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to 37">
            <a:extLst>
              <a:ext uri="{FF2B5EF4-FFF2-40B4-BE49-F238E27FC236}">
                <a16:creationId xmlns:a16="http://schemas.microsoft.com/office/drawing/2014/main" id="{942697F2-4D2C-4680-AF36-F55075122AD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2890626"/>
              </p:ext>
            </p:extLst>
          </p:nvPr>
        </p:nvGraphicFramePr>
        <p:xfrm>
          <a:off x="5523634" y="4199234"/>
          <a:ext cx="1309543" cy="10701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18" name="Equation" r:id="rId20" imgW="558720" imgH="457200" progId="Equation.DSMT4">
                  <p:embed/>
                </p:oleObj>
              </mc:Choice>
              <mc:Fallback>
                <p:oleObj name="Equation" r:id="rId20" imgW="558720" imgH="457200" progId="Equation.DSMT4">
                  <p:embed/>
                  <p:pic>
                    <p:nvPicPr>
                      <p:cNvPr id="31" name="Objeto 30">
                        <a:extLst>
                          <a:ext uri="{FF2B5EF4-FFF2-40B4-BE49-F238E27FC236}">
                            <a16:creationId xmlns:a16="http://schemas.microsoft.com/office/drawing/2014/main" id="{4B96DB57-8B0D-4E7D-AA5E-824F7DE348D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5523634" y="4199234"/>
                        <a:ext cx="1309543" cy="10701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to 38">
            <a:extLst>
              <a:ext uri="{FF2B5EF4-FFF2-40B4-BE49-F238E27FC236}">
                <a16:creationId xmlns:a16="http://schemas.microsoft.com/office/drawing/2014/main" id="{9C9C19C8-5482-4F9B-91AA-0759F5781AF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9829143"/>
              </p:ext>
            </p:extLst>
          </p:nvPr>
        </p:nvGraphicFramePr>
        <p:xfrm>
          <a:off x="9440104" y="1910248"/>
          <a:ext cx="1785937" cy="1069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19" name="Equation" r:id="rId22" imgW="761760" imgH="457200" progId="Equation.DSMT4">
                  <p:embed/>
                </p:oleObj>
              </mc:Choice>
              <mc:Fallback>
                <p:oleObj name="Equation" r:id="rId22" imgW="761760" imgH="457200" progId="Equation.DSMT4">
                  <p:embed/>
                  <p:pic>
                    <p:nvPicPr>
                      <p:cNvPr id="32" name="Objeto 31">
                        <a:extLst>
                          <a:ext uri="{FF2B5EF4-FFF2-40B4-BE49-F238E27FC236}">
                            <a16:creationId xmlns:a16="http://schemas.microsoft.com/office/drawing/2014/main" id="{EF12FB79-007D-4223-AA5D-9E419ADCA75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9440104" y="1910248"/>
                        <a:ext cx="1785937" cy="1069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CaixaDeTexto 39">
            <a:extLst>
              <a:ext uri="{FF2B5EF4-FFF2-40B4-BE49-F238E27FC236}">
                <a16:creationId xmlns:a16="http://schemas.microsoft.com/office/drawing/2014/main" id="{2622EA45-2A2A-46CE-B67E-C82A6BC6049F}"/>
              </a:ext>
            </a:extLst>
          </p:cNvPr>
          <p:cNvSpPr txBox="1"/>
          <p:nvPr/>
        </p:nvSpPr>
        <p:spPr>
          <a:xfrm>
            <a:off x="5214464" y="593820"/>
            <a:ext cx="1859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>
                <a:solidFill>
                  <a:srgbClr val="0C2B8E"/>
                </a:solidFill>
              </a:rPr>
              <a:t>Matemáticos</a:t>
            </a:r>
          </a:p>
        </p:txBody>
      </p:sp>
    </p:spTree>
    <p:extLst>
      <p:ext uri="{BB962C8B-B14F-4D97-AF65-F5344CB8AC3E}">
        <p14:creationId xmlns:p14="http://schemas.microsoft.com/office/powerpoint/2010/main" val="905376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12" name="Retângulo 11">
            <a:extLst>
              <a:ext uri="{FF2B5EF4-FFF2-40B4-BE49-F238E27FC236}">
                <a16:creationId xmlns:a16="http://schemas.microsoft.com/office/drawing/2014/main" id="{A60BD444-38A5-41D7-B592-BC6655658509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3" name="Retângulo: Cantos Arredondados 12">
            <a:hlinkClick r:id="rId4" action="ppaction://hlinksldjump"/>
            <a:extLst>
              <a:ext uri="{FF2B5EF4-FFF2-40B4-BE49-F238E27FC236}">
                <a16:creationId xmlns:a16="http://schemas.microsoft.com/office/drawing/2014/main" id="{F13DE7F0-48F4-412E-B1CC-52C5A782FD27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>
                <a:solidFill>
                  <a:schemeClr val="tx1"/>
                </a:solidFill>
              </a:rPr>
              <a:t>¡Inténtelo!</a:t>
            </a:r>
          </a:p>
        </p:txBody>
      </p:sp>
      <p:sp>
        <p:nvSpPr>
          <p:cNvPr id="14" name="Retângulo: Cantos Arredondados 13">
            <a:hlinkClick r:id="rId5" action="ppaction://hlinksldjump"/>
            <a:extLst>
              <a:ext uri="{FF2B5EF4-FFF2-40B4-BE49-F238E27FC236}">
                <a16:creationId xmlns:a16="http://schemas.microsoft.com/office/drawing/2014/main" id="{0A0E47DA-B078-4810-85F7-F6DAE11B8B41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rgbClr val="F25E4F"/>
                </a:solidFill>
              </a:rPr>
              <a:t>1. </a:t>
            </a:r>
            <a:r>
              <a:rPr lang="es-ES" b="1" dirty="0">
                <a:solidFill>
                  <a:schemeClr val="tx1"/>
                </a:solidFill>
              </a:rPr>
              <a:t>¿Qué es una Matriz?...</a:t>
            </a:r>
          </a:p>
        </p:txBody>
      </p:sp>
      <p:sp>
        <p:nvSpPr>
          <p:cNvPr id="15" name="Retângulo: Cantos Arredondados 14">
            <a:hlinkClick r:id="rId6" action="ppaction://hlinksldjump"/>
            <a:extLst>
              <a:ext uri="{FF2B5EF4-FFF2-40B4-BE49-F238E27FC236}">
                <a16:creationId xmlns:a16="http://schemas.microsoft.com/office/drawing/2014/main" id="{4848059C-0FEF-4134-B631-7BE791F14CDD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rgbClr val="F25E4F"/>
                </a:solidFill>
              </a:rPr>
              <a:t>2. </a:t>
            </a:r>
            <a:r>
              <a:rPr lang="es-ES" b="1" dirty="0">
                <a:solidFill>
                  <a:schemeClr val="tx1"/>
                </a:solidFill>
              </a:rPr>
              <a:t>Tamaño o Tipo o Dimensión de una Matriz</a:t>
            </a:r>
          </a:p>
        </p:txBody>
      </p:sp>
      <p:sp>
        <p:nvSpPr>
          <p:cNvPr id="16" name="Retângulo: Cantos Arredondados 15">
            <a:hlinkClick r:id="rId7" action="ppaction://hlinksldjump"/>
            <a:extLst>
              <a:ext uri="{FF2B5EF4-FFF2-40B4-BE49-F238E27FC236}">
                <a16:creationId xmlns:a16="http://schemas.microsoft.com/office/drawing/2014/main" id="{EF7C6FF5-848F-4570-A974-6026350D883C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rgbClr val="F25E4F"/>
                </a:solidFill>
              </a:rPr>
              <a:t>3. </a:t>
            </a:r>
            <a:r>
              <a:rPr lang="es-ES" b="1" dirty="0">
                <a:solidFill>
                  <a:schemeClr val="tx1"/>
                </a:solidFill>
              </a:rPr>
              <a:t>Elementos o Entradas de una Matriz</a:t>
            </a: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E288AD7B-B238-43E0-BE82-0B5E23698AD8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07FC6B74-2AA5-4A85-A30E-67B221DBDAFF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28" name="Conexão reta 27">
            <a:extLst>
              <a:ext uri="{FF2B5EF4-FFF2-40B4-BE49-F238E27FC236}">
                <a16:creationId xmlns:a16="http://schemas.microsoft.com/office/drawing/2014/main" id="{F7EB1A25-8CFF-4C29-82EB-252764F9EA90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ta 28">
            <a:extLst>
              <a:ext uri="{FF2B5EF4-FFF2-40B4-BE49-F238E27FC236}">
                <a16:creationId xmlns:a16="http://schemas.microsoft.com/office/drawing/2014/main" id="{9BE627AD-46E3-4B0A-9F7C-9C41A90BEB8A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29">
            <a:extLst>
              <a:ext uri="{FF2B5EF4-FFF2-40B4-BE49-F238E27FC236}">
                <a16:creationId xmlns:a16="http://schemas.microsoft.com/office/drawing/2014/main" id="{6E41A463-72B4-4256-871A-2466C5F5B42A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s-ES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Lección 1</a:t>
            </a:r>
          </a:p>
        </p:txBody>
      </p:sp>
      <p:sp>
        <p:nvSpPr>
          <p:cNvPr id="31" name="Retângulo: Cantos Arredondados 30">
            <a:extLst>
              <a:ext uri="{FF2B5EF4-FFF2-40B4-BE49-F238E27FC236}">
                <a16:creationId xmlns:a16="http://schemas.microsoft.com/office/drawing/2014/main" id="{D8C4B1E0-01E6-46B0-95C4-6C0E8185FA43}"/>
              </a:ext>
            </a:extLst>
          </p:cNvPr>
          <p:cNvSpPr/>
          <p:nvPr/>
        </p:nvSpPr>
        <p:spPr>
          <a:xfrm>
            <a:off x="2124000" y="252001"/>
            <a:ext cx="9859639" cy="1562286"/>
          </a:xfrm>
          <a:prstGeom prst="roundRect">
            <a:avLst/>
          </a:prstGeom>
          <a:solidFill>
            <a:schemeClr val="bg1"/>
          </a:solidFill>
          <a:ln cmpd="thickThin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just"/>
            <a:r>
              <a:rPr lang="es-ES" sz="2400" b="1" u="sng" dirty="0">
                <a:solidFill>
                  <a:srgbClr val="F25E4F"/>
                </a:solidFill>
              </a:rPr>
              <a:t>Definición</a:t>
            </a:r>
          </a:p>
          <a:p>
            <a:pPr algn="just"/>
            <a:r>
              <a:rPr lang="es-ES" sz="2400" dirty="0">
                <a:solidFill>
                  <a:sysClr val="windowText" lastClr="000000"/>
                </a:solidFill>
              </a:rPr>
              <a:t>El </a:t>
            </a:r>
            <a:r>
              <a:rPr lang="es-ES" sz="2400" b="1" dirty="0">
                <a:solidFill>
                  <a:srgbClr val="F25E4F"/>
                </a:solidFill>
              </a:rPr>
              <a:t>Tamaño </a:t>
            </a:r>
            <a:r>
              <a:rPr lang="es-ES" sz="2400" dirty="0">
                <a:solidFill>
                  <a:schemeClr val="tx1"/>
                </a:solidFill>
              </a:rPr>
              <a:t>o </a:t>
            </a:r>
            <a:r>
              <a:rPr lang="es-ES" sz="2400" b="1" dirty="0">
                <a:solidFill>
                  <a:srgbClr val="F25E4F"/>
                </a:solidFill>
              </a:rPr>
              <a:t>Tipo </a:t>
            </a:r>
            <a:r>
              <a:rPr lang="es-ES" sz="2400" dirty="0">
                <a:solidFill>
                  <a:schemeClr val="tx1"/>
                </a:solidFill>
              </a:rPr>
              <a:t>o </a:t>
            </a:r>
            <a:r>
              <a:rPr lang="es-ES" sz="2400" b="1" dirty="0">
                <a:solidFill>
                  <a:srgbClr val="F25E4F"/>
                </a:solidFill>
              </a:rPr>
              <a:t>Dimensión de una Matriz</a:t>
            </a:r>
            <a:r>
              <a:rPr lang="es-ES" sz="2400" dirty="0">
                <a:solidFill>
                  <a:schemeClr val="tx1"/>
                </a:solidFill>
              </a:rPr>
              <a:t>, </a:t>
            </a:r>
            <a:r>
              <a:rPr lang="es-ES" sz="2400" dirty="0">
                <a:solidFill>
                  <a:sysClr val="windowText" lastClr="000000"/>
                </a:solidFill>
              </a:rPr>
              <a:t>o simplemente la Matriz, se dice que es </a:t>
            </a:r>
            <a:r>
              <a:rPr lang="es-ES" sz="2400" b="1" i="1" dirty="0">
                <a:solidFill>
                  <a:sysClr val="windowText" lastClr="000000"/>
                </a:solidFill>
              </a:rPr>
              <a:t>m</a:t>
            </a:r>
            <a:r>
              <a:rPr lang="es-ES" sz="2400" b="1" dirty="0">
                <a:solidFill>
                  <a:sysClr val="windowText" lastClr="000000"/>
                </a:solidFill>
              </a:rPr>
              <a:t>-por-</a:t>
            </a:r>
            <a:r>
              <a:rPr lang="es-ES" sz="2400" b="1" i="1" dirty="0">
                <a:solidFill>
                  <a:sysClr val="windowText" lastClr="000000"/>
                </a:solidFill>
              </a:rPr>
              <a:t>n </a:t>
            </a:r>
            <a:r>
              <a:rPr lang="es-ES" sz="2400" dirty="0">
                <a:solidFill>
                  <a:sysClr val="windowText" lastClr="000000"/>
                </a:solidFill>
              </a:rPr>
              <a:t>(</a:t>
            </a:r>
            <a:r>
              <a:rPr lang="es-ES" sz="2400" i="1" dirty="0">
                <a:solidFill>
                  <a:sysClr val="windowText" lastClr="000000"/>
                </a:solidFill>
              </a:rPr>
              <a:t>m </a:t>
            </a:r>
            <a:r>
              <a:rPr lang="es-ES" sz="2400" dirty="0">
                <a:solidFill>
                  <a:sysClr val="windowText" lastClr="000000"/>
                </a:solidFill>
              </a:rPr>
              <a:t>x </a:t>
            </a:r>
            <a:r>
              <a:rPr lang="es-ES" sz="2400" i="1" dirty="0">
                <a:solidFill>
                  <a:sysClr val="windowText" lastClr="000000"/>
                </a:solidFill>
              </a:rPr>
              <a:t>n</a:t>
            </a:r>
            <a:r>
              <a:rPr lang="es-ES" sz="2400" dirty="0">
                <a:solidFill>
                  <a:sysClr val="windowText" lastClr="000000"/>
                </a:solidFill>
              </a:rPr>
              <a:t>) si tiene </a:t>
            </a:r>
            <a:r>
              <a:rPr lang="es-ES" sz="2400" b="1" i="1" dirty="0">
                <a:solidFill>
                  <a:sysClr val="windowText" lastClr="000000"/>
                </a:solidFill>
              </a:rPr>
              <a:t>m</a:t>
            </a:r>
            <a:r>
              <a:rPr lang="es-ES" sz="2400" b="1" dirty="0">
                <a:solidFill>
                  <a:sysClr val="windowText" lastClr="000000"/>
                </a:solidFill>
              </a:rPr>
              <a:t> filas </a:t>
            </a:r>
            <a:r>
              <a:rPr lang="es-ES" sz="2400" dirty="0">
                <a:solidFill>
                  <a:sysClr val="windowText" lastClr="000000"/>
                </a:solidFill>
              </a:rPr>
              <a:t>y </a:t>
            </a:r>
            <a:r>
              <a:rPr lang="es-ES" sz="2400" b="1" i="1" dirty="0">
                <a:solidFill>
                  <a:sysClr val="windowText" lastClr="000000"/>
                </a:solidFill>
              </a:rPr>
              <a:t>n </a:t>
            </a:r>
            <a:r>
              <a:rPr lang="es-ES" sz="2400" b="1" dirty="0">
                <a:solidFill>
                  <a:sysClr val="windowText" lastClr="000000"/>
                </a:solidFill>
              </a:rPr>
              <a:t>columnas</a:t>
            </a:r>
            <a:r>
              <a:rPr lang="es-ES" sz="2400" dirty="0">
                <a:solidFill>
                  <a:sysClr val="windowText" lastClr="000000"/>
                </a:solidFill>
              </a:rPr>
              <a:t>.</a:t>
            </a:r>
            <a:r>
              <a:rPr lang="es-ES" sz="2400" dirty="0">
                <a:solidFill>
                  <a:schemeClr val="bg1"/>
                </a:solidFill>
              </a:rPr>
              <a:t>:</a:t>
            </a:r>
            <a:endParaRPr lang="es-ES" sz="2400" dirty="0">
              <a:solidFill>
                <a:sysClr val="windowText" lastClr="000000"/>
              </a:solidFill>
            </a:endParaRPr>
          </a:p>
          <a:p>
            <a:pPr algn="just"/>
            <a:endParaRPr lang="es-ES" sz="2400" dirty="0">
              <a:solidFill>
                <a:sysClr val="windowText" lastClr="000000"/>
              </a:solidFill>
            </a:endParaRPr>
          </a:p>
        </p:txBody>
      </p:sp>
      <p:sp>
        <p:nvSpPr>
          <p:cNvPr id="32" name="Retângulo 31">
            <a:extLst>
              <a:ext uri="{FF2B5EF4-FFF2-40B4-BE49-F238E27FC236}">
                <a16:creationId xmlns:a16="http://schemas.microsoft.com/office/drawing/2014/main" id="{A0944483-42BD-45FD-BF08-A297EA50B082}"/>
              </a:ext>
            </a:extLst>
          </p:cNvPr>
          <p:cNvSpPr/>
          <p:nvPr/>
        </p:nvSpPr>
        <p:spPr>
          <a:xfrm>
            <a:off x="2150448" y="1808389"/>
            <a:ext cx="974868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400" dirty="0">
                <a:solidFill>
                  <a:sysClr val="windowText" lastClr="000000"/>
                </a:solidFill>
              </a:rPr>
              <a:t>¡El tamaño o tipo de una Matriz (o incluso la Dimensión de la Matriz), identifica directamente su </a:t>
            </a:r>
            <a:r>
              <a:rPr lang="es-ES" sz="2400" b="1" dirty="0">
                <a:solidFill>
                  <a:sysClr val="windowText" lastClr="000000"/>
                </a:solidFill>
              </a:rPr>
              <a:t>número de filas </a:t>
            </a:r>
            <a:r>
              <a:rPr lang="es-ES" sz="2400" dirty="0">
                <a:solidFill>
                  <a:sysClr val="windowText" lastClr="000000"/>
                </a:solidFill>
              </a:rPr>
              <a:t>(el 1º que hay que indicar) y su </a:t>
            </a:r>
            <a:r>
              <a:rPr lang="es-ES" sz="2400" b="1" dirty="0">
                <a:solidFill>
                  <a:sysClr val="windowText" lastClr="000000"/>
                </a:solidFill>
              </a:rPr>
              <a:t>número de columnas </a:t>
            </a:r>
            <a:r>
              <a:rPr lang="es-ES" sz="2400" dirty="0">
                <a:solidFill>
                  <a:sysClr val="windowText" lastClr="000000"/>
                </a:solidFill>
              </a:rPr>
              <a:t>(el 2º)! </a:t>
            </a:r>
          </a:p>
        </p:txBody>
      </p:sp>
    </p:spTree>
    <p:extLst>
      <p:ext uri="{BB962C8B-B14F-4D97-AF65-F5344CB8AC3E}">
        <p14:creationId xmlns:p14="http://schemas.microsoft.com/office/powerpoint/2010/main" val="2526353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12" name="Retângulo 11">
            <a:extLst>
              <a:ext uri="{FF2B5EF4-FFF2-40B4-BE49-F238E27FC236}">
                <a16:creationId xmlns:a16="http://schemas.microsoft.com/office/drawing/2014/main" id="{A60BD444-38A5-41D7-B592-BC6655658509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3" name="Retângulo: Cantos Arredondados 12">
            <a:hlinkClick r:id="rId5" action="ppaction://hlinksldjump"/>
            <a:extLst>
              <a:ext uri="{FF2B5EF4-FFF2-40B4-BE49-F238E27FC236}">
                <a16:creationId xmlns:a16="http://schemas.microsoft.com/office/drawing/2014/main" id="{F13DE7F0-48F4-412E-B1CC-52C5A782FD27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>
                <a:solidFill>
                  <a:schemeClr val="tx1"/>
                </a:solidFill>
              </a:rPr>
              <a:t>¡Inténtelo!</a:t>
            </a:r>
          </a:p>
        </p:txBody>
      </p:sp>
      <p:sp>
        <p:nvSpPr>
          <p:cNvPr id="14" name="Retângulo: Cantos Arredondados 13">
            <a:hlinkClick r:id="rId6" action="ppaction://hlinksldjump"/>
            <a:extLst>
              <a:ext uri="{FF2B5EF4-FFF2-40B4-BE49-F238E27FC236}">
                <a16:creationId xmlns:a16="http://schemas.microsoft.com/office/drawing/2014/main" id="{0A0E47DA-B078-4810-85F7-F6DAE11B8B41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rgbClr val="F25E4F"/>
                </a:solidFill>
              </a:rPr>
              <a:t>1. </a:t>
            </a:r>
            <a:r>
              <a:rPr lang="es-ES" b="1" dirty="0">
                <a:solidFill>
                  <a:schemeClr val="tx1"/>
                </a:solidFill>
              </a:rPr>
              <a:t>¿Qué es una Matriz?...</a:t>
            </a:r>
          </a:p>
        </p:txBody>
      </p:sp>
      <p:sp>
        <p:nvSpPr>
          <p:cNvPr id="15" name="Retângulo: Cantos Arredondados 14">
            <a:hlinkClick r:id="rId7" action="ppaction://hlinksldjump"/>
            <a:extLst>
              <a:ext uri="{FF2B5EF4-FFF2-40B4-BE49-F238E27FC236}">
                <a16:creationId xmlns:a16="http://schemas.microsoft.com/office/drawing/2014/main" id="{4848059C-0FEF-4134-B631-7BE791F14CDD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rgbClr val="F25E4F"/>
                </a:solidFill>
              </a:rPr>
              <a:t>2. </a:t>
            </a:r>
            <a:r>
              <a:rPr lang="es-ES" b="1" dirty="0">
                <a:solidFill>
                  <a:schemeClr val="tx1"/>
                </a:solidFill>
              </a:rPr>
              <a:t>Tamaño o Tipo o Dimensión de una Matriz</a:t>
            </a:r>
          </a:p>
        </p:txBody>
      </p:sp>
      <p:sp>
        <p:nvSpPr>
          <p:cNvPr id="16" name="Retângulo: Cantos Arredondados 15">
            <a:hlinkClick r:id="rId8" action="ppaction://hlinksldjump"/>
            <a:extLst>
              <a:ext uri="{FF2B5EF4-FFF2-40B4-BE49-F238E27FC236}">
                <a16:creationId xmlns:a16="http://schemas.microsoft.com/office/drawing/2014/main" id="{EF7C6FF5-848F-4570-A974-6026350D883C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rgbClr val="F25E4F"/>
                </a:solidFill>
              </a:rPr>
              <a:t>3. </a:t>
            </a:r>
            <a:r>
              <a:rPr lang="es-ES" b="1" dirty="0">
                <a:solidFill>
                  <a:schemeClr val="tx1"/>
                </a:solidFill>
              </a:rPr>
              <a:t>Elementos o Entradas de una Matriz</a:t>
            </a: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E288AD7B-B238-43E0-BE82-0B5E23698AD8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07FC6B74-2AA5-4A85-A30E-67B221DBDAFF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28" name="Conexão reta 27">
            <a:extLst>
              <a:ext uri="{FF2B5EF4-FFF2-40B4-BE49-F238E27FC236}">
                <a16:creationId xmlns:a16="http://schemas.microsoft.com/office/drawing/2014/main" id="{F7EB1A25-8CFF-4C29-82EB-252764F9EA90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ta 28">
            <a:extLst>
              <a:ext uri="{FF2B5EF4-FFF2-40B4-BE49-F238E27FC236}">
                <a16:creationId xmlns:a16="http://schemas.microsoft.com/office/drawing/2014/main" id="{9BE627AD-46E3-4B0A-9F7C-9C41A90BEB8A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29">
            <a:extLst>
              <a:ext uri="{FF2B5EF4-FFF2-40B4-BE49-F238E27FC236}">
                <a16:creationId xmlns:a16="http://schemas.microsoft.com/office/drawing/2014/main" id="{6E41A463-72B4-4256-871A-2466C5F5B42A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s-ES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Lección 1</a:t>
            </a:r>
          </a:p>
        </p:txBody>
      </p:sp>
      <p:sp>
        <p:nvSpPr>
          <p:cNvPr id="31" name="Retângulo: Cantos Arredondados 30">
            <a:extLst>
              <a:ext uri="{FF2B5EF4-FFF2-40B4-BE49-F238E27FC236}">
                <a16:creationId xmlns:a16="http://schemas.microsoft.com/office/drawing/2014/main" id="{D8C4B1E0-01E6-46B0-95C4-6C0E8185FA43}"/>
              </a:ext>
            </a:extLst>
          </p:cNvPr>
          <p:cNvSpPr/>
          <p:nvPr/>
        </p:nvSpPr>
        <p:spPr>
          <a:xfrm>
            <a:off x="2124000" y="252001"/>
            <a:ext cx="9859639" cy="1562286"/>
          </a:xfrm>
          <a:prstGeom prst="roundRect">
            <a:avLst/>
          </a:prstGeom>
          <a:solidFill>
            <a:schemeClr val="bg1"/>
          </a:solidFill>
          <a:ln cmpd="thickThin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just"/>
            <a:r>
              <a:rPr lang="es-ES" sz="2400" b="1" u="sng" dirty="0">
                <a:solidFill>
                  <a:srgbClr val="F25E4F"/>
                </a:solidFill>
              </a:rPr>
              <a:t>Definición</a:t>
            </a:r>
          </a:p>
          <a:p>
            <a:pPr algn="just"/>
            <a:r>
              <a:rPr lang="es-ES" sz="2400" dirty="0">
                <a:solidFill>
                  <a:sysClr val="windowText" lastClr="000000"/>
                </a:solidFill>
              </a:rPr>
              <a:t>El </a:t>
            </a:r>
            <a:r>
              <a:rPr lang="es-ES" sz="2400" b="1" dirty="0">
                <a:solidFill>
                  <a:srgbClr val="F25E4F"/>
                </a:solidFill>
              </a:rPr>
              <a:t>Tamaño </a:t>
            </a:r>
            <a:r>
              <a:rPr lang="es-ES" sz="2400" dirty="0">
                <a:solidFill>
                  <a:schemeClr val="tx1"/>
                </a:solidFill>
              </a:rPr>
              <a:t>o </a:t>
            </a:r>
            <a:r>
              <a:rPr lang="es-ES" sz="2400" b="1" dirty="0">
                <a:solidFill>
                  <a:srgbClr val="F25E4F"/>
                </a:solidFill>
              </a:rPr>
              <a:t>Tipo </a:t>
            </a:r>
            <a:r>
              <a:rPr lang="es-ES" sz="2400" dirty="0">
                <a:solidFill>
                  <a:schemeClr val="tx1"/>
                </a:solidFill>
              </a:rPr>
              <a:t>o </a:t>
            </a:r>
            <a:r>
              <a:rPr lang="es-ES" sz="2400" b="1" dirty="0">
                <a:solidFill>
                  <a:srgbClr val="F25E4F"/>
                </a:solidFill>
              </a:rPr>
              <a:t>Dimensión de una Matriz</a:t>
            </a:r>
            <a:r>
              <a:rPr lang="es-ES" sz="2400" dirty="0">
                <a:solidFill>
                  <a:schemeClr val="tx1"/>
                </a:solidFill>
              </a:rPr>
              <a:t>, </a:t>
            </a:r>
            <a:r>
              <a:rPr lang="es-ES" sz="2400" dirty="0">
                <a:solidFill>
                  <a:sysClr val="windowText" lastClr="000000"/>
                </a:solidFill>
              </a:rPr>
              <a:t>o simplemente la Matriz, se dice que es </a:t>
            </a:r>
            <a:r>
              <a:rPr lang="es-ES" sz="2400" b="1" i="1" dirty="0">
                <a:solidFill>
                  <a:sysClr val="windowText" lastClr="000000"/>
                </a:solidFill>
              </a:rPr>
              <a:t>m</a:t>
            </a:r>
            <a:r>
              <a:rPr lang="es-ES" sz="2400" b="1" dirty="0">
                <a:solidFill>
                  <a:sysClr val="windowText" lastClr="000000"/>
                </a:solidFill>
              </a:rPr>
              <a:t>-por-</a:t>
            </a:r>
            <a:r>
              <a:rPr lang="es-ES" sz="2400" b="1" i="1" dirty="0">
                <a:solidFill>
                  <a:sysClr val="windowText" lastClr="000000"/>
                </a:solidFill>
              </a:rPr>
              <a:t>n </a:t>
            </a:r>
            <a:r>
              <a:rPr lang="es-ES" sz="2400" dirty="0">
                <a:solidFill>
                  <a:sysClr val="windowText" lastClr="000000"/>
                </a:solidFill>
              </a:rPr>
              <a:t>(</a:t>
            </a:r>
            <a:r>
              <a:rPr lang="es-ES" sz="2400" i="1" dirty="0">
                <a:solidFill>
                  <a:sysClr val="windowText" lastClr="000000"/>
                </a:solidFill>
              </a:rPr>
              <a:t>m </a:t>
            </a:r>
            <a:r>
              <a:rPr lang="es-ES" sz="2400" dirty="0">
                <a:solidFill>
                  <a:sysClr val="windowText" lastClr="000000"/>
                </a:solidFill>
              </a:rPr>
              <a:t>x </a:t>
            </a:r>
            <a:r>
              <a:rPr lang="es-ES" sz="2400" i="1" dirty="0">
                <a:solidFill>
                  <a:sysClr val="windowText" lastClr="000000"/>
                </a:solidFill>
              </a:rPr>
              <a:t>n</a:t>
            </a:r>
            <a:r>
              <a:rPr lang="es-ES" sz="2400" dirty="0">
                <a:solidFill>
                  <a:sysClr val="windowText" lastClr="000000"/>
                </a:solidFill>
              </a:rPr>
              <a:t>) si tiene </a:t>
            </a:r>
            <a:r>
              <a:rPr lang="es-ES" sz="2400" b="1" i="1" dirty="0">
                <a:solidFill>
                  <a:sysClr val="windowText" lastClr="000000"/>
                </a:solidFill>
              </a:rPr>
              <a:t>m</a:t>
            </a:r>
            <a:r>
              <a:rPr lang="es-ES" sz="2400" b="1" dirty="0">
                <a:solidFill>
                  <a:sysClr val="windowText" lastClr="000000"/>
                </a:solidFill>
              </a:rPr>
              <a:t> filas </a:t>
            </a:r>
            <a:r>
              <a:rPr lang="es-ES" sz="2400" dirty="0">
                <a:solidFill>
                  <a:sysClr val="windowText" lastClr="000000"/>
                </a:solidFill>
              </a:rPr>
              <a:t>y </a:t>
            </a:r>
            <a:r>
              <a:rPr lang="es-ES" sz="2400" b="1" i="1" dirty="0">
                <a:solidFill>
                  <a:sysClr val="windowText" lastClr="000000"/>
                </a:solidFill>
              </a:rPr>
              <a:t>n </a:t>
            </a:r>
            <a:r>
              <a:rPr lang="es-ES" sz="2400" b="1" dirty="0">
                <a:solidFill>
                  <a:sysClr val="windowText" lastClr="000000"/>
                </a:solidFill>
              </a:rPr>
              <a:t>columnas</a:t>
            </a:r>
            <a:r>
              <a:rPr lang="es-ES" sz="2400" dirty="0">
                <a:solidFill>
                  <a:sysClr val="windowText" lastClr="000000"/>
                </a:solidFill>
              </a:rPr>
              <a:t>.</a:t>
            </a:r>
            <a:r>
              <a:rPr lang="es-ES" sz="2400" dirty="0">
                <a:solidFill>
                  <a:schemeClr val="bg1"/>
                </a:solidFill>
              </a:rPr>
              <a:t>:</a:t>
            </a:r>
            <a:endParaRPr lang="es-ES" sz="2400" dirty="0">
              <a:solidFill>
                <a:sysClr val="windowText" lastClr="000000"/>
              </a:solidFill>
            </a:endParaRPr>
          </a:p>
          <a:p>
            <a:pPr algn="just"/>
            <a:endParaRPr lang="es-ES" sz="2400" dirty="0">
              <a:solidFill>
                <a:sysClr val="windowText" lastClr="000000"/>
              </a:solidFill>
            </a:endParaRPr>
          </a:p>
        </p:txBody>
      </p:sp>
      <p:sp>
        <p:nvSpPr>
          <p:cNvPr id="32" name="Retângulo 31">
            <a:extLst>
              <a:ext uri="{FF2B5EF4-FFF2-40B4-BE49-F238E27FC236}">
                <a16:creationId xmlns:a16="http://schemas.microsoft.com/office/drawing/2014/main" id="{A0944483-42BD-45FD-BF08-A297EA50B082}"/>
              </a:ext>
            </a:extLst>
          </p:cNvPr>
          <p:cNvSpPr/>
          <p:nvPr/>
        </p:nvSpPr>
        <p:spPr>
          <a:xfrm>
            <a:off x="2150448" y="1808389"/>
            <a:ext cx="974868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400" dirty="0">
                <a:solidFill>
                  <a:sysClr val="windowText" lastClr="000000"/>
                </a:solidFill>
              </a:rPr>
              <a:t>¡El tamaño o tipo de una Matriz (o incluso la Dimensión de la Matriz), identifica directamente su </a:t>
            </a:r>
            <a:r>
              <a:rPr lang="es-ES" sz="2400" b="1" dirty="0">
                <a:solidFill>
                  <a:sysClr val="windowText" lastClr="000000"/>
                </a:solidFill>
              </a:rPr>
              <a:t>número de filas </a:t>
            </a:r>
            <a:r>
              <a:rPr lang="es-ES" sz="2400" dirty="0">
                <a:solidFill>
                  <a:sysClr val="windowText" lastClr="000000"/>
                </a:solidFill>
              </a:rPr>
              <a:t>(el 1º que hay que indicar) y su </a:t>
            </a:r>
            <a:r>
              <a:rPr lang="es-ES" sz="2400" b="1" dirty="0">
                <a:solidFill>
                  <a:sysClr val="windowText" lastClr="000000"/>
                </a:solidFill>
              </a:rPr>
              <a:t>número de columnas </a:t>
            </a:r>
            <a:r>
              <a:rPr lang="es-ES" sz="2400" dirty="0">
                <a:solidFill>
                  <a:sysClr val="windowText" lastClr="000000"/>
                </a:solidFill>
              </a:rPr>
              <a:t>(el 2º)! </a:t>
            </a:r>
          </a:p>
        </p:txBody>
      </p:sp>
      <p:sp>
        <p:nvSpPr>
          <p:cNvPr id="33" name="Retângulo: Cantos Arredondados 32">
            <a:extLst>
              <a:ext uri="{FF2B5EF4-FFF2-40B4-BE49-F238E27FC236}">
                <a16:creationId xmlns:a16="http://schemas.microsoft.com/office/drawing/2014/main" id="{9E501A69-7EAE-49ED-A6F4-F618E44DE04F}"/>
              </a:ext>
            </a:extLst>
          </p:cNvPr>
          <p:cNvSpPr/>
          <p:nvPr/>
        </p:nvSpPr>
        <p:spPr>
          <a:xfrm>
            <a:off x="2148855" y="2996338"/>
            <a:ext cx="9752857" cy="3770928"/>
          </a:xfrm>
          <a:prstGeom prst="roundRect">
            <a:avLst/>
          </a:prstGeom>
          <a:solidFill>
            <a:schemeClr val="bg1"/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4" name="Retângulo 33">
            <a:extLst>
              <a:ext uri="{FF2B5EF4-FFF2-40B4-BE49-F238E27FC236}">
                <a16:creationId xmlns:a16="http://schemas.microsoft.com/office/drawing/2014/main" id="{16A3E101-D5AC-4B45-A92C-B0D374359F67}"/>
              </a:ext>
            </a:extLst>
          </p:cNvPr>
          <p:cNvSpPr/>
          <p:nvPr/>
        </p:nvSpPr>
        <p:spPr>
          <a:xfrm>
            <a:off x="2494364" y="2967335"/>
            <a:ext cx="16129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s-ES" sz="2400" b="1" u="sng" dirty="0">
                <a:solidFill>
                  <a:srgbClr val="29A6FF"/>
                </a:solidFill>
              </a:rPr>
              <a:t>Ejemplos…</a:t>
            </a:r>
          </a:p>
        </p:txBody>
      </p:sp>
      <p:sp>
        <p:nvSpPr>
          <p:cNvPr id="35" name="Retângulo: Cantos Arredondados 34">
            <a:extLst>
              <a:ext uri="{FF2B5EF4-FFF2-40B4-BE49-F238E27FC236}">
                <a16:creationId xmlns:a16="http://schemas.microsoft.com/office/drawing/2014/main" id="{20038724-8278-4B33-800C-B4E937874D3B}"/>
              </a:ext>
            </a:extLst>
          </p:cNvPr>
          <p:cNvSpPr/>
          <p:nvPr/>
        </p:nvSpPr>
        <p:spPr>
          <a:xfrm>
            <a:off x="2494364" y="3462644"/>
            <a:ext cx="1727361" cy="667246"/>
          </a:xfrm>
          <a:prstGeom prst="roundRect">
            <a:avLst/>
          </a:prstGeom>
          <a:solidFill>
            <a:srgbClr val="0C2B8E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/>
              <a:t>Ejemplo 1</a:t>
            </a:r>
          </a:p>
          <a:p>
            <a:pPr algn="ctr"/>
            <a:r>
              <a:rPr lang="es-ES" sz="1100" dirty="0"/>
              <a:t>(haga clic para ver el tipo)</a:t>
            </a:r>
          </a:p>
        </p:txBody>
      </p:sp>
      <p:sp>
        <p:nvSpPr>
          <p:cNvPr id="36" name="Retângulo: Cantos Arredondados 35">
            <a:extLst>
              <a:ext uri="{FF2B5EF4-FFF2-40B4-BE49-F238E27FC236}">
                <a16:creationId xmlns:a16="http://schemas.microsoft.com/office/drawing/2014/main" id="{50029207-66A8-498A-ADE2-5C82D5B818AA}"/>
              </a:ext>
            </a:extLst>
          </p:cNvPr>
          <p:cNvSpPr/>
          <p:nvPr/>
        </p:nvSpPr>
        <p:spPr>
          <a:xfrm>
            <a:off x="2469196" y="4636343"/>
            <a:ext cx="1727360" cy="667246"/>
          </a:xfrm>
          <a:prstGeom prst="roundRect">
            <a:avLst/>
          </a:prstGeom>
          <a:solidFill>
            <a:srgbClr val="0C2B8E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/>
              <a:t>Ejemplo 2</a:t>
            </a:r>
          </a:p>
          <a:p>
            <a:pPr lvl="0" algn="ctr"/>
            <a:r>
              <a:rPr lang="es-ES" sz="1100" dirty="0">
                <a:solidFill>
                  <a:prstClr val="white"/>
                </a:solidFill>
              </a:rPr>
              <a:t>(</a:t>
            </a:r>
            <a:r>
              <a:rPr lang="es-ES" sz="1100" dirty="0"/>
              <a:t>haga clic para ver el tipo</a:t>
            </a:r>
            <a:r>
              <a:rPr lang="es-ES" sz="1100" dirty="0">
                <a:solidFill>
                  <a:prstClr val="white"/>
                </a:solidFill>
              </a:rPr>
              <a:t>)</a:t>
            </a:r>
          </a:p>
        </p:txBody>
      </p:sp>
      <p:sp>
        <p:nvSpPr>
          <p:cNvPr id="37" name="Retângulo: Cantos Arredondados 36">
            <a:extLst>
              <a:ext uri="{FF2B5EF4-FFF2-40B4-BE49-F238E27FC236}">
                <a16:creationId xmlns:a16="http://schemas.microsoft.com/office/drawing/2014/main" id="{A0714EA0-EBD9-453A-92C3-4637C3BD0AB7}"/>
              </a:ext>
            </a:extLst>
          </p:cNvPr>
          <p:cNvSpPr/>
          <p:nvPr/>
        </p:nvSpPr>
        <p:spPr>
          <a:xfrm>
            <a:off x="8947414" y="3084673"/>
            <a:ext cx="1735100" cy="667246"/>
          </a:xfrm>
          <a:prstGeom prst="roundRect">
            <a:avLst/>
          </a:prstGeom>
          <a:solidFill>
            <a:srgbClr val="0C2B8E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/>
              <a:t>Ejemplo 3</a:t>
            </a:r>
          </a:p>
          <a:p>
            <a:pPr lvl="0" algn="ctr"/>
            <a:r>
              <a:rPr lang="es-ES" sz="1100" dirty="0">
                <a:solidFill>
                  <a:prstClr val="white"/>
                </a:solidFill>
              </a:rPr>
              <a:t>(</a:t>
            </a:r>
            <a:r>
              <a:rPr lang="es-ES" sz="1100" dirty="0"/>
              <a:t>haga clic para ver el tipo</a:t>
            </a:r>
            <a:r>
              <a:rPr lang="es-ES" sz="1100" dirty="0">
                <a:solidFill>
                  <a:prstClr val="white"/>
                </a:solidFill>
              </a:rPr>
              <a:t>)</a:t>
            </a:r>
          </a:p>
        </p:txBody>
      </p:sp>
      <p:graphicFrame>
        <p:nvGraphicFramePr>
          <p:cNvPr id="38" name="Objeto 37">
            <a:extLst>
              <a:ext uri="{FF2B5EF4-FFF2-40B4-BE49-F238E27FC236}">
                <a16:creationId xmlns:a16="http://schemas.microsoft.com/office/drawing/2014/main" id="{7D53B5AB-BA7E-42EC-9FFD-009A112001A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5069892"/>
              </p:ext>
            </p:extLst>
          </p:nvPr>
        </p:nvGraphicFramePr>
        <p:xfrm>
          <a:off x="4552383" y="4354026"/>
          <a:ext cx="1428226" cy="21443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66" name="Equation" r:id="rId10" imgW="609480" imgH="914400" progId="Equation.DSMT4">
                  <p:embed/>
                </p:oleObj>
              </mc:Choice>
              <mc:Fallback>
                <p:oleObj name="Equation" r:id="rId10" imgW="609480" imgH="914400" progId="Equation.DSMT4">
                  <p:embed/>
                  <p:pic>
                    <p:nvPicPr>
                      <p:cNvPr id="38" name="Objeto 37">
                        <a:extLst>
                          <a:ext uri="{FF2B5EF4-FFF2-40B4-BE49-F238E27FC236}">
                            <a16:creationId xmlns:a16="http://schemas.microsoft.com/office/drawing/2014/main" id="{7D53B5AB-BA7E-42EC-9FFD-009A112001A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552383" y="4354026"/>
                        <a:ext cx="1428226" cy="21443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to 38">
            <a:extLst>
              <a:ext uri="{FF2B5EF4-FFF2-40B4-BE49-F238E27FC236}">
                <a16:creationId xmlns:a16="http://schemas.microsoft.com/office/drawing/2014/main" id="{1104485B-354D-4A78-8D77-8BBED26F998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6058778"/>
              </p:ext>
            </p:extLst>
          </p:nvPr>
        </p:nvGraphicFramePr>
        <p:xfrm>
          <a:off x="4431992" y="3337232"/>
          <a:ext cx="1814513" cy="1071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67" name="Equation" r:id="rId12" imgW="774360" imgH="457200" progId="Equation.DSMT4">
                  <p:embed/>
                </p:oleObj>
              </mc:Choice>
              <mc:Fallback>
                <p:oleObj name="Equation" r:id="rId12" imgW="774360" imgH="457200" progId="Equation.DSMT4">
                  <p:embed/>
                  <p:pic>
                    <p:nvPicPr>
                      <p:cNvPr id="39" name="Objeto 38">
                        <a:extLst>
                          <a:ext uri="{FF2B5EF4-FFF2-40B4-BE49-F238E27FC236}">
                            <a16:creationId xmlns:a16="http://schemas.microsoft.com/office/drawing/2014/main" id="{1104485B-354D-4A78-8D77-8BBED26F998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4431992" y="3337232"/>
                        <a:ext cx="1814513" cy="10715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Oval 39">
            <a:extLst>
              <a:ext uri="{FF2B5EF4-FFF2-40B4-BE49-F238E27FC236}">
                <a16:creationId xmlns:a16="http://schemas.microsoft.com/office/drawing/2014/main" id="{AF7EADD8-21EA-4FCD-8DC3-26794005D758}"/>
              </a:ext>
            </a:extLst>
          </p:cNvPr>
          <p:cNvSpPr/>
          <p:nvPr/>
        </p:nvSpPr>
        <p:spPr>
          <a:xfrm>
            <a:off x="6241870" y="3048559"/>
            <a:ext cx="1569048" cy="1774448"/>
          </a:xfrm>
          <a:prstGeom prst="ellipse">
            <a:avLst/>
          </a:prstGeom>
          <a:solidFill>
            <a:srgbClr val="29A6FF"/>
          </a:solidFill>
          <a:effectLst>
            <a:softEdge rad="63500"/>
          </a:effectLst>
        </p:spPr>
        <p:txBody>
          <a:bodyPr wrap="square">
            <a:spAutoFit/>
          </a:bodyPr>
          <a:lstStyle/>
          <a:p>
            <a:pPr algn="ctr"/>
            <a:r>
              <a:rPr lang="es-ES" sz="2400" dirty="0">
                <a:solidFill>
                  <a:sysClr val="windowText" lastClr="000000"/>
                </a:solidFill>
              </a:rPr>
              <a:t>tipo</a:t>
            </a:r>
          </a:p>
          <a:p>
            <a:pPr algn="ctr"/>
            <a:r>
              <a:rPr lang="es-ES" sz="2400" b="1" dirty="0">
                <a:solidFill>
                  <a:sysClr val="windowText" lastClr="000000"/>
                </a:solidFill>
              </a:rPr>
              <a:t>2 x 3</a:t>
            </a:r>
            <a:endParaRPr lang="es-ES" sz="2400" dirty="0">
              <a:solidFill>
                <a:sysClr val="windowText" lastClr="000000"/>
              </a:solidFill>
            </a:endParaRPr>
          </a:p>
          <a:p>
            <a:pPr algn="ctr"/>
            <a:r>
              <a:rPr lang="es-ES" sz="1400" dirty="0">
                <a:solidFill>
                  <a:sysClr val="windowText" lastClr="000000"/>
                </a:solidFill>
              </a:rPr>
              <a:t>(2 filas y 3 columnas)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9567971D-1FEF-4D84-93D7-CD8A0C8972D2}"/>
              </a:ext>
            </a:extLst>
          </p:cNvPr>
          <p:cNvSpPr/>
          <p:nvPr/>
        </p:nvSpPr>
        <p:spPr>
          <a:xfrm>
            <a:off x="6198184" y="4675360"/>
            <a:ext cx="1641762" cy="1774448"/>
          </a:xfrm>
          <a:prstGeom prst="ellipse">
            <a:avLst/>
          </a:prstGeom>
          <a:solidFill>
            <a:srgbClr val="29A6FF"/>
          </a:solidFill>
          <a:effectLst>
            <a:softEdge rad="63500"/>
          </a:effectLst>
        </p:spPr>
        <p:txBody>
          <a:bodyPr wrap="square">
            <a:spAutoFit/>
          </a:bodyPr>
          <a:lstStyle/>
          <a:p>
            <a:pPr algn="ctr"/>
            <a:r>
              <a:rPr lang="es-ES" sz="2400" dirty="0">
                <a:solidFill>
                  <a:sysClr val="windowText" lastClr="000000"/>
                </a:solidFill>
              </a:rPr>
              <a:t>tipo</a:t>
            </a:r>
          </a:p>
          <a:p>
            <a:pPr algn="ctr"/>
            <a:r>
              <a:rPr lang="es-ES" sz="2400" b="1" dirty="0">
                <a:solidFill>
                  <a:sysClr val="windowText" lastClr="000000"/>
                </a:solidFill>
              </a:rPr>
              <a:t>4 x 2</a:t>
            </a:r>
            <a:endParaRPr lang="es-ES" sz="2400" dirty="0">
              <a:solidFill>
                <a:sysClr val="windowText" lastClr="000000"/>
              </a:solidFill>
            </a:endParaRPr>
          </a:p>
          <a:p>
            <a:pPr algn="ctr"/>
            <a:r>
              <a:rPr lang="es-ES" sz="1400" dirty="0">
                <a:solidFill>
                  <a:sysClr val="windowText" lastClr="000000"/>
                </a:solidFill>
              </a:rPr>
              <a:t>(4 filas y 2 columnas)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tângulo 41">
                <a:extLst>
                  <a:ext uri="{FF2B5EF4-FFF2-40B4-BE49-F238E27FC236}">
                    <a16:creationId xmlns:a16="http://schemas.microsoft.com/office/drawing/2014/main" id="{F2D471A4-3A21-43A4-A5D7-D638B45ACB92}"/>
                  </a:ext>
                </a:extLst>
              </p:cNvPr>
              <p:cNvSpPr/>
              <p:nvPr/>
            </p:nvSpPr>
            <p:spPr>
              <a:xfrm>
                <a:off x="7927789" y="3916276"/>
                <a:ext cx="3971344" cy="17018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s-ES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es-ES" sz="2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s-E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s-ES" sz="2800" i="0"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s-E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s-ES" sz="2800" i="0"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s-ES" sz="2800" i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s-E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s-ES" sz="2800" i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s-ES" sz="28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s-E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s-ES" sz="2800" i="0">
                                        <a:latin typeface="Cambria Math" panose="02040503050406030204" pitchFamily="18" charset="0"/>
                                      </a:rPr>
                                      <m:t>21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s-E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s-ES" sz="2800" i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s-ES" sz="28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s-ES" sz="2800" i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s-E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s-ES" sz="2800" i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s-ES" sz="28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s-ES" sz="2800" i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s-ES" sz="2800" i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s-ES" sz="2800" i="0">
                                    <a:latin typeface="Cambria Math" panose="02040503050406030204" pitchFamily="18" charset="0"/>
                                  </a:rPr>
                                  <m:t>⋱</m:t>
                                </m:r>
                              </m:e>
                              <m:e>
                                <m:r>
                                  <a:rPr lang="es-ES" sz="2800" i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s-E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s-ES" sz="2800" i="1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  <m:r>
                                      <a:rPr lang="es-ES" sz="2800" i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s-E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s-ES" sz="2800" i="1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  <m:r>
                                      <a:rPr lang="es-ES" sz="2800" i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s-ES" sz="2800" i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s-E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s-ES" sz="2800" i="1">
                                        <a:latin typeface="Cambria Math" panose="02040503050406030204" pitchFamily="18" charset="0"/>
                                      </a:rPr>
                                      <m:t>𝑚𝑛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s-ES" sz="2800" dirty="0"/>
              </a:p>
            </p:txBody>
          </p:sp>
        </mc:Choice>
        <mc:Fallback xmlns="">
          <p:sp>
            <p:nvSpPr>
              <p:cNvPr id="42" name="Retângulo 41">
                <a:extLst>
                  <a:ext uri="{FF2B5EF4-FFF2-40B4-BE49-F238E27FC236}">
                    <a16:creationId xmlns:a16="http://schemas.microsoft.com/office/drawing/2014/main" id="{F2D471A4-3A21-43A4-A5D7-D638B45ACB9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7789" y="3916276"/>
                <a:ext cx="3971344" cy="1701813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Oval 42">
            <a:extLst>
              <a:ext uri="{FF2B5EF4-FFF2-40B4-BE49-F238E27FC236}">
                <a16:creationId xmlns:a16="http://schemas.microsoft.com/office/drawing/2014/main" id="{44FF51F1-EBAF-4AEE-AFBA-DCFFA89C5796}"/>
              </a:ext>
            </a:extLst>
          </p:cNvPr>
          <p:cNvSpPr/>
          <p:nvPr/>
        </p:nvSpPr>
        <p:spPr>
          <a:xfrm>
            <a:off x="8381077" y="5557265"/>
            <a:ext cx="2774435" cy="952143"/>
          </a:xfrm>
          <a:prstGeom prst="ellipse">
            <a:avLst/>
          </a:prstGeom>
          <a:solidFill>
            <a:srgbClr val="29A6FF"/>
          </a:solidFill>
          <a:effectLst>
            <a:softEdge rad="63500"/>
          </a:effectLst>
        </p:spPr>
        <p:txBody>
          <a:bodyPr wrap="square">
            <a:spAutoFit/>
          </a:bodyPr>
          <a:lstStyle/>
          <a:p>
            <a:pPr algn="ctr"/>
            <a:r>
              <a:rPr lang="es-ES" sz="2400" dirty="0">
                <a:solidFill>
                  <a:sysClr val="windowText" lastClr="000000"/>
                </a:solidFill>
              </a:rPr>
              <a:t>tipo </a:t>
            </a:r>
            <a:r>
              <a:rPr lang="es-ES" sz="2400" b="1" i="1" dirty="0">
                <a:solidFill>
                  <a:sysClr val="windowText" lastClr="000000"/>
                </a:solidFill>
              </a:rPr>
              <a:t>m</a:t>
            </a:r>
            <a:r>
              <a:rPr lang="es-ES" sz="2400" b="1" dirty="0">
                <a:solidFill>
                  <a:sysClr val="windowText" lastClr="000000"/>
                </a:solidFill>
              </a:rPr>
              <a:t> x </a:t>
            </a:r>
            <a:r>
              <a:rPr lang="es-ES" sz="2400" b="1" i="1" dirty="0">
                <a:solidFill>
                  <a:sysClr val="windowText" lastClr="000000"/>
                </a:solidFill>
              </a:rPr>
              <a:t>n</a:t>
            </a:r>
            <a:endParaRPr lang="es-ES" sz="2400" dirty="0">
              <a:solidFill>
                <a:sysClr val="windowText" lastClr="000000"/>
              </a:solidFill>
            </a:endParaRPr>
          </a:p>
          <a:p>
            <a:pPr algn="ctr"/>
            <a:r>
              <a:rPr lang="es-ES" sz="1400" dirty="0">
                <a:solidFill>
                  <a:sysClr val="windowText" lastClr="000000"/>
                </a:solidFill>
              </a:rPr>
              <a:t>(</a:t>
            </a:r>
            <a:r>
              <a:rPr lang="es-ES" sz="1400" i="1" dirty="0">
                <a:solidFill>
                  <a:sysClr val="windowText" lastClr="000000"/>
                </a:solidFill>
              </a:rPr>
              <a:t>m</a:t>
            </a:r>
            <a:r>
              <a:rPr lang="es-ES" sz="1400" dirty="0">
                <a:solidFill>
                  <a:sysClr val="windowText" lastClr="000000"/>
                </a:solidFill>
              </a:rPr>
              <a:t> filas y </a:t>
            </a:r>
            <a:r>
              <a:rPr lang="es-ES" sz="1400" i="1" dirty="0">
                <a:solidFill>
                  <a:sysClr val="windowText" lastClr="000000"/>
                </a:solidFill>
              </a:rPr>
              <a:t>n</a:t>
            </a:r>
            <a:r>
              <a:rPr lang="es-ES" sz="1400" dirty="0">
                <a:solidFill>
                  <a:sysClr val="windowText" lastClr="000000"/>
                </a:solidFill>
              </a:rPr>
              <a:t> columnas)</a:t>
            </a:r>
          </a:p>
        </p:txBody>
      </p:sp>
    </p:spTree>
    <p:extLst>
      <p:ext uri="{BB962C8B-B14F-4D97-AF65-F5344CB8AC3E}">
        <p14:creationId xmlns:p14="http://schemas.microsoft.com/office/powerpoint/2010/main" val="2987362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33" grpId="0" animBg="1"/>
      <p:bldP spid="34" grpId="0"/>
      <p:bldP spid="35" grpId="0" animBg="1"/>
      <p:bldP spid="36" grpId="0" animBg="1"/>
      <p:bldP spid="37" grpId="0" animBg="1"/>
      <p:bldP spid="40" grpId="0" animBg="1"/>
      <p:bldP spid="40" grpId="1" animBg="1"/>
      <p:bldP spid="41" grpId="0" animBg="1"/>
      <p:bldP spid="41" grpId="1" animBg="1"/>
      <p:bldP spid="42" grpId="0"/>
      <p:bldP spid="43" grpId="0" animBg="1"/>
      <p:bldP spid="43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ângulo 11">
            <a:extLst>
              <a:ext uri="{FF2B5EF4-FFF2-40B4-BE49-F238E27FC236}">
                <a16:creationId xmlns:a16="http://schemas.microsoft.com/office/drawing/2014/main" id="{10355131-3C49-48B2-A6CA-4E649EDA03EA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4" name="Retângulo: Cantos Arredondados 13">
            <a:hlinkClick r:id="rId3" action="ppaction://hlinksldjump"/>
            <a:extLst>
              <a:ext uri="{FF2B5EF4-FFF2-40B4-BE49-F238E27FC236}">
                <a16:creationId xmlns:a16="http://schemas.microsoft.com/office/drawing/2014/main" id="{6705CEFF-F87E-475A-9625-06FEF0248507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>
                <a:solidFill>
                  <a:schemeClr val="tx1"/>
                </a:solidFill>
              </a:rPr>
              <a:t>¡Inténtelo!</a:t>
            </a:r>
          </a:p>
        </p:txBody>
      </p:sp>
      <p:sp>
        <p:nvSpPr>
          <p:cNvPr id="15" name="Retângulo: Cantos Arredondados 14">
            <a:hlinkClick r:id="rId4" action="ppaction://hlinksldjump"/>
            <a:extLst>
              <a:ext uri="{FF2B5EF4-FFF2-40B4-BE49-F238E27FC236}">
                <a16:creationId xmlns:a16="http://schemas.microsoft.com/office/drawing/2014/main" id="{9118FB6E-1B04-4D01-8A68-318DC5DB3880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rgbClr val="F25E4F"/>
                </a:solidFill>
              </a:rPr>
              <a:t>1. </a:t>
            </a:r>
            <a:r>
              <a:rPr lang="es-ES" b="1" dirty="0">
                <a:solidFill>
                  <a:schemeClr val="tx1"/>
                </a:solidFill>
              </a:rPr>
              <a:t>¿Qué es una Matriz?...</a:t>
            </a:r>
          </a:p>
        </p:txBody>
      </p:sp>
      <p:sp>
        <p:nvSpPr>
          <p:cNvPr id="16" name="Retângulo: Cantos Arredondados 15">
            <a:hlinkClick r:id="rId5" action="ppaction://hlinksldjump"/>
            <a:extLst>
              <a:ext uri="{FF2B5EF4-FFF2-40B4-BE49-F238E27FC236}">
                <a16:creationId xmlns:a16="http://schemas.microsoft.com/office/drawing/2014/main" id="{E1D46936-672E-4576-8D71-E2C8F8346F68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rgbClr val="F25E4F"/>
                </a:solidFill>
              </a:rPr>
              <a:t>2. </a:t>
            </a:r>
            <a:r>
              <a:rPr lang="es-ES" b="1" dirty="0">
                <a:solidFill>
                  <a:schemeClr val="tx1"/>
                </a:solidFill>
              </a:rPr>
              <a:t>Tamaño o Tipo o Dimensión de una Matriz</a:t>
            </a:r>
          </a:p>
        </p:txBody>
      </p:sp>
      <p:sp>
        <p:nvSpPr>
          <p:cNvPr id="17" name="Retângulo: Cantos Arredondados 16">
            <a:hlinkClick r:id="rId6" action="ppaction://hlinksldjump"/>
            <a:extLst>
              <a:ext uri="{FF2B5EF4-FFF2-40B4-BE49-F238E27FC236}">
                <a16:creationId xmlns:a16="http://schemas.microsoft.com/office/drawing/2014/main" id="{6BB753A6-59AA-46CB-9321-0531A3302FA2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rgbClr val="F25E4F"/>
                </a:solidFill>
              </a:rPr>
              <a:t>3. </a:t>
            </a:r>
            <a:r>
              <a:rPr lang="es-ES" b="1" dirty="0">
                <a:solidFill>
                  <a:schemeClr val="tx1"/>
                </a:solidFill>
              </a:rPr>
              <a:t>Elementos o Entradas de una Matriz</a:t>
            </a: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491C31CB-F375-445E-9990-A77CDDA2AA44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B3BCCEAE-F08B-469E-8C39-9572192660D9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28" name="Conexão reta 27">
            <a:extLst>
              <a:ext uri="{FF2B5EF4-FFF2-40B4-BE49-F238E27FC236}">
                <a16:creationId xmlns:a16="http://schemas.microsoft.com/office/drawing/2014/main" id="{8CAFE0D3-6E4E-4DED-B810-7703886E5A22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ta 28">
            <a:extLst>
              <a:ext uri="{FF2B5EF4-FFF2-40B4-BE49-F238E27FC236}">
                <a16:creationId xmlns:a16="http://schemas.microsoft.com/office/drawing/2014/main" id="{BC92F58E-7D25-46D6-9BE7-E64FDD41F217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29">
            <a:extLst>
              <a:ext uri="{FF2B5EF4-FFF2-40B4-BE49-F238E27FC236}">
                <a16:creationId xmlns:a16="http://schemas.microsoft.com/office/drawing/2014/main" id="{1E6A206C-1347-44C4-BEBE-AC1696C8BCA0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s-ES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Lección 1</a:t>
            </a:r>
          </a:p>
        </p:txBody>
      </p:sp>
      <p:sp>
        <p:nvSpPr>
          <p:cNvPr id="31" name="Retângulo: Cantos Arredondados 30">
            <a:extLst>
              <a:ext uri="{FF2B5EF4-FFF2-40B4-BE49-F238E27FC236}">
                <a16:creationId xmlns:a16="http://schemas.microsoft.com/office/drawing/2014/main" id="{D0C48E55-E33A-48D4-8A74-31861F8C8F21}"/>
              </a:ext>
            </a:extLst>
          </p:cNvPr>
          <p:cNvSpPr/>
          <p:nvPr/>
        </p:nvSpPr>
        <p:spPr>
          <a:xfrm>
            <a:off x="2039072" y="251208"/>
            <a:ext cx="9978754" cy="6491235"/>
          </a:xfrm>
          <a:prstGeom prst="roundRect">
            <a:avLst>
              <a:gd name="adj" fmla="val 6142"/>
            </a:avLst>
          </a:prstGeom>
          <a:solidFill>
            <a:schemeClr val="bg1"/>
          </a:solidFill>
          <a:ln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tângulo 31">
                <a:extLst>
                  <a:ext uri="{FF2B5EF4-FFF2-40B4-BE49-F238E27FC236}">
                    <a16:creationId xmlns:a16="http://schemas.microsoft.com/office/drawing/2014/main" id="{7F431EF5-812A-43AF-AA20-19B26B88CA14}"/>
                  </a:ext>
                </a:extLst>
              </p:cNvPr>
              <p:cNvSpPr/>
              <p:nvPr/>
            </p:nvSpPr>
            <p:spPr>
              <a:xfrm>
                <a:off x="2365961" y="936000"/>
                <a:ext cx="9302613" cy="26776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s-ES" sz="2400" dirty="0">
                    <a:solidFill>
                      <a:sysClr val="windowText" lastClr="000000"/>
                    </a:solidFill>
                  </a:rPr>
                  <a:t>Usualmente, las </a:t>
                </a:r>
                <a:r>
                  <a:rPr lang="es-ES" sz="2400" b="1" dirty="0">
                    <a:solidFill>
                      <a:sysClr val="windowText" lastClr="000000"/>
                    </a:solidFill>
                  </a:rPr>
                  <a:t>Matrices</a:t>
                </a:r>
                <a:r>
                  <a:rPr lang="es-ES" sz="2400" dirty="0">
                    <a:solidFill>
                      <a:sysClr val="windowText" lastClr="000000"/>
                    </a:solidFill>
                  </a:rPr>
                  <a:t> se representan con mayúsculas:</a:t>
                </a:r>
              </a:p>
              <a:p>
                <a:pPr algn="just"/>
                <a:r>
                  <a:rPr lang="es-ES" sz="2400" dirty="0">
                    <a:solidFill>
                      <a:sysClr val="windowText" lastClr="000000"/>
                    </a:solidFill>
                  </a:rPr>
                  <a:t> 	- </a:t>
                </a:r>
                <a14:m>
                  <m:oMath xmlns:m="http://schemas.openxmlformats.org/officeDocument/2006/math">
                    <m:r>
                      <a:rPr lang="es-ES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s-ES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s-ES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s-ES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s-ES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s-ES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, …, </m:t>
                    </m:r>
                    <m:r>
                      <a:rPr lang="es-ES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s-ES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s-ES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es-ES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,…</m:t>
                    </m:r>
                  </m:oMath>
                </a14:m>
                <a:r>
                  <a:rPr lang="es-ES" sz="2400" dirty="0">
                    <a:solidFill>
                      <a:sysClr val="windowText" lastClr="000000"/>
                    </a:solidFill>
                  </a:rPr>
                  <a:t> </a:t>
                </a:r>
              </a:p>
              <a:p>
                <a:pPr algn="just"/>
                <a:r>
                  <a:rPr lang="es-ES" sz="2400" dirty="0">
                    <a:solidFill>
                      <a:sysClr val="windowText" lastClr="000000"/>
                    </a:solidFill>
                  </a:rPr>
                  <a:t>y sus </a:t>
                </a:r>
                <a:r>
                  <a:rPr lang="es-ES" sz="2400" b="1" dirty="0">
                    <a:solidFill>
                      <a:sysClr val="windowText" lastClr="000000"/>
                    </a:solidFill>
                  </a:rPr>
                  <a:t>elementos</a:t>
                </a:r>
                <a:r>
                  <a:rPr lang="es-ES" sz="2400" dirty="0">
                    <a:solidFill>
                      <a:sysClr val="windowText" lastClr="000000"/>
                    </a:solidFill>
                  </a:rPr>
                  <a:t> o </a:t>
                </a:r>
                <a:r>
                  <a:rPr lang="es-ES" sz="2400" b="1" dirty="0">
                    <a:solidFill>
                      <a:sysClr val="windowText" lastClr="000000"/>
                    </a:solidFill>
                  </a:rPr>
                  <a:t>entradas</a:t>
                </a:r>
                <a:r>
                  <a:rPr lang="es-ES" sz="2400" dirty="0">
                    <a:solidFill>
                      <a:sysClr val="windowText" lastClr="000000"/>
                    </a:solidFill>
                  </a:rPr>
                  <a:t> con sus respectivas minúsculas: </a:t>
                </a:r>
              </a:p>
              <a:p>
                <a:pPr algn="just"/>
                <a:r>
                  <a:rPr lang="es-ES" sz="2400" dirty="0">
                    <a:solidFill>
                      <a:sysClr val="windowText" lastClr="000000"/>
                    </a:solidFill>
                  </a:rPr>
                  <a:t>	- </a:t>
                </a:r>
                <a14:m>
                  <m:oMath xmlns:m="http://schemas.openxmlformats.org/officeDocument/2006/math">
                    <m:r>
                      <a:rPr lang="es-ES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s-ES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s-ES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s-ES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s-ES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s-ES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r>
                      <a:rPr lang="es-ES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s-ES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s-ES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s-ES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,…</m:t>
                    </m:r>
                  </m:oMath>
                </a14:m>
                <a:r>
                  <a:rPr lang="es-ES" sz="2400" dirty="0">
                    <a:solidFill>
                      <a:sysClr val="windowText" lastClr="000000"/>
                    </a:solidFill>
                  </a:rPr>
                  <a:t> </a:t>
                </a:r>
              </a:p>
              <a:p>
                <a:pPr algn="just"/>
                <a:r>
                  <a:rPr lang="es-ES" sz="2400" dirty="0">
                    <a:solidFill>
                      <a:sysClr val="windowText" lastClr="000000"/>
                    </a:solidFill>
                  </a:rPr>
                  <a:t>con </a:t>
                </a:r>
                <a:r>
                  <a:rPr lang="es-ES" sz="2400" b="1" dirty="0">
                    <a:solidFill>
                      <a:sysClr val="windowText" lastClr="000000"/>
                    </a:solidFill>
                  </a:rPr>
                  <a:t>dos subíndices</a:t>
                </a:r>
                <a:r>
                  <a:rPr lang="es-ES" sz="2400" dirty="0">
                    <a:solidFill>
                      <a:sysClr val="windowText" lastClr="000000"/>
                    </a:solidFill>
                  </a:rPr>
                  <a:t>: </a:t>
                </a:r>
              </a:p>
              <a:p>
                <a:pPr algn="just"/>
                <a:r>
                  <a:rPr lang="es-ES" sz="2400" b="0" dirty="0">
                    <a:solidFill>
                      <a:sysClr val="windowText" lastClr="000000"/>
                    </a:solidFill>
                  </a:rPr>
                  <a:t>	- </a:t>
                </a:r>
                <a14:m>
                  <m:oMath xmlns:m="http://schemas.openxmlformats.org/officeDocument/2006/math">
                    <m:r>
                      <a:rPr lang="es-ES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s-ES" sz="2400" dirty="0">
                    <a:solidFill>
                      <a:sysClr val="windowText" lastClr="000000"/>
                    </a:solidFill>
                  </a:rPr>
                  <a:t> (subíndice de la fila) y </a:t>
                </a:r>
              </a:p>
              <a:p>
                <a:pPr algn="just"/>
                <a:r>
                  <a:rPr lang="es-ES" sz="2400" b="0" dirty="0">
                    <a:solidFill>
                      <a:sysClr val="windowText" lastClr="000000"/>
                    </a:solidFill>
                  </a:rPr>
                  <a:t>	- </a:t>
                </a:r>
                <a14:m>
                  <m:oMath xmlns:m="http://schemas.openxmlformats.org/officeDocument/2006/math">
                    <m:r>
                      <a:rPr lang="es-ES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s-ES" sz="2400" dirty="0">
                    <a:solidFill>
                      <a:sysClr val="windowText" lastClr="000000"/>
                    </a:solidFill>
                  </a:rPr>
                  <a:t> (subíndice de la columna). </a:t>
                </a:r>
              </a:p>
            </p:txBody>
          </p:sp>
        </mc:Choice>
        <mc:Fallback xmlns="">
          <p:sp>
            <p:nvSpPr>
              <p:cNvPr id="32" name="Retângulo 31">
                <a:extLst>
                  <a:ext uri="{FF2B5EF4-FFF2-40B4-BE49-F238E27FC236}">
                    <a16:creationId xmlns:a16="http://schemas.microsoft.com/office/drawing/2014/main" id="{7F431EF5-812A-43AF-AA20-19B26B88CA1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5961" y="936000"/>
                <a:ext cx="9302613" cy="2677656"/>
              </a:xfrm>
              <a:prstGeom prst="rect">
                <a:avLst/>
              </a:prstGeom>
              <a:blipFill>
                <a:blip r:embed="rId8"/>
                <a:stretch>
                  <a:fillRect l="-983" t="-1822" b="-4328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tângulo 1">
            <a:extLst>
              <a:ext uri="{FF2B5EF4-FFF2-40B4-BE49-F238E27FC236}">
                <a16:creationId xmlns:a16="http://schemas.microsoft.com/office/drawing/2014/main" id="{A2F9E40A-9254-42DF-B0B0-036C5D2F20A3}"/>
              </a:ext>
            </a:extLst>
          </p:cNvPr>
          <p:cNvSpPr/>
          <p:nvPr/>
        </p:nvSpPr>
        <p:spPr>
          <a:xfrm>
            <a:off x="2385678" y="528335"/>
            <a:ext cx="13422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400" b="1" u="sng" dirty="0">
                <a:solidFill>
                  <a:srgbClr val="F25E4F"/>
                </a:solidFill>
              </a:rPr>
              <a:t>Notación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tângulo 36">
                <a:extLst>
                  <a:ext uri="{FF2B5EF4-FFF2-40B4-BE49-F238E27FC236}">
                    <a16:creationId xmlns:a16="http://schemas.microsoft.com/office/drawing/2014/main" id="{C4292EF3-23DD-49B8-A71C-61720085AE05}"/>
                  </a:ext>
                </a:extLst>
              </p:cNvPr>
              <p:cNvSpPr/>
              <p:nvPr/>
            </p:nvSpPr>
            <p:spPr>
              <a:xfrm>
                <a:off x="7653667" y="2413694"/>
                <a:ext cx="3158836" cy="8628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28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s-ES" sz="28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s-ES" sz="28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s-ES" sz="28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s-ES" sz="28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sz="28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s-ES" sz="28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𝑖𝑗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eqArr>
                            <m:eqArrPr>
                              <m:ctrlPr>
                                <a:rPr lang="es-ES" sz="28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s-ES" sz="28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s-ES" sz="28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=1,2,...,</m:t>
                              </m:r>
                              <m:r>
                                <a:rPr lang="es-ES" sz="28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e>
                              <m:r>
                                <a:rPr lang="es-ES" sz="28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s-ES" sz="28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=1,2,…,</m:t>
                              </m:r>
                              <m:r>
                                <a:rPr lang="es-ES" sz="28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eqArr>
                        </m:sub>
                      </m:sSub>
                    </m:oMath>
                  </m:oMathPara>
                </a14:m>
                <a:endParaRPr lang="es-ES" sz="2800" dirty="0"/>
              </a:p>
            </p:txBody>
          </p:sp>
        </mc:Choice>
        <mc:Fallback xmlns="">
          <p:sp>
            <p:nvSpPr>
              <p:cNvPr id="37" name="Retângulo 36">
                <a:extLst>
                  <a:ext uri="{FF2B5EF4-FFF2-40B4-BE49-F238E27FC236}">
                    <a16:creationId xmlns:a16="http://schemas.microsoft.com/office/drawing/2014/main" id="{C4292EF3-23DD-49B8-A71C-61720085AE0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3667" y="2413694"/>
                <a:ext cx="3158836" cy="8628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Imagem 17">
            <a:extLst>
              <a:ext uri="{FF2B5EF4-FFF2-40B4-BE49-F238E27FC236}">
                <a16:creationId xmlns:a16="http://schemas.microsoft.com/office/drawing/2014/main" id="{534F8AF8-32F9-4DAF-9E7B-2277CE2CD94F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919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/>
      <p:bldP spid="3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ângulo 11">
            <a:extLst>
              <a:ext uri="{FF2B5EF4-FFF2-40B4-BE49-F238E27FC236}">
                <a16:creationId xmlns:a16="http://schemas.microsoft.com/office/drawing/2014/main" id="{10355131-3C49-48B2-A6CA-4E649EDA03EA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4" name="Retângulo: Cantos Arredondados 13">
            <a:hlinkClick r:id="rId3" action="ppaction://hlinksldjump"/>
            <a:extLst>
              <a:ext uri="{FF2B5EF4-FFF2-40B4-BE49-F238E27FC236}">
                <a16:creationId xmlns:a16="http://schemas.microsoft.com/office/drawing/2014/main" id="{6705CEFF-F87E-475A-9625-06FEF0248507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>
                <a:solidFill>
                  <a:schemeClr val="tx1"/>
                </a:solidFill>
              </a:rPr>
              <a:t>¡Inténtelo!</a:t>
            </a:r>
          </a:p>
        </p:txBody>
      </p:sp>
      <p:sp>
        <p:nvSpPr>
          <p:cNvPr id="15" name="Retângulo: Cantos Arredondados 14">
            <a:hlinkClick r:id="rId4" action="ppaction://hlinksldjump"/>
            <a:extLst>
              <a:ext uri="{FF2B5EF4-FFF2-40B4-BE49-F238E27FC236}">
                <a16:creationId xmlns:a16="http://schemas.microsoft.com/office/drawing/2014/main" id="{9118FB6E-1B04-4D01-8A68-318DC5DB3880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rgbClr val="F25E4F"/>
                </a:solidFill>
              </a:rPr>
              <a:t>1. </a:t>
            </a:r>
            <a:r>
              <a:rPr lang="es-ES" b="1" dirty="0">
                <a:solidFill>
                  <a:schemeClr val="tx1"/>
                </a:solidFill>
              </a:rPr>
              <a:t>¿Qué es una Matriz?...</a:t>
            </a:r>
          </a:p>
        </p:txBody>
      </p:sp>
      <p:sp>
        <p:nvSpPr>
          <p:cNvPr id="16" name="Retângulo: Cantos Arredondados 15">
            <a:hlinkClick r:id="rId5" action="ppaction://hlinksldjump"/>
            <a:extLst>
              <a:ext uri="{FF2B5EF4-FFF2-40B4-BE49-F238E27FC236}">
                <a16:creationId xmlns:a16="http://schemas.microsoft.com/office/drawing/2014/main" id="{E1D46936-672E-4576-8D71-E2C8F8346F68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rgbClr val="F25E4F"/>
                </a:solidFill>
              </a:rPr>
              <a:t>2. </a:t>
            </a:r>
            <a:r>
              <a:rPr lang="es-ES" b="1" dirty="0">
                <a:solidFill>
                  <a:schemeClr val="tx1"/>
                </a:solidFill>
              </a:rPr>
              <a:t>Tamaño o Tipo o Dimensión de una Matriz</a:t>
            </a:r>
          </a:p>
        </p:txBody>
      </p:sp>
      <p:sp>
        <p:nvSpPr>
          <p:cNvPr id="17" name="Retângulo: Cantos Arredondados 16">
            <a:hlinkClick r:id="rId6" action="ppaction://hlinksldjump"/>
            <a:extLst>
              <a:ext uri="{FF2B5EF4-FFF2-40B4-BE49-F238E27FC236}">
                <a16:creationId xmlns:a16="http://schemas.microsoft.com/office/drawing/2014/main" id="{6BB753A6-59AA-46CB-9321-0531A3302FA2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rgbClr val="F25E4F"/>
                </a:solidFill>
              </a:rPr>
              <a:t>3. </a:t>
            </a:r>
            <a:r>
              <a:rPr lang="es-ES" b="1" dirty="0">
                <a:solidFill>
                  <a:schemeClr val="tx1"/>
                </a:solidFill>
              </a:rPr>
              <a:t>Elementos o Entradas de una Matriz</a:t>
            </a: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491C31CB-F375-445E-9990-A77CDDA2AA44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B3BCCEAE-F08B-469E-8C39-9572192660D9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28" name="Conexão reta 27">
            <a:extLst>
              <a:ext uri="{FF2B5EF4-FFF2-40B4-BE49-F238E27FC236}">
                <a16:creationId xmlns:a16="http://schemas.microsoft.com/office/drawing/2014/main" id="{8CAFE0D3-6E4E-4DED-B810-7703886E5A22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ta 28">
            <a:extLst>
              <a:ext uri="{FF2B5EF4-FFF2-40B4-BE49-F238E27FC236}">
                <a16:creationId xmlns:a16="http://schemas.microsoft.com/office/drawing/2014/main" id="{BC92F58E-7D25-46D6-9BE7-E64FDD41F217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29">
            <a:extLst>
              <a:ext uri="{FF2B5EF4-FFF2-40B4-BE49-F238E27FC236}">
                <a16:creationId xmlns:a16="http://schemas.microsoft.com/office/drawing/2014/main" id="{1E6A206C-1347-44C4-BEBE-AC1696C8BCA0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s-ES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Lección 1</a:t>
            </a:r>
          </a:p>
        </p:txBody>
      </p:sp>
      <p:sp>
        <p:nvSpPr>
          <p:cNvPr id="31" name="Retângulo: Cantos Arredondados 30">
            <a:extLst>
              <a:ext uri="{FF2B5EF4-FFF2-40B4-BE49-F238E27FC236}">
                <a16:creationId xmlns:a16="http://schemas.microsoft.com/office/drawing/2014/main" id="{D0C48E55-E33A-48D4-8A74-31861F8C8F21}"/>
              </a:ext>
            </a:extLst>
          </p:cNvPr>
          <p:cNvSpPr/>
          <p:nvPr/>
        </p:nvSpPr>
        <p:spPr>
          <a:xfrm>
            <a:off x="2039072" y="251208"/>
            <a:ext cx="9978754" cy="6491235"/>
          </a:xfrm>
          <a:prstGeom prst="roundRect">
            <a:avLst>
              <a:gd name="adj" fmla="val 6142"/>
            </a:avLst>
          </a:prstGeom>
          <a:solidFill>
            <a:schemeClr val="bg1"/>
          </a:solidFill>
          <a:ln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tângulo 31">
                <a:extLst>
                  <a:ext uri="{FF2B5EF4-FFF2-40B4-BE49-F238E27FC236}">
                    <a16:creationId xmlns:a16="http://schemas.microsoft.com/office/drawing/2014/main" id="{7F431EF5-812A-43AF-AA20-19B26B88CA14}"/>
                  </a:ext>
                </a:extLst>
              </p:cNvPr>
              <p:cNvSpPr/>
              <p:nvPr/>
            </p:nvSpPr>
            <p:spPr>
              <a:xfrm>
                <a:off x="2365961" y="936000"/>
                <a:ext cx="9302613" cy="26776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s-ES" sz="2400" dirty="0">
                    <a:solidFill>
                      <a:sysClr val="windowText" lastClr="000000"/>
                    </a:solidFill>
                  </a:rPr>
                  <a:t>Usualmente, las </a:t>
                </a:r>
                <a:r>
                  <a:rPr lang="es-ES" sz="2400" b="1" dirty="0">
                    <a:solidFill>
                      <a:sysClr val="windowText" lastClr="000000"/>
                    </a:solidFill>
                  </a:rPr>
                  <a:t>Matrices</a:t>
                </a:r>
                <a:r>
                  <a:rPr lang="es-ES" sz="2400" dirty="0">
                    <a:solidFill>
                      <a:sysClr val="windowText" lastClr="000000"/>
                    </a:solidFill>
                  </a:rPr>
                  <a:t> se representan con mayúsculas:</a:t>
                </a:r>
              </a:p>
              <a:p>
                <a:pPr algn="just"/>
                <a:r>
                  <a:rPr lang="es-ES" sz="2400" dirty="0">
                    <a:solidFill>
                      <a:sysClr val="windowText" lastClr="000000"/>
                    </a:solidFill>
                  </a:rPr>
                  <a:t> 	- </a:t>
                </a:r>
                <a14:m>
                  <m:oMath xmlns:m="http://schemas.openxmlformats.org/officeDocument/2006/math">
                    <m:r>
                      <a:rPr lang="es-ES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s-ES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s-ES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s-ES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s-ES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s-ES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, …, </m:t>
                    </m:r>
                    <m:r>
                      <a:rPr lang="es-ES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s-ES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s-ES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es-ES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,…</m:t>
                    </m:r>
                  </m:oMath>
                </a14:m>
                <a:r>
                  <a:rPr lang="es-ES" sz="2400" dirty="0">
                    <a:solidFill>
                      <a:sysClr val="windowText" lastClr="000000"/>
                    </a:solidFill>
                  </a:rPr>
                  <a:t> </a:t>
                </a:r>
              </a:p>
              <a:p>
                <a:pPr algn="just"/>
                <a:r>
                  <a:rPr lang="es-ES" sz="2400" dirty="0">
                    <a:solidFill>
                      <a:sysClr val="windowText" lastClr="000000"/>
                    </a:solidFill>
                  </a:rPr>
                  <a:t>y sus </a:t>
                </a:r>
                <a:r>
                  <a:rPr lang="es-ES" sz="2400" b="1" dirty="0">
                    <a:solidFill>
                      <a:sysClr val="windowText" lastClr="000000"/>
                    </a:solidFill>
                  </a:rPr>
                  <a:t>elementos</a:t>
                </a:r>
                <a:r>
                  <a:rPr lang="es-ES" sz="2400" dirty="0">
                    <a:solidFill>
                      <a:sysClr val="windowText" lastClr="000000"/>
                    </a:solidFill>
                  </a:rPr>
                  <a:t> o </a:t>
                </a:r>
                <a:r>
                  <a:rPr lang="es-ES" sz="2400" b="1" dirty="0">
                    <a:solidFill>
                      <a:sysClr val="windowText" lastClr="000000"/>
                    </a:solidFill>
                  </a:rPr>
                  <a:t>entradas</a:t>
                </a:r>
                <a:r>
                  <a:rPr lang="es-ES" sz="2400" dirty="0">
                    <a:solidFill>
                      <a:sysClr val="windowText" lastClr="000000"/>
                    </a:solidFill>
                  </a:rPr>
                  <a:t> con sus respectivas minúsculas: </a:t>
                </a:r>
              </a:p>
              <a:p>
                <a:pPr algn="just"/>
                <a:r>
                  <a:rPr lang="es-ES" sz="2400" dirty="0">
                    <a:solidFill>
                      <a:sysClr val="windowText" lastClr="000000"/>
                    </a:solidFill>
                  </a:rPr>
                  <a:t>	- </a:t>
                </a:r>
                <a14:m>
                  <m:oMath xmlns:m="http://schemas.openxmlformats.org/officeDocument/2006/math">
                    <m:r>
                      <a:rPr lang="es-ES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s-ES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s-ES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s-ES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s-ES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s-ES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r>
                      <a:rPr lang="es-ES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s-ES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s-ES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s-ES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,…</m:t>
                    </m:r>
                  </m:oMath>
                </a14:m>
                <a:r>
                  <a:rPr lang="es-ES" sz="2400" dirty="0">
                    <a:solidFill>
                      <a:sysClr val="windowText" lastClr="000000"/>
                    </a:solidFill>
                  </a:rPr>
                  <a:t> </a:t>
                </a:r>
              </a:p>
              <a:p>
                <a:pPr algn="just"/>
                <a:r>
                  <a:rPr lang="es-ES" sz="2400" dirty="0">
                    <a:solidFill>
                      <a:sysClr val="windowText" lastClr="000000"/>
                    </a:solidFill>
                  </a:rPr>
                  <a:t>con </a:t>
                </a:r>
                <a:r>
                  <a:rPr lang="es-ES" sz="2400" b="1" dirty="0">
                    <a:solidFill>
                      <a:sysClr val="windowText" lastClr="000000"/>
                    </a:solidFill>
                  </a:rPr>
                  <a:t>dos subíndices</a:t>
                </a:r>
                <a:r>
                  <a:rPr lang="es-ES" sz="2400" dirty="0">
                    <a:solidFill>
                      <a:sysClr val="windowText" lastClr="000000"/>
                    </a:solidFill>
                  </a:rPr>
                  <a:t>: </a:t>
                </a:r>
              </a:p>
              <a:p>
                <a:pPr algn="just"/>
                <a:r>
                  <a:rPr lang="es-ES" sz="2400" dirty="0">
                    <a:solidFill>
                      <a:sysClr val="windowText" lastClr="000000"/>
                    </a:solidFill>
                  </a:rPr>
                  <a:t>	- </a:t>
                </a:r>
                <a14:m>
                  <m:oMath xmlns:m="http://schemas.openxmlformats.org/officeDocument/2006/math">
                    <m:r>
                      <a:rPr lang="es-ES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s-ES" sz="2400" dirty="0">
                    <a:solidFill>
                      <a:sysClr val="windowText" lastClr="000000"/>
                    </a:solidFill>
                  </a:rPr>
                  <a:t> (subíndice de la fila) y </a:t>
                </a:r>
              </a:p>
              <a:p>
                <a:pPr algn="just"/>
                <a:r>
                  <a:rPr lang="es-ES" sz="2400" dirty="0">
                    <a:solidFill>
                      <a:sysClr val="windowText" lastClr="000000"/>
                    </a:solidFill>
                  </a:rPr>
                  <a:t>	- </a:t>
                </a:r>
                <a14:m>
                  <m:oMath xmlns:m="http://schemas.openxmlformats.org/officeDocument/2006/math">
                    <m:r>
                      <a:rPr lang="es-ES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s-ES" sz="2400" dirty="0">
                    <a:solidFill>
                      <a:sysClr val="windowText" lastClr="000000"/>
                    </a:solidFill>
                  </a:rPr>
                  <a:t> (subíndice de la columna).</a:t>
                </a:r>
              </a:p>
            </p:txBody>
          </p:sp>
        </mc:Choice>
        <mc:Fallback xmlns="">
          <p:sp>
            <p:nvSpPr>
              <p:cNvPr id="32" name="Retângulo 31">
                <a:extLst>
                  <a:ext uri="{FF2B5EF4-FFF2-40B4-BE49-F238E27FC236}">
                    <a16:creationId xmlns:a16="http://schemas.microsoft.com/office/drawing/2014/main" id="{7F431EF5-812A-43AF-AA20-19B26B88CA1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5961" y="936000"/>
                <a:ext cx="9302613" cy="2677656"/>
              </a:xfrm>
              <a:prstGeom prst="rect">
                <a:avLst/>
              </a:prstGeom>
              <a:blipFill>
                <a:blip r:embed="rId8"/>
                <a:stretch>
                  <a:fillRect l="-983" t="-1822" b="-4328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Retângulo: Cantos Arredondados 33">
            <a:extLst>
              <a:ext uri="{FF2B5EF4-FFF2-40B4-BE49-F238E27FC236}">
                <a16:creationId xmlns:a16="http://schemas.microsoft.com/office/drawing/2014/main" id="{155BB225-108E-40CE-A10A-EAB5FC07D78C}"/>
              </a:ext>
            </a:extLst>
          </p:cNvPr>
          <p:cNvSpPr/>
          <p:nvPr/>
        </p:nvSpPr>
        <p:spPr>
          <a:xfrm>
            <a:off x="3459670" y="3192270"/>
            <a:ext cx="3386035" cy="351279"/>
          </a:xfrm>
          <a:prstGeom prst="roundRect">
            <a:avLst/>
          </a:prstGeom>
          <a:noFill/>
          <a:ln w="38100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5" name="Retângulo: Cantos Arredondados 34">
            <a:extLst>
              <a:ext uri="{FF2B5EF4-FFF2-40B4-BE49-F238E27FC236}">
                <a16:creationId xmlns:a16="http://schemas.microsoft.com/office/drawing/2014/main" id="{B0A4A766-CCBD-405E-98DD-9DC675546723}"/>
              </a:ext>
            </a:extLst>
          </p:cNvPr>
          <p:cNvSpPr/>
          <p:nvPr/>
        </p:nvSpPr>
        <p:spPr>
          <a:xfrm>
            <a:off x="3459671" y="2821927"/>
            <a:ext cx="2685614" cy="351280"/>
          </a:xfrm>
          <a:prstGeom prst="roundRect">
            <a:avLst/>
          </a:prstGeom>
          <a:noFill/>
          <a:ln w="38100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A2F9E40A-9254-42DF-B0B0-036C5D2F20A3}"/>
              </a:ext>
            </a:extLst>
          </p:cNvPr>
          <p:cNvSpPr/>
          <p:nvPr/>
        </p:nvSpPr>
        <p:spPr>
          <a:xfrm>
            <a:off x="2385678" y="528335"/>
            <a:ext cx="13422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400" b="1" u="sng" dirty="0">
                <a:solidFill>
                  <a:srgbClr val="F25E4F"/>
                </a:solidFill>
              </a:rPr>
              <a:t>Notación</a:t>
            </a:r>
          </a:p>
        </p:txBody>
      </p:sp>
      <p:sp>
        <p:nvSpPr>
          <p:cNvPr id="11" name="Retângulo: Cantos Arredondados 10">
            <a:extLst>
              <a:ext uri="{FF2B5EF4-FFF2-40B4-BE49-F238E27FC236}">
                <a16:creationId xmlns:a16="http://schemas.microsoft.com/office/drawing/2014/main" id="{65A0BCEE-2FD2-48F5-A119-F26EE426602B}"/>
              </a:ext>
            </a:extLst>
          </p:cNvPr>
          <p:cNvSpPr/>
          <p:nvPr/>
        </p:nvSpPr>
        <p:spPr>
          <a:xfrm>
            <a:off x="7001356" y="2299357"/>
            <a:ext cx="4852289" cy="195887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8D601141-C1D6-42EC-A21D-F4D798873BAF}"/>
              </a:ext>
            </a:extLst>
          </p:cNvPr>
          <p:cNvSpPr/>
          <p:nvPr/>
        </p:nvSpPr>
        <p:spPr>
          <a:xfrm>
            <a:off x="2082614" y="3613656"/>
            <a:ext cx="493326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b="1" dirty="0">
                <a:solidFill>
                  <a:srgbClr val="0C2B8E"/>
                </a:solidFill>
              </a:rPr>
              <a:t>Estos dos subíndices indican, unívocamente, la fila y la columna de cada elemento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tângulo 9">
                <a:extLst>
                  <a:ext uri="{FF2B5EF4-FFF2-40B4-BE49-F238E27FC236}">
                    <a16:creationId xmlns:a16="http://schemas.microsoft.com/office/drawing/2014/main" id="{0DDE7F78-4168-4D63-9D80-C06DF93D47FA}"/>
                  </a:ext>
                </a:extLst>
              </p:cNvPr>
              <p:cNvSpPr/>
              <p:nvPr/>
            </p:nvSpPr>
            <p:spPr>
              <a:xfrm>
                <a:off x="7001356" y="3267768"/>
                <a:ext cx="4860819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ES" sz="2400" dirty="0">
                    <a:solidFill>
                      <a:sysClr val="windowText" lastClr="000000"/>
                    </a:solidFill>
                  </a:rPr>
                  <a:t>Una matriz genérica </a:t>
                </a:r>
                <a14:m>
                  <m:oMath xmlns:m="http://schemas.openxmlformats.org/officeDocument/2006/math">
                    <m:r>
                      <a:rPr lang="es-ES" sz="240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s-ES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s-ES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 (</m:t>
                    </m:r>
                    <m:r>
                      <a:rPr lang="es-ES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s-ES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s-ES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s-ES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s-ES" sz="2400" dirty="0"/>
                  <a:t> presentada en  </a:t>
                </a:r>
                <a:r>
                  <a:rPr lang="es-ES" sz="2400" b="1" u="sng" dirty="0">
                    <a:solidFill>
                      <a:srgbClr val="F25E4F"/>
                    </a:solidFill>
                  </a:rPr>
                  <a:t>forma compacta </a:t>
                </a:r>
                <a:endParaRPr lang="es-ES" sz="2400" u="sng" dirty="0">
                  <a:solidFill>
                    <a:srgbClr val="F25E4F"/>
                  </a:solidFill>
                </a:endParaRPr>
              </a:p>
            </p:txBody>
          </p:sp>
        </mc:Choice>
        <mc:Fallback xmlns="">
          <p:sp>
            <p:nvSpPr>
              <p:cNvPr id="10" name="Retângulo 9">
                <a:extLst>
                  <a:ext uri="{FF2B5EF4-FFF2-40B4-BE49-F238E27FC236}">
                    <a16:creationId xmlns:a16="http://schemas.microsoft.com/office/drawing/2014/main" id="{0DDE7F78-4168-4D63-9D80-C06DF93D47F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1356" y="3267768"/>
                <a:ext cx="4860819" cy="830997"/>
              </a:xfrm>
              <a:prstGeom prst="rect">
                <a:avLst/>
              </a:prstGeom>
              <a:blipFill>
                <a:blip r:embed="rId9"/>
                <a:stretch>
                  <a:fillRect t="-5882" b="-16176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tângulo 36">
                <a:extLst>
                  <a:ext uri="{FF2B5EF4-FFF2-40B4-BE49-F238E27FC236}">
                    <a16:creationId xmlns:a16="http://schemas.microsoft.com/office/drawing/2014/main" id="{C4292EF3-23DD-49B8-A71C-61720085AE05}"/>
                  </a:ext>
                </a:extLst>
              </p:cNvPr>
              <p:cNvSpPr/>
              <p:nvPr/>
            </p:nvSpPr>
            <p:spPr>
              <a:xfrm>
                <a:off x="7653667" y="2413694"/>
                <a:ext cx="3158836" cy="8628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28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s-ES" sz="28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s-ES" sz="28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s-ES" sz="28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s-ES" sz="28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sz="28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s-ES" sz="28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𝑖𝑗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eqArr>
                            <m:eqArrPr>
                              <m:ctrlPr>
                                <a:rPr lang="es-ES" sz="28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s-ES" sz="28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s-ES" sz="28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=1,2,...,</m:t>
                              </m:r>
                              <m:r>
                                <a:rPr lang="es-ES" sz="28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e>
                              <m:r>
                                <a:rPr lang="es-ES" sz="28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s-ES" sz="28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=1,2,…,</m:t>
                              </m:r>
                              <m:r>
                                <a:rPr lang="es-ES" sz="28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eqArr>
                        </m:sub>
                      </m:sSub>
                    </m:oMath>
                  </m:oMathPara>
                </a14:m>
                <a:endParaRPr lang="es-ES" sz="2800" dirty="0"/>
              </a:p>
            </p:txBody>
          </p:sp>
        </mc:Choice>
        <mc:Fallback xmlns="">
          <p:sp>
            <p:nvSpPr>
              <p:cNvPr id="37" name="Retângulo 36">
                <a:extLst>
                  <a:ext uri="{FF2B5EF4-FFF2-40B4-BE49-F238E27FC236}">
                    <a16:creationId xmlns:a16="http://schemas.microsoft.com/office/drawing/2014/main" id="{C4292EF3-23DD-49B8-A71C-61720085AE0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3667" y="2413694"/>
                <a:ext cx="3158836" cy="8628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Conexão reta unidirecional 37">
            <a:extLst>
              <a:ext uri="{FF2B5EF4-FFF2-40B4-BE49-F238E27FC236}">
                <a16:creationId xmlns:a16="http://schemas.microsoft.com/office/drawing/2014/main" id="{DD4516C5-6D39-4468-8A6E-AF9AE5528468}"/>
              </a:ext>
            </a:extLst>
          </p:cNvPr>
          <p:cNvCxnSpPr>
            <a:cxnSpLocks/>
            <a:stCxn id="35" idx="3"/>
          </p:cNvCxnSpPr>
          <p:nvPr/>
        </p:nvCxnSpPr>
        <p:spPr>
          <a:xfrm flipV="1">
            <a:off x="6145285" y="2933599"/>
            <a:ext cx="2787700" cy="63968"/>
          </a:xfrm>
          <a:prstGeom prst="straightConnector1">
            <a:avLst/>
          </a:prstGeom>
          <a:ln>
            <a:solidFill>
              <a:srgbClr val="F25E4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exão reta unidirecional 38">
            <a:extLst>
              <a:ext uri="{FF2B5EF4-FFF2-40B4-BE49-F238E27FC236}">
                <a16:creationId xmlns:a16="http://schemas.microsoft.com/office/drawing/2014/main" id="{9771446D-B616-4176-AEB7-C953016C1F48}"/>
              </a:ext>
            </a:extLst>
          </p:cNvPr>
          <p:cNvCxnSpPr>
            <a:cxnSpLocks/>
          </p:cNvCxnSpPr>
          <p:nvPr/>
        </p:nvCxnSpPr>
        <p:spPr>
          <a:xfrm flipV="1">
            <a:off x="6874728" y="3008685"/>
            <a:ext cx="2239127" cy="301014"/>
          </a:xfrm>
          <a:prstGeom prst="straightConnector1">
            <a:avLst/>
          </a:prstGeom>
          <a:ln>
            <a:solidFill>
              <a:srgbClr val="F25E4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tângulo: Cantos Arredondados 50">
            <a:extLst>
              <a:ext uri="{FF2B5EF4-FFF2-40B4-BE49-F238E27FC236}">
                <a16:creationId xmlns:a16="http://schemas.microsoft.com/office/drawing/2014/main" id="{5F90266C-8B28-4A8A-B6D7-9DB0CBE78EDE}"/>
              </a:ext>
            </a:extLst>
          </p:cNvPr>
          <p:cNvSpPr/>
          <p:nvPr/>
        </p:nvSpPr>
        <p:spPr>
          <a:xfrm>
            <a:off x="3243533" y="4441822"/>
            <a:ext cx="7779509" cy="195887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tângulo 42">
                <a:extLst>
                  <a:ext uri="{FF2B5EF4-FFF2-40B4-BE49-F238E27FC236}">
                    <a16:creationId xmlns:a16="http://schemas.microsoft.com/office/drawing/2014/main" id="{EFEF501C-C25D-46ED-BAC3-328CF1B3AAF6}"/>
                  </a:ext>
                </a:extLst>
              </p:cNvPr>
              <p:cNvSpPr/>
              <p:nvPr/>
            </p:nvSpPr>
            <p:spPr>
              <a:xfrm>
                <a:off x="5606980" y="4631736"/>
                <a:ext cx="5673009" cy="17018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28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s-E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s-E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es-ES" sz="2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s-E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s-ES" sz="2800" i="0"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s-E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s-ES" sz="2800" i="0"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s-ES" sz="2800" i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s-E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s-ES" sz="2800" i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s-ES" sz="28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s-E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s-ES" sz="2800" i="0">
                                        <a:latin typeface="Cambria Math" panose="02040503050406030204" pitchFamily="18" charset="0"/>
                                      </a:rPr>
                                      <m:t>21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s-E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s-ES" sz="2800" i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s-ES" sz="28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s-ES" sz="2800" i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s-E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s-ES" sz="2800" i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s-ES" sz="28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s-ES" sz="2800" i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s-ES" sz="2800" i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s-ES" sz="2800" i="0">
                                    <a:latin typeface="Cambria Math" panose="02040503050406030204" pitchFamily="18" charset="0"/>
                                  </a:rPr>
                                  <m:t>⋱</m:t>
                                </m:r>
                              </m:e>
                              <m:e>
                                <m:r>
                                  <a:rPr lang="es-ES" sz="2800" i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s-E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s-ES" sz="2800" i="1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  <m:r>
                                      <a:rPr lang="es-ES" sz="2800" i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s-E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s-ES" sz="2800" i="1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  <m:r>
                                      <a:rPr lang="es-ES" sz="2800" i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s-ES" sz="2800" i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s-E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s-ES" sz="2800" i="1">
                                        <a:latin typeface="Cambria Math" panose="02040503050406030204" pitchFamily="18" charset="0"/>
                                      </a:rPr>
                                      <m:t>𝑚𝑛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s-ES" sz="2800" dirty="0"/>
              </a:p>
            </p:txBody>
          </p:sp>
        </mc:Choice>
        <mc:Fallback xmlns="">
          <p:sp>
            <p:nvSpPr>
              <p:cNvPr id="43" name="Retângulo 42">
                <a:extLst>
                  <a:ext uri="{FF2B5EF4-FFF2-40B4-BE49-F238E27FC236}">
                    <a16:creationId xmlns:a16="http://schemas.microsoft.com/office/drawing/2014/main" id="{EFEF501C-C25D-46ED-BAC3-328CF1B3AAF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6980" y="4631736"/>
                <a:ext cx="5673009" cy="170181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tângulo 45">
                <a:extLst>
                  <a:ext uri="{FF2B5EF4-FFF2-40B4-BE49-F238E27FC236}">
                    <a16:creationId xmlns:a16="http://schemas.microsoft.com/office/drawing/2014/main" id="{66D79590-3A82-4E62-8D13-571A0FFE22D5}"/>
                  </a:ext>
                </a:extLst>
              </p:cNvPr>
              <p:cNvSpPr/>
              <p:nvPr/>
            </p:nvSpPr>
            <p:spPr>
              <a:xfrm>
                <a:off x="3069359" y="4829263"/>
                <a:ext cx="3145641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/>
                <a:r>
                  <a:rPr lang="es-ES" sz="2400" dirty="0">
                    <a:solidFill>
                      <a:sysClr val="windowText" lastClr="000000"/>
                    </a:solidFill>
                  </a:rPr>
                  <a:t>Una matriz genérica </a:t>
                </a:r>
                <a14:m>
                  <m:oMath xmlns:m="http://schemas.openxmlformats.org/officeDocument/2006/math">
                    <m:r>
                      <a:rPr lang="es-ES" sz="240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s-ES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s-ES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 (</m:t>
                    </m:r>
                    <m:r>
                      <a:rPr lang="es-ES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s-ES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s-ES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s-ES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s-ES" sz="2400" dirty="0"/>
                  <a:t> presentada en  </a:t>
                </a:r>
                <a:r>
                  <a:rPr lang="es-ES" sz="2400" b="1" u="sng" dirty="0">
                    <a:solidFill>
                      <a:srgbClr val="F25E4F"/>
                    </a:solidFill>
                  </a:rPr>
                  <a:t>forma extendida</a:t>
                </a:r>
                <a:endParaRPr lang="es-ES" sz="2400" u="sng" dirty="0">
                  <a:solidFill>
                    <a:srgbClr val="F25E4F"/>
                  </a:solidFill>
                </a:endParaRPr>
              </a:p>
            </p:txBody>
          </p:sp>
        </mc:Choice>
        <mc:Fallback xmlns="">
          <p:sp>
            <p:nvSpPr>
              <p:cNvPr id="46" name="Retângulo 45">
                <a:extLst>
                  <a:ext uri="{FF2B5EF4-FFF2-40B4-BE49-F238E27FC236}">
                    <a16:creationId xmlns:a16="http://schemas.microsoft.com/office/drawing/2014/main" id="{66D79590-3A82-4E62-8D13-571A0FFE22D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9359" y="4829263"/>
                <a:ext cx="3145641" cy="1200329"/>
              </a:xfrm>
              <a:prstGeom prst="rect">
                <a:avLst/>
              </a:prstGeom>
              <a:blipFill>
                <a:blip r:embed="rId12"/>
                <a:stretch>
                  <a:fillRect t="-4061" r="-5233" b="-10660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3" name="Imagem 32">
            <a:extLst>
              <a:ext uri="{FF2B5EF4-FFF2-40B4-BE49-F238E27FC236}">
                <a16:creationId xmlns:a16="http://schemas.microsoft.com/office/drawing/2014/main" id="{01785854-F616-4280-AB47-F53A72BC1EC9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907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4" grpId="1" animBg="1"/>
      <p:bldP spid="35" grpId="0" animBg="1"/>
      <p:bldP spid="35" grpId="1" animBg="1"/>
      <p:bldP spid="11" grpId="0" animBg="1"/>
      <p:bldP spid="6" grpId="0" build="allAtOnce"/>
      <p:bldP spid="10" grpId="0"/>
      <p:bldP spid="37" grpId="1"/>
      <p:bldP spid="51" grpId="0" animBg="1"/>
      <p:bldP spid="43" grpId="0"/>
      <p:bldP spid="4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OJECT_VERSION" val="9.3"/>
  <p:tag name="ISPRING_PROJECT_FOLDER_UPDATED" val="1"/>
  <p:tag name="ISPRING_FIRST_PUBLISH" val="1"/>
  <p:tag name="ISPRING_LMS_API_VERSION" val="SCORM 1.2"/>
  <p:tag name="ISPRING_ULTRA_SCORM_COURSE_ID" val="1659377C-373D-46B5-8979-918BB94479B4"/>
  <p:tag name="ISPRING_CMI5_LAUNCH_METHOD" val="any window"/>
  <p:tag name="ISPRINGCLOUDFOLDERID" val="1"/>
  <p:tag name="ISPRINGONLINEFOLDERID" val="1"/>
  <p:tag name="ISPRING_SCORM_RATE_SLIDES" val="0"/>
  <p:tag name="ISPRING_SCORM_PASSING_SCORE" val="0.000000"/>
  <p:tag name="ISPRING_CURRENT_PLAYER_ID" val="universal"/>
  <p:tag name="ISPRING_PRESENTATION_COURSE_TITLE" val="L1 version 1"/>
  <p:tag name="ISPRING_SCORM_RATE_QUIZZES" val="0"/>
  <p:tag name="ISPRING_PLAYERS_CUSTOMIZATION_2" val="UEsDBBQAAgAIABJEbE5rXzME1QIAAPcHAAAPAAAAbm9uZS9wbGF5ZXIueG1spVVbb9owFH6mUv9D5PfaMLStQqHVVAntYa0qdbe3yCQm8erYnu2Qsl+/Y+cCSYFtGhLIOTnfd26fD/HtSymiLTOWK7lEMzxFEZOpyrjMl+jL59XVNbq9ubyItaA7ZiKeLZFUkqEoYzY1XDvAPVJXLNGBAQMpirThynC3A9op0PZB5lN0eTEBF2mXqHBOLwip6xpzCwiZWyUqT2JxqkqiDbNMOmZIkwGKOuzC/RkN31JJ4naa2QOkdv8euCXpOV4sH5DUc6xMTt5MpzPy/f7TU1qwkl5xaR2VKfQLmjgJXVzT9PleZZVg1tsmcZPkE3POJxFsk9gt+OxaRtakS9Q4JCWzlubMYiFzRHq/jrMjaDCdNaEySyTd8pz62hLbeoUR7UlsoYxLK9ein9lurajJkt5+4B+TIxnHG0Ft0fLZQS2B/5m3xQS/xD8fzSVUVK0FtwW8OoTsrceLIMOocRl6HBT7AIpdeRIUGfaz4oZl4fFrr/vpDDWxZCVEyA7bOgUbnFY0dcrs7gABgm3Fgnt94EYfOIA8PBwe4PDYTWZPgroqN4y6yrCuRZN4yzOmHqgxYU43Gyosi8nI2oLJEB2TptZ2OvtJxIUrxdu/GIr3G83khz03kgD4z4l8BI6+H1xm7GXF4bVjJXTUMWi1t2GnBfbh9unYal0eXKCBaa9+GAnUEDlqcgb3PaOOkr2dnIKujaot6KLSGqT/muL1+z4vMk5sNJh+GjE5sgjitLJOlfxXGPVgQ7hFmOkZ8V5eRKc+HeiD5j3k/fQcorkIMKFkkFJ3LTbnsHAttpzVTx3FVWvAGpbWkd3mT6OF5k2P/nZ128gbEt1YxnuLuUo3Xp18Kz3yydiGVsLdHdYyXJYBOqr1+J48xvUNdKrqJ/6LRTXP/F/hbA4NjgrG8wJk8+56fsAgVErFMHwwnYq4UbLrA8YkPDW/YRLdRm4V0ojrhJDiVv5w/A1QSwMEFAACAAgAqZp6Trj5mLriAgAAZwoAABgAAABub25lL2NvbW1vbl9tZXNzYWdlcy5sbmetVl1v2jAUfa/U/2BF6tvWbm97gKAAbmU1JDQxpd2L5SYuWE1iFjt07NfvxoEOtqEArYQibOd+nXPudTq9n3mGlqLUUhVd5+vlFweJIlGpLGZdZ0KvP39zkDa8SHmmCtF1CuWgnnt+1sl4Mav4TMD/8zOEOrnQGpbarVd/1kimXWfcZ31vcMtoyLzxmPUnlIYB870+9h23z5OXztX69T3WgzCgUeizsRdgnwX4gTpu/TzObhzhe8etn612kyjCAWWxT4aYkZgFIQVno7GPKR467qOq0JwvBTIKLaV4RWYuADcjS4F0JlN7kCjYKCrRFmwYjjwSsAjHNCIDSsLAcWNVlqtP1i2vzFyVEE6jVGr+lInUxgSG7PmiFBpCcwMMIviZuYQ3Vc5lcdkWGmrEEaATx9MwgrpwYUSJOFpwrV9Vme7Utx2ozTEJBiFAOKBbzmntY+MYcpSgs7IUiWl3Bll6Fpk1I1MSDMMpo1YINRl5pQ0Ani8yYYTNVtal8MSi8iSeFTCTCb5sUIPolqZWgEY4jr0bzPrhA2gARBceYxHeOm54e4zFI46hIBy32QTePbnxLCKgzo10NtJMeK2EbIV4koBdzdxSqkrDTs0mCMhWry+PCxPjuwkohnj+ng5ovAL0djWTSwF5lKkoWwNBUw7wkAQ37G5CvrNrj/h4+B+a+QoVyiCeLnmRCCA24ZUWaAVnqUztWS0xG/9HJX8hbtYNebHu5WCIHy6OzWen/feojxsj8oVpC10Dtk7/lCzqdtqbwiGlnxY/HuDAi0j4McxomVdZM7Dezc9bZsdy1JrEO5E6nK0PzcQq5eApaYVy+njcurN2xhgl1McwLcHhrCkMXGYyl0akB/icjHCNaAzDphk+O5VMVZWlVliZfLEDCC6mKhf/3obPpcrtbsb1BthmAPbek0VTXNQEHR9xK75p42B+tqRxOkuUQCUf8nnBm9bJVQ5bf8V9W2n7Sdi52vpC/A1QSwMEFAACAAgAqZp6Tray98ilAAAAggEAACkAAABub25lL3BsYXliYWNrX2FuZF9uYXZpZ2F0aW9uX3NldHRpbmdzLnhtbHWQwQqDMBBE736Ff1DoOQR6Lm2F+gMrjhKIiWRXwb9vImpLmx533swuO4ohYlzPuihLRZP4p1AQLWGCOr3nRJlmXJwZSIx3URbw5suRlLDej1UAw8mKdEeWo/9H349XlpZjEe/2DMkHajNAn3OBlaSQo9n0q1YvI3QXEA98ickHR43FFUvjKbT3w7B9/BenbPxsGnDzLTSn9h4zgjp9qEWsbO/9BVBLAwQUAAIACACpmnpOH1SKajADAADHDgAAIgAAAG5vbmUvZmxhc2hfcHVibGlzaGluZ19zZXR0aW5ncy54bWzll91P2zAQwN/7V1iZeFwD2iZNKC1i/ZCqjYJIYfCE3NhtTjh25o925a/fOW5L2coWviS2PVRN7Lvfne/O5zg5+F4IMuPagJKtaK+5GxEuM8VATlvR2aj/9mNEjKWSUaEkb0VSReSg3UhKNxZg8pRbi6KGIEaa/dK2otzacj+O5/N5E0yp/awSziLfNDNVxKXmhkvLdVwKusA/uyi5iZaEGgD8FUou1dqNBiFJIB0p5gQnwFrREJ3tC2ryKA4SY5pdT7VyknWUUJro6bgVven0unvddyuZQOlCwaUPh2njoB+2+5Qx8A5QkcINJzmHaY6eYrDmwGzun2IvncS/MipyWDP1jI7CxUu7hOOEcjrjS2M4Qq2lWY761rQnVBiexJtDKzHwIaSZhRl6dqse/J04IVJXlkrbttUOET8NrijxPZhkojaMLd/JWAmMbeUUlkkx5mxICx6inV6D7KPQXkQmtACxaEXHJZckpRKTC5YKyNa6xo2NBVsltb+UPtRABTmTgNXHyVEa3VoPi8pyqg3f9Go1Y3xks/ZX5QQjC+WIgGtOrCIYXVfgU87JZgrIRKuiGsUSscQIQIsz4HPODqpQLYH3GbpEE4VDTSzFUnAbLHxzcEPGfKI0cjmdYeHiOJjAbz4IXFJjbqF05eNO+mXQ7V0Nht3exY5fIGUzKrMHwrGceFHaF+HTBZHKrvQwHBl1hldJYcCquTpraz4+DeuKxjw/Uzbu8A0UTtDnxK8DsoF+wZS/jJWHJP6PHtQ2m9NZtdH95q3QuMUBUxKYOJFhSwK57IA1gBmVREmxIDTDpmx825iBcgZHQoMIaPN4D4M+lmn1NoUZNkmlGde/R7KFxEaZ9ZUufDIZ8edfK+p2RhizUe/0sDManA9Gl1ej3sUonEZr9Xhr90xi39S393h/aLzGFn9y2juvE/khBqFWhnppLdxxHanjz3WkTsOZdLJxHtVyAXvMNOwZ7DICCsAieEUV85SvglBtz1wxf82G+QdW//o+CWuvP+0dDT4df+n+77vgqXEIb6s7U3znXpPEWy9AfqYACQVeq/yhuL41tT+8303i7VONBtLuXj7bjR9QSwMEFAACAAgAqZp6TkKBxMUYAQAA1AIAABwAAABub25lL2ZsYXNoX3NraW5fc2V0dGluZ3MueG1sjZLRToMwFIbvfQqC95BNjZp0TdzQG6Mu2V7gAAfSrPSQtpDw9naFjakQx1X5///rac8pMwehgha1EaRW4SLkN0HAMpKkd2itUKU5KictEPkqTBtrSUUZKYvKRop0BTLkt2/+Y7FP/keRq3ktU0CGY5mH5dM6uQoZatyvH5PN8xxQQ4lRCtmh1NSo3OU3r8kiubvID8vLhjDzszvQWNpZ0JZb3SCLx//eN9DiixIVWNdnZ1g0Q3LK6RlJVG81Gtcub/ICpHHEH308wlZCd97MnIAJZw7Ziwr5cgrxTo8paEXp1X1XIy80uiK/xD6JClKJ79ilBDr/PEeGu8/aPe3u2FT4QTlyc+zll5sniy9UP5txEm7tXjP/BlBLAwQUAAIACACpmnpO15twlisDAABvDgAAIQAAAG5vbmUvaHRtbF9wdWJsaXNoaW5nX3NldHRpbmdzLnhtbN1XTU8bMRC951dYW3FstqiXCiVBNB9qVEgQGyickLN2siO89tYfScOv73idhEADXSgRqIco2fHMm/Gb8XO2cfgrF2TGtQElm9F+/VNEuEwVAzltRuej3scvETGWSkaFkrwZSRWRw1atUbixAJMl3Fp0NQRhpDkobDPKrC0O4ng+n9fBFNqvKuEs4pt6qvK40NxwabmOC0EX+GUXBTfREqECAH5yJZdhrVqNkEZAOlHMCU6ANaMBFvvN5iKKg8OYpjdTrZxkbSWUJno6bkYf2t3OfufzyieAdCDn0rNhWmj0ZntAGQOfn4oEbjnJOEwzLBS5mgOzmf8Ve+9G/CdGiRy2TD1GW+HepV2C44JyOuXLZGih1tI0w3hrWhMqDG/Em6aVG3gGaWphhpXdhYd6J06IxBWF0rZltUOIB8YVSvwITGOiNpItn8lYCaS2LAqnJB9zNqA5zsRpT0ZkQnMQi2Y0LLgkCZXYUbBUQLqOMG5sLNiyk72l95EGKsi5BBw5Tk6S6C5n2EqaUW34Zi2rFeP5TFs/lBOMLJQjAm44sYogpy7HXxknm8STiVZ5aRXUWGIEYMYZ8DlnhyVBS8DHEl1hitxhJM5fIbgNGX46uCVjPlEacTmd4bSiHUzArz8LuKDG3IHSVY17yXG/073uDzrdyz2/QcpmVKbPBMch4nlhd4JPF0Qqu4pDOlLqDC+bwoCVa1X2Vn95G9ZzjH1+pW7cwzeQO0FfE35NyAb0Dlu+myzPafxfK6icNqOz8qD7w1tC4xEHbEnAxIUU1QrkUvcqAKZUEiXFgtAUpdh42ZiBcgYtQSACtHl5hSEex7R8msIMRVJpxvXTkGwhUSjTntK5byYj/tJrRp32CDkbdc+O2qP+RX90dT3qXo7CHbQOj7eqZyP2Ur5d2f1V8VDYx2+n7Kdn3YsqhA9w75Ua000qwQ2reA2/V/E6C1fR6cY1VKkElJZpOCooLgJywN6/o0HZ+hcAnpyUMFuvPCjv4Hj897ve2muzTRZIwnPwQbvWh8oEJN2T/tfhcWenTEA1Kt52FP6VifC0eiWK7722NOKt7zc1tN9/SWzVfgNQSwMEFAACAAgAqZp6To5z9vpqAAAA5QAAABoAAABub25lL2h0bWxfc2tpbl9zZXR0aW5ncy5qc6vmUgACpRwlBSuFajAbzE8qLSnJz9NLzs8rSc0r0cvLL8pNBKtRUnYDAyUdnIrzy1KLCChNS0xORTHU1MjCyQWnSoSJJk7mLs6WyOoKEtNT9ZISk7PTi/JL81IgypxdXQxdjJXAqmq5agFQSwMEFAACAAgAsJp6Trx9NfdKAAAASQAAABcAAABub25lL2xvY2FsX3NldHRpbmdzLnhtbLOxr8jNUShLLSrOzM+zVTLUM1BSSM1Lzk/JzEu3VQoNcdO1UFIoLknMS0nMyc9LtVXKy1dSsLfjssnJT07MCU4tKQEqLNa34wIAUEsDBBQAAgAIABFEbE42YVgCRwMAAOEJAAAUAAAAdW5pdmVyc2FsL3BsYXllci54bWytVl1P2zAUfS4S/yHyO3FLxwYoATEktIcxIXVse6vc5DbxmtiZ7RC6X78b5zukbEir1Cq5vuf4fhxf17t+ThPnCZTmUvhk4c6JAyKQIReRTx6/3p2ck+ur4yMvS9gelMNDn+SClwCWECcEHSieGQQ/MBP7pGdwkZk4meJScbP3yXKO3O1Oyzk5Ppqhi9A+iY3JLiktisLlGhEi0jLJSxLtBjKlmQINwoCiVRjEabCX5u9o/KZSULPPQPeQmXn7xjVJy/Gs+YCkWLpSRfR0Pl/QH/efV0EMKTvhQhsmAiAOVnJmS7lhwe5ehnkCurTNvCrIFRhTBmFtM89c8sW5cLQKfFI5rFPQmkWg3UREhLZ+DWdDUGEa65qJcC3YE49Ymdta1162RR2JjqUyQW5q9A72G8lUuG7tPX+PTkTsbROm45pPD3Kx/DteJ2P91uX7ZCw2o3yTcB3jUh/SWaeToMNdvdTW2Mr2sZHtXclEHAW/cq4gtK/f2hMwX5Bqw1bmNk5XFwEu4NMdC4xU+1uEoXRr2bitUtxKKa4FtRxuu/uqoyBNtltgJlfQlGrmPfEQ5BemlO3XlVE5eHRkrLF0CPZolXLdpK4hXmzS5OwfelP6jVrzU7/WGQv4H435hERtTbgI4fmOo4+BFGtqAItd2lyTJW65ZxeTzjdp7zANTN1JwKZgIo5hKgI8+yEzjHZ2eggKiml0CXI1wvYWDoJjHsUJfs0kw3j1IE3K1G6SobdwEJzIYDcBbc0HgRslC8xQ51mGA+Bl8V6utx2h45aMdNmK0aMT49ALcm1kyn9bpQ/mpLm0kn7l9B4fOYc+Degm4y3kw/w1xGgSDOJq5sL2NQKcC08citWA56S2uhkO8YlZXz6NBnxpeihnTDOdS8M6qyzjOQ4mzyqv5hzn2cgnhC3LE3PbT2h4eVjoKOHpe2OK6zueVVms+G9wCh6Wfw0WSyy1E0Opd5+8P1/2GFCLOBkH21vToR23UjR1cF1q36pf247mhqq1UsnskKS8uhcVppoHH1GOkZK5CEcCsA2r6XWC8/hGAXMS2GJGi1M8HjLzyTt8qHO+OLvoUv6wuGiwNq6HauMqljdcR3XAnfxofZDaRLx6ruHjH1BLAwQUAAIACACvZMdOkEkmJSgFAAD2EwAAHQAAAHVuaXZlcnNhbC9jb21tb25fbWVzc2FnZXMubG5nrVj/bts2EP6/QN+BEFBgA7q0HdBgGBIXtMTEQmTJFemk2TAIjMTYRCTR1Q8n3l97mj3YnmRHSnbttoGkpEAcmJLvuyP5fXdHnnx4yFK0FkUpVX5qvTt6ayGRxyqR+eLUmrOzX36zUFnxPOGpysWplSsLfRi9fHGS8nxR84WA7y9fIHSSibKEYTnSoy9jJJNTazaOxti+iFgQ4dksGs8ZC/zIw2PiWaMxj+9O3rQ/f8TaDqYz7F9HXnAeRGP33BrZKlvxfIM8tVA//Xp8/PDu/fHPg2DoFHveIRAySO/f9gDyWRh4EaARL/LJJ2aN9P9hdsGcea5PrFH7ZZj1LCSX1kj/77SbhyHxWUQ91yGRSyM/YGYtPMKIY42uVY2WfC1QpdBaintULQWwoJKFQGUqE/MiVvAgr0WXMyeYYtePQkJZ6NrMDXxrRFVRbF4bWF5XS1WAuxIlsuQ3qUiMT+Cbeb8qRAmueQV8RPBXLSX8UmVc5kfdrq98L8COIdmUUIrPYXHZblKAdAB/L6slvEuEeg0u7vNU8QTdFgIAA4r4apXKuPmlpKtCRzhL+aYzihBfuf45kD3waER8Z/vEGpE8QU7B9WQHooSYkhAACl6K4gm2keG6MUc4TYchTNzziQcfpkOYyMUyhU81NI4ZASbMRN5lBUwlIXCc0qsgdPSigSvE0YqX5b0qkgOW7u9nF7Dr2wEIwWZ74ExjbIGBHxJyX1GIuOoGgyix4XerK5gqEDBiJhloSWV1WYFsslUqKmGilXoqPDaUuhG3CvSVCr5uuA/ejdg6ae7huW9PojHbpVCP13m87GkH4vyuPvbVUANN9jnfGVOLFo2DT5BdIBkGQyyCC8iBF0MsrgmFRSa0y8bHl+45NrsEeW+blLZJL+Y6x6QbxOMY7DSb1lLVJTzRSwKpyexIeTTMDSUf58BiF3uP5NYGFehgRgu5FhBHkYii0xGke5s4WlQf5+4f0Rl2PeJ8h3p8g3JVIZ6seR4LIFvM9Z5u4F0iE/NO0974/1zLvxGv2lT/qq0SvkM+vRoaz0FheUQRvKpEtqq6XOsFa8N/ShRa4o+G0GfqT/NPbeLj0A1+zM6UMqvTpgI9e392kQ3do84gnrlS/XfrR0dCm1JDoGHRxRF6jLS/1US7HbuBroiJ6G/n+mdgM2vqFhQ2N79V/a39oAXwFXoqBp3AGpvIKbQ6GVSh/raXMOuD8C91wehvf0XG1GVQda7ETSmrTs9Gz73rq5Hz0wvrXs96UGyYyzwI2QfARdsPliiVGcSf9MCcT8l2BZoScTCTK1WniZF/Ku9MmYC1rTPxbTd8W6jMPE15uaV/U6Y+PCeKZnJh43Q2oJ/aKbj3/uwJ+Om7RAkOoY2xsW/r3sfWak97GoF89FJ4jG5bJ9BRxqt4CeX4VtV50hOoOYI55AwDWDtnKnjR3YW1AF+F0TxF7dPfB4Hojg6SKNmB/emrSpR/DQbR09hh0ObgJx6qTiCGx4cBmEEfq/bgu7XreQ5mLnD5hxwweVPiMpXBo6NuvyCVdusxY9ieTEFN1IhH1QW0kEMQtuSxg3kIB7RWhzYAQTvAZJUKRB64Vs8Q1CkOLyDPmiOXNZry4g6SNFMqHRSb2UAtjmrYnL7caNRVKvNBkT+vROoJM3cWYccx1zuwknB6v2s6ggSOj3F7z5OqRW8we4J9qAFf4YlEVkMBQ0J21zf6isJcB3iK63u2//75t8velN1thoUk1oy/pLD1t1V4NyrNDd3Jm70Lu/8BUEsDBBQAAgAIAK9kx05msqLVpQAAAIMBAAAuAAAAdW5pdmVyc2FsL3BsYXliYWNrX2FuZF9uYXZpZ2F0aW9uX3NldHRpbmdzLnhtbHWQwQqDMBBE736FfyD0HAI9l7ZC/YEVRwnERLKr4N83kWpLmx533swuO4ohYtzAuihLRbP4h1AQLWGGqt5zokwLzs6MJMa7KAtY92Q5GnMoRaz3Ux3AcLKh3f+j79drS+ux6FifIflAY0boUy6wkRRytJhh05p1gu4D4oEvMfngqLW4YG09he52GF7V/MUpGz+bR1x9B82pvvuCoKoPtYiV7cU/AVBLAwQUAAIACACvZMdOO/6P5PsAAAABBQAAIAAAAHVuaXZlcnNhbC9rZXlib2FyZF9zaG9ydGN1dHMueG1spdLRaoMwFAbga/sUkgdYdXZrB2qhdL0elO0+6GkbGhPJOdHu7WfZBmNEa+zdHwIf/zmcdH2pZNiAQaFVxuKHiK3zWcoL6t6YBz8pVLyCjNWSf75xi8DyIEjxpA0VlsJCl91n8si6pMhombGIhXgSB7qmecfMv53/oIIL7aUo3eDCH6wNNEJb7EeTiS0JapcXJ3eU9DPjIfMgDA6s8vmPGI9rKfkQ+DQN/BDQQtnLrvyXiVdrT9zQzcF9xFdV3px7rAdw3mnTcuMmX6aRG16ce82lv9loaSt4d15ksprqbXWrXOIi8hdJH48SdlZKLAyA011GIw5z9psw/wJQSwMEFAACAAgAr2THTtC9L7ROBAAAhxUAACcAAAB1bml2ZXJzYWwvZmxhc2hfcHVibGlzaGluZ19zZXR0aW5ncy54bWzlWN1u2zYUvvdTEBp6WStpkyU1ZAeZLSNGHTuzlK7BMAS0RFtcKFIVKafu1Z5mD7Yn2aFoK3bitHQWA+l6ESQ6POc7h9/5IUPv5HPK0IzkkgredPbrew4iPBIx5dOmcxl2Xx87SCrMY8wEJ02HCwedtGpeVowZlUlAlAJViQCGy0ammk6iVNZw3dvb2zqVWa5XBSsU4Mt6JFI3y4kkXJHczRiewy81z4h0FggWAPCTCr4wa9VqCHkG6VzEBSOIxhA5p3pTmHUZlonjGrUxjm6muSh43BZM5CifjpvOT22/s995u9QxUB2aEq45kS0QarFq4DimOgrMAvqFoITQaQLhHh046JbGKmk6bw40Cmi7D1FKbLN1rFHaAjjgagGfEoVjrLD5NP4U+azkUmBE8ZzjlEYhrCC9/6bTCa+Dfq/jXw+GoR9cn4XnfRPDFkah/zHcwijshX1/G31b+LOrC3/U7w3eX4fDYT/sXdxZAaNrhHjuOmMeMCuKPCIVYZ5KinTMMWVQo/dolERBlTOcT0kouhSSOMFMEgf9mZHprwVmVM2hGfagGW4IyU5lRiI10mlrOioviHMHZwAhMMhlVRKH76qSODpe27prvN9ta2OUHlYKRwkUD8jK0Dx3VbRUo7qNcKToDAqT3NvkpGAsKLJM5Kqlgy59rwqrGB6B8SaCrzGnv9FYsLjii6RjEg9wSlY6LrihvAua+w6aQI4ZMDnMCEcB5tDlVAG7UQUgi7FUVJXd3V1on+YUMwR4MIYIOg8esB0lOJdrSa0Sq3srav0+EIrIPwzbRvSoasAoeNGlZaX/myhYjOaiQIzegJ1AUHlFCn8lBK32N5rkIi2lMIEUkqWbGSW3JD6xcXQFLtICLGHcZYwo4+FTQb+gMZmIHHAJnsFwBDmVBr++FXCGpbwDxcsYX5mu7Q06/sdXeoM4nmEebQkO5UrSTO0EH88RF2ppB3REuJCkTEpM43LNZm/1p6eh6hjI8zNlYw1f0rRg+DnhK0JWoHeY8t142Sbx34zA2m2CZ2Wj6+YtoaHFKaTEYMJCBNOO8sWEtQCMMEeCsznCERxYUo+NGRWFBIkZEAZaPj1CYw9lWn5NYTKDxzwmuRXk3v6btweHPx8dv2vU3X/++vv1V40WR/kFw9qdOcvbj94V7Kzu3Ri+YfSVe8MD267IU12o8QOnm+9CFua9QeiPTtth70MvvNoAULL38MzyXH2ebj5ey0vGSz1dA/901D5DIz+47IdBw6aiBgKaV0UJ1OREX79tbC5G/gcrbCDcRm94GUKN+FY95QdWnodWft/baI3MLeJi5QZhFQKcClMz5eBcYDSlUJvfRY9btduTxsP30eL/+QZtZsSOWpzgPEp2Vkc/xhDeZYL+x7S/7H8tn434deYC/7z3y7Df+QFmywtl0HxVz0tr70meu/HlTq+klNMUaNUX7uq5r3V4sOe5m5dqNUBbfzxt1f4FUEsDBBQAAgAIAK9kx05/nWwMfQQAAKkUAAAhAAAAdW5pdmVyc2FsL2ZsYXNoX3NraW5fc2V0dGluZ3MueG1svVdbb+I6EH5ufwVipT5CuezSqimr3pCqw9lWp92+O8kAFo6dYzt0+fc7duLgQFpSbVmiqnjmG8/nmfFMCNSS8tYKpKKCX7b77fHxURBlUgLXz5CkjGhohUTBfXzZnvycTttdixBMyCfQmvK5QkEhaVFERSJJCV9PxVx0QhIt51JkPG6Pv0wG5gm6FrpltFinIBnlS8R97Z9d307qcYwqfa8h6cxIBB2BxNHgrnfXv+s3MUglKAWGzPntVf/q2x4bRkJgzstwNDwbXjWy2LiZ2E8joxVVVFujUX80GA3rjTC0iK3G9R0fqUiztHkaUinmhvuWxcg8eyyYIDFWA8Jvz82zB46VtTZO9uRbwy+9J/ZhprXgnUhwjUXb4UImhKHNzH4a2RQZbmBhq6h0gczDuIGBq6BwFEdvBYbMoRr1COJe/FaeMHogq/j32OdV4weT1AMVozHyEDK2jOHUPBto8c27+YGJoRTs0XiodARTzyGDsZYZBF23Mhq1EK8Pmcbr7rS+xCEe8YyPJFMwnhGmCtBG6GD/wSvlsbdPIXD6F8GyBG5ylh6sKnfom5trmzffZykrmUlYFaLNfp7Q4X5gvHdwntDhnkzQHzhb74C3NcbCXaFrYpO3CXRB2Yv0UQCc4HcXHreyKrP/1HQe5TksBBaQiBjGtiCeaQImN0HXygyL7haNgJMVnRONY+RfgwnXTxpSFXS35HkN1ZZMoKlmsFtIkcikQg6ofKketUZjDPKrp670FGbaYatCF3ozpfxc2/Xxu0F12+dByhctjfPrsp0QuQT5LART7VZhgj0Mo2vH5jbcjAlsPyDv+Uw0MeBCg7+zJVeLFPllaoQlWpNokSCTetZl7GzyapMUFP52k8ezJAR5hwmn4AqtKjOoBZ0vGP7pFwqvEFfhbyiNnV7gVpzQsoY9gU0xEBktXH3nCyNPMqYpgxW4juAJzCHfOE6g8DLsntEUTrXYPMneSiuax6YSKv2uotiBvyAfUW1CvmJPIWsSKnuaTUNwTdij4PXloq2ZKvQ7ml3bQvF3RGVNtDAlXuRIpsWTJlIX223W9qhkBVecJrZ7oNi4ccRqVMaECZEWQbAqh9+RO+9moJQbldvXaOoNTGcc9+sMrKbaGJ/xuo1nEsDvilZ4XLbqf2AdCiLjHyWg0rtr1MYWT4bDzDZYZcL3gC8cQdeT2nR4WVgW+zwthNRRptX4hOmL778SVv4YOPk/E/qi1znNv3w/mesLAyKRPZ9ZHm3WLU4SKGxSN6TzpUVaqCq8tSLkVIAH/fx/q5gKhbjw2lILOtNVWbd03c19v0OF47S1Q7QRleEhqWC3X1GRqeZ0BgePDI7oJkx6g78SmM9n0/s4mxmV6gMl862WS+9zIsPIR6h8PTSVfP42JnR2yKKx76V2VPxBmj6Tyx2P/yBLn8UEYDkR8hU7eyMy54cmc42/UBuzGR2Szcr+3vvZqMMMzg7P5Fa88iZchqeH5KLFfM5gkjGmInwxacRodPopjcZb2peJoLv7UnKMby1Liu84x78BUEsDBBQAAgAIAK9kx07mRcYRSAQAABEVAAAmAAAAdW5pdmVyc2FsL2h0bWxfcHVibGlzaGluZ19zZXR0aW5ncy54bWzdWN1y2jgUvs9TaLzTy+KkTTcpY8hkwUyYEqDY6Tazs5MRtsDayJJryVB6tU+zD9Yn2SMLCASSikzYTvYiQ3x8zneOvvOnsXf2NWVoQnJJBa85R5VDBxEeiZjycc25CluvTx0kFeYxZoKTmsOFg87qB15WDBmVSUCUAlWJAIbLaqZqTqJUVnXd6XRaoTLL9VvBCgX4shKJ1M1yIglXJHczhmfwo2YZkc4cwQIA/lLB52b1gwOEPIN0KeKCEURjiJxTfSjMLlTKHNdoDXF0O85FweOGYCJH+XhYc35p+M2j5tuFjkFq0pRwTYmsg1CLVRXHMdVBYBbQbwQlhI4TiPbk2EFTGquk5rw51iig7W6ilNjm5FijNARQwNUcPiUKx1hh82j8KfJVyYXAiOIZxymNQniD9PFrTjO8CTrtpn/T7YV+cHMRXnZMDDsYhf7ncAejsB12/F30beEvrvv+oNPufrgJe71O2O7fWQGja4R47jpjHjArijwiS8I8lRTpkGPKoETv0SiJgiJnOB+TULQoJHGEmSQO+isj448FZlTNoBcOoRduCcnOZUYiNdBpqzkqL4hzB2cAITDI5bIk3r1flsTJ6drRXeP97lhbo/SwUjhKoHhAVobmuauihRrVXYQjRSdQmOTeIUcFY0GRZSJXdR106XtVuIzhARhvJPgac/oZDQWLl3yRdEjiLk4hf/0Wd9AIksqAul5GOAowh66mCuiMlhayGEpFVdnNrbn2eU4xQ9CxMHYIugw26I0SnMu1LC4zqZspqv/RFYrIPw29RvSgasAoeNG1ZKX/uyhYjGaiQIzegp1AUGpFCv8lBK02NBrlIi2lDEuFZOlmQsmUxGc2jq7BRVqAJYy3jBFlPHwp6Dc0JCORAy7BExiGIKfS4Fd2As6wlHegeBHjK9Om7W7T//xKHxDHE8yjHcGhPkmaqb3g4xniQi3sgI4IF5KUSYlpXL6zOVvl6WlYtgjk+ZmysYYvaVow/JzwS0JWoPeY8v142SXxP4zA2m2CJ2Wj6+YtoaHFKaTEYMKLCAYh5fORagEYYY4EZzOEI9hQUo+NCRWFBIkZEAZaPj1CYw9lWj6N4e4DHvOY5FaQh0dv3h6/+/Xk9H214n7/+5/XjxrNd3efYe3OLO/Gg5cDO6t7V4QfGD1yUdiwbYk81YUabzjdfvmxMG93Q39w3gjbn9rh9RaAkr3NneW5eoFu36flreLeOh3+vH0a+OeDxgUa+MFVJwyqNjXUFdCuKkqgCkf6hm1j0x/4n6ywgWIbvd5VCFXhW3WRH1h57ln5/WCjNTD3hv7KncEqBNgDYzPXYBMwmlKoxhfR1VYN9qSB8DKaeuslmT7a1WYO7KmpCc6jZG+V84IH7c/Lyf+Y6a3VL7ctNRSQlGqj/2i7PRvp66wF/mX7t16nuVf6qB1/L6Jmn5c+87T8PrT2Qchzt356OwD5+mfM+sG/UEsDBBQAAgAIAK9kx05xTeVowAEAAH0GAAAfAAAAdW5pdmVyc2FsL2h0bWxfc2tpbl9zZXR0aW5ncy5qc42UwU/CMBTG7/wVZF4N0YFOvGGAxISDid6Mh657jIWur2kLgsb/3XUIdt2b0l7WL798r69dv89evxoRj/r3/c/6u14/Nde1Bk6zegOXTV106KXTIyOKDF6KEkQhIQqQrUOWTBg46V+/COUcydo13T9bUMbzi5CA1cnfEzUBGkLbEto7oe2oIh9HsOc1dWjIO+Z0Yy3KAUdpQdqBRF2ymokulvXwGwxg3IL+B10yDg3Tm/guzTrJX8dRmmR87HMcS8XkfoE5DlLG17nGjcwO9Hzopk+v9gp0deHrU9mH6dwHRGHso4UyLDy7nsWzuJtUGoyBn7rj6SSe3JKwYCkIv6FkdDea/IE2jOf1+IPeFqawRzqJk2Ey8mnFcmidEofsOhs2MVl5tU6zVfzAWdhZrxnWIATbg25ZtX8MhWqjzrhApTF3J9JGEzdJVCDLCpkfuOnYTZJzm3W2Xf9GnRiDFHV2vD24ctNngsOYRI1nhsEzWxGvtuzKljOSwZKP2wRVF1QuCEqk6iIFknkWhOhxOzbMGrd+rRpneg36BVFU8emuBUwVJ6Af5RKdwKxlfFVWWtXQmx8V5N752V2G++x9fQNQSwMEFAACAAgAr2THTpQTsyJpAAAAbgAAABwAAAB1bml2ZXJzYWwvbG9jYWxfc2V0dGluZ3MueG1sDcwxDoMwDEDRnVNY3int1oHAxlaW0gNYxEWRHBuRgOD2ZPvD02/7MwocvKVg6vD1eCKwzuaDLg5/01C/EVIm9SSm7FANoe+qVmwm+XLOBSZYhS7eJo4lMo8Uixx2EajhU17/wB6brroBUEsDBBQAAgAIAEZ8xU6D5MijhQoAAMAZAAAXAAAAdW5pdmVyc2FsL3VuaXZlcnNhbC5wbmftV3lUU1cevlaU6GCJntpOJCVaxrGjdUmfBlkjShusrda2miIBtJGkKkEoYhISEgpULYaktEUJEGLrdLSNEoGySVgKNVEJSdWyxIQEJhpElhACLyxZ5qHTnjk9PTNn5t/hj/t759773eV89/st79O3d5OWLF6xGACwZGdU5DsAzM8B4Jl7qIXIyO4KdTPymZf6Dmk7KNNgB5COFz3irQgAykV/cB5agPQXJUdFpwKw7MRsm2ek4VgAYPbtjIx4jxU33FN+dt1gRmafM+/be5eY0vDPNLGLs3cx/+IzMLSht0US8oLwi4MtqynLqH7UrKC++vD4Qh/p5rtRqZUqq71ZFFZfhDlCut+qWHEV3hg+D4DP/oRC7NdeqwDY9uVKLwDOLEMuC/ZmoQFY+Qb6GQAiF20HIPPlCBQA6NW/BaevRfGn2uJXUAV45R+pgqkL9iuXspGlmSLSf1z7Xx00B54Dz4HnwHPgOfAceA48B54Dz4HnwHPg/2ew6Q30r7+eLPtEVzx/Q40qbPnsnHMK/W/2mziBdsMOvnM8mz+t3cO3Z/M94118z3Gpe8zqntqhrl1vJuTpCUkBAMQSnQPypiAC1k42uc4/tF0MKrVyPWTTUKvVbeZzp2+Q+ZMKpjRQqG1yXJR7HOHRsefZSZZG7MxEgZu9FtU0Lfe4X+JdUDKwNctBZulSvIwaaZ92PuhvmlGcxwVuf+fL+BCqp3QJfCkrORS6dn0eLkXJWAAuJJRgKC/6FTnUKBHdNUzkVhnOsa0CF1f5bsTk6gKX2HsdAPGEjSQFjwfLmzyKGlzl/VN1NA1rLYpMns73BpnPb3yhgVeaoXt01M9SFBSAy7HyviipPJ5kPgmAIgnLvCLcqZ5RYlpEIfS/Zo8+DryF0fMetDMMz4JMBzqnS7TSWZv6ejCqKS/wFvt3xuWhfgQ6RbW0Zj7oDfPqmwhAEUdK8p9t6Qgmq/N/MT6ged8vc6tQTZ8EVRzozw0aUwfLFYrnQO/arNHppTk4pgad4w25m82sYz22ZqJfBGn/IAVP8o/t7zBt8QK1t0Oyk/3CzSZZQm4ASqvtEH0LbVjScmSiCqrWsw8Lr3SKIfep9o2N0639qz2HnQM5HRWk1MNVmjuG6+sd1cwH+WmakexhACgPYyMmG3AZLvZZ/nQlResMKsO5x7tM2CERZs3zStu9wmGCstxCoakptFBbY2wSF2maWmG5wcmdiEMT3brjjXWJJb3d8fBtASOcWpVHptXzHSa9QU4VT1VxZpKHaqameDFmO1vHorTzTUXD12toBrqeeIPgT5c91GgwWcl488flLjvKbDLvNkoxfsze2kSuy+hXgY2+mnrMkg13ptc0hltuBgwKvEdl/NHlCEtWVEvKlcqJxLfbqVUNKdgtIoxqWJHgBwUsI9My1dROV8pjlOiIX6G1MMZkWi9jKF7VD+JMHriiLr7fjUn93lfl9of1RTMnKTyru6h60FhsY91Pn+hOD6Gzbj36oNq3wgYOrIdooebKLaWfRPd8RYLbTEW2bYbwi9caEnnhxDLLzYY0pYPA8EAhEABkNgmdFL+aIHTsbzMUs18JEkqVP3gIUcou5av65sK2RFEN7cf2NBVjxaBarCqBaJaT/YJtWGW6Xt5ErVbdFr3PMBfo4j0wK2OkC8OhCuE++PBPhk4KnZtBCaeV1YRxFD1GRSOJpl9qVYgQddSLiaGtbu9jxJpE3JeOc8XVbSP9pa6P9CJZ0EfHJFOCeydNAu8R3cuzYqn0tsyIV20qyVjGXdgGFyYrjT4FKSGX6tSFR3g4O5w4nx5if7O39qperu3tlgZxVUPZQzeP+snVCvdUSpolrb4JuU8huzMp8dhMhaZD1xfj6IGgJKtCeMjkS+/3iagtnmqFpEveRxjjf8c0fGUWUiSfEyvieSEOdRsZR56VnpuYb3vz9mScqiSsYQlILiBnJXMuEEt6On0K9qE1kFB2uZvH4J9KxhYL+VqdsdoW6dpkTsC27qZnwR9aHI7LHYQ4MdtlHnoEJ0jMFXW+5AjWcZxQd7J5k1XmujJSD1X2aK41hdEtAl9XSI5+QqPO5wyqvTuu6krv4kYkj8MqDtA1YfaxDlUHoqzKoqVZdGryrDvGBV0uPbTFkPsxibawDXXWZmVsa1+jd+CvVWUU3BeIG2wTdWruInMoT7JmQ9yU/0g7PMP+8Sk95b7Va468Hql1BZ8TtxErfFUCs/5qjKpeP5OUNgVBASdYql0kLTonsFNH3AZDuEy9d/fROjzizeo6elzjdG1RgCzNX9IhvhMz/wknowXM53s0awuVcPUabNKCPjf5nKXccuaTck3JMMPP4/96plDb/+nZdXEbgi0BC/pg+1JyalNZ1qgxHAuNSK/GrDljSfORteEkKS5zCr7B/CJJO/r5Hb9BrGRVSWVG75UNuNm3KOFYHsoQpSCxJx/jGbgStz19MBoJxjJB9kSHTXXRLoQI0NtK/F2ByLUr0LEXfzEB+y7jvCTetFBz1KJrL+/BYMgKygm10+1fdV+5DpLzF/bBamMotXZxC+L09Xl1zmvBpT0mJp1upLfWayylq1BMCHfQjjl3Ucx80ODZNBujUrW8uuEnr5G6WY87w3hOKDLbXWNUAMpeFb61X4UTac5cxrzXKhDSabhXZNGv3Qgt4xJoSnWgp1jfLT3C7VdbrXtnvVvmCtlzV23ycE7iNC5Ca2I4/lqwkk9Ca/Sbh6RerISnDvNmawPu73h91yumkBschIaj1b4lhzg6J5dHaUdis0h9UprnPT7JdZOuH/BHoox8YV/hMN54LXjXieP7f6iQ7ntPvebn0+zEOqK7GE6Bsj44xvXVt5mC7DOcn2f1cNQzsoNXz0ecRcH1o+mHh60qcnayQRtjVcg1k5817aiNdRcgpNPVXNqhbiKwCEKSwqOqfUufUHBMOT85zvp4LCb+yRtdrMxrudpR8TS2CMVNpwMFlZEO4QRcuficy5CbO8URmFnHnULdXnUivbRjxeDIRs6vfNTAVph1op4/Mtw6bLXlTZD1xY4bzul1EVv9SfbEB6MjUB0d1XIjUSrBKCUE/6jUavl6nPA7982jEg7kHyXzeCkNeiPCiVb9+DSjCot4iXF5DpKNOJ/33nGcf1ntYaJ5tyozPPm2yXTLp6dIFp+NmAa8OTqT0SAXfMh9QJQgwi4rfKLujMg9soR5oGysbOXmGhKaZwjagTaK9w6Zv3fBuq8OccMf8ziPJ42zHNxAjP2mIfeHQ1Whv5soZ808UJu7UsHz6lNJoLsRkyNdQ2W030m7rpBFsfgaY0ZqG5LoWL4RLBfqn5k9lwnrNN2w2+FL/m0OP23b/TXZqcJXs8c3fBOT5A2aB8u2CvEe5pPTxpBiqVn661ahy3PIjSWjPVASUnqsNyk5L/3cr4uflz6+p0rcRRvqh0oXt2wc8FYXnwdg3DlJb4r2n61fxI/QAybEn6WXspAi40V2F8u+DGSWzVZRbf9aCjm+2fzj+VD5uPbdiK2Uib8FWFccj3sG/ATrTZ470d8GardCrD8vvCQyouPHFPeJe7yRahDw/f/HCjJqenyAD7TWDznbD57FIevAztd2R5ZtP5j1D1BLAwQUAAIACABGfMVO5WXGsUsAAABqAAAAGwAAAHVuaXZlcnNhbC91bml2ZXJzYWwucG5nLnhtbLOxr8jNUShLLSrOzM+zVTLUM1Cyt+PlsikoSi3LTC1XqACKAQUhQEmhEsg1QnDLM1NKMmyVLMzNEGIZqZnpGSW2Smam5nBBfaCRAFBLAQIAABQAAgAIABJEbE5rXzME1QIAAPcHAAAPAAAAAAAAAAEAAAAAAAAAAABub25lL3BsYXllci54bWxQSwECAAAUAAIACACpmnpOuPmYuuICAABnCgAAGAAAAAAAAAABAAAAAAACAwAAbm9uZS9jb21tb25fbWVzc2FnZXMubG5nUEsBAgAAFAACAAgAqZp6Tray98ilAAAAggEAACkAAAAAAAAAAQAAAAAAGgYAAG5vbmUvcGxheWJhY2tfYW5kX25hdmlnYXRpb25fc2V0dGluZ3MueG1sUEsBAgAAFAACAAgAqZp6Th9UimowAwAAxw4AACIAAAAAAAAAAQAAAAAABgcAAG5vbmUvZmxhc2hfcHVibGlzaGluZ19zZXR0aW5ncy54bWxQSwECAAAUAAIACACpmnpOQoHExRgBAADUAgAAHAAAAAAAAAABAAAAAAB2CgAAbm9uZS9mbGFzaF9za2luX3NldHRpbmdzLnhtbFBLAQIAABQAAgAIAKmaek7Xm3CWKwMAAG8OAAAhAAAAAAAAAAEAAAAAAMgLAABub25lL2h0bWxfcHVibGlzaGluZ19zZXR0aW5ncy54bWxQSwECAAAUAAIACACpmnpOjnP2+moAAADlAAAAGgAAAAAAAAABAAAAAAAyDwAAbm9uZS9odG1sX3NraW5fc2V0dGluZ3MuanNQSwECAAAUAAIACACwmnpOvH0190oAAABJAAAAFwAAAAAAAAABAAAAAADUDwAAbm9uZS9sb2NhbF9zZXR0aW5ncy54bWxQSwECAAAUAAIACAARRGxONmFYAkcDAADhCQAAFAAAAAAAAAABAAAAAABTEAAAdW5pdmVyc2FsL3BsYXllci54bWxQSwECAAAUAAIACACvZMdOkEkmJSgFAAD2EwAAHQAAAAAAAAABAAAAAADMEwAAdW5pdmVyc2FsL2NvbW1vbl9tZXNzYWdlcy5sbmdQSwECAAAUAAIACACvZMdOZrKi1aUAAACDAQAALgAAAAAAAAABAAAAAAAvGQAAdW5pdmVyc2FsL3BsYXliYWNrX2FuZF9uYXZpZ2F0aW9uX3NldHRpbmdzLnhtbFBLAQIAABQAAgAIAK9kx047/o/k+wAAAAEFAAAgAAAAAAAAAAEAAAAAACAaAAB1bml2ZXJzYWwva2V5Ym9hcmRfc2hvcnRjdXRzLnhtbFBLAQIAABQAAgAIAK9kx07QvS+0TgQAAIcVAAAnAAAAAAAAAAEAAAAAAFkbAAB1bml2ZXJzYWwvZmxhc2hfcHVibGlzaGluZ19zZXR0aW5ncy54bWxQSwECAAAUAAIACACvZMdOf51sDH0EAACpFAAAIQAAAAAAAAABAAAAAADsHwAAdW5pdmVyc2FsL2ZsYXNoX3NraW5fc2V0dGluZ3MueG1sUEsBAgAAFAACAAgAr2THTuZFxhFIBAAAERUAACYAAAAAAAAAAQAAAAAAqCQAAHVuaXZlcnNhbC9odG1sX3B1Ymxpc2hpbmdfc2V0dGluZ3MueG1sUEsBAgAAFAACAAgAr2THTnFN5WjAAQAAfQYAAB8AAAAAAAAAAQAAAAAANCkAAHVuaXZlcnNhbC9odG1sX3NraW5fc2V0dGluZ3MuanNQSwECAAAUAAIACACvZMdOlBOzImkAAABuAAAAHAAAAAAAAAABAAAAAAAxKwAAdW5pdmVyc2FsL2xvY2FsX3NldHRpbmdzLnhtbFBLAQIAABQAAgAIAEZ8xU6D5MijhQoAAMAZAAAXAAAAAAAAAAAAAAAAANQrAAB1bml2ZXJzYWwvdW5pdmVyc2FsLnBuZ1BLAQIAABQAAgAIAEZ8xU7lZcaxSwAAAGoAAAAbAAAAAAAAAAEAAAAAAI42AAB1bml2ZXJzYWwvdW5pdmVyc2FsLnBuZy54bWxQSwUGAAAAABMAEwCkBQAAEjcAAAAA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100,&quot;optimizeImageForResolution&quot;:&quot;T_TRUE&quot;,&quot;optimizeImageForResolutionWidth&quot;:2048,&quot;optimizeImageForResolutionHeight&quot;:1536},&quot;audioQuality&quot;:90,&quot;videoQuality&quot;:80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publishDestination&quot;:&quot;LMS&quot;,&quot;wordSettings&quot;:{&quot;printCopies&quot;:1}}"/>
  <p:tag name="ISPRING_RESOURCE_FOLDER" val="C:\Users\usuari\Documents\Jhil·li\LECCIONES\LLECCIÓN 1\Lección_01_NT_ES\"/>
  <p:tag name="ISPRING_PRESENTATION_PATH" val="C:\Users\usuari\Documents\Jhil·li\LECCIONES\LLECCIÓN 1\Lección_01_NT_ES.pptx"/>
  <p:tag name="ISPRING_UUID" val="{2478E4A8-DB2D-46A7-9770-BB398C879AB2}"/>
  <p:tag name="ISPRING_SCREEN_RECS_UPDATED" val="C:\Users\usuari\Documents\Jhil·li\LECCIONES\LLECCIÓN 1\Lección_01_NT_ES\"/>
  <p:tag name="ISPRING_ULTRA_SCORM_COURCE_TITLE" val="Lección_01_N1_ES"/>
  <p:tag name="ISPRING_PRESENTATION_TITLE" val="Lección_01_N1_ES"/>
  <p:tag name="ISPRING_OUTPUT_FOLDER" val="[[&quot;\uFFFDd\u0013*{0FCB5101-AEB5-4723-8DCE-7D5C9063266D}&quot;,&quot;C:\\Users\\Carles Serrat\\Desktop\\EngiMath-UPC\\Execution\\LECCIONES_DEF\\LECCIÓN 1&quot;],[&quot;b\uFFFD0F{AB8C8627-7FDD-4AB7-AE54-4F642AE82300}&quot;,&quot;C:\\Users\\usuari\\Documents\\Jhil·li\\LECCIONES\\LECCIÓN 1&quot;],[&quot;*\uFFFD\uFFFD\uFFFD{BB4CDCA5-F38E-475C-8C53-186BBAA01A72}&quot;,&quot;C:\\Users\\filom\\Documents\\ENGIMATH\\LESSONS\\MATRICES\\LESSON 1&quot;]]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ZI7QaYMUuFgEulwNZAP2Cw&quot;,&quot;gi&quot;:&quot;B_ZoME8Um5gIPsvaw5hqWQ&quot;,&quot;ti&quot;:&quot;characters&quot;,&quot;vs&quot;:{&quot;f&quot;:[690,691,613],&quot;i&quot;:{&quot;d&quot;:&quot;ZI7QaYMUuFgEulwNZAP2Cw&quot;,&quot;p&quot;:true}}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FJXdkZ1cGAY44cLqfBjWVg&quot;,&quot;gi&quot;:&quot;B_ZoME8Um5gIPsvaw5hqWQ&quot;,&quot;ti&quot;:&quot;characters&quot;,&quot;vs&quot;:{&quot;f&quot;:[690,561],&quot;i&quot;:{&quot;d&quot;:&quot;FJXdkZ1cGAY44cLqfBjWVg&quot;,&quot;p&quot;:true}}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ZI7QaYMUuFgEulwNZAP2Cw&quot;,&quot;gi&quot;:&quot;B_ZoME8Um5gIPsvaw5hqWQ&quot;,&quot;ti&quot;:&quot;characters&quot;,&quot;vs&quot;:{&quot;f&quot;:[690,691,613],&quot;i&quot;:{&quot;d&quot;:&quot;ZI7QaYMUuFgEulwNZAP2Cw&quot;,&quot;p&quot;:true}}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LcIi-aLHHTIVyUNeFv_WjQ&quot;,&quot;gi&quot;:&quot;B_ZoME8Um5gIPsvaw5hqWQ&quot;,&quot;ti&quot;:&quot;characters&quot;,&quot;vs&quot;:{&quot;f&quot;:[690,691],&quot;i&quot;:{&quot;d&quot;:&quot;LcIi-aLHHTIVyUNeFv_WjQ&quot;,&quot;p&quot;:true}}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LcIi-aLHHTIVyUNeFv_WjQ&quot;,&quot;gi&quot;:&quot;B_ZoME8Um5gIPsvaw5hqWQ&quot;,&quot;ti&quot;:&quot;characters&quot;,&quot;vs&quot;:{&quot;f&quot;:[690,691],&quot;i&quot;:{&quot;d&quot;:&quot;LcIi-aLHHTIVyUNeFv_WjQ&quot;,&quot;p&quot;:true}}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QUIZ_PROPERTIES" val="&lt;QuizProperties&gt;&lt;passAction&gt;&lt;action&gt;3&lt;/action&gt;&lt;/passAction&gt;&lt;failAction&gt;&lt;action&gt;3&lt;/action&gt;&lt;/failAction&gt;&lt;viewSlidesPolicy&gt;0&lt;/viewSlidesPolicy&gt;&lt;allowInterrupt&gt;1&lt;/allowInterrupt&gt;&lt;restartFailedQuiz&gt;0&lt;/restartFailedQuiz&gt;&lt;/QuizProperties&gt;&#10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QUIZ_PROPERTIES" val="&lt;QuizProperties&gt;&lt;passAction&gt;&lt;action&gt;3&lt;/action&gt;&lt;/passAction&gt;&lt;failAction&gt;&lt;action&gt;3&lt;/action&gt;&lt;/failAction&gt;&lt;viewSlidesPolicy&gt;0&lt;/viewSlidesPolicy&gt;&lt;allowInterrupt&gt;1&lt;/allowInterrupt&gt;&lt;restartFailedQuiz&gt;0&lt;/restartFailedQuiz&gt;&lt;/QuizProperties&gt;&#10;"/>
  <p:tag name="ISPRING_QUIZ_SHAPES_ADDED" val="1"/>
  <p:tag name="ISPRING_RESOURCE_QUIZ" val="quiz1.quiz"/>
  <p:tag name="ISPRING_QUIZ_FULL_PATH" val="C:\Users\usuari\Documents\Jhil·li\LECCIONES\LLECCIÓN 1\Lección_01_NT_ES\quiz\quiz1.quiz"/>
  <p:tag name="ISPRING_QUIZ_RELATIVE_PATH" val="Lección_01_NT_ES\quiz\quiz1.quiz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emqXxAWb1OiayV0rdTxxIw&quot;,&quot;gi&quot;:&quot;B_ZoME8Um5gIPsvaw5hqWQ&quot;,&quot;ti&quot;:&quot;characters&quot;,&quot;vs&quot;:{&quot;f&quot;:[690,691],&quot;i&quot;:{&quot;d&quot;:&quot;emqXxAWb1OiayV0rdTxxIw&quot;,&quot;p&quot;:true}}}"/>
</p:tagLst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3536B3E856E114D9A0F128D2740EF3C" ma:contentTypeVersion="15" ma:contentTypeDescription="Crea un document nou" ma:contentTypeScope="" ma:versionID="33ba93f1bba4d6850953fc67c1c48dcb">
  <xsd:schema xmlns:xsd="http://www.w3.org/2001/XMLSchema" xmlns:xs="http://www.w3.org/2001/XMLSchema" xmlns:p="http://schemas.microsoft.com/office/2006/metadata/properties" xmlns:ns2="6634ef0f-8284-4f24-8eee-01f4c46a1b43" xmlns:ns3="5f4cd859-d425-42d9-aada-39d41c60c1f8" targetNamespace="http://schemas.microsoft.com/office/2006/metadata/properties" ma:root="true" ma:fieldsID="d4e40d85d96a0aff56fb07a7f94e9b34" ns2:_="" ns3:_="">
    <xsd:import namespace="6634ef0f-8284-4f24-8eee-01f4c46a1b43"/>
    <xsd:import namespace="5f4cd859-d425-42d9-aada-39d41c60c1f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634ef0f-8284-4f24-8eee-01f4c46a1b4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Etiquetes de la imatge" ma:readOnly="false" ma:fieldId="{5cf76f15-5ced-4ddc-b409-7134ff3c332f}" ma:taxonomyMulti="true" ma:sspId="d428ab8e-4d73-4f28-9b9b-be95a01e923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f4cd859-d425-42d9-aada-39d41c60c1f8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2941a14a-6689-4c04-8b09-a481c127ebf8}" ma:internalName="TaxCatchAll" ma:showField="CatchAllData" ma:web="5f4cd859-d425-42d9-aada-39d41c60c1f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Compartit amb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'ha compartit amb detal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us de contingut"/>
        <xsd:element ref="dc:title" minOccurs="0" maxOccurs="1" ma:index="4" ma:displayName="Títo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f4cd859-d425-42d9-aada-39d41c60c1f8" xsi:nil="true"/>
    <lcf76f155ced4ddcb4097134ff3c332f xmlns="6634ef0f-8284-4f24-8eee-01f4c46a1b43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32B9A34-3539-4685-93CB-222842504CC1}"/>
</file>

<file path=customXml/itemProps2.xml><?xml version="1.0" encoding="utf-8"?>
<ds:datastoreItem xmlns:ds="http://schemas.openxmlformats.org/officeDocument/2006/customXml" ds:itemID="{E6CADE0E-1DCD-4A54-A222-C3C48B6ED4C5}"/>
</file>

<file path=customXml/itemProps3.xml><?xml version="1.0" encoding="utf-8"?>
<ds:datastoreItem xmlns:ds="http://schemas.openxmlformats.org/officeDocument/2006/customXml" ds:itemID="{843140CC-C8AD-4B75-8350-AB71A6E1015A}"/>
</file>

<file path=docProps/app.xml><?xml version="1.0" encoding="utf-8"?>
<Properties xmlns="http://schemas.openxmlformats.org/officeDocument/2006/extended-properties" xmlns:vt="http://schemas.openxmlformats.org/officeDocument/2006/docPropsVTypes">
  <TotalTime>11081</TotalTime>
  <Words>1365</Words>
  <Application>Microsoft Office PowerPoint</Application>
  <PresentationFormat>Pantalla panoràmica</PresentationFormat>
  <Paragraphs>223</Paragraphs>
  <Slides>16</Slides>
  <Notes>16</Notes>
  <HiddenSlides>0</HiddenSlides>
  <MMClips>0</MMClips>
  <ScaleCrop>false</ScaleCrop>
  <HeadingPairs>
    <vt:vector size="8" baseType="variant">
      <vt:variant>
        <vt:lpstr>Tipus de lletra utilitzats</vt:lpstr>
      </vt:variant>
      <vt:variant>
        <vt:i4>6</vt:i4>
      </vt:variant>
      <vt:variant>
        <vt:lpstr>Tema</vt:lpstr>
      </vt:variant>
      <vt:variant>
        <vt:i4>1</vt:i4>
      </vt:variant>
      <vt:variant>
        <vt:lpstr>Servidors OLE incrustats</vt:lpstr>
      </vt:variant>
      <vt:variant>
        <vt:i4>1</vt:i4>
      </vt:variant>
      <vt:variant>
        <vt:lpstr>Títols de les diapositives</vt:lpstr>
      </vt:variant>
      <vt:variant>
        <vt:i4>16</vt:i4>
      </vt:variant>
    </vt:vector>
  </HeadingPairs>
  <TitlesOfParts>
    <vt:vector size="24" baseType="lpstr">
      <vt:lpstr>Arial</vt:lpstr>
      <vt:lpstr>Calibri</vt:lpstr>
      <vt:lpstr>Calibri Light</vt:lpstr>
      <vt:lpstr>Cambria Math</vt:lpstr>
      <vt:lpstr>Segoe UI</vt:lpstr>
      <vt:lpstr>Segoe UI Semibold</vt:lpstr>
      <vt:lpstr>Tema do Office</vt:lpstr>
      <vt:lpstr>Equation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Lección_01_N1_ES</dc:title>
  <dc:creator>Filomena Soares</dc:creator>
  <cp:lastModifiedBy>Administrator</cp:lastModifiedBy>
  <cp:revision>329</cp:revision>
  <dcterms:created xsi:type="dcterms:W3CDTF">2019-03-25T06:42:45Z</dcterms:created>
  <dcterms:modified xsi:type="dcterms:W3CDTF">2021-08-21T21:48:40Z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0x01010083536B3E856E114D9A0F128D2740EF3C</vt:lpwstr>
  </property>
</Properties>
</file>