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285" r:id="rId4"/>
    <p:sldId id="278" r:id="rId5"/>
    <p:sldId id="286" r:id="rId6"/>
    <p:sldId id="295" r:id="rId7"/>
    <p:sldId id="279" r:id="rId8"/>
    <p:sldId id="287" r:id="rId9"/>
    <p:sldId id="284" r:id="rId10"/>
    <p:sldId id="280" r:id="rId11"/>
    <p:sldId id="297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7"/>
    <a:srgbClr val="0C2B8E"/>
    <a:srgbClr val="1D4999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66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951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501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9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715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64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6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80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864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05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10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8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image" Target="../media/image11.png"/><Relationship Id="rId4" Type="http://schemas.openxmlformats.org/officeDocument/2006/relationships/image" Target="../media/image1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12.xml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11" Type="http://schemas.openxmlformats.org/officeDocument/2006/relationships/image" Target="../media/image26.png"/><Relationship Id="rId5" Type="http://schemas.openxmlformats.org/officeDocument/2006/relationships/slide" Target="slide10.xml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0" Type="http://schemas.openxmlformats.org/officeDocument/2006/relationships/image" Target="../media/image50.png"/><Relationship Id="rId4" Type="http://schemas.openxmlformats.org/officeDocument/2006/relationships/slide" Target="slide10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png"/><Relationship Id="rId1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slide" Target="slide10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.jpg"/><Relationship Id="rId9" Type="http://schemas.openxmlformats.org/officeDocument/2006/relationships/slide" Target="slide7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Rectangulars</a:t>
            </a:r>
            <a:endParaRPr lang="ca-ES" sz="1600" b="1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 Índex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2">
            <a:extLst>
              <a:ext uri="{FF2B5EF4-FFF2-40B4-BE49-F238E27FC236}">
                <a16:creationId xmlns:a16="http://schemas.microsoft.com/office/drawing/2014/main" id="{27430338-9307-454E-A2F8-D83E9F43EC82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  <p:pic>
        <p:nvPicPr>
          <p:cNvPr id="19" name="Imagem 11">
            <a:extLst>
              <a:ext uri="{FF2B5EF4-FFF2-40B4-BE49-F238E27FC236}">
                <a16:creationId xmlns:a16="http://schemas.microsoft.com/office/drawing/2014/main" id="{908E47AA-13C5-42F1-A5C3-A0B4624101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35" name="Retângulo: Cantos Arredondados 34">
            <a:hlinkClick r:id="rId4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6" name="Retângulo: Cantos Arredondados 35">
            <a:hlinkClick r:id="rId5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Rectangulars</a:t>
            </a:r>
            <a:endParaRPr lang="ca-ES" sz="1600" b="1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6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Matrius Vector</a:t>
            </a:r>
          </a:p>
        </p:txBody>
      </p:sp>
      <p:pic>
        <p:nvPicPr>
          <p:cNvPr id="11" name="Imagem 10" descr="Uma imagem com edifício&#10;&#10;Descrição gerada automaticamente">
            <a:extLst>
              <a:ext uri="{FF2B5EF4-FFF2-40B4-BE49-F238E27FC236}">
                <a16:creationId xmlns:a16="http://schemas.microsoft.com/office/drawing/2014/main" id="{915D3CBC-F63A-412F-AA91-FF4DC81F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870330"/>
            <a:ext cx="5402428" cy="5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35" name="Retângulo: Cantos Arredondados 34">
            <a:hlinkClick r:id="rId5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Rectangulars</a:t>
            </a:r>
            <a:endParaRPr lang="ca-ES" sz="1600" b="1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38" name="Retângulo: Cantos Arredondados 37">
            <a:hlinkClick r:id="rId8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260FEF6-0055-43E9-9CCA-056075498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1EBA4030-1078-4F95-B489-D7913E52E563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45481A2B-FBBD-40CA-ADC6-FBAAFA8F612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775A58BC-B64B-4FBB-B77F-AB14B353599E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AEF670AC-69E7-4CDA-9120-68C42C3B5DC1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09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err="1"/>
              <a:t>By</a:t>
            </a:r>
            <a:r>
              <a:rPr lang="ca-ES" sz="1600" dirty="0"/>
              <a:t>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2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4C7CF4E8-584D-4EBD-8C3B-96F1B773134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5" name="Retângulo: Cantos Arredondados 24">
            <a:hlinkClick r:id="rId6" action="ppaction://hlinksldjump"/>
            <a:extLst>
              <a:ext uri="{FF2B5EF4-FFF2-40B4-BE49-F238E27FC236}">
                <a16:creationId xmlns:a16="http://schemas.microsoft.com/office/drawing/2014/main" id="{B7858CA7-332F-47BB-898E-46714FF8198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21321A72-C2E8-483A-BF2B-C2397DEA17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37" name="Retângulo: Cantos Arredondados 36">
            <a:hlinkClick r:id="rId8" action="ppaction://hlinksldjump"/>
            <a:extLst>
              <a:ext uri="{FF2B5EF4-FFF2-40B4-BE49-F238E27FC236}">
                <a16:creationId xmlns:a16="http://schemas.microsoft.com/office/drawing/2014/main" id="{7C10AC88-0469-44C4-9B1E-4A7F5075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C9E6A56-381F-4731-B9B4-3B3BCC209A0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DDAFF97-8814-41EB-B15A-9C4308975A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3F6A6E-6AEA-4D6A-AA63-603AF3C2C8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5" y="1143000"/>
            <a:ext cx="1694498" cy="4572000"/>
          </a:xfrm>
          <a:prstGeom prst="rect">
            <a:avLst/>
          </a:prstGeom>
        </p:spPr>
      </p:pic>
      <p:sp>
        <p:nvSpPr>
          <p:cNvPr id="27" name="CaixaDeTexto 21">
            <a:extLst>
              <a:ext uri="{FF2B5EF4-FFF2-40B4-BE49-F238E27FC236}">
                <a16:creationId xmlns:a16="http://schemas.microsoft.com/office/drawing/2014/main" id="{278DA09D-1DE8-4DA2-B157-BE573931D59E}"/>
              </a:ext>
            </a:extLst>
          </p:cNvPr>
          <p:cNvSpPr txBox="1"/>
          <p:nvPr/>
        </p:nvSpPr>
        <p:spPr>
          <a:xfrm>
            <a:off x="4003795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Esperem que us hagi estat útil!</a:t>
            </a:r>
          </a:p>
        </p:txBody>
      </p:sp>
      <p:pic>
        <p:nvPicPr>
          <p:cNvPr id="22" name="Imagem 18">
            <a:extLst>
              <a:ext uri="{FF2B5EF4-FFF2-40B4-BE49-F238E27FC236}">
                <a16:creationId xmlns:a16="http://schemas.microsoft.com/office/drawing/2014/main" id="{F475BB1B-A39C-4F6E-9004-1734042FB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pic>
        <p:nvPicPr>
          <p:cNvPr id="23" name="Imagem 20">
            <a:extLst>
              <a:ext uri="{FF2B5EF4-FFF2-40B4-BE49-F238E27FC236}">
                <a16:creationId xmlns:a16="http://schemas.microsoft.com/office/drawing/2014/main" id="{B7ED7E84-DEBA-439C-AE2A-DE855AA1CB1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Una Matriu es diu que és </a:t>
            </a:r>
            <a:r>
              <a:rPr lang="ca-ES" sz="2400" b="1" dirty="0">
                <a:solidFill>
                  <a:srgbClr val="F25E4F"/>
                </a:solidFill>
              </a:rPr>
              <a:t>RECTANGULAR</a:t>
            </a:r>
            <a:r>
              <a:rPr lang="ca-ES" sz="2400" dirty="0">
                <a:solidFill>
                  <a:sysClr val="windowText" lastClr="000000"/>
                </a:solidFill>
              </a:rPr>
              <a:t> si el </a:t>
            </a:r>
            <a:r>
              <a:rPr lang="ca-ES" sz="2400" u="sng" dirty="0">
                <a:solidFill>
                  <a:sysClr val="windowText" lastClr="000000"/>
                </a:solidFill>
              </a:rPr>
              <a:t>nombre de files és diferent del nombre de columnes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Rectangulars</a:t>
            </a:r>
            <a:endParaRPr lang="ca-ES" sz="1600" b="1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37283D5-7FB9-4961-A1DB-EDB6EF1B8275}"/>
              </a:ext>
            </a:extLst>
          </p:cNvPr>
          <p:cNvSpPr/>
          <p:nvPr/>
        </p:nvSpPr>
        <p:spPr>
          <a:xfrm>
            <a:off x="2124000" y="3092246"/>
            <a:ext cx="9859637" cy="3473562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5BAD87B-E2AE-4AF1-935E-20F2AE5D60DF}"/>
              </a:ext>
            </a:extLst>
          </p:cNvPr>
          <p:cNvSpPr/>
          <p:nvPr/>
        </p:nvSpPr>
        <p:spPr>
          <a:xfrm>
            <a:off x="2513025" y="340516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/>
              <p:nvPr/>
            </p:nvSpPr>
            <p:spPr>
              <a:xfrm>
                <a:off x="2664349" y="4108921"/>
                <a:ext cx="8673400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amb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/>
                  <a:t>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49" y="4108921"/>
                <a:ext cx="8673400" cy="1471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55F17B37-E1E9-4622-B326-D84A440FD0A7}"/>
              </a:ext>
            </a:extLst>
          </p:cNvPr>
          <p:cNvSpPr/>
          <p:nvPr/>
        </p:nvSpPr>
        <p:spPr>
          <a:xfrm>
            <a:off x="2980300" y="52914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rgbClr val="0C2B8E"/>
                </a:solidFill>
              </a:rPr>
              <a:t>2 x 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70157A7-0065-4DA9-8F7C-0BECAFC15524}"/>
              </a:ext>
            </a:extLst>
          </p:cNvPr>
          <p:cNvSpPr/>
          <p:nvPr/>
        </p:nvSpPr>
        <p:spPr>
          <a:xfrm>
            <a:off x="4665524" y="553741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rgbClr val="0C2B8E"/>
                </a:solidFill>
              </a:rPr>
              <a:t>3 x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/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13DF4B14-CE0D-4127-9B26-68713D1FA482}"/>
              </a:ext>
            </a:extLst>
          </p:cNvPr>
          <p:cNvCxnSpPr/>
          <p:nvPr/>
        </p:nvCxnSpPr>
        <p:spPr>
          <a:xfrm flipV="1">
            <a:off x="8410470" y="5134708"/>
            <a:ext cx="1632675" cy="773988"/>
          </a:xfrm>
          <a:prstGeom prst="straightConnector1">
            <a:avLst/>
          </a:prstGeom>
          <a:ln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B4F5602-D20C-43C9-9AF5-B9263C794E81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Una Matriu es diu que és </a:t>
            </a:r>
            <a:r>
              <a:rPr lang="ca-ES" sz="2400" b="1" dirty="0">
                <a:solidFill>
                  <a:srgbClr val="F25E4F"/>
                </a:solidFill>
              </a:rPr>
              <a:t>RECTANGULAR</a:t>
            </a:r>
            <a:r>
              <a:rPr lang="ca-ES" sz="2400" dirty="0">
                <a:solidFill>
                  <a:sysClr val="windowText" lastClr="000000"/>
                </a:solidFill>
              </a:rPr>
              <a:t> si el </a:t>
            </a:r>
            <a:r>
              <a:rPr lang="ca-ES" sz="2400" u="sng" dirty="0">
                <a:solidFill>
                  <a:sysClr val="windowText" lastClr="000000"/>
                </a:solidFill>
              </a:rPr>
              <a:t>nombre de files és diferent del nombre de columnes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/>
              <p:nvPr/>
            </p:nvSpPr>
            <p:spPr>
              <a:xfrm>
                <a:off x="2261072" y="1763021"/>
                <a:ext cx="8626785" cy="75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En general, una matriu 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=1,2,...,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rectangular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si  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72" y="1763021"/>
                <a:ext cx="8626785" cy="752835"/>
              </a:xfrm>
              <a:prstGeom prst="rect">
                <a:avLst/>
              </a:prstGeom>
              <a:blipFill>
                <a:blip r:embed="rId11"/>
                <a:stretch>
                  <a:fillRect l="-1131" t="-2419" r="-5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" grpId="0"/>
      <p:bldP spid="5" grpId="0" animBg="1"/>
      <p:bldP spid="32" grpId="0" animBg="1"/>
      <p:bldP spid="3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>
            <a:cxnSpLocks/>
          </p:cNvCxnSpPr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>
            <a:cxnSpLocks/>
          </p:cNvCxnSpPr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44" name="Retângulo: Cantos Arredondados 43">
            <a:hlinkClick r:id="rId4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5" name="Retângulo: Cantos Arredondados 44">
            <a:hlinkClick r:id="rId5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47" name="Retângulo: Cantos Arredondados 46">
            <a:hlinkClick r:id="rId7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017486" y="252000"/>
                <a:ext cx="10109485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ca-ES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es diu que és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QUADRADA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si el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nombre de files és igual al nombre de columnes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dir, una matriu 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=1,2,...,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quadrada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si  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86" y="252000"/>
                <a:ext cx="10109485" cy="343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8AB9A34-0A32-442D-8AC1-F3DA7377D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44" name="Retângulo: Cantos Arredondados 43">
            <a:hlinkClick r:id="rId5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5" name="Retângulo: Cantos Arredondados 44">
            <a:hlinkClick r:id="rId6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7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47" name="Retângulo: Cantos Arredondados 46">
            <a:hlinkClick r:id="rId8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017488" y="252000"/>
                <a:ext cx="10109484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ca-ES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es diu que és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QUADRADA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si el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nombre de files és igual al nombre de columnes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és a dir, una matriu 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=1,2,...,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quadrada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si  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aquest cas, és habitual representar la forma compacta d’una matriu quadrada, identificant només un conjunt pels dos índexs: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a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  <a:endParaRPr lang="ca-ES" sz="2400" b="1" dirty="0">
                  <a:solidFill>
                    <a:sysClr val="windowText" lastClr="000000"/>
                  </a:solidFill>
                </a:endParaRPr>
              </a:p>
              <a:p>
                <a:pPr algn="just"/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88" y="252000"/>
                <a:ext cx="10109484" cy="3438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657EB3-6C26-4FCF-8128-FDD43E3A53CA}"/>
              </a:ext>
            </a:extLst>
          </p:cNvPr>
          <p:cNvSpPr/>
          <p:nvPr/>
        </p:nvSpPr>
        <p:spPr>
          <a:xfrm>
            <a:off x="5053264" y="2340000"/>
            <a:ext cx="4235116" cy="352957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F5150B7-7E2C-4514-9FBB-2DDDFFD36A9D}"/>
              </a:ext>
            </a:extLst>
          </p:cNvPr>
          <p:cNvSpPr/>
          <p:nvPr/>
        </p:nvSpPr>
        <p:spPr>
          <a:xfrm>
            <a:off x="7053819" y="2979626"/>
            <a:ext cx="1145636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797C2E65-F9A4-45E7-ABEF-65A7BE36D2F4}"/>
              </a:ext>
            </a:extLst>
          </p:cNvPr>
          <p:cNvSpPr/>
          <p:nvPr/>
        </p:nvSpPr>
        <p:spPr>
          <a:xfrm>
            <a:off x="2017488" y="3861837"/>
            <a:ext cx="10109484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82A1C59-6496-4681-BF8B-0551B1A9FC47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/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…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ca-E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3C769C90-0228-4AF3-BB03-322AA023C427}"/>
              </a:ext>
            </a:extLst>
          </p:cNvPr>
          <p:cNvSpPr/>
          <p:nvPr/>
        </p:nvSpPr>
        <p:spPr>
          <a:xfrm>
            <a:off x="3924845" y="55949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rgbClr val="0C2B8E"/>
                </a:solidFill>
              </a:rPr>
              <a:t>2 x 2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7DEDEE6-AD61-4479-BBD0-0DFD1CDE5DA9}"/>
              </a:ext>
            </a:extLst>
          </p:cNvPr>
          <p:cNvSpPr/>
          <p:nvPr/>
        </p:nvSpPr>
        <p:spPr>
          <a:xfrm>
            <a:off x="5509585" y="5773824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rgbClr val="0C2B8E"/>
                </a:solidFill>
              </a:rPr>
              <a:t>3 x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/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9" grpId="0" animBg="1"/>
      <p:bldP spid="49" grpId="1" animBg="1"/>
      <p:bldP spid="50" grpId="0" animBg="1"/>
      <p:bldP spid="51" grpId="0"/>
      <p:bldP spid="5" grpId="0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6C75025A-FE73-435C-BCCA-690C0D5B65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B4846610-DF99-4701-AB3D-078823990EF3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B3837FB8-0D70-48CF-B90B-384592A6EC6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6976D085-DE28-41AB-B171-14B62210F1D9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30EBCC00-6087-485E-9585-33F8075726D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86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Posa't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Una Matriu </a:t>
            </a:r>
            <a:r>
              <a:rPr lang="ca-ES" sz="2400" b="1" dirty="0">
                <a:solidFill>
                  <a:srgbClr val="F25E4F"/>
                </a:solidFill>
              </a:rPr>
              <a:t>VECTOR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>
                <a:solidFill>
                  <a:sysClr val="windowText" lastClr="000000"/>
                </a:solidFill>
              </a:rPr>
              <a:t>té només una “línia”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a-ES" sz="2400" dirty="0">
                <a:solidFill>
                  <a:sysClr val="windowText" lastClr="000000"/>
                </a:solidFill>
              </a:rPr>
              <a:t>Una Matriu </a:t>
            </a:r>
            <a:r>
              <a:rPr lang="ca-ES" sz="2400" b="1" dirty="0">
                <a:solidFill>
                  <a:srgbClr val="F25E4F"/>
                </a:solidFill>
              </a:rPr>
              <a:t>VECTOR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>
                <a:solidFill>
                  <a:sysClr val="windowText" lastClr="000000"/>
                </a:solidFill>
              </a:rPr>
              <a:t>té només una “línia”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169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>
                <a:solidFill>
                  <a:srgbClr val="0C2B8E"/>
                </a:solidFill>
              </a:rPr>
              <a:t>Matrius Fila</a:t>
            </a:r>
            <a:endParaRPr lang="ca-ES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Matrius Columna </a:t>
            </a:r>
            <a:endParaRPr lang="ca-ES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a-ES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a-ES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ca-E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ca-ES" sz="2400" dirty="0"/>
              </a:p>
              <a:p>
                <a:endParaRPr lang="ca-ES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1A43F0-F68C-4909-A39A-6F4291689961}"/>
                  </a:ext>
                </a:extLst>
              </p:cNvPr>
              <p:cNvSpPr/>
              <p:nvPr/>
            </p:nvSpPr>
            <p:spPr>
              <a:xfrm>
                <a:off x="2277501" y="1303781"/>
                <a:ext cx="9706136" cy="109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aquesta línia és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horitzontal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(la matriu té només una fila) s’anomena -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Vector Fila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Matriu Fila</a:t>
                </a:r>
                <a:r>
                  <a:rPr lang="ca-ES" sz="2400" dirty="0"/>
                  <a:t>: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1A43F0-F68C-4909-A39A-6F4291689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501" y="1303781"/>
                <a:ext cx="9706136" cy="1093889"/>
              </a:xfrm>
              <a:prstGeom prst="rect">
                <a:avLst/>
              </a:prstGeom>
              <a:blipFill>
                <a:blip r:embed="rId17"/>
                <a:stretch>
                  <a:fillRect l="-879" t="-4469" r="-94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A9B51FD-883E-4916-A234-319B998DDA3C}"/>
              </a:ext>
            </a:extLst>
          </p:cNvPr>
          <p:cNvSpPr/>
          <p:nvPr/>
        </p:nvSpPr>
        <p:spPr>
          <a:xfrm>
            <a:off x="6617562" y="1380008"/>
            <a:ext cx="3615010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240D9B6-3335-42F1-AF91-71349C076F2A}"/>
              </a:ext>
            </a:extLst>
          </p:cNvPr>
          <p:cNvSpPr/>
          <p:nvPr/>
        </p:nvSpPr>
        <p:spPr>
          <a:xfrm>
            <a:off x="7195939" y="1829575"/>
            <a:ext cx="62053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579D11A-CD91-473B-A14B-E1EE6E2E7105}"/>
                  </a:ext>
                </a:extLst>
              </p:cNvPr>
              <p:cNvSpPr/>
              <p:nvPr/>
            </p:nvSpPr>
            <p:spPr>
              <a:xfrm>
                <a:off x="2253261" y="2354271"/>
                <a:ext cx="9677026" cy="1122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aquesta línia és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(la matriu té només una columna) s’anomena –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Vector Columna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Matriu Columna</a:t>
                </a:r>
                <a:r>
                  <a:rPr lang="ca-ES" sz="2400" dirty="0"/>
                  <a:t>: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sub>
                    </m:sSub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579D11A-CD91-473B-A14B-E1EE6E2E7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61" y="2354271"/>
                <a:ext cx="9677026" cy="1122167"/>
              </a:xfrm>
              <a:prstGeom prst="rect">
                <a:avLst/>
              </a:prstGeom>
              <a:blipFill>
                <a:blip r:embed="rId18"/>
                <a:stretch>
                  <a:fillRect l="-882" t="-4348" r="-94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3A8B7CD-E91B-41DD-943F-F03F11BEAD26}"/>
              </a:ext>
            </a:extLst>
          </p:cNvPr>
          <p:cNvSpPr/>
          <p:nvPr/>
        </p:nvSpPr>
        <p:spPr>
          <a:xfrm>
            <a:off x="5997690" y="2392929"/>
            <a:ext cx="4234882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F02593C-4831-4689-B795-DDA0A99E7C70}"/>
              </a:ext>
            </a:extLst>
          </p:cNvPr>
          <p:cNvSpPr/>
          <p:nvPr/>
        </p:nvSpPr>
        <p:spPr>
          <a:xfrm>
            <a:off x="8480730" y="3130524"/>
            <a:ext cx="62053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682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3" grpId="0"/>
      <p:bldP spid="52" grpId="0" animBg="1"/>
      <p:bldP spid="53" grpId="0" animBg="1"/>
      <p:bldP spid="54" grpId="0" animBg="1"/>
      <p:bldP spid="4" grpId="0"/>
      <p:bldP spid="55" grpId="0"/>
      <p:bldP spid="5" grpId="0"/>
      <p:bldP spid="56" grpId="0" animBg="1"/>
      <p:bldP spid="57" grpId="0" animBg="1"/>
      <p:bldP spid="58" grpId="0" animBg="1"/>
      <p:bldP spid="2" grpId="0"/>
      <p:bldP spid="32" grpId="0" animBg="1"/>
      <p:bldP spid="32" grpId="1" animBg="1"/>
      <p:bldP spid="34" grpId="0" animBg="1"/>
      <p:bldP spid="34" grpId="1" animBg="1"/>
      <p:bldP spid="6" grpId="0"/>
      <p:bldP spid="35" grpId="0" animBg="1"/>
      <p:bldP spid="35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Rectangulars</a:t>
            </a:r>
            <a:endParaRPr lang="ca-ES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Matrius Quadrades</a:t>
            </a:r>
          </a:p>
        </p:txBody>
      </p:sp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Matrius Vector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169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Matrius Fila</a:t>
            </a:r>
            <a:endParaRPr lang="ca-ES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Matrius Columna </a:t>
            </a:r>
            <a:endParaRPr lang="ca-ES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a-ES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a-ES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ca-E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a-E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ca-ES" sz="2400" dirty="0"/>
              </a:p>
              <a:p>
                <a:endParaRPr lang="ca-ES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a-E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2B2A4625-3B72-4FD9-ABBB-9418B82DFB35}"/>
              </a:ext>
            </a:extLst>
          </p:cNvPr>
          <p:cNvSpPr/>
          <p:nvPr/>
        </p:nvSpPr>
        <p:spPr>
          <a:xfrm>
            <a:off x="2017000" y="1210129"/>
            <a:ext cx="8728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>
                <a:solidFill>
                  <a:srgbClr val="F25E4F"/>
                </a:solidFill>
              </a:rPr>
              <a:t>Avís</a:t>
            </a:r>
          </a:p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b="1" dirty="0">
                <a:solidFill>
                  <a:sysClr val="windowText" lastClr="000000"/>
                </a:solidFill>
              </a:rPr>
              <a:t>Matriu Vector </a:t>
            </a:r>
            <a:r>
              <a:rPr lang="ca-ES" sz="2400" dirty="0">
                <a:solidFill>
                  <a:sysClr val="windowText" lastClr="000000"/>
                </a:solidFill>
              </a:rPr>
              <a:t>(amb més d’un element)</a:t>
            </a:r>
          </a:p>
          <a:p>
            <a:pPr algn="ctr"/>
            <a:r>
              <a:rPr lang="ca-ES" sz="2400" b="1" dirty="0">
                <a:solidFill>
                  <a:sysClr val="windowText" lastClr="000000"/>
                </a:solidFill>
              </a:rPr>
              <a:t>és sempre una Matriu Rectangular</a:t>
            </a:r>
            <a:endParaRPr lang="ca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perquè el nombre de files i columnes és diferent.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819E07-0224-456F-8F25-0460A534E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41" y="2165307"/>
            <a:ext cx="1851950" cy="17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EZc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IRl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EZc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GXHTq4/upd8AwAA/wsAACEAAAB1bml2ZXJzYWwvZmxhc2hfc2tpbl9zZXR0aW5ncy54bWyNVm1v2jAQ/lx+BWLfYaVstFKKRN+kaqytBut3JznAqmNHtkPHv9+diYMDoYQIKX7ueezz3fmcyHxw2d2ANlzJ296wN+lcREmhNUi7gCwXzEI3Zgae09ve09/ZrDdwDCWUnoO1XK4MAiXS5chKVJYzuZ2plerHLPlYaVXItDf59nRFTzRw1APRepuDFlx+IO/H8Pru4amZJ7ixzxay/pIl0FfoOAoeLx+Hj8M2glyDMUDO3DxMh9OfZzSCxSD8KqPx6Ho0baXYL/Pkfq1EG264daLxcHw1HjWLMLTIrcf1izVylRd5+zTkWq3I9wPFmJ4zCqFYitWA9Icbes7QsbK2tMiZfFv4Z8/EPi6sVbKfKGmxaPtS6YwJ1Czdr5WmzHALhauiagn0PE5bCMr5h/FoeX0yryuoRz2B9DI9lSeMHug6/yvvd1UTBpM1E43gKfqhdOo8hu/07KnlW3DyI4qhVuKNVqh1BKrnWMDE6gKigR+RxazV52th8bh7a4h4xhvu8Y0VBiZLJkxJ2oOe9gc+uUyDeUrA29+VKDK433kZ0Oq4Z9/f37m8hWtWWOWZhk0J7ecLQM97wXgf8QLQ8+YU9FcptkfkQwsp/BG6Yy55+0CXLgeRvohAMnz34fEjZ6L5Z9R5TLBgCThCplKYuIJY8AwoN9HAYeTF4MCNSLINXzGL18hv4sTbuYXcRIMDfFdDjSUTWW4FHBdSogpt0Ac0vte32mAhwe7omamdwdJ6bh30oadbKsy1G3e+DKqffhek3aBr8f667WVMf4BeKCVMr1tKsIdhdN21eUinawLbD+hnuVRtBFJZCGd2zjUy1e4wteIya1myztCTZq+r2LnkNSYpKtc7Tp4sshj0Iyacgy+0OkasNV+tBf7tO4dPSOv0E0bS2TVOJRmvajgAXIqB6WTt63s3IDwrhOUCNuA7QgDQJk9sJzJ4GI73SIVTL7YAOVtpZfPYV0Kt39UMR/R39EfVm1BoOFPIlsXG7WbfEHwTDlwI+nLZ1qgKw47mxq5QwhnR2BAtTEkQOVZYNbdM23K6/dhtlW1gKnnmugfCtIx3rMFEEqFUXgbBmTz/CPer04VSTVRN32BpFlBnnAybBM5Sb4wLPG6TpQYIu6IDO1Wr/gXbWDGdvlSEWu9uMJMWd4aXmWuwhsL3ih8c0SBAXTqqyOM7fvZPOp3/UEsDBBQAAgAIAIRl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IRlx06x80VxwQEAAH0GAAAfAAAAdW5pdmVyc2FsL2h0bWxfc2tpbl9zZXR0aW5ncy5qc42Uz0/CMBTH7/wVZF4N0TEdesMACQkHE70ZD932Nha6vqYtKBr/d9ch2HVvSntZv/nk+350fZ+DYb2CNBjeDz+b7+b82D43GljNqC1ctnXeo1dWDzQvM3guK+ClgMBDdhbJGddw0r9+Eco5EI1rsn8yILXjFyABy5O/IyoC1IS2I7Q3QnungnwcwYFT1KEgp83J1hgUoxSFAWFGAlXFGia4yJvlFujBuAP1D5qzFFqmN+EkyXrJX8cwifJJ5HIpVpKJ/QoLHCUs3RQKtyI70Iux3S693ktQ9YVvTmEfZgsX4KU2SwOVH3h+PQ/nYT8pFWgNP3HvZtNwekvCnCXAHd8ojibR9A+0Zbxo1h/0rtSlOdJxGI/jVrMkK6DTpRSy62zcxkTt1elmJ/iBM/BunGJYi+BsD6pj1f0xJMqtPOMCpcLCdqSLxnaTKEeWlaI4cLM7u0nOJmtt+/6NZmKMElTZ8fbgym6X8ZoxDVrPDL1ntiZebdU3W86YDIZ83NqLuqLmAqdEKi5SIDnPvCF6TMf4s8aeX+rCmdqAekbk9fi01wK6HiegliJHKzBjWLquaq0u6NUdFWTu6dlV+nkOvr4BUEsDBBQAAgAIAIRlx06UE7MiaQAAAG4AAAAcAAAAdW5pdmVyc2FsL2xvY2FsX3NldHRpbmdzLnhtbA3MMQ6DMAxA0Z1TWN4p7daBwMZWltIDWMRFkRwbkYDg9mT7w9Nv+zMKHLylYOrw9XgisM7mgy4Of9NQvxFSJvUkpuxQDaHvqlZsJvlyzgUmWIUu3iaOJTKPFIscdhGo4VNe/8Aem666AVBLAwQUAAIACACig8V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ooPF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hGXHTpBJJiUoBQAA9hMAAB0AAAAAAAAAAQAAAAAAzBMAAHVuaXZlcnNhbC9jb21tb25fbWVzc2FnZXMubG5nUEsBAgAAFAACAAgAhGXHTmayotWlAAAAgwEAAC4AAAAAAAAAAQAAAAAALxkAAHVuaXZlcnNhbC9wbGF5YmFja19hbmRfbmF2aWdhdGlvbl9zZXR0aW5ncy54bWxQSwECAAAUAAIACACEZcdO0L0vtE4EAACHFQAAJwAAAAAAAAABAAAAAAAgGgAAdW5pdmVyc2FsL2ZsYXNoX3B1Ymxpc2hpbmdfc2V0dGluZ3MueG1sUEsBAgAAFAACAAgAhGXHTq4/upd8AwAA/wsAACEAAAAAAAAAAQAAAAAAsx4AAHVuaXZlcnNhbC9mbGFzaF9za2luX3NldHRpbmdzLnhtbFBLAQIAABQAAgAIAIRlx07mRcYRSAQAABEVAAAmAAAAAAAAAAEAAAAAAG4iAAB1bml2ZXJzYWwvaHRtbF9wdWJsaXNoaW5nX3NldHRpbmdzLnhtbFBLAQIAABQAAgAIAIRlx06x80VxwQEAAH0GAAAfAAAAAAAAAAEAAAAAAPomAAB1bml2ZXJzYWwvaHRtbF9za2luX3NldHRpbmdzLmpzUEsBAgAAFAACAAgAhGXHTpQTsyJpAAAAbgAAABwAAAAAAAAAAQAAAAAA+CgAAHVuaXZlcnNhbC9sb2NhbF9zZXR0aW5ncy54bWxQSwECAAAUAAIACACig8VOg+TIo4UKAADAGQAAFwAAAAAAAAAAAAAAAACbKQAAdW5pdmVyc2FsL3VuaXZlcnNhbC5wbmdQSwECAAAUAAIACACig8VO5WXGsUsAAABqAAAAGwAAAAAAAAABAAAAAABVNAAAdW5pdmVyc2FsL3VuaXZlcnNhbC5wbmcueG1sUEsFBgAAAAASABIAVgUAANk0AAAAAA=="/>
  <p:tag name="ISPRING_UUID" val="{F1DD7714-CCA2-4256-BD0A-C1BDAF59F362}"/>
  <p:tag name="ISPRING_SCREEN_RECS_UPDATED" val="C:\Users\usuari\Downloads\MBruguera\Cat\Lliço 2\Lliçó_02_Q2_CT\"/>
  <p:tag name="ISPRING_ULTRA_SCORM_COURCE_TITLE" val="Lliçó_02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LIÇONS\\LLIÇÓ 2&quot;],[&quot;*\uFFFD\uFFFD\uFFFD{BB4CDCA5-F38E-475C-8C53-186BBAA01A72}&quot;,&quot;C:\\Users\\filom\\Documents\\ENGIMATH\\LESSONS\\MATRICES\\LESSON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liçó_02_N1_CT"/>
  <p:tag name="ISPRING_RESOURCE_FOLDER" val="C:\Users\usuari\Downloads\MBruguera\CatDef\LLIÇONS\LLIÇÓ 2\Lliçó_02_N1_CT"/>
  <p:tag name="ISPRING_PRESENTATION_PATH" val="C:\Users\usuari\Downloads\MBruguera\CatDef\LLIÇONS\LLIÇÓ 2\Lliçó_02_N1_CT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RELATIVE_PATH" val="Lliçó_02_N1_CT\quiz\quiz7.quiz"/>
  <p:tag name="ISPRING_QUIZ_FULL_PATH" val="C:\Users\usuari\Downloads\MBruguera\CatDef\LLIÇONS\LLIÇÓ 2\Lliçó_02_N1_CT\quiz\quiz7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QUMfY2sixsZ9EjuD97vKQ&quot;,&quot;gi&quot;:&quot;baLuB68bWltfw5SejOjx7w&quot;,&quot;ti&quot;:&quot;characters&quot;,&quot;vs&quot;:{&quot;f&quot;:[833,810,642],&quot;i&quot;:{&quot;d&quot;:&quot;yQUMfY2sixsZ9EjuD97v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9.quiz"/>
  <p:tag name="ISPRING_QUIZ_FULL_PATH" val="C:\Users\usuari\Downloads\MBruguera\CatDef\LLIÇONS\LLIÇÓ 2\Lliçó_02_N1_CT\quiz\quiz9.quiz"/>
  <p:tag name="ISPRING_QUIZ_RELATIVE_PATH" val="Lliçó_02_N1_CT\quiz\quiz9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tRS-GwGbFh80OZGRYomNg&quot;,&quot;gi&quot;:&quot;baLuB68bWltfw5SejOjx7w&quot;,&quot;ti&quot;:&quot;characters&quot;,&quot;vs&quot;:{&quot;f&quot;:[833,810],&quot;i&quot;:{&quot;d&quot;:&quot;DtRS-GwGbFh80OZGRYomN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74AF12-D02C-4FA3-8C38-318ED3329FBF}"/>
</file>

<file path=customXml/itemProps2.xml><?xml version="1.0" encoding="utf-8"?>
<ds:datastoreItem xmlns:ds="http://schemas.openxmlformats.org/officeDocument/2006/customXml" ds:itemID="{1CD1EDE5-CDB3-4B58-B88C-2A14F12B2199}"/>
</file>

<file path=customXml/itemProps3.xml><?xml version="1.0" encoding="utf-8"?>
<ds:datastoreItem xmlns:ds="http://schemas.openxmlformats.org/officeDocument/2006/customXml" ds:itemID="{D37CA2B6-3359-4202-8C0C-038DFE6BC407}"/>
</file>

<file path=docProps/app.xml><?xml version="1.0" encoding="utf-8"?>
<Properties xmlns="http://schemas.openxmlformats.org/officeDocument/2006/extended-properties" xmlns:vt="http://schemas.openxmlformats.org/officeDocument/2006/docPropsVTypes">
  <TotalTime>8414</TotalTime>
  <Words>649</Words>
  <Application>Microsoft Office PowerPoint</Application>
  <PresentationFormat>Widescreen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Segoe UI</vt:lpstr>
      <vt:lpstr>Segoe UI Semibold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Lliçó_02_N1_CT</dc:title>
  <dc:creator>Filomena Soares</dc:creator>
  <cp:lastModifiedBy>usuari</cp:lastModifiedBy>
  <cp:revision>300</cp:revision>
  <dcterms:created xsi:type="dcterms:W3CDTF">2019-03-25T06:42:45Z</dcterms:created>
  <dcterms:modified xsi:type="dcterms:W3CDTF">2021-07-22T10:11:43Z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