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5" r:id="rId2"/>
    <p:sldId id="277" r:id="rId3"/>
    <p:sldId id="290" r:id="rId4"/>
    <p:sldId id="296" r:id="rId5"/>
    <p:sldId id="278" r:id="rId6"/>
    <p:sldId id="291" r:id="rId7"/>
    <p:sldId id="288" r:id="rId8"/>
    <p:sldId id="292" r:id="rId9"/>
    <p:sldId id="279" r:id="rId10"/>
    <p:sldId id="293" r:id="rId11"/>
    <p:sldId id="303" r:id="rId12"/>
    <p:sldId id="284" r:id="rId13"/>
    <p:sldId id="285" r:id="rId14"/>
    <p:sldId id="286" r:id="rId15"/>
    <p:sldId id="287" r:id="rId16"/>
    <p:sldId id="289" r:id="rId17"/>
    <p:sldId id="302" r:id="rId18"/>
    <p:sldId id="283" r:id="rId19"/>
  </p:sldIdLst>
  <p:sldSz cx="12192000" cy="6858000"/>
  <p:notesSz cx="6858000" cy="9144000"/>
  <p:custDataLst>
    <p:tags r:id="rId2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" y="174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50121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29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6343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54215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9167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7158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7502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31108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44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911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829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855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0904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6772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2810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1730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6066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9193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60.png"/><Relationship Id="rId3" Type="http://schemas.openxmlformats.org/officeDocument/2006/relationships/notesSlide" Target="../notesSlides/notesSlide10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tags" Target="../tags/tag3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Relationship Id="rId1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11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12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5" Type="http://schemas.openxmlformats.org/officeDocument/2006/relationships/image" Target="../media/image25.wmf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Relationship Id="rId1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5" Type="http://schemas.openxmlformats.org/officeDocument/2006/relationships/image" Target="../media/image33.png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5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16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5" Type="http://schemas.openxmlformats.org/officeDocument/2006/relationships/image" Target="../media/image40.png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17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18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5" Type="http://schemas.openxmlformats.org/officeDocument/2006/relationships/image" Target="../media/image3.png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slide" Target="slide2.xml"/><Relationship Id="rId1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5" Type="http://schemas.openxmlformats.org/officeDocument/2006/relationships/image" Target="../media/image10.png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Relationship Id="rId1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5" Type="http://schemas.openxmlformats.org/officeDocument/2006/relationships/image" Target="../media/image1.jpg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5" Type="http://schemas.openxmlformats.org/officeDocument/2006/relationships/image" Target="../media/image15.png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5" Type="http://schemas.openxmlformats.org/officeDocument/2006/relationships/image" Target="../media/image19.png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 Índex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4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23" name="Retângulo: Cantos Arredondados 22">
            <a:hlinkClick r:id="rId5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5. </a:t>
            </a:r>
            <a:r>
              <a:rPr lang="ca-ES" b="1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0" name="Retângulo: Cantos Arredondados 29">
            <a:hlinkClick r:id="rId8" action="ppaction://hlinksldjump"/>
            <a:extLst>
              <a:ext uri="{FF2B5EF4-FFF2-40B4-BE49-F238E27FC236}">
                <a16:creationId xmlns:a16="http://schemas.microsoft.com/office/drawing/2014/main" id="{917A2710-3EAF-4D05-9726-FE2943ECC1C1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31" name="Retângulo: Cantos Arredondados 30">
            <a:hlinkClick r:id="rId9" action="ppaction://hlinksldjump"/>
            <a:extLst>
              <a:ext uri="{FF2B5EF4-FFF2-40B4-BE49-F238E27FC236}">
                <a16:creationId xmlns:a16="http://schemas.microsoft.com/office/drawing/2014/main" id="{B4188679-93A7-4717-8C8B-4EB39A05052D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34" name="Retângulo: Cantos Arredondados 33">
            <a:hlinkClick r:id="rId10" action="ppaction://hlinksldjump"/>
            <a:extLst>
              <a:ext uri="{FF2B5EF4-FFF2-40B4-BE49-F238E27FC236}">
                <a16:creationId xmlns:a16="http://schemas.microsoft.com/office/drawing/2014/main" id="{13697529-F100-48FF-8052-2E02FCA7DCC4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19" name="Retângulo: Cantos Arredondados 18">
            <a:hlinkClick r:id="rId11" action="ppaction://hlinksldjump"/>
            <a:extLst>
              <a:ext uri="{FF2B5EF4-FFF2-40B4-BE49-F238E27FC236}">
                <a16:creationId xmlns:a16="http://schemas.microsoft.com/office/drawing/2014/main" id="{0F2F0592-29D7-4FEA-B68A-658D944B624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0" name="CaixaDeTexto 12">
            <a:extLst>
              <a:ext uri="{FF2B5EF4-FFF2-40B4-BE49-F238E27FC236}">
                <a16:creationId xmlns:a16="http://schemas.microsoft.com/office/drawing/2014/main" id="{BA8B6858-7ACE-4FA7-904C-5100F1C56256}"/>
              </a:ext>
            </a:extLst>
          </p:cNvPr>
          <p:cNvSpPr txBox="1"/>
          <p:nvPr/>
        </p:nvSpPr>
        <p:spPr>
          <a:xfrm>
            <a:off x="1916522" y="23626"/>
            <a:ext cx="1027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F25E4F"/>
                </a:solidFill>
              </a:rPr>
              <a:t>Recordeu!</a:t>
            </a:r>
            <a:r>
              <a:rPr lang="ca-ES" dirty="0"/>
              <a:t> </a:t>
            </a:r>
          </a:p>
          <a:p>
            <a:r>
              <a:rPr lang="ca-ES" dirty="0">
                <a:solidFill>
                  <a:srgbClr val="0C2B8E"/>
                </a:solidFill>
              </a:rPr>
              <a:t>Podeu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ca-ES" dirty="0">
                <a:solidFill>
                  <a:srgbClr val="0C2B8E"/>
                </a:solidFill>
              </a:rPr>
              <a:t>(</a:t>
            </a:r>
            <a:r>
              <a:rPr lang="ca-ES" i="1" dirty="0" err="1">
                <a:solidFill>
                  <a:srgbClr val="0C2B8E"/>
                </a:solidFill>
              </a:rPr>
              <a:t>intro</a:t>
            </a:r>
            <a:r>
              <a:rPr lang="ca-ES" dirty="0">
                <a:solidFill>
                  <a:srgbClr val="0C2B8E"/>
                </a:solidFill>
              </a:rPr>
              <a:t> o clic amb el </a:t>
            </a:r>
            <a:r>
              <a:rPr lang="ca-ES" i="1" dirty="0" err="1">
                <a:solidFill>
                  <a:srgbClr val="0C2B8E"/>
                </a:solidFill>
              </a:rPr>
              <a:t>mouse</a:t>
            </a:r>
            <a:r>
              <a:rPr lang="ca-ES" dirty="0">
                <a:solidFill>
                  <a:srgbClr val="0C2B8E"/>
                </a:solidFill>
              </a:rPr>
              <a:t>) o </a:t>
            </a:r>
            <a:r>
              <a:rPr lang="ca-ES" b="1" dirty="0">
                <a:solidFill>
                  <a:srgbClr val="0C2B8E"/>
                </a:solidFill>
              </a:rPr>
              <a:t>escolliu la secció que us interessi </a:t>
            </a:r>
            <a:r>
              <a:rPr lang="ca-ES" dirty="0">
                <a:solidFill>
                  <a:srgbClr val="0C2B8E"/>
                </a:solidFill>
              </a:rPr>
              <a:t>fent-hi clic.</a:t>
            </a:r>
          </a:p>
          <a:p>
            <a:r>
              <a:rPr lang="ca-ES" dirty="0">
                <a:solidFill>
                  <a:srgbClr val="0C2B8E"/>
                </a:solidFill>
              </a:rPr>
              <a:t>Escolliu “</a:t>
            </a:r>
            <a:r>
              <a:rPr lang="ca-ES" b="1" dirty="0">
                <a:solidFill>
                  <a:srgbClr val="0C2B8E"/>
                </a:solidFill>
              </a:rPr>
              <a:t>Posa’t a prova</a:t>
            </a:r>
            <a:r>
              <a:rPr lang="ca-ES" dirty="0">
                <a:solidFill>
                  <a:srgbClr val="0C2B8E"/>
                </a:solidFill>
              </a:rPr>
              <a:t>” només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u="sng" dirty="0">
                <a:solidFill>
                  <a:srgbClr val="0C2B8E"/>
                </a:solidFill>
              </a:rPr>
              <a:t>després de passar per tots els continguts de la lliçó</a:t>
            </a:r>
            <a:r>
              <a:rPr lang="ca-ES" dirty="0">
                <a:solidFill>
                  <a:srgbClr val="0C2B8E"/>
                </a:solidFill>
              </a:rPr>
              <a:t>!</a:t>
            </a:r>
          </a:p>
        </p:txBody>
      </p:sp>
      <p:pic>
        <p:nvPicPr>
          <p:cNvPr id="21" name="Imagem 11">
            <a:extLst>
              <a:ext uri="{FF2B5EF4-FFF2-40B4-BE49-F238E27FC236}">
                <a16:creationId xmlns:a16="http://schemas.microsoft.com/office/drawing/2014/main" id="{84C618A3-A817-4011-9473-CAA3108AC9D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40CD99C3-7C98-4562-91B1-2635E685792E}"/>
              </a:ext>
            </a:extLst>
          </p:cNvPr>
          <p:cNvSpPr/>
          <p:nvPr/>
        </p:nvSpPr>
        <p:spPr>
          <a:xfrm>
            <a:off x="2124230" y="3855157"/>
            <a:ext cx="7682266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F43AAF1C-1C0F-4863-A104-561F630E8B8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EE7AE764-2152-4808-AFE5-026FCF84C25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5. </a:t>
            </a:r>
            <a:r>
              <a:rPr lang="ca-ES" b="1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33" name="Retângulo: Cantos Arredondados 32">
            <a:hlinkClick r:id="rId7" action="ppaction://hlinksldjump"/>
            <a:extLst>
              <a:ext uri="{FF2B5EF4-FFF2-40B4-BE49-F238E27FC236}">
                <a16:creationId xmlns:a16="http://schemas.microsoft.com/office/drawing/2014/main" id="{8735DA8C-F83F-437D-B244-2AE3F6F0FBE6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1" name="Retângulo: Cantos Arredondados 40">
            <a:hlinkClick r:id="rId9" action="ppaction://hlinksldjump"/>
            <a:extLst>
              <a:ext uri="{FF2B5EF4-FFF2-40B4-BE49-F238E27FC236}">
                <a16:creationId xmlns:a16="http://schemas.microsoft.com/office/drawing/2014/main" id="{B34A7A77-1A34-4BF9-B8DA-224D8F2C887A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42" name="Retângulo: Cantos Arredondados 41">
            <a:hlinkClick r:id="rId10" action="ppaction://hlinksldjump"/>
            <a:extLst>
              <a:ext uri="{FF2B5EF4-FFF2-40B4-BE49-F238E27FC236}">
                <a16:creationId xmlns:a16="http://schemas.microsoft.com/office/drawing/2014/main" id="{5FF3DA2F-AEB6-41B9-BB0F-BE28B0227494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44" name="Retângulo: Cantos Arredondados 43">
            <a:hlinkClick r:id="rId11" action="ppaction://hlinksldjump"/>
            <a:extLst>
              <a:ext uri="{FF2B5EF4-FFF2-40B4-BE49-F238E27FC236}">
                <a16:creationId xmlns:a16="http://schemas.microsoft.com/office/drawing/2014/main" id="{1A2CB8DA-B191-43EE-8460-9345C959A82C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45" name="Retângulo: Cantos Arredondados 44">
            <a:hlinkClick r:id="rId12" action="ppaction://hlinksldjump"/>
            <a:extLst>
              <a:ext uri="{FF2B5EF4-FFF2-40B4-BE49-F238E27FC236}">
                <a16:creationId xmlns:a16="http://schemas.microsoft.com/office/drawing/2014/main" id="{13E96E4C-8C6C-47DB-B5EE-7C69E7515DE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FA975DA-8373-4561-A804-9E5859588BBD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25A38D8D-BB9D-4691-B662-C1F843E5BB02}"/>
              </a:ext>
            </a:extLst>
          </p:cNvPr>
          <p:cNvSpPr/>
          <p:nvPr/>
        </p:nvSpPr>
        <p:spPr>
          <a:xfrm>
            <a:off x="2124000" y="3866832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FD8EB179-DAC6-4B52-A678-F9862D741F3A}"/>
              </a:ext>
            </a:extLst>
          </p:cNvPr>
          <p:cNvSpPr/>
          <p:nvPr/>
        </p:nvSpPr>
        <p:spPr>
          <a:xfrm>
            <a:off x="2364711" y="4029114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9613CBFB-A910-4E06-A6DB-5548DED39B98}"/>
                  </a:ext>
                </a:extLst>
              </p:cNvPr>
              <p:cNvSpPr/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9613CBFB-A910-4E06-A6DB-5548DED39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 52">
            <a:extLst>
              <a:ext uri="{FF2B5EF4-FFF2-40B4-BE49-F238E27FC236}">
                <a16:creationId xmlns:a16="http://schemas.microsoft.com/office/drawing/2014/main" id="{10E01E93-31CB-4E4E-A30E-69B45E8356A3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MATRIUS DIAGONALS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EE5F2814-9599-4462-91B3-463376024951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Una</a:t>
            </a:r>
            <a:r>
              <a:rPr lang="ca-ES" sz="2400" b="1" dirty="0">
                <a:solidFill>
                  <a:srgbClr val="F25E4F"/>
                </a:solidFill>
              </a:rPr>
              <a:t> matriu Diagonal</a:t>
            </a:r>
            <a:r>
              <a:rPr lang="ca-ES" sz="2400" dirty="0">
                <a:solidFill>
                  <a:sysClr val="windowText" lastClr="000000"/>
                </a:solidFill>
              </a:rPr>
              <a:t> és una matriu quadrada on </a:t>
            </a:r>
            <a:r>
              <a:rPr lang="ca-ES" sz="2400" b="1" dirty="0"/>
              <a:t>tots els elements fora de la diagonal principal són zero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riângulo retângulo 55">
            <a:extLst>
              <a:ext uri="{FF2B5EF4-FFF2-40B4-BE49-F238E27FC236}">
                <a16:creationId xmlns:a16="http://schemas.microsoft.com/office/drawing/2014/main" id="{210FD517-7C79-4080-94CD-67DF03D22636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371826F-E2D4-4762-871D-A8AFAB774889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E696BC5D-FC93-4BE1-8742-1253AD9070F0}"/>
                  </a:ext>
                </a:extLst>
              </p:cNvPr>
              <p:cNvSpPr/>
              <p:nvPr/>
            </p:nvSpPr>
            <p:spPr>
              <a:xfrm>
                <a:off x="2369026" y="2304938"/>
                <a:ext cx="5088575" cy="60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ca-ES" sz="24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a-ES" sz="24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a-ES" sz="240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a-ES" sz="240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ca-ES" sz="24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a-E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0" i="0" smtClean="0">
                        <a:latin typeface="Cambria Math" panose="02040503050406030204" pitchFamily="18" charset="0"/>
                      </a:rPr>
                      <m:t>é</m:t>
                    </m:r>
                  </m:oMath>
                </a14:m>
                <a:r>
                  <a:rPr lang="ca-ES" sz="2400">
                    <a:solidFill>
                      <a:sysClr val="windowText" lastClr="000000"/>
                    </a:solidFill>
                  </a:rPr>
                  <a:t>s diagonal si</a:t>
                </a:r>
                <a:endParaRPr lang="ca-ES" sz="240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E696BC5D-FC93-4BE1-8742-1253AD907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26" y="2304938"/>
                <a:ext cx="5088575" cy="609719"/>
              </a:xfrm>
              <a:prstGeom prst="rect">
                <a:avLst/>
              </a:prstGeom>
              <a:blipFill>
                <a:blip r:embed="rId15"/>
                <a:stretch>
                  <a:fillRect t="-3000" b="-30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A1FBD8D2-DF89-4114-9AA1-C15978D7E49C}"/>
                  </a:ext>
                </a:extLst>
              </p:cNvPr>
              <p:cNvSpPr/>
              <p:nvPr/>
            </p:nvSpPr>
            <p:spPr>
              <a:xfrm>
                <a:off x="3643087" y="2977491"/>
                <a:ext cx="3093001" cy="496674"/>
              </a:xfrm>
              <a:prstGeom prst="rect">
                <a:avLst/>
              </a:prstGeom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 smtClean="0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a-ES" sz="2400" b="1">
                    <a:solidFill>
                      <a:sysClr val="windowText" lastClr="000000"/>
                    </a:solidFill>
                  </a:rPr>
                  <a:t> per a tot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b="1">
                    <a:solidFill>
                      <a:sysClr val="windowText" lastClr="000000"/>
                    </a:solidFill>
                  </a:rPr>
                  <a:t> </a:t>
                </a:r>
                <a:endParaRPr lang="ca-ES" sz="2400" b="1"/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A1FBD8D2-DF89-4114-9AA1-C15978D7E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087" y="2977491"/>
                <a:ext cx="3093001" cy="496674"/>
              </a:xfrm>
              <a:prstGeom prst="rect">
                <a:avLst/>
              </a:prstGeom>
              <a:blipFill>
                <a:blip r:embed="rId16"/>
                <a:stretch>
                  <a:fillRect t="-7143" b="-1904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tângulo 62">
            <a:extLst>
              <a:ext uri="{FF2B5EF4-FFF2-40B4-BE49-F238E27FC236}">
                <a16:creationId xmlns:a16="http://schemas.microsoft.com/office/drawing/2014/main" id="{2C4FA7C3-B347-47FC-B215-9CFAB3AB8F8D}"/>
              </a:ext>
            </a:extLst>
          </p:cNvPr>
          <p:cNvSpPr/>
          <p:nvPr/>
        </p:nvSpPr>
        <p:spPr>
          <a:xfrm>
            <a:off x="2375284" y="1911109"/>
            <a:ext cx="196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>
                <a:solidFill>
                  <a:sysClr val="windowText" lastClr="000000"/>
                </a:solidFill>
              </a:rPr>
              <a:t>És a dir:</a:t>
            </a:r>
            <a:endParaRPr lang="ca-ES" sz="2400"/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85523606-3AA1-40C6-8A2E-42AA7A16A81F}"/>
              </a:ext>
            </a:extLst>
          </p:cNvPr>
          <p:cNvSpPr/>
          <p:nvPr/>
        </p:nvSpPr>
        <p:spPr>
          <a:xfrm>
            <a:off x="2174919" y="5796282"/>
            <a:ext cx="9403655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ysClr val="windowText" lastClr="000000"/>
                </a:solidFill>
              </a:rPr>
              <a:t>Observeu</a:t>
            </a:r>
            <a:r>
              <a:rPr lang="ca-ES" sz="2400" dirty="0">
                <a:solidFill>
                  <a:sysClr val="windowText" lastClr="000000"/>
                </a:solidFill>
              </a:rPr>
              <a:t>, un cop més, que </a:t>
            </a:r>
            <a:r>
              <a:rPr lang="ca-ES" sz="2400" b="1" dirty="0">
                <a:solidFill>
                  <a:sysClr val="windowText" lastClr="000000"/>
                </a:solidFill>
              </a:rPr>
              <a:t>no es fa referència als elements de la diagonal principal </a:t>
            </a:r>
            <a:r>
              <a:rPr lang="ca-ES" sz="2400" dirty="0">
                <a:solidFill>
                  <a:sysClr val="windowText" lastClr="000000"/>
                </a:solidFill>
              </a:rPr>
              <a:t>que també poden ser nuls (o no)!</a:t>
            </a:r>
          </a:p>
        </p:txBody>
      </p:sp>
      <p:sp>
        <p:nvSpPr>
          <p:cNvPr id="65" name="Caixa de Texto 2">
            <a:extLst>
              <a:ext uri="{FF2B5EF4-FFF2-40B4-BE49-F238E27FC236}">
                <a16:creationId xmlns:a16="http://schemas.microsoft.com/office/drawing/2014/main" id="{E49FFDDB-100D-4F79-AD9B-98FAC7957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riângulo retângulo 65">
            <a:extLst>
              <a:ext uri="{FF2B5EF4-FFF2-40B4-BE49-F238E27FC236}">
                <a16:creationId xmlns:a16="http://schemas.microsoft.com/office/drawing/2014/main" id="{14371E43-9C3E-4414-9E50-AC075CAE7C47}"/>
              </a:ext>
            </a:extLst>
          </p:cNvPr>
          <p:cNvSpPr/>
          <p:nvPr/>
        </p:nvSpPr>
        <p:spPr>
          <a:xfrm>
            <a:off x="8110010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Conexão reta unidirecional 66">
            <a:extLst>
              <a:ext uri="{FF2B5EF4-FFF2-40B4-BE49-F238E27FC236}">
                <a16:creationId xmlns:a16="http://schemas.microsoft.com/office/drawing/2014/main" id="{67EBF9F1-DFAA-4919-A90D-A76FE977E2AA}"/>
              </a:ext>
            </a:extLst>
          </p:cNvPr>
          <p:cNvCxnSpPr>
            <a:cxnSpLocks/>
          </p:cNvCxnSpPr>
          <p:nvPr/>
        </p:nvCxnSpPr>
        <p:spPr>
          <a:xfrm>
            <a:off x="7741108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 de Texto 2">
            <a:extLst>
              <a:ext uri="{FF2B5EF4-FFF2-40B4-BE49-F238E27FC236}">
                <a16:creationId xmlns:a16="http://schemas.microsoft.com/office/drawing/2014/main" id="{2DC564E1-79EC-4CD0-9E55-0E5AD957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113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480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ca-ES" sz="110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7A6CE1C-CD27-4851-AB5E-D67E47B17D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77"/>
          <a:stretch/>
        </p:blipFill>
        <p:spPr>
          <a:xfrm>
            <a:off x="10269478" y="4094899"/>
            <a:ext cx="1223010" cy="17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48" grpId="1" animBg="1"/>
      <p:bldP spid="49" grpId="0"/>
      <p:bldP spid="50" grpId="0"/>
      <p:bldP spid="58" grpId="0"/>
      <p:bldP spid="61" grpId="0" animBg="1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F43AAF1C-1C0F-4863-A104-561F630E8B8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EE7AE764-2152-4808-AFE5-026FCF84C25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5. </a:t>
            </a:r>
            <a:r>
              <a:rPr lang="ca-ES" b="1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33" name="Retângulo: Cantos Arredondados 32">
            <a:hlinkClick r:id="rId7" action="ppaction://hlinksldjump"/>
            <a:extLst>
              <a:ext uri="{FF2B5EF4-FFF2-40B4-BE49-F238E27FC236}">
                <a16:creationId xmlns:a16="http://schemas.microsoft.com/office/drawing/2014/main" id="{8735DA8C-F83F-437D-B244-2AE3F6F0FBE6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1" name="Retângulo: Cantos Arredondados 40">
            <a:hlinkClick r:id="rId9" action="ppaction://hlinksldjump"/>
            <a:extLst>
              <a:ext uri="{FF2B5EF4-FFF2-40B4-BE49-F238E27FC236}">
                <a16:creationId xmlns:a16="http://schemas.microsoft.com/office/drawing/2014/main" id="{B34A7A77-1A34-4BF9-B8DA-224D8F2C887A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42" name="Retângulo: Cantos Arredondados 41">
            <a:hlinkClick r:id="rId10" action="ppaction://hlinksldjump"/>
            <a:extLst>
              <a:ext uri="{FF2B5EF4-FFF2-40B4-BE49-F238E27FC236}">
                <a16:creationId xmlns:a16="http://schemas.microsoft.com/office/drawing/2014/main" id="{5FF3DA2F-AEB6-41B9-BB0F-BE28B0227494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44" name="Retângulo: Cantos Arredondados 43">
            <a:hlinkClick r:id="rId11" action="ppaction://hlinksldjump"/>
            <a:extLst>
              <a:ext uri="{FF2B5EF4-FFF2-40B4-BE49-F238E27FC236}">
                <a16:creationId xmlns:a16="http://schemas.microsoft.com/office/drawing/2014/main" id="{1A2CB8DA-B191-43EE-8460-9345C959A82C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45" name="Retângulo: Cantos Arredondados 44">
            <a:hlinkClick r:id="rId12" action="ppaction://hlinksldjump"/>
            <a:extLst>
              <a:ext uri="{FF2B5EF4-FFF2-40B4-BE49-F238E27FC236}">
                <a16:creationId xmlns:a16="http://schemas.microsoft.com/office/drawing/2014/main" id="{13E96E4C-8C6C-47DB-B5EE-7C69E7515DE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C476D6D1-FF91-4139-8B4D-27A3FBD125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4B18C59F-1A8F-453E-9B35-E2199BE0CC9A}"/>
              </a:ext>
            </a:extLst>
          </p:cNvPr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4BB18C4C-6760-44F9-942C-0D67A4A10242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9" name="ISPRING_QUIZ_SHAPE3">
            <a:extLst>
              <a:ext uri="{FF2B5EF4-FFF2-40B4-BE49-F238E27FC236}">
                <a16:creationId xmlns:a16="http://schemas.microsoft.com/office/drawing/2014/main" id="{958126B0-962B-4D5F-A0E4-443B9A17E2E1}"/>
              </a:ext>
            </a:extLst>
          </p:cNvPr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0" name="ISPRING_QUIZ_SHAPE4">
            <a:extLst>
              <a:ext uri="{FF2B5EF4-FFF2-40B4-BE49-F238E27FC236}">
                <a16:creationId xmlns:a16="http://schemas.microsoft.com/office/drawing/2014/main" id="{77B08D7A-3C26-47DF-8CE9-12BF538F96BD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73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00FB04DE-030C-4170-A8AA-C07A53B4CCE4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5B33C6B2-A40D-4D9F-8D25-7C5BDCA4DCD5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5. </a:t>
            </a:r>
            <a:r>
              <a:rPr lang="ca-ES" b="1" dirty="0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96CF77-0B1B-4C29-930A-C72BE5744412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54322B-C873-4CCC-9476-60DB3CEED3F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E48B302-6484-415F-912A-85F81A2F5D6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9" action="ppaction://hlinksldjump"/>
            <a:extLst>
              <a:ext uri="{FF2B5EF4-FFF2-40B4-BE49-F238E27FC236}">
                <a16:creationId xmlns:a16="http://schemas.microsoft.com/office/drawing/2014/main" id="{E198901D-D248-4B68-AD95-0BFB8F9132B7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29" name="Retângulo: Cantos Arredondados 28">
            <a:hlinkClick r:id="rId10" action="ppaction://hlinksldjump"/>
            <a:extLst>
              <a:ext uri="{FF2B5EF4-FFF2-40B4-BE49-F238E27FC236}">
                <a16:creationId xmlns:a16="http://schemas.microsoft.com/office/drawing/2014/main" id="{6AF96BB0-D0FC-44F0-8ACC-5F61DCD74746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81185AAE-1C60-476F-8B7E-E6BAEDCD4036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31" name="Retângulo: Cantos Arredondados 30">
            <a:hlinkClick r:id="rId12" action="ppaction://hlinksldjump"/>
            <a:extLst>
              <a:ext uri="{FF2B5EF4-FFF2-40B4-BE49-F238E27FC236}">
                <a16:creationId xmlns:a16="http://schemas.microsoft.com/office/drawing/2014/main" id="{8263F1A2-6560-4A35-A9AB-2189244C5D29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E733FA13-BD9F-4E1D-B8A6-D5E85CF2EC6B}"/>
              </a:ext>
            </a:extLst>
          </p:cNvPr>
          <p:cNvSpPr/>
          <p:nvPr/>
        </p:nvSpPr>
        <p:spPr>
          <a:xfrm>
            <a:off x="2124000" y="472274"/>
            <a:ext cx="9803391" cy="246185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4F6FBA6-D373-42E7-BD93-4EE2AA9B573C}"/>
                  </a:ext>
                </a:extLst>
              </p:cNvPr>
              <p:cNvSpPr/>
              <p:nvPr/>
            </p:nvSpPr>
            <p:spPr>
              <a:xfrm>
                <a:off x="2249716" y="802059"/>
                <a:ext cx="649493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800" dirty="0"/>
                  <a:t>La</a:t>
                </a:r>
                <a:r>
                  <a:rPr lang="ca-ES" sz="2800" b="1" dirty="0">
                    <a:solidFill>
                      <a:srgbClr val="F25E4F"/>
                    </a:solidFill>
                  </a:rPr>
                  <a:t> Matriu Identitat </a:t>
                </a:r>
                <a:r>
                  <a:rPr lang="ca-ES" sz="2800" dirty="0"/>
                  <a:t>d’ordre n, escrita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8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ca-ES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ca-ES" sz="2800" b="1" dirty="0"/>
                  <a:t> </a:t>
                </a:r>
                <a:r>
                  <a:rPr lang="ca-ES" sz="2800" dirty="0"/>
                  <a:t>(o simplement </a:t>
                </a:r>
                <a14:m>
                  <m:oMath xmlns:m="http://schemas.openxmlformats.org/officeDocument/2006/math">
                    <m:r>
                      <a:rPr lang="ca-ES" sz="2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800" dirty="0"/>
                  <a:t>, si no hi ha confusió) és una </a:t>
                </a:r>
                <a:r>
                  <a:rPr lang="ca-ES" sz="2800" b="1" dirty="0"/>
                  <a:t>matriu diagonal </a:t>
                </a:r>
                <a14:m>
                  <m:oMath xmlns:m="http://schemas.openxmlformats.org/officeDocument/2006/math">
                    <m:r>
                      <a:rPr lang="ca-ES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800" b="1" dirty="0"/>
                  <a:t>-per-</a:t>
                </a:r>
                <a14:m>
                  <m:oMath xmlns:m="http://schemas.openxmlformats.org/officeDocument/2006/math">
                    <m:r>
                      <a:rPr lang="ca-ES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800" b="1" dirty="0"/>
                  <a:t> </a:t>
                </a:r>
                <a:r>
                  <a:rPr lang="ca-ES" sz="2800" dirty="0"/>
                  <a:t>on els </a:t>
                </a:r>
                <a:r>
                  <a:rPr lang="ca-ES" sz="2800" b="1" dirty="0"/>
                  <a:t>elements de la diagonal principal són uns</a:t>
                </a:r>
                <a:r>
                  <a:rPr lang="ca-ES" sz="2800" dirty="0"/>
                  <a:t>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4F6FBA6-D373-42E7-BD93-4EE2AA9B5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716" y="802059"/>
                <a:ext cx="6494934" cy="1815882"/>
              </a:xfrm>
              <a:prstGeom prst="rect">
                <a:avLst/>
              </a:prstGeom>
              <a:blipFill>
                <a:blip r:embed="rId13"/>
                <a:stretch>
                  <a:fillRect l="-1878" t="-3367" r="-1972" b="-909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23E01C7-245E-4540-B51E-7BF85BA2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811" y="865661"/>
            <a:ext cx="120456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29A5BC7-269E-4218-A6C7-9833858D6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952917"/>
              </p:ext>
            </p:extLst>
          </p:nvPr>
        </p:nvGraphicFramePr>
        <p:xfrm>
          <a:off x="8904304" y="602123"/>
          <a:ext cx="2714491" cy="2295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Equation" r:id="rId14" imgW="1079500" imgH="914400" progId="Equation.DSMT4">
                  <p:embed/>
                </p:oleObj>
              </mc:Choice>
              <mc:Fallback>
                <p:oleObj name="Equation" r:id="rId14" imgW="10795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304" y="602123"/>
                        <a:ext cx="2714491" cy="22958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81EC0358-B19C-42DA-AAC6-AD1E0904F27A}"/>
              </a:ext>
            </a:extLst>
          </p:cNvPr>
          <p:cNvSpPr/>
          <p:nvPr/>
        </p:nvSpPr>
        <p:spPr>
          <a:xfrm>
            <a:off x="2124000" y="3117339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0F26A57-ED4F-454E-B421-D92925BFEA58}"/>
              </a:ext>
            </a:extLst>
          </p:cNvPr>
          <p:cNvSpPr/>
          <p:nvPr/>
        </p:nvSpPr>
        <p:spPr>
          <a:xfrm>
            <a:off x="2364711" y="3266146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B6A892FF-14E2-48B7-8DC9-EEB01A13815F}"/>
                  </a:ext>
                </a:extLst>
              </p:cNvPr>
              <p:cNvSpPr/>
              <p:nvPr/>
            </p:nvSpPr>
            <p:spPr>
              <a:xfrm>
                <a:off x="3627380" y="3304780"/>
                <a:ext cx="7369453" cy="13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a-E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…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B6A892FF-14E2-48B7-8DC9-EEB01A138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380" y="3304780"/>
                <a:ext cx="7369453" cy="13769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: Cantos Arredondados 25">
                <a:extLst>
                  <a:ext uri="{FF2B5EF4-FFF2-40B4-BE49-F238E27FC236}">
                    <a16:creationId xmlns:a16="http://schemas.microsoft.com/office/drawing/2014/main" id="{6F989003-0028-433B-BB74-64E7F4C3CF37}"/>
                  </a:ext>
                </a:extLst>
              </p:cNvPr>
              <p:cNvSpPr/>
              <p:nvPr/>
            </p:nvSpPr>
            <p:spPr>
              <a:xfrm>
                <a:off x="4898678" y="5204860"/>
                <a:ext cx="4899800" cy="101361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a-ES" sz="24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a-E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a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2400" dirty="0"/>
              </a:p>
            </p:txBody>
          </p:sp>
        </mc:Choice>
        <mc:Fallback xmlns="">
          <p:sp>
            <p:nvSpPr>
              <p:cNvPr id="26" name="Retângulo: Cantos Arredondados 25">
                <a:extLst>
                  <a:ext uri="{FF2B5EF4-FFF2-40B4-BE49-F238E27FC236}">
                    <a16:creationId xmlns:a16="http://schemas.microsoft.com/office/drawing/2014/main" id="{6F989003-0028-433B-BB74-64E7F4C3C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678" y="5204860"/>
                <a:ext cx="4899800" cy="1013611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317C5E59-41D0-43BA-9E0A-BBDDAE8A662A}"/>
              </a:ext>
            </a:extLst>
          </p:cNvPr>
          <p:cNvSpPr/>
          <p:nvPr/>
        </p:nvSpPr>
        <p:spPr>
          <a:xfrm>
            <a:off x="2124000" y="5277594"/>
            <a:ext cx="2578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/>
              <a:t>Representació de la Matriu Identitat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8B69531B-A756-48DB-9419-C85D2AFF2764}"/>
                  </a:ext>
                </a:extLst>
              </p:cNvPr>
              <p:cNvSpPr/>
              <p:nvPr/>
            </p:nvSpPr>
            <p:spPr>
              <a:xfrm>
                <a:off x="2352638" y="6238386"/>
                <a:ext cx="9301814" cy="361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1600" dirty="0"/>
                  <a:t>Els elements de la matriu identitat estan representats 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ca-E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1600" dirty="0"/>
                  <a:t> i s’anomenen </a:t>
                </a:r>
                <a:r>
                  <a:rPr lang="ca-ES" sz="1600" b="1" dirty="0"/>
                  <a:t>Deltes de </a:t>
                </a:r>
                <a:r>
                  <a:rPr lang="ca-ES" sz="1600" b="1" dirty="0" err="1"/>
                  <a:t>Kronecker</a:t>
                </a:r>
                <a:endParaRPr lang="ca-ES" sz="1600" b="1" dirty="0"/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8B69531B-A756-48DB-9419-C85D2AFF2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38" y="6238386"/>
                <a:ext cx="9301814" cy="361830"/>
              </a:xfrm>
              <a:prstGeom prst="rect">
                <a:avLst/>
              </a:prstGeom>
              <a:blipFill>
                <a:blip r:embed="rId18"/>
                <a:stretch>
                  <a:fillRect t="-3333" b="-1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7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36" grpId="0" animBg="1"/>
      <p:bldP spid="37" grpId="0"/>
      <p:bldP spid="38" grpId="0"/>
      <p:bldP spid="26" grpId="0" animBg="1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1FE0D135-8B31-449F-83D4-364A1E13C0FB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CEEE0368-61A4-4D85-BA9A-A50B2EE75FD9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5. </a:t>
            </a:r>
            <a:r>
              <a:rPr lang="ca-ES" b="1" dirty="0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9E8A48E2-82F6-40F6-8001-2EF7EDA039FD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33A8273-AD29-4A34-9378-2C5CCDADD55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6308FCDC-C3CA-46C0-9BEC-6DDF84DD6F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11AFB52F-F8F5-49F3-995D-40056A2933F9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8B77A091-99F0-46FF-A294-D1B914FF06BF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29EB311E-2302-4A4D-84A0-24B1BAA6C93F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31" name="Retângulo: Cantos Arredondados 30">
            <a:hlinkClick r:id="rId11" action="ppaction://hlinksldjump"/>
            <a:extLst>
              <a:ext uri="{FF2B5EF4-FFF2-40B4-BE49-F238E27FC236}">
                <a16:creationId xmlns:a16="http://schemas.microsoft.com/office/drawing/2014/main" id="{4BA178D1-5DEB-4C60-A823-73616F4900DB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919CDDD6-3574-46DA-9D9C-C951CFCE05BD}"/>
              </a:ext>
            </a:extLst>
          </p:cNvPr>
          <p:cNvSpPr/>
          <p:nvPr/>
        </p:nvSpPr>
        <p:spPr>
          <a:xfrm>
            <a:off x="2124000" y="472273"/>
            <a:ext cx="9803391" cy="327313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AA7C581-822D-4D82-ABB9-110C1D0C785B}"/>
              </a:ext>
            </a:extLst>
          </p:cNvPr>
          <p:cNvSpPr/>
          <p:nvPr/>
        </p:nvSpPr>
        <p:spPr>
          <a:xfrm>
            <a:off x="2475689" y="865661"/>
            <a:ext cx="908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Una</a:t>
            </a:r>
            <a:r>
              <a:rPr lang="ca-ES" sz="2400" b="1" dirty="0">
                <a:solidFill>
                  <a:srgbClr val="F25E4F"/>
                </a:solidFill>
              </a:rPr>
              <a:t> Matriu Escalar </a:t>
            </a:r>
            <a:r>
              <a:rPr lang="ca-ES" sz="2400" dirty="0"/>
              <a:t>és una matriu </a:t>
            </a:r>
            <a:r>
              <a:rPr lang="ca-ES" sz="2400" b="1" dirty="0"/>
              <a:t>diagonal </a:t>
            </a:r>
            <a:r>
              <a:rPr lang="ca-ES" sz="2400" dirty="0"/>
              <a:t>on </a:t>
            </a:r>
            <a:r>
              <a:rPr lang="ca-ES" sz="2400" b="1" dirty="0"/>
              <a:t>tots els elements de la diagonal principal són iguals </a:t>
            </a:r>
            <a:r>
              <a:rPr lang="ca-ES" sz="2400" dirty="0"/>
              <a:t>(una constant real o complexa).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DC2D8E8-46ED-419E-91D4-26173E1794D0}"/>
                  </a:ext>
                </a:extLst>
              </p:cNvPr>
              <p:cNvSpPr/>
              <p:nvPr/>
            </p:nvSpPr>
            <p:spPr>
              <a:xfrm>
                <a:off x="2552281" y="1786134"/>
                <a:ext cx="5888333" cy="79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a-E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a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0,   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ca-ES" sz="2400" b="0" i="1" spc="-4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endParaRPr lang="ca-ES" sz="24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DC2D8E8-46ED-419E-91D4-26173E17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281" y="1786134"/>
                <a:ext cx="5888333" cy="7923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2C2F553-78AA-4901-BDCD-A1DBB1AE7C85}"/>
                  </a:ext>
                </a:extLst>
              </p:cNvPr>
              <p:cNvSpPr/>
              <p:nvPr/>
            </p:nvSpPr>
            <p:spPr>
              <a:xfrm>
                <a:off x="2552280" y="2821187"/>
                <a:ext cx="889279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/>
                  <a:t>Una matriu escalar es pot escriure 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b="1" dirty="0"/>
                  <a:t> !</a:t>
                </a:r>
              </a:p>
              <a:p>
                <a:pPr algn="just"/>
                <a:r>
                  <a:rPr lang="ca-ES" dirty="0"/>
                  <a:t>(vegeu la multiplicació d’una matriu per un escalar a la Lliçó 5)</a:t>
                </a: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2C2F553-78AA-4901-BDCD-A1DBB1AE7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280" y="2821187"/>
                <a:ext cx="8892793" cy="738664"/>
              </a:xfrm>
              <a:prstGeom prst="rect">
                <a:avLst/>
              </a:prstGeom>
              <a:blipFill>
                <a:blip r:embed="rId13"/>
                <a:stretch>
                  <a:fillRect l="-1097" t="-6612" b="-1239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60967CB-592B-4D87-9487-34D02ACF3F03}"/>
              </a:ext>
            </a:extLst>
          </p:cNvPr>
          <p:cNvSpPr/>
          <p:nvPr/>
        </p:nvSpPr>
        <p:spPr>
          <a:xfrm>
            <a:off x="2124000" y="4618559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7B70BAD-DCEB-4A65-9683-61A08948524B}"/>
              </a:ext>
            </a:extLst>
          </p:cNvPr>
          <p:cNvSpPr/>
          <p:nvPr/>
        </p:nvSpPr>
        <p:spPr>
          <a:xfrm>
            <a:off x="2364711" y="4780841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3048A34-A6CA-4822-AA82-76F47AF2EDB8}"/>
                  </a:ext>
                </a:extLst>
              </p:cNvPr>
              <p:cNvSpPr/>
              <p:nvPr/>
            </p:nvSpPr>
            <p:spPr>
              <a:xfrm>
                <a:off x="3627380" y="4806000"/>
                <a:ext cx="6064481" cy="13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…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3048A34-A6CA-4822-AA82-76F47AF2E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380" y="4806000"/>
                <a:ext cx="6064481" cy="1376980"/>
              </a:xfrm>
              <a:prstGeom prst="rect">
                <a:avLst/>
              </a:prstGeom>
              <a:blipFill>
                <a:blip r:embed="rId14"/>
                <a:stretch>
                  <a:fillRect r="-6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A72B470-65F9-4C0B-A42C-A4CDD3AF391D}"/>
                  </a:ext>
                </a:extLst>
              </p:cNvPr>
              <p:cNvSpPr/>
              <p:nvPr/>
            </p:nvSpPr>
            <p:spPr>
              <a:xfrm>
                <a:off x="8868895" y="1657277"/>
                <a:ext cx="2396297" cy="1373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ca-E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ca-E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ca-ES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ca-ES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ca-ES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ca-E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ca-ES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⋱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ca-ES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A72B470-65F9-4C0B-A42C-A4CDD3AF3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895" y="1657277"/>
                <a:ext cx="2396297" cy="13730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9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/>
      <p:bldP spid="36" grpId="0"/>
      <p:bldP spid="37" grpId="0" animBg="1"/>
      <p:bldP spid="38" grpId="0"/>
      <p:bldP spid="3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4A94444-5425-4EE2-A62B-88BD8E06162B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3406A754-30CE-4497-8173-99E686861B86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5. </a:t>
            </a:r>
            <a:r>
              <a:rPr lang="ca-ES" b="1" dirty="0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8B2891C5-724C-49ED-B086-8DE3D1908B11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FDF82E5-57A8-4E36-A4FA-D796AC9C114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358BADA-E313-48E8-B26A-DB39B5FC9D4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6AA03DC5-5DC9-4938-A394-F64561337F91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D3EF6342-F0EC-4AA2-8523-C22117FEF3D7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BF2B9515-53E8-43B2-9B5D-BCF92A88D2BE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31" name="Retângulo: Cantos Arredondados 30">
            <a:hlinkClick r:id="rId11" action="ppaction://hlinksldjump"/>
            <a:extLst>
              <a:ext uri="{FF2B5EF4-FFF2-40B4-BE49-F238E27FC236}">
                <a16:creationId xmlns:a16="http://schemas.microsoft.com/office/drawing/2014/main" id="{40F297BD-F1BD-46D2-937C-139B743BF2A5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8ECCBFAE-DF50-4800-9D28-C9DFBDE867CB}"/>
              </a:ext>
            </a:extLst>
          </p:cNvPr>
          <p:cNvSpPr/>
          <p:nvPr/>
        </p:nvSpPr>
        <p:spPr>
          <a:xfrm>
            <a:off x="2124000" y="990001"/>
            <a:ext cx="9803391" cy="149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67D044F-B4B0-4D95-9A32-1E0BE169D98B}"/>
              </a:ext>
            </a:extLst>
          </p:cNvPr>
          <p:cNvSpPr/>
          <p:nvPr/>
        </p:nvSpPr>
        <p:spPr>
          <a:xfrm>
            <a:off x="2475689" y="1383388"/>
            <a:ext cx="908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La</a:t>
            </a:r>
            <a:r>
              <a:rPr lang="ca-ES" sz="2400" b="1" dirty="0">
                <a:solidFill>
                  <a:srgbClr val="F25E4F"/>
                </a:solidFill>
              </a:rPr>
              <a:t> Matriu Nul·la </a:t>
            </a:r>
            <a:r>
              <a:rPr lang="ca-ES" sz="2400" dirty="0"/>
              <a:t>o</a:t>
            </a:r>
            <a:r>
              <a:rPr lang="ca-ES" sz="2400" b="1" dirty="0">
                <a:solidFill>
                  <a:srgbClr val="F25E4F"/>
                </a:solidFill>
              </a:rPr>
              <a:t> Matriu Zero </a:t>
            </a:r>
            <a:r>
              <a:rPr lang="ca-ES" sz="2400" dirty="0"/>
              <a:t> és una matriu de qualsevol tipus en què </a:t>
            </a:r>
            <a:r>
              <a:rPr lang="ca-ES" sz="2400" b="1" dirty="0"/>
              <a:t>totes les entrades són zero</a:t>
            </a:r>
            <a:r>
              <a:rPr lang="ca-ES" sz="2400" dirty="0"/>
              <a:t>. 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AECC1068-B3D7-4D0F-AA18-AC05E813DFBA}"/>
              </a:ext>
            </a:extLst>
          </p:cNvPr>
          <p:cNvSpPr/>
          <p:nvPr/>
        </p:nvSpPr>
        <p:spPr>
          <a:xfrm>
            <a:off x="2124000" y="2877388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638C67E-2F63-4B7C-A3C2-42DCCFD20A63}"/>
              </a:ext>
            </a:extLst>
          </p:cNvPr>
          <p:cNvSpPr/>
          <p:nvPr/>
        </p:nvSpPr>
        <p:spPr>
          <a:xfrm>
            <a:off x="2364711" y="303967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6B2454C-5B44-4372-861D-70869376C84F}"/>
                  </a:ext>
                </a:extLst>
              </p:cNvPr>
              <p:cNvSpPr/>
              <p:nvPr/>
            </p:nvSpPr>
            <p:spPr>
              <a:xfrm>
                <a:off x="3748170" y="3283715"/>
                <a:ext cx="4257256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, …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6B2454C-5B44-4372-861D-70869376C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170" y="3283715"/>
                <a:ext cx="4257256" cy="1068947"/>
              </a:xfrm>
              <a:prstGeom prst="rect">
                <a:avLst/>
              </a:prstGeom>
              <a:blipFill>
                <a:blip r:embed="rId12"/>
                <a:stretch>
                  <a:fillRect r="-114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: Cantos Arredondados 22">
                <a:extLst>
                  <a:ext uri="{FF2B5EF4-FFF2-40B4-BE49-F238E27FC236}">
                    <a16:creationId xmlns:a16="http://schemas.microsoft.com/office/drawing/2014/main" id="{C6E1D403-37B5-4CF4-A5D6-46B58E16BC54}"/>
                  </a:ext>
                </a:extLst>
              </p:cNvPr>
              <p:cNvSpPr/>
              <p:nvPr/>
            </p:nvSpPr>
            <p:spPr>
              <a:xfrm>
                <a:off x="5088753" y="5765891"/>
                <a:ext cx="4206907" cy="832924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a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ca-ES" sz="2400" dirty="0"/>
              </a:p>
            </p:txBody>
          </p:sp>
        </mc:Choice>
        <mc:Fallback xmlns="">
          <p:sp>
            <p:nvSpPr>
              <p:cNvPr id="23" name="Retângulo: Cantos Arredondados 22">
                <a:extLst>
                  <a:ext uri="{FF2B5EF4-FFF2-40B4-BE49-F238E27FC236}">
                    <a16:creationId xmlns:a16="http://schemas.microsoft.com/office/drawing/2014/main" id="{C6E1D403-37B5-4CF4-A5D6-46B58E16B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753" y="5765891"/>
                <a:ext cx="4206907" cy="83292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E56949A-876C-4CEE-ADB2-B2AFCB5A3F35}"/>
                  </a:ext>
                </a:extLst>
              </p:cNvPr>
              <p:cNvSpPr/>
              <p:nvPr/>
            </p:nvSpPr>
            <p:spPr>
              <a:xfrm>
                <a:off x="2364711" y="4987835"/>
                <a:ext cx="914158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/>
                  <a:t>Aquestes matrius es representen normalment per la </a:t>
                </a:r>
                <a:r>
                  <a:rPr lang="ca-ES" sz="2400" b="1" dirty="0"/>
                  <a:t>lletra majúscula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ca-ES" sz="2400" dirty="0"/>
                  <a:t>, que representa les </a:t>
                </a:r>
                <a:r>
                  <a:rPr lang="ca-ES" sz="2400" b="1" dirty="0"/>
                  <a:t>matrius “zero”</a:t>
                </a:r>
                <a:r>
                  <a:rPr lang="ca-ES" sz="2400" dirty="0"/>
                  <a:t>:</a:t>
                </a:r>
                <a:endParaRPr lang="ca-ES" sz="2400" b="1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E56949A-876C-4CEE-ADB2-B2AFCB5A3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711" y="4987835"/>
                <a:ext cx="9141585" cy="830997"/>
              </a:xfrm>
              <a:prstGeom prst="rect">
                <a:avLst/>
              </a:prstGeom>
              <a:blipFill>
                <a:blip r:embed="rId14"/>
                <a:stretch>
                  <a:fillRect l="-1067" t="-5839" r="-1000" b="-1532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9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 animBg="1"/>
      <p:bldP spid="37" grpId="0"/>
      <p:bldP spid="38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extLst>
              <a:ext uri="{FF2B5EF4-FFF2-40B4-BE49-F238E27FC236}">
                <a16:creationId xmlns:a16="http://schemas.microsoft.com/office/drawing/2014/main" id="{8A1DB203-924C-42F4-B677-46FA7C2AC129}"/>
              </a:ext>
            </a:extLst>
          </p:cNvPr>
          <p:cNvSpPr/>
          <p:nvPr/>
        </p:nvSpPr>
        <p:spPr>
          <a:xfrm>
            <a:off x="8140140" y="2705056"/>
            <a:ext cx="386341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b="1" dirty="0">
                <a:solidFill>
                  <a:srgbClr val="F25E4F"/>
                </a:solidFill>
              </a:rPr>
              <a:t>Tots els elements per sota de la diagonal són zero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C5887E52-AEE1-494A-A80B-35535ED15F5D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BB2B736A-3E9A-40FF-B2CB-F210ED83E50F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5. </a:t>
            </a:r>
            <a:r>
              <a:rPr lang="ca-ES" b="1" dirty="0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3608D97-8D21-4156-9C5C-97E67A45C36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6E2960E4-D918-4746-95EB-65A660F041D2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2B508F29-3E3B-4CF3-A075-2481E7DB7E0C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78DC2CCF-CD3C-4796-8FC7-17C802E04E41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31" name="Retângulo: Cantos Arredondados 30">
            <a:hlinkClick r:id="rId11" action="ppaction://hlinksldjump"/>
            <a:extLst>
              <a:ext uri="{FF2B5EF4-FFF2-40B4-BE49-F238E27FC236}">
                <a16:creationId xmlns:a16="http://schemas.microsoft.com/office/drawing/2014/main" id="{C6EB4FDD-D5B6-4F21-BD00-1842CA76AFE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1246BA1D-D12F-4736-95D2-A4C54FAFFE7E}"/>
              </a:ext>
            </a:extLst>
          </p:cNvPr>
          <p:cNvSpPr/>
          <p:nvPr/>
        </p:nvSpPr>
        <p:spPr>
          <a:xfrm>
            <a:off x="2126896" y="741169"/>
            <a:ext cx="9803391" cy="149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93454D8-339F-45D2-AB0B-CFD4C19B12D3}"/>
              </a:ext>
            </a:extLst>
          </p:cNvPr>
          <p:cNvSpPr/>
          <p:nvPr/>
        </p:nvSpPr>
        <p:spPr>
          <a:xfrm>
            <a:off x="2458036" y="888004"/>
            <a:ext cx="9089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b="1" dirty="0">
                <a:solidFill>
                  <a:srgbClr val="F25E4F"/>
                </a:solidFill>
              </a:rPr>
              <a:t>IMPORTANT – abans de passar a Posa't a prova!</a:t>
            </a:r>
            <a:endParaRPr lang="ca-ES" sz="2400" dirty="0"/>
          </a:p>
          <a:p>
            <a:pPr algn="ctr"/>
            <a:r>
              <a:rPr lang="ca-ES" sz="2400" dirty="0"/>
              <a:t>Totes les definicions que hem donat “</a:t>
            </a:r>
            <a:r>
              <a:rPr lang="ca-ES" sz="2400" b="1" dirty="0"/>
              <a:t>no són exclusives</a:t>
            </a:r>
            <a:r>
              <a:rPr lang="ca-ES" sz="2400" dirty="0"/>
              <a:t>” en el sentit que una mateixa matriu es pot “classificar” de diverses formes!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0BB1DE87-EA0B-44AD-B4CD-195B97F2A1CE}"/>
              </a:ext>
            </a:extLst>
          </p:cNvPr>
          <p:cNvSpPr/>
          <p:nvPr/>
        </p:nvSpPr>
        <p:spPr>
          <a:xfrm>
            <a:off x="2126897" y="2484000"/>
            <a:ext cx="5710818" cy="4109950"/>
          </a:xfrm>
          <a:prstGeom prst="roundRect">
            <a:avLst>
              <a:gd name="adj" fmla="val 8506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98D8799-4618-466B-A05B-60696A66CC24}"/>
              </a:ext>
            </a:extLst>
          </p:cNvPr>
          <p:cNvSpPr/>
          <p:nvPr/>
        </p:nvSpPr>
        <p:spPr>
          <a:xfrm>
            <a:off x="2429001" y="259868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E68BF6E-A4BC-4AC1-AC75-29CE6092EC1F}"/>
              </a:ext>
            </a:extLst>
          </p:cNvPr>
          <p:cNvSpPr/>
          <p:nvPr/>
        </p:nvSpPr>
        <p:spPr>
          <a:xfrm>
            <a:off x="2387746" y="3004585"/>
            <a:ext cx="4977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Considereu una </a:t>
            </a:r>
            <a:r>
              <a:rPr lang="ca-ES" sz="2400" b="1" dirty="0"/>
              <a:t>matriu quadrada zero d’ordre 3</a:t>
            </a:r>
            <a:r>
              <a:rPr lang="ca-ES" sz="2400" dirty="0"/>
              <a:t>:</a:t>
            </a:r>
            <a:endParaRPr lang="ca-E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CC8FC47-A3D1-4CBF-917E-7D83179141DD}"/>
                  </a:ext>
                </a:extLst>
              </p:cNvPr>
              <p:cNvSpPr/>
              <p:nvPr/>
            </p:nvSpPr>
            <p:spPr>
              <a:xfrm>
                <a:off x="2458036" y="4337211"/>
                <a:ext cx="2018566" cy="1231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800" dirty="0"/>
                  <a:t> </a:t>
                </a: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CC8FC47-A3D1-4CBF-917E-7D8317914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036" y="4337211"/>
                <a:ext cx="2018566" cy="12317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85E4D442-C0C7-4DBF-B663-284B19154D09}"/>
              </a:ext>
            </a:extLst>
          </p:cNvPr>
          <p:cNvSpPr/>
          <p:nvPr/>
        </p:nvSpPr>
        <p:spPr>
          <a:xfrm>
            <a:off x="2387744" y="3743339"/>
            <a:ext cx="4977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Aquesta matriu és:</a:t>
            </a:r>
            <a:endParaRPr lang="ca-ES" sz="2400" b="1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BDF9E2A2-E891-4829-9951-DE993928FBF8}"/>
              </a:ext>
            </a:extLst>
          </p:cNvPr>
          <p:cNvSpPr/>
          <p:nvPr/>
        </p:nvSpPr>
        <p:spPr>
          <a:xfrm>
            <a:off x="4569747" y="4057696"/>
            <a:ext cx="2766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/>
              <a:t>Triangular Superior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A854322-ABC4-42BC-8505-C4A4FC4DA315}"/>
              </a:ext>
            </a:extLst>
          </p:cNvPr>
          <p:cNvSpPr/>
          <p:nvPr/>
        </p:nvSpPr>
        <p:spPr>
          <a:xfrm>
            <a:off x="4569747" y="4551378"/>
            <a:ext cx="2766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/>
              <a:t>Triangular Inferior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99C342C-4457-45AC-857C-1CD6C10724AC}"/>
              </a:ext>
            </a:extLst>
          </p:cNvPr>
          <p:cNvSpPr/>
          <p:nvPr/>
        </p:nvSpPr>
        <p:spPr>
          <a:xfrm>
            <a:off x="4569747" y="5026559"/>
            <a:ext cx="2426365" cy="47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/>
              <a:t>Diagonal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28FC49A-282D-4FB0-A82F-6B174409D1FC}"/>
              </a:ext>
            </a:extLst>
          </p:cNvPr>
          <p:cNvSpPr/>
          <p:nvPr/>
        </p:nvSpPr>
        <p:spPr>
          <a:xfrm>
            <a:off x="4578957" y="5450464"/>
            <a:ext cx="2426365" cy="47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/>
              <a:t>Escalar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CDF47C3-E295-42C7-8523-6849EE65E465}"/>
              </a:ext>
            </a:extLst>
          </p:cNvPr>
          <p:cNvSpPr/>
          <p:nvPr/>
        </p:nvSpPr>
        <p:spPr>
          <a:xfrm>
            <a:off x="8066875" y="4634660"/>
            <a:ext cx="3863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dirty="0"/>
              <a:t>No obstant això, cap d’aquestes quatre opcions </a:t>
            </a:r>
            <a:r>
              <a:rPr lang="ca-ES" sz="2400" b="1" dirty="0"/>
              <a:t>no és suficient per definir-la correctament</a:t>
            </a:r>
            <a:r>
              <a:rPr lang="ca-ES" sz="2400" dirty="0"/>
              <a:t> com ho fa “matriu zero”!!</a:t>
            </a:r>
            <a:endParaRPr lang="ca-ES" sz="2400" b="1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E90A7D9-83AB-4197-B35D-F4ADEDF93A09}"/>
              </a:ext>
            </a:extLst>
          </p:cNvPr>
          <p:cNvSpPr/>
          <p:nvPr/>
        </p:nvSpPr>
        <p:spPr>
          <a:xfrm>
            <a:off x="2844801" y="6057080"/>
            <a:ext cx="44916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b="1" dirty="0">
                <a:solidFill>
                  <a:srgbClr val="29A6FF"/>
                </a:solidFill>
              </a:rPr>
              <a:t>(Feu CLIC a cada nom per a veure el perquè!)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536C5689-DB4C-4AF0-8B10-EDB4DC3AFD06}"/>
              </a:ext>
            </a:extLst>
          </p:cNvPr>
          <p:cNvSpPr/>
          <p:nvPr/>
        </p:nvSpPr>
        <p:spPr>
          <a:xfrm>
            <a:off x="8133397" y="3017839"/>
            <a:ext cx="386341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b="1" dirty="0">
                <a:solidFill>
                  <a:schemeClr val="accent2"/>
                </a:solidFill>
              </a:rPr>
              <a:t>Tots els elements per sobre de la diagonal són zero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FEE3FF2B-20A1-4B97-9032-0F407A6DBD87}"/>
              </a:ext>
            </a:extLst>
          </p:cNvPr>
          <p:cNvSpPr/>
          <p:nvPr/>
        </p:nvSpPr>
        <p:spPr>
          <a:xfrm>
            <a:off x="8133397" y="3348869"/>
            <a:ext cx="386341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b="1" dirty="0">
                <a:solidFill>
                  <a:schemeClr val="accent6"/>
                </a:solidFill>
              </a:rPr>
              <a:t>Tots els elements fora de la diagonal són zero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D2D3C278-C1F4-48A4-BBF3-9F2313813D4C}"/>
              </a:ext>
            </a:extLst>
          </p:cNvPr>
          <p:cNvSpPr/>
          <p:nvPr/>
        </p:nvSpPr>
        <p:spPr>
          <a:xfrm>
            <a:off x="8133397" y="3673796"/>
            <a:ext cx="386341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b="1" dirty="0">
                <a:solidFill>
                  <a:srgbClr val="0070C0"/>
                </a:solidFill>
              </a:rPr>
              <a:t>Matriu Diagonal amb tots els elements iguals  (k=0)</a:t>
            </a:r>
          </a:p>
        </p:txBody>
      </p:sp>
    </p:spTree>
    <p:extLst>
      <p:ext uri="{BB962C8B-B14F-4D97-AF65-F5344CB8AC3E}">
        <p14:creationId xmlns:p14="http://schemas.microsoft.com/office/powerpoint/2010/main" val="183328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1" grpId="0" animBg="1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8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C5887E52-AEE1-494A-A80B-35535ED15F5D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B2B736A-3E9A-40FF-B2CB-F210ED83E50F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5. </a:t>
            </a:r>
            <a:r>
              <a:rPr lang="ca-ES" b="1" dirty="0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3608D97-8D21-4156-9C5C-97E67A45C36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9" action="ppaction://hlinksldjump"/>
            <a:extLst>
              <a:ext uri="{FF2B5EF4-FFF2-40B4-BE49-F238E27FC236}">
                <a16:creationId xmlns:a16="http://schemas.microsoft.com/office/drawing/2014/main" id="{6E2960E4-D918-4746-95EB-65A660F041D2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29" name="Retângulo: Cantos Arredondados 28">
            <a:hlinkClick r:id="rId10" action="ppaction://hlinksldjump"/>
            <a:extLst>
              <a:ext uri="{FF2B5EF4-FFF2-40B4-BE49-F238E27FC236}">
                <a16:creationId xmlns:a16="http://schemas.microsoft.com/office/drawing/2014/main" id="{2B508F29-3E3B-4CF3-A075-2481E7DB7E0C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78DC2CCF-CD3C-4796-8FC7-17C802E04E41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31" name="Retângulo: Cantos Arredondados 30">
            <a:hlinkClick r:id="rId12" action="ppaction://hlinksldjump"/>
            <a:extLst>
              <a:ext uri="{FF2B5EF4-FFF2-40B4-BE49-F238E27FC236}">
                <a16:creationId xmlns:a16="http://schemas.microsoft.com/office/drawing/2014/main" id="{C6EB4FDD-D5B6-4F21-BD00-1842CA76AFE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pic>
        <p:nvPicPr>
          <p:cNvPr id="21" name="Imagem 20" descr="Uma imagem com edifício&#10;&#10;Descrição gerada automaticamente">
            <a:extLst>
              <a:ext uri="{FF2B5EF4-FFF2-40B4-BE49-F238E27FC236}">
                <a16:creationId xmlns:a16="http://schemas.microsoft.com/office/drawing/2014/main" id="{9167D9FF-0665-4F8B-8CD3-96A0607B34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65" y="1350000"/>
            <a:ext cx="5402428" cy="5117340"/>
          </a:xfrm>
          <a:prstGeom prst="rect">
            <a:avLst/>
          </a:prstGeom>
        </p:spPr>
      </p:pic>
      <p:sp>
        <p:nvSpPr>
          <p:cNvPr id="22" name="Bolha de Pensamento: Nuvem 21">
            <a:extLst>
              <a:ext uri="{FF2B5EF4-FFF2-40B4-BE49-F238E27FC236}">
                <a16:creationId xmlns:a16="http://schemas.microsoft.com/office/drawing/2014/main" id="{F8BB2D8A-008F-49AC-B32E-B65050D5F5B7}"/>
              </a:ext>
            </a:extLst>
          </p:cNvPr>
          <p:cNvSpPr/>
          <p:nvPr/>
        </p:nvSpPr>
        <p:spPr>
          <a:xfrm>
            <a:off x="3171224" y="87549"/>
            <a:ext cx="3343066" cy="1633098"/>
          </a:xfrm>
          <a:prstGeom prst="cloudCallout">
            <a:avLst>
              <a:gd name="adj1" fmla="val -23591"/>
              <a:gd name="adj2" fmla="val 81819"/>
            </a:avLst>
          </a:prstGeom>
          <a:solidFill>
            <a:srgbClr val="F6FAF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latin typeface="Blackadder ITC" panose="04020505051007020D02" pitchFamily="82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C06C18F-2597-4F31-86F2-784ADAFA72A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588">
            <a:off x="3629543" y="620327"/>
            <a:ext cx="532592" cy="65079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21314276">
            <a:off x="4212310" y="368676"/>
            <a:ext cx="2255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Agafeu paper i llapis abans de començar!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E414DD-CFD3-4E38-AC0F-5CEDDDCA41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35" y="2164207"/>
            <a:ext cx="12630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0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C5887E52-AEE1-494A-A80B-35535ED15F5D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B2B736A-3E9A-40FF-B2CB-F210ED83E50F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5. </a:t>
            </a:r>
            <a:r>
              <a:rPr lang="ca-ES" b="1" dirty="0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3608D97-8D21-4156-9C5C-97E67A45C36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9" action="ppaction://hlinksldjump"/>
            <a:extLst>
              <a:ext uri="{FF2B5EF4-FFF2-40B4-BE49-F238E27FC236}">
                <a16:creationId xmlns:a16="http://schemas.microsoft.com/office/drawing/2014/main" id="{6E2960E4-D918-4746-95EB-65A660F041D2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29" name="Retângulo: Cantos Arredondados 28">
            <a:hlinkClick r:id="rId10" action="ppaction://hlinksldjump"/>
            <a:extLst>
              <a:ext uri="{FF2B5EF4-FFF2-40B4-BE49-F238E27FC236}">
                <a16:creationId xmlns:a16="http://schemas.microsoft.com/office/drawing/2014/main" id="{2B508F29-3E3B-4CF3-A075-2481E7DB7E0C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78DC2CCF-CD3C-4796-8FC7-17C802E04E41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31" name="Retângulo: Cantos Arredondados 30">
            <a:hlinkClick r:id="rId12" action="ppaction://hlinksldjump"/>
            <a:extLst>
              <a:ext uri="{FF2B5EF4-FFF2-40B4-BE49-F238E27FC236}">
                <a16:creationId xmlns:a16="http://schemas.microsoft.com/office/drawing/2014/main" id="{C6EB4FDD-D5B6-4F21-BD00-1842CA76AFE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D3C4C0E6-77CF-4946-B085-636E6CCE0A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DC90F752-BCF6-4178-9D71-53E2690FF4F9}"/>
              </a:ext>
            </a:extLst>
          </p:cNvPr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FB2DA875-8BC5-4C97-8BB8-EC502C22D5F0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9" name="ISPRING_QUIZ_SHAPE3">
            <a:extLst>
              <a:ext uri="{FF2B5EF4-FFF2-40B4-BE49-F238E27FC236}">
                <a16:creationId xmlns:a16="http://schemas.microsoft.com/office/drawing/2014/main" id="{409706FE-2FFC-4F92-A583-01384F15054B}"/>
              </a:ext>
            </a:extLst>
          </p:cNvPr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0" name="ISPRING_QUIZ_SHAPE4">
            <a:extLst>
              <a:ext uri="{FF2B5EF4-FFF2-40B4-BE49-F238E27FC236}">
                <a16:creationId xmlns:a16="http://schemas.microsoft.com/office/drawing/2014/main" id="{32FA58F9-875E-4CD4-B626-3D3C9D13F38E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822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err="1"/>
              <a:t>By</a:t>
            </a:r>
            <a:r>
              <a:rPr lang="ca-ES" sz="1600" dirty="0"/>
              <a:t> </a:t>
            </a:r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Lliçó 3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: Cantos Arredondados 23">
            <a:hlinkClick r:id="rId5" action="ppaction://hlinksldjump"/>
            <a:extLst>
              <a:ext uri="{FF2B5EF4-FFF2-40B4-BE49-F238E27FC236}">
                <a16:creationId xmlns:a16="http://schemas.microsoft.com/office/drawing/2014/main" id="{1C17BDC5-0DC3-4B30-88F3-C807AC9F52F6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25" name="Retângulo: Cantos Arredondados 24">
            <a:hlinkClick r:id="rId6" action="ppaction://hlinksldjump"/>
            <a:extLst>
              <a:ext uri="{FF2B5EF4-FFF2-40B4-BE49-F238E27FC236}">
                <a16:creationId xmlns:a16="http://schemas.microsoft.com/office/drawing/2014/main" id="{27C36EB6-31D2-4BD4-AACF-87C89A977965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5. </a:t>
            </a:r>
            <a:r>
              <a:rPr lang="ca-ES" b="1" dirty="0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07608B2A-29B1-49DE-8B25-29FB0F8EA9E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5B54126E-E8CA-400A-9A15-A9A4DC23CF11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B3728FA-E223-468C-B042-0B91EB1A971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0C99F182-514E-4B95-8832-3F78909A5AB2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32" name="Retângulo: Cantos Arredondados 31">
            <a:hlinkClick r:id="rId10" action="ppaction://hlinksldjump"/>
            <a:extLst>
              <a:ext uri="{FF2B5EF4-FFF2-40B4-BE49-F238E27FC236}">
                <a16:creationId xmlns:a16="http://schemas.microsoft.com/office/drawing/2014/main" id="{0E22ADC2-E085-413C-AAA9-87BD455801E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33" name="Retângulo: Cantos Arredondados 32">
            <a:hlinkClick r:id="rId11" action="ppaction://hlinksldjump"/>
            <a:extLst>
              <a:ext uri="{FF2B5EF4-FFF2-40B4-BE49-F238E27FC236}">
                <a16:creationId xmlns:a16="http://schemas.microsoft.com/office/drawing/2014/main" id="{653EE950-1843-4BC1-A6CB-0C5C7D45D929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36" name="Retângulo: Cantos Arredondados 35">
            <a:hlinkClick r:id="rId12" action="ppaction://hlinksldjump"/>
            <a:extLst>
              <a:ext uri="{FF2B5EF4-FFF2-40B4-BE49-F238E27FC236}">
                <a16:creationId xmlns:a16="http://schemas.microsoft.com/office/drawing/2014/main" id="{286386F9-E081-41B8-9405-815177037E84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9AD9A5-D4D3-4B04-B863-BAA007015B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24" y="1936102"/>
            <a:ext cx="1288732" cy="4572000"/>
          </a:xfrm>
          <a:prstGeom prst="rect">
            <a:avLst/>
          </a:prstGeom>
        </p:spPr>
      </p:pic>
      <p:sp>
        <p:nvSpPr>
          <p:cNvPr id="23" name="CaixaDeTexto 21">
            <a:extLst>
              <a:ext uri="{FF2B5EF4-FFF2-40B4-BE49-F238E27FC236}">
                <a16:creationId xmlns:a16="http://schemas.microsoft.com/office/drawing/2014/main" id="{4938042F-6FC2-43DA-8615-025D108016EA}"/>
              </a:ext>
            </a:extLst>
          </p:cNvPr>
          <p:cNvSpPr txBox="1"/>
          <p:nvPr/>
        </p:nvSpPr>
        <p:spPr>
          <a:xfrm>
            <a:off x="4003795" y="450644"/>
            <a:ext cx="594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Esperem que us hagi estat útil!</a:t>
            </a:r>
          </a:p>
        </p:txBody>
      </p:sp>
      <p:pic>
        <p:nvPicPr>
          <p:cNvPr id="22" name="Imagem 18">
            <a:extLst>
              <a:ext uri="{FF2B5EF4-FFF2-40B4-BE49-F238E27FC236}">
                <a16:creationId xmlns:a16="http://schemas.microsoft.com/office/drawing/2014/main" id="{929B4F53-589A-4339-99B0-1408AC151D1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pic>
        <p:nvPicPr>
          <p:cNvPr id="37" name="Imagem 20">
            <a:extLst>
              <a:ext uri="{FF2B5EF4-FFF2-40B4-BE49-F238E27FC236}">
                <a16:creationId xmlns:a16="http://schemas.microsoft.com/office/drawing/2014/main" id="{9672C274-837F-49AA-BE54-3B94E8684D68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990000"/>
            <a:ext cx="9859639" cy="536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/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Quan treballem amb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matrius quadrades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com que el</a:t>
                </a:r>
                <a:r>
                  <a:rPr lang="ca-ES" sz="2400" dirty="0"/>
                  <a:t> nombre de files és igual al nombre de columnes, </a:t>
                </a:r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només és necessari donar un nombre per identificar la mida, és a dir: </a:t>
                </a:r>
                <a:r>
                  <a:rPr lang="ca-E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dimensió</a:t>
                </a:r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ca-E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ordre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ca-ES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  <a:blipFill>
                <a:blip r:embed="rId4"/>
                <a:stretch>
                  <a:fillRect l="-1071" t="-4061" r="-1071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17" name="Retângulo: Cantos Arredondados 16">
            <a:hlinkClick r:id="rId5" action="ppaction://hlinksldjump"/>
            <a:extLst>
              <a:ext uri="{FF2B5EF4-FFF2-40B4-BE49-F238E27FC236}">
                <a16:creationId xmlns:a16="http://schemas.microsoft.com/office/drawing/2014/main" id="{56EA9440-05F7-4C78-AFC6-EEF8C1607A6E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18" name="Retângulo: Cantos Arredondados 17">
            <a:hlinkClick r:id="rId6" action="ppaction://hlinksldjump"/>
            <a:extLst>
              <a:ext uri="{FF2B5EF4-FFF2-40B4-BE49-F238E27FC236}">
                <a16:creationId xmlns:a16="http://schemas.microsoft.com/office/drawing/2014/main" id="{248EBE70-E018-412A-BC83-3C7DA898D073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5. </a:t>
            </a:r>
            <a:r>
              <a:rPr lang="ca-ES" b="1" dirty="0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19" name="Retângulo: Cantos Arredondados 18">
            <a:hlinkClick r:id="rId7" action="ppaction://hlinksldjump"/>
            <a:extLst>
              <a:ext uri="{FF2B5EF4-FFF2-40B4-BE49-F238E27FC236}">
                <a16:creationId xmlns:a16="http://schemas.microsoft.com/office/drawing/2014/main" id="{32FECC1B-56A2-459E-8AB1-FF22142ED8DD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FCA85137-3FDE-42CF-986B-BFE4F10973F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C9C35DC4-546F-40A3-97FA-C63BAD23C26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24" name="Retângulo: Cantos Arredondados 23">
            <a:hlinkClick r:id="rId11" action="ppaction://hlinksldjump"/>
            <a:extLst>
              <a:ext uri="{FF2B5EF4-FFF2-40B4-BE49-F238E27FC236}">
                <a16:creationId xmlns:a16="http://schemas.microsoft.com/office/drawing/2014/main" id="{9C323A7A-E0CA-4869-9453-7EF38EEF6D35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25" name="Retângulo: Cantos Arredondados 24">
            <a:hlinkClick r:id="rId12" action="ppaction://hlinksldjump"/>
            <a:extLst>
              <a:ext uri="{FF2B5EF4-FFF2-40B4-BE49-F238E27FC236}">
                <a16:creationId xmlns:a16="http://schemas.microsoft.com/office/drawing/2014/main" id="{22171309-7936-416F-8764-3804E7E7166D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7120A03-F4B8-4615-BAD7-6006523FD34E}"/>
              </a:ext>
            </a:extLst>
          </p:cNvPr>
          <p:cNvSpPr/>
          <p:nvPr/>
        </p:nvSpPr>
        <p:spPr>
          <a:xfrm>
            <a:off x="2124000" y="181789"/>
            <a:ext cx="96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MATRIUS QUADRADES – </a:t>
            </a:r>
            <a:r>
              <a:rPr lang="ca-ES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Alguns Elements Especials</a:t>
            </a:r>
            <a:endParaRPr lang="ca-ES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/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3A62805-4B1E-4C57-AEF3-2227D14B7DC7}"/>
              </a:ext>
            </a:extLst>
          </p:cNvPr>
          <p:cNvSpPr/>
          <p:nvPr/>
        </p:nvSpPr>
        <p:spPr>
          <a:xfrm>
            <a:off x="10928862" y="4023019"/>
            <a:ext cx="401934" cy="34039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E8CA582-3EDB-4B95-BBC5-37F91108B06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7C6B7E7-BE0F-49A6-8D96-B348841B76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61" y="3672000"/>
            <a:ext cx="186309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/>
      <p:bldP spid="26" grpId="0"/>
      <p:bldP spid="30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990000"/>
            <a:ext cx="9859639" cy="536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/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Quan treballem amb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matrius quadrades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com que el</a:t>
                </a:r>
                <a:r>
                  <a:rPr lang="ca-ES" sz="2400" dirty="0"/>
                  <a:t> nombre de files és igual al nombre de columnes, </a:t>
                </a:r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només és necessari donar un nombre per identificar la mida, és a dir: </a:t>
                </a:r>
                <a:r>
                  <a:rPr lang="ca-E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dimensió</a:t>
                </a:r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ca-E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ordre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ca-ES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  <a:blipFill>
                <a:blip r:embed="rId3"/>
                <a:stretch>
                  <a:fillRect l="-1071" t="-4061" r="-1071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56EA9440-05F7-4C78-AFC6-EEF8C1607A6E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18" name="Retângulo: Cantos Arredondados 17">
            <a:hlinkClick r:id="rId5" action="ppaction://hlinksldjump"/>
            <a:extLst>
              <a:ext uri="{FF2B5EF4-FFF2-40B4-BE49-F238E27FC236}">
                <a16:creationId xmlns:a16="http://schemas.microsoft.com/office/drawing/2014/main" id="{248EBE70-E018-412A-BC83-3C7DA898D073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5. </a:t>
            </a:r>
            <a:r>
              <a:rPr lang="ca-ES" b="1" dirty="0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19" name="Retângulo: Cantos Arredondados 18">
            <a:hlinkClick r:id="rId6" action="ppaction://hlinksldjump"/>
            <a:extLst>
              <a:ext uri="{FF2B5EF4-FFF2-40B4-BE49-F238E27FC236}">
                <a16:creationId xmlns:a16="http://schemas.microsoft.com/office/drawing/2014/main" id="{32FECC1B-56A2-459E-8AB1-FF22142ED8DD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FCA85137-3FDE-42CF-986B-BFE4F10973F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23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C9C35DC4-546F-40A3-97FA-C63BAD23C26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9C323A7A-E0CA-4869-9453-7EF38EEF6D35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22171309-7936-416F-8764-3804E7E7166D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/>
              <p:nvPr/>
            </p:nvSpPr>
            <p:spPr>
              <a:xfrm>
                <a:off x="2363511" y="2539712"/>
                <a:ext cx="5490777" cy="1599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Els elements/entrades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𝒏𝒏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és a dir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amb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s’anomenen els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elements de la diagonal</a:t>
                </a:r>
                <a:r>
                  <a:rPr lang="ca-ES" sz="2400" dirty="0">
                    <a:solidFill>
                      <a:srgbClr val="F25E4F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o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elements principals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 de la matriu.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11" y="2539712"/>
                <a:ext cx="5490777" cy="1599412"/>
              </a:xfrm>
              <a:prstGeom prst="rect">
                <a:avLst/>
              </a:prstGeom>
              <a:blipFill>
                <a:blip r:embed="rId12"/>
                <a:stretch>
                  <a:fillRect l="-1556" t="-3053" r="-1778" b="-801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1CBE172-2348-43C1-84A2-A6545508062E}"/>
              </a:ext>
            </a:extLst>
          </p:cNvPr>
          <p:cNvSpPr/>
          <p:nvPr/>
        </p:nvSpPr>
        <p:spPr>
          <a:xfrm rot="17888697">
            <a:off x="9611546" y="1809870"/>
            <a:ext cx="453433" cy="3317464"/>
          </a:xfrm>
          <a:prstGeom prst="roundRect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/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95B9EAA4-82EA-4C30-86AA-AEE94F84EB9A}"/>
              </a:ext>
            </a:extLst>
          </p:cNvPr>
          <p:cNvSpPr/>
          <p:nvPr/>
        </p:nvSpPr>
        <p:spPr>
          <a:xfrm>
            <a:off x="2363511" y="4168875"/>
            <a:ext cx="582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Aquesta diagonal de la matriu s’anomena també la </a:t>
            </a:r>
            <a:r>
              <a:rPr lang="ca-ES" sz="2400" b="1" dirty="0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diagonal principal</a:t>
            </a:r>
            <a:r>
              <a:rPr lang="ca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matriu.</a:t>
            </a:r>
            <a:endParaRPr lang="ca-E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A62805-4B1E-4C57-AEF3-2227D14B7DC7}"/>
              </a:ext>
            </a:extLst>
          </p:cNvPr>
          <p:cNvSpPr/>
          <p:nvPr/>
        </p:nvSpPr>
        <p:spPr>
          <a:xfrm>
            <a:off x="10928862" y="4023019"/>
            <a:ext cx="401934" cy="340395"/>
          </a:xfrm>
          <a:prstGeom prst="ellipse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E8CA582-3EDB-4B95-BBC5-37F91108B06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768B3FC4-AF72-4D33-AEB3-C490B5054EA5}"/>
                  </a:ext>
                </a:extLst>
              </p:cNvPr>
              <p:cNvSpPr/>
              <p:nvPr/>
            </p:nvSpPr>
            <p:spPr>
              <a:xfrm>
                <a:off x="2363511" y="5085897"/>
                <a:ext cx="9455004" cy="1201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La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suma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dels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elements principals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d’una matriu quadrada </a:t>
                </a:r>
                <a:r>
                  <a:rPr lang="ca-ES" sz="2400" i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s’anomena </a:t>
                </a:r>
                <a:r>
                  <a:rPr lang="ca-ES" sz="2400" b="1" dirty="0">
                    <a:solidFill>
                      <a:srgbClr val="F25E4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Traça de la Matriu</a:t>
                </a:r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es denota per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𝒕𝒓</m:t>
                    </m:r>
                    <m:d>
                      <m:dPr>
                        <m:ctrlPr>
                          <a:rPr lang="ca-ES" sz="2400" b="1" i="1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a-ES" sz="2400" b="1" i="1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és a dir:</a:t>
                </a:r>
              </a:p>
              <a:p>
                <a:pPr algn="just"/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ca-E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𝒕𝒓</m:t>
                    </m:r>
                    <m:d>
                      <m:dPr>
                        <m:ctrlPr>
                          <a:rPr lang="ca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a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ca-E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a-E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ca-E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ca-E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ca-E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ca-E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ca-E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a-E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a-E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𝒊𝒊</m:t>
                            </m:r>
                          </m:sub>
                        </m:sSub>
                      </m:e>
                    </m:nary>
                    <m:r>
                      <a:rPr lang="ca-E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sub>
                    </m:sSub>
                    <m:r>
                      <a:rPr lang="ca-E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ca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</m:t>
                        </m:r>
                      </m:sub>
                    </m:sSub>
                    <m:r>
                      <a:rPr lang="ca-E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⋯+</m:t>
                    </m:r>
                    <m:sSub>
                      <m:sSubPr>
                        <m:ctrlPr>
                          <a:rPr lang="ca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𝒏𝒏</m:t>
                        </m:r>
                      </m:sub>
                    </m:sSub>
                  </m:oMath>
                </a14:m>
                <a:endParaRPr lang="ca-ES" sz="2400" b="1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768B3FC4-AF72-4D33-AEB3-C490B5054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11" y="5085897"/>
                <a:ext cx="9455004" cy="1201932"/>
              </a:xfrm>
              <a:prstGeom prst="rect">
                <a:avLst/>
              </a:prstGeom>
              <a:blipFill>
                <a:blip r:embed="rId15"/>
                <a:stretch>
                  <a:fillRect l="-903" t="-4061" r="-967" b="-746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25">
            <a:extLst>
              <a:ext uri="{FF2B5EF4-FFF2-40B4-BE49-F238E27FC236}">
                <a16:creationId xmlns:a16="http://schemas.microsoft.com/office/drawing/2014/main" id="{580DC988-5C2F-4916-B8CA-DF13D1A9A129}"/>
              </a:ext>
            </a:extLst>
          </p:cNvPr>
          <p:cNvSpPr/>
          <p:nvPr/>
        </p:nvSpPr>
        <p:spPr>
          <a:xfrm>
            <a:off x="2124000" y="181789"/>
            <a:ext cx="96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MATRIUS QUADRADES – </a:t>
            </a:r>
            <a:r>
              <a:rPr lang="ca-ES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Alguns Elements Especials</a:t>
            </a:r>
            <a:endParaRPr lang="ca-ES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3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1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990000"/>
            <a:ext cx="9859639" cy="536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/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Quan treballem amb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matrius quadrades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com que el</a:t>
                </a:r>
                <a:r>
                  <a:rPr lang="ca-ES" sz="2400" dirty="0"/>
                  <a:t> nombre de files és igual al nombre de columnes, </a:t>
                </a:r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només és necessari donar un nombre per identificar la mida, és a dir: </a:t>
                </a:r>
                <a:r>
                  <a:rPr lang="ca-E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dimensió</a:t>
                </a:r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ca-E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ordre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ca-ES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  <a:blipFill>
                <a:blip r:embed="rId3"/>
                <a:stretch>
                  <a:fillRect l="-1071" t="-4061" r="-1071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56EA9440-05F7-4C78-AFC6-EEF8C1607A6E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18" name="Retângulo: Cantos Arredondados 17">
            <a:hlinkClick r:id="rId5" action="ppaction://hlinksldjump"/>
            <a:extLst>
              <a:ext uri="{FF2B5EF4-FFF2-40B4-BE49-F238E27FC236}">
                <a16:creationId xmlns:a16="http://schemas.microsoft.com/office/drawing/2014/main" id="{248EBE70-E018-412A-BC83-3C7DA898D073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5. </a:t>
            </a:r>
            <a:r>
              <a:rPr lang="ca-ES" b="1" dirty="0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19" name="Retângulo: Cantos Arredondados 18">
            <a:hlinkClick r:id="rId6" action="ppaction://hlinksldjump"/>
            <a:extLst>
              <a:ext uri="{FF2B5EF4-FFF2-40B4-BE49-F238E27FC236}">
                <a16:creationId xmlns:a16="http://schemas.microsoft.com/office/drawing/2014/main" id="{32FECC1B-56A2-459E-8AB1-FF22142ED8DD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FCA85137-3FDE-42CF-986B-BFE4F10973F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23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C9C35DC4-546F-40A3-97FA-C63BAD23C26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9C323A7A-E0CA-4869-9453-7EF38EEF6D35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22171309-7936-416F-8764-3804E7E7166D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/>
              <p:nvPr/>
            </p:nvSpPr>
            <p:spPr>
              <a:xfrm>
                <a:off x="2363511" y="2539712"/>
                <a:ext cx="5490777" cy="1599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Els elements/entrades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𝒏𝒏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és a dir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amb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s’anomenen els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elements de la diagonal</a:t>
                </a:r>
                <a:r>
                  <a:rPr lang="ca-ES" sz="2400" dirty="0">
                    <a:solidFill>
                      <a:srgbClr val="F25E4F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o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elements principals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 de la matriu.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11" y="2539712"/>
                <a:ext cx="5490777" cy="1599412"/>
              </a:xfrm>
              <a:prstGeom prst="rect">
                <a:avLst/>
              </a:prstGeom>
              <a:blipFill>
                <a:blip r:embed="rId12"/>
                <a:stretch>
                  <a:fillRect l="-1556" t="-3053" r="-1778" b="-801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1CBE172-2348-43C1-84A2-A6545508062E}"/>
              </a:ext>
            </a:extLst>
          </p:cNvPr>
          <p:cNvSpPr/>
          <p:nvPr/>
        </p:nvSpPr>
        <p:spPr>
          <a:xfrm rot="17888697">
            <a:off x="9611546" y="1809870"/>
            <a:ext cx="453433" cy="3317464"/>
          </a:xfrm>
          <a:prstGeom prst="roundRect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/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8F5FA98-F123-4CAF-BB9F-81BE98B00011}"/>
                  </a:ext>
                </a:extLst>
              </p:cNvPr>
              <p:cNvSpPr/>
              <p:nvPr/>
            </p:nvSpPr>
            <p:spPr>
              <a:xfrm>
                <a:off x="2124001" y="5268678"/>
                <a:ext cx="9859638" cy="73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2000" dirty="0">
                    <a:solidFill>
                      <a:sysClr val="windowText" lastClr="000000"/>
                    </a:solidFill>
                  </a:rPr>
                  <a:t>L’altra diagonal –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diagonal secundària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– no s’utilitza ni s’esmenta massa. </a:t>
                </a:r>
              </a:p>
              <a:p>
                <a:pPr algn="ctr"/>
                <a:r>
                  <a:rPr lang="ca-ES" sz="2000" dirty="0">
                    <a:solidFill>
                      <a:sysClr val="windowText" lastClr="000000"/>
                    </a:solidFill>
                  </a:rPr>
                  <a:t>Els índexs dels seus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a-ES" sz="20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a-E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verifiquen la relació: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8F5FA98-F123-4CAF-BB9F-81BE98B00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1" y="5268678"/>
                <a:ext cx="9859638" cy="732573"/>
              </a:xfrm>
              <a:prstGeom prst="rect">
                <a:avLst/>
              </a:prstGeom>
              <a:blipFill>
                <a:blip r:embed="rId14"/>
                <a:stretch>
                  <a:fillRect t="-4167" b="-11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95B9EAA4-82EA-4C30-86AA-AEE94F84EB9A}"/>
              </a:ext>
            </a:extLst>
          </p:cNvPr>
          <p:cNvSpPr/>
          <p:nvPr/>
        </p:nvSpPr>
        <p:spPr>
          <a:xfrm>
            <a:off x="2363511" y="4168875"/>
            <a:ext cx="5635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Aquesta diagonal de la matriu s’anomena també la </a:t>
            </a:r>
            <a:r>
              <a:rPr lang="ca-ES" sz="2400" b="1" dirty="0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diagonal principal</a:t>
            </a:r>
            <a:r>
              <a:rPr lang="ca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matriu.</a:t>
            </a:r>
            <a:endParaRPr lang="ca-ES" sz="2400" dirty="0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D6A8C2E1-F033-44CD-948A-66F63FA78EF6}"/>
              </a:ext>
            </a:extLst>
          </p:cNvPr>
          <p:cNvSpPr/>
          <p:nvPr/>
        </p:nvSpPr>
        <p:spPr>
          <a:xfrm rot="3711303" flipV="1">
            <a:off x="9611547" y="1827993"/>
            <a:ext cx="453433" cy="3317464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E8CA582-3EDB-4B95-BBC5-37F91108B06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7" name="Retângulo 25">
            <a:extLst>
              <a:ext uri="{FF2B5EF4-FFF2-40B4-BE49-F238E27FC236}">
                <a16:creationId xmlns:a16="http://schemas.microsoft.com/office/drawing/2014/main" id="{32925EAB-B8A0-471A-8B1A-1A6447D9FCCB}"/>
              </a:ext>
            </a:extLst>
          </p:cNvPr>
          <p:cNvSpPr/>
          <p:nvPr/>
        </p:nvSpPr>
        <p:spPr>
          <a:xfrm>
            <a:off x="2124000" y="181789"/>
            <a:ext cx="96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MATRIUS QUADRADES – </a:t>
            </a:r>
            <a:r>
              <a:rPr lang="ca-ES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Alguns Elements Especials</a:t>
            </a:r>
            <a:endParaRPr lang="ca-ES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4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animBg="1"/>
      <p:bldP spid="31" grpId="0"/>
      <p:bldP spid="4" grpId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28" name="Retângulo: Cantos Arredondados 27">
            <a:hlinkClick r:id="rId4" action="ppaction://hlinksldjump"/>
            <a:extLst>
              <a:ext uri="{FF2B5EF4-FFF2-40B4-BE49-F238E27FC236}">
                <a16:creationId xmlns:a16="http://schemas.microsoft.com/office/drawing/2014/main" id="{D6258AE8-8D99-4F9E-BCD8-0BECE6C6E35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A1664F4A-B510-4249-A571-50C95892058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5. </a:t>
            </a:r>
            <a:r>
              <a:rPr lang="ca-ES" b="1" dirty="0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A449191D-819F-4398-94EA-0AF9AD63DEF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6C10000-420D-438B-A79B-F494E2CB69A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6AC79138-53DD-4496-B320-8ED35D4477D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48" name="Retângulo: Cantos Arredondados 47">
            <a:hlinkClick r:id="rId10" action="ppaction://hlinksldjump"/>
            <a:extLst>
              <a:ext uri="{FF2B5EF4-FFF2-40B4-BE49-F238E27FC236}">
                <a16:creationId xmlns:a16="http://schemas.microsoft.com/office/drawing/2014/main" id="{2AC9855D-9E34-4CF5-B220-3AA7382915FB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49" name="Retângulo: Cantos Arredondados 48">
            <a:hlinkClick r:id="rId11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MATRIUS TRIANGULARS</a:t>
            </a:r>
            <a:endParaRPr lang="ca-ES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035564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Una</a:t>
            </a:r>
            <a:r>
              <a:rPr lang="ca-ES" sz="2400" b="1" dirty="0">
                <a:solidFill>
                  <a:srgbClr val="F25E4F"/>
                </a:solidFill>
              </a:rPr>
              <a:t> matriu Triangular Superior</a:t>
            </a:r>
            <a:r>
              <a:rPr lang="ca-ES" sz="2400" dirty="0">
                <a:solidFill>
                  <a:sysClr val="windowText" lastClr="000000"/>
                </a:solidFill>
              </a:rPr>
              <a:t> és una matriu quadrada on </a:t>
            </a:r>
            <a:r>
              <a:rPr lang="ca-ES" sz="2400" b="1" dirty="0"/>
              <a:t>tots els elements per sota de la diagonal principal són zero</a:t>
            </a:r>
            <a:r>
              <a:rPr lang="ca-ES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>
            <a:off x="8520996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>
            <a:off x="8152094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641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ca-ES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/>
      <p:bldP spid="2" grpId="0"/>
      <p:bldP spid="56" grpId="0"/>
      <p:bldP spid="3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28" name="Retângulo: Cantos Arredondados 27">
            <a:hlinkClick r:id="rId4" action="ppaction://hlinksldjump"/>
            <a:extLst>
              <a:ext uri="{FF2B5EF4-FFF2-40B4-BE49-F238E27FC236}">
                <a16:creationId xmlns:a16="http://schemas.microsoft.com/office/drawing/2014/main" id="{D6258AE8-8D99-4F9E-BCD8-0BECE6C6E35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A1664F4A-B510-4249-A571-50C95892058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5. </a:t>
            </a:r>
            <a:r>
              <a:rPr lang="ca-ES" b="1" dirty="0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A449191D-819F-4398-94EA-0AF9AD63DEF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6C10000-420D-438B-A79B-F494E2CB69A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6AC79138-53DD-4496-B320-8ED35D4477D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48" name="Retângulo: Cantos Arredondados 47">
            <a:hlinkClick r:id="rId10" action="ppaction://hlinksldjump"/>
            <a:extLst>
              <a:ext uri="{FF2B5EF4-FFF2-40B4-BE49-F238E27FC236}">
                <a16:creationId xmlns:a16="http://schemas.microsoft.com/office/drawing/2014/main" id="{2AC9855D-9E34-4CF5-B220-3AA7382915FB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49" name="Retângulo: Cantos Arredondados 48">
            <a:hlinkClick r:id="rId11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8DFCA1C-3D6A-42E1-A3D2-93ABB71B4A52}"/>
              </a:ext>
            </a:extLst>
          </p:cNvPr>
          <p:cNvSpPr/>
          <p:nvPr/>
        </p:nvSpPr>
        <p:spPr>
          <a:xfrm>
            <a:off x="2124000" y="3866832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C980B42C-6006-4B08-B77A-097D3F2FD66E}"/>
              </a:ext>
            </a:extLst>
          </p:cNvPr>
          <p:cNvSpPr/>
          <p:nvPr/>
        </p:nvSpPr>
        <p:spPr>
          <a:xfrm>
            <a:off x="2364711" y="4029114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/>
              <p:nvPr/>
            </p:nvSpPr>
            <p:spPr>
              <a:xfrm>
                <a:off x="3998752" y="4002771"/>
                <a:ext cx="5884688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…</a:t>
                </a: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52" y="4002771"/>
                <a:ext cx="5884688" cy="1471941"/>
              </a:xfrm>
              <a:prstGeom prst="rect">
                <a:avLst/>
              </a:prstGeom>
              <a:blipFill>
                <a:blip r:embed="rId12"/>
                <a:stretch>
                  <a:fillRect r="-3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MATRIUS TRIANGULARS</a:t>
            </a:r>
            <a:endParaRPr lang="ca-ES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035564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Una</a:t>
            </a:r>
            <a:r>
              <a:rPr lang="ca-ES" sz="2400" b="1" dirty="0">
                <a:solidFill>
                  <a:srgbClr val="F25E4F"/>
                </a:solidFill>
              </a:rPr>
              <a:t> matriu Triangular Superior</a:t>
            </a:r>
            <a:r>
              <a:rPr lang="ca-ES" sz="2400" dirty="0">
                <a:solidFill>
                  <a:sysClr val="windowText" lastClr="000000"/>
                </a:solidFill>
              </a:rPr>
              <a:t> és una matriu quadrada on </a:t>
            </a:r>
            <a:r>
              <a:rPr lang="ca-ES" sz="2400" b="1" dirty="0"/>
              <a:t>tots els elements per sota de la diagonal principal són zero</a:t>
            </a:r>
            <a:r>
              <a:rPr lang="ca-ES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>
            <a:off x="8520996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>
            <a:off x="8152094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641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ca-ES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/>
              <p:nvPr/>
            </p:nvSpPr>
            <p:spPr>
              <a:xfrm>
                <a:off x="2369026" y="2304938"/>
                <a:ext cx="5512231" cy="60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a-E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0" i="0" smtClean="0">
                        <a:latin typeface="Cambria Math" panose="02040503050406030204" pitchFamily="18" charset="0"/>
                      </a:rPr>
                      <m:t>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s triangular superior si</a:t>
                </a:r>
                <a:endParaRPr lang="ca-ES" sz="24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26" y="2304938"/>
                <a:ext cx="5512231" cy="609719"/>
              </a:xfrm>
              <a:prstGeom prst="rect">
                <a:avLst/>
              </a:prstGeom>
              <a:blipFill>
                <a:blip r:embed="rId14"/>
                <a:stretch>
                  <a:fillRect t="-3000" r="-885" b="-30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/>
              <p:nvPr/>
            </p:nvSpPr>
            <p:spPr>
              <a:xfrm>
                <a:off x="4761051" y="2977491"/>
                <a:ext cx="2993837" cy="496674"/>
              </a:xfrm>
              <a:prstGeom prst="rect">
                <a:avLst/>
              </a:prstGeom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per a tot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endParaRPr lang="ca-ES" sz="2400" b="1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51" y="2977491"/>
                <a:ext cx="2993837" cy="496674"/>
              </a:xfrm>
              <a:prstGeom prst="rect">
                <a:avLst/>
              </a:prstGeom>
              <a:blipFill>
                <a:blip r:embed="rId15"/>
                <a:stretch>
                  <a:fillRect t="-7143" r="-1217" b="-1904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EA136401-1071-40DC-B14D-F80BB3D60E57}"/>
              </a:ext>
            </a:extLst>
          </p:cNvPr>
          <p:cNvSpPr/>
          <p:nvPr/>
        </p:nvSpPr>
        <p:spPr>
          <a:xfrm>
            <a:off x="2347140" y="1842500"/>
            <a:ext cx="196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>
                <a:solidFill>
                  <a:sysClr val="windowText" lastClr="000000"/>
                </a:solidFill>
              </a:rPr>
              <a:t>És a dir:</a:t>
            </a:r>
            <a:endParaRPr lang="ca-ES" sz="2400" dirty="0"/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89207C4E-304D-4798-A31A-1A31F402A653}"/>
              </a:ext>
            </a:extLst>
          </p:cNvPr>
          <p:cNvSpPr/>
          <p:nvPr/>
        </p:nvSpPr>
        <p:spPr>
          <a:xfrm>
            <a:off x="2174919" y="5796282"/>
            <a:ext cx="9403655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ysClr val="windowText" lastClr="000000"/>
                </a:solidFill>
              </a:rPr>
              <a:t>Observeu</a:t>
            </a:r>
            <a:r>
              <a:rPr lang="ca-ES" sz="2400" dirty="0">
                <a:solidFill>
                  <a:sysClr val="windowText" lastClr="000000"/>
                </a:solidFill>
              </a:rPr>
              <a:t> que </a:t>
            </a:r>
            <a:r>
              <a:rPr lang="ca-ES" sz="2400" b="1" dirty="0">
                <a:solidFill>
                  <a:sysClr val="windowText" lastClr="000000"/>
                </a:solidFill>
              </a:rPr>
              <a:t>no es fa referència als elements de la diagonal principal </a:t>
            </a:r>
            <a:r>
              <a:rPr lang="ca-ES" sz="2400" dirty="0">
                <a:solidFill>
                  <a:sysClr val="windowText" lastClr="000000"/>
                </a:solidFill>
              </a:rPr>
              <a:t>o a </a:t>
            </a:r>
            <a:r>
              <a:rPr lang="ca-ES" sz="2400" b="1" dirty="0">
                <a:solidFill>
                  <a:sysClr val="windowText" lastClr="000000"/>
                </a:solidFill>
              </a:rPr>
              <a:t>les altres entrades </a:t>
            </a:r>
            <a:r>
              <a:rPr lang="ca-ES" sz="2400" dirty="0">
                <a:solidFill>
                  <a:sysClr val="windowText" lastClr="000000"/>
                </a:solidFill>
              </a:rPr>
              <a:t>que també poden ser nul·les (o no)!</a:t>
            </a:r>
          </a:p>
        </p:txBody>
      </p:sp>
      <p:sp>
        <p:nvSpPr>
          <p:cNvPr id="32" name="Triângulo retângulo 31">
            <a:extLst>
              <a:ext uri="{FF2B5EF4-FFF2-40B4-BE49-F238E27FC236}">
                <a16:creationId xmlns:a16="http://schemas.microsoft.com/office/drawing/2014/main" id="{0CB91601-D080-4BE7-BE03-BEBE0E48A36E}"/>
              </a:ext>
            </a:extLst>
          </p:cNvPr>
          <p:cNvSpPr/>
          <p:nvPr/>
        </p:nvSpPr>
        <p:spPr>
          <a:xfrm>
            <a:off x="4180954" y="4641969"/>
            <a:ext cx="580098" cy="489234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3" name="Triângulo retângulo 32">
            <a:extLst>
              <a:ext uri="{FF2B5EF4-FFF2-40B4-BE49-F238E27FC236}">
                <a16:creationId xmlns:a16="http://schemas.microsoft.com/office/drawing/2014/main" id="{88AA6A3E-EEB2-4BCB-9102-E4C405FEB06F}"/>
              </a:ext>
            </a:extLst>
          </p:cNvPr>
          <p:cNvSpPr/>
          <p:nvPr/>
        </p:nvSpPr>
        <p:spPr>
          <a:xfrm>
            <a:off x="5710169" y="4447794"/>
            <a:ext cx="1263386" cy="817296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4" name="Triângulo retângulo 33">
            <a:extLst>
              <a:ext uri="{FF2B5EF4-FFF2-40B4-BE49-F238E27FC236}">
                <a16:creationId xmlns:a16="http://schemas.microsoft.com/office/drawing/2014/main" id="{929BF03A-CFB4-4A65-B78D-A21C0DAD537B}"/>
              </a:ext>
            </a:extLst>
          </p:cNvPr>
          <p:cNvSpPr/>
          <p:nvPr/>
        </p:nvSpPr>
        <p:spPr>
          <a:xfrm>
            <a:off x="7457601" y="4301576"/>
            <a:ext cx="1616061" cy="1132944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5" name="Triângulo retângulo 34">
            <a:extLst>
              <a:ext uri="{FF2B5EF4-FFF2-40B4-BE49-F238E27FC236}">
                <a16:creationId xmlns:a16="http://schemas.microsoft.com/office/drawing/2014/main" id="{58C73F13-D22D-49E2-8867-ED2591483637}"/>
              </a:ext>
            </a:extLst>
          </p:cNvPr>
          <p:cNvSpPr/>
          <p:nvPr/>
        </p:nvSpPr>
        <p:spPr>
          <a:xfrm flipH="1" flipV="1">
            <a:off x="5398111" y="4261384"/>
            <a:ext cx="1721440" cy="1132944"/>
          </a:xfrm>
          <a:prstGeom prst="rt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Triângulo retângulo 35">
            <a:extLst>
              <a:ext uri="{FF2B5EF4-FFF2-40B4-BE49-F238E27FC236}">
                <a16:creationId xmlns:a16="http://schemas.microsoft.com/office/drawing/2014/main" id="{69E17B7F-6D3A-459D-B024-FEC382C55D9C}"/>
              </a:ext>
            </a:extLst>
          </p:cNvPr>
          <p:cNvSpPr/>
          <p:nvPr/>
        </p:nvSpPr>
        <p:spPr>
          <a:xfrm flipH="1" flipV="1">
            <a:off x="4028040" y="4445999"/>
            <a:ext cx="1143890" cy="899723"/>
          </a:xfrm>
          <a:prstGeom prst="rt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Triângulo retângulo 36">
            <a:extLst>
              <a:ext uri="{FF2B5EF4-FFF2-40B4-BE49-F238E27FC236}">
                <a16:creationId xmlns:a16="http://schemas.microsoft.com/office/drawing/2014/main" id="{898644D6-60B6-465C-B6A2-2C69AFD80AF2}"/>
              </a:ext>
            </a:extLst>
          </p:cNvPr>
          <p:cNvSpPr/>
          <p:nvPr/>
        </p:nvSpPr>
        <p:spPr>
          <a:xfrm flipH="1" flipV="1">
            <a:off x="7126864" y="4102833"/>
            <a:ext cx="2067377" cy="1471940"/>
          </a:xfrm>
          <a:prstGeom prst="rt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593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4" grpId="0"/>
      <p:bldP spid="59" grpId="0" animBg="1"/>
      <p:bldP spid="60" grpId="0"/>
      <p:bldP spid="6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28" name="Retângulo: Cantos Arredondados 27">
            <a:hlinkClick r:id="rId4" action="ppaction://hlinksldjump"/>
            <a:extLst>
              <a:ext uri="{FF2B5EF4-FFF2-40B4-BE49-F238E27FC236}">
                <a16:creationId xmlns:a16="http://schemas.microsoft.com/office/drawing/2014/main" id="{D6258AE8-8D99-4F9E-BCD8-0BECE6C6E35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A1664F4A-B510-4249-A571-50C95892058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5. </a:t>
            </a:r>
            <a:r>
              <a:rPr lang="ca-ES" b="1" dirty="0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A449191D-819F-4398-94EA-0AF9AD63DEF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6C10000-420D-438B-A79B-F494E2CB69A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6AC79138-53DD-4496-B320-8ED35D4477D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48" name="Retângulo: Cantos Arredondados 47">
            <a:hlinkClick r:id="rId10" action="ppaction://hlinksldjump"/>
            <a:extLst>
              <a:ext uri="{FF2B5EF4-FFF2-40B4-BE49-F238E27FC236}">
                <a16:creationId xmlns:a16="http://schemas.microsoft.com/office/drawing/2014/main" id="{2AC9855D-9E34-4CF5-B220-3AA7382915FB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49" name="Retângulo: Cantos Arredondados 48">
            <a:hlinkClick r:id="rId11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MATRIUS TRIANGULARS</a:t>
            </a:r>
            <a:endParaRPr lang="ca-ES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006536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Una</a:t>
            </a:r>
            <a:r>
              <a:rPr lang="ca-ES" sz="2400" b="1" dirty="0">
                <a:solidFill>
                  <a:srgbClr val="F25E4F"/>
                </a:solidFill>
              </a:rPr>
              <a:t> matriu Triangular Inferior</a:t>
            </a:r>
            <a:r>
              <a:rPr lang="ca-ES" sz="2400" dirty="0">
                <a:solidFill>
                  <a:sysClr val="windowText" lastClr="000000"/>
                </a:solidFill>
              </a:rPr>
              <a:t> és una matriu quadrada on </a:t>
            </a:r>
            <a:r>
              <a:rPr lang="ca-ES" sz="2400" b="1" dirty="0"/>
              <a:t>tots els elements per sobre de la diagonal principal són zero</a:t>
            </a:r>
            <a:r>
              <a:rPr lang="ca-ES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ca-ES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56" grpId="0"/>
      <p:bldP spid="3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28" name="Retângulo: Cantos Arredondados 27">
            <a:hlinkClick r:id="rId4" action="ppaction://hlinksldjump"/>
            <a:extLst>
              <a:ext uri="{FF2B5EF4-FFF2-40B4-BE49-F238E27FC236}">
                <a16:creationId xmlns:a16="http://schemas.microsoft.com/office/drawing/2014/main" id="{D6258AE8-8D99-4F9E-BCD8-0BECE6C6E35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A1664F4A-B510-4249-A571-50C95892058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5. </a:t>
            </a:r>
            <a:r>
              <a:rPr lang="ca-ES" b="1" dirty="0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A449191D-819F-4398-94EA-0AF9AD63DEF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6C10000-420D-438B-A79B-F494E2CB69A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6AC79138-53DD-4496-B320-8ED35D4477D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48" name="Retângulo: Cantos Arredondados 47">
            <a:hlinkClick r:id="rId10" action="ppaction://hlinksldjump"/>
            <a:extLst>
              <a:ext uri="{FF2B5EF4-FFF2-40B4-BE49-F238E27FC236}">
                <a16:creationId xmlns:a16="http://schemas.microsoft.com/office/drawing/2014/main" id="{2AC9855D-9E34-4CF5-B220-3AA7382915FB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49" name="Retângulo: Cantos Arredondados 48">
            <a:hlinkClick r:id="rId11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8DFCA1C-3D6A-42E1-A3D2-93ABB71B4A52}"/>
              </a:ext>
            </a:extLst>
          </p:cNvPr>
          <p:cNvSpPr/>
          <p:nvPr/>
        </p:nvSpPr>
        <p:spPr>
          <a:xfrm>
            <a:off x="2124000" y="3866832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C980B42C-6006-4B08-B77A-097D3F2FD66E}"/>
              </a:ext>
            </a:extLst>
          </p:cNvPr>
          <p:cNvSpPr/>
          <p:nvPr/>
        </p:nvSpPr>
        <p:spPr>
          <a:xfrm>
            <a:off x="2364711" y="4029114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/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…</a:t>
                </a: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MATRIUS TRIANGULARS</a:t>
            </a:r>
            <a:endParaRPr lang="ca-ES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006536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Una</a:t>
            </a:r>
            <a:r>
              <a:rPr lang="ca-ES" sz="2400" b="1" dirty="0">
                <a:solidFill>
                  <a:srgbClr val="F25E4F"/>
                </a:solidFill>
              </a:rPr>
              <a:t> matriu Triangular Inferior</a:t>
            </a:r>
            <a:r>
              <a:rPr lang="ca-ES" sz="2400" dirty="0">
                <a:solidFill>
                  <a:sysClr val="windowText" lastClr="000000"/>
                </a:solidFill>
              </a:rPr>
              <a:t> és una matriu quadrada on </a:t>
            </a:r>
            <a:r>
              <a:rPr lang="ca-ES" sz="2400" b="1" dirty="0"/>
              <a:t>tots els elements per sobre de la diagonal principal són zero</a:t>
            </a:r>
            <a:r>
              <a:rPr lang="ca-ES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ca-ES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/>
              <p:nvPr/>
            </p:nvSpPr>
            <p:spPr>
              <a:xfrm>
                <a:off x="2369026" y="2304938"/>
                <a:ext cx="5374505" cy="60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a-E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és triangular inferior si</a:t>
                </a:r>
                <a:endParaRPr lang="ca-ES" sz="24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26" y="2304938"/>
                <a:ext cx="5374505" cy="609719"/>
              </a:xfrm>
              <a:prstGeom prst="rect">
                <a:avLst/>
              </a:prstGeom>
              <a:blipFill>
                <a:blip r:embed="rId14"/>
                <a:stretch>
                  <a:fillRect t="-3000" r="-1249" b="-30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/>
              <p:nvPr/>
            </p:nvSpPr>
            <p:spPr>
              <a:xfrm>
                <a:off x="4528459" y="2977491"/>
                <a:ext cx="3019653" cy="496674"/>
              </a:xfrm>
              <a:prstGeom prst="rect">
                <a:avLst/>
              </a:prstGeom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per a tot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endParaRPr lang="ca-ES" sz="2400" b="1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9" y="2977491"/>
                <a:ext cx="3019653" cy="496674"/>
              </a:xfrm>
              <a:prstGeom prst="rect">
                <a:avLst/>
              </a:prstGeom>
              <a:blipFill>
                <a:blip r:embed="rId15"/>
                <a:stretch>
                  <a:fillRect t="-7143" r="-805" b="-1904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EA136401-1071-40DC-B14D-F80BB3D60E57}"/>
              </a:ext>
            </a:extLst>
          </p:cNvPr>
          <p:cNvSpPr/>
          <p:nvPr/>
        </p:nvSpPr>
        <p:spPr>
          <a:xfrm>
            <a:off x="2360359" y="1853299"/>
            <a:ext cx="196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>
                <a:solidFill>
                  <a:sysClr val="windowText" lastClr="000000"/>
                </a:solidFill>
              </a:rPr>
              <a:t>És a dir:</a:t>
            </a:r>
            <a:endParaRPr lang="ca-ES" sz="2400" dirty="0"/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89207C4E-304D-4798-A31A-1A31F402A653}"/>
              </a:ext>
            </a:extLst>
          </p:cNvPr>
          <p:cNvSpPr/>
          <p:nvPr/>
        </p:nvSpPr>
        <p:spPr>
          <a:xfrm>
            <a:off x="2174919" y="5796282"/>
            <a:ext cx="9643595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ysClr val="windowText" lastClr="000000"/>
                </a:solidFill>
              </a:rPr>
              <a:t>Observeu</a:t>
            </a:r>
            <a:r>
              <a:rPr lang="ca-ES" sz="2400" dirty="0">
                <a:solidFill>
                  <a:sysClr val="windowText" lastClr="000000"/>
                </a:solidFill>
              </a:rPr>
              <a:t>, un cop més, que </a:t>
            </a:r>
            <a:r>
              <a:rPr lang="ca-ES" sz="2400" b="1" dirty="0">
                <a:solidFill>
                  <a:sysClr val="windowText" lastClr="000000"/>
                </a:solidFill>
              </a:rPr>
              <a:t>no es fa referència als elements de la diagonal principal </a:t>
            </a:r>
            <a:r>
              <a:rPr lang="ca-ES" sz="2400" dirty="0">
                <a:solidFill>
                  <a:sysClr val="windowText" lastClr="000000"/>
                </a:solidFill>
              </a:rPr>
              <a:t>o a </a:t>
            </a:r>
            <a:r>
              <a:rPr lang="ca-ES" sz="2400" b="1" dirty="0">
                <a:solidFill>
                  <a:sysClr val="windowText" lastClr="000000"/>
                </a:solidFill>
              </a:rPr>
              <a:t>les altres entrades </a:t>
            </a:r>
            <a:r>
              <a:rPr lang="ca-ES" sz="2400" dirty="0">
                <a:solidFill>
                  <a:sysClr val="windowText" lastClr="000000"/>
                </a:solidFill>
              </a:rPr>
              <a:t>que també poden ser nul·les (o no)!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978FD384-4A98-4D2B-852B-E1B91F9EB7B6}"/>
              </a:ext>
            </a:extLst>
          </p:cNvPr>
          <p:cNvSpPr/>
          <p:nvPr/>
        </p:nvSpPr>
        <p:spPr>
          <a:xfrm>
            <a:off x="4129086" y="4361327"/>
            <a:ext cx="865507" cy="723581"/>
          </a:xfrm>
          <a:custGeom>
            <a:avLst/>
            <a:gdLst>
              <a:gd name="connsiteX0" fmla="*/ 161560 w 865507"/>
              <a:gd name="connsiteY0" fmla="*/ 19754 h 723581"/>
              <a:gd name="connsiteX1" fmla="*/ 864945 w 865507"/>
              <a:gd name="connsiteY1" fmla="*/ 592510 h 723581"/>
              <a:gd name="connsiteX2" fmla="*/ 61077 w 865507"/>
              <a:gd name="connsiteY2" fmla="*/ 682946 h 723581"/>
              <a:gd name="connsiteX3" fmla="*/ 71125 w 865507"/>
              <a:gd name="connsiteY3" fmla="*/ 59948 h 723581"/>
              <a:gd name="connsiteX4" fmla="*/ 191705 w 865507"/>
              <a:gd name="connsiteY4" fmla="*/ 59948 h 7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507" h="723581">
                <a:moveTo>
                  <a:pt x="161560" y="19754"/>
                </a:moveTo>
                <a:cubicBezTo>
                  <a:pt x="521626" y="250866"/>
                  <a:pt x="881692" y="481978"/>
                  <a:pt x="864945" y="592510"/>
                </a:cubicBezTo>
                <a:cubicBezTo>
                  <a:pt x="848198" y="703042"/>
                  <a:pt x="193380" y="771706"/>
                  <a:pt x="61077" y="682946"/>
                </a:cubicBezTo>
                <a:cubicBezTo>
                  <a:pt x="-71226" y="594186"/>
                  <a:pt x="49354" y="163781"/>
                  <a:pt x="71125" y="59948"/>
                </a:cubicBezTo>
                <a:cubicBezTo>
                  <a:pt x="92896" y="-43885"/>
                  <a:pt x="142300" y="8031"/>
                  <a:pt x="191705" y="5994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B679CD12-6974-4CDA-BD1B-CD9CBBAEEC61}"/>
              </a:ext>
            </a:extLst>
          </p:cNvPr>
          <p:cNvSpPr/>
          <p:nvPr/>
        </p:nvSpPr>
        <p:spPr>
          <a:xfrm>
            <a:off x="5264592" y="4128972"/>
            <a:ext cx="1604753" cy="1158329"/>
          </a:xfrm>
          <a:custGeom>
            <a:avLst/>
            <a:gdLst>
              <a:gd name="connsiteX0" fmla="*/ 161560 w 865507"/>
              <a:gd name="connsiteY0" fmla="*/ 19754 h 723581"/>
              <a:gd name="connsiteX1" fmla="*/ 864945 w 865507"/>
              <a:gd name="connsiteY1" fmla="*/ 592510 h 723581"/>
              <a:gd name="connsiteX2" fmla="*/ 61077 w 865507"/>
              <a:gd name="connsiteY2" fmla="*/ 682946 h 723581"/>
              <a:gd name="connsiteX3" fmla="*/ 71125 w 865507"/>
              <a:gd name="connsiteY3" fmla="*/ 59948 h 723581"/>
              <a:gd name="connsiteX4" fmla="*/ 191705 w 865507"/>
              <a:gd name="connsiteY4" fmla="*/ 59948 h 7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507" h="723581">
                <a:moveTo>
                  <a:pt x="161560" y="19754"/>
                </a:moveTo>
                <a:cubicBezTo>
                  <a:pt x="521626" y="250866"/>
                  <a:pt x="881692" y="481978"/>
                  <a:pt x="864945" y="592510"/>
                </a:cubicBezTo>
                <a:cubicBezTo>
                  <a:pt x="848198" y="703042"/>
                  <a:pt x="193380" y="771706"/>
                  <a:pt x="61077" y="682946"/>
                </a:cubicBezTo>
                <a:cubicBezTo>
                  <a:pt x="-71226" y="594186"/>
                  <a:pt x="49354" y="163781"/>
                  <a:pt x="71125" y="59948"/>
                </a:cubicBezTo>
                <a:cubicBezTo>
                  <a:pt x="92896" y="-43885"/>
                  <a:pt x="142300" y="8031"/>
                  <a:pt x="191705" y="5994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13CFA37C-3B68-4A9C-B8B7-BA369DC22306}"/>
              </a:ext>
            </a:extLst>
          </p:cNvPr>
          <p:cNvSpPr/>
          <p:nvPr/>
        </p:nvSpPr>
        <p:spPr>
          <a:xfrm>
            <a:off x="7079364" y="4049861"/>
            <a:ext cx="1893814" cy="1471941"/>
          </a:xfrm>
          <a:custGeom>
            <a:avLst/>
            <a:gdLst>
              <a:gd name="connsiteX0" fmla="*/ 161560 w 865507"/>
              <a:gd name="connsiteY0" fmla="*/ 19754 h 723581"/>
              <a:gd name="connsiteX1" fmla="*/ 864945 w 865507"/>
              <a:gd name="connsiteY1" fmla="*/ 592510 h 723581"/>
              <a:gd name="connsiteX2" fmla="*/ 61077 w 865507"/>
              <a:gd name="connsiteY2" fmla="*/ 682946 h 723581"/>
              <a:gd name="connsiteX3" fmla="*/ 71125 w 865507"/>
              <a:gd name="connsiteY3" fmla="*/ 59948 h 723581"/>
              <a:gd name="connsiteX4" fmla="*/ 191705 w 865507"/>
              <a:gd name="connsiteY4" fmla="*/ 59948 h 7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507" h="723581">
                <a:moveTo>
                  <a:pt x="161560" y="19754"/>
                </a:moveTo>
                <a:cubicBezTo>
                  <a:pt x="521626" y="250866"/>
                  <a:pt x="881692" y="481978"/>
                  <a:pt x="864945" y="592510"/>
                </a:cubicBezTo>
                <a:cubicBezTo>
                  <a:pt x="848198" y="703042"/>
                  <a:pt x="193380" y="771706"/>
                  <a:pt x="61077" y="682946"/>
                </a:cubicBezTo>
                <a:cubicBezTo>
                  <a:pt x="-71226" y="594186"/>
                  <a:pt x="49354" y="163781"/>
                  <a:pt x="71125" y="59948"/>
                </a:cubicBezTo>
                <a:cubicBezTo>
                  <a:pt x="92896" y="-43885"/>
                  <a:pt x="142300" y="8031"/>
                  <a:pt x="191705" y="5994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421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4" grpId="0"/>
      <p:bldP spid="59" grpId="0" animBg="1"/>
      <p:bldP spid="60" grpId="0"/>
      <p:bldP spid="61" grpId="0"/>
      <p:bldP spid="9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3</a:t>
            </a:r>
          </a:p>
        </p:txBody>
      </p:sp>
      <p:sp>
        <p:nvSpPr>
          <p:cNvPr id="29" name="Retângulo: Cantos Arredondados 28">
            <a:hlinkClick r:id="rId4" action="ppaction://hlinksldjump"/>
            <a:extLst>
              <a:ext uri="{FF2B5EF4-FFF2-40B4-BE49-F238E27FC236}">
                <a16:creationId xmlns:a16="http://schemas.microsoft.com/office/drawing/2014/main" id="{F43AAF1C-1C0F-4863-A104-561F630E8B8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Matrius Identitat</a:t>
            </a:r>
          </a:p>
        </p:txBody>
      </p:sp>
      <p:sp>
        <p:nvSpPr>
          <p:cNvPr id="30" name="Retângulo: Cantos Arredondados 29">
            <a:hlinkClick r:id="rId5" action="ppaction://hlinksldjump"/>
            <a:extLst>
              <a:ext uri="{FF2B5EF4-FFF2-40B4-BE49-F238E27FC236}">
                <a16:creationId xmlns:a16="http://schemas.microsoft.com/office/drawing/2014/main" id="{EE7AE764-2152-4808-AFE5-026FCF84C25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5. </a:t>
            </a:r>
            <a:r>
              <a:rPr lang="ca-ES" b="1">
                <a:solidFill>
                  <a:schemeClr val="tx1"/>
                </a:solidFill>
              </a:rPr>
              <a:t>Matrius Escalars</a:t>
            </a:r>
          </a:p>
        </p:txBody>
      </p:sp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8735DA8C-F83F-437D-B244-2AE3F6F0FBE6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6. </a:t>
            </a:r>
            <a:r>
              <a:rPr lang="ca-ES" b="1" dirty="0">
                <a:solidFill>
                  <a:schemeClr val="tx1"/>
                </a:solidFill>
              </a:rPr>
              <a:t>Matrius Nul·les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1" name="Retângulo: Cantos Arredondados 40">
            <a:hlinkClick r:id="rId8" action="ppaction://hlinksldjump"/>
            <a:extLst>
              <a:ext uri="{FF2B5EF4-FFF2-40B4-BE49-F238E27FC236}">
                <a16:creationId xmlns:a16="http://schemas.microsoft.com/office/drawing/2014/main" id="{B34A7A77-1A34-4BF9-B8DA-224D8F2C887A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Quadrades: …</a:t>
            </a:r>
          </a:p>
        </p:txBody>
      </p:sp>
      <p:sp>
        <p:nvSpPr>
          <p:cNvPr id="42" name="Retângulo: Cantos Arredondados 41">
            <a:hlinkClick r:id="rId9" action="ppaction://hlinksldjump"/>
            <a:extLst>
              <a:ext uri="{FF2B5EF4-FFF2-40B4-BE49-F238E27FC236}">
                <a16:creationId xmlns:a16="http://schemas.microsoft.com/office/drawing/2014/main" id="{5FF3DA2F-AEB6-41B9-BB0F-BE28B0227494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Matrius Triangulars</a:t>
            </a:r>
          </a:p>
        </p:txBody>
      </p:sp>
      <p:sp>
        <p:nvSpPr>
          <p:cNvPr id="44" name="Retângulo: Cantos Arredondados 43">
            <a:hlinkClick r:id="rId10" action="ppaction://hlinksldjump"/>
            <a:extLst>
              <a:ext uri="{FF2B5EF4-FFF2-40B4-BE49-F238E27FC236}">
                <a16:creationId xmlns:a16="http://schemas.microsoft.com/office/drawing/2014/main" id="{1A2CB8DA-B191-43EE-8460-9345C959A82C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Diagonals</a:t>
            </a:r>
          </a:p>
        </p:txBody>
      </p:sp>
      <p:sp>
        <p:nvSpPr>
          <p:cNvPr id="45" name="Retângulo: Cantos Arredondados 44">
            <a:hlinkClick r:id="rId11" action="ppaction://hlinksldjump"/>
            <a:extLst>
              <a:ext uri="{FF2B5EF4-FFF2-40B4-BE49-F238E27FC236}">
                <a16:creationId xmlns:a16="http://schemas.microsoft.com/office/drawing/2014/main" id="{13E96E4C-8C6C-47DB-B5EE-7C69E7515DE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FA975DA-8373-4561-A804-9E5859588BBD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10E01E93-31CB-4E4E-A30E-69B45E8356A3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MATRIUS DIAGONALS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EE5F2814-9599-4462-91B3-463376024951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Una</a:t>
            </a:r>
            <a:r>
              <a:rPr lang="ca-ES" sz="2400" b="1" dirty="0">
                <a:solidFill>
                  <a:srgbClr val="F25E4F"/>
                </a:solidFill>
              </a:rPr>
              <a:t> matriu Diagonal</a:t>
            </a:r>
            <a:r>
              <a:rPr lang="ca-ES" sz="2400" dirty="0">
                <a:solidFill>
                  <a:sysClr val="windowText" lastClr="000000"/>
                </a:solidFill>
              </a:rPr>
              <a:t> és una matriu quadrada on </a:t>
            </a:r>
            <a:r>
              <a:rPr lang="ca-ES" sz="2400" b="1" dirty="0"/>
              <a:t>tots els elements fora de la diagonal principal són zero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riângulo retângulo 55">
            <a:extLst>
              <a:ext uri="{FF2B5EF4-FFF2-40B4-BE49-F238E27FC236}">
                <a16:creationId xmlns:a16="http://schemas.microsoft.com/office/drawing/2014/main" id="{210FD517-7C79-4080-94CD-67DF03D22636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371826F-E2D4-4762-871D-A8AFAB774889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 de Texto 2">
            <a:extLst>
              <a:ext uri="{FF2B5EF4-FFF2-40B4-BE49-F238E27FC236}">
                <a16:creationId xmlns:a16="http://schemas.microsoft.com/office/drawing/2014/main" id="{E49FFDDB-100D-4F79-AD9B-98FAC7957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riângulo retângulo 65">
            <a:extLst>
              <a:ext uri="{FF2B5EF4-FFF2-40B4-BE49-F238E27FC236}">
                <a16:creationId xmlns:a16="http://schemas.microsoft.com/office/drawing/2014/main" id="{14371E43-9C3E-4414-9E50-AC075CAE7C47}"/>
              </a:ext>
            </a:extLst>
          </p:cNvPr>
          <p:cNvSpPr/>
          <p:nvPr/>
        </p:nvSpPr>
        <p:spPr>
          <a:xfrm>
            <a:off x="8110010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Conexão reta unidirecional 66">
            <a:extLst>
              <a:ext uri="{FF2B5EF4-FFF2-40B4-BE49-F238E27FC236}">
                <a16:creationId xmlns:a16="http://schemas.microsoft.com/office/drawing/2014/main" id="{67EBF9F1-DFAA-4919-A90D-A76FE977E2AA}"/>
              </a:ext>
            </a:extLst>
          </p:cNvPr>
          <p:cNvCxnSpPr>
            <a:cxnSpLocks/>
          </p:cNvCxnSpPr>
          <p:nvPr/>
        </p:nvCxnSpPr>
        <p:spPr>
          <a:xfrm>
            <a:off x="7741108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 de Texto 2">
            <a:extLst>
              <a:ext uri="{FF2B5EF4-FFF2-40B4-BE49-F238E27FC236}">
                <a16:creationId xmlns:a16="http://schemas.microsoft.com/office/drawing/2014/main" id="{2DC564E1-79EC-4CD0-9E55-0E5AD957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113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/>
      <p:bldP spid="54" grpId="0"/>
      <p:bldP spid="55" grpId="0"/>
      <p:bldP spid="56" grpId="0" animBg="1"/>
      <p:bldP spid="65" grpId="0"/>
      <p:bldP spid="66" grpId="0" animBg="1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vZs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G9m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BvZs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b2bHTjJse8x8AwAA/wsAACEAAAB1bml2ZXJzYWwvZmxhc2hfc2tpbl9zZXR0aW5ncy54bWyNVm1v2jAQ/lx+BWLfYaXdaKUUib4gVWNtNTq+O8kBVh07sh06/v3uTBwcCCVESPFzz9nn587nROaDy+4GtOFK3vWGvXHnIkoKrUHad8hywSx0Y2bgOb3rTf/OZr2BYyih9Bys5XJlECiRLkdWorKcye1MrVQ/ZsnHSqtCpr3xt+kVPdHAUQ+c1tsctODyA3k/hjf3j9NmnuDGPlvI+kuWQF9h4OjwdPk0fBq2ccg1GAMUzO3jZDj5ecZHsBiEX+V6dH1zPWnlsV9m6n6tnDbccOucRsPR1ei62QmlRW5d1y/WyFVe5O3TkGu1otgPPEb0nPEQiqVYDUh/vKXnDB0ra0uLnMm3hX/2jPZxYa2S/URJi0Xbl0pnTKDP0v1a+ZQZbuHhqqhaAiOP0xYOvoLiUZqcEoatoK56AulleipPqB7oOv+r6HdVE4rJmolG8BTjUDp1EcN3evbU8i04+RFpqJV4oxVqHYHqORYwtrqAaOBHZDFr9flaWDzu3hoinvGGe3xjhYHxkglTkvagp/2BTy7TYJ4S8PaFEkUGD7soA1od9+yHh3uXt3DNCqsi07Apof18Aeh5L6j3ES8APW9Oor9KsT0iH1rIwx+he+aStxe6DDlQ+iICyfDdy+NHzkTzz6jzmGDBEnCETKUwdgXxzjOg3EQDh1EUg4MwIsk2fMUsXiO/iRNv5xZyEw0O8F0NNZZMZLkVcFxIiSq0wRjQuKhvtcFCDrujZyZ2BkvruXXQS0+3VJhrN+58KaqffifSbtC1eH/d9TKmP0C/KyVMr1u6YA9Ddd21eUinawLbD+hnuVRtHKSyEM7sgmtkqt1hasVl1rJknWEkzVFX2rnkNSYpKtc7Tp4sshj0Eyacgy+0OkasNV+tBf7tgsMnpHX6CSP52TVOJRmvajgAXIqB6WTt63s3IDwrhOUCNuA7QgDQJk9sJzJ4GI73SIVTL7YAOVtpZfPYV0Kt39UMR/QFxqPqTSg0nClky2LjdrNvCL4JByEEfblsa1SFYUdzY1co4YxobFALUxIoxwqr5pZpW063H7utsg1MJM9c90CYlvGBNZjIRSiVlyI4k+cf4X51ulCqiarpGyzNDtQZx8MmB2epN8Z3PG7jpQYIu6IDO1Wr/gXbWDGdvlSEWu9uMJMv7gwvM9dgDcn3ih8c0SBAXToq5fEdP/vHnc5/UEsDBBQAAgAIAG9m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G9mx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b2bHTpQTsyJpAAAAbgAAABwAAAB1bml2ZXJzYWwvbG9jYWxfc2V0dGluZ3MueG1sDcwxDoMwDEDRnVNY3int1oHAxlaW0gNYxEWRHBuRgOD2ZPvD02/7MwocvKVg6vD1eCKwzuaDLg5/01C/EVIm9SSm7FANoe+qVmwm+XLOBSZYhS7eJo4lMo8Uixx2EajhU17/wB6brroBUEsDBBQAAgAIAK6QxU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CukMV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BvZsdOkEkmJSgFAAD2EwAAHQAAAAAAAAABAAAAAADMEwAAdW5pdmVyc2FsL2NvbW1vbl9tZXNzYWdlcy5sbmdQSwECAAAUAAIACABvZsdOZrKi1aUAAACDAQAALgAAAAAAAAABAAAAAAAvGQAAdW5pdmVyc2FsL3BsYXliYWNrX2FuZF9uYXZpZ2F0aW9uX3NldHRpbmdzLnhtbFBLAQIAABQAAgAIAG9mx07QvS+0TgQAAIcVAAAnAAAAAAAAAAEAAAAAACAaAAB1bml2ZXJzYWwvZmxhc2hfcHVibGlzaGluZ19zZXR0aW5ncy54bWxQSwECAAAUAAIACABvZsdOMmx7zHwDAAD/CwAAIQAAAAAAAAABAAAAAACzHgAAdW5pdmVyc2FsL2ZsYXNoX3NraW5fc2V0dGluZ3MueG1sUEsBAgAAFAACAAgAb2bHTuZFxhFIBAAAERUAACYAAAAAAAAAAQAAAAAAbiIAAHVuaXZlcnNhbC9odG1sX3B1Ymxpc2hpbmdfc2V0dGluZ3MueG1sUEsBAgAAFAACAAgAb2bHTnFN5WjAAQAAfQYAAB8AAAAAAAAAAQAAAAAA+iYAAHVuaXZlcnNhbC9odG1sX3NraW5fc2V0dGluZ3MuanNQSwECAAAUAAIACABvZsdOlBOzImkAAABuAAAAHAAAAAAAAAABAAAAAAD3KAAAdW5pdmVyc2FsL2xvY2FsX3NldHRpbmdzLnhtbFBLAQIAABQAAgAIAK6QxU6D5MijhQoAAMAZAAAXAAAAAAAAAAAAAAAAAJopAAB1bml2ZXJzYWwvdW5pdmVyc2FsLnBuZ1BLAQIAABQAAgAIAK6QxU7lZcaxSwAAAGoAAAAbAAAAAAAAAAEAAAAAAFQ0AAB1bml2ZXJzYWwvdW5pdmVyc2FsLnBuZy54bWxQSwUGAAAAABIAEgBWBQAA2DQAAAAA"/>
  <p:tag name="ISPRING_UUID" val="{B7B7BADF-FD9D-4A7A-B31F-21174CDFBDD4}"/>
  <p:tag name="ISPRING_ULTRA_SCORM_COURCE_TITLE" val="Lliçó_03_N1_CT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Lliçó_03_N1_CT"/>
  <p:tag name="ISPRING_RESOURCE_FOLDER" val="C:\Users\usuari\Downloads\MBruguera\CatDef\LLIÇONS\LLIÇÓ 3\Lliçó_03_N1_CT"/>
  <p:tag name="ISPRING_PRESENTATION_PATH" val="C:\Users\usuari\Downloads\MBruguera\CatDef\LLIÇONS\LLIÇÓ 3\Lliçó_03_N1_CT.pptx"/>
  <p:tag name="ISPRING_SCREEN_RECS_UPDATED" val="C:\Users\usuari\Downloads\MBruguera\CatDef\LLIÇONS\LLIÇÓ 3\Lliçó_03_N1_CT"/>
  <p:tag name="ISPRING_OUTPUT_FOLDER" val="[[&quot;b\uFFFD0F{AB8C8627-7FDD-4AB7-AE54-4F642AE82300}&quot;,&quot;C:\\Users\\usuari\\Downloads\\MBruguera\\CatDef\\LLIÇONS\\LLIÇÓ 3&quot;],[&quot;\uFFFDd\u0013*{0FCB5101-AEB5-4723-8DCE-7D5C9063266D}&quot;,&quot;C:\\Users\\Carles Serrat\\Desktop\\EngiMath-UPC\\Execution\\LLIÇONS\\LLIÇÓ 3&quot;],[&quot;*\uFFFD\uFFFD\uFFFD{BB4CDCA5-F38E-475C-8C53-186BBAA01A72}&quot;,&quot;C:\\Users\\filom\\Documents\\ENGIMATH\\LESSONS\\MATRICES\\LESSON 3&quot;]]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ZPzN6lvuI-UpZNy4a1Srw&quot;,&quot;gi&quot;:&quot;f6XzewjubCzpwuXtB7YmfA&quot;,&quot;ti&quot;:&quot;characters&quot;,&quot;vs&quot;:{&quot;f&quot;:[1479,674,529],&quot;i&quot;:{&quot;d&quot;:&quot;RZPzN6lvuI-UpZNy4a1Sr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sujKzXB_DpepKSDmYcmug&quot;,&quot;gi&quot;:&quot;f6XzewjubCzpwuXtB7YmfA&quot;,&quot;ti&quot;:&quot;characters&quot;,&quot;vs&quot;:{&quot;f&quot;:[1479,674],&quot;i&quot;:{&quot;d&quot;:&quot;0sujKzXB_DpepKSDmYcmu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8.quiz"/>
  <p:tag name="ISPRING_QUIZ_FULL_PATH" val="C:\Users\usuari\Downloads\MBruguera\CatDef\LLIÇONS\LLIÇÓ 3\Lliçó_03_N1_CT\quiz\quiz8.quiz"/>
  <p:tag name="ISPRING_QUIZ_RELATIVE_PATH" val="Lliçó_03_N1_CT\quiz\quiz8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,543],&quot;i&quot;:{&quot;d&quot;:&quot;cbBAJOkv06xeTEXaS4KY7w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7.quiz"/>
  <p:tag name="ISPRING_QUIZ_FULL_PATH" val="C:\Users\usuari\Downloads\MBruguera\CatDef\LLIÇONS\LLIÇÓ 3\Lliçó_03_N1_CT\quiz\quiz7.quiz"/>
  <p:tag name="ISPRING_QUIZ_RELATIVE_PATH" val="Lliçó_03_N1_CT\quiz\quiz7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KxppNvxJ7hIBhXYzTzVbg&quot;,&quot;gi&quot;:&quot;f6XzewjubCzpwuXtB7YmfA&quot;,&quot;ti&quot;:&quot;characters&quot;,&quot;vs&quot;:{&quot;f&quot;:[1479,674],&quot;i&quot;:{&quot;d&quot;:&quot;XKxppNvxJ7hIBhXYzTzVb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852F42-0D2C-4EBC-AA5C-63EA66830168}"/>
</file>

<file path=customXml/itemProps2.xml><?xml version="1.0" encoding="utf-8"?>
<ds:datastoreItem xmlns:ds="http://schemas.openxmlformats.org/officeDocument/2006/customXml" ds:itemID="{893EBD97-6D30-43C8-9DD5-ED33C6ECB107}"/>
</file>

<file path=customXml/itemProps3.xml><?xml version="1.0" encoding="utf-8"?>
<ds:datastoreItem xmlns:ds="http://schemas.openxmlformats.org/officeDocument/2006/customXml" ds:itemID="{44C3C71D-7D08-41E2-AD17-27733DC96882}"/>
</file>

<file path=docProps/app.xml><?xml version="1.0" encoding="utf-8"?>
<Properties xmlns="http://schemas.openxmlformats.org/officeDocument/2006/extended-properties" xmlns:vt="http://schemas.openxmlformats.org/officeDocument/2006/docPropsVTypes">
  <TotalTime>9375</TotalTime>
  <Words>1670</Words>
  <Application>Microsoft Office PowerPoint</Application>
  <PresentationFormat>Widescreen</PresentationFormat>
  <Paragraphs>274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Blackadder ITC</vt:lpstr>
      <vt:lpstr>Calibri</vt:lpstr>
      <vt:lpstr>Calibri Light</vt:lpstr>
      <vt:lpstr>Cambria Math</vt:lpstr>
      <vt:lpstr>Freestyle Script</vt:lpstr>
      <vt:lpstr>Segoe UI</vt:lpstr>
      <vt:lpstr>Segoe UI Semibold</vt:lpstr>
      <vt:lpstr>Times New Roman</vt:lpstr>
      <vt:lpstr>Tema do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Lliçó_03_N1_CT</dc:title>
  <dc:creator>Filomena Soares</dc:creator>
  <cp:lastModifiedBy>usuari</cp:lastModifiedBy>
  <cp:revision>360</cp:revision>
  <dcterms:created xsi:type="dcterms:W3CDTF">2019-03-25T06:42:45Z</dcterms:created>
  <dcterms:modified xsi:type="dcterms:W3CDTF">2021-08-05T08:32:15Z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