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0" r:id="rId4"/>
    <p:sldId id="296" r:id="rId5"/>
    <p:sldId id="278" r:id="rId6"/>
    <p:sldId id="291" r:id="rId7"/>
    <p:sldId id="288" r:id="rId8"/>
    <p:sldId id="292" r:id="rId9"/>
    <p:sldId id="279" r:id="rId10"/>
    <p:sldId id="293" r:id="rId11"/>
    <p:sldId id="304" r:id="rId12"/>
    <p:sldId id="284" r:id="rId13"/>
    <p:sldId id="285" r:id="rId14"/>
    <p:sldId id="286" r:id="rId15"/>
    <p:sldId id="287" r:id="rId16"/>
    <p:sldId id="289" r:id="rId17"/>
    <p:sldId id="305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12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2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588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421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916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715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50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110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754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1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82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5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0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72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810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730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6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19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18" Type="http://schemas.openxmlformats.org/officeDocument/2006/relationships/slide" Target="slide2.xml"/><Relationship Id="rId3" Type="http://schemas.openxmlformats.org/officeDocument/2006/relationships/notesSlide" Target="../notesSlides/notesSlide10.xml"/><Relationship Id="rId21" Type="http://schemas.openxmlformats.org/officeDocument/2006/relationships/slide" Target="slide12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slide" Target="slide9.xml"/><Relationship Id="rId1" Type="http://schemas.openxmlformats.org/officeDocument/2006/relationships/tags" Target="../tags/tag3.xml"/><Relationship Id="rId6" Type="http://schemas.openxmlformats.org/officeDocument/2006/relationships/slide" Target="slide15.xml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23" Type="http://schemas.openxmlformats.org/officeDocument/2006/relationships/slide" Target="slide14.xml"/><Relationship Id="rId19" Type="http://schemas.openxmlformats.org/officeDocument/2006/relationships/slide" Target="slide5.xml"/><Relationship Id="rId4" Type="http://schemas.openxmlformats.org/officeDocument/2006/relationships/image" Target="../media/image1.jpg"/><Relationship Id="rId14" Type="http://schemas.openxmlformats.org/officeDocument/2006/relationships/image" Target="../media/image90.png"/><Relationship Id="rId22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image" Target="../media/image2.png"/><Relationship Id="rId10" Type="http://schemas.openxmlformats.org/officeDocument/2006/relationships/slide" Target="slide12.xml"/><Relationship Id="rId4" Type="http://schemas.openxmlformats.org/officeDocument/2006/relationships/image" Target="../media/image1.jpg"/><Relationship Id="rId9" Type="http://schemas.openxmlformats.org/officeDocument/2006/relationships/slide" Target="slide9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12.xml"/><Relationship Id="rId21" Type="http://schemas.openxmlformats.org/officeDocument/2006/relationships/slide" Target="slide9.xml"/><Relationship Id="rId7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20" Type="http://schemas.openxmlformats.org/officeDocument/2006/relationships/slide" Target="slide5.xml"/><Relationship Id="rId1" Type="http://schemas.openxmlformats.org/officeDocument/2006/relationships/vmlDrawing" Target="../drawings/vmlDrawing1.vml"/><Relationship Id="rId6" Type="http://schemas.openxmlformats.org/officeDocument/2006/relationships/slide" Target="slide15.xml"/><Relationship Id="rId24" Type="http://schemas.openxmlformats.org/officeDocument/2006/relationships/slide" Target="slide14.xml"/><Relationship Id="rId5" Type="http://schemas.openxmlformats.org/officeDocument/2006/relationships/image" Target="../media/image2.png"/><Relationship Id="rId23" Type="http://schemas.openxmlformats.org/officeDocument/2006/relationships/slide" Target="slide13.xml"/><Relationship Id="rId19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24.wmf"/><Relationship Id="rId22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slide" Target="slide9.xml"/><Relationship Id="rId3" Type="http://schemas.openxmlformats.org/officeDocument/2006/relationships/image" Target="../media/image1.jpg"/><Relationship Id="rId21" Type="http://schemas.openxmlformats.org/officeDocument/2006/relationships/slide" Target="slide14.xml"/><Relationship Id="rId12" Type="http://schemas.openxmlformats.org/officeDocument/2006/relationships/image" Target="../media/image30.png"/><Relationship Id="rId17" Type="http://schemas.openxmlformats.org/officeDocument/2006/relationships/slide" Target="slide5.xml"/><Relationship Id="rId2" Type="http://schemas.openxmlformats.org/officeDocument/2006/relationships/notesSlide" Target="../notesSlides/notesSlide13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image" Target="../media/image33.png"/><Relationship Id="rId19" Type="http://schemas.openxmlformats.org/officeDocument/2006/relationships/slide" Target="slide12.xml"/><Relationship Id="rId4" Type="http://schemas.openxmlformats.org/officeDocument/2006/relationships/image" Target="../media/image2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slide" Target="slide12.xml"/><Relationship Id="rId3" Type="http://schemas.openxmlformats.org/officeDocument/2006/relationships/image" Target="../media/image1.jpg"/><Relationship Id="rId12" Type="http://schemas.openxmlformats.org/officeDocument/2006/relationships/image" Target="../media/image34.png"/><Relationship Id="rId17" Type="http://schemas.openxmlformats.org/officeDocument/2006/relationships/slide" Target="slide9.xml"/><Relationship Id="rId2" Type="http://schemas.openxmlformats.org/officeDocument/2006/relationships/notesSlide" Target="../notesSlides/notesSlide14.xml"/><Relationship Id="rId16" Type="http://schemas.openxmlformats.org/officeDocument/2006/relationships/slide" Target="slide5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slide" Target="slide2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14.xml"/><Relationship Id="rId3" Type="http://schemas.openxmlformats.org/officeDocument/2006/relationships/image" Target="../media/image1.jpg"/><Relationship Id="rId12" Type="http://schemas.openxmlformats.org/officeDocument/2006/relationships/image" Target="../media/image37.png"/><Relationship Id="rId1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slide" Target="slide9.xml"/><Relationship Id="rId4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slide" Target="slide12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slide" Target="slide14.xm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39.png"/><Relationship Id="rId1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7.xml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image" Target="../media/image2.png"/><Relationship Id="rId10" Type="http://schemas.openxmlformats.org/officeDocument/2006/relationships/slide" Target="slide12.xml"/><Relationship Id="rId4" Type="http://schemas.openxmlformats.org/officeDocument/2006/relationships/image" Target="../media/image1.jpg"/><Relationship Id="rId9" Type="http://schemas.openxmlformats.org/officeDocument/2006/relationships/slide" Target="slide9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2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slide" Target="slide14.xm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3.png"/><Relationship Id="rId1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slide" Target="slide9.xml"/><Relationship Id="rId3" Type="http://schemas.openxmlformats.org/officeDocument/2006/relationships/notesSlide" Target="../notesSlides/notesSlide2.xml"/><Relationship Id="rId21" Type="http://schemas.openxmlformats.org/officeDocument/2006/relationships/slide" Target="slide14.xml"/><Relationship Id="rId1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tags" Target="../tags/tag2.xml"/><Relationship Id="rId6" Type="http://schemas.openxmlformats.org/officeDocument/2006/relationships/slide" Target="slide15.xml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slide" Target="slide9.xml"/><Relationship Id="rId3" Type="http://schemas.openxmlformats.org/officeDocument/2006/relationships/image" Target="../media/image43.png"/><Relationship Id="rId21" Type="http://schemas.openxmlformats.org/officeDocument/2006/relationships/slide" Target="slide14.xml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5.xml"/><Relationship Id="rId15" Type="http://schemas.openxmlformats.org/officeDocument/2006/relationships/image" Target="../media/image8.png"/><Relationship Id="rId19" Type="http://schemas.openxmlformats.org/officeDocument/2006/relationships/slide" Target="slide12.xml"/><Relationship Id="rId4" Type="http://schemas.openxmlformats.org/officeDocument/2006/relationships/image" Target="../media/image2.png"/><Relationship Id="rId1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slide" Target="slide9.xml"/><Relationship Id="rId3" Type="http://schemas.openxmlformats.org/officeDocument/2006/relationships/image" Target="../media/image70.png"/><Relationship Id="rId21" Type="http://schemas.openxmlformats.org/officeDocument/2006/relationships/slide" Target="slide14.xml"/><Relationship Id="rId17" Type="http://schemas.openxmlformats.org/officeDocument/2006/relationships/slide" Target="slide5.xml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slide" Target="slide15.xml"/><Relationship Id="rId15" Type="http://schemas.openxmlformats.org/officeDocument/2006/relationships/image" Target="../media/image1.jpg"/><Relationship Id="rId19" Type="http://schemas.openxmlformats.org/officeDocument/2006/relationships/slide" Target="slide12.xml"/><Relationship Id="rId4" Type="http://schemas.openxmlformats.org/officeDocument/2006/relationships/image" Target="../media/image2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14.xml"/><Relationship Id="rId3" Type="http://schemas.openxmlformats.org/officeDocument/2006/relationships/image" Target="../media/image1.jpg"/><Relationship Id="rId12" Type="http://schemas.openxmlformats.org/officeDocument/2006/relationships/image" Target="../media/image12.png"/><Relationship Id="rId17" Type="http://schemas.openxmlformats.org/officeDocument/2006/relationships/slide" Target="slide13.xml"/><Relationship Id="rId2" Type="http://schemas.openxmlformats.org/officeDocument/2006/relationships/notesSlide" Target="../notesSlides/notesSlide5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slide" Target="slide9.xml"/><Relationship Id="rId4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slide" Target="slide9.xml"/><Relationship Id="rId3" Type="http://schemas.openxmlformats.org/officeDocument/2006/relationships/image" Target="../media/image1.jpg"/><Relationship Id="rId21" Type="http://schemas.openxmlformats.org/officeDocument/2006/relationships/slide" Target="slide14.xml"/><Relationship Id="rId12" Type="http://schemas.openxmlformats.org/officeDocument/2006/relationships/image" Target="../media/image13.png"/><Relationship Id="rId17" Type="http://schemas.openxmlformats.org/officeDocument/2006/relationships/slide" Target="slide5.xml"/><Relationship Id="rId2" Type="http://schemas.openxmlformats.org/officeDocument/2006/relationships/notesSlide" Target="../notesSlides/notesSlide6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image" Target="../media/image14.png"/><Relationship Id="rId19" Type="http://schemas.openxmlformats.org/officeDocument/2006/relationships/slide" Target="slide12.xml"/><Relationship Id="rId4" Type="http://schemas.openxmlformats.org/officeDocument/2006/relationships/image" Target="../media/image2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14.xml"/><Relationship Id="rId3" Type="http://schemas.openxmlformats.org/officeDocument/2006/relationships/image" Target="../media/image1.jpg"/><Relationship Id="rId12" Type="http://schemas.openxmlformats.org/officeDocument/2006/relationships/image" Target="../media/image16.png"/><Relationship Id="rId17" Type="http://schemas.openxmlformats.org/officeDocument/2006/relationships/slide" Target="slide13.xml"/><Relationship Id="rId2" Type="http://schemas.openxmlformats.org/officeDocument/2006/relationships/notesSlide" Target="../notesSlides/notesSlide7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slide" Target="slide9.xml"/><Relationship Id="rId4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slide" Target="slide9.xml"/><Relationship Id="rId3" Type="http://schemas.openxmlformats.org/officeDocument/2006/relationships/image" Target="../media/image1.jpg"/><Relationship Id="rId21" Type="http://schemas.openxmlformats.org/officeDocument/2006/relationships/slide" Target="slide14.xml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image" Target="../media/image18.png"/><Relationship Id="rId19" Type="http://schemas.openxmlformats.org/officeDocument/2006/relationships/slide" Target="slide12.xml"/><Relationship Id="rId4" Type="http://schemas.openxmlformats.org/officeDocument/2006/relationships/image" Target="../media/image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14.xml"/><Relationship Id="rId3" Type="http://schemas.openxmlformats.org/officeDocument/2006/relationships/image" Target="../media/image1.jpg"/><Relationship Id="rId12" Type="http://schemas.openxmlformats.org/officeDocument/2006/relationships/image" Target="../media/image90.png"/><Relationship Id="rId17" Type="http://schemas.openxmlformats.org/officeDocument/2006/relationships/slide" Target="slide13.xml"/><Relationship Id="rId2" Type="http://schemas.openxmlformats.org/officeDocument/2006/relationships/notesSlide" Target="../notesSlides/notesSlide9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15" Type="http://schemas.openxmlformats.org/officeDocument/2006/relationships/slide" Target="slide9.xml"/><Relationship Id="rId4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s-ES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3 Índice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917A2710-3EAF-4D05-9726-FE2943ECC1C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1" name="Retângulo: Cantos Arredondados 30">
            <a:hlinkClick r:id="rId9" action="ppaction://hlinksldjump"/>
            <a:extLst>
              <a:ext uri="{FF2B5EF4-FFF2-40B4-BE49-F238E27FC236}">
                <a16:creationId xmlns:a16="http://schemas.microsoft.com/office/drawing/2014/main" id="{B4188679-93A7-4717-8C8B-4EB39A05052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4" name="Retângulo: Cantos Arredondados 33">
            <a:hlinkClick r:id="rId10" action="ppaction://hlinksldjump"/>
            <a:extLst>
              <a:ext uri="{FF2B5EF4-FFF2-40B4-BE49-F238E27FC236}">
                <a16:creationId xmlns:a16="http://schemas.microsoft.com/office/drawing/2014/main" id="{13697529-F100-48FF-8052-2E02FCA7DC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19" name="Retângulo: Cantos Arredondados 18">
            <a:hlinkClick r:id="rId11" action="ppaction://hlinksldjump"/>
            <a:extLst>
              <a:ext uri="{FF2B5EF4-FFF2-40B4-BE49-F238E27FC236}">
                <a16:creationId xmlns:a16="http://schemas.microsoft.com/office/drawing/2014/main" id="{0F2F0592-29D7-4FEA-B68A-658D944B624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¡Inténtelo!</a:t>
            </a:r>
          </a:p>
        </p:txBody>
      </p:sp>
      <p:pic>
        <p:nvPicPr>
          <p:cNvPr id="21" name="Imagem 11">
            <a:extLst>
              <a:ext uri="{FF2B5EF4-FFF2-40B4-BE49-F238E27FC236}">
                <a16:creationId xmlns:a16="http://schemas.microsoft.com/office/drawing/2014/main" id="{84C618A3-A817-4011-9473-CAA3108AC9D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27" name="CaixaDeTexto 12">
            <a:extLst>
              <a:ext uri="{FF2B5EF4-FFF2-40B4-BE49-F238E27FC236}">
                <a16:creationId xmlns:a16="http://schemas.microsoft.com/office/drawing/2014/main" id="{6F4C7E20-4DD7-406C-971E-8969C87C0DBA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0CD99C3-7C98-4562-91B1-2635E685792E}"/>
              </a:ext>
            </a:extLst>
          </p:cNvPr>
          <p:cNvSpPr/>
          <p:nvPr/>
        </p:nvSpPr>
        <p:spPr>
          <a:xfrm>
            <a:off x="2124230" y="3855157"/>
            <a:ext cx="7682266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5" name="Retângulo: Cantos Arredondados 44">
            <a:hlinkClick r:id="rId6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5A38D8D-BB9D-4691-B662-C1F843E5BB0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D8EB179-DAC6-4B52-A678-F9862D741F3A}"/>
              </a:ext>
            </a:extLst>
          </p:cNvPr>
          <p:cNvSpPr/>
          <p:nvPr/>
        </p:nvSpPr>
        <p:spPr>
          <a:xfrm>
            <a:off x="2387155" y="4029114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DIAGONALES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Diagonal</a:t>
            </a:r>
            <a:r>
              <a:rPr lang="ca-ES" sz="2400" dirty="0">
                <a:solidFill>
                  <a:sysClr val="windowText" lastClr="000000"/>
                </a:solidFill>
              </a:rPr>
              <a:t> es 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cuadrada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donde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</a:t>
            </a:r>
            <a:r>
              <a:rPr lang="ca-ES" sz="2400" b="1" dirty="0" err="1"/>
              <a:t>fuera</a:t>
            </a:r>
            <a:r>
              <a:rPr lang="ca-ES" sz="2400" b="1" dirty="0"/>
              <a:t> de la diagonal principal son cero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a-E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 diagonal si</a:t>
                </a:r>
                <a:endParaRPr lang="ca-ES" sz="24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5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/>
              <p:nvPr/>
            </p:nvSpPr>
            <p:spPr>
              <a:xfrm>
                <a:off x="2753404" y="2975957"/>
                <a:ext cx="5088575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todo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404" y="2975957"/>
                <a:ext cx="5088575" cy="496674"/>
              </a:xfrm>
              <a:prstGeom prst="rect">
                <a:avLst/>
              </a:prstGeom>
              <a:blipFill>
                <a:blip r:embed="rId16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>
            <a:extLst>
              <a:ext uri="{FF2B5EF4-FFF2-40B4-BE49-F238E27FC236}">
                <a16:creationId xmlns:a16="http://schemas.microsoft.com/office/drawing/2014/main" id="{2C4FA7C3-B347-47FC-B215-9CFAB3AB8F8D}"/>
              </a:ext>
            </a:extLst>
          </p:cNvPr>
          <p:cNvSpPr/>
          <p:nvPr/>
        </p:nvSpPr>
        <p:spPr>
          <a:xfrm>
            <a:off x="2375284" y="1911109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ysClr val="windowText" lastClr="000000"/>
                </a:solidFill>
              </a:rPr>
              <a:t>Es </a:t>
            </a:r>
            <a:r>
              <a:rPr lang="ca-ES" sz="2400" dirty="0" err="1">
                <a:solidFill>
                  <a:sysClr val="windowText" lastClr="000000"/>
                </a:solidFill>
              </a:rPr>
              <a:t>decir</a:t>
            </a:r>
            <a:r>
              <a:rPr lang="ca-ES" sz="2400" dirty="0">
                <a:solidFill>
                  <a:sysClr val="windowText" lastClr="000000"/>
                </a:solidFill>
              </a:rPr>
              <a:t>:</a:t>
            </a:r>
            <a:endParaRPr lang="ca-ES" sz="2400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5523606-3AA1-40C6-8A2E-42AA7A16A81F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ysClr val="windowText" lastClr="000000"/>
                </a:solidFill>
              </a:rPr>
              <a:t>¡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Observe</a:t>
            </a:r>
            <a:r>
              <a:rPr lang="ca-ES" sz="2400" dirty="0">
                <a:solidFill>
                  <a:sysClr val="windowText" lastClr="000000"/>
                </a:solidFill>
              </a:rPr>
              <a:t>, una </a:t>
            </a:r>
            <a:r>
              <a:rPr lang="ca-ES" sz="2400" dirty="0" err="1">
                <a:solidFill>
                  <a:sysClr val="windowText" lastClr="000000"/>
                </a:solidFill>
              </a:rPr>
              <a:t>vez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más</a:t>
            </a:r>
            <a:r>
              <a:rPr lang="ca-ES" sz="2400" dirty="0">
                <a:solidFill>
                  <a:sysClr val="windowText" lastClr="000000"/>
                </a:solidFill>
              </a:rPr>
              <a:t>, que </a:t>
            </a:r>
            <a:r>
              <a:rPr lang="ca-ES" sz="2400" b="1" dirty="0">
                <a:solidFill>
                  <a:sysClr val="windowText" lastClr="000000"/>
                </a:solidFill>
              </a:rPr>
              <a:t>no se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hace</a:t>
            </a:r>
            <a:r>
              <a:rPr lang="ca-ES" sz="2400" b="1" dirty="0">
                <a:solidFill>
                  <a:sysClr val="windowText" lastClr="000000"/>
                </a:solidFill>
              </a:rPr>
              <a:t> referencia a los elementos de la diagonal principal </a:t>
            </a:r>
            <a:r>
              <a:rPr lang="ca-ES" sz="2400" dirty="0">
                <a:solidFill>
                  <a:sysClr val="windowText" lastClr="000000"/>
                </a:solidFill>
              </a:rPr>
              <a:t>que </a:t>
            </a:r>
            <a:r>
              <a:rPr lang="ca-ES" sz="2400" dirty="0" err="1">
                <a:solidFill>
                  <a:sysClr val="windowText" lastClr="000000"/>
                </a:solidFill>
              </a:rPr>
              <a:t>también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pueden</a:t>
            </a:r>
            <a:r>
              <a:rPr lang="ca-ES" sz="2400" dirty="0">
                <a:solidFill>
                  <a:sysClr val="windowText" lastClr="000000"/>
                </a:solidFill>
              </a:rPr>
              <a:t> ser </a:t>
            </a:r>
            <a:r>
              <a:rPr lang="ca-ES" sz="2400" dirty="0" err="1">
                <a:solidFill>
                  <a:sysClr val="windowText" lastClr="000000"/>
                </a:solidFill>
              </a:rPr>
              <a:t>nulos</a:t>
            </a:r>
            <a:r>
              <a:rPr lang="ca-ES" sz="2400" dirty="0">
                <a:solidFill>
                  <a:sysClr val="windowText" lastClr="000000"/>
                </a:solidFill>
              </a:rPr>
              <a:t> (o no)!</a:t>
            </a:r>
          </a:p>
        </p:txBody>
      </p: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A6CE1C-CD27-4851-AB5E-D67E47B17D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7"/>
          <a:stretch/>
        </p:blipFill>
        <p:spPr>
          <a:xfrm>
            <a:off x="10269478" y="4094899"/>
            <a:ext cx="1223010" cy="1701813"/>
          </a:xfrm>
          <a:prstGeom prst="rect">
            <a:avLst/>
          </a:prstGeom>
        </p:spPr>
      </p:pic>
      <p:sp>
        <p:nvSpPr>
          <p:cNvPr id="35" name="Retângulo: Cantos Arredondados 29">
            <a:hlinkClick r:id="rId18" action="ppaction://hlinksldjump"/>
            <a:extLst>
              <a:ext uri="{FF2B5EF4-FFF2-40B4-BE49-F238E27FC236}">
                <a16:creationId xmlns:a16="http://schemas.microsoft.com/office/drawing/2014/main" id="{CAEE6E85-C72B-48A0-9845-DE350A0A9E8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7" name="Retângulo: Cantos Arredondados 30">
            <a:hlinkClick r:id="rId19" action="ppaction://hlinksldjump"/>
            <a:extLst>
              <a:ext uri="{FF2B5EF4-FFF2-40B4-BE49-F238E27FC236}">
                <a16:creationId xmlns:a16="http://schemas.microsoft.com/office/drawing/2014/main" id="{2C1DBBA5-6C90-42CF-A758-83BFA03D745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8" name="Retângulo: Cantos Arredondados 33">
            <a:hlinkClick r:id="rId20" action="ppaction://hlinksldjump"/>
            <a:extLst>
              <a:ext uri="{FF2B5EF4-FFF2-40B4-BE49-F238E27FC236}">
                <a16:creationId xmlns:a16="http://schemas.microsoft.com/office/drawing/2014/main" id="{B5FE684E-03F9-41A9-86A3-46CBBB288E3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9" name="Retângulo: Cantos Arredondados 21">
            <a:hlinkClick r:id="rId21" action="ppaction://hlinksldjump"/>
            <a:extLst>
              <a:ext uri="{FF2B5EF4-FFF2-40B4-BE49-F238E27FC236}">
                <a16:creationId xmlns:a16="http://schemas.microsoft.com/office/drawing/2014/main" id="{48C7A49D-EB40-45C5-AF8D-C85C350CEAB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43" name="Retângulo: Cantos Arredondados 22">
            <a:hlinkClick r:id="rId22" action="ppaction://hlinksldjump"/>
            <a:extLst>
              <a:ext uri="{FF2B5EF4-FFF2-40B4-BE49-F238E27FC236}">
                <a16:creationId xmlns:a16="http://schemas.microsoft.com/office/drawing/2014/main" id="{A0D68BDE-5BB6-4623-B22F-C51BA5B456EA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6" name="Retângulo: Cantos Arredondados 23">
            <a:hlinkClick r:id="rId23" action="ppaction://hlinksldjump"/>
            <a:extLst>
              <a:ext uri="{FF2B5EF4-FFF2-40B4-BE49-F238E27FC236}">
                <a16:creationId xmlns:a16="http://schemas.microsoft.com/office/drawing/2014/main" id="{12DFD568-38EA-411D-9FEC-7E008062BBB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3610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8" grpId="1" animBg="1"/>
      <p:bldP spid="49" grpId="0"/>
      <p:bldP spid="50" grpId="0"/>
      <p:bldP spid="58" grpId="0"/>
      <p:bldP spid="61" grpId="0" animBg="1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5" name="Retângulo: Cantos Arredondados 44">
            <a:hlinkClick r:id="rId6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5" name="Retângulo: Cantos Arredondados 29">
            <a:hlinkClick r:id="rId7" action="ppaction://hlinksldjump"/>
            <a:extLst>
              <a:ext uri="{FF2B5EF4-FFF2-40B4-BE49-F238E27FC236}">
                <a16:creationId xmlns:a16="http://schemas.microsoft.com/office/drawing/2014/main" id="{CAEE6E85-C72B-48A0-9845-DE350A0A9E8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7" name="Retângulo: Cantos Arredondados 30">
            <a:hlinkClick r:id="rId8" action="ppaction://hlinksldjump"/>
            <a:extLst>
              <a:ext uri="{FF2B5EF4-FFF2-40B4-BE49-F238E27FC236}">
                <a16:creationId xmlns:a16="http://schemas.microsoft.com/office/drawing/2014/main" id="{2C1DBBA5-6C90-42CF-A758-83BFA03D745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8" name="Retângulo: Cantos Arredondados 33">
            <a:hlinkClick r:id="rId9" action="ppaction://hlinksldjump"/>
            <a:extLst>
              <a:ext uri="{FF2B5EF4-FFF2-40B4-BE49-F238E27FC236}">
                <a16:creationId xmlns:a16="http://schemas.microsoft.com/office/drawing/2014/main" id="{B5FE684E-03F9-41A9-86A3-46CBBB288E3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9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48C7A49D-EB40-45C5-AF8D-C85C350CEAB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4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A0D68BDE-5BB6-4623-B22F-C51BA5B456EA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6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12DFD568-38EA-411D-9FEC-7E008062BBB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3184CD24-EA5C-418C-AEC8-4AF408D704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C96252B9-2516-481B-9210-1FDCCBEEF0D4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4AC23C1B-A083-41E6-AD60-49E4E6C3D0B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275AA4C9-B5F9-4E5A-908F-96EF173C953C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DFCCCE67-2526-4CDC-9031-B0B277D7992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9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6" action="ppaction://hlinksldjump"/>
            <a:extLst>
              <a:ext uri="{FF2B5EF4-FFF2-40B4-BE49-F238E27FC236}">
                <a16:creationId xmlns:a16="http://schemas.microsoft.com/office/drawing/2014/main" id="{8263F1A2-6560-4A35-A9AB-2189244C5D29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733FA13-BD9F-4E1D-B8A6-D5E85CF2EC6B}"/>
              </a:ext>
            </a:extLst>
          </p:cNvPr>
          <p:cNvSpPr/>
          <p:nvPr/>
        </p:nvSpPr>
        <p:spPr>
          <a:xfrm>
            <a:off x="2124000" y="472274"/>
            <a:ext cx="9803391" cy="246185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/>
              <p:nvPr/>
            </p:nvSpPr>
            <p:spPr>
              <a:xfrm>
                <a:off x="2274371" y="667823"/>
                <a:ext cx="649493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800" dirty="0"/>
                  <a:t>La</a:t>
                </a:r>
                <a:r>
                  <a:rPr lang="ca-ES" sz="2800" b="1" dirty="0">
                    <a:solidFill>
                      <a:srgbClr val="F25E4F"/>
                    </a:solidFill>
                  </a:rPr>
                  <a:t> </a:t>
                </a:r>
                <a:r>
                  <a:rPr lang="ca-ES" sz="2800" b="1" dirty="0" err="1">
                    <a:solidFill>
                      <a:srgbClr val="F25E4F"/>
                    </a:solidFill>
                  </a:rPr>
                  <a:t>Matriz</a:t>
                </a:r>
                <a:r>
                  <a:rPr lang="ca-ES" sz="2800" b="1" dirty="0">
                    <a:solidFill>
                      <a:srgbClr val="F25E4F"/>
                    </a:solidFill>
                  </a:rPr>
                  <a:t> </a:t>
                </a:r>
                <a:r>
                  <a:rPr lang="ca-ES" sz="2800" b="1" dirty="0" err="1">
                    <a:solidFill>
                      <a:srgbClr val="F25E4F"/>
                    </a:solidFill>
                  </a:rPr>
                  <a:t>Identidad</a:t>
                </a:r>
                <a:r>
                  <a:rPr lang="ca-ES" sz="2800" b="1" dirty="0">
                    <a:solidFill>
                      <a:srgbClr val="F25E4F"/>
                    </a:solidFill>
                  </a:rPr>
                  <a:t> </a:t>
                </a:r>
                <a:r>
                  <a:rPr lang="ca-ES" sz="2800" dirty="0"/>
                  <a:t>de </a:t>
                </a:r>
                <a:r>
                  <a:rPr lang="ca-ES" sz="2800" dirty="0" err="1"/>
                  <a:t>orden</a:t>
                </a:r>
                <a:r>
                  <a:rPr lang="ca-ES" sz="2800" dirty="0"/>
                  <a:t> n, escrita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8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a-ES" sz="2800" b="1" dirty="0"/>
                  <a:t> </a:t>
                </a:r>
                <a:r>
                  <a:rPr lang="ca-ES" sz="2800" dirty="0"/>
                  <a:t>(o </a:t>
                </a:r>
                <a:r>
                  <a:rPr lang="ca-ES" sz="2800" dirty="0" err="1"/>
                  <a:t>simplemente</a:t>
                </a:r>
                <a:r>
                  <a:rPr lang="ca-ES" sz="2800" dirty="0"/>
                  <a:t> </a:t>
                </a:r>
                <a14:m>
                  <m:oMath xmlns:m="http://schemas.openxmlformats.org/officeDocument/2006/math">
                    <m:r>
                      <a:rPr lang="ca-ES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800" dirty="0"/>
                  <a:t>, si no </a:t>
                </a:r>
                <a:r>
                  <a:rPr lang="ca-ES" sz="2800" dirty="0" err="1"/>
                  <a:t>hay</a:t>
                </a:r>
                <a:r>
                  <a:rPr lang="ca-ES" sz="2800" dirty="0"/>
                  <a:t> </a:t>
                </a:r>
                <a:r>
                  <a:rPr lang="ca-ES" sz="2800" dirty="0" err="1"/>
                  <a:t>confusión</a:t>
                </a:r>
                <a:r>
                  <a:rPr lang="ca-ES" sz="2800" dirty="0"/>
                  <a:t>) es una </a:t>
                </a:r>
                <a:r>
                  <a:rPr lang="ca-ES" sz="2800" b="1" dirty="0" err="1"/>
                  <a:t>matriz</a:t>
                </a:r>
                <a:r>
                  <a:rPr lang="ca-ES" sz="2800" b="1" dirty="0"/>
                  <a:t> diagonal </a:t>
                </a:r>
                <a14:m>
                  <m:oMath xmlns:m="http://schemas.openxmlformats.org/officeDocument/2006/math">
                    <m:r>
                      <a:rPr lang="ca-ES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800" b="1" dirty="0"/>
                  <a:t>-por-</a:t>
                </a:r>
                <a14:m>
                  <m:oMath xmlns:m="http://schemas.openxmlformats.org/officeDocument/2006/math">
                    <m:r>
                      <a:rPr lang="ca-ES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800" b="1" dirty="0"/>
                  <a:t> </a:t>
                </a:r>
                <a:r>
                  <a:rPr lang="ca-ES" sz="2800" dirty="0" err="1"/>
                  <a:t>donde</a:t>
                </a:r>
                <a:r>
                  <a:rPr lang="ca-ES" sz="2800" dirty="0"/>
                  <a:t> los </a:t>
                </a:r>
                <a:r>
                  <a:rPr lang="ca-ES" sz="2800" b="1" dirty="0"/>
                  <a:t>elementos de la diagonal principal son </a:t>
                </a:r>
                <a:r>
                  <a:rPr lang="ca-ES" sz="2800" b="1" dirty="0" err="1"/>
                  <a:t>unos</a:t>
                </a:r>
                <a:r>
                  <a:rPr lang="ca-ES" sz="2800" dirty="0"/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71" y="667823"/>
                <a:ext cx="6494934" cy="2246769"/>
              </a:xfrm>
              <a:prstGeom prst="rect">
                <a:avLst/>
              </a:prstGeom>
              <a:blipFill>
                <a:blip r:embed="rId7"/>
                <a:stretch>
                  <a:fillRect l="-1876" t="-2717" r="-1876" b="-70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3E01C7-245E-4540-B51E-7BF85BA2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811" y="865661"/>
            <a:ext cx="12045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29A5BC7-269E-4218-A6C7-9833858D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52917"/>
              </p:ext>
            </p:extLst>
          </p:nvPr>
        </p:nvGraphicFramePr>
        <p:xfrm>
          <a:off x="8904288" y="601663"/>
          <a:ext cx="2714625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8" imgW="1079500" imgH="914400" progId="Equation.DSMT4">
                  <p:embed/>
                </p:oleObj>
              </mc:Choice>
              <mc:Fallback>
                <p:oleObj name="Equation" r:id="rId8" imgW="10795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8" y="601663"/>
                        <a:ext cx="2714625" cy="229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1EC0358-B19C-42DA-AAC6-AD1E0904F27A}"/>
              </a:ext>
            </a:extLst>
          </p:cNvPr>
          <p:cNvSpPr/>
          <p:nvPr/>
        </p:nvSpPr>
        <p:spPr>
          <a:xfrm>
            <a:off x="2124000" y="311733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0F26A57-ED4F-454E-B421-D92925BFEA58}"/>
              </a:ext>
            </a:extLst>
          </p:cNvPr>
          <p:cNvSpPr/>
          <p:nvPr/>
        </p:nvSpPr>
        <p:spPr>
          <a:xfrm>
            <a:off x="2387154" y="3266146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/>
              <p:nvPr/>
            </p:nvSpPr>
            <p:spPr>
              <a:xfrm>
                <a:off x="3627380" y="3304780"/>
                <a:ext cx="7369453" cy="13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a-E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3304780"/>
                <a:ext cx="7369453" cy="13769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/>
              <p:nvPr/>
            </p:nvSpPr>
            <p:spPr>
              <a:xfrm>
                <a:off x="4898678" y="5204860"/>
                <a:ext cx="4899800" cy="10136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78" y="5204860"/>
                <a:ext cx="4899800" cy="101361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317C5E59-41D0-43BA-9E0A-BBDDAE8A662A}"/>
              </a:ext>
            </a:extLst>
          </p:cNvPr>
          <p:cNvSpPr/>
          <p:nvPr/>
        </p:nvSpPr>
        <p:spPr>
          <a:xfrm>
            <a:off x="1879201" y="5277594"/>
            <a:ext cx="3019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/>
              <a:t>Representación</a:t>
            </a:r>
            <a:r>
              <a:rPr lang="ca-ES" sz="2400" b="1" dirty="0"/>
              <a:t> de la </a:t>
            </a:r>
            <a:r>
              <a:rPr lang="ca-ES" sz="2400" b="1" dirty="0" err="1"/>
              <a:t>Matriz</a:t>
            </a:r>
            <a:r>
              <a:rPr lang="ca-ES" sz="2400" b="1" dirty="0"/>
              <a:t> </a:t>
            </a:r>
            <a:r>
              <a:rPr lang="ca-ES" sz="2400" b="1" dirty="0" err="1"/>
              <a:t>Identidad</a:t>
            </a:r>
            <a:endParaRPr lang="ca-E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/>
              <p:nvPr/>
            </p:nvSpPr>
            <p:spPr>
              <a:xfrm>
                <a:off x="2352638" y="6238386"/>
                <a:ext cx="9301814" cy="36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600" dirty="0"/>
                  <a:t>Los elementos de la </a:t>
                </a:r>
                <a:r>
                  <a:rPr lang="ca-ES" sz="1600" dirty="0" err="1"/>
                  <a:t>matriz</a:t>
                </a:r>
                <a:r>
                  <a:rPr lang="ca-ES" sz="1600" dirty="0"/>
                  <a:t> </a:t>
                </a:r>
                <a:r>
                  <a:rPr lang="ca-ES" sz="1600" dirty="0" err="1"/>
                  <a:t>identidad</a:t>
                </a:r>
                <a:r>
                  <a:rPr lang="ca-ES" sz="1600" dirty="0"/>
                  <a:t> estan </a:t>
                </a:r>
                <a:r>
                  <a:rPr lang="ca-ES" sz="1600" dirty="0" err="1"/>
                  <a:t>representados</a:t>
                </a:r>
                <a:r>
                  <a:rPr lang="ca-ES" sz="1600" dirty="0"/>
                  <a:t>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ca-E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1600" dirty="0"/>
                  <a:t> y se </a:t>
                </a:r>
                <a:r>
                  <a:rPr lang="ca-ES" sz="1600" dirty="0" err="1"/>
                  <a:t>denominan</a:t>
                </a:r>
                <a:r>
                  <a:rPr lang="ca-ES" sz="1600" dirty="0"/>
                  <a:t> </a:t>
                </a:r>
                <a:r>
                  <a:rPr lang="ca-ES" sz="1600" b="1" dirty="0" err="1"/>
                  <a:t>Deltas</a:t>
                </a:r>
                <a:r>
                  <a:rPr lang="ca-ES" sz="1600" b="1" dirty="0"/>
                  <a:t> de </a:t>
                </a:r>
                <a:r>
                  <a:rPr lang="ca-ES" sz="1600" b="1" dirty="0" err="1"/>
                  <a:t>Kronecker</a:t>
                </a:r>
                <a:endParaRPr lang="ca-ES" sz="1600" b="1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38" y="6238386"/>
                <a:ext cx="9301814" cy="361830"/>
              </a:xfrm>
              <a:prstGeom prst="rect">
                <a:avLst/>
              </a:prstGeom>
              <a:blipFill>
                <a:blip r:embed="rId18"/>
                <a:stretch>
                  <a:fillRect t="-3333" b="-15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29">
            <a:hlinkClick r:id="rId19" action="ppaction://hlinksldjump"/>
            <a:extLst>
              <a:ext uri="{FF2B5EF4-FFF2-40B4-BE49-F238E27FC236}">
                <a16:creationId xmlns:a16="http://schemas.microsoft.com/office/drawing/2014/main" id="{45433DBE-6CB9-4169-9A4F-96C6134F1316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4" name="Retângulo: Cantos Arredondados 30">
            <a:hlinkClick r:id="rId20" action="ppaction://hlinksldjump"/>
            <a:extLst>
              <a:ext uri="{FF2B5EF4-FFF2-40B4-BE49-F238E27FC236}">
                <a16:creationId xmlns:a16="http://schemas.microsoft.com/office/drawing/2014/main" id="{011B987F-9B25-44A7-B821-3C6E8067E9A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5" name="Retângulo: Cantos Arredondados 33">
            <a:hlinkClick r:id="rId21" action="ppaction://hlinksldjump"/>
            <a:extLst>
              <a:ext uri="{FF2B5EF4-FFF2-40B4-BE49-F238E27FC236}">
                <a16:creationId xmlns:a16="http://schemas.microsoft.com/office/drawing/2014/main" id="{0BA6F946-2E8E-4668-B825-F72078CB29A8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9" name="Retângulo: Cantos Arredondados 21">
            <a:hlinkClick r:id="rId22" action="ppaction://hlinksldjump"/>
            <a:extLst>
              <a:ext uri="{FF2B5EF4-FFF2-40B4-BE49-F238E27FC236}">
                <a16:creationId xmlns:a16="http://schemas.microsoft.com/office/drawing/2014/main" id="{3F63BAFB-AF1F-442D-A7A0-D9C058F09A9A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40" name="Retângulo: Cantos Arredondados 22">
            <a:hlinkClick r:id="rId23" action="ppaction://hlinksldjump"/>
            <a:extLst>
              <a:ext uri="{FF2B5EF4-FFF2-40B4-BE49-F238E27FC236}">
                <a16:creationId xmlns:a16="http://schemas.microsoft.com/office/drawing/2014/main" id="{6A6532E2-6E33-4649-9684-2B8CDF25241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1" name="Retângulo: Cantos Arredondados 23">
            <a:hlinkClick r:id="rId24" action="ppaction://hlinksldjump"/>
            <a:extLst>
              <a:ext uri="{FF2B5EF4-FFF2-40B4-BE49-F238E27FC236}">
                <a16:creationId xmlns:a16="http://schemas.microsoft.com/office/drawing/2014/main" id="{2374DC45-F878-468A-9A60-F596AAF488E4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33527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6" grpId="0" animBg="1"/>
      <p:bldP spid="37" grpId="0"/>
      <p:bldP spid="38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5" action="ppaction://hlinksldjump"/>
            <a:extLst>
              <a:ext uri="{FF2B5EF4-FFF2-40B4-BE49-F238E27FC236}">
                <a16:creationId xmlns:a16="http://schemas.microsoft.com/office/drawing/2014/main" id="{4BA178D1-5DEB-4C60-A823-73616F4900DB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919CDDD6-3574-46DA-9D9C-C951CFCE05BD}"/>
              </a:ext>
            </a:extLst>
          </p:cNvPr>
          <p:cNvSpPr/>
          <p:nvPr/>
        </p:nvSpPr>
        <p:spPr>
          <a:xfrm>
            <a:off x="2124000" y="472273"/>
            <a:ext cx="9803391" cy="327313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A7C581-822D-4D82-ABB9-110C1D0C785B}"/>
              </a:ext>
            </a:extLst>
          </p:cNvPr>
          <p:cNvSpPr/>
          <p:nvPr/>
        </p:nvSpPr>
        <p:spPr>
          <a:xfrm>
            <a:off x="2475689" y="865661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Escalar </a:t>
            </a:r>
            <a:r>
              <a:rPr lang="ca-ES" sz="2400" dirty="0"/>
              <a:t>es una </a:t>
            </a:r>
            <a:r>
              <a:rPr lang="ca-ES" sz="2400" dirty="0" err="1"/>
              <a:t>matriz</a:t>
            </a:r>
            <a:r>
              <a:rPr lang="ca-ES" sz="2400" dirty="0"/>
              <a:t> </a:t>
            </a:r>
            <a:r>
              <a:rPr lang="ca-ES" sz="2400" b="1" dirty="0"/>
              <a:t>diagonal </a:t>
            </a:r>
            <a:r>
              <a:rPr lang="ca-ES" sz="2400" dirty="0" err="1"/>
              <a:t>donde</a:t>
            </a:r>
            <a:r>
              <a:rPr lang="ca-ES" sz="2400" dirty="0"/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de la diagonal principal son iguales </a:t>
            </a:r>
            <a:r>
              <a:rPr lang="ca-ES" sz="2400" dirty="0"/>
              <a:t>(una </a:t>
            </a:r>
            <a:r>
              <a:rPr lang="ca-ES" sz="2400" dirty="0" err="1"/>
              <a:t>constante</a:t>
            </a:r>
            <a:r>
              <a:rPr lang="ca-ES" sz="2400" dirty="0"/>
              <a:t> real o </a:t>
            </a:r>
            <a:r>
              <a:rPr lang="ca-ES" sz="2400" dirty="0" err="1"/>
              <a:t>compleja</a:t>
            </a:r>
            <a:r>
              <a:rPr lang="ca-ES" sz="2400" dirty="0"/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/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ca-ES" sz="2400" b="0" i="1" spc="-4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/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/>
                  <a:t>¡Una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escalar se </a:t>
                </a:r>
                <a:r>
                  <a:rPr lang="ca-ES" sz="2400" dirty="0" err="1"/>
                  <a:t>puede</a:t>
                </a:r>
                <a:r>
                  <a:rPr lang="ca-ES" sz="2400" dirty="0"/>
                  <a:t> </a:t>
                </a:r>
                <a:r>
                  <a:rPr lang="ca-ES" sz="2400" dirty="0" err="1"/>
                  <a:t>escrivir</a:t>
                </a:r>
                <a:r>
                  <a:rPr lang="ca-ES" sz="2400" dirty="0"/>
                  <a:t> 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b="1" dirty="0"/>
                  <a:t> !</a:t>
                </a:r>
              </a:p>
              <a:p>
                <a:pPr algn="just"/>
                <a:r>
                  <a:rPr lang="ca-ES" dirty="0"/>
                  <a:t>(</a:t>
                </a:r>
                <a:r>
                  <a:rPr lang="es-ES" dirty="0"/>
                  <a:t>vean</a:t>
                </a:r>
                <a:r>
                  <a:rPr lang="ca-ES" dirty="0"/>
                  <a:t> la </a:t>
                </a:r>
                <a:r>
                  <a:rPr lang="ca-ES" dirty="0" err="1"/>
                  <a:t>multiplicación</a:t>
                </a:r>
                <a:r>
                  <a:rPr lang="ca-ES" dirty="0"/>
                  <a:t> de una </a:t>
                </a:r>
                <a:r>
                  <a:rPr lang="ca-ES" dirty="0" err="1"/>
                  <a:t>matriz</a:t>
                </a:r>
                <a:r>
                  <a:rPr lang="ca-ES" dirty="0"/>
                  <a:t> por un escalar en la </a:t>
                </a:r>
                <a:r>
                  <a:rPr lang="ca-ES" dirty="0" err="1"/>
                  <a:t>lección</a:t>
                </a:r>
                <a:r>
                  <a:rPr lang="ca-ES" dirty="0"/>
                  <a:t> 5)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  <a:blipFill>
                <a:blip r:embed="rId13"/>
                <a:stretch>
                  <a:fillRect l="-1097" t="-6612" b="-1239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60967CB-592B-4D87-9487-34D02ACF3F03}"/>
              </a:ext>
            </a:extLst>
          </p:cNvPr>
          <p:cNvSpPr/>
          <p:nvPr/>
        </p:nvSpPr>
        <p:spPr>
          <a:xfrm>
            <a:off x="2124000" y="461855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7B70BAD-DCEB-4A65-9683-61A08948524B}"/>
              </a:ext>
            </a:extLst>
          </p:cNvPr>
          <p:cNvSpPr/>
          <p:nvPr/>
        </p:nvSpPr>
        <p:spPr>
          <a:xfrm>
            <a:off x="2387153" y="4780841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/>
              <p:nvPr/>
            </p:nvSpPr>
            <p:spPr>
              <a:xfrm>
                <a:off x="3627380" y="4806000"/>
                <a:ext cx="6064481" cy="13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4806000"/>
                <a:ext cx="6064481" cy="1376980"/>
              </a:xfrm>
              <a:prstGeom prst="rect">
                <a:avLst/>
              </a:prstGeom>
              <a:blipFill>
                <a:blip r:embed="rId14"/>
                <a:stretch>
                  <a:fillRect r="-6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/>
              <p:nvPr/>
            </p:nvSpPr>
            <p:spPr>
              <a:xfrm>
                <a:off x="8868895" y="1657277"/>
                <a:ext cx="2396297" cy="1373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ca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ca-E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⋱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ca-ES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895" y="1657277"/>
                <a:ext cx="2396297" cy="13730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E4B922AE-1A05-4E18-B389-2572291D762C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5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4EA0C428-AF67-42CB-BAEF-34BBE3FF31BA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6" name="Retângulo: Cantos Arredondados 33">
            <a:hlinkClick r:id="rId18" action="ppaction://hlinksldjump"/>
            <a:extLst>
              <a:ext uri="{FF2B5EF4-FFF2-40B4-BE49-F238E27FC236}">
                <a16:creationId xmlns:a16="http://schemas.microsoft.com/office/drawing/2014/main" id="{A3A770E5-92FA-4FD9-9CF4-FFE4C8D75D9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27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728121B5-8A02-424E-8253-8D539BB027D3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28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605A1913-EFC8-4012-A0A7-B3831E7C5BAB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4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9905D8B6-C49C-4B5C-9CD0-A8A014C4426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595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/>
      <p:bldP spid="37" grpId="0" animBg="1"/>
      <p:bldP spid="38" grpId="0"/>
      <p:bldP spid="3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5" action="ppaction://hlinksldjump"/>
            <a:extLst>
              <a:ext uri="{FF2B5EF4-FFF2-40B4-BE49-F238E27FC236}">
                <a16:creationId xmlns:a16="http://schemas.microsoft.com/office/drawing/2014/main" id="{40F297BD-F1BD-46D2-937C-139B743BF2A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ECCBFAE-DF50-4800-9D28-C9DFBDE867CB}"/>
              </a:ext>
            </a:extLst>
          </p:cNvPr>
          <p:cNvSpPr/>
          <p:nvPr/>
        </p:nvSpPr>
        <p:spPr>
          <a:xfrm>
            <a:off x="2124000" y="990001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7D044F-B4B0-4D95-9A32-1E0BE169D98B}"/>
              </a:ext>
            </a:extLst>
          </p:cNvPr>
          <p:cNvSpPr/>
          <p:nvPr/>
        </p:nvSpPr>
        <p:spPr>
          <a:xfrm>
            <a:off x="2475689" y="1383388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La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Nula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dirty="0"/>
              <a:t>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Cero </a:t>
            </a:r>
            <a:r>
              <a:rPr lang="ca-ES" sz="2400" dirty="0"/>
              <a:t>es una </a:t>
            </a:r>
            <a:r>
              <a:rPr lang="ca-ES" sz="2400" dirty="0" err="1"/>
              <a:t>matriz</a:t>
            </a:r>
            <a:r>
              <a:rPr lang="ca-ES" sz="2400" dirty="0"/>
              <a:t> de </a:t>
            </a:r>
            <a:r>
              <a:rPr lang="ca-ES" sz="2400" dirty="0" err="1"/>
              <a:t>cualquier</a:t>
            </a:r>
            <a:r>
              <a:rPr lang="ca-ES" sz="2400" dirty="0"/>
              <a:t> tipo en la que </a:t>
            </a:r>
            <a:r>
              <a:rPr lang="ca-ES" sz="2400" b="1" dirty="0" err="1"/>
              <a:t>todas</a:t>
            </a:r>
            <a:r>
              <a:rPr lang="ca-ES" sz="2400" b="1" dirty="0"/>
              <a:t> las </a:t>
            </a:r>
            <a:r>
              <a:rPr lang="ca-ES" sz="2400" b="1" dirty="0" err="1"/>
              <a:t>entradas</a:t>
            </a:r>
            <a:r>
              <a:rPr lang="ca-ES" sz="2400" b="1" dirty="0"/>
              <a:t> son cero</a:t>
            </a:r>
            <a:r>
              <a:rPr lang="ca-ES" sz="2400" dirty="0"/>
              <a:t>.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ECC1068-B3D7-4D0F-AA18-AC05E813DFBA}"/>
              </a:ext>
            </a:extLst>
          </p:cNvPr>
          <p:cNvSpPr/>
          <p:nvPr/>
        </p:nvSpPr>
        <p:spPr>
          <a:xfrm>
            <a:off x="2124000" y="2877388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638C67E-2F63-4B7C-A3C2-42DCCFD20A63}"/>
              </a:ext>
            </a:extLst>
          </p:cNvPr>
          <p:cNvSpPr/>
          <p:nvPr/>
        </p:nvSpPr>
        <p:spPr>
          <a:xfrm>
            <a:off x="2387153" y="303967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/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  <a:blipFill>
                <a:blip r:embed="rId12"/>
                <a:stretch>
                  <a:fillRect r="-114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/>
              <p:nvPr/>
            </p:nvSpPr>
            <p:spPr>
              <a:xfrm>
                <a:off x="5088753" y="5765891"/>
                <a:ext cx="4206907" cy="832924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a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53" y="5765891"/>
                <a:ext cx="4206907" cy="83292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/>
              <p:nvPr/>
            </p:nvSpPr>
            <p:spPr>
              <a:xfrm>
                <a:off x="2364711" y="4987835"/>
                <a:ext cx="91415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 err="1"/>
                  <a:t>Estas</a:t>
                </a:r>
                <a:r>
                  <a:rPr lang="ca-ES" sz="2400" dirty="0"/>
                  <a:t> </a:t>
                </a:r>
                <a:r>
                  <a:rPr lang="ca-ES" sz="2400" dirty="0" err="1"/>
                  <a:t>matrices</a:t>
                </a:r>
                <a:r>
                  <a:rPr lang="ca-ES" sz="2400" dirty="0"/>
                  <a:t> se </a:t>
                </a:r>
                <a:r>
                  <a:rPr lang="ca-ES" sz="2400" dirty="0" err="1"/>
                  <a:t>representan</a:t>
                </a:r>
                <a:r>
                  <a:rPr lang="ca-ES" sz="2400" dirty="0"/>
                  <a:t> </a:t>
                </a:r>
                <a:r>
                  <a:rPr lang="ca-ES" sz="2400" dirty="0" err="1"/>
                  <a:t>normalmente</a:t>
                </a:r>
                <a:r>
                  <a:rPr lang="ca-ES" sz="2400" dirty="0"/>
                  <a:t> por la </a:t>
                </a:r>
                <a:r>
                  <a:rPr lang="ca-ES" sz="2400" b="1" dirty="0" err="1"/>
                  <a:t>letra</a:t>
                </a:r>
                <a:r>
                  <a:rPr lang="ca-ES" sz="2400" b="1" dirty="0"/>
                  <a:t> </a:t>
                </a:r>
                <a:r>
                  <a:rPr lang="ca-ES" sz="2400" b="1" dirty="0" err="1"/>
                  <a:t>mayúscula</a:t>
                </a:r>
                <a:r>
                  <a:rPr lang="ca-ES" sz="2400" b="1" dirty="0"/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ca-ES" sz="2400" dirty="0"/>
                  <a:t>, que representa las </a:t>
                </a:r>
                <a:r>
                  <a:rPr lang="ca-ES" sz="2400" b="1" dirty="0" err="1"/>
                  <a:t>matrices</a:t>
                </a:r>
                <a:r>
                  <a:rPr lang="ca-ES" sz="2400" b="1" dirty="0"/>
                  <a:t> “cero”</a:t>
                </a:r>
                <a:r>
                  <a:rPr lang="ca-ES" sz="2400" dirty="0"/>
                  <a:t>: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11" y="4987835"/>
                <a:ext cx="9141585" cy="830997"/>
              </a:xfrm>
              <a:prstGeom prst="rect">
                <a:avLst/>
              </a:prstGeom>
              <a:blipFill>
                <a:blip r:embed="rId14"/>
                <a:stretch>
                  <a:fillRect l="-1067" t="-5839" r="-1000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9">
            <a:hlinkClick r:id="rId15" action="ppaction://hlinksldjump"/>
            <a:extLst>
              <a:ext uri="{FF2B5EF4-FFF2-40B4-BE49-F238E27FC236}">
                <a16:creationId xmlns:a16="http://schemas.microsoft.com/office/drawing/2014/main" id="{D66342D9-9157-4732-A6CD-6D15DF4D0A2B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6" name="Retângulo: Cantos Arredondados 30">
            <a:hlinkClick r:id="rId16" action="ppaction://hlinksldjump"/>
            <a:extLst>
              <a:ext uri="{FF2B5EF4-FFF2-40B4-BE49-F238E27FC236}">
                <a16:creationId xmlns:a16="http://schemas.microsoft.com/office/drawing/2014/main" id="{52CAD7AD-190C-4140-9B7E-931BA3CB010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7" name="Retângulo: Cantos Arredondados 33">
            <a:hlinkClick r:id="rId17" action="ppaction://hlinksldjump"/>
            <a:extLst>
              <a:ext uri="{FF2B5EF4-FFF2-40B4-BE49-F238E27FC236}">
                <a16:creationId xmlns:a16="http://schemas.microsoft.com/office/drawing/2014/main" id="{C6EFAC23-063C-4B69-8CCB-92A153221659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28" name="Retângulo: Cantos Arredondados 21">
            <a:hlinkClick r:id="rId18" action="ppaction://hlinksldjump"/>
            <a:extLst>
              <a:ext uri="{FF2B5EF4-FFF2-40B4-BE49-F238E27FC236}">
                <a16:creationId xmlns:a16="http://schemas.microsoft.com/office/drawing/2014/main" id="{746D9E71-AB4B-4E06-A09B-F79C37160C5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4" name="Retângulo: Cantos Arredondados 22">
            <a:hlinkClick r:id="rId19" action="ppaction://hlinksldjump"/>
            <a:extLst>
              <a:ext uri="{FF2B5EF4-FFF2-40B4-BE49-F238E27FC236}">
                <a16:creationId xmlns:a16="http://schemas.microsoft.com/office/drawing/2014/main" id="{4D0F64FC-48B8-4F68-BC68-205B5AC20DC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5" name="Retângulo: Cantos Arredondados 23">
            <a:hlinkClick r:id="rId20" action="ppaction://hlinksldjump"/>
            <a:extLst>
              <a:ext uri="{FF2B5EF4-FFF2-40B4-BE49-F238E27FC236}">
                <a16:creationId xmlns:a16="http://schemas.microsoft.com/office/drawing/2014/main" id="{E8531E9C-E8B3-44A2-9BF0-D37DDCBC91B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277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/>
      <p:bldP spid="38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8A1DB203-924C-42F4-B677-46FA7C2AC129}"/>
              </a:ext>
            </a:extLst>
          </p:cNvPr>
          <p:cNvSpPr/>
          <p:nvPr/>
        </p:nvSpPr>
        <p:spPr>
          <a:xfrm>
            <a:off x="8133397" y="2555910"/>
            <a:ext cx="38634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F25E4F"/>
                </a:solidFill>
              </a:rPr>
              <a:t>Todos  los elementos por </a:t>
            </a:r>
            <a:r>
              <a:rPr lang="ca-ES" sz="2400" b="1" dirty="0" err="1">
                <a:solidFill>
                  <a:srgbClr val="F25E4F"/>
                </a:solidFill>
              </a:rPr>
              <a:t>debajo</a:t>
            </a:r>
            <a:r>
              <a:rPr lang="ca-ES" sz="2400" b="1" dirty="0">
                <a:solidFill>
                  <a:srgbClr val="F25E4F"/>
                </a:solidFill>
              </a:rPr>
              <a:t> de la diagonal son cero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5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246BA1D-D12F-4736-95D2-A4C54FAFFE7E}"/>
              </a:ext>
            </a:extLst>
          </p:cNvPr>
          <p:cNvSpPr/>
          <p:nvPr/>
        </p:nvSpPr>
        <p:spPr>
          <a:xfrm>
            <a:off x="2126896" y="741169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93454D8-339F-45D2-AB0B-CFD4C19B12D3}"/>
              </a:ext>
            </a:extLst>
          </p:cNvPr>
          <p:cNvSpPr/>
          <p:nvPr/>
        </p:nvSpPr>
        <p:spPr>
          <a:xfrm>
            <a:off x="2458036" y="888004"/>
            <a:ext cx="908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F25E4F"/>
                </a:solidFill>
              </a:rPr>
              <a:t>IMPORTANTE – antes de </a:t>
            </a:r>
            <a:r>
              <a:rPr lang="ca-ES" sz="2400" b="1" dirty="0" err="1">
                <a:solidFill>
                  <a:srgbClr val="F25E4F"/>
                </a:solidFill>
              </a:rPr>
              <a:t>pasar</a:t>
            </a:r>
            <a:r>
              <a:rPr lang="ca-ES" sz="2400" b="1" dirty="0">
                <a:solidFill>
                  <a:srgbClr val="F25E4F"/>
                </a:solidFill>
              </a:rPr>
              <a:t> a ¡</a:t>
            </a:r>
            <a:r>
              <a:rPr lang="ca-ES" sz="2400" b="1" dirty="0" err="1">
                <a:solidFill>
                  <a:srgbClr val="F25E4F"/>
                </a:solidFill>
              </a:rPr>
              <a:t>Inténtelo</a:t>
            </a:r>
            <a:r>
              <a:rPr lang="ca-ES" sz="2400" b="1" dirty="0">
                <a:solidFill>
                  <a:srgbClr val="F25E4F"/>
                </a:solidFill>
              </a:rPr>
              <a:t>!</a:t>
            </a:r>
            <a:endParaRPr lang="ca-ES" sz="2400" dirty="0"/>
          </a:p>
          <a:p>
            <a:pPr algn="ctr"/>
            <a:r>
              <a:rPr lang="ca-ES" sz="2400" dirty="0"/>
              <a:t>¡</a:t>
            </a:r>
            <a:r>
              <a:rPr lang="ca-ES" sz="2400" dirty="0" err="1"/>
              <a:t>Todas</a:t>
            </a:r>
            <a:r>
              <a:rPr lang="ca-ES" sz="2400" dirty="0"/>
              <a:t> las </a:t>
            </a:r>
            <a:r>
              <a:rPr lang="ca-ES" sz="2400" dirty="0" err="1"/>
              <a:t>definiciones</a:t>
            </a:r>
            <a:r>
              <a:rPr lang="ca-ES" sz="2400" dirty="0"/>
              <a:t> que hemos </a:t>
            </a:r>
            <a:r>
              <a:rPr lang="ca-ES" sz="2400" dirty="0" err="1"/>
              <a:t>dado</a:t>
            </a:r>
            <a:r>
              <a:rPr lang="ca-ES" sz="2400" dirty="0"/>
              <a:t> “</a:t>
            </a:r>
            <a:r>
              <a:rPr lang="ca-ES" sz="2400" b="1" dirty="0"/>
              <a:t>no son </a:t>
            </a:r>
            <a:r>
              <a:rPr lang="ca-ES" sz="2400" b="1" dirty="0" err="1"/>
              <a:t>exclusivas</a:t>
            </a:r>
            <a:r>
              <a:rPr lang="ca-ES" sz="2400" dirty="0"/>
              <a:t>” en el </a:t>
            </a:r>
            <a:r>
              <a:rPr lang="ca-ES" sz="2400" dirty="0" err="1"/>
              <a:t>sentido</a:t>
            </a:r>
            <a:r>
              <a:rPr lang="ca-ES" sz="2400" dirty="0"/>
              <a:t> que una </a:t>
            </a:r>
            <a:r>
              <a:rPr lang="ca-ES" sz="2400" dirty="0" err="1"/>
              <a:t>misma</a:t>
            </a:r>
            <a:r>
              <a:rPr lang="ca-ES" sz="2400" dirty="0"/>
              <a:t> </a:t>
            </a:r>
            <a:r>
              <a:rPr lang="ca-ES" sz="2400" dirty="0" err="1"/>
              <a:t>matriz</a:t>
            </a:r>
            <a:r>
              <a:rPr lang="ca-ES" sz="2400" dirty="0"/>
              <a:t> se </a:t>
            </a:r>
            <a:r>
              <a:rPr lang="ca-ES" sz="2400" dirty="0" err="1"/>
              <a:t>puede</a:t>
            </a:r>
            <a:r>
              <a:rPr lang="ca-ES" sz="2400" dirty="0"/>
              <a:t> “</a:t>
            </a:r>
            <a:r>
              <a:rPr lang="ca-ES" sz="2400" dirty="0" err="1"/>
              <a:t>clasificar</a:t>
            </a:r>
            <a:r>
              <a:rPr lang="ca-ES" sz="2400" dirty="0"/>
              <a:t>” de </a:t>
            </a:r>
            <a:r>
              <a:rPr lang="ca-ES" sz="2400" dirty="0" err="1"/>
              <a:t>varias</a:t>
            </a:r>
            <a:r>
              <a:rPr lang="ca-ES" sz="2400" dirty="0"/>
              <a:t> </a:t>
            </a:r>
            <a:r>
              <a:rPr lang="ca-ES" sz="2400" dirty="0" err="1"/>
              <a:t>formas</a:t>
            </a:r>
            <a:r>
              <a:rPr lang="ca-ES" sz="2400" dirty="0"/>
              <a:t>!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BB1DE87-EA0B-44AD-B4CD-195B97F2A1CE}"/>
              </a:ext>
            </a:extLst>
          </p:cNvPr>
          <p:cNvSpPr/>
          <p:nvPr/>
        </p:nvSpPr>
        <p:spPr>
          <a:xfrm>
            <a:off x="2126897" y="2484000"/>
            <a:ext cx="5710818" cy="4109950"/>
          </a:xfrm>
          <a:prstGeom prst="roundRect">
            <a:avLst>
              <a:gd name="adj" fmla="val 850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98D8799-4618-466B-A05B-60696A66CC24}"/>
              </a:ext>
            </a:extLst>
          </p:cNvPr>
          <p:cNvSpPr/>
          <p:nvPr/>
        </p:nvSpPr>
        <p:spPr>
          <a:xfrm>
            <a:off x="2451765" y="2598685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E68BF6E-A4BC-4AC1-AC75-29CE6092EC1F}"/>
              </a:ext>
            </a:extLst>
          </p:cNvPr>
          <p:cNvSpPr/>
          <p:nvPr/>
        </p:nvSpPr>
        <p:spPr>
          <a:xfrm>
            <a:off x="2387746" y="3004585"/>
            <a:ext cx="497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 err="1"/>
              <a:t>Considere</a:t>
            </a:r>
            <a:r>
              <a:rPr lang="ca-ES" sz="2400" dirty="0"/>
              <a:t> una </a:t>
            </a:r>
            <a:r>
              <a:rPr lang="ca-ES" sz="2400" b="1" dirty="0" err="1"/>
              <a:t>matriz</a:t>
            </a:r>
            <a:r>
              <a:rPr lang="ca-ES" sz="2400" b="1" dirty="0"/>
              <a:t> </a:t>
            </a:r>
            <a:r>
              <a:rPr lang="ca-ES" sz="2400" b="1" dirty="0" err="1"/>
              <a:t>cuadrada</a:t>
            </a:r>
            <a:r>
              <a:rPr lang="ca-ES" sz="2400" b="1" dirty="0"/>
              <a:t> cero de </a:t>
            </a:r>
            <a:r>
              <a:rPr lang="ca-ES" sz="2400" b="1" dirty="0" err="1"/>
              <a:t>orden</a:t>
            </a:r>
            <a:r>
              <a:rPr lang="ca-ES" sz="2400" b="1" dirty="0"/>
              <a:t> 3</a:t>
            </a:r>
            <a:r>
              <a:rPr lang="ca-ES" sz="2400" dirty="0"/>
              <a:t>:</a:t>
            </a:r>
            <a:endParaRPr lang="ca-E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/>
              <p:nvPr/>
            </p:nvSpPr>
            <p:spPr>
              <a:xfrm>
                <a:off x="2458036" y="4337211"/>
                <a:ext cx="2018566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800" dirty="0"/>
                  <a:t>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36" y="4337211"/>
                <a:ext cx="2018566" cy="1231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85E4D442-C0C7-4DBF-B663-284B19154D09}"/>
              </a:ext>
            </a:extLst>
          </p:cNvPr>
          <p:cNvSpPr/>
          <p:nvPr/>
        </p:nvSpPr>
        <p:spPr>
          <a:xfrm>
            <a:off x="2387744" y="3743339"/>
            <a:ext cx="49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Esta </a:t>
            </a:r>
            <a:r>
              <a:rPr lang="ca-ES" sz="2400" dirty="0" err="1"/>
              <a:t>matriz</a:t>
            </a:r>
            <a:r>
              <a:rPr lang="ca-ES" sz="2400" dirty="0"/>
              <a:t> es:</a:t>
            </a:r>
            <a:endParaRPr lang="ca-ES" sz="2400" b="1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DF9E2A2-E891-4829-9951-DE993928FBF8}"/>
              </a:ext>
            </a:extLst>
          </p:cNvPr>
          <p:cNvSpPr/>
          <p:nvPr/>
        </p:nvSpPr>
        <p:spPr>
          <a:xfrm>
            <a:off x="4569747" y="4057696"/>
            <a:ext cx="276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Triangular Superior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A854322-ABC4-42BC-8505-C4A4FC4DA315}"/>
              </a:ext>
            </a:extLst>
          </p:cNvPr>
          <p:cNvSpPr/>
          <p:nvPr/>
        </p:nvSpPr>
        <p:spPr>
          <a:xfrm>
            <a:off x="4569747" y="4551378"/>
            <a:ext cx="2766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Triangular Inferior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9C342C-4457-45AC-857C-1CD6C10724AC}"/>
              </a:ext>
            </a:extLst>
          </p:cNvPr>
          <p:cNvSpPr/>
          <p:nvPr/>
        </p:nvSpPr>
        <p:spPr>
          <a:xfrm>
            <a:off x="4569747" y="5026559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Diagonal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28FC49A-282D-4FB0-A82F-6B174409D1FC}"/>
              </a:ext>
            </a:extLst>
          </p:cNvPr>
          <p:cNvSpPr/>
          <p:nvPr/>
        </p:nvSpPr>
        <p:spPr>
          <a:xfrm>
            <a:off x="4578957" y="5450464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Escalar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CDF47C3-E295-42C7-8523-6849EE65E465}"/>
              </a:ext>
            </a:extLst>
          </p:cNvPr>
          <p:cNvSpPr/>
          <p:nvPr/>
        </p:nvSpPr>
        <p:spPr>
          <a:xfrm>
            <a:off x="8066875" y="4634660"/>
            <a:ext cx="3863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dirty="0"/>
              <a:t>¡¡</a:t>
            </a:r>
            <a:r>
              <a:rPr lang="ca-ES" sz="2400" dirty="0" err="1"/>
              <a:t>Sin</a:t>
            </a:r>
            <a:r>
              <a:rPr lang="ca-ES" sz="2400" dirty="0"/>
              <a:t> embargo, ninguna de </a:t>
            </a:r>
            <a:r>
              <a:rPr lang="ca-ES" sz="2400" dirty="0" err="1"/>
              <a:t>estas</a:t>
            </a:r>
            <a:r>
              <a:rPr lang="ca-ES" sz="2400" dirty="0"/>
              <a:t> </a:t>
            </a:r>
            <a:r>
              <a:rPr lang="ca-ES" sz="2400" dirty="0" err="1"/>
              <a:t>cuatro</a:t>
            </a:r>
            <a:r>
              <a:rPr lang="ca-ES" sz="2400" dirty="0"/>
              <a:t> </a:t>
            </a:r>
            <a:r>
              <a:rPr lang="ca-ES" sz="2400" dirty="0" err="1"/>
              <a:t>opciones</a:t>
            </a:r>
            <a:r>
              <a:rPr lang="ca-ES" sz="2400" dirty="0"/>
              <a:t> no es </a:t>
            </a:r>
            <a:r>
              <a:rPr lang="ca-ES" sz="2400" b="1" dirty="0" err="1"/>
              <a:t>suficiente</a:t>
            </a:r>
            <a:r>
              <a:rPr lang="ca-ES" sz="2400" b="1" dirty="0"/>
              <a:t> para </a:t>
            </a:r>
            <a:r>
              <a:rPr lang="ca-ES" sz="2400" b="1" dirty="0" err="1"/>
              <a:t>definirla</a:t>
            </a:r>
            <a:r>
              <a:rPr lang="ca-ES" sz="2400" b="1" dirty="0"/>
              <a:t> </a:t>
            </a:r>
            <a:r>
              <a:rPr lang="ca-ES" sz="2400" b="1" dirty="0" err="1"/>
              <a:t>correctamente</a:t>
            </a:r>
            <a:r>
              <a:rPr lang="ca-ES" sz="2400" dirty="0"/>
              <a:t> como lo </a:t>
            </a:r>
            <a:r>
              <a:rPr lang="ca-ES" sz="2400" dirty="0" err="1"/>
              <a:t>hace</a:t>
            </a:r>
            <a:r>
              <a:rPr lang="ca-ES" sz="2400" dirty="0"/>
              <a:t> “</a:t>
            </a:r>
            <a:r>
              <a:rPr lang="ca-ES" sz="2400" dirty="0" err="1"/>
              <a:t>matriz</a:t>
            </a:r>
            <a:r>
              <a:rPr lang="ca-ES" sz="2400" dirty="0"/>
              <a:t> cero”!!</a:t>
            </a:r>
            <a:endParaRPr lang="ca-ES" sz="2400" b="1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E90A7D9-83AB-4197-B35D-F4ADEDF93A09}"/>
              </a:ext>
            </a:extLst>
          </p:cNvPr>
          <p:cNvSpPr/>
          <p:nvPr/>
        </p:nvSpPr>
        <p:spPr>
          <a:xfrm>
            <a:off x="2502389" y="6057080"/>
            <a:ext cx="497769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b="1" dirty="0">
                <a:solidFill>
                  <a:srgbClr val="29A6FF"/>
                </a:solidFill>
              </a:rPr>
              <a:t>(¡</a:t>
            </a:r>
            <a:r>
              <a:rPr lang="ca-ES" b="1" dirty="0" err="1">
                <a:solidFill>
                  <a:srgbClr val="29A6FF"/>
                </a:solidFill>
              </a:rPr>
              <a:t>Haga</a:t>
            </a:r>
            <a:r>
              <a:rPr lang="ca-ES" b="1" dirty="0">
                <a:solidFill>
                  <a:srgbClr val="29A6FF"/>
                </a:solidFill>
              </a:rPr>
              <a:t> CLIC en cada nombre para ver el </a:t>
            </a:r>
            <a:r>
              <a:rPr lang="es-ES" b="1" dirty="0">
                <a:solidFill>
                  <a:srgbClr val="29A6FF"/>
                </a:solidFill>
              </a:rPr>
              <a:t>porque</a:t>
            </a:r>
            <a:r>
              <a:rPr lang="ca-ES" b="1" dirty="0">
                <a:solidFill>
                  <a:srgbClr val="29A6FF"/>
                </a:solidFill>
              </a:rPr>
              <a:t>!)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36C5689-DB4C-4AF0-8B10-EDB4DC3AFD06}"/>
              </a:ext>
            </a:extLst>
          </p:cNvPr>
          <p:cNvSpPr/>
          <p:nvPr/>
        </p:nvSpPr>
        <p:spPr>
          <a:xfrm>
            <a:off x="8133397" y="2971409"/>
            <a:ext cx="38634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chemeClr val="accent2"/>
                </a:solidFill>
              </a:rPr>
              <a:t>Todos los </a:t>
            </a:r>
            <a:r>
              <a:rPr lang="es-ES" sz="2400" b="1" dirty="0">
                <a:solidFill>
                  <a:schemeClr val="accent2"/>
                </a:solidFill>
              </a:rPr>
              <a:t>elementos</a:t>
            </a:r>
            <a:r>
              <a:rPr lang="ca-ES" sz="2400" b="1" dirty="0">
                <a:solidFill>
                  <a:schemeClr val="accent2"/>
                </a:solidFill>
              </a:rPr>
              <a:t> por encima de la diagonal son cero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EE3FF2B-20A1-4B97-9032-0F407A6DBD87}"/>
              </a:ext>
            </a:extLst>
          </p:cNvPr>
          <p:cNvSpPr/>
          <p:nvPr/>
        </p:nvSpPr>
        <p:spPr>
          <a:xfrm>
            <a:off x="8133397" y="3340741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chemeClr val="accent6"/>
                </a:solidFill>
              </a:rPr>
              <a:t>Todos los elementos </a:t>
            </a:r>
            <a:r>
              <a:rPr lang="ca-ES" sz="2400" b="1" dirty="0" err="1">
                <a:solidFill>
                  <a:schemeClr val="accent6"/>
                </a:solidFill>
              </a:rPr>
              <a:t>fuera</a:t>
            </a:r>
            <a:r>
              <a:rPr lang="ca-ES" sz="2400" b="1" dirty="0">
                <a:solidFill>
                  <a:schemeClr val="accent6"/>
                </a:solidFill>
              </a:rPr>
              <a:t> de la diagonal son cero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D2D3C278-C1F4-48A4-BBF3-9F2313813D4C}"/>
              </a:ext>
            </a:extLst>
          </p:cNvPr>
          <p:cNvSpPr/>
          <p:nvPr/>
        </p:nvSpPr>
        <p:spPr>
          <a:xfrm>
            <a:off x="8133397" y="3673796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b="1" dirty="0" err="1">
                <a:solidFill>
                  <a:srgbClr val="0070C0"/>
                </a:solidFill>
              </a:rPr>
              <a:t>Matriz</a:t>
            </a:r>
            <a:r>
              <a:rPr lang="ca-ES" sz="2400" b="1" dirty="0">
                <a:solidFill>
                  <a:srgbClr val="0070C0"/>
                </a:solidFill>
              </a:rPr>
              <a:t> Diagonal con </a:t>
            </a:r>
            <a:r>
              <a:rPr lang="ca-ES" sz="2400" b="1" dirty="0" err="1">
                <a:solidFill>
                  <a:srgbClr val="0070C0"/>
                </a:solidFill>
              </a:rPr>
              <a:t>todos</a:t>
            </a:r>
            <a:r>
              <a:rPr lang="ca-ES" sz="2400" b="1" dirty="0">
                <a:solidFill>
                  <a:srgbClr val="0070C0"/>
                </a:solidFill>
              </a:rPr>
              <a:t> los elementos iguales  (k=0)</a:t>
            </a:r>
          </a:p>
        </p:txBody>
      </p:sp>
      <p:sp>
        <p:nvSpPr>
          <p:cNvPr id="41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FE01322E-2FC0-4EF5-BD99-7998317250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42" name="Retângulo: Cantos Arredondados 30">
            <a:hlinkClick r:id="rId14" action="ppaction://hlinksldjump"/>
            <a:extLst>
              <a:ext uri="{FF2B5EF4-FFF2-40B4-BE49-F238E27FC236}">
                <a16:creationId xmlns:a16="http://schemas.microsoft.com/office/drawing/2014/main" id="{64731946-B64D-498F-BD9D-42F53D654726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43" name="Retângulo: Cantos Arredondados 33">
            <a:hlinkClick r:id="rId15" action="ppaction://hlinksldjump"/>
            <a:extLst>
              <a:ext uri="{FF2B5EF4-FFF2-40B4-BE49-F238E27FC236}">
                <a16:creationId xmlns:a16="http://schemas.microsoft.com/office/drawing/2014/main" id="{C82E1014-C408-463B-B843-92B428A3F1D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44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EE590829-2804-419E-9777-CAE1D85CD68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45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B021E0FE-31F2-408D-92A1-260270EF60C1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6" name="Retângulo: Cantos Arredondados 23">
            <a:hlinkClick r:id="rId18" action="ppaction://hlinksldjump"/>
            <a:extLst>
              <a:ext uri="{FF2B5EF4-FFF2-40B4-BE49-F238E27FC236}">
                <a16:creationId xmlns:a16="http://schemas.microsoft.com/office/drawing/2014/main" id="{4A52ABDF-9D05-44FD-AF2C-A1B5B45A9C8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18332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6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1" name="Imagem 20" descr="Uma imagem com edifício&#10;&#10;Descrição gerada automaticamente">
            <a:extLst>
              <a:ext uri="{FF2B5EF4-FFF2-40B4-BE49-F238E27FC236}">
                <a16:creationId xmlns:a16="http://schemas.microsoft.com/office/drawing/2014/main" id="{9167D9FF-0665-4F8B-8CD3-96A0607B3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65" y="1350000"/>
            <a:ext cx="5402428" cy="5117340"/>
          </a:xfrm>
          <a:prstGeom prst="rect">
            <a:avLst/>
          </a:prstGeom>
        </p:spPr>
      </p:pic>
      <p:sp>
        <p:nvSpPr>
          <p:cNvPr id="22" name="Bolha de Pensamento: Nuvem 21">
            <a:extLst>
              <a:ext uri="{FF2B5EF4-FFF2-40B4-BE49-F238E27FC236}">
                <a16:creationId xmlns:a16="http://schemas.microsoft.com/office/drawing/2014/main" id="{F8BB2D8A-008F-49AC-B32E-B65050D5F5B7}"/>
              </a:ext>
            </a:extLst>
          </p:cNvPr>
          <p:cNvSpPr/>
          <p:nvPr/>
        </p:nvSpPr>
        <p:spPr>
          <a:xfrm>
            <a:off x="3171224" y="87549"/>
            <a:ext cx="3343066" cy="1633098"/>
          </a:xfrm>
          <a:prstGeom prst="cloudCallout">
            <a:avLst>
              <a:gd name="adj1" fmla="val -23591"/>
              <a:gd name="adj2" fmla="val 81819"/>
            </a:avLst>
          </a:prstGeom>
          <a:solidFill>
            <a:srgbClr val="F6FA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latin typeface="Blackadder ITC" panose="04020505051007020D02" pitchFamily="8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C06C18F-2597-4F31-86F2-784ADAFA72A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588">
            <a:off x="3629543" y="620327"/>
            <a:ext cx="532592" cy="6507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4212310" y="368676"/>
            <a:ext cx="225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¡</a:t>
            </a:r>
            <a:r>
              <a:rPr lang="ca-ES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Coja</a:t>
            </a:r>
            <a:r>
              <a:rPr lang="ca-ES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ca-ES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ca-ES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ca-ES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ca-ES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antes de </a:t>
            </a:r>
            <a:r>
              <a:rPr lang="ca-ES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empezar</a:t>
            </a:r>
            <a:r>
              <a:rPr lang="ca-ES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E414DD-CFD3-4E38-AC0F-5CEDDDCA4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5" y="2164207"/>
            <a:ext cx="1263015" cy="4572000"/>
          </a:xfrm>
          <a:prstGeom prst="rect">
            <a:avLst/>
          </a:prstGeom>
        </p:spPr>
      </p:pic>
      <p:sp>
        <p:nvSpPr>
          <p:cNvPr id="25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50834BA-B7BD-409A-82FD-EE44221DA0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6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EF44AF71-D37C-447B-BF70-F350079C0E4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7" name="Retângulo: Cantos Arredondados 33">
            <a:hlinkClick r:id="rId12" action="ppaction://hlinksldjump"/>
            <a:extLst>
              <a:ext uri="{FF2B5EF4-FFF2-40B4-BE49-F238E27FC236}">
                <a16:creationId xmlns:a16="http://schemas.microsoft.com/office/drawing/2014/main" id="{6A3A5610-3135-4DE0-8041-95B2BDA8E250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28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837A3C5D-B039-40D2-BD31-182F4CDFEFE9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2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1C292692-D3F2-44F4-B450-C0DDF53E3A88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3" name="Retângulo: Cantos Arredondados 23">
            <a:hlinkClick r:id="rId15" action="ppaction://hlinksldjump"/>
            <a:extLst>
              <a:ext uri="{FF2B5EF4-FFF2-40B4-BE49-F238E27FC236}">
                <a16:creationId xmlns:a16="http://schemas.microsoft.com/office/drawing/2014/main" id="{FA9C1C9E-8E8D-42B3-8C58-426B47F8085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35280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1" name="Retângulo: Cantos Arredondados 30">
            <a:hlinkClick r:id="rId6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: Cantos Arredondados 29">
            <a:hlinkClick r:id="rId7" action="ppaction://hlinksldjump"/>
            <a:extLst>
              <a:ext uri="{FF2B5EF4-FFF2-40B4-BE49-F238E27FC236}">
                <a16:creationId xmlns:a16="http://schemas.microsoft.com/office/drawing/2014/main" id="{350834BA-B7BD-409A-82FD-EE44221DA0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6" name="Retângulo: Cantos Arredondados 30">
            <a:hlinkClick r:id="rId8" action="ppaction://hlinksldjump"/>
            <a:extLst>
              <a:ext uri="{FF2B5EF4-FFF2-40B4-BE49-F238E27FC236}">
                <a16:creationId xmlns:a16="http://schemas.microsoft.com/office/drawing/2014/main" id="{EF44AF71-D37C-447B-BF70-F350079C0E4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7" name="Retângulo: Cantos Arredondados 33">
            <a:hlinkClick r:id="rId9" action="ppaction://hlinksldjump"/>
            <a:extLst>
              <a:ext uri="{FF2B5EF4-FFF2-40B4-BE49-F238E27FC236}">
                <a16:creationId xmlns:a16="http://schemas.microsoft.com/office/drawing/2014/main" id="{6A3A5610-3135-4DE0-8041-95B2BDA8E250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28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837A3C5D-B039-40D2-BD31-182F4CDFEFE9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2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1C292692-D3F2-44F4-B450-C0DDF53E3A88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3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FA9C1C9E-8E8D-42B3-8C58-426B47F8085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8E945273-2A0F-47F4-8396-E0D8656D4B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9D16B14B-AE28-4725-B981-86A48D04A087}"/>
              </a:ext>
            </a:extLst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3075045F-6208-4E17-9648-EFE2E2597BD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D972C99A-1C9F-42D7-922F-05D882736709}"/>
              </a:ext>
            </a:extLst>
          </p:cNvPr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0492F623-2705-4393-BC59-8EC09757D30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71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err="1"/>
              <a:t>By</a:t>
            </a:r>
            <a:r>
              <a:rPr lang="ca-ES" sz="1600" dirty="0"/>
              <a:t>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54126E-E8CA-400A-9A15-A9A4DC23CF11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B3728FA-E223-468C-B042-0B91EB1A97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286386F9-E081-41B8-9405-815177037E8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9AD9A5-D4D3-4B04-B863-BAA007015B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24" y="1936102"/>
            <a:ext cx="1288732" cy="4572000"/>
          </a:xfrm>
          <a:prstGeom prst="rect">
            <a:avLst/>
          </a:prstGeom>
        </p:spPr>
      </p:pic>
      <p:sp>
        <p:nvSpPr>
          <p:cNvPr id="23" name="CaixaDeTexto 21">
            <a:extLst>
              <a:ext uri="{FF2B5EF4-FFF2-40B4-BE49-F238E27FC236}">
                <a16:creationId xmlns:a16="http://schemas.microsoft.com/office/drawing/2014/main" id="{4938042F-6FC2-43DA-8615-025D108016EA}"/>
              </a:ext>
            </a:extLst>
          </p:cNvPr>
          <p:cNvSpPr txBox="1"/>
          <p:nvPr/>
        </p:nvSpPr>
        <p:spPr>
          <a:xfrm>
            <a:off x="3149365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pic>
        <p:nvPicPr>
          <p:cNvPr id="22" name="Imagem 18">
            <a:extLst>
              <a:ext uri="{FF2B5EF4-FFF2-40B4-BE49-F238E27FC236}">
                <a16:creationId xmlns:a16="http://schemas.microsoft.com/office/drawing/2014/main" id="{929B4F53-589A-4339-99B0-1408AC151D1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pic>
        <p:nvPicPr>
          <p:cNvPr id="37" name="Imagem 20">
            <a:extLst>
              <a:ext uri="{FF2B5EF4-FFF2-40B4-BE49-F238E27FC236}">
                <a16:creationId xmlns:a16="http://schemas.microsoft.com/office/drawing/2014/main" id="{9672C274-837F-49AA-BE54-3B94E8684D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1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008B7F9A-8208-4259-A611-C391334B190C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8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F227CCE-BEE3-473A-9356-2ECBC9E8148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9" name="Retângulo: Cantos Arredondados 33">
            <a:hlinkClick r:id="rId12" action="ppaction://hlinksldjump"/>
            <a:extLst>
              <a:ext uri="{FF2B5EF4-FFF2-40B4-BE49-F238E27FC236}">
                <a16:creationId xmlns:a16="http://schemas.microsoft.com/office/drawing/2014/main" id="{375B9B5C-71C7-4ECA-8BC1-D1AAF70D2677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40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A5AFE8E0-8786-4EC1-9B4E-AE1E20E1AD53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41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549FEF06-8BEC-4292-8269-17FC408FA0FC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2" name="Retângulo: Cantos Arredondados 23">
            <a:hlinkClick r:id="rId15" action="ppaction://hlinksldjump"/>
            <a:extLst>
              <a:ext uri="{FF2B5EF4-FFF2-40B4-BE49-F238E27FC236}">
                <a16:creationId xmlns:a16="http://schemas.microsoft.com/office/drawing/2014/main" id="{6D6A798C-AC23-41B9-BFDA-43E3B6ECC18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s-E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Cuando trabajamos con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matrices cuadradas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, como el número de filas </a:t>
                </a:r>
                <a:r>
                  <a:rPr lang="es-ES" sz="2400" dirty="0"/>
                  <a:t>es igual al número de columnas, </a:t>
                </a:r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sólo es necesario dar un número para identificar el tamaño, es decir: </a:t>
                </a:r>
                <a:r>
                  <a:rPr lang="es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dimensión</a:t>
                </a:r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s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orden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s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4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3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6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CUADRADAS – </a:t>
            </a:r>
            <a:r>
              <a:rPr lang="es-ES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Algunos Elementos Especiales</a:t>
            </a:r>
            <a:endParaRPr lang="es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C6B7E7-BE0F-49A6-8D96-B348841B76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61" y="3672000"/>
            <a:ext cx="1863090" cy="4572000"/>
          </a:xfrm>
          <a:prstGeom prst="rect">
            <a:avLst/>
          </a:prstGeom>
        </p:spPr>
      </p:pic>
      <p:sp>
        <p:nvSpPr>
          <p:cNvPr id="28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10DD9B72-5D9E-4059-A3A5-5C715C77FD9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9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261461D7-E5DD-47FA-B906-7BAAB4CF8D6A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1" name="Retângulo: Cantos Arredondados 33">
            <a:hlinkClick r:id="rId18" action="ppaction://hlinksldjump"/>
            <a:extLst>
              <a:ext uri="{FF2B5EF4-FFF2-40B4-BE49-F238E27FC236}">
                <a16:creationId xmlns:a16="http://schemas.microsoft.com/office/drawing/2014/main" id="{420AED8F-E386-498A-A818-2EE079C09E67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2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BF27A763-33DB-4BEB-BBEF-539838D6AED2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3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FC54C0E8-8FBC-420D-84DD-825D4DB66424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4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3472E2B5-CC7D-4597-BC51-B28F1688FF40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  <p:bldP spid="26" grpId="0"/>
      <p:bldP spid="3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s-ES" sz="200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Cuando trabajamos con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matrices cuadradas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, como que el número de filas </a:t>
                </a:r>
                <a:r>
                  <a:rPr lang="es-ES" sz="2400" dirty="0"/>
                  <a:t>es igual al número de columnas, </a:t>
                </a:r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sólo es necesario dar un número para identificar el tamaño, es decir: </a:t>
                </a:r>
                <a:r>
                  <a:rPr lang="es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dimensión</a:t>
                </a:r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s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orden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s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3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¡Inténtelo!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1"/>
                <a:ext cx="5828200" cy="1629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ysClr val="windowText" lastClr="000000"/>
                    </a:solidFill>
                  </a:rPr>
                  <a:t>Los elementos/entradas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s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s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, es decir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s-ES" sz="2400" b="1" dirty="0">
                    <a:solidFill>
                      <a:sysClr val="windowText" lastClr="000000"/>
                    </a:solidFill>
                  </a:rPr>
                  <a:t> con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s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, se denomina los </a:t>
                </a:r>
                <a:r>
                  <a:rPr lang="es-ES" sz="2400" b="1" dirty="0">
                    <a:solidFill>
                      <a:srgbClr val="F25E4F"/>
                    </a:solidFill>
                  </a:rPr>
                  <a:t>elementos de la diagonal</a:t>
                </a:r>
                <a:r>
                  <a:rPr lang="es-ES" sz="2400" dirty="0">
                    <a:solidFill>
                      <a:srgbClr val="F25E4F"/>
                    </a:solidFill>
                  </a:rPr>
                  <a:t>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es-ES" sz="2400" b="1" dirty="0">
                    <a:solidFill>
                      <a:srgbClr val="F25E4F"/>
                    </a:solidFill>
                  </a:rPr>
                  <a:t>elementos principales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 de la matriz.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1"/>
                <a:ext cx="5828200" cy="1629163"/>
              </a:xfrm>
              <a:prstGeom prst="rect">
                <a:avLst/>
              </a:prstGeom>
              <a:blipFill>
                <a:blip r:embed="rId6"/>
                <a:stretch>
                  <a:fillRect l="-1464" t="-2996" r="-1569" b="-599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80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82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diagonal de la matriz se denomina también la </a:t>
            </a:r>
            <a:r>
              <a:rPr lang="es-ES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 principal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matriz.</a:t>
            </a:r>
            <a:endParaRPr lang="es-E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/>
              <p:nvPr/>
            </p:nvSpPr>
            <p:spPr>
              <a:xfrm>
                <a:off x="2363511" y="5085897"/>
                <a:ext cx="94550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ysClr val="windowText" lastClr="000000"/>
                    </a:solidFill>
                  </a:rPr>
                  <a:t>La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 suma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de los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elementos principales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de una matriz cuadrada </a:t>
                </a:r>
                <a:r>
                  <a:rPr lang="es-ES" sz="2400" i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se denomina </a:t>
                </a:r>
                <a:r>
                  <a:rPr lang="es-ES" sz="2400" b="1" dirty="0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Traza de la Matriz</a:t>
                </a:r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se denota por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es-ES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es decir:</a:t>
                </a:r>
              </a:p>
              <a:p>
                <a:pPr algn="just"/>
                <a:r>
                  <a:rPr lang="es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s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s-E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𝒊𝒊</m:t>
                            </m:r>
                          </m:sub>
                        </m:sSub>
                      </m:e>
                    </m:nary>
                    <m:r>
                      <a:rPr lang="es-E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  <m:r>
                      <a:rPr lang="es-E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⋯+</m:t>
                    </m:r>
                    <m:sSub>
                      <m:sSubPr>
                        <m:ctrlP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s-E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5085897"/>
                <a:ext cx="9455004" cy="1200329"/>
              </a:xfrm>
              <a:prstGeom prst="rect">
                <a:avLst/>
              </a:prstGeom>
              <a:blipFill>
                <a:blip r:embed="rId15"/>
                <a:stretch>
                  <a:fillRect l="-903" t="-4061" r="-967" b="-746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F006EEDD-7C22-4D64-B181-F98E3BF900CC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9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6CE08F30-608D-4A89-A8AB-F554A300A8EF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1" name="Retângulo: Cantos Arredondados 33">
            <a:hlinkClick r:id="rId18" action="ppaction://hlinksldjump"/>
            <a:extLst>
              <a:ext uri="{FF2B5EF4-FFF2-40B4-BE49-F238E27FC236}">
                <a16:creationId xmlns:a16="http://schemas.microsoft.com/office/drawing/2014/main" id="{524319C4-6A0A-4458-8031-489897A4D6B3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2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4D28EBCC-8EF5-42D3-9A70-D15BCF53EC0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3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1A5C4024-45BD-4D2D-B213-F2E1983ADAE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4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6375B1A6-5794-45B3-A06F-457F0EAE95D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35" name="Retângulo 25">
            <a:extLst>
              <a:ext uri="{FF2B5EF4-FFF2-40B4-BE49-F238E27FC236}">
                <a16:creationId xmlns:a16="http://schemas.microsoft.com/office/drawing/2014/main" id="{2D32DF9D-1038-49D8-8ACE-196B6C8B363B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CUADRADAS – </a:t>
            </a:r>
            <a:r>
              <a:rPr lang="es-ES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Algunos Elementos Especiales</a:t>
            </a:r>
            <a:endParaRPr lang="es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3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1" animBg="1"/>
      <p:bldP spid="27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Quan treballem amb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matrius quadrades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com que el</a:t>
                </a:r>
                <a:r>
                  <a:rPr lang="ca-ES" sz="2400" dirty="0"/>
                  <a:t> nombre de files és igual al nombre de columnes, 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només és necessari donar un nombre per identificar la mida, és a dir: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dimensió</a:t>
                </a:r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ca-E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ordre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ca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60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Loselementos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/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decir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con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se denomina los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elementos de la diagonal</a:t>
                </a:r>
                <a:r>
                  <a:rPr lang="ca-ES" sz="2400" dirty="0">
                    <a:solidFill>
                      <a:srgbClr val="F25E4F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elementos </a:t>
                </a:r>
                <a:r>
                  <a:rPr lang="ca-ES" sz="2400" b="1" dirty="0" err="1">
                    <a:solidFill>
                      <a:srgbClr val="F25E4F"/>
                    </a:solidFill>
                  </a:rPr>
                  <a:t>principales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 de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604670"/>
              </a:xfrm>
              <a:prstGeom prst="rect">
                <a:avLst/>
              </a:prstGeom>
              <a:blipFill>
                <a:blip r:embed="rId6"/>
                <a:stretch>
                  <a:fillRect l="-1556" t="-3042" r="-1778" b="-76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/>
              <p:nvPr/>
            </p:nvSpPr>
            <p:spPr>
              <a:xfrm>
                <a:off x="2455963" y="5366529"/>
                <a:ext cx="9529697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000" dirty="0">
                    <a:solidFill>
                      <a:sysClr val="windowText" lastClr="000000"/>
                    </a:solidFill>
                  </a:rPr>
                  <a:t>La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otra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diagonal –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diagonal secundaria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– no se utilitza ni se menciona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demasiado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algn="ctr"/>
                <a:r>
                  <a:rPr lang="ca-ES" sz="2000" dirty="0">
                    <a:solidFill>
                      <a:sysClr val="windowText" lastClr="000000"/>
                    </a:solidFill>
                  </a:rPr>
                  <a:t>Los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índices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sus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elementos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cumplen la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relación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963" y="5366529"/>
                <a:ext cx="9529697" cy="732573"/>
              </a:xfrm>
              <a:prstGeom prst="rect">
                <a:avLst/>
              </a:prstGeom>
              <a:blipFill>
                <a:blip r:embed="rId14"/>
                <a:stretch>
                  <a:fillRect t="-4132" b="-1074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635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diagonal de la </a:t>
            </a:r>
            <a:r>
              <a:rPr lang="ca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denomina </a:t>
            </a:r>
            <a:r>
              <a:rPr lang="ca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ca-ES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diagonal principal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ca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</a:t>
            </a:r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a-ES" sz="2400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6A8C2E1-F033-44CD-948A-66F63FA78EF6}"/>
              </a:ext>
            </a:extLst>
          </p:cNvPr>
          <p:cNvSpPr/>
          <p:nvPr/>
        </p:nvSpPr>
        <p:spPr>
          <a:xfrm rot="3711303" flipV="1">
            <a:off x="9611547" y="1827993"/>
            <a:ext cx="453433" cy="3317464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E7FCC9AA-4F03-4E62-BB4D-6D873BFCCC8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8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090E7705-0217-40E5-A0A8-B8DFD8EA7C9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9" name="Retângulo: Cantos Arredondados 33">
            <a:hlinkClick r:id="rId18" action="ppaction://hlinksldjump"/>
            <a:extLst>
              <a:ext uri="{FF2B5EF4-FFF2-40B4-BE49-F238E27FC236}">
                <a16:creationId xmlns:a16="http://schemas.microsoft.com/office/drawing/2014/main" id="{46F13952-B448-4997-B6B0-1A5AB1C7F51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2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D17865F2-A230-4102-87C5-F623DA956A0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4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1674C40C-C557-4B27-83E4-C28598A801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5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BFE95C47-5FFE-4830-95AC-E82F344FCF4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37" name="Retângulo 25">
            <a:extLst>
              <a:ext uri="{FF2B5EF4-FFF2-40B4-BE49-F238E27FC236}">
                <a16:creationId xmlns:a16="http://schemas.microsoft.com/office/drawing/2014/main" id="{DFA56125-F89E-4FDB-A54B-F1B368E6367A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CUADRADAS – </a:t>
            </a:r>
            <a:r>
              <a:rPr lang="es-ES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Algunos Elementos Especiales</a:t>
            </a:r>
            <a:endParaRPr lang="es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animBg="1"/>
      <p:bldP spid="31" grpId="0"/>
      <p:bldP spid="4" grpId="1"/>
      <p:bldP spid="33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TRIANGULARES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35564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Triangular Superior</a:t>
            </a:r>
            <a:r>
              <a:rPr lang="ca-ES" sz="2400" dirty="0">
                <a:solidFill>
                  <a:sysClr val="windowText" lastClr="000000"/>
                </a:solidFill>
              </a:rPr>
              <a:t> es 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cuadrada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donde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por </a:t>
            </a:r>
            <a:r>
              <a:rPr lang="ca-ES" sz="2400" b="1" dirty="0" err="1"/>
              <a:t>debajo</a:t>
            </a:r>
            <a:r>
              <a:rPr lang="ca-ES" sz="2400" b="1" dirty="0"/>
              <a:t> de la diagonal principal son cero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641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26E2E230-912E-434C-BAAE-07FC200C4316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4" name="Retângulo: Cantos Arredondados 30">
            <a:hlinkClick r:id="rId14" action="ppaction://hlinksldjump"/>
            <a:extLst>
              <a:ext uri="{FF2B5EF4-FFF2-40B4-BE49-F238E27FC236}">
                <a16:creationId xmlns:a16="http://schemas.microsoft.com/office/drawing/2014/main" id="{0F63FD84-C7A4-4F9F-8DDF-A88E10AAA86E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5" name="Retângulo: Cantos Arredondados 33">
            <a:hlinkClick r:id="rId15" action="ppaction://hlinksldjump"/>
            <a:extLst>
              <a:ext uri="{FF2B5EF4-FFF2-40B4-BE49-F238E27FC236}">
                <a16:creationId xmlns:a16="http://schemas.microsoft.com/office/drawing/2014/main" id="{E682F908-F293-4395-BBB6-1F83B20B313A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26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77788AC7-0FBD-4415-AE00-C83B9AFCCC21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27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F4C6C53B-FA06-40EF-9C1C-CC7F2871D3D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1" name="Retângulo: Cantos Arredondados 23">
            <a:hlinkClick r:id="rId18" action="ppaction://hlinksldjump"/>
            <a:extLst>
              <a:ext uri="{FF2B5EF4-FFF2-40B4-BE49-F238E27FC236}">
                <a16:creationId xmlns:a16="http://schemas.microsoft.com/office/drawing/2014/main" id="{64CCF02F-D831-486F-9079-DC965A33297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2" grpId="0"/>
      <p:bldP spid="56" grpId="0"/>
      <p:bldP spid="3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87153" y="4029114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  <a:blipFill>
                <a:blip r:embed="rId12"/>
                <a:stretch>
                  <a:fillRect r="-3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35564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Triangular Superior</a:t>
            </a:r>
            <a:r>
              <a:rPr lang="ca-ES" sz="2400" dirty="0">
                <a:solidFill>
                  <a:sysClr val="windowText" lastClr="000000"/>
                </a:solidFill>
              </a:rPr>
              <a:t> es 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cuadrada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donde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por </a:t>
            </a:r>
            <a:r>
              <a:rPr lang="ca-ES" sz="2400" b="1" dirty="0" err="1"/>
              <a:t>debajo</a:t>
            </a:r>
            <a:r>
              <a:rPr lang="ca-ES" sz="2400" b="1" dirty="0"/>
              <a:t> de la diagonal principal son cero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641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512231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a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 triangular superior si</a:t>
                </a:r>
                <a:endParaRPr lang="ca-ES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512231" cy="609719"/>
              </a:xfrm>
              <a:prstGeom prst="rect">
                <a:avLst/>
              </a:prstGeom>
              <a:blipFill>
                <a:blip r:embed="rId14"/>
                <a:stretch>
                  <a:fillRect t="-3000" r="-885" b="-3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3789600" y="3074435"/>
                <a:ext cx="4122639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todo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600" y="3074435"/>
                <a:ext cx="4122639" cy="496674"/>
              </a:xfrm>
              <a:prstGeom prst="rect">
                <a:avLst/>
              </a:prstGeom>
              <a:blipFill>
                <a:blip r:embed="rId15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2347140" y="1842500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ysClr val="windowText" lastClr="000000"/>
                </a:solidFill>
              </a:rPr>
              <a:t>Es </a:t>
            </a:r>
            <a:r>
              <a:rPr lang="ca-ES" sz="2400" dirty="0" err="1">
                <a:solidFill>
                  <a:sysClr val="windowText" lastClr="000000"/>
                </a:solidFill>
              </a:rPr>
              <a:t>decir</a:t>
            </a:r>
            <a:r>
              <a:rPr lang="ca-ES" sz="2400" dirty="0">
                <a:solidFill>
                  <a:sysClr val="windowText" lastClr="000000"/>
                </a:solidFill>
              </a:rPr>
              <a:t>:</a:t>
            </a:r>
            <a:endParaRPr lang="ca-ES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ysClr val="windowText" lastClr="000000"/>
                </a:solidFill>
              </a:rPr>
              <a:t>¡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Observe</a:t>
            </a:r>
            <a:r>
              <a:rPr lang="ca-ES" sz="2400" dirty="0">
                <a:solidFill>
                  <a:sysClr val="windowText" lastClr="000000"/>
                </a:solidFill>
              </a:rPr>
              <a:t> que </a:t>
            </a:r>
            <a:r>
              <a:rPr lang="ca-ES" sz="2400" b="1" dirty="0">
                <a:solidFill>
                  <a:sysClr val="windowText" lastClr="000000"/>
                </a:solidFill>
              </a:rPr>
              <a:t>no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hace</a:t>
            </a:r>
            <a:r>
              <a:rPr lang="ca-ES" sz="2400" b="1" dirty="0">
                <a:solidFill>
                  <a:sysClr val="windowText" lastClr="000000"/>
                </a:solidFill>
              </a:rPr>
              <a:t> referencia a los elementos de la diagonal principal </a:t>
            </a:r>
            <a:r>
              <a:rPr lang="ca-ES" sz="2400" dirty="0">
                <a:solidFill>
                  <a:sysClr val="windowText" lastClr="000000"/>
                </a:solidFill>
              </a:rPr>
              <a:t>o a </a:t>
            </a:r>
            <a:r>
              <a:rPr lang="ca-ES" sz="2400" b="1" dirty="0">
                <a:solidFill>
                  <a:sysClr val="windowText" lastClr="000000"/>
                </a:solidFill>
              </a:rPr>
              <a:t>las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otras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entradas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que </a:t>
            </a:r>
            <a:r>
              <a:rPr lang="ca-ES" sz="2400" dirty="0" err="1">
                <a:solidFill>
                  <a:sysClr val="windowText" lastClr="000000"/>
                </a:solidFill>
              </a:rPr>
              <a:t>también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pueden</a:t>
            </a:r>
            <a:r>
              <a:rPr lang="ca-ES" sz="2400" dirty="0">
                <a:solidFill>
                  <a:sysClr val="windowText" lastClr="000000"/>
                </a:solidFill>
              </a:rPr>
              <a:t> ser </a:t>
            </a:r>
            <a:r>
              <a:rPr lang="ca-ES" sz="2400" dirty="0" err="1">
                <a:solidFill>
                  <a:sysClr val="windowText" lastClr="000000"/>
                </a:solidFill>
              </a:rPr>
              <a:t>nulas</a:t>
            </a:r>
            <a:r>
              <a:rPr lang="ca-ES" sz="2400" dirty="0">
                <a:solidFill>
                  <a:sysClr val="windowText" lastClr="000000"/>
                </a:solidFill>
              </a:rPr>
              <a:t> (o no)!</a:t>
            </a:r>
          </a:p>
        </p:txBody>
      </p:sp>
      <p:sp>
        <p:nvSpPr>
          <p:cNvPr id="32" name="Triângulo retângulo 31">
            <a:extLst>
              <a:ext uri="{FF2B5EF4-FFF2-40B4-BE49-F238E27FC236}">
                <a16:creationId xmlns:a16="http://schemas.microsoft.com/office/drawing/2014/main" id="{0CB91601-D080-4BE7-BE03-BEBE0E48A36E}"/>
              </a:ext>
            </a:extLst>
          </p:cNvPr>
          <p:cNvSpPr/>
          <p:nvPr/>
        </p:nvSpPr>
        <p:spPr>
          <a:xfrm>
            <a:off x="4180954" y="4641969"/>
            <a:ext cx="580098" cy="48923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Triângulo retângulo 32">
            <a:extLst>
              <a:ext uri="{FF2B5EF4-FFF2-40B4-BE49-F238E27FC236}">
                <a16:creationId xmlns:a16="http://schemas.microsoft.com/office/drawing/2014/main" id="{88AA6A3E-EEB2-4BCB-9102-E4C405FEB06F}"/>
              </a:ext>
            </a:extLst>
          </p:cNvPr>
          <p:cNvSpPr/>
          <p:nvPr/>
        </p:nvSpPr>
        <p:spPr>
          <a:xfrm>
            <a:off x="5710169" y="4447794"/>
            <a:ext cx="1263386" cy="817296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Triângulo retângulo 33">
            <a:extLst>
              <a:ext uri="{FF2B5EF4-FFF2-40B4-BE49-F238E27FC236}">
                <a16:creationId xmlns:a16="http://schemas.microsoft.com/office/drawing/2014/main" id="{929BF03A-CFB4-4A65-B78D-A21C0DAD537B}"/>
              </a:ext>
            </a:extLst>
          </p:cNvPr>
          <p:cNvSpPr/>
          <p:nvPr/>
        </p:nvSpPr>
        <p:spPr>
          <a:xfrm>
            <a:off x="7457601" y="4301576"/>
            <a:ext cx="1616061" cy="113294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Triângulo retângulo 34">
            <a:extLst>
              <a:ext uri="{FF2B5EF4-FFF2-40B4-BE49-F238E27FC236}">
                <a16:creationId xmlns:a16="http://schemas.microsoft.com/office/drawing/2014/main" id="{58C73F13-D22D-49E2-8867-ED2591483637}"/>
              </a:ext>
            </a:extLst>
          </p:cNvPr>
          <p:cNvSpPr/>
          <p:nvPr/>
        </p:nvSpPr>
        <p:spPr>
          <a:xfrm flipH="1" flipV="1">
            <a:off x="5398111" y="4261384"/>
            <a:ext cx="1721440" cy="1132944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69E17B7F-6D3A-459D-B024-FEC382C55D9C}"/>
              </a:ext>
            </a:extLst>
          </p:cNvPr>
          <p:cNvSpPr/>
          <p:nvPr/>
        </p:nvSpPr>
        <p:spPr>
          <a:xfrm flipH="1" flipV="1">
            <a:off x="4028040" y="4445999"/>
            <a:ext cx="1143890" cy="899723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898644D6-60B6-465C-B6A2-2C69AFD80AF2}"/>
              </a:ext>
            </a:extLst>
          </p:cNvPr>
          <p:cNvSpPr/>
          <p:nvPr/>
        </p:nvSpPr>
        <p:spPr>
          <a:xfrm flipH="1" flipV="1">
            <a:off x="7126864" y="4102833"/>
            <a:ext cx="2067377" cy="1471940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0896B648-E89B-4E86-83A0-8E54365901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9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6FBA3252-626F-471E-BE50-EF03D9095AAF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40" name="Retângulo: Cantos Arredondados 33">
            <a:hlinkClick r:id="rId18" action="ppaction://hlinksldjump"/>
            <a:extLst>
              <a:ext uri="{FF2B5EF4-FFF2-40B4-BE49-F238E27FC236}">
                <a16:creationId xmlns:a16="http://schemas.microsoft.com/office/drawing/2014/main" id="{BEF79917-2BE6-4B45-86EB-93ABA0018A9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41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F4D5AA2E-BA92-4057-8E98-1DBFC2E1EA5F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42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17434865-CFFE-4294-9309-DB43CFDA572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3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EEFEDCAD-0998-4697-AF16-B151204DCB23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64" name="Retângulo 53">
            <a:extLst>
              <a:ext uri="{FF2B5EF4-FFF2-40B4-BE49-F238E27FC236}">
                <a16:creationId xmlns:a16="http://schemas.microsoft.com/office/drawing/2014/main" id="{01F1D7AA-7F2C-4E53-8A6C-C9EAC030DE3E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TRIANGULARES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06536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Triangular Inferior</a:t>
            </a:r>
            <a:r>
              <a:rPr lang="ca-ES" sz="2400" dirty="0">
                <a:solidFill>
                  <a:sysClr val="windowText" lastClr="000000"/>
                </a:solidFill>
              </a:rPr>
              <a:t> es 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cuadrada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donde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por encima de la diagonal principal son cero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D07E1DE2-9413-4436-B2EF-B48165EC7D5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4" name="Retângulo: Cantos Arredondados 30">
            <a:hlinkClick r:id="rId14" action="ppaction://hlinksldjump"/>
            <a:extLst>
              <a:ext uri="{FF2B5EF4-FFF2-40B4-BE49-F238E27FC236}">
                <a16:creationId xmlns:a16="http://schemas.microsoft.com/office/drawing/2014/main" id="{71CADBA1-5C8C-4293-B428-233C232A93D2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5" name="Retângulo: Cantos Arredondados 33">
            <a:hlinkClick r:id="rId15" action="ppaction://hlinksldjump"/>
            <a:extLst>
              <a:ext uri="{FF2B5EF4-FFF2-40B4-BE49-F238E27FC236}">
                <a16:creationId xmlns:a16="http://schemas.microsoft.com/office/drawing/2014/main" id="{2040577E-5583-4A5B-8DDA-6737A2261D67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26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08D822D1-4EA9-4B9B-9C22-F0DF875F9CA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27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05B89521-B867-42DB-81F5-EED6172BBE54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1" name="Retângulo: Cantos Arredondados 23">
            <a:hlinkClick r:id="rId18" action="ppaction://hlinksldjump"/>
            <a:extLst>
              <a:ext uri="{FF2B5EF4-FFF2-40B4-BE49-F238E27FC236}">
                <a16:creationId xmlns:a16="http://schemas.microsoft.com/office/drawing/2014/main" id="{16ABA8CB-8CE4-4760-B108-3F168E291DD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32" name="Retângulo 53">
            <a:extLst>
              <a:ext uri="{FF2B5EF4-FFF2-40B4-BE49-F238E27FC236}">
                <a16:creationId xmlns:a16="http://schemas.microsoft.com/office/drawing/2014/main" id="{0CE39F63-DB93-4558-BB51-23A8A4C0E4AB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TRIANGULARES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8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56" grpId="0"/>
      <p:bldP spid="3" grpId="0" animBg="1"/>
      <p:bldP spid="5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87155" y="4029114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ca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ca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ca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ca-E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ca-ES" sz="2400" dirty="0"/>
                  <a:t>, …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006536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Triangular Inferior</a:t>
            </a:r>
            <a:r>
              <a:rPr lang="ca-ES" sz="2400" dirty="0">
                <a:solidFill>
                  <a:sysClr val="windowText" lastClr="000000"/>
                </a:solidFill>
              </a:rPr>
              <a:t> es 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cuadrada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donde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por encima de la diagonal principal son cero</a:t>
            </a:r>
            <a:r>
              <a:rPr lang="ca-ES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ca-ES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37450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a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 triangular inferior si</a:t>
                </a:r>
                <a:endParaRPr lang="ca-ES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374505" cy="609719"/>
              </a:xfrm>
              <a:prstGeom prst="rect">
                <a:avLst/>
              </a:prstGeom>
              <a:blipFill>
                <a:blip r:embed="rId14"/>
                <a:stretch>
                  <a:fillRect t="-3000" r="-1249" b="-3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093312" y="2947441"/>
                <a:ext cx="3560512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todo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12" y="2947441"/>
                <a:ext cx="3560512" cy="496674"/>
              </a:xfrm>
              <a:prstGeom prst="rect">
                <a:avLst/>
              </a:prstGeom>
              <a:blipFill>
                <a:blip r:embed="rId15"/>
                <a:stretch>
                  <a:fillRect t="-7229" b="-2048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2360359" y="1853299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ysClr val="windowText" lastClr="000000"/>
                </a:solidFill>
              </a:rPr>
              <a:t>Es </a:t>
            </a:r>
            <a:r>
              <a:rPr lang="ca-ES" sz="2400" dirty="0" err="1">
                <a:solidFill>
                  <a:sysClr val="windowText" lastClr="000000"/>
                </a:solidFill>
              </a:rPr>
              <a:t>decir</a:t>
            </a:r>
            <a:r>
              <a:rPr lang="ca-ES" sz="2400" dirty="0">
                <a:solidFill>
                  <a:sysClr val="windowText" lastClr="000000"/>
                </a:solidFill>
              </a:rPr>
              <a:t>:</a:t>
            </a:r>
            <a:endParaRPr lang="ca-ES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5088" y="5610651"/>
            <a:ext cx="9592338" cy="13280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ysClr val="windowText" lastClr="000000"/>
                </a:solidFill>
              </a:rPr>
              <a:t>¡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Observe</a:t>
            </a:r>
            <a:r>
              <a:rPr lang="ca-ES" sz="2400" dirty="0">
                <a:solidFill>
                  <a:sysClr val="windowText" lastClr="000000"/>
                </a:solidFill>
              </a:rPr>
              <a:t>, una </a:t>
            </a:r>
            <a:r>
              <a:rPr lang="ca-ES" sz="2400" dirty="0" err="1">
                <a:solidFill>
                  <a:sysClr val="windowText" lastClr="000000"/>
                </a:solidFill>
              </a:rPr>
              <a:t>vez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más</a:t>
            </a:r>
            <a:r>
              <a:rPr lang="ca-ES" sz="2400" dirty="0">
                <a:solidFill>
                  <a:sysClr val="windowText" lastClr="000000"/>
                </a:solidFill>
              </a:rPr>
              <a:t>, que </a:t>
            </a:r>
            <a:r>
              <a:rPr lang="ca-ES" sz="2400" b="1" dirty="0">
                <a:solidFill>
                  <a:sysClr val="windowText" lastClr="000000"/>
                </a:solidFill>
              </a:rPr>
              <a:t>no se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hace</a:t>
            </a:r>
            <a:r>
              <a:rPr lang="ca-ES" sz="2400" b="1" dirty="0">
                <a:solidFill>
                  <a:sysClr val="windowText" lastClr="000000"/>
                </a:solidFill>
              </a:rPr>
              <a:t> referencia a los elementos de la diagonal principal </a:t>
            </a:r>
            <a:r>
              <a:rPr lang="ca-ES" sz="2400" dirty="0">
                <a:solidFill>
                  <a:sysClr val="windowText" lastClr="000000"/>
                </a:solidFill>
              </a:rPr>
              <a:t>o a </a:t>
            </a:r>
            <a:r>
              <a:rPr lang="ca-ES" sz="2400" b="1" dirty="0">
                <a:solidFill>
                  <a:sysClr val="windowText" lastClr="000000"/>
                </a:solidFill>
              </a:rPr>
              <a:t>las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otras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entradas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que </a:t>
            </a:r>
            <a:r>
              <a:rPr lang="ca-ES" sz="2400" dirty="0" err="1">
                <a:solidFill>
                  <a:sysClr val="windowText" lastClr="000000"/>
                </a:solidFill>
              </a:rPr>
              <a:t>también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pueden</a:t>
            </a:r>
            <a:r>
              <a:rPr lang="ca-ES" sz="2400" dirty="0">
                <a:solidFill>
                  <a:sysClr val="windowText" lastClr="000000"/>
                </a:solidFill>
              </a:rPr>
              <a:t> ser </a:t>
            </a:r>
            <a:r>
              <a:rPr lang="ca-ES" sz="2400" dirty="0" err="1">
                <a:solidFill>
                  <a:sysClr val="windowText" lastClr="000000"/>
                </a:solidFill>
              </a:rPr>
              <a:t>nulas</a:t>
            </a:r>
            <a:r>
              <a:rPr lang="ca-ES" sz="2400" dirty="0">
                <a:solidFill>
                  <a:sysClr val="windowText" lastClr="000000"/>
                </a:solidFill>
              </a:rPr>
              <a:t> (o no)!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78FD384-4A98-4D2B-852B-E1B91F9EB7B6}"/>
              </a:ext>
            </a:extLst>
          </p:cNvPr>
          <p:cNvSpPr/>
          <p:nvPr/>
        </p:nvSpPr>
        <p:spPr>
          <a:xfrm>
            <a:off x="4129086" y="4361327"/>
            <a:ext cx="865507" cy="72358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679CD12-6974-4CDA-BD1B-CD9CBBAEEC61}"/>
              </a:ext>
            </a:extLst>
          </p:cNvPr>
          <p:cNvSpPr/>
          <p:nvPr/>
        </p:nvSpPr>
        <p:spPr>
          <a:xfrm>
            <a:off x="5264592" y="4128972"/>
            <a:ext cx="1604753" cy="1158329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3CFA37C-3B68-4A9C-B8B7-BA369DC22306}"/>
              </a:ext>
            </a:extLst>
          </p:cNvPr>
          <p:cNvSpPr/>
          <p:nvPr/>
        </p:nvSpPr>
        <p:spPr>
          <a:xfrm>
            <a:off x="7079364" y="4049861"/>
            <a:ext cx="1893814" cy="147194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ACAB7CF6-660E-48CE-A215-42D3ED8FEDE8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34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BF51C1A0-F7EC-4596-83A0-5791718DDF8F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35" name="Retângulo: Cantos Arredondados 33">
            <a:hlinkClick r:id="rId18" action="ppaction://hlinksldjump"/>
            <a:extLst>
              <a:ext uri="{FF2B5EF4-FFF2-40B4-BE49-F238E27FC236}">
                <a16:creationId xmlns:a16="http://schemas.microsoft.com/office/drawing/2014/main" id="{A460192E-FC5D-480D-B4D4-3F092A4F17E7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6" name="Retângulo: Cantos Arredondados 21">
            <a:hlinkClick r:id="rId19" action="ppaction://hlinksldjump"/>
            <a:extLst>
              <a:ext uri="{FF2B5EF4-FFF2-40B4-BE49-F238E27FC236}">
                <a16:creationId xmlns:a16="http://schemas.microsoft.com/office/drawing/2014/main" id="{CA83649F-5BA2-40DF-8704-C8B00C44635F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9" name="Retângulo: Cantos Arredondados 22">
            <a:hlinkClick r:id="rId20" action="ppaction://hlinksldjump"/>
            <a:extLst>
              <a:ext uri="{FF2B5EF4-FFF2-40B4-BE49-F238E27FC236}">
                <a16:creationId xmlns:a16="http://schemas.microsoft.com/office/drawing/2014/main" id="{91E08E2B-632F-4D4B-9894-9F4B515F519C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40" name="Retângulo: Cantos Arredondados 23">
            <a:hlinkClick r:id="rId21" action="ppaction://hlinksldjump"/>
            <a:extLst>
              <a:ext uri="{FF2B5EF4-FFF2-40B4-BE49-F238E27FC236}">
                <a16:creationId xmlns:a16="http://schemas.microsoft.com/office/drawing/2014/main" id="{3990DC5F-1007-4C4D-9F06-06BA2D8B7E5B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  <p:sp>
        <p:nvSpPr>
          <p:cNvPr id="41" name="Retângulo 53">
            <a:extLst>
              <a:ext uri="{FF2B5EF4-FFF2-40B4-BE49-F238E27FC236}">
                <a16:creationId xmlns:a16="http://schemas.microsoft.com/office/drawing/2014/main" id="{E0F7C691-3153-4A4F-8C6D-C36C2061B9B0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TRIANGULARES</a:t>
            </a:r>
            <a:endParaRPr lang="ca-ES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1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9" grpId="0" animBg="1"/>
      <p:bldP spid="37" grpId="0" animBg="1"/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3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5" name="Retângulo: Cantos Arredondados 44">
            <a:hlinkClick r:id="rId5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MATRICES DIAGONALES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Una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matriz</a:t>
            </a:r>
            <a:r>
              <a:rPr lang="ca-ES" sz="2400" b="1" dirty="0">
                <a:solidFill>
                  <a:srgbClr val="F25E4F"/>
                </a:solidFill>
              </a:rPr>
              <a:t> Diagonal</a:t>
            </a:r>
            <a:r>
              <a:rPr lang="ca-ES" sz="2400" dirty="0">
                <a:solidFill>
                  <a:sysClr val="windowText" lastClr="000000"/>
                </a:solidFill>
              </a:rPr>
              <a:t> es 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cuadrada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donde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/>
              <a:t>todos</a:t>
            </a:r>
            <a:r>
              <a:rPr lang="ca-ES" sz="2400" b="1" dirty="0"/>
              <a:t> los elementos </a:t>
            </a:r>
            <a:r>
              <a:rPr lang="ca-ES" sz="2400" b="1" dirty="0" err="1"/>
              <a:t>fuera</a:t>
            </a:r>
            <a:r>
              <a:rPr lang="ca-ES" sz="2400" b="1" dirty="0"/>
              <a:t> de la diagonal principal son cero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FD0682C7-5A40-4D5F-A1BE-D74D4BEBCF4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Matrices Cuadradas: …</a:t>
            </a:r>
          </a:p>
        </p:txBody>
      </p:sp>
      <p:sp>
        <p:nvSpPr>
          <p:cNvPr id="27" name="Retângulo: Cantos Arredondados 30">
            <a:hlinkClick r:id="rId14" action="ppaction://hlinksldjump"/>
            <a:extLst>
              <a:ext uri="{FF2B5EF4-FFF2-40B4-BE49-F238E27FC236}">
                <a16:creationId xmlns:a16="http://schemas.microsoft.com/office/drawing/2014/main" id="{E0FC8F45-D485-4DB4-911B-CF28AEAD4AB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Matrices Triangulares</a:t>
            </a:r>
          </a:p>
        </p:txBody>
      </p:sp>
      <p:sp>
        <p:nvSpPr>
          <p:cNvPr id="28" name="Retângulo: Cantos Arredondados 33">
            <a:hlinkClick r:id="rId15" action="ppaction://hlinksldjump"/>
            <a:extLst>
              <a:ext uri="{FF2B5EF4-FFF2-40B4-BE49-F238E27FC236}">
                <a16:creationId xmlns:a16="http://schemas.microsoft.com/office/drawing/2014/main" id="{2413F5BD-CA00-4B16-BF35-3AAFC65A69C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Matrices Diagonales</a:t>
            </a:r>
          </a:p>
        </p:txBody>
      </p:sp>
      <p:sp>
        <p:nvSpPr>
          <p:cNvPr id="31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97CA7B22-5FD4-4214-A47A-9EC1407405E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4. </a:t>
            </a:r>
            <a:r>
              <a:rPr lang="es-ES" b="1" dirty="0">
                <a:solidFill>
                  <a:schemeClr val="tx1"/>
                </a:solidFill>
              </a:rPr>
              <a:t>Matrices Identidad</a:t>
            </a:r>
          </a:p>
        </p:txBody>
      </p:sp>
      <p:sp>
        <p:nvSpPr>
          <p:cNvPr id="32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9EEAEDB7-5A44-4794-AA57-0A0D8B362D01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5. </a:t>
            </a:r>
            <a:r>
              <a:rPr lang="es-ES" b="1" dirty="0">
                <a:solidFill>
                  <a:schemeClr val="tx1"/>
                </a:solidFill>
              </a:rPr>
              <a:t>Matrices Escalares</a:t>
            </a:r>
          </a:p>
        </p:txBody>
      </p:sp>
      <p:sp>
        <p:nvSpPr>
          <p:cNvPr id="34" name="Retângulo: Cantos Arredondados 23">
            <a:hlinkClick r:id="rId18" action="ppaction://hlinksldjump"/>
            <a:extLst>
              <a:ext uri="{FF2B5EF4-FFF2-40B4-BE49-F238E27FC236}">
                <a16:creationId xmlns:a16="http://schemas.microsoft.com/office/drawing/2014/main" id="{1694AE54-4C4B-4C41-9A50-EA16F4643FB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6. </a:t>
            </a:r>
            <a:r>
              <a:rPr lang="es-ES" b="1" dirty="0">
                <a:solidFill>
                  <a:schemeClr val="tx1"/>
                </a:solidFill>
              </a:rPr>
              <a:t>Matrices Nulas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/>
      <p:bldP spid="56" grpId="0" animBg="1"/>
      <p:bldP spid="65" grpId="0"/>
      <p:bldP spid="66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Z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G9m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vZ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b2b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G9m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G9m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b2bHTpQTsyJpAAAAbgAAABwAAAB1bml2ZXJzYWwvbG9jYWxfc2V0dGluZ3MueG1sDcwxDoMwDEDRnVNY3int1oHAxlaW0gNYxEWRHBuRgOD2ZPvD02/7MwocvKVg6vD1eCKwzuaDLg5/01C/EVIm9SSm7FANoe+qVmwm+XLOBSZYhS7eJo4lMo8Uixx2EajhU17/wB6brroBUEsDBBQAAgAIAK6Q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Cuk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vZsdOkEkmJSgFAAD2EwAAHQAAAAAAAAABAAAAAADMEwAAdW5pdmVyc2FsL2NvbW1vbl9tZXNzYWdlcy5sbmdQSwECAAAUAAIACABvZsdOZrKi1aUAAACDAQAALgAAAAAAAAABAAAAAAAvGQAAdW5pdmVyc2FsL3BsYXliYWNrX2FuZF9uYXZpZ2F0aW9uX3NldHRpbmdzLnhtbFBLAQIAABQAAgAIAG9mx07QvS+0TgQAAIcVAAAnAAAAAAAAAAEAAAAAACAaAAB1bml2ZXJzYWwvZmxhc2hfcHVibGlzaGluZ19zZXR0aW5ncy54bWxQSwECAAAUAAIACABvZsdOMmx7zHwDAAD/CwAAIQAAAAAAAAABAAAAAACzHgAAdW5pdmVyc2FsL2ZsYXNoX3NraW5fc2V0dGluZ3MueG1sUEsBAgAAFAACAAgAb2bHTuZFxhFIBAAAERUAACYAAAAAAAAAAQAAAAAAbiIAAHVuaXZlcnNhbC9odG1sX3B1Ymxpc2hpbmdfc2V0dGluZ3MueG1sUEsBAgAAFAACAAgAb2bHTnFN5WjAAQAAfQYAAB8AAAAAAAAAAQAAAAAA+iYAAHVuaXZlcnNhbC9odG1sX3NraW5fc2V0dGluZ3MuanNQSwECAAAUAAIACABvZsdOlBOzImkAAABuAAAAHAAAAAAAAAABAAAAAAD3KAAAdW5pdmVyc2FsL2xvY2FsX3NldHRpbmdzLnhtbFBLAQIAABQAAgAIAK6QxU6D5MijhQoAAMAZAAAXAAAAAAAAAAAAAAAAAJopAAB1bml2ZXJzYWwvdW5pdmVyc2FsLnBuZ1BLAQIAABQAAgAIAK6QxU7lZcaxSwAAAGoAAAAbAAAAAAAAAAEAAAAAAFQ0AAB1bml2ZXJzYWwvdW5pdmVyc2FsLnBuZy54bWxQSwUGAAAAABIAEgBWBQAA2DQAAAAA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42F49E44-3EBB-4251-AD02-93383A138725}"/>
  <p:tag name="ISPRING_RESOURCE_FOLDER" val="C:\Users\usuari\Documents\Jhil·li\LECCIONES\LECCIÓN 3\Lección_03_N1_ES\"/>
  <p:tag name="ISPRING_PRESENTATION_PATH" val="C:\Users\usuari\Documents\Jhil·li\LECCIONES\LECCIÓN 3\Lección_03_N1_ES.pptx"/>
  <p:tag name="ISPRING_SCREEN_RECS_UPDATED" val="C:\Users\usuari\Documents\Jhil·li\LECCIONES\LECCIÓN 3\Lección_03_N1_ES\"/>
  <p:tag name="ISPRING_ULTRA_SCORM_COURCE_TITLE" val="Lección_03_N1_ES"/>
  <p:tag name="ISPRING_PRESENTATION_TITLE" val="Lección_03_N1_ES"/>
  <p:tag name="ISPRING_OUTPUT_FOLDER" val="[[&quot;\uFFFDd\u0013*{0FCB5101-AEB5-4723-8DCE-7D5C9063266D}&quot;,&quot;C:\\Users\\Carles Serrat\\Desktop\\EngiMath-UPC\\Execution\\LECCIONES_DEF\\LECCIÓN 3&quot;],[&quot;b\uFFFD0F{AB8C8627-7FDD-4AB7-AE54-4F642AE82300}&quot;,&quot;C:\\Users\\usuari\\Documents\\Jhil·li\\LECCIONES\\LECCIÓN 3&quot;],[&quot;*\uFFFD\uFFFD\uFFFD{BB4CDCA5-F38E-475C-8C53-186BBAA01A72}&quot;,&quot;C:\\Users\\filom\\Documents\\ENGIMATH\\LESSONS\\MATRICES\\LESSON 3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ZPzN6lvuI-UpZNy4a1Srw&quot;,&quot;gi&quot;:&quot;f6XzewjubCzpwuXtB7YmfA&quot;,&quot;ti&quot;:&quot;characters&quot;,&quot;vs&quot;:{&quot;f&quot;:[1479,674,529],&quot;i&quot;:{&quot;d&quot;:&quot;RZPzN6lvuI-UpZNy4a1Sr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sujKzXB_DpepKSDmYcmug&quot;,&quot;gi&quot;:&quot;f6XzewjubCzpwuXtB7YmfA&quot;,&quot;ti&quot;:&quot;characters&quot;,&quot;vs&quot;:{&quot;f&quot;:[1479,674],&quot;i&quot;:{&quot;d&quot;:&quot;0sujKzXB_DpepKSDmYcmu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usuari\Documents\Jhil·li\LECCIONES\LECCIÓN 3\Lección_03_N1_ES\quiz\quiz3.quiz"/>
  <p:tag name="ISPRING_QUIZ_RELATIVE_PATH" val="Lección_03_N1_ES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,543],&quot;i&quot;:{&quot;d&quot;:&quot;cbBAJOkv06xeTEXaS4KY7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usuari\Documents\Jhil·li\LECCIONES\LECCIÓN 3\Lección_03_N1_ES\quiz\quiz4.quiz"/>
  <p:tag name="ISPRING_QUIZ_RELATIVE_PATH" val="Lección_03_N1_ES\quiz\quiz4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2C6C76-568D-4CBD-9C36-90FD01DEE5B1}"/>
</file>

<file path=customXml/itemProps2.xml><?xml version="1.0" encoding="utf-8"?>
<ds:datastoreItem xmlns:ds="http://schemas.openxmlformats.org/officeDocument/2006/customXml" ds:itemID="{4EF67741-B21E-4DCE-B7C2-41BEF5E06666}"/>
</file>

<file path=customXml/itemProps3.xml><?xml version="1.0" encoding="utf-8"?>
<ds:datastoreItem xmlns:ds="http://schemas.openxmlformats.org/officeDocument/2006/customXml" ds:itemID="{F538DD3D-7A54-4F87-BE02-952EEF92A743}"/>
</file>

<file path=docProps/app.xml><?xml version="1.0" encoding="utf-8"?>
<Properties xmlns="http://schemas.openxmlformats.org/officeDocument/2006/extended-properties" xmlns:vt="http://schemas.openxmlformats.org/officeDocument/2006/docPropsVTypes">
  <TotalTime>9651</TotalTime>
  <Words>1624</Words>
  <Application>Microsoft Office PowerPoint</Application>
  <PresentationFormat>Pantalla panoràmica</PresentationFormat>
  <Paragraphs>273</Paragraphs>
  <Slides>18</Slides>
  <Notes>18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9" baseType="lpstr">
      <vt:lpstr>Arial</vt:lpstr>
      <vt:lpstr>Blackadder ITC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Lección_03_N1_ES</dc:title>
  <dc:creator>Filomena Soares</dc:creator>
  <cp:lastModifiedBy>Administrator</cp:lastModifiedBy>
  <cp:revision>396</cp:revision>
  <dcterms:created xsi:type="dcterms:W3CDTF">2019-03-25T06:42:45Z</dcterms:created>
  <dcterms:modified xsi:type="dcterms:W3CDTF">2021-08-21T21:52:32Z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