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90" r:id="rId4"/>
    <p:sldId id="284" r:id="rId5"/>
    <p:sldId id="278" r:id="rId6"/>
    <p:sldId id="291" r:id="rId7"/>
    <p:sldId id="289" r:id="rId8"/>
    <p:sldId id="301" r:id="rId9"/>
    <p:sldId id="299" r:id="rId10"/>
    <p:sldId id="279" r:id="rId11"/>
    <p:sldId id="292" r:id="rId12"/>
    <p:sldId id="285" r:id="rId13"/>
    <p:sldId id="287" r:id="rId14"/>
    <p:sldId id="288" r:id="rId15"/>
    <p:sldId id="280" r:id="rId16"/>
    <p:sldId id="300" r:id="rId17"/>
    <p:sldId id="283" r:id="rId18"/>
  </p:sldIdLst>
  <p:sldSz cx="12192000" cy="6858000"/>
  <p:notesSz cx="6858000" cy="9144000"/>
  <p:custDataLst>
    <p:tags r:id="rId2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9FBF7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65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000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316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409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6012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34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28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2826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515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08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53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273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29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46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841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00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24/07/2021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0" Type="http://schemas.openxmlformats.org/officeDocument/2006/relationships/image" Target="../media/image250.png"/><Relationship Id="rId4" Type="http://schemas.openxmlformats.org/officeDocument/2006/relationships/slide" Target="slide15.xml"/><Relationship Id="rId9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0" Type="http://schemas.openxmlformats.org/officeDocument/2006/relationships/image" Target="../media/image250.png"/><Relationship Id="rId4" Type="http://schemas.openxmlformats.org/officeDocument/2006/relationships/slide" Target="slide15.xml"/><Relationship Id="rId9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70.png"/><Relationship Id="rId1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slide" Target="slide2.xml"/><Relationship Id="rId12" Type="http://schemas.openxmlformats.org/officeDocument/2006/relationships/image" Target="../media/image26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0.png"/><Relationship Id="rId5" Type="http://schemas.openxmlformats.org/officeDocument/2006/relationships/slide" Target="slide15.xml"/><Relationship Id="rId15" Type="http://schemas.openxmlformats.org/officeDocument/2006/relationships/image" Target="../media/image31.png"/><Relationship Id="rId10" Type="http://schemas.openxmlformats.org/officeDocument/2006/relationships/image" Target="../media/image240.png"/><Relationship Id="rId19" Type="http://schemas.openxmlformats.org/officeDocument/2006/relationships/image" Target="../media/image35.png"/><Relationship Id="rId4" Type="http://schemas.openxmlformats.org/officeDocument/2006/relationships/image" Target="../media/image1.jpg"/><Relationship Id="rId9" Type="http://schemas.openxmlformats.org/officeDocument/2006/relationships/slide" Target="slide10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0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250.png"/><Relationship Id="rId4" Type="http://schemas.openxmlformats.org/officeDocument/2006/relationships/slide" Target="slide15.xml"/><Relationship Id="rId9" Type="http://schemas.openxmlformats.org/officeDocument/2006/relationships/image" Target="../media/image240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250.png"/><Relationship Id="rId4" Type="http://schemas.openxmlformats.org/officeDocument/2006/relationships/slide" Target="slide15.xml"/><Relationship Id="rId9" Type="http://schemas.openxmlformats.org/officeDocument/2006/relationships/image" Target="../media/image240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49.png"/><Relationship Id="rId5" Type="http://schemas.openxmlformats.org/officeDocument/2006/relationships/slide" Target="slide15.xml"/><Relationship Id="rId10" Type="http://schemas.openxmlformats.org/officeDocument/2006/relationships/image" Target="../media/image48.png"/><Relationship Id="rId4" Type="http://schemas.openxmlformats.org/officeDocument/2006/relationships/image" Target="../media/image1.jpg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slide" Target="slide15.xml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7.xml"/><Relationship Id="rId7" Type="http://schemas.openxmlformats.org/officeDocument/2006/relationships/slide" Target="slide15.xml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slide" Target="slide10.xml"/><Relationship Id="rId5" Type="http://schemas.openxmlformats.org/officeDocument/2006/relationships/image" Target="../media/image52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15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5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slide" Target="slide15.xml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slide" Target="slide15.xml"/><Relationship Id="rId10" Type="http://schemas.openxmlformats.org/officeDocument/2006/relationships/image" Target="../media/image26.png"/><Relationship Id="rId4" Type="http://schemas.openxmlformats.org/officeDocument/2006/relationships/image" Target="../media/image1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2">
            <a:extLst>
              <a:ext uri="{FF2B5EF4-FFF2-40B4-BE49-F238E27FC236}">
                <a16:creationId xmlns:a16="http://schemas.microsoft.com/office/drawing/2014/main" id="{F45E2DC9-5705-4D95-AE16-BD6A698AB383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363545" y="381079"/>
              <a:ext cx="41013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Neutre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355781" y="2020635"/>
              <a:ext cx="41013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Oposat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Commutativa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Associativa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363545" y="381079"/>
              <a:ext cx="41013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Neutre 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363545" y="2020635"/>
              <a:ext cx="41013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Oposat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Commutativa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Associativa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4CD7F2A-DA46-44A6-9594-944910C15996}"/>
              </a:ext>
            </a:extLst>
          </p:cNvPr>
          <p:cNvSpPr/>
          <p:nvPr/>
        </p:nvSpPr>
        <p:spPr>
          <a:xfrm>
            <a:off x="7335306" y="272407"/>
            <a:ext cx="4610852" cy="1403156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3518AD1-DEFE-4256-9855-D2E34733DD9C}"/>
              </a:ext>
            </a:extLst>
          </p:cNvPr>
          <p:cNvSpPr/>
          <p:nvPr/>
        </p:nvSpPr>
        <p:spPr>
          <a:xfrm>
            <a:off x="7573440" y="43131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/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/>
              <p:nvPr/>
            </p:nvSpPr>
            <p:spPr>
              <a:xfrm>
                <a:off x="7435929" y="3423095"/>
                <a:ext cx="4365298" cy="17543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dirty="0"/>
                  <a:t> – encara que s’ha definit la suma per a un parell de matrius, aquesta Propietat ens </a:t>
                </a:r>
                <a:r>
                  <a:rPr lang="ca-ES" b="1" dirty="0"/>
                  <a:t>permet</a:t>
                </a:r>
                <a:r>
                  <a:rPr lang="ca-ES" dirty="0"/>
                  <a:t> </a:t>
                </a:r>
                <a:r>
                  <a:rPr lang="ca-ES" b="1" dirty="0"/>
                  <a:t>sumar tres o més matrius sense posar-hi cap parèntesi</a:t>
                </a:r>
                <a:r>
                  <a:rPr lang="ca-ES" dirty="0"/>
                  <a:t>, en aquests cas: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ca-ES" dirty="0"/>
                  <a:t>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9" y="3423095"/>
                <a:ext cx="4365298" cy="1754326"/>
              </a:xfrm>
              <a:prstGeom prst="rect">
                <a:avLst/>
              </a:prstGeom>
              <a:blipFill>
                <a:blip r:embed="rId3"/>
                <a:stretch>
                  <a:fillRect l="-1257" t="-2091" r="-111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2" name="Retângulo: Cantos Arredondados 41">
            <a:hlinkClick r:id="rId8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338657" y="381079"/>
              <a:ext cx="415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Neutre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338657" y="2020635"/>
              <a:ext cx="4151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Oposat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Commutativa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Associativa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F926BFAB-BA23-4FAE-B842-924A2ACDE93B}"/>
              </a:ext>
            </a:extLst>
          </p:cNvPr>
          <p:cNvSpPr/>
          <p:nvPr/>
        </p:nvSpPr>
        <p:spPr>
          <a:xfrm>
            <a:off x="7380863" y="709150"/>
            <a:ext cx="4610852" cy="2604843"/>
          </a:xfrm>
          <a:prstGeom prst="roundRect">
            <a:avLst>
              <a:gd name="adj" fmla="val 53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3C485EB-0A87-4AAB-94D3-5FF89DB38D1B}"/>
              </a:ext>
            </a:extLst>
          </p:cNvPr>
          <p:cNvSpPr/>
          <p:nvPr/>
        </p:nvSpPr>
        <p:spPr>
          <a:xfrm>
            <a:off x="7573440" y="859197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/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ca-E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a-E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ca-E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600" dirty="0">
                    <a:solidFill>
                      <a:sysClr val="windowText" lastClr="000000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  <a:blipFill>
                <a:blip r:embed="rId1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/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ca-E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600" dirty="0">
                    <a:solidFill>
                      <a:sysClr val="windowText" lastClr="000000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/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e>
                                <m:r>
                                  <a:rPr lang="ca-ES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164A6AC-E637-4A48-B7D9-147379D95232}"/>
              </a:ext>
            </a:extLst>
          </p:cNvPr>
          <p:cNvSpPr/>
          <p:nvPr/>
        </p:nvSpPr>
        <p:spPr>
          <a:xfrm>
            <a:off x="7380863" y="5261766"/>
            <a:ext cx="4610852" cy="617671"/>
          </a:xfrm>
          <a:prstGeom prst="roundRect">
            <a:avLst>
              <a:gd name="adj" fmla="val 1812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/>
              <p:nvPr/>
            </p:nvSpPr>
            <p:spPr>
              <a:xfrm>
                <a:off x="7501409" y="5343008"/>
                <a:ext cx="4400820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+2+0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2+1+4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2+2+6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4+5+2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09" y="5343008"/>
                <a:ext cx="4400820" cy="455189"/>
              </a:xfrm>
              <a:prstGeom prst="rect">
                <a:avLst/>
              </a:prstGeom>
              <a:blipFill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/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ca-ES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/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ca-ES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ca-ES" sz="1400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ca-ES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/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ca-ES" b="1" dirty="0">
                    <a:solidFill>
                      <a:srgbClr val="29A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0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5" grpId="0" animBg="1"/>
      <p:bldP spid="66" grpId="0"/>
      <p:bldP spid="67" grpId="0"/>
      <p:bldP spid="73" grpId="0"/>
      <p:bldP spid="5" grpId="0"/>
      <p:bldP spid="38" grpId="0" animBg="1"/>
      <p:bldP spid="39" grpId="0"/>
      <p:bldP spid="2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329314" y="363997"/>
              <a:ext cx="4169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Neutre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329315" y="2020635"/>
              <a:ext cx="4169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Oposat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Commutativa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Associativa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/>
          <p:nvPr/>
        </p:nvCxnSpPr>
        <p:spPr>
          <a:xfrm>
            <a:off x="5970486" y="4495004"/>
            <a:ext cx="105507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a-E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é</a:t>
                </a:r>
                <a:r>
                  <a:rPr lang="ca-ES" sz="2000" dirty="0">
                    <a:solidFill>
                      <a:schemeClr val="tx1"/>
                    </a:solidFill>
                  </a:rPr>
                  <a:t>s la </a:t>
                </a:r>
                <a:r>
                  <a:rPr lang="ca-ES" sz="2000" b="1" dirty="0"/>
                  <a:t>Matriu Nul·la </a:t>
                </a:r>
                <a:r>
                  <a:rPr lang="ca-ES" sz="2000" dirty="0">
                    <a:solidFill>
                      <a:schemeClr val="tx1"/>
                    </a:solidFill>
                  </a:rPr>
                  <a:t>amb la mateixa mida de la matriu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blipFill>
                <a:blip r:embed="rId13"/>
                <a:stretch>
                  <a:fillRect r="-146" b="-6870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15929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ca-E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319295" y="365364"/>
              <a:ext cx="41898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Neutre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319295" y="2020635"/>
              <a:ext cx="4141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Existència de l’Element Oposat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20" y="381079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Commutativa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Associativa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>
            <a:cxnSpLocks/>
          </p:cNvCxnSpPr>
          <p:nvPr/>
        </p:nvCxnSpPr>
        <p:spPr>
          <a:xfrm>
            <a:off x="6390750" y="6163031"/>
            <a:ext cx="89916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é</a:t>
                </a:r>
                <a:r>
                  <a:rPr lang="ca-ES" sz="2000" dirty="0">
                    <a:solidFill>
                      <a:schemeClr val="tx1"/>
                    </a:solidFill>
                  </a:rPr>
                  <a:t>s la </a:t>
                </a:r>
                <a:r>
                  <a:rPr lang="ca-ES" sz="2000" dirty="0"/>
                  <a:t>matriu amb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ca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blipFill>
                <a:blip r:embed="rId13"/>
                <a:stretch>
                  <a:fillRect b="-1265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61559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A5DBD184-0EBA-478B-8386-A553419DD6CD}"/>
              </a:ext>
            </a:extLst>
          </p:cNvPr>
          <p:cNvCxnSpPr>
            <a:cxnSpLocks/>
          </p:cNvCxnSpPr>
          <p:nvPr/>
        </p:nvCxnSpPr>
        <p:spPr>
          <a:xfrm flipV="1">
            <a:off x="6471138" y="5160171"/>
            <a:ext cx="818779" cy="577438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/>
              <p:nvPr/>
            </p:nvSpPr>
            <p:spPr>
              <a:xfrm>
                <a:off x="7528051" y="4716614"/>
                <a:ext cx="4164229" cy="112371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a-E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é</a:t>
                </a:r>
                <a:r>
                  <a:rPr lang="ca-ES" sz="2000" dirty="0">
                    <a:solidFill>
                      <a:schemeClr val="tx1"/>
                    </a:solidFill>
                  </a:rPr>
                  <a:t>s el </a:t>
                </a:r>
                <a:r>
                  <a:rPr lang="ca-ES" sz="2000" b="1" dirty="0">
                    <a:solidFill>
                      <a:schemeClr val="tx1"/>
                    </a:solidFill>
                  </a:rPr>
                  <a:t>Neutre de la Suma </a:t>
                </a:r>
                <a:r>
                  <a:rPr lang="ca-ES" sz="2000" dirty="0">
                    <a:solidFill>
                      <a:schemeClr val="tx1"/>
                    </a:solidFill>
                  </a:rPr>
                  <a:t>(</a:t>
                </a:r>
                <a:r>
                  <a:rPr lang="ca-ES" sz="2000" dirty="0"/>
                  <a:t>matriu nul</a:t>
                </a:r>
                <a:r>
                  <a:rPr lang="ca-ES" sz="2000" dirty="0">
                    <a:solidFill>
                      <a:schemeClr val="tx1"/>
                    </a:solidFill>
                  </a:rPr>
                  <a:t>·la amb la mateixa mida de la matriu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51" y="4716614"/>
                <a:ext cx="4164229" cy="1123712"/>
              </a:xfrm>
              <a:prstGeom prst="roundRect">
                <a:avLst/>
              </a:prstGeom>
              <a:blipFill>
                <a:blip r:embed="rId18"/>
                <a:stretch>
                  <a:fillRect b="-376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 la Suma de Matrius</a:t>
            </a: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AA09CD87-E380-481E-9025-B7ED28308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74C7AE9-6C2C-4928-B751-0ED1055FDE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9" y="2294563"/>
            <a:ext cx="1623060" cy="4572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AE142BE-F852-4BDC-A9E6-9A05EEABE3A4}"/>
              </a:ext>
            </a:extLst>
          </p:cNvPr>
          <p:cNvGrpSpPr/>
          <p:nvPr/>
        </p:nvGrpSpPr>
        <p:grpSpPr>
          <a:xfrm>
            <a:off x="2352922" y="231113"/>
            <a:ext cx="3284204" cy="1557494"/>
            <a:chOff x="2352922" y="231113"/>
            <a:chExt cx="3284204" cy="1557494"/>
          </a:xfrm>
        </p:grpSpPr>
        <p:sp>
          <p:nvSpPr>
            <p:cNvPr id="5" name="Bolha de Pensamento: Nuvem 4">
              <a:extLst>
                <a:ext uri="{FF2B5EF4-FFF2-40B4-BE49-F238E27FC236}">
                  <a16:creationId xmlns:a16="http://schemas.microsoft.com/office/drawing/2014/main" id="{E64A28DF-471D-4FF9-905F-F4A9E2DDA90C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26211"/>
                <a:gd name="adj2" fmla="val 82218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34AE4C3-5A9F-4D13-A3F7-67EC2F19F2CE}"/>
                </a:ext>
              </a:extLst>
            </p:cNvPr>
            <p:cNvSpPr txBox="1"/>
            <p:nvPr/>
          </p:nvSpPr>
          <p:spPr>
            <a:xfrm rot="21362075">
              <a:off x="2508795" y="442929"/>
              <a:ext cx="29719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Només 4 preguntes abans d’acabar aquesta lliçó!...Millor que agafeu llapis i paper!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2892D90-7577-4A9B-8504-59C3AD88E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088247" y="1260397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A630985E-CF32-4FCB-8532-AE6827A5EC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B67F8B3C-FA8F-4117-9EA8-C3B2F302BEB4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E6AC2BE5-C2A4-4FDB-AB63-65AD2C48629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903B70BC-A40C-419B-BD79-149A0DEBFBA7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9" name="ISPRING_QUIZ_SHAPE4">
            <a:extLst>
              <a:ext uri="{FF2B5EF4-FFF2-40B4-BE49-F238E27FC236}">
                <a16:creationId xmlns:a16="http://schemas.microsoft.com/office/drawing/2014/main" id="{C24AD7C2-6D2D-4508-9A9E-85AD6A4084F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25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47812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4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C9FAAE8-95A1-419D-A95D-24562A191B9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8B2CA29D-4D32-45B2-A4B1-33ED58F8CC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FCA47DB-723D-462E-8393-AAD5404FDD4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 la Suma de Matrius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2E00991-B7DC-4514-AE94-564E6CA1C9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5" y="1561289"/>
            <a:ext cx="14201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F25E4F"/>
                </a:solidFill>
              </a:rPr>
              <a:t>Dues matrius són iguals </a:t>
            </a:r>
            <a:r>
              <a:rPr lang="ca-ES" sz="2400" dirty="0">
                <a:solidFill>
                  <a:sysClr val="windowText" lastClr="000000"/>
                </a:solidFill>
              </a:rPr>
              <a:t>si i només 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ysClr val="windowText" lastClr="000000"/>
                </a:solidFill>
              </a:rPr>
              <a:t>Totes </a:t>
            </a:r>
            <a:r>
              <a:rPr lang="ca-ES" sz="2400" b="1" dirty="0">
                <a:solidFill>
                  <a:sysClr val="windowText" lastClr="000000"/>
                </a:solidFill>
              </a:rPr>
              <a:t>dues</a:t>
            </a:r>
            <a:r>
              <a:rPr lang="ca-ES" sz="2400" dirty="0">
                <a:solidFill>
                  <a:sysClr val="windowText" lastClr="000000"/>
                </a:solidFill>
              </a:rPr>
              <a:t> tenen exactament la </a:t>
            </a:r>
            <a:r>
              <a:rPr lang="ca-ES" sz="2400" b="1" dirty="0">
                <a:solidFill>
                  <a:sysClr val="windowText" lastClr="000000"/>
                </a:solidFill>
              </a:rPr>
              <a:t>mateixa mida </a:t>
            </a:r>
            <a:r>
              <a:rPr lang="ca-ES" sz="2400" dirty="0">
                <a:solidFill>
                  <a:sysClr val="windowText" lastClr="000000"/>
                </a:solidFill>
              </a:rPr>
              <a:t>– el mateix nombre de files i el mateix nombre de columnes;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 la Suma de Matrius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F25E4F"/>
                </a:solidFill>
              </a:rPr>
              <a:t>Dues matrius són iguals </a:t>
            </a:r>
            <a:r>
              <a:rPr lang="ca-ES" sz="2400" dirty="0">
                <a:solidFill>
                  <a:sysClr val="windowText" lastClr="000000"/>
                </a:solidFill>
              </a:rPr>
              <a:t>si i només si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ysClr val="windowText" lastClr="000000"/>
                </a:solidFill>
              </a:rPr>
              <a:t>Totes </a:t>
            </a:r>
            <a:r>
              <a:rPr lang="ca-ES" sz="2400" b="1" dirty="0">
                <a:solidFill>
                  <a:sysClr val="windowText" lastClr="000000"/>
                </a:solidFill>
              </a:rPr>
              <a:t>dues</a:t>
            </a:r>
            <a:r>
              <a:rPr lang="ca-ES" sz="2400" dirty="0">
                <a:solidFill>
                  <a:sysClr val="windowText" lastClr="000000"/>
                </a:solidFill>
              </a:rPr>
              <a:t> tenen exactament la </a:t>
            </a:r>
            <a:r>
              <a:rPr lang="ca-ES" sz="2400" b="1" dirty="0">
                <a:solidFill>
                  <a:sysClr val="windowText" lastClr="000000"/>
                </a:solidFill>
              </a:rPr>
              <a:t>mateixa mida </a:t>
            </a:r>
            <a:r>
              <a:rPr lang="ca-ES" sz="2400" dirty="0">
                <a:solidFill>
                  <a:sysClr val="windowText" lastClr="000000"/>
                </a:solidFill>
              </a:rPr>
              <a:t>– el mateix nombre de files i el mateix nombre de columnes;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Tots els elements corresponents són iguals</a:t>
            </a:r>
            <a:r>
              <a:rPr lang="ca-ES" sz="2400" dirty="0">
                <a:solidFill>
                  <a:sysClr val="windowText" lastClr="000000"/>
                </a:solidFill>
              </a:rPr>
              <a:t> – tenen els mateixos nombres (o expressions) en les mateixes posicions.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pt-BR" b="1" dirty="0">
                <a:solidFill>
                  <a:schemeClr val="tx1"/>
                </a:solidFill>
              </a:rPr>
              <a:t>Suma i Resta de </a:t>
            </a:r>
            <a:r>
              <a:rPr lang="pt-BR" b="1" dirty="0" err="1">
                <a:solidFill>
                  <a:schemeClr val="tx1"/>
                </a:solidFill>
              </a:rPr>
              <a:t>Matrius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462960" y="291602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/>
              <p:nvPr/>
            </p:nvSpPr>
            <p:spPr>
              <a:xfrm>
                <a:off x="2463281" y="3434707"/>
                <a:ext cx="385022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 i 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434707"/>
                <a:ext cx="3850221" cy="552459"/>
              </a:xfrm>
              <a:prstGeom prst="rect">
                <a:avLst/>
              </a:prstGeom>
              <a:blipFill>
                <a:blip r:embed="rId9"/>
                <a:stretch>
                  <a:fillRect l="-1266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/>
              <p:nvPr/>
            </p:nvSpPr>
            <p:spPr>
              <a:xfrm>
                <a:off x="3817156" y="2978156"/>
                <a:ext cx="67328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000" b="1" dirty="0">
                    <a:solidFill>
                      <a:sysClr val="windowText" lastClr="000000"/>
                    </a:solidFill>
                  </a:rPr>
                  <a:t>Donades les següents matrius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, és possible que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?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0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56" y="2978156"/>
                <a:ext cx="6732805" cy="400110"/>
              </a:xfrm>
              <a:prstGeom prst="rect">
                <a:avLst/>
              </a:prstGeom>
              <a:blipFill>
                <a:blip r:embed="rId10"/>
                <a:stretch>
                  <a:fillRect l="-905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/>
              <p:nvPr/>
            </p:nvSpPr>
            <p:spPr>
              <a:xfrm>
                <a:off x="2463281" y="4088079"/>
                <a:ext cx="425738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 i 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088079"/>
                <a:ext cx="4257384" cy="554254"/>
              </a:xfrm>
              <a:prstGeom prst="rect">
                <a:avLst/>
              </a:prstGeom>
              <a:blipFill>
                <a:blip r:embed="rId11"/>
                <a:stretch>
                  <a:fillRect l="-1146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/>
              <p:nvPr/>
            </p:nvSpPr>
            <p:spPr>
              <a:xfrm>
                <a:off x="2463281" y="4802857"/>
                <a:ext cx="4851008" cy="601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 i 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02857"/>
                <a:ext cx="4851008" cy="601575"/>
              </a:xfrm>
              <a:prstGeom prst="rect">
                <a:avLst/>
              </a:prstGeom>
              <a:blipFill>
                <a:blip r:embed="rId1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>
            <a:extLst>
              <a:ext uri="{FF2B5EF4-FFF2-40B4-BE49-F238E27FC236}">
                <a16:creationId xmlns:a16="http://schemas.microsoft.com/office/drawing/2014/main" id="{4360771F-D799-4BF0-9B70-474364F10E1E}"/>
              </a:ext>
            </a:extLst>
          </p:cNvPr>
          <p:cNvSpPr/>
          <p:nvPr/>
        </p:nvSpPr>
        <p:spPr>
          <a:xfrm>
            <a:off x="6618812" y="3504882"/>
            <a:ext cx="5228034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ca-ES" sz="2000" b="1" dirty="0">
                <a:solidFill>
                  <a:sysClr val="windowText" lastClr="000000"/>
                </a:solidFill>
              </a:rPr>
              <a:t>No!</a:t>
            </a:r>
            <a:r>
              <a:rPr lang="ca-ES" sz="2000" dirty="0">
                <a:solidFill>
                  <a:sysClr val="windowText" lastClr="000000"/>
                </a:solidFill>
              </a:rPr>
              <a:t> Aquestes matrius no tenen la mateixa mida!</a:t>
            </a:r>
            <a:endParaRPr lang="ca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/>
              <p:nvPr/>
            </p:nvSpPr>
            <p:spPr>
              <a:xfrm>
                <a:off x="6756492" y="4167498"/>
                <a:ext cx="5085816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none">
                <a:spAutoFit/>
              </a:bodyPr>
              <a:lstStyle/>
              <a:p>
                <a:r>
                  <a:rPr lang="ca-ES" sz="2000" b="1" dirty="0">
                    <a:solidFill>
                      <a:sysClr val="windowText" lastClr="000000"/>
                    </a:solidFill>
                  </a:rPr>
                  <a:t>No!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Tots els elements no són iguals: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ca-ES" sz="20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a-E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endParaRPr lang="ca-E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92" y="4167498"/>
                <a:ext cx="5085816" cy="400110"/>
              </a:xfrm>
              <a:prstGeom prst="rect">
                <a:avLst/>
              </a:prstGeom>
              <a:blipFill>
                <a:blip r:embed="rId13"/>
                <a:stretch>
                  <a:fillRect l="-1198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/>
              <p:nvPr/>
            </p:nvSpPr>
            <p:spPr>
              <a:xfrm>
                <a:off x="7844765" y="4839966"/>
                <a:ext cx="4004045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ca-ES" sz="2000" b="1" dirty="0">
                    <a:solidFill>
                      <a:sysClr val="windowText" lastClr="000000"/>
                    </a:solidFill>
                  </a:rPr>
                  <a:t>Sí!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Però només si: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a-ES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……  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ca-ES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……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65" y="4839966"/>
                <a:ext cx="4004045" cy="400110"/>
              </a:xfrm>
              <a:prstGeom prst="rect">
                <a:avLst/>
              </a:prstGeom>
              <a:blipFill>
                <a:blip r:embed="rId14"/>
                <a:stretch>
                  <a:fillRect l="-1674" t="-9091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/>
              <p:nvPr/>
            </p:nvSpPr>
            <p:spPr>
              <a:xfrm>
                <a:off x="3185024" y="5986957"/>
                <a:ext cx="7859993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 i 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aleshores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4" y="5986957"/>
                <a:ext cx="7859993" cy="71125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615DADB-B0D3-41F0-A307-24B86ABAD9CE}"/>
              </a:ext>
            </a:extLst>
          </p:cNvPr>
          <p:cNvSpPr/>
          <p:nvPr/>
        </p:nvSpPr>
        <p:spPr>
          <a:xfrm>
            <a:off x="3817156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5760449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789EB2-F3D5-4E4B-93F1-7DA2350BFFDF}"/>
              </a:ext>
            </a:extLst>
          </p:cNvPr>
          <p:cNvSpPr/>
          <p:nvPr/>
        </p:nvSpPr>
        <p:spPr>
          <a:xfrm>
            <a:off x="10200095" y="4782170"/>
            <a:ext cx="1474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C2B8E"/>
                </a:solidFill>
              </a:rPr>
              <a:t>1             3</a:t>
            </a:r>
            <a:endParaRPr lang="ca-ES" sz="2400" dirty="0">
              <a:solidFill>
                <a:srgbClr val="0C2B8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3817156" y="5107220"/>
            <a:ext cx="322765" cy="26571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1957E1-4DBE-4188-9E85-FE8F6633E056}"/>
              </a:ext>
            </a:extLst>
          </p:cNvPr>
          <p:cNvSpPr/>
          <p:nvPr/>
        </p:nvSpPr>
        <p:spPr>
          <a:xfrm>
            <a:off x="5616427" y="5107220"/>
            <a:ext cx="843849" cy="29721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646B9E-4B87-4762-A753-34229A8084CF}"/>
              </a:ext>
            </a:extLst>
          </p:cNvPr>
          <p:cNvSpPr/>
          <p:nvPr/>
        </p:nvSpPr>
        <p:spPr>
          <a:xfrm>
            <a:off x="4263921" y="4875787"/>
            <a:ext cx="322765" cy="26571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6384509" y="4814706"/>
            <a:ext cx="843849" cy="2972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4094870-FD70-4F50-921D-2A889C718716}"/>
              </a:ext>
            </a:extLst>
          </p:cNvPr>
          <p:cNvSpPr/>
          <p:nvPr/>
        </p:nvSpPr>
        <p:spPr>
          <a:xfrm>
            <a:off x="5760963" y="5628830"/>
            <a:ext cx="2468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Notació Matemàtica </a:t>
            </a:r>
          </a:p>
        </p:txBody>
      </p:sp>
    </p:spTree>
    <p:extLst>
      <p:ext uri="{BB962C8B-B14F-4D97-AF65-F5344CB8AC3E}">
        <p14:creationId xmlns:p14="http://schemas.microsoft.com/office/powerpoint/2010/main" val="16432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7" grpId="1"/>
      <p:bldP spid="31" grpId="0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" grpId="0" animBg="1"/>
      <p:bldP spid="3" grpId="1" animBg="1"/>
      <p:bldP spid="40" grpId="0" animBg="1"/>
      <p:bldP spid="40" grpId="1" animBg="1"/>
      <p:bldP spid="4" grpId="0"/>
      <p:bldP spid="4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>
                <a:solidFill>
                  <a:srgbClr val="F25E4F"/>
                </a:solidFill>
              </a:rPr>
              <a:t>Dues matrius són iguals </a:t>
            </a:r>
            <a:r>
              <a:rPr lang="ca-ES" sz="2400">
                <a:solidFill>
                  <a:sysClr val="windowText" lastClr="000000"/>
                </a:solidFill>
              </a:rPr>
              <a:t>si i només si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>
                <a:solidFill>
                  <a:sysClr val="windowText" lastClr="000000"/>
                </a:solidFill>
              </a:rPr>
              <a:t>Totes </a:t>
            </a:r>
            <a:r>
              <a:rPr lang="ca-ES" sz="2400" b="1">
                <a:solidFill>
                  <a:sysClr val="windowText" lastClr="000000"/>
                </a:solidFill>
              </a:rPr>
              <a:t>dues</a:t>
            </a:r>
            <a:r>
              <a:rPr lang="ca-ES" sz="2400">
                <a:solidFill>
                  <a:sysClr val="windowText" lastClr="000000"/>
                </a:solidFill>
              </a:rPr>
              <a:t> tenen exactament la </a:t>
            </a:r>
            <a:r>
              <a:rPr lang="ca-ES" sz="2400" b="1">
                <a:solidFill>
                  <a:sysClr val="windowText" lastClr="000000"/>
                </a:solidFill>
              </a:rPr>
              <a:t>mateixa mida </a:t>
            </a:r>
            <a:r>
              <a:rPr lang="ca-ES" sz="2400">
                <a:solidFill>
                  <a:sysClr val="windowText" lastClr="000000"/>
                </a:solidFill>
              </a:rPr>
              <a:t>– el mateix nombre de files i el mateix nombre de columnes;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>
                <a:solidFill>
                  <a:sysClr val="windowText" lastClr="000000"/>
                </a:solidFill>
              </a:rPr>
              <a:t>Tots els elements corresponents són iguals</a:t>
            </a:r>
            <a:r>
              <a:rPr lang="ca-ES" sz="2400">
                <a:solidFill>
                  <a:sysClr val="windowText" lastClr="000000"/>
                </a:solidFill>
              </a:rPr>
              <a:t> – tenen els mateixos nombres (o expressions) en les mateixes posicions.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662119" y="2814980"/>
            <a:ext cx="2302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>
                <a:solidFill>
                  <a:srgbClr val="29A6FF"/>
                </a:solidFill>
              </a:rPr>
              <a:t>Un exemple més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DE3C45-20F7-4716-8976-B3AC5BD47F99}"/>
              </a:ext>
            </a:extLst>
          </p:cNvPr>
          <p:cNvSpPr/>
          <p:nvPr/>
        </p:nvSpPr>
        <p:spPr>
          <a:xfrm>
            <a:off x="2428417" y="3250025"/>
            <a:ext cx="8134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>
                <a:solidFill>
                  <a:sysClr val="windowText" lastClr="000000"/>
                </a:solidFill>
              </a:rPr>
              <a:t>Trobeu els valors de </a:t>
            </a:r>
            <a:r>
              <a:rPr lang="ca-ES" sz="240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𝑥, 𝑦, 𝑧</a:t>
            </a:r>
            <a:r>
              <a:rPr lang="ca-ES" sz="2400">
                <a:solidFill>
                  <a:sysClr val="windowText" lastClr="000000"/>
                </a:solidFill>
              </a:rPr>
              <a:t> que fan que les matrius siguin iguals:</a:t>
            </a:r>
            <a:endParaRPr lang="ca-E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/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2−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B03173DE-31A6-4DDA-9642-3274DBDD9F9B}"/>
              </a:ext>
            </a:extLst>
          </p:cNvPr>
          <p:cNvCxnSpPr/>
          <p:nvPr/>
        </p:nvCxnSpPr>
        <p:spPr>
          <a:xfrm flipV="1">
            <a:off x="8342285" y="4551895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7DD9AABD-D106-46AB-B099-872045A54C01}"/>
              </a:ext>
            </a:extLst>
          </p:cNvPr>
          <p:cNvCxnSpPr/>
          <p:nvPr/>
        </p:nvCxnSpPr>
        <p:spPr>
          <a:xfrm flipV="1">
            <a:off x="9387829" y="4569104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/>
              <p:nvPr/>
            </p:nvSpPr>
            <p:spPr>
              <a:xfrm>
                <a:off x="9713326" y="3748019"/>
                <a:ext cx="1840889" cy="1483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326" y="3748019"/>
                <a:ext cx="1840889" cy="1483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/>
              <p:nvPr/>
            </p:nvSpPr>
            <p:spPr>
              <a:xfrm>
                <a:off x="2472612" y="4868684"/>
                <a:ext cx="4226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b="1">
                    <a:solidFill>
                      <a:sysClr val="windowText" lastClr="000000"/>
                    </a:solidFill>
                  </a:rPr>
                  <a:t>Solució</a:t>
                </a:r>
                <a:r>
                  <a:rPr lang="ca-ES" sz="240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ca-ES" sz="240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a-ES" sz="2400">
                    <a:solidFill>
                      <a:sysClr val="windowText" lastClr="000000"/>
                    </a:solidFill>
                  </a:rPr>
                  <a:t>  </a:t>
                </a:r>
                <a:endParaRPr lang="ca-ES" sz="240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2" y="4868684"/>
                <a:ext cx="4226285" cy="461665"/>
              </a:xfrm>
              <a:prstGeom prst="rect">
                <a:avLst/>
              </a:prstGeom>
              <a:blipFill>
                <a:blip r:embed="rId13"/>
                <a:stretch>
                  <a:fillRect l="-2309"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D5883D53-4405-4E1D-907C-458A8132F18F}"/>
              </a:ext>
            </a:extLst>
          </p:cNvPr>
          <p:cNvSpPr/>
          <p:nvPr/>
        </p:nvSpPr>
        <p:spPr>
          <a:xfrm>
            <a:off x="6288546" y="5172186"/>
            <a:ext cx="570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29A6FF"/>
                </a:solidFill>
              </a:rPr>
              <a:t>(Feu </a:t>
            </a:r>
            <a:r>
              <a:rPr lang="ca-ES" b="1" dirty="0">
                <a:solidFill>
                  <a:srgbClr val="29A6FF"/>
                </a:solidFill>
              </a:rPr>
              <a:t>clic</a:t>
            </a:r>
            <a:r>
              <a:rPr lang="ca-ES" dirty="0">
                <a:solidFill>
                  <a:srgbClr val="29A6FF"/>
                </a:solidFill>
              </a:rPr>
              <a:t> sobre la igualtat per veure la resolució proposada)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/>
              <p:nvPr/>
            </p:nvSpPr>
            <p:spPr>
              <a:xfrm>
                <a:off x="3165974" y="5986957"/>
                <a:ext cx="7960050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 i 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aleshores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974" y="5986957"/>
                <a:ext cx="7960050" cy="71125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82852AD4-8BED-4556-AF77-E4F9D7EBD152}"/>
              </a:ext>
            </a:extLst>
          </p:cNvPr>
          <p:cNvSpPr/>
          <p:nvPr/>
        </p:nvSpPr>
        <p:spPr>
          <a:xfrm>
            <a:off x="5760963" y="5628830"/>
            <a:ext cx="2468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>
                <a:ln w="9525">
                  <a:solidFill>
                    <a:srgbClr val="F25E4F"/>
                  </a:solidFill>
                  <a:prstDash val="solid"/>
                </a:ln>
              </a:rPr>
              <a:t>Notació Matemàtica </a:t>
            </a:r>
          </a:p>
        </p:txBody>
      </p:sp>
    </p:spTree>
    <p:extLst>
      <p:ext uri="{BB962C8B-B14F-4D97-AF65-F5344CB8AC3E}">
        <p14:creationId xmlns:p14="http://schemas.microsoft.com/office/powerpoint/2010/main" val="386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5" grpId="0"/>
      <p:bldP spid="47" grpId="0"/>
      <p:bldP spid="6" grpId="0"/>
      <p:bldP spid="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La </a:t>
            </a:r>
            <a:r>
              <a:rPr lang="ca-ES" sz="2400" b="1" dirty="0">
                <a:solidFill>
                  <a:srgbClr val="F25E4F"/>
                </a:solidFill>
              </a:rPr>
              <a:t>Suma </a:t>
            </a:r>
            <a:r>
              <a:rPr lang="ca-ES" sz="2400" dirty="0">
                <a:solidFill>
                  <a:sysClr val="windowText" lastClr="000000"/>
                </a:solidFill>
              </a:rPr>
              <a:t>o </a:t>
            </a:r>
            <a:r>
              <a:rPr lang="ca-ES" sz="2400" b="1" dirty="0">
                <a:solidFill>
                  <a:srgbClr val="F25E4F"/>
                </a:solidFill>
              </a:rPr>
              <a:t>Resta </a:t>
            </a:r>
            <a:r>
              <a:rPr lang="ca-ES" sz="2400" dirty="0"/>
              <a:t>de</a:t>
            </a:r>
            <a:r>
              <a:rPr lang="ca-ES" sz="2400" b="1" dirty="0">
                <a:solidFill>
                  <a:srgbClr val="F25E4F"/>
                </a:solidFill>
              </a:rPr>
              <a:t> Matrius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és possible</a:t>
            </a:r>
            <a:r>
              <a:rPr lang="ca-ES" sz="2400" dirty="0">
                <a:solidFill>
                  <a:sysClr val="windowText" lastClr="000000"/>
                </a:solidFill>
              </a:rPr>
              <a:t> si, i només si, les matrius tenen exactament la </a:t>
            </a:r>
            <a:r>
              <a:rPr lang="ca-ES" sz="2400" b="1" dirty="0">
                <a:solidFill>
                  <a:sysClr val="windowText" lastClr="000000"/>
                </a:solidFill>
              </a:rPr>
              <a:t>mateixa mida </a:t>
            </a:r>
            <a:r>
              <a:rPr lang="ca-ES" sz="2400" dirty="0">
                <a:solidFill>
                  <a:sysClr val="windowText" lastClr="000000"/>
                </a:solidFill>
              </a:rPr>
              <a:t>– el mateix nombre de files i el mateix nombre de columnes.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La </a:t>
            </a:r>
            <a:r>
              <a:rPr lang="ca-ES" sz="2400" b="1" dirty="0">
                <a:solidFill>
                  <a:srgbClr val="F25E4F"/>
                </a:solidFill>
              </a:rPr>
              <a:t>Suma </a:t>
            </a:r>
            <a:r>
              <a:rPr lang="ca-ES" sz="2400" dirty="0">
                <a:solidFill>
                  <a:sysClr val="windowText" lastClr="000000"/>
                </a:solidFill>
              </a:rPr>
              <a:t>o </a:t>
            </a:r>
            <a:r>
              <a:rPr lang="ca-ES" sz="2400" b="1" dirty="0">
                <a:solidFill>
                  <a:srgbClr val="F25E4F"/>
                </a:solidFill>
              </a:rPr>
              <a:t>Resta </a:t>
            </a:r>
            <a:r>
              <a:rPr lang="ca-ES" sz="2400" dirty="0"/>
              <a:t>de</a:t>
            </a:r>
            <a:r>
              <a:rPr lang="ca-ES" sz="2400" b="1" dirty="0">
                <a:solidFill>
                  <a:srgbClr val="F25E4F"/>
                </a:solidFill>
              </a:rPr>
              <a:t> Matrius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és possible</a:t>
            </a:r>
            <a:r>
              <a:rPr lang="ca-ES" sz="2400" dirty="0">
                <a:solidFill>
                  <a:sysClr val="windowText" lastClr="000000"/>
                </a:solidFill>
              </a:rPr>
              <a:t> si, i només si, les matrius tenen exactament la </a:t>
            </a:r>
            <a:r>
              <a:rPr lang="ca-ES" sz="2400" b="1" dirty="0">
                <a:solidFill>
                  <a:sysClr val="windowText" lastClr="000000"/>
                </a:solidFill>
              </a:rPr>
              <a:t>mateixa mida </a:t>
            </a:r>
            <a:r>
              <a:rPr lang="ca-ES" sz="2400" dirty="0">
                <a:solidFill>
                  <a:sysClr val="windowText" lastClr="000000"/>
                </a:solidFill>
              </a:rPr>
              <a:t>– el mateix nombre de files i el mateix nombre de columnes.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es calcula sumant</a:t>
            </a:r>
            <a:r>
              <a:rPr lang="ca-ES" sz="2400" dirty="0">
                <a:solidFill>
                  <a:sysClr val="windowText" lastClr="000000"/>
                </a:solidFill>
              </a:rPr>
              <a:t> o </a:t>
            </a:r>
            <a:r>
              <a:rPr lang="ca-ES" sz="2400" b="1" dirty="0">
                <a:solidFill>
                  <a:sysClr val="windowText" lastClr="000000"/>
                </a:solidFill>
              </a:rPr>
              <a:t>restant els elements corresponents </a:t>
            </a:r>
            <a:r>
              <a:rPr lang="ca-ES" sz="2400" dirty="0">
                <a:solidFill>
                  <a:sysClr val="windowText" lastClr="000000"/>
                </a:solidFill>
              </a:rPr>
              <a:t>- nombres (o expressions) en la mateixa posició.</a:t>
            </a:r>
          </a:p>
        </p:txBody>
      </p:sp>
    </p:spTree>
    <p:extLst>
      <p:ext uri="{BB962C8B-B14F-4D97-AF65-F5344CB8AC3E}">
        <p14:creationId xmlns:p14="http://schemas.microsoft.com/office/powerpoint/2010/main" val="3376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204256"/>
            <a:ext cx="9859639" cy="245048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154064" y="264685"/>
                <a:ext cx="9808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són matrius de la mateixa mida, aleshores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suma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és la matriu que s’obté sumant les entrades de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amb les corresponents entrades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4" y="264685"/>
                <a:ext cx="9808396" cy="1200329"/>
              </a:xfrm>
              <a:prstGeom prst="rect">
                <a:avLst/>
              </a:prstGeom>
              <a:blipFill>
                <a:blip r:embed="rId9"/>
                <a:stretch>
                  <a:fillRect l="-932" t="-4061" r="-994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F9B706A8-614D-438A-862E-430740BD23B0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0B30B88-FD54-46B1-9440-7C37584ABE5A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/>
              <p:nvPr/>
            </p:nvSpPr>
            <p:spPr>
              <a:xfrm>
                <a:off x="2405225" y="3525484"/>
                <a:ext cx="291041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25" y="3525484"/>
                <a:ext cx="2910412" cy="552459"/>
              </a:xfrm>
              <a:prstGeom prst="rect">
                <a:avLst/>
              </a:prstGeom>
              <a:blipFill>
                <a:blip r:embed="rId9"/>
                <a:stretch>
                  <a:fillRect l="-1887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/>
              <p:nvPr/>
            </p:nvSpPr>
            <p:spPr>
              <a:xfrm>
                <a:off x="2405225" y="4178856"/>
                <a:ext cx="354520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(2)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25" y="4178856"/>
                <a:ext cx="3545201" cy="554254"/>
              </a:xfrm>
              <a:prstGeom prst="rect">
                <a:avLst/>
              </a:prstGeom>
              <a:blipFill>
                <a:blip r:embed="rId10"/>
                <a:stretch>
                  <a:fillRect l="-1549" b="-22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/>
              <p:nvPr/>
            </p:nvSpPr>
            <p:spPr>
              <a:xfrm>
                <a:off x="2405225" y="4893634"/>
                <a:ext cx="283988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(3)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ca-ES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25" y="4893634"/>
                <a:ext cx="2839880" cy="559833"/>
              </a:xfrm>
              <a:prstGeom prst="rect">
                <a:avLst/>
              </a:prstGeom>
              <a:blipFill>
                <a:blip r:embed="rId11"/>
                <a:stretch>
                  <a:fillRect l="-193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D7F9B01B-5D1F-44FD-BBD9-2E6E343E4691}"/>
              </a:ext>
            </a:extLst>
          </p:cNvPr>
          <p:cNvSpPr/>
          <p:nvPr/>
        </p:nvSpPr>
        <p:spPr>
          <a:xfrm>
            <a:off x="7271732" y="3052971"/>
            <a:ext cx="450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29A6FF"/>
                </a:solidFill>
              </a:rPr>
              <a:t>(Feu </a:t>
            </a:r>
            <a:r>
              <a:rPr lang="ca-ES" b="1" dirty="0">
                <a:solidFill>
                  <a:srgbClr val="29A6FF"/>
                </a:solidFill>
              </a:rPr>
              <a:t>clic</a:t>
            </a:r>
            <a:r>
              <a:rPr lang="ca-ES" dirty="0">
                <a:solidFill>
                  <a:srgbClr val="29A6FF"/>
                </a:solidFill>
              </a:rPr>
              <a:t> sobre la suma per veure la resolució)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416E091-1007-40AC-893E-FA861FF952C9}"/>
              </a:ext>
            </a:extLst>
          </p:cNvPr>
          <p:cNvSpPr/>
          <p:nvPr/>
        </p:nvSpPr>
        <p:spPr>
          <a:xfrm>
            <a:off x="5140315" y="5024329"/>
            <a:ext cx="6806000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a-ES" sz="2000" b="1" dirty="0">
                <a:solidFill>
                  <a:sysClr val="windowText" lastClr="000000"/>
                </a:solidFill>
              </a:rPr>
              <a:t>No és possible/no definit! </a:t>
            </a:r>
            <a:r>
              <a:rPr lang="ca-ES" sz="2000" dirty="0">
                <a:solidFill>
                  <a:sysClr val="windowText" lastClr="000000"/>
                </a:solidFill>
              </a:rPr>
              <a:t>Les matrius no tenen la mateixa mida!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/>
              <p:nvPr/>
            </p:nvSpPr>
            <p:spPr>
              <a:xfrm>
                <a:off x="5082258" y="3543696"/>
                <a:ext cx="1380827" cy="558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58" y="3543696"/>
                <a:ext cx="1380827" cy="558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/>
              <p:nvPr/>
            </p:nvSpPr>
            <p:spPr>
              <a:xfrm>
                <a:off x="6381620" y="3543696"/>
                <a:ext cx="2709139" cy="593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620" y="3543696"/>
                <a:ext cx="2709139" cy="5934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/>
              <p:nvPr/>
            </p:nvSpPr>
            <p:spPr>
              <a:xfrm>
                <a:off x="5782518" y="4178856"/>
                <a:ext cx="174951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18" y="4178856"/>
                <a:ext cx="1749518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/>
              <p:nvPr/>
            </p:nvSpPr>
            <p:spPr>
              <a:xfrm>
                <a:off x="7447603" y="4159235"/>
                <a:ext cx="3490636" cy="6341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−1−0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03" y="4159235"/>
                <a:ext cx="3490636" cy="634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/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a-E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a-E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a-ES" sz="2000" b="1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ca-E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B5EF5619-5DBF-4518-8CCD-1C4BB5AE1751}"/>
              </a:ext>
            </a:extLst>
          </p:cNvPr>
          <p:cNvSpPr/>
          <p:nvPr/>
        </p:nvSpPr>
        <p:spPr>
          <a:xfrm>
            <a:off x="5789816" y="5628830"/>
            <a:ext cx="2410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Notació Matemàtica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204256"/>
            <a:ext cx="9859639" cy="245048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154064" y="264685"/>
                <a:ext cx="980839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són matrius de la mateixa mida, aleshores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suma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és la matriu que s’obté sumant les entrades de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amb les corresponents entrades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diferència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la matriu obtinguda restant les entrades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de les corresponents entrades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ca-ES" sz="2400" b="1" dirty="0"/>
                  <a:t>Observeu</a:t>
                </a:r>
                <a:r>
                  <a:rPr lang="ca-ES" sz="2400" dirty="0"/>
                  <a:t> que no és possible sumar o restar matrius de mides diferents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4" y="264685"/>
                <a:ext cx="9808396" cy="2308324"/>
              </a:xfrm>
              <a:prstGeom prst="rect">
                <a:avLst/>
              </a:prstGeom>
              <a:blipFill>
                <a:blip r:embed="rId17"/>
                <a:stretch>
                  <a:fillRect l="-932" t="-2111" r="-994" b="-50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4" grpId="3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4</a:t>
            </a:r>
          </a:p>
        </p:txBody>
      </p:sp>
      <p:sp>
        <p:nvSpPr>
          <p:cNvPr id="44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Matrius Iguals</a:t>
            </a: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Resta de Matrius</a:t>
            </a:r>
          </a:p>
        </p:txBody>
      </p:sp>
      <p:sp>
        <p:nvSpPr>
          <p:cNvPr id="46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 la Suma de Matrius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88965BD5-791D-47A8-8B95-A17FD74919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3634B14C-3D9D-4FCC-A7A7-C6C88FAB635D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945349E5-FD6E-471E-A1BA-AF46E9DACBF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906C279D-911C-46BC-8B09-360AAB385645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602E1E3D-A4AD-48E0-BF63-72EF71CBEBC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262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RU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0VF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NFR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RUURS22V8RHoDAAADDAAAIQAAAHVuaXZlcnNhbC9mbGFzaF9za2luX3NldHRpbmdzLnhtbI1WbW/aMBD+XH4FYt9hpd1opRSJvknVWFuNrt+d5ACrjh3ZDh3/fndOHBwIJURI8XPPY5/vzudE5oPL/ga04UreDMaDae8sSgqtQdo3yHLBLPRjZuApvRk8/p3PByPHUELpBVjL5cogUCF9jqxEZTmT27laqWHMko+VVoVMB9Nvjxf0RCNH3ROttzloweUH8n6Mr27vH9t5ghv7ZCEbLlkCQ4WOo+Dh/GH8MO4iyDUYA+TM9f1sPPt5QiNYDMKvcjm5vLqcdVLslnl0v06iDTfcOtFkPLmYXLaLMLTIbcb1izVylRd59zTkWq3I9z3FhJ4TCqFYitWA9Ptrek7QsbK2tMiJfFv4Z0/EPi6sVXKYKGmxaIdS6YwJ1Czdr5OmynAHhauiegn0PE47CHwFxZM0ORYYtoJm1BNIz9NjecLogW7yv/K+rJowmKydaARP0Q+lU+cxfKdnR63egpMfUQy1Eq+0QqMjUD3HAqZWFxCN/IgsZq0+XwqLx91bQ8QzXnGPr6wwMF0yYSrSDvS0P/DJZRrMUwHe/q5EkcFd6WU4VdPg6Xd3ty5xIbPGatc0bCpot24Aet4zBvyAF4Cet6Cov0ixPSDvW0jhz9Atc9nbRbpyOQj1WQSS4buPjx85E80/p9ZjggUrwBEylcLUVcQbz4CSE40cRl6M9tyIJNvwFbN4j/wmTrxdWMhNNNrDyyJqrZnIcivgsJISVWiDPqDxvbnVFgsJyrNnZnYOS+u5TdCHnq6pMNdu3PsyqH76MkjloG/xAqP2BgYbCugnuVSDfiW6GbhJ3NW5r8iY/gD9ppQwAZ/y0UqXyoLpNLEqj1MnLrOWJesMPT8ydx09l77WNEXVgofpk0UWg37AlHPwpdbEiLXmq7XAv33n8Alpk37ESDq7xqkk43UVB4BLMjCdrH2FlwPCs0JYLmADorIFAG3yyHYig8fhcI9UOs1yC5CTtVa1j13pNFpew3BAf0d/VLMNhYYTpWxZbNxudi3B9+HAhaA1V42NyjBklICrlHBKNLaEC3MShI4VVi0s07baxG7s9so2MJM8cw0E4XDdFhNJhFJ5FQVn8vwD3K9Ol0o9UT19i6VdQM1xOm4TOEuzN77hgZsuNUDYGB3Yq7v1L9jGiun0uSY02neLmbS4M7zPXI81FL4X/OiIRgHq0lFHHt/x03/a6/0HUEsDBBQAAgAIANFR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NFRRFKoZa+SrQEAAF8GAAAfAAAAdW5pdmVyc2FsL2h0bWxfc2tpbl9zZXR0aW5ncy5qc42Uz0/CMBTH7/wVZF4NkYFOvGGAxISDidyMh257jIWur2kLiob/3XUIdN0b0l7oNx++70fX99PplitIgu5T96f6XZ1f6+dKA6sZtYHbus5b9MLqgeZ5Cou8AJ4LCDxka5El4xpO+v6MUM6BqFzj3ZsBqR2/AAlYnvwdURGgJrQtoX1Shl+U+H38d8ep6lCR0+d4YwyKXoLCgDA9gapgFRPcLKvlVujBuAX1D7pkCdRM78PHOG0lz47DOEqTkcslWEgmdnPMsBezZJ0p3Ij0QM8Gdrv0aidBlTe+PoV9nsxcgOfavBgo/MDT/jSchu2kVKA1/MUdTcbh+IGEOYuBuwVFw8fh+AJaM55V6wK9zXVujnQURoNo6NKSZdDoUgJpPx3UMVF6NbrZCH7gDHwZpxhWIzjbgWpYNT8MiXIjr7hAqTCzHWmikd0kypGlucgO3GRkN8nZZK1t27dRjYxejCo93h7c2e0yXjPGQe2ZoffMVsRTLtqGyxWjwZCPW3tR59Rc4JQoKBEpkZxo3hg95mP8YWPP72XlTK1BLRB5mfGHOwvI5JKry/Dz6Ox/AVBLAwQUAAIACADRUURSlBOzImkAAABuAAAAHAAAAHVuaXZlcnNhbC9sb2NhbF9zZXR0aW5ncy54bWwNzDEOgzAMQNGdU1jeKe3WgcDGVpbSA1jERZEcG5GA4PZk+8PTb/szChy8pWDq8PV4IrDO5oMuDn/TUL8RUib1JKbsUA2h76pWbCb5cs4FJliFLt4mjiUyjxSLHHYRqOFTXv/AHpuuugFQSwMEFAACAAgAk1l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JNZ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NFRRFKcXjIIFAYAADcXAAAdAAAAAAAAAAEAAAAAAMwTAAB1bml2ZXJzYWwvY29tbW9uX21lc3NhZ2VzLmxuZ1BLAQIAABQAAgAIANFRRFJmsqLVpQAAAIMBAAAuAAAAAAAAAAEAAAAAABsaAAB1bml2ZXJzYWwvcGxheWJhY2tfYW5kX25hdmlnYXRpb25fc2V0dGluZ3MueG1sUEsBAgAAFAACAAgA0VFEUtC9L7ROBAAAhxUAACcAAAAAAAAAAQAAAAAADBsAAHVuaXZlcnNhbC9mbGFzaF9wdWJsaXNoaW5nX3NldHRpbmdzLnhtbFBLAQIAABQAAgAIANFRRFLbZXxEegMAAAMMAAAhAAAAAAAAAAEAAAAAAJ8fAAB1bml2ZXJzYWwvZmxhc2hfc2tpbl9zZXR0aW5ncy54bWxQSwECAAAUAAIACADRUURS5kXGEUgEAAARFQAAJgAAAAAAAAABAAAAAABYIwAAdW5pdmVyc2FsL2h0bWxfcHVibGlzaGluZ19zZXR0aW5ncy54bWxQSwECAAAUAAIACADRUURSqGWvkq0BAABfBgAAHwAAAAAAAAABAAAAAADkJwAAdW5pdmVyc2FsL2h0bWxfc2tpbl9zZXR0aW5ncy5qc1BLAQIAABQAAgAIANFRRFKUE7MiaQAAAG4AAAAcAAAAAAAAAAEAAAAAAM4pAAB1bml2ZXJzYWwvbG9jYWxfc2V0dGluZ3MueG1sUEsBAgAAFAACAAgAk1lCUqqfjlkWCgAAFhkAABcAAAAAAAAAAAAAAAAAcSoAAHVuaXZlcnNhbC91bml2ZXJzYWwucG5nUEsBAgAAFAACAAgAk1lCUuVlxrFLAAAAagAAABsAAAAAAAAAAQAAAAAAvDQAAHVuaXZlcnNhbC91bml2ZXJzYWwucG5nLnhtbFBLBQYAAAAAEgASAFYFAABANQAAAAA="/>
  <p:tag name="ISPRING_UUID" val="{D9D89A37-D912-4B0E-90AC-ADCFD6DE14D6}"/>
  <p:tag name="ISPRING_ULTRA_SCORM_COURCE_TITLE" val="Lliçó_04_N1_CT"/>
  <p:tag name="ISPRING_PRESENTATION_TITLE" val="Lliçó_04_N1_CT"/>
  <p:tag name="ISPRING_RESOURCE_FOLDER" val="C:\Users\usuari\Downloads\MBruguera\CatDef\LLIÇONS\LLIÇÓ 4\Lliçó_04_N1_CT"/>
  <p:tag name="ISPRING_PRESENTATION_PATH" val="C:\Users\usuari\Downloads\MBruguera\CatDef\LLIÇONS\LLIÇÓ 4\Lliçó_04_N1_CT.pptx"/>
  <p:tag name="ISPRING_SCREEN_RECS_UPDATED" val="C:\Users\usuari\Downloads\MBruguera\CatDef\LLIÇONS\LLIÇÓ 4\Lliçó_04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b\uFFFD0F{AB8C8627-7FDD-4AB7-AE54-4F642AE82300}&quot;,&quot;C:\\Users\\usuari\\Downloads\\MBruguera\\CatDef\\LLIÇONS\\LLIÇÓ 4&quot;],[&quot;\uFFFDd\u0013*{0FCB5101-AEB5-4723-8DCE-7D5C9063266D}&quot;,&quot;C:\\Users\\Carles Serrat\\Desktop\\EngiMath-UPC\\Execution\\LLIÇONS\\LLIÇÓ 4&quot;],[&quot;*\uFFFD\uFFFD\uFFFD{BB4CDCA5-F38E-475C-8C53-186BBAA01A72}&quot;,&quot;C:\\Users\\filom\\Documents\\ENGIMATH\\LESSONS\\MATRICES\\LESSON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FULL_PATH" val="C:\Users\usuari\Downloads\MBruguera\CatDef\LLIÇONS\LLIÇÓ 4\Lliçó_04_N1_CT\quiz\quiz7.quiz"/>
  <p:tag name="ISPRING_QUIZ_RELATIVE_PATH" val="Lliçó_04_N1_CT\quiz\quiz7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x5LWd9iCkblj4POCWav7w&quot;,&quot;gi&quot;:&quot;YkyE84Em1W6ka3XK-xmuvw&quot;,&quot;ti&quot;:&quot;characters&quot;,&quot;vs&quot;:{&quot;f&quot;:[822,832],&quot;i&quot;:{&quot;d&quot;:&quot;cx5LWd9iCkblj4POCWav7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ISPRING_QUIZ_FULL_PATH" val="C:\Users\usuari\Downloads\MBruguera\CatDef\LLIÇONS\LLIÇÓ 4\Lliçó_04_N1_CT\quiz\quiz8.quiz"/>
  <p:tag name="ISPRING_QUIZ_RELATIVE_PATH" val="Lliçó_04_N1_CT\quiz\quiz8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krvrjiA3bpRqtxPxZKh2g&quot;,&quot;gi&quot;:&quot;YkyE84Em1W6ka3XK-xmuvw&quot;,&quot;ti&quot;:&quot;characters&quot;,&quot;vs&quot;:{&quot;f&quot;:[822,832],&quot;i&quot;:{&quot;d&quot;:&quot;ukrvrjiA3bpRqtxPxZKh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871A37-EF7E-448C-AA84-C1EBFB02E7BA}"/>
</file>

<file path=customXml/itemProps2.xml><?xml version="1.0" encoding="utf-8"?>
<ds:datastoreItem xmlns:ds="http://schemas.openxmlformats.org/officeDocument/2006/customXml" ds:itemID="{3A5D8644-E5FD-45E0-AA19-2E2BB2CC40FD}"/>
</file>

<file path=customXml/itemProps3.xml><?xml version="1.0" encoding="utf-8"?>
<ds:datastoreItem xmlns:ds="http://schemas.openxmlformats.org/officeDocument/2006/customXml" ds:itemID="{94031050-B2F2-4774-BBBE-A46F2A0D6A55}"/>
</file>

<file path=docProps/app.xml><?xml version="1.0" encoding="utf-8"?>
<Properties xmlns="http://schemas.openxmlformats.org/officeDocument/2006/extended-properties" xmlns:vt="http://schemas.openxmlformats.org/officeDocument/2006/docPropsVTypes">
  <TotalTime>10500</TotalTime>
  <Words>1497</Words>
  <Application>Microsoft Office PowerPoint</Application>
  <PresentationFormat>Widescreen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Lliçó_04_N1_CT</dc:title>
  <dc:creator>Filomena Soares</dc:creator>
  <cp:lastModifiedBy>usuari</cp:lastModifiedBy>
  <cp:revision>351</cp:revision>
  <dcterms:created xsi:type="dcterms:W3CDTF">2019-03-25T06:42:45Z</dcterms:created>
  <dcterms:modified xsi:type="dcterms:W3CDTF">2021-07-24T16:03:19Z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