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301" r:id="rId9"/>
    <p:sldId id="302" r:id="rId10"/>
    <p:sldId id="279" r:id="rId11"/>
    <p:sldId id="292" r:id="rId12"/>
    <p:sldId id="285" r:id="rId13"/>
    <p:sldId id="287" r:id="rId14"/>
    <p:sldId id="288" r:id="rId15"/>
    <p:sldId id="280" r:id="rId16"/>
    <p:sldId id="303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00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9831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841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785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slide" Target="slide10.xml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image" Target="../media/image250.png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21" Type="http://schemas.openxmlformats.org/officeDocument/2006/relationships/slide" Target="slide2.xml"/><Relationship Id="rId12" Type="http://schemas.openxmlformats.org/officeDocument/2006/relationships/image" Target="../media/image26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0.png"/><Relationship Id="rId5" Type="http://schemas.openxmlformats.org/officeDocument/2006/relationships/slide" Target="slide15.xml"/><Relationship Id="rId15" Type="http://schemas.openxmlformats.org/officeDocument/2006/relationships/image" Target="../media/image31.png"/><Relationship Id="rId23" Type="http://schemas.openxmlformats.org/officeDocument/2006/relationships/slide" Target="slide10.xml"/><Relationship Id="rId10" Type="http://schemas.openxmlformats.org/officeDocument/2006/relationships/image" Target="../media/image240.png"/><Relationship Id="rId19" Type="http://schemas.openxmlformats.org/officeDocument/2006/relationships/image" Target="../media/image35.png"/><Relationship Id="rId4" Type="http://schemas.openxmlformats.org/officeDocument/2006/relationships/image" Target="../media/image1.jpg"/><Relationship Id="rId14" Type="http://schemas.openxmlformats.org/officeDocument/2006/relationships/image" Target="../media/image30.png"/><Relationship Id="rId22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270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250.png"/><Relationship Id="rId19" Type="http://schemas.openxmlformats.org/officeDocument/2006/relationships/slide" Target="slide5.xml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21" Type="http://schemas.openxmlformats.org/officeDocument/2006/relationships/slide" Target="slide10.xml"/><Relationship Id="rId12" Type="http://schemas.openxmlformats.org/officeDocument/2006/relationships/image" Target="../media/image27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5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19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image" Target="../media/image240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12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7.xml"/><Relationship Id="rId7" Type="http://schemas.openxmlformats.org/officeDocument/2006/relationships/slide" Target="slide15.xml"/><Relationship Id="rId12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image" Target="../media/image52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10.xml"/><Relationship Id="rId10" Type="http://schemas.openxmlformats.org/officeDocument/2006/relationships/image" Target="../media/image8.png"/><Relationship Id="rId4" Type="http://schemas.openxmlformats.org/officeDocument/2006/relationships/slide" Target="slide15.xml"/><Relationship Id="rId9" Type="http://schemas.openxmlformats.org/officeDocument/2006/relationships/image" Target="../media/image7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12" Type="http://schemas.openxmlformats.org/officeDocument/2006/relationships/image" Target="../media/image14.png"/><Relationship Id="rId17" Type="http://schemas.openxmlformats.org/officeDocument/2006/relationships/slide" Target="slide10.xml"/><Relationship Id="rId2" Type="http://schemas.openxmlformats.org/officeDocument/2006/relationships/notesSlide" Target="../notesSlides/notesSlide4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slide" Target="slide1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15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image" Target="../media/image1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slide" Target="slide5.xml"/><Relationship Id="rId4" Type="http://schemas.openxmlformats.org/officeDocument/2006/relationships/slide" Target="slide15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0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2">
            <a:extLst>
              <a:ext uri="{FF2B5EF4-FFF2-40B4-BE49-F238E27FC236}">
                <a16:creationId xmlns:a16="http://schemas.microsoft.com/office/drawing/2014/main" id="{A1480E6C-F86A-4281-B4EC-937EEBE2A0EA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363545" y="381079"/>
              <a:ext cx="42482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400" b="1" dirty="0">
                  <a:solidFill>
                    <a:srgbClr val="F25E4F"/>
                  </a:solidFill>
                </a:rPr>
                <a:t>Existencia</a:t>
              </a:r>
              <a:r>
                <a:rPr lang="ca-ES" sz="2400" b="1" dirty="0">
                  <a:solidFill>
                    <a:srgbClr val="F25E4F"/>
                  </a:solidFill>
                </a:rPr>
                <a:t> del </a:t>
              </a:r>
              <a:r>
                <a:rPr lang="ca-ES" sz="2400" b="1" dirty="0" err="1">
                  <a:solidFill>
                    <a:srgbClr val="F25E4F"/>
                  </a:solidFill>
                </a:rPr>
                <a:t>Elemento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Neutro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216587" y="2020635"/>
              <a:ext cx="4395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Existencia</a:t>
              </a:r>
              <a:r>
                <a:rPr lang="ca-ES" sz="2400" b="1" dirty="0">
                  <a:solidFill>
                    <a:srgbClr val="F25E4F"/>
                  </a:solidFill>
                </a:rPr>
                <a:t> del </a:t>
              </a:r>
              <a:r>
                <a:rPr lang="ca-ES" sz="2400" b="1" dirty="0" err="1">
                  <a:solidFill>
                    <a:srgbClr val="F25E4F"/>
                  </a:solidFill>
                </a:rPr>
                <a:t>Elemento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Opuesto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826919" y="381079"/>
              <a:ext cx="36379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Conmutativa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826920" y="2020635"/>
              <a:ext cx="31745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ca-ES" sz="2400" b="1" dirty="0" err="1">
                  <a:solidFill>
                    <a:srgbClr val="F25E4F"/>
                  </a:solidFill>
                </a:rPr>
                <a:t>Propiedad</a:t>
              </a:r>
              <a:r>
                <a:rPr lang="ca-ES" sz="2400" b="1" dirty="0">
                  <a:solidFill>
                    <a:srgbClr val="F25E4F"/>
                  </a:solidFill>
                </a:rPr>
                <a:t> </a:t>
              </a:r>
              <a:r>
                <a:rPr lang="ca-ES" sz="2400" b="1" dirty="0" err="1">
                  <a:solidFill>
                    <a:srgbClr val="F25E4F"/>
                  </a:solidFill>
                </a:rPr>
                <a:t>Asociativa</a:t>
              </a:r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tângulo: Cantos Arredondados 7">
            <a:hlinkClick r:id="rId13" action="ppaction://hlinksldjump"/>
            <a:extLst>
              <a:ext uri="{FF2B5EF4-FFF2-40B4-BE49-F238E27FC236}">
                <a16:creationId xmlns:a16="http://schemas.microsoft.com/office/drawing/2014/main" id="{A30B90D5-F116-4E78-B0CF-AC68882F28E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2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FA4E0332-C5E4-40DB-BC35-AE966A69329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2DABC3D1-586B-413E-8C64-5E4693A63D4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7">
            <a:hlinkClick r:id="rId14" action="ppaction://hlinksldjump"/>
            <a:extLst>
              <a:ext uri="{FF2B5EF4-FFF2-40B4-BE49-F238E27FC236}">
                <a16:creationId xmlns:a16="http://schemas.microsoft.com/office/drawing/2014/main" id="{8D430029-DCBA-4582-8FC3-8CBD8E200D6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3" name="Retângulo: Cantos Arredondados 8">
            <a:hlinkClick r:id="rId15" action="ppaction://hlinksldjump"/>
            <a:extLst>
              <a:ext uri="{FF2B5EF4-FFF2-40B4-BE49-F238E27FC236}">
                <a16:creationId xmlns:a16="http://schemas.microsoft.com/office/drawing/2014/main" id="{C21058BD-707C-4DDD-8232-FD957DA1442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9">
            <a:hlinkClick r:id="rId16" action="ppaction://hlinksldjump"/>
            <a:extLst>
              <a:ext uri="{FF2B5EF4-FFF2-40B4-BE49-F238E27FC236}">
                <a16:creationId xmlns:a16="http://schemas.microsoft.com/office/drawing/2014/main" id="{84861C9B-BBCB-476A-BB2F-1C52F9F91F8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5" name="Retângulo 47">
            <a:extLst>
              <a:ext uri="{FF2B5EF4-FFF2-40B4-BE49-F238E27FC236}">
                <a16:creationId xmlns:a16="http://schemas.microsoft.com/office/drawing/2014/main" id="{C3A53E51-4B68-4C78-A083-7ADFB9DD73CE}"/>
              </a:ext>
            </a:extLst>
          </p:cNvPr>
          <p:cNvSpPr/>
          <p:nvPr/>
        </p:nvSpPr>
        <p:spPr>
          <a:xfrm>
            <a:off x="2373593" y="3707082"/>
            <a:ext cx="424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Neutro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tângulo 54">
            <a:extLst>
              <a:ext uri="{FF2B5EF4-FFF2-40B4-BE49-F238E27FC236}">
                <a16:creationId xmlns:a16="http://schemas.microsoft.com/office/drawing/2014/main" id="{353D0A72-E585-4225-A80C-0026F2CA5BB5}"/>
              </a:ext>
            </a:extLst>
          </p:cNvPr>
          <p:cNvSpPr/>
          <p:nvPr/>
        </p:nvSpPr>
        <p:spPr>
          <a:xfrm>
            <a:off x="2226635" y="5346638"/>
            <a:ext cx="439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Opuesto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Retângulo 58">
            <a:extLst>
              <a:ext uri="{FF2B5EF4-FFF2-40B4-BE49-F238E27FC236}">
                <a16:creationId xmlns:a16="http://schemas.microsoft.com/office/drawing/2014/main" id="{902DA89E-797F-426C-81B9-615641495E2F}"/>
              </a:ext>
            </a:extLst>
          </p:cNvPr>
          <p:cNvSpPr/>
          <p:nvPr/>
        </p:nvSpPr>
        <p:spPr>
          <a:xfrm>
            <a:off x="2836967" y="431319"/>
            <a:ext cx="363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Conmutativa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8" name="Retângulo 62">
            <a:extLst>
              <a:ext uri="{FF2B5EF4-FFF2-40B4-BE49-F238E27FC236}">
                <a16:creationId xmlns:a16="http://schemas.microsoft.com/office/drawing/2014/main" id="{4D2467C4-FE8E-4364-82A9-FFEEC341108B}"/>
              </a:ext>
            </a:extLst>
          </p:cNvPr>
          <p:cNvSpPr/>
          <p:nvPr/>
        </p:nvSpPr>
        <p:spPr>
          <a:xfrm>
            <a:off x="2836968" y="2070875"/>
            <a:ext cx="317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Asociativa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</a:t>
                </a:r>
                <a:r>
                  <a:rPr lang="ca-ES" dirty="0" err="1"/>
                  <a:t>aunque</a:t>
                </a:r>
                <a:r>
                  <a:rPr lang="ca-ES" dirty="0"/>
                  <a:t> se ha </a:t>
                </a:r>
                <a:r>
                  <a:rPr lang="ca-ES" dirty="0" err="1"/>
                  <a:t>definido</a:t>
                </a:r>
                <a:r>
                  <a:rPr lang="ca-ES" dirty="0"/>
                  <a:t> la suma para un par de </a:t>
                </a:r>
                <a:r>
                  <a:rPr lang="ca-ES" dirty="0" err="1"/>
                  <a:t>matrices</a:t>
                </a:r>
                <a:r>
                  <a:rPr lang="ca-ES" dirty="0"/>
                  <a:t>, esta </a:t>
                </a:r>
                <a:r>
                  <a:rPr lang="ca-ES" dirty="0" err="1"/>
                  <a:t>Propiedad</a:t>
                </a:r>
                <a:r>
                  <a:rPr lang="ca-ES" dirty="0"/>
                  <a:t> nos </a:t>
                </a:r>
                <a:r>
                  <a:rPr lang="ca-ES" dirty="0" err="1"/>
                  <a:t>permite</a:t>
                </a:r>
                <a:r>
                  <a:rPr lang="ca-ES" dirty="0"/>
                  <a:t> </a:t>
                </a:r>
                <a:r>
                  <a:rPr lang="ca-ES" b="1" dirty="0"/>
                  <a:t>sumar</a:t>
                </a:r>
                <a:r>
                  <a:rPr lang="ca-ES" dirty="0"/>
                  <a:t> </a:t>
                </a:r>
                <a:r>
                  <a:rPr lang="ca-ES" b="1" dirty="0"/>
                  <a:t>tres o </a:t>
                </a:r>
                <a:r>
                  <a:rPr lang="ca-ES" b="1" dirty="0" err="1"/>
                  <a:t>más</a:t>
                </a:r>
                <a:r>
                  <a:rPr lang="ca-ES" b="1" dirty="0"/>
                  <a:t> </a:t>
                </a:r>
                <a:r>
                  <a:rPr lang="ca-ES" b="1" dirty="0" err="1"/>
                  <a:t>matrices</a:t>
                </a:r>
                <a:r>
                  <a:rPr lang="ca-ES" b="1" dirty="0"/>
                  <a:t> </a:t>
                </a:r>
                <a:r>
                  <a:rPr lang="ca-ES" b="1" dirty="0" err="1"/>
                  <a:t>sin</a:t>
                </a:r>
                <a:r>
                  <a:rPr lang="ca-ES" b="1" dirty="0"/>
                  <a:t> </a:t>
                </a:r>
                <a:r>
                  <a:rPr lang="ca-ES" b="1" dirty="0" err="1"/>
                  <a:t>poner</a:t>
                </a:r>
                <a:r>
                  <a:rPr lang="ca-ES" b="1" dirty="0"/>
                  <a:t> </a:t>
                </a:r>
                <a:r>
                  <a:rPr lang="ca-ES" b="1" dirty="0" err="1"/>
                  <a:t>ningún</a:t>
                </a:r>
                <a:r>
                  <a:rPr lang="ca-ES" b="1" dirty="0"/>
                  <a:t> </a:t>
                </a:r>
                <a:r>
                  <a:rPr lang="ca-ES" b="1" dirty="0" err="1"/>
                  <a:t>paréntesis</a:t>
                </a:r>
                <a:r>
                  <a:rPr lang="ca-ES" dirty="0"/>
                  <a:t>, en este caso: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ca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ca-ES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9" y="3423095"/>
                <a:ext cx="4365298" cy="1754326"/>
              </a:xfrm>
              <a:prstGeom prst="rect">
                <a:avLst/>
              </a:prstGeom>
              <a:blipFill>
                <a:blip r:embed="rId3"/>
                <a:stretch>
                  <a:fillRect l="-1257" t="-2091" r="-111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ca-E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ca-E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ca-ES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5261766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343008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a-E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343008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ca-ES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ca-ES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ca-ES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ca-ES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ca-ES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7">
            <a:hlinkClick r:id="rId21" action="ppaction://hlinksldjump"/>
            <a:extLst>
              <a:ext uri="{FF2B5EF4-FFF2-40B4-BE49-F238E27FC236}">
                <a16:creationId xmlns:a16="http://schemas.microsoft.com/office/drawing/2014/main" id="{F92B01F1-D201-4096-AE2D-54715580511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43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F01EA67D-8D7C-4A7E-BB82-227174CEFCF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9">
            <a:hlinkClick r:id="rId23" action="ppaction://hlinksldjump"/>
            <a:extLst>
              <a:ext uri="{FF2B5EF4-FFF2-40B4-BE49-F238E27FC236}">
                <a16:creationId xmlns:a16="http://schemas.microsoft.com/office/drawing/2014/main" id="{15548904-79C2-4F40-BBAD-EE148572D3C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6" name="Retângulo 47">
            <a:extLst>
              <a:ext uri="{FF2B5EF4-FFF2-40B4-BE49-F238E27FC236}">
                <a16:creationId xmlns:a16="http://schemas.microsoft.com/office/drawing/2014/main" id="{A5C51AE4-C995-4334-8130-A7E60E43F593}"/>
              </a:ext>
            </a:extLst>
          </p:cNvPr>
          <p:cNvSpPr/>
          <p:nvPr/>
        </p:nvSpPr>
        <p:spPr>
          <a:xfrm>
            <a:off x="2373593" y="3707082"/>
            <a:ext cx="424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Neutro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 54">
            <a:extLst>
              <a:ext uri="{FF2B5EF4-FFF2-40B4-BE49-F238E27FC236}">
                <a16:creationId xmlns:a16="http://schemas.microsoft.com/office/drawing/2014/main" id="{246C84E9-AF55-4123-9C5E-B64DFC73627C}"/>
              </a:ext>
            </a:extLst>
          </p:cNvPr>
          <p:cNvSpPr/>
          <p:nvPr/>
        </p:nvSpPr>
        <p:spPr>
          <a:xfrm>
            <a:off x="2226635" y="5346638"/>
            <a:ext cx="439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Opuesto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 58">
            <a:extLst>
              <a:ext uri="{FF2B5EF4-FFF2-40B4-BE49-F238E27FC236}">
                <a16:creationId xmlns:a16="http://schemas.microsoft.com/office/drawing/2014/main" id="{95374787-C21E-4EAE-900B-CB4870007AC2}"/>
              </a:ext>
            </a:extLst>
          </p:cNvPr>
          <p:cNvSpPr/>
          <p:nvPr/>
        </p:nvSpPr>
        <p:spPr>
          <a:xfrm>
            <a:off x="2836967" y="431319"/>
            <a:ext cx="363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Conmutativa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52" name="Retângulo 62">
            <a:extLst>
              <a:ext uri="{FF2B5EF4-FFF2-40B4-BE49-F238E27FC236}">
                <a16:creationId xmlns:a16="http://schemas.microsoft.com/office/drawing/2014/main" id="{5CC4C2D0-BD7A-495F-A511-A2C93447BC82}"/>
              </a:ext>
            </a:extLst>
          </p:cNvPr>
          <p:cNvSpPr/>
          <p:nvPr/>
        </p:nvSpPr>
        <p:spPr>
          <a:xfrm>
            <a:off x="2836968" y="2070875"/>
            <a:ext cx="317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Asociativa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59704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¡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es</a:t>
                </a:r>
                <a:r>
                  <a:rPr lang="ca-ES" sz="2000" dirty="0">
                    <a:solidFill>
                      <a:schemeClr val="tx1"/>
                    </a:solidFill>
                  </a:rPr>
                  <a:t> la </a:t>
                </a:r>
                <a:r>
                  <a:rPr lang="ca-ES" sz="2000" b="1" dirty="0" err="1"/>
                  <a:t>Matriz</a:t>
                </a:r>
                <a:r>
                  <a:rPr lang="ca-ES" sz="2000" b="1" dirty="0"/>
                  <a:t> </a:t>
                </a:r>
                <a:r>
                  <a:rPr lang="ca-ES" sz="2000" b="1" dirty="0" err="1"/>
                  <a:t>Nula</a:t>
                </a:r>
                <a:r>
                  <a:rPr lang="ca-ES" sz="2000" b="1" dirty="0"/>
                  <a:t> </a:t>
                </a:r>
                <a:r>
                  <a:rPr lang="ca-ES" sz="2000" dirty="0">
                    <a:solidFill>
                      <a:schemeClr val="tx1"/>
                    </a:solidFill>
                  </a:rPr>
                  <a:t>con </a:t>
                </a:r>
                <a:r>
                  <a:rPr lang="ca-ES" sz="2000" dirty="0"/>
                  <a:t>el </a:t>
                </a:r>
                <a:r>
                  <a:rPr lang="ca-ES" sz="2000" dirty="0" err="1"/>
                  <a:t>mismo</a:t>
                </a:r>
                <a:r>
                  <a:rPr lang="ca-ES" sz="2000" dirty="0"/>
                  <a:t> </a:t>
                </a:r>
                <a:r>
                  <a:rPr lang="ca-ES" sz="2000" dirty="0" err="1"/>
                  <a:t>tamaño</a:t>
                </a:r>
                <a:r>
                  <a:rPr lang="ca-ES" sz="2000" dirty="0"/>
                  <a:t> </a:t>
                </a:r>
                <a:r>
                  <a:rPr lang="ca-ES" sz="2000" dirty="0">
                    <a:solidFill>
                      <a:schemeClr val="tx1"/>
                    </a:solidFill>
                  </a:rPr>
                  <a:t>que la </a:t>
                </a:r>
                <a:r>
                  <a:rPr lang="ca-ES" sz="2000" dirty="0" err="1">
                    <a:solidFill>
                      <a:schemeClr val="tx1"/>
                    </a:solidFill>
                  </a:rPr>
                  <a:t>matriz</a:t>
                </a:r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blipFill>
                <a:blip r:embed="rId13"/>
                <a:stretch>
                  <a:fillRect b="-687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186A0A04-E6D6-436D-9A12-0BB3EC796C1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8" name="Retângulo: Cantos Arredondados 8">
            <a:hlinkClick r:id="rId19" action="ppaction://hlinksldjump"/>
            <a:extLst>
              <a:ext uri="{FF2B5EF4-FFF2-40B4-BE49-F238E27FC236}">
                <a16:creationId xmlns:a16="http://schemas.microsoft.com/office/drawing/2014/main" id="{B131484F-36F4-4BA0-9311-DBFC9FA604C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9">
            <a:hlinkClick r:id="rId20" action="ppaction://hlinksldjump"/>
            <a:extLst>
              <a:ext uri="{FF2B5EF4-FFF2-40B4-BE49-F238E27FC236}">
                <a16:creationId xmlns:a16="http://schemas.microsoft.com/office/drawing/2014/main" id="{E80BFA7D-E561-421A-B207-0BE558ED4DC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0" name="Retângulo 47">
            <a:extLst>
              <a:ext uri="{FF2B5EF4-FFF2-40B4-BE49-F238E27FC236}">
                <a16:creationId xmlns:a16="http://schemas.microsoft.com/office/drawing/2014/main" id="{B95810B4-E8A2-435F-A984-C85200ED597B}"/>
              </a:ext>
            </a:extLst>
          </p:cNvPr>
          <p:cNvSpPr/>
          <p:nvPr/>
        </p:nvSpPr>
        <p:spPr>
          <a:xfrm>
            <a:off x="2373593" y="3707082"/>
            <a:ext cx="424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Neutro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5" name="Retângulo 54">
            <a:extLst>
              <a:ext uri="{FF2B5EF4-FFF2-40B4-BE49-F238E27FC236}">
                <a16:creationId xmlns:a16="http://schemas.microsoft.com/office/drawing/2014/main" id="{959AAE84-3F9D-404F-BEEC-89F1B6A5C573}"/>
              </a:ext>
            </a:extLst>
          </p:cNvPr>
          <p:cNvSpPr/>
          <p:nvPr/>
        </p:nvSpPr>
        <p:spPr>
          <a:xfrm>
            <a:off x="2226635" y="5346638"/>
            <a:ext cx="439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Opuesto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58">
            <a:extLst>
              <a:ext uri="{FF2B5EF4-FFF2-40B4-BE49-F238E27FC236}">
                <a16:creationId xmlns:a16="http://schemas.microsoft.com/office/drawing/2014/main" id="{6451ACDA-C96C-4ABB-84D2-4D7B96CE26B9}"/>
              </a:ext>
            </a:extLst>
          </p:cNvPr>
          <p:cNvSpPr/>
          <p:nvPr/>
        </p:nvSpPr>
        <p:spPr>
          <a:xfrm>
            <a:off x="2836967" y="431319"/>
            <a:ext cx="363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Conmutativa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7" name="Retângulo 62">
            <a:extLst>
              <a:ext uri="{FF2B5EF4-FFF2-40B4-BE49-F238E27FC236}">
                <a16:creationId xmlns:a16="http://schemas.microsoft.com/office/drawing/2014/main" id="{68924323-CBAC-4B44-971C-F6DBF5C52FB4}"/>
              </a:ext>
            </a:extLst>
          </p:cNvPr>
          <p:cNvSpPr/>
          <p:nvPr/>
        </p:nvSpPr>
        <p:spPr>
          <a:xfrm>
            <a:off x="2836968" y="2070875"/>
            <a:ext cx="317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Asociativa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ca-ES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ca-ES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39075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e</a:t>
                </a:r>
                <a:r>
                  <a:rPr lang="ca-ES" sz="2000" dirty="0">
                    <a:solidFill>
                      <a:schemeClr val="tx1"/>
                    </a:solidFill>
                  </a:rPr>
                  <a:t>s la </a:t>
                </a:r>
                <a:r>
                  <a:rPr lang="ca-ES" sz="2000" dirty="0" err="1"/>
                  <a:t>matriz</a:t>
                </a:r>
                <a:r>
                  <a:rPr lang="ca-ES" sz="2000" dirty="0"/>
                  <a:t> con </a:t>
                </a:r>
                <a:r>
                  <a:rPr lang="ca-ES" sz="2000" dirty="0" err="1"/>
                  <a:t>elementos</a:t>
                </a:r>
                <a:r>
                  <a:rPr lang="ca-E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ca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blipFill>
                <a:blip r:embed="rId13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ca-ES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ca-ES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ca-ES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471138" y="5160171"/>
            <a:ext cx="818779" cy="57743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716614"/>
                <a:ext cx="4164229" cy="112371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/>
                  <a:t>es</a:t>
                </a:r>
                <a:r>
                  <a:rPr lang="ca-ES" sz="2000" dirty="0">
                    <a:solidFill>
                      <a:schemeClr val="tx1"/>
                    </a:solidFill>
                  </a:rPr>
                  <a:t> el </a:t>
                </a:r>
                <a:r>
                  <a:rPr lang="es-ES" sz="2000" b="1" dirty="0">
                    <a:solidFill>
                      <a:schemeClr val="tx1"/>
                    </a:solidFill>
                  </a:rPr>
                  <a:t>Neutro</a:t>
                </a:r>
                <a:r>
                  <a:rPr lang="ca-ES" sz="2000" b="1" dirty="0">
                    <a:solidFill>
                      <a:schemeClr val="tx1"/>
                    </a:solidFill>
                  </a:rPr>
                  <a:t> de la Suma </a:t>
                </a:r>
                <a:r>
                  <a:rPr lang="ca-ES" sz="2000" dirty="0">
                    <a:solidFill>
                      <a:schemeClr val="tx1"/>
                    </a:solidFill>
                  </a:rPr>
                  <a:t>(</a:t>
                </a:r>
                <a:r>
                  <a:rPr lang="ca-ES" sz="2000" dirty="0" err="1"/>
                  <a:t>matriz</a:t>
                </a:r>
                <a:r>
                  <a:rPr lang="ca-ES" sz="2000" dirty="0"/>
                  <a:t> </a:t>
                </a:r>
                <a:r>
                  <a:rPr lang="ca-ES" sz="2000" dirty="0" err="1"/>
                  <a:t>nu</a:t>
                </a:r>
                <a:r>
                  <a:rPr lang="ca-ES" sz="2000" dirty="0" err="1">
                    <a:solidFill>
                      <a:schemeClr val="tx1"/>
                    </a:solidFill>
                  </a:rPr>
                  <a:t>la</a:t>
                </a:r>
                <a:r>
                  <a:rPr lang="ca-ES" sz="2000" dirty="0">
                    <a:solidFill>
                      <a:schemeClr val="tx1"/>
                    </a:solidFill>
                  </a:rPr>
                  <a:t> con el </a:t>
                </a:r>
                <a:r>
                  <a:rPr lang="ca-ES" sz="2000" dirty="0" err="1">
                    <a:solidFill>
                      <a:schemeClr val="tx1"/>
                    </a:solidFill>
                  </a:rPr>
                  <a:t>mismo</a:t>
                </a:r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:r>
                  <a:rPr lang="ca-ES" sz="2000" dirty="0" err="1">
                    <a:solidFill>
                      <a:schemeClr val="tx1"/>
                    </a:solidFill>
                  </a:rPr>
                  <a:t>tamaño</a:t>
                </a:r>
                <a:r>
                  <a:rPr lang="ca-ES" sz="2000" dirty="0">
                    <a:solidFill>
                      <a:schemeClr val="tx1"/>
                    </a:solidFill>
                  </a:rPr>
                  <a:t> que la </a:t>
                </a:r>
                <a:r>
                  <a:rPr lang="ca-ES" sz="2000" dirty="0" err="1">
                    <a:solidFill>
                      <a:schemeClr val="tx1"/>
                    </a:solidFill>
                  </a:rPr>
                  <a:t>matriz</a:t>
                </a:r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716614"/>
                <a:ext cx="4164229" cy="1123712"/>
              </a:xfrm>
              <a:prstGeom prst="roundRect">
                <a:avLst/>
              </a:prstGeom>
              <a:blipFill>
                <a:blip r:embed="rId18"/>
                <a:stretch>
                  <a:fillRect b="-376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233A4ED6-BBEF-43EF-8115-0B51027AFB9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65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8FCD7E48-B832-496A-A72C-86F0DBCC97F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ED3CA13B-0EF9-4FBC-BAD9-78D2CC79BDF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67" name="Retângulo 47">
            <a:extLst>
              <a:ext uri="{FF2B5EF4-FFF2-40B4-BE49-F238E27FC236}">
                <a16:creationId xmlns:a16="http://schemas.microsoft.com/office/drawing/2014/main" id="{D042358E-E9B7-4F22-A759-A472E8439710}"/>
              </a:ext>
            </a:extLst>
          </p:cNvPr>
          <p:cNvSpPr/>
          <p:nvPr/>
        </p:nvSpPr>
        <p:spPr>
          <a:xfrm>
            <a:off x="2373593" y="3707082"/>
            <a:ext cx="424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Neutro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8" name="Retângulo 54">
            <a:extLst>
              <a:ext uri="{FF2B5EF4-FFF2-40B4-BE49-F238E27FC236}">
                <a16:creationId xmlns:a16="http://schemas.microsoft.com/office/drawing/2014/main" id="{828E93CA-1E4D-494C-82D1-EB28C6267BAE}"/>
              </a:ext>
            </a:extLst>
          </p:cNvPr>
          <p:cNvSpPr/>
          <p:nvPr/>
        </p:nvSpPr>
        <p:spPr>
          <a:xfrm>
            <a:off x="2226635" y="5346638"/>
            <a:ext cx="439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Existencia</a:t>
            </a:r>
            <a:r>
              <a:rPr lang="ca-ES" sz="2400" b="1" dirty="0">
                <a:solidFill>
                  <a:srgbClr val="F25E4F"/>
                </a:solidFill>
              </a:rPr>
              <a:t> del </a:t>
            </a:r>
            <a:r>
              <a:rPr lang="ca-ES" sz="2400" b="1" dirty="0" err="1">
                <a:solidFill>
                  <a:srgbClr val="F25E4F"/>
                </a:solidFill>
              </a:rPr>
              <a:t>Elemento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Opuesto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tângulo 58">
            <a:extLst>
              <a:ext uri="{FF2B5EF4-FFF2-40B4-BE49-F238E27FC236}">
                <a16:creationId xmlns:a16="http://schemas.microsoft.com/office/drawing/2014/main" id="{E0C4764C-DCF0-49F2-9B87-8C377E5DD2C6}"/>
              </a:ext>
            </a:extLst>
          </p:cNvPr>
          <p:cNvSpPr/>
          <p:nvPr/>
        </p:nvSpPr>
        <p:spPr>
          <a:xfrm>
            <a:off x="2836967" y="431319"/>
            <a:ext cx="363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Conmutativa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70" name="Retângulo 62">
            <a:extLst>
              <a:ext uri="{FF2B5EF4-FFF2-40B4-BE49-F238E27FC236}">
                <a16:creationId xmlns:a16="http://schemas.microsoft.com/office/drawing/2014/main" id="{BB00D055-2524-496B-8F71-4545933F9C30}"/>
              </a:ext>
            </a:extLst>
          </p:cNvPr>
          <p:cNvSpPr/>
          <p:nvPr/>
        </p:nvSpPr>
        <p:spPr>
          <a:xfrm>
            <a:off x="2836968" y="2070875"/>
            <a:ext cx="317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 err="1">
                <a:solidFill>
                  <a:srgbClr val="F25E4F"/>
                </a:solidFill>
              </a:rPr>
              <a:t>Propiedad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Asociativa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599847" y="335835"/>
              <a:ext cx="3004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¡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Sólo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4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preguntas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antes de terminar esta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lección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!...¡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Mejor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que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coja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lápiz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y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papel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088247" y="1260397"/>
            <a:ext cx="267903" cy="327362"/>
          </a:xfrm>
          <a:prstGeom prst="rect">
            <a:avLst/>
          </a:prstGeom>
        </p:spPr>
      </p:pic>
      <p:sp>
        <p:nvSpPr>
          <p:cNvPr id="19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A45D889C-8742-4E1B-B8D7-25ACA0757AB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20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BB1D8782-2A96-4679-9E16-BC54B3BA2D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F5825D70-9653-44FE-BBFD-F3CBE4C7BE9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19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A45D889C-8742-4E1B-B8D7-25ACA0757AB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20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BB1D8782-2A96-4679-9E16-BC54B3BA2D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F5825D70-9653-44FE-BBFD-F3CBE4C7BE9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C5B44C50-FC67-4FFC-968E-E0F0013DA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E088F1BB-FDB6-4D4F-B33D-5042644E6634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AC440956-11DB-4B56-9A07-9746BF0BD63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8DE5DAC0-AE6B-404A-B80F-B6BF7E827B5A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CB95C112-3731-4416-8F23-6A5F2A5576E8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18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38342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  <p:sp>
        <p:nvSpPr>
          <p:cNvPr id="23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EAA56FF8-9EE3-41FA-A025-19DF657AC06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28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86599951-A199-4C5F-9601-F703E9C1347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9">
            <a:hlinkClick r:id="rId12" action="ppaction://hlinksldjump"/>
            <a:extLst>
              <a:ext uri="{FF2B5EF4-FFF2-40B4-BE49-F238E27FC236}">
                <a16:creationId xmlns:a16="http://schemas.microsoft.com/office/drawing/2014/main" id="{1310E835-E488-48E6-A297-CEEFFA3B30A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F25E4F"/>
                </a:solidFill>
              </a:rPr>
              <a:t>Dos </a:t>
            </a:r>
            <a:r>
              <a:rPr lang="ca-ES" sz="2400" b="1" dirty="0" err="1">
                <a:solidFill>
                  <a:srgbClr val="F25E4F"/>
                </a:solidFill>
              </a:rPr>
              <a:t>matrices</a:t>
            </a:r>
            <a:r>
              <a:rPr lang="ca-ES" sz="2400" b="1" dirty="0">
                <a:solidFill>
                  <a:srgbClr val="F25E4F"/>
                </a:solidFill>
              </a:rPr>
              <a:t> son iguales </a:t>
            </a:r>
            <a:r>
              <a:rPr lang="ca-ES" sz="2400" dirty="0">
                <a:solidFill>
                  <a:sysClr val="windowText" lastClr="000000"/>
                </a:solidFill>
              </a:rPr>
              <a:t>si y </a:t>
            </a:r>
            <a:r>
              <a:rPr lang="ca-ES" sz="2400" dirty="0" err="1">
                <a:solidFill>
                  <a:sysClr val="windowText" lastClr="000000"/>
                </a:solidFill>
              </a:rPr>
              <a:t>sólo</a:t>
            </a:r>
            <a:r>
              <a:rPr lang="ca-ES" sz="2400" dirty="0">
                <a:solidFill>
                  <a:sysClr val="windowText" lastClr="000000"/>
                </a:solidFill>
              </a:rPr>
              <a:t> 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 err="1">
                <a:solidFill>
                  <a:sysClr val="windowText" lastClr="000000"/>
                </a:solidFill>
              </a:rPr>
              <a:t>Ambas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exactamente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tamaño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–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15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346C2ABD-FD8B-4356-AF88-C054CBF944E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16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6EFE0DB5-1F88-4582-B852-A951AD274B2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3C5666D-5A51-4D5C-919A-B6803FE6EBB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F25E4F"/>
                </a:solidFill>
              </a:rPr>
              <a:t>Dos </a:t>
            </a:r>
            <a:r>
              <a:rPr lang="ca-ES" sz="2400" b="1" dirty="0" err="1">
                <a:solidFill>
                  <a:srgbClr val="F25E4F"/>
                </a:solidFill>
              </a:rPr>
              <a:t>matrices</a:t>
            </a:r>
            <a:r>
              <a:rPr lang="ca-ES" sz="2400" b="1" dirty="0">
                <a:solidFill>
                  <a:srgbClr val="F25E4F"/>
                </a:solidFill>
              </a:rPr>
              <a:t> son iguales </a:t>
            </a:r>
            <a:r>
              <a:rPr lang="ca-ES" sz="2400" dirty="0">
                <a:solidFill>
                  <a:sysClr val="windowText" lastClr="000000"/>
                </a:solidFill>
              </a:rPr>
              <a:t>si y </a:t>
            </a:r>
            <a:r>
              <a:rPr lang="ca-ES" sz="2400" dirty="0" err="1">
                <a:solidFill>
                  <a:sysClr val="windowText" lastClr="000000"/>
                </a:solidFill>
              </a:rPr>
              <a:t>sólo</a:t>
            </a:r>
            <a:r>
              <a:rPr lang="ca-ES" sz="2400" dirty="0">
                <a:solidFill>
                  <a:sysClr val="windowText" lastClr="000000"/>
                </a:solidFill>
              </a:rPr>
              <a:t> 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 err="1">
                <a:solidFill>
                  <a:sysClr val="windowText" lastClr="000000"/>
                </a:solidFill>
              </a:rPr>
              <a:t>Ambas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exactamente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tamaño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–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Todos los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correspondientes</a:t>
            </a:r>
            <a:r>
              <a:rPr lang="ca-ES" sz="2400" b="1" dirty="0">
                <a:solidFill>
                  <a:sysClr val="windowText" lastClr="000000"/>
                </a:solidFill>
              </a:rPr>
              <a:t> son iguales</a:t>
            </a:r>
            <a:r>
              <a:rPr lang="ca-ES" sz="2400" dirty="0">
                <a:solidFill>
                  <a:sysClr val="windowText" lastClr="000000"/>
                </a:solidFill>
              </a:rPr>
              <a:t> –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los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mismos</a:t>
            </a:r>
            <a:r>
              <a:rPr lang="ca-ES" sz="2400" dirty="0">
                <a:solidFill>
                  <a:sysClr val="windowText" lastClr="000000"/>
                </a:solidFill>
              </a:rPr>
              <a:t> números (o </a:t>
            </a:r>
            <a:r>
              <a:rPr lang="ca-ES" sz="2400" dirty="0" err="1">
                <a:solidFill>
                  <a:sysClr val="windowText" lastClr="000000"/>
                </a:solidFill>
              </a:rPr>
              <a:t>expresiones</a:t>
            </a:r>
            <a:r>
              <a:rPr lang="ca-ES" sz="2400" dirty="0">
                <a:solidFill>
                  <a:sysClr val="windowText" lastClr="000000"/>
                </a:solidFill>
              </a:rPr>
              <a:t>) en las </a:t>
            </a:r>
            <a:r>
              <a:rPr lang="ca-ES" sz="2400" dirty="0" err="1">
                <a:solidFill>
                  <a:sysClr val="windowText" lastClr="000000"/>
                </a:solidFill>
              </a:rPr>
              <a:t>mismas</a:t>
            </a:r>
            <a:r>
              <a:rPr lang="ca-ES" sz="2400" dirty="0">
                <a:solidFill>
                  <a:sysClr val="windowText" lastClr="000000"/>
                </a:solidFill>
              </a:rPr>
              <a:t> posiciones.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85723" y="2916028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3896708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3896708" cy="552459"/>
              </a:xfrm>
              <a:prstGeom prst="rect">
                <a:avLst/>
              </a:prstGeom>
              <a:blipFill>
                <a:blip r:embed="rId6"/>
                <a:stretch>
                  <a:fillRect l="-1252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6689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Dadas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siguientes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, ¿es </a:t>
                </a:r>
                <a:r>
                  <a:rPr lang="ca-ES" sz="2000" b="1" dirty="0" err="1">
                    <a:solidFill>
                      <a:sysClr val="windowText" lastClr="000000"/>
                    </a:solidFill>
                  </a:rPr>
                  <a:t>posible</a:t>
                </a:r>
                <a:r>
                  <a:rPr lang="ca-ES" sz="2000" b="1" dirty="0">
                    <a:solidFill>
                      <a:sysClr val="windowText" lastClr="000000"/>
                    </a:solidFill>
                  </a:rPr>
                  <a:t> que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6689588" cy="400110"/>
              </a:xfrm>
              <a:prstGeom prst="rect">
                <a:avLst/>
              </a:prstGeom>
              <a:blipFill>
                <a:blip r:embed="rId7"/>
                <a:stretch>
                  <a:fillRect l="-911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25738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257384" cy="554254"/>
              </a:xfrm>
              <a:prstGeom prst="rect">
                <a:avLst/>
              </a:prstGeom>
              <a:blipFill>
                <a:blip r:embed="rId8"/>
                <a:stretch>
                  <a:fillRect l="-1146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4902304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ca-ES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4902304" cy="601575"/>
              </a:xfrm>
              <a:prstGeom prst="rect">
                <a:avLst/>
              </a:prstGeom>
              <a:blipFill>
                <a:blip r:embed="rId9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6618812" y="3504882"/>
            <a:ext cx="5297925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ysClr val="windowText" lastClr="000000"/>
                </a:solidFill>
              </a:rPr>
              <a:t>¡No!</a:t>
            </a:r>
            <a:r>
              <a:rPr lang="ca-ES" sz="2000" dirty="0">
                <a:solidFill>
                  <a:sysClr val="windowText" lastClr="000000"/>
                </a:solidFill>
              </a:rPr>
              <a:t> ¡</a:t>
            </a:r>
            <a:r>
              <a:rPr lang="ca-ES" sz="2000" dirty="0" err="1">
                <a:solidFill>
                  <a:sysClr val="windowText" lastClr="000000"/>
                </a:solidFill>
              </a:rPr>
              <a:t>Estas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000" dirty="0">
                <a:solidFill>
                  <a:sysClr val="windowText" lastClr="000000"/>
                </a:solidFill>
              </a:rPr>
              <a:t> no </a:t>
            </a:r>
            <a:r>
              <a:rPr lang="ca-ES" sz="2000" dirty="0" err="1">
                <a:solidFill>
                  <a:sysClr val="windowText" lastClr="000000"/>
                </a:solidFill>
              </a:rPr>
              <a:t>tienen</a:t>
            </a:r>
            <a:r>
              <a:rPr lang="ca-ES" sz="2000" dirty="0">
                <a:solidFill>
                  <a:sysClr val="windowText" lastClr="000000"/>
                </a:solidFill>
              </a:rPr>
              <a:t> el </a:t>
            </a:r>
            <a:r>
              <a:rPr lang="ca-ES" sz="2000" dirty="0" err="1">
                <a:solidFill>
                  <a:sysClr val="windowText" lastClr="000000"/>
                </a:solidFill>
              </a:rPr>
              <a:t>mismo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tamaño</a:t>
            </a:r>
            <a:r>
              <a:rPr lang="ca-ES" sz="2000" dirty="0">
                <a:solidFill>
                  <a:sysClr val="windowText" lastClr="000000"/>
                </a:solidFill>
              </a:rPr>
              <a:t>!</a:t>
            </a:r>
            <a:endParaRPr lang="ca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6618812" y="3999981"/>
                <a:ext cx="5237385" cy="707886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ca-ES" sz="2000" b="1" dirty="0">
                    <a:solidFill>
                      <a:sysClr val="windowText" lastClr="000000"/>
                    </a:solidFill>
                  </a:rPr>
                  <a:t>¡No! 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Todos los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no son iguales: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ca-ES" sz="2000" b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ca-ES" sz="20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ca-E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812" y="3999981"/>
                <a:ext cx="5237385" cy="707886"/>
              </a:xfrm>
              <a:prstGeom prst="rect">
                <a:avLst/>
              </a:prstGeom>
              <a:blipFill>
                <a:blip r:embed="rId10"/>
                <a:stretch>
                  <a:fillRect l="-1281" t="-4310" b="-86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44765" y="4839966"/>
                <a:ext cx="4004045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ca-ES" sz="2000" b="1" dirty="0">
                    <a:solidFill>
                      <a:sysClr val="windowText" lastClr="000000"/>
                    </a:solidFill>
                  </a:rPr>
                  <a:t>¡Sí!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Pero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000" dirty="0" err="1">
                    <a:solidFill>
                      <a:sysClr val="windowText" lastClr="000000"/>
                    </a:solidFill>
                  </a:rPr>
                  <a:t>sólo</a:t>
                </a:r>
                <a:r>
                  <a:rPr lang="ca-ES" sz="2000" dirty="0">
                    <a:solidFill>
                      <a:sysClr val="windowText" lastClr="000000"/>
                    </a:solidFill>
                  </a:rPr>
                  <a:t> si: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a-ES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……  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a-ES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ca-ES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65" y="4839966"/>
                <a:ext cx="4004045" cy="400110"/>
              </a:xfrm>
              <a:prstGeom prst="rect">
                <a:avLst/>
              </a:prstGeom>
              <a:blipFill>
                <a:blip r:embed="rId11"/>
                <a:stretch>
                  <a:fillRect l="-1674" t="-9091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207899" y="5986958"/>
                <a:ext cx="783711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entonces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99" y="5986958"/>
                <a:ext cx="7837118" cy="71125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81715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760449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9994481" y="4762794"/>
            <a:ext cx="162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1              3</a:t>
            </a:r>
            <a:endParaRPr lang="ca-ES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817156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616427" y="5107220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263921" y="487578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384509" y="4814706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723292" y="5628830"/>
            <a:ext cx="2543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</a:p>
        </p:txBody>
      </p:sp>
      <p:sp>
        <p:nvSpPr>
          <p:cNvPr id="37" name="Retângulo: Cantos Arredondados 7">
            <a:hlinkClick r:id="rId13" action="ppaction://hlinksldjump"/>
            <a:extLst>
              <a:ext uri="{FF2B5EF4-FFF2-40B4-BE49-F238E27FC236}">
                <a16:creationId xmlns:a16="http://schemas.microsoft.com/office/drawing/2014/main" id="{26BBC361-25DB-4078-95ED-8C38975B624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46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2A5FEFE7-257A-45CD-8C84-D8ED75C22B9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17D616BD-A94F-4459-B00F-C8A6A59BAE2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F25E4F"/>
                </a:solidFill>
              </a:rPr>
              <a:t>Dos </a:t>
            </a:r>
            <a:r>
              <a:rPr lang="ca-ES" sz="2400" b="1" dirty="0" err="1">
                <a:solidFill>
                  <a:srgbClr val="F25E4F"/>
                </a:solidFill>
              </a:rPr>
              <a:t>matrices</a:t>
            </a:r>
            <a:r>
              <a:rPr lang="ca-ES" sz="2400" b="1" dirty="0">
                <a:solidFill>
                  <a:srgbClr val="F25E4F"/>
                </a:solidFill>
              </a:rPr>
              <a:t> son iguales </a:t>
            </a:r>
            <a:r>
              <a:rPr lang="ca-ES" sz="2400" dirty="0">
                <a:solidFill>
                  <a:sysClr val="windowText" lastClr="000000"/>
                </a:solidFill>
              </a:rPr>
              <a:t>si y </a:t>
            </a:r>
            <a:r>
              <a:rPr lang="ca-ES" sz="2400" dirty="0" err="1">
                <a:solidFill>
                  <a:sysClr val="windowText" lastClr="000000"/>
                </a:solidFill>
              </a:rPr>
              <a:t>sólo</a:t>
            </a:r>
            <a:r>
              <a:rPr lang="ca-ES" sz="2400" dirty="0">
                <a:solidFill>
                  <a:sysClr val="windowText" lastClr="000000"/>
                </a:solidFill>
              </a:rPr>
              <a:t> 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 err="1">
                <a:solidFill>
                  <a:sysClr val="windowText" lastClr="000000"/>
                </a:solidFill>
              </a:rPr>
              <a:t>Ambas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exactamente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tamaño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–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Todos los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correspondientes</a:t>
            </a:r>
            <a:r>
              <a:rPr lang="ca-ES" sz="2400" b="1" dirty="0">
                <a:solidFill>
                  <a:sysClr val="windowText" lastClr="000000"/>
                </a:solidFill>
              </a:rPr>
              <a:t> son iguales</a:t>
            </a:r>
            <a:r>
              <a:rPr lang="ca-ES" sz="2400" dirty="0">
                <a:solidFill>
                  <a:sysClr val="windowText" lastClr="000000"/>
                </a:solidFill>
              </a:rPr>
              <a:t> –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los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mismos</a:t>
            </a:r>
            <a:r>
              <a:rPr lang="ca-ES" sz="2400" dirty="0">
                <a:solidFill>
                  <a:sysClr val="windowText" lastClr="000000"/>
                </a:solidFill>
              </a:rPr>
              <a:t> números (o </a:t>
            </a:r>
            <a:r>
              <a:rPr lang="ca-ES" sz="2400" dirty="0" err="1">
                <a:solidFill>
                  <a:sysClr val="windowText" lastClr="000000"/>
                </a:solidFill>
              </a:rPr>
              <a:t>expresiones</a:t>
            </a:r>
            <a:r>
              <a:rPr lang="ca-ES" sz="2400" dirty="0">
                <a:solidFill>
                  <a:sysClr val="windowText" lastClr="000000"/>
                </a:solidFill>
              </a:rPr>
              <a:t>) en las </a:t>
            </a:r>
            <a:r>
              <a:rPr lang="ca-ES" sz="2400" dirty="0" err="1">
                <a:solidFill>
                  <a:sysClr val="windowText" lastClr="000000"/>
                </a:solidFill>
              </a:rPr>
              <a:t>mismas</a:t>
            </a:r>
            <a:r>
              <a:rPr lang="ca-ES" sz="2400" dirty="0">
                <a:solidFill>
                  <a:sysClr val="windowText" lastClr="000000"/>
                </a:solidFill>
              </a:rPr>
              <a:t> posiciones.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72612" y="2800553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Un </a:t>
            </a:r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u="sng" dirty="0">
                <a:solidFill>
                  <a:srgbClr val="29A6FF"/>
                </a:solidFill>
              </a:rPr>
              <a:t> </a:t>
            </a:r>
            <a:r>
              <a:rPr lang="ca-ES" sz="2400" b="1" u="sng" dirty="0" err="1">
                <a:solidFill>
                  <a:srgbClr val="29A6FF"/>
                </a:solidFill>
              </a:rPr>
              <a:t>más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428417" y="3250025"/>
            <a:ext cx="918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ysClr val="windowText" lastClr="000000"/>
                </a:solidFill>
              </a:rPr>
              <a:t>Encuentre</a:t>
            </a:r>
            <a:r>
              <a:rPr lang="ca-ES" sz="2400" dirty="0">
                <a:solidFill>
                  <a:sysClr val="windowText" lastClr="000000"/>
                </a:solidFill>
              </a:rPr>
              <a:t> los valores de </a:t>
            </a:r>
            <a:r>
              <a:rPr lang="ca-ES" sz="2400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𝑥, 𝑦, 𝑧</a:t>
            </a:r>
            <a:r>
              <a:rPr lang="ca-ES" sz="2400" dirty="0">
                <a:solidFill>
                  <a:sysClr val="windowText" lastClr="000000"/>
                </a:solidFill>
              </a:rPr>
              <a:t> que </a:t>
            </a:r>
            <a:r>
              <a:rPr lang="ca-ES" sz="2400" dirty="0" err="1">
                <a:solidFill>
                  <a:sysClr val="windowText" lastClr="000000"/>
                </a:solidFill>
              </a:rPr>
              <a:t>hacen</a:t>
            </a:r>
            <a:r>
              <a:rPr lang="ca-ES" sz="2400" dirty="0">
                <a:solidFill>
                  <a:sysClr val="windowText" lastClr="000000"/>
                </a:solidFill>
              </a:rPr>
              <a:t> que las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sean</a:t>
            </a:r>
            <a:r>
              <a:rPr lang="ca-ES" sz="2400" dirty="0">
                <a:solidFill>
                  <a:sysClr val="windowText" lastClr="000000"/>
                </a:solidFill>
              </a:rPr>
              <a:t> iguales:</a:t>
            </a:r>
            <a:endParaRPr lang="ca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2−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07" y="3614009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ca-E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7" y="4089106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42285" y="4551895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87829" y="4569104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713326" y="3748019"/>
                <a:ext cx="1840889" cy="1483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ca-E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ca-E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326" y="3748019"/>
                <a:ext cx="1840889" cy="1483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472612" y="4868684"/>
                <a:ext cx="4460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Solución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</a:t>
                </a:r>
                <a:endParaRPr lang="ca-ES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2" y="4868684"/>
                <a:ext cx="4460324" cy="461665"/>
              </a:xfrm>
              <a:prstGeom prst="rect">
                <a:avLst/>
              </a:prstGeom>
              <a:blipFill>
                <a:blip r:embed="rId13"/>
                <a:stretch>
                  <a:fillRect l="-2189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6096000" y="5174017"/>
            <a:ext cx="587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</a:t>
            </a:r>
            <a:r>
              <a:rPr lang="ca-ES" dirty="0" err="1">
                <a:solidFill>
                  <a:srgbClr val="29A6FF"/>
                </a:solidFill>
              </a:rPr>
              <a:t>Haga</a:t>
            </a:r>
            <a:r>
              <a:rPr lang="ca-ES" dirty="0">
                <a:solidFill>
                  <a:srgbClr val="29A6FF"/>
                </a:solidFill>
              </a:rPr>
              <a:t>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la </a:t>
            </a:r>
            <a:r>
              <a:rPr lang="ca-ES" dirty="0" err="1">
                <a:solidFill>
                  <a:srgbClr val="29A6FF"/>
                </a:solidFill>
              </a:rPr>
              <a:t>igualdad</a:t>
            </a:r>
            <a:r>
              <a:rPr lang="ca-ES" dirty="0">
                <a:solidFill>
                  <a:srgbClr val="29A6FF"/>
                </a:solidFill>
              </a:rPr>
              <a:t> para ver la </a:t>
            </a:r>
            <a:r>
              <a:rPr lang="ca-ES" dirty="0" err="1">
                <a:solidFill>
                  <a:srgbClr val="29A6FF"/>
                </a:solidFill>
              </a:rPr>
              <a:t>resolución</a:t>
            </a:r>
            <a:r>
              <a:rPr lang="ca-ES" dirty="0">
                <a:solidFill>
                  <a:srgbClr val="29A6FF"/>
                </a:solidFill>
              </a:rPr>
              <a:t> </a:t>
            </a:r>
            <a:r>
              <a:rPr lang="ca-ES" dirty="0" err="1">
                <a:solidFill>
                  <a:srgbClr val="29A6FF"/>
                </a:solidFill>
              </a:rPr>
              <a:t>propuesta</a:t>
            </a:r>
            <a:r>
              <a:rPr lang="ca-ES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65974" y="5986957"/>
                <a:ext cx="7960050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 y 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entonces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74" y="5986957"/>
                <a:ext cx="7960050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723292" y="5628830"/>
            <a:ext cx="2543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</a:p>
        </p:txBody>
      </p:sp>
      <p:sp>
        <p:nvSpPr>
          <p:cNvPr id="32" name="Retângulo: Cantos Arredondados 7">
            <a:hlinkClick r:id="rId15" action="ppaction://hlinksldjump"/>
            <a:extLst>
              <a:ext uri="{FF2B5EF4-FFF2-40B4-BE49-F238E27FC236}">
                <a16:creationId xmlns:a16="http://schemas.microsoft.com/office/drawing/2014/main" id="{F8D18436-22FF-49A1-838A-E25857A1888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3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919D871A-A7EE-4653-834E-C13670F745D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9">
            <a:hlinkClick r:id="rId17" action="ppaction://hlinksldjump"/>
            <a:extLst>
              <a:ext uri="{FF2B5EF4-FFF2-40B4-BE49-F238E27FC236}">
                <a16:creationId xmlns:a16="http://schemas.microsoft.com/office/drawing/2014/main" id="{79D87D66-6616-4E6A-B053-968AFD75E47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 </a:t>
            </a:r>
            <a:r>
              <a:rPr lang="ca-ES" sz="2400" b="1" dirty="0">
                <a:solidFill>
                  <a:srgbClr val="F25E4F"/>
                </a:solidFill>
              </a:rPr>
              <a:t>Suma </a:t>
            </a:r>
            <a:r>
              <a:rPr lang="ca-ES" sz="2400" dirty="0">
                <a:solidFill>
                  <a:sysClr val="windowText" lastClr="000000"/>
                </a:solidFill>
              </a:rPr>
              <a:t>o </a:t>
            </a:r>
            <a:r>
              <a:rPr lang="ca-ES" sz="2400" b="1" dirty="0">
                <a:solidFill>
                  <a:srgbClr val="F25E4F"/>
                </a:solidFill>
              </a:rPr>
              <a:t>Resta </a:t>
            </a:r>
            <a:r>
              <a:rPr lang="ca-ES" sz="2400" dirty="0"/>
              <a:t>de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Matrices</a:t>
            </a:r>
            <a:endParaRPr lang="ca-ES" sz="2400" b="1" dirty="0">
              <a:solidFill>
                <a:srgbClr val="F25E4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es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posible</a:t>
            </a:r>
            <a:r>
              <a:rPr lang="ca-ES" sz="2400" dirty="0">
                <a:solidFill>
                  <a:sysClr val="windowText" lastClr="000000"/>
                </a:solidFill>
              </a:rPr>
              <a:t> si, y </a:t>
            </a:r>
            <a:r>
              <a:rPr lang="ca-ES" sz="2400" dirty="0" err="1">
                <a:solidFill>
                  <a:sysClr val="windowText" lastClr="000000"/>
                </a:solidFill>
              </a:rPr>
              <a:t>sólo</a:t>
            </a:r>
            <a:r>
              <a:rPr lang="ca-ES" sz="2400" dirty="0">
                <a:solidFill>
                  <a:sysClr val="windowText" lastClr="000000"/>
                </a:solidFill>
              </a:rPr>
              <a:t> si, las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exactamente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tamaño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–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5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1EEFD154-CE65-48E7-A247-9BBC69103E9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16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2AE4E207-BB20-4F4F-9CE4-3C51A9494D0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23888366-3E72-4A5E-8E7E-64C0F2C4ABC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/>
              <a:t>La </a:t>
            </a:r>
            <a:r>
              <a:rPr lang="ca-ES" sz="2400" b="1" dirty="0">
                <a:solidFill>
                  <a:srgbClr val="F25E4F"/>
                </a:solidFill>
              </a:rPr>
              <a:t>Suma </a:t>
            </a:r>
            <a:r>
              <a:rPr lang="ca-ES" sz="2400" dirty="0">
                <a:solidFill>
                  <a:sysClr val="windowText" lastClr="000000"/>
                </a:solidFill>
              </a:rPr>
              <a:t>o </a:t>
            </a:r>
            <a:r>
              <a:rPr lang="ca-ES" sz="2400" b="1" dirty="0">
                <a:solidFill>
                  <a:srgbClr val="F25E4F"/>
                </a:solidFill>
              </a:rPr>
              <a:t>Resta </a:t>
            </a:r>
            <a:r>
              <a:rPr lang="ca-ES" sz="2400" dirty="0"/>
              <a:t>de</a:t>
            </a:r>
            <a:r>
              <a:rPr lang="ca-ES" sz="2400" b="1" dirty="0">
                <a:solidFill>
                  <a:srgbClr val="F25E4F"/>
                </a:solidFill>
              </a:rPr>
              <a:t> </a:t>
            </a:r>
            <a:r>
              <a:rPr lang="ca-ES" sz="2400" b="1" dirty="0" err="1">
                <a:solidFill>
                  <a:srgbClr val="F25E4F"/>
                </a:solidFill>
              </a:rPr>
              <a:t>Matrices</a:t>
            </a:r>
            <a:endParaRPr lang="ca-ES" sz="2400" b="1" dirty="0">
              <a:solidFill>
                <a:srgbClr val="F25E4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es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posible</a:t>
            </a:r>
            <a:r>
              <a:rPr lang="ca-ES" sz="2400" dirty="0">
                <a:solidFill>
                  <a:sysClr val="windowText" lastClr="000000"/>
                </a:solidFill>
              </a:rPr>
              <a:t> si, y </a:t>
            </a:r>
            <a:r>
              <a:rPr lang="ca-ES" sz="2400" dirty="0" err="1">
                <a:solidFill>
                  <a:sysClr val="windowText" lastClr="000000"/>
                </a:solidFill>
              </a:rPr>
              <a:t>sólo</a:t>
            </a:r>
            <a:r>
              <a:rPr lang="ca-ES" sz="2400" dirty="0">
                <a:solidFill>
                  <a:sysClr val="windowText" lastClr="000000"/>
                </a:solidFill>
              </a:rPr>
              <a:t> si, las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tienen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exactamente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tamaño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–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el </a:t>
            </a:r>
            <a:r>
              <a:rPr lang="ca-ES" sz="2400" dirty="0" err="1">
                <a:solidFill>
                  <a:sysClr val="windowText" lastClr="000000"/>
                </a:solidFill>
              </a:rPr>
              <a:t>mismo</a:t>
            </a:r>
            <a:r>
              <a:rPr lang="ca-ES" sz="2400" dirty="0">
                <a:solidFill>
                  <a:sysClr val="windowText" lastClr="000000"/>
                </a:solidFill>
              </a:rPr>
              <a:t> número de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se calcula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sumando</a:t>
            </a:r>
            <a:r>
              <a:rPr lang="ca-ES" sz="2400" dirty="0">
                <a:solidFill>
                  <a:sysClr val="windowText" lastClr="000000"/>
                </a:solidFill>
              </a:rPr>
              <a:t>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restando</a:t>
            </a:r>
            <a:r>
              <a:rPr lang="ca-ES" sz="2400" b="1" dirty="0">
                <a:solidFill>
                  <a:sysClr val="windowText" lastClr="000000"/>
                </a:solidFill>
              </a:rPr>
              <a:t> los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elementos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b="1" dirty="0">
                <a:solidFill>
                  <a:sysClr val="windowText" lastClr="000000"/>
                </a:solidFill>
              </a:rPr>
              <a:t>correspondientes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- números (o </a:t>
            </a:r>
            <a:r>
              <a:rPr lang="ca-ES" sz="2400" dirty="0" err="1">
                <a:solidFill>
                  <a:sysClr val="windowText" lastClr="000000"/>
                </a:solidFill>
              </a:rPr>
              <a:t>expresiones</a:t>
            </a:r>
            <a:r>
              <a:rPr lang="ca-ES" sz="2400" dirty="0">
                <a:solidFill>
                  <a:sysClr val="windowText" lastClr="000000"/>
                </a:solidFill>
              </a:rPr>
              <a:t>) en la </a:t>
            </a:r>
            <a:r>
              <a:rPr lang="ca-ES" sz="2400" dirty="0" err="1">
                <a:solidFill>
                  <a:sysClr val="windowText" lastClr="000000"/>
                </a:solidFill>
              </a:rPr>
              <a:t>misma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posición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5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9824A2F9-EDB5-4BBC-8713-458B153E03F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17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12807CC-D81A-48DC-840B-011342FC288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17348927-EB3A-4BA9-8380-E74A5981A68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45048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154064" y="264685"/>
                <a:ext cx="980839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 err="1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son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suma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con las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4" y="264685"/>
                <a:ext cx="9808396" cy="1569660"/>
              </a:xfrm>
              <a:prstGeom prst="rect">
                <a:avLst/>
              </a:prstGeom>
              <a:blipFill>
                <a:blip r:embed="rId6"/>
                <a:stretch>
                  <a:fillRect l="-932" t="-3101" r="-994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28A26697-F4E2-4A65-A8D3-943885060E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18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D2CC7750-C3FD-4B95-8661-6DE5FB8FA5C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BF29532A-4025-493E-8D53-BFBFDCD797D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05225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887" b="-10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05225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(2)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549" b="-222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05225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b="1" dirty="0">
                    <a:solidFill>
                      <a:srgbClr val="29A6FF"/>
                    </a:solidFill>
                  </a:rPr>
                  <a:t>(3)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ca-ES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25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7271732" y="3052971"/>
            <a:ext cx="457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29A6FF"/>
                </a:solidFill>
              </a:rPr>
              <a:t>(</a:t>
            </a:r>
            <a:r>
              <a:rPr lang="ca-ES" dirty="0" err="1">
                <a:solidFill>
                  <a:srgbClr val="29A6FF"/>
                </a:solidFill>
              </a:rPr>
              <a:t>Haga</a:t>
            </a:r>
            <a:r>
              <a:rPr lang="ca-ES" dirty="0">
                <a:solidFill>
                  <a:srgbClr val="29A6FF"/>
                </a:solidFill>
              </a:rPr>
              <a:t> </a:t>
            </a:r>
            <a:r>
              <a:rPr lang="ca-ES" b="1" dirty="0">
                <a:solidFill>
                  <a:srgbClr val="29A6FF"/>
                </a:solidFill>
              </a:rPr>
              <a:t>clic</a:t>
            </a:r>
            <a:r>
              <a:rPr lang="ca-ES" dirty="0">
                <a:solidFill>
                  <a:srgbClr val="29A6FF"/>
                </a:solidFill>
              </a:rPr>
              <a:t> sobre la suma para ver la </a:t>
            </a:r>
            <a:r>
              <a:rPr lang="ca-ES" dirty="0" err="1">
                <a:solidFill>
                  <a:srgbClr val="29A6FF"/>
                </a:solidFill>
              </a:rPr>
              <a:t>resolución</a:t>
            </a:r>
            <a:r>
              <a:rPr lang="ca-ES" dirty="0">
                <a:solidFill>
                  <a:srgbClr val="29A6FF"/>
                </a:solidFill>
              </a:rPr>
              <a:t>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245105" y="4771026"/>
            <a:ext cx="6605234" cy="707886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a-ES" sz="2000" b="1" dirty="0">
                <a:solidFill>
                  <a:sysClr val="windowText" lastClr="000000"/>
                </a:solidFill>
              </a:rPr>
              <a:t>¡No es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posible</a:t>
            </a:r>
            <a:r>
              <a:rPr lang="ca-ES" sz="2000" b="1" dirty="0">
                <a:solidFill>
                  <a:sysClr val="windowText" lastClr="000000"/>
                </a:solidFill>
              </a:rPr>
              <a:t>/no </a:t>
            </a:r>
            <a:r>
              <a:rPr lang="ca-ES" sz="2000" b="1" dirty="0" err="1">
                <a:solidFill>
                  <a:sysClr val="windowText" lastClr="000000"/>
                </a:solidFill>
              </a:rPr>
              <a:t>definido</a:t>
            </a:r>
            <a:r>
              <a:rPr lang="ca-ES" sz="2000" b="1" dirty="0">
                <a:solidFill>
                  <a:sysClr val="windowText" lastClr="000000"/>
                </a:solidFill>
              </a:rPr>
              <a:t>! </a:t>
            </a:r>
          </a:p>
          <a:p>
            <a:pPr algn="ctr"/>
            <a:r>
              <a:rPr lang="ca-ES" sz="2000" dirty="0">
                <a:solidFill>
                  <a:sysClr val="windowText" lastClr="000000"/>
                </a:solidFill>
              </a:rPr>
              <a:t>¡Las </a:t>
            </a:r>
            <a:r>
              <a:rPr lang="ca-ES" sz="20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000" dirty="0">
                <a:solidFill>
                  <a:sysClr val="windowText" lastClr="000000"/>
                </a:solidFill>
              </a:rPr>
              <a:t> no </a:t>
            </a:r>
            <a:r>
              <a:rPr lang="ca-ES" sz="2000" dirty="0" err="1">
                <a:solidFill>
                  <a:sysClr val="windowText" lastClr="000000"/>
                </a:solidFill>
              </a:rPr>
              <a:t>tienen</a:t>
            </a:r>
            <a:r>
              <a:rPr lang="ca-ES" sz="2000" dirty="0">
                <a:solidFill>
                  <a:sysClr val="windowText" lastClr="000000"/>
                </a:solidFill>
              </a:rPr>
              <a:t> el </a:t>
            </a:r>
            <a:r>
              <a:rPr lang="ca-ES" sz="2000" dirty="0" err="1">
                <a:solidFill>
                  <a:sysClr val="windowText" lastClr="000000"/>
                </a:solidFill>
              </a:rPr>
              <a:t>mismo</a:t>
            </a:r>
            <a:r>
              <a:rPr lang="ca-ES" sz="2000" dirty="0">
                <a:solidFill>
                  <a:sysClr val="windowText" lastClr="000000"/>
                </a:solidFill>
              </a:rPr>
              <a:t> </a:t>
            </a:r>
            <a:r>
              <a:rPr lang="ca-ES" sz="2000" dirty="0" err="1">
                <a:solidFill>
                  <a:sysClr val="windowText" lastClr="000000"/>
                </a:solidFill>
              </a:rPr>
              <a:t>tamaño</a:t>
            </a:r>
            <a:r>
              <a:rPr lang="ca-ES" sz="2000" dirty="0">
                <a:solidFill>
                  <a:sysClr val="windowText" lastClr="00000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082258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58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381620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620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782518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18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447603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ca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03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096007" y="5979376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es-E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ca-E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a-ES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ca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a-E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a-E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a-ES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ca-E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ca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a-E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07" y="5979376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752145" y="5628830"/>
            <a:ext cx="2485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Notación</a:t>
            </a:r>
            <a:r>
              <a:rPr lang="ca-ES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ca-ES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endParaRPr lang="ca-ES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204256"/>
            <a:ext cx="9859639" cy="245048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154064" y="264685"/>
                <a:ext cx="980839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Definición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son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suma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sumando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con las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diferencia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obtenida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restando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de las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ca-ES" sz="2400" b="1" dirty="0" err="1"/>
                  <a:t>Observe</a:t>
                </a:r>
                <a:r>
                  <a:rPr lang="ca-ES" sz="2400" dirty="0"/>
                  <a:t> que no es </a:t>
                </a:r>
                <a:r>
                  <a:rPr lang="ca-ES" sz="2400" dirty="0" err="1"/>
                  <a:t>posible</a:t>
                </a:r>
                <a:r>
                  <a:rPr lang="ca-ES" sz="2400" dirty="0"/>
                  <a:t> sumar o restar </a:t>
                </a:r>
                <a:r>
                  <a:rPr lang="ca-ES" sz="2400" dirty="0" err="1"/>
                  <a:t>matrice</a:t>
                </a:r>
                <a:r>
                  <a:rPr lang="ca-ES" sz="2400" dirty="0"/>
                  <a:t> de </a:t>
                </a:r>
                <a:r>
                  <a:rPr lang="ca-ES" sz="2400" dirty="0" err="1"/>
                  <a:t>tamaños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distintos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4" y="264685"/>
                <a:ext cx="9808396" cy="2308324"/>
              </a:xfrm>
              <a:prstGeom prst="rect">
                <a:avLst/>
              </a:prstGeom>
              <a:blipFill>
                <a:blip r:embed="rId17"/>
                <a:stretch>
                  <a:fillRect l="-932" t="-2111" r="-994" b="-501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E6E2906A-1A3E-4051-94BE-AB1B75074F1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5" name="Retângulo: Cantos Arredondados 8">
            <a:hlinkClick r:id="rId19" action="ppaction://hlinksldjump"/>
            <a:extLst>
              <a:ext uri="{FF2B5EF4-FFF2-40B4-BE49-F238E27FC236}">
                <a16:creationId xmlns:a16="http://schemas.microsoft.com/office/drawing/2014/main" id="{0F91EC29-96E7-4B48-9A2F-6A5AEE45143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9">
            <a:hlinkClick r:id="rId20" action="ppaction://hlinksldjump"/>
            <a:extLst>
              <a:ext uri="{FF2B5EF4-FFF2-40B4-BE49-F238E27FC236}">
                <a16:creationId xmlns:a16="http://schemas.microsoft.com/office/drawing/2014/main" id="{39581703-C30C-47BE-B2E9-277347661AF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4</a:t>
            </a:r>
          </a:p>
        </p:txBody>
      </p:sp>
      <p:sp>
        <p:nvSpPr>
          <p:cNvPr id="33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E6E2906A-1A3E-4051-94BE-AB1B75074F1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r>
              <a:rPr lang="ca-ES" b="1" dirty="0">
                <a:solidFill>
                  <a:schemeClr val="tx1"/>
                </a:solidFill>
              </a:rPr>
              <a:t> Iguales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0F91EC29-96E7-4B48-9A2F-6A5AEE45143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y Resta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39581703-C30C-47BE-B2E9-277347661AF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 err="1">
                <a:solidFill>
                  <a:schemeClr val="tx1"/>
                </a:solidFill>
              </a:rPr>
              <a:t>Propiedades</a:t>
            </a:r>
            <a:r>
              <a:rPr lang="ca-ES" b="1" dirty="0">
                <a:solidFill>
                  <a:schemeClr val="tx1"/>
                </a:solidFill>
              </a:rPr>
              <a:t> de la Suma de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5CF7A16B-B5E8-45A9-AFA9-4ECA47EC0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SPRING_QUIZ_SHAPE1">
            <a:extLst>
              <a:ext uri="{FF2B5EF4-FFF2-40B4-BE49-F238E27FC236}">
                <a16:creationId xmlns:a16="http://schemas.microsoft.com/office/drawing/2014/main" id="{FE3BFD61-A02A-4041-BE74-BE8C2642E1F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AE904B3D-F843-486B-A87D-448616D3EBE7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5" name="ISPRING_QUIZ_SHAPE3">
            <a:extLst>
              <a:ext uri="{FF2B5EF4-FFF2-40B4-BE49-F238E27FC236}">
                <a16:creationId xmlns:a16="http://schemas.microsoft.com/office/drawing/2014/main" id="{7036FFE4-FA15-4D90-ABC2-C8F29D93BB8C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6" name="ISPRING_QUIZ_SHAPE4">
            <a:extLst>
              <a:ext uri="{FF2B5EF4-FFF2-40B4-BE49-F238E27FC236}">
                <a16:creationId xmlns:a16="http://schemas.microsoft.com/office/drawing/2014/main" id="{A072D452-5352-41B6-AA03-A543D74BFB5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73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RU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0VF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NFR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RUURS22V8RHoDAAADDAAAIQAAAHVuaXZlcnNhbC9mbGFzaF9za2luX3NldHRpbmdzLnhtbI1WbW/aMBD+XH4FYt9hpd1opRSJvknVWFuNrt+d5ACrjh3ZDh3/fndOHBwIJURI8XPPY5/vzudE5oPL/ga04UreDMaDae8sSgqtQdo3yHLBLPRjZuApvRk8/p3PByPHUELpBVjL5cogUCF9jqxEZTmT27laqWHMko+VVoVMB9Nvjxf0RCNH3ROttzloweUH8n6Mr27vH9t5ghv7ZCEbLlkCQ4WOo+Dh/GH8MO4iyDUYA+TM9f1sPPt5QiNYDMKvcjm5vLqcdVLslnl0v06iDTfcOtFkPLmYXLaLMLTIbcb1izVylRd59zTkWq3I9z3FhJ4TCqFYitWA9Ptrek7QsbK2tMiJfFv4Z0/EPi6sVXKYKGmxaIdS6YwJ1Czdr5OmynAHhauiegn0PE47CHwFxZM0ORYYtoJm1BNIz9NjecLogW7yv/K+rJowmKydaARP0Q+lU+cxfKdnR63egpMfUQy1Eq+0QqMjUD3HAqZWFxCN/IgsZq0+XwqLx91bQ8QzXnGPr6wwMF0yYSrSDvS0P/DJZRrMUwHe/q5EkcFd6WU4VdPg6Xd3ty5xIbPGatc0bCpot24Aet4zBvyAF4Cet6Cov0ixPSDvW0jhz9Atc9nbRbpyOQj1WQSS4buPjx85E80/p9ZjggUrwBEylcLUVcQbz4CSE40cRl6M9tyIJNvwFbN4j/wmTrxdWMhNNNrDyyJqrZnIcivgsJISVWiDPqDxvbnVFgsJyrNnZnYOS+u5TdCHnq6pMNdu3PsyqH76MkjloG/xAqP2BgYbCugnuVSDfiW6GbhJ3NW5r8iY/gD9ppQwAZ/y0UqXyoLpNLEqj1MnLrOWJesMPT8ydx09l77WNEXVgofpk0UWg37AlHPwpdbEiLXmq7XAv33n8Alpk37ESDq7xqkk43UVB4BLMjCdrH2FlwPCs0JYLmADorIFAG3yyHYig8fhcI9UOs1yC5CTtVa1j13pNFpew3BAf0d/VLMNhYYTpWxZbNxudi3B9+HAhaA1V42NyjBklICrlHBKNLaEC3MShI4VVi0s07baxG7s9so2MJM8cw0E4XDdFhNJhFJ5FQVn8vwD3K9Ol0o9UT19i6VdQM1xOm4TOEuzN77hgZsuNUDYGB3Yq7v1L9jGiun0uSY02neLmbS4M7zPXI81FL4X/OiIRgHq0lFHHt/x03/a6/0HUEsDBBQAAgAIANFR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NFRRFKoZa+SrQEAAF8GAAAfAAAAdW5pdmVyc2FsL2h0bWxfc2tpbl9zZXR0aW5ncy5qc42Uz0/CMBTH7/wVZF4NkYFOvGGAxISDidyMh257jIWur2kLiob/3XUIdN0b0l7oNx++70fX99PplitIgu5T96f6XZ1f6+dKA6sZtYHbus5b9MLqgeZ5Cou8AJ4LCDxka5El4xpO+v6MUM6BqFzj3ZsBqR2/AAlYnvwdURGgJrQtoX1Shl+U+H38d8ep6lCR0+d4YwyKXoLCgDA9gapgFRPcLKvlVujBuAX1D7pkCdRM78PHOG0lz47DOEqTkcslWEgmdnPMsBezZJ0p3Ij0QM8Gdrv0aidBlTe+PoV9nsxcgOfavBgo/MDT/jSchu2kVKA1/MUdTcbh+IGEOYuBuwVFw8fh+AJaM55V6wK9zXVujnQURoNo6NKSZdDoUgJpPx3UMVF6NbrZCH7gDHwZpxhWIzjbgWpYNT8MiXIjr7hAqTCzHWmikd0kypGlucgO3GRkN8nZZK1t27dRjYxejCo93h7c2e0yXjPGQe2ZoffMVsRTLtqGyxWjwZCPW3tR59Rc4JQoKBEpkZxo3hg95mP8YWPP72XlTK1BLRB5mfGHOwvI5JKry/Dz6Ox/AVBLAwQUAAIACADRUURSlBOzImkAAABuAAAAHAAAAHVuaXZlcnNhbC9sb2NhbF9zZXR0aW5ncy54bWwNzDEOgzAMQNGdU1jeKe3WgcDGVpbSA1jERZEcG5GA4PZk+8PTb/szChy8pWDq8PV4IrDO5oMuDn/TUL8RUib1JKbsUA2h76pWbCb5cs4FJliFLt4mjiUyjxSLHHYRqOFTXv/AHpuuugFQSwMEFAACAAgAk1l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JNZ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NFRRFKcXjIIFAYAADcXAAAdAAAAAAAAAAEAAAAAAMwTAAB1bml2ZXJzYWwvY29tbW9uX21lc3NhZ2VzLmxuZ1BLAQIAABQAAgAIANFRRFJmsqLVpQAAAIMBAAAuAAAAAAAAAAEAAAAAABsaAAB1bml2ZXJzYWwvcGxheWJhY2tfYW5kX25hdmlnYXRpb25fc2V0dGluZ3MueG1sUEsBAgAAFAACAAgA0VFEUtC9L7ROBAAAhxUAACcAAAAAAAAAAQAAAAAADBsAAHVuaXZlcnNhbC9mbGFzaF9wdWJsaXNoaW5nX3NldHRpbmdzLnhtbFBLAQIAABQAAgAIANFRRFLbZXxEegMAAAMMAAAhAAAAAAAAAAEAAAAAAJ8fAAB1bml2ZXJzYWwvZmxhc2hfc2tpbl9zZXR0aW5ncy54bWxQSwECAAAUAAIACADRUURS5kXGEUgEAAARFQAAJgAAAAAAAAABAAAAAABYIwAAdW5pdmVyc2FsL2h0bWxfcHVibGlzaGluZ19zZXR0aW5ncy54bWxQSwECAAAUAAIACADRUURSqGWvkq0BAABfBgAAHwAAAAAAAAABAAAAAADkJwAAdW5pdmVyc2FsL2h0bWxfc2tpbl9zZXR0aW5ncy5qc1BLAQIAABQAAgAIANFRRFKUE7MiaQAAAG4AAAAcAAAAAAAAAAEAAAAAAM4pAAB1bml2ZXJzYWwvbG9jYWxfc2V0dGluZ3MueG1sUEsBAgAAFAACAAgAk1lCUqqfjlkWCgAAFhkAABcAAAAAAAAAAAAAAAAAcSoAAHVuaXZlcnNhbC91bml2ZXJzYWwucG5nUEsBAgAAFAACAAgAk1lCUuVlxrFLAAAAagAAABsAAAAAAAAAAQAAAAAAvDQAAHVuaXZlcnNhbC91bml2ZXJzYWwucG5nLnhtbFBLBQYAAAAAEgASAFYFAABANQAAAAA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692A2C12-563F-4890-8C22-D573583AD0CD}"/>
  <p:tag name="ISPRING_RESOURCE_FOLDER" val="C:\Users\usuari\Documents\Jhil·li\LECCIONES\LECCIÓN 4\Lección_04_N1_ES\"/>
  <p:tag name="ISPRING_PRESENTATION_PATH" val="C:\Users\usuari\Documents\Jhil·li\LECCIONES\LECCIÓN 4\Lección_04_N1_ES.pptx"/>
  <p:tag name="ISPRING_SCREEN_RECS_UPDATED" val="C:\Users\usuari\Documents\Jhil·li\LECCIONES\LECCIÓN 4\Lección_04_N1_ES\"/>
  <p:tag name="ISPRING_ULTRA_SCORM_COURCE_TITLE" val="Lección_04_N1_ES"/>
  <p:tag name="ISPRING_PRESENTATION_TITLE" val="Lección_04_N1_ES"/>
  <p:tag name="ISPRING_OUTPUT_FOLDER" val="[[&quot;\uFFFDd\u0013*{0FCB5101-AEB5-4723-8DCE-7D5C9063266D}&quot;,&quot;C:\\Users\\Carles Serrat\\Desktop\\EngiMath-UPC\\Execution\\LECCIONES_DEF\\LECCIÓN 4&quot;],[&quot;b\uFFFD0F{AB8C8627-7FDD-4AB7-AE54-4F642AE82300}&quot;,&quot;C:\\Users\\usuari\\Documents\\Jhil·li\\LECCIONES\\LECCIÓN 4&quot;],[&quot;*\uFFFD\uFFFD\uFFFD{BB4CDCA5-F38E-475C-8C53-186BBAA01A72}&quot;,&quot;C:\\Users\\filom\\Documents\\ENGIMATH\\LESSONS\\MATRICES\\LESSON 4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usuari\Documents\Jhil·li\LECCIONES\LECCIÓN 4\Lección_04_N1_ES\quiz\quiz3.quiz"/>
  <p:tag name="ISPRING_QUIZ_RELATIVE_PATH" val="Lección_04_N1_ES\quiz\quiz3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usuari\Documents\Jhil·li\LECCIONES\LECCIÓN 4\Lección_04_N1_ES\quiz\quiz4.quiz"/>
  <p:tag name="ISPRING_QUIZ_RELATIVE_PATH" val="Lección_04_N1_ES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8749F-7987-4AC0-A13B-373C091D6485}"/>
</file>

<file path=customXml/itemProps2.xml><?xml version="1.0" encoding="utf-8"?>
<ds:datastoreItem xmlns:ds="http://schemas.openxmlformats.org/officeDocument/2006/customXml" ds:itemID="{3EDC850E-FE98-4E90-B6F3-2D2417197CB6}"/>
</file>

<file path=customXml/itemProps3.xml><?xml version="1.0" encoding="utf-8"?>
<ds:datastoreItem xmlns:ds="http://schemas.openxmlformats.org/officeDocument/2006/customXml" ds:itemID="{8F066A67-535B-4BC5-B30A-398F77D9CFAC}"/>
</file>

<file path=docProps/app.xml><?xml version="1.0" encoding="utf-8"?>
<Properties xmlns="http://schemas.openxmlformats.org/officeDocument/2006/extended-properties" xmlns:vt="http://schemas.openxmlformats.org/officeDocument/2006/docPropsVTypes">
  <TotalTime>10736</TotalTime>
  <Words>1485</Words>
  <Application>Microsoft Office PowerPoint</Application>
  <PresentationFormat>Pantalla panoràmica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Lección_04_N1_ES</dc:title>
  <dc:creator>Filomena Soares</dc:creator>
  <cp:lastModifiedBy>Administrator</cp:lastModifiedBy>
  <cp:revision>381</cp:revision>
  <dcterms:created xsi:type="dcterms:W3CDTF">2019-03-25T06:42:45Z</dcterms:created>
  <dcterms:modified xsi:type="dcterms:W3CDTF">2021-08-21T21:54:53Z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