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75" r:id="rId2"/>
    <p:sldId id="277" r:id="rId3"/>
    <p:sldId id="285" r:id="rId4"/>
    <p:sldId id="291" r:id="rId5"/>
    <p:sldId id="278" r:id="rId6"/>
    <p:sldId id="286" r:id="rId7"/>
    <p:sldId id="284" r:id="rId8"/>
    <p:sldId id="279" r:id="rId9"/>
    <p:sldId id="290" r:id="rId10"/>
    <p:sldId id="283" r:id="rId11"/>
  </p:sldIdLst>
  <p:sldSz cx="12192000" cy="6858000"/>
  <p:notesSz cx="6858000" cy="9144000"/>
  <p:custDataLst>
    <p:tags r:id="rId13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B8E"/>
    <a:srgbClr val="29A6FF"/>
    <a:srgbClr val="F25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6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96" y="174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24/07/2021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27357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07950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12249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60293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61027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22493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19583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06585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32076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99878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24/07/2021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24/07/2021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24/07/2021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24/07/2021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24/07/2021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24/07/2021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24/07/2021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24/07/2021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24/07/2021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24/07/2021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24/07/2021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24/07/2021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g"/><Relationship Id="rId7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11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slide" Target="slide8.xml"/><Relationship Id="rId4" Type="http://schemas.openxmlformats.org/officeDocument/2006/relationships/image" Target="../media/image1.jpg"/><Relationship Id="rId9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" Target="slide2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slide" Target="slide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slide" Target="slide8.xm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.jpg"/><Relationship Id="rId4" Type="http://schemas.openxmlformats.org/officeDocument/2006/relationships/slide" Target="slide5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10" Type="http://schemas.openxmlformats.org/officeDocument/2006/relationships/image" Target="../media/image18.png"/><Relationship Id="rId4" Type="http://schemas.openxmlformats.org/officeDocument/2006/relationships/slide" Target="slide2.xml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.jpg"/><Relationship Id="rId21" Type="http://schemas.openxmlformats.org/officeDocument/2006/relationships/image" Target="../media/image33.png"/><Relationship Id="rId7" Type="http://schemas.openxmlformats.org/officeDocument/2006/relationships/image" Target="../media/image3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5" Type="http://schemas.openxmlformats.org/officeDocument/2006/relationships/slide" Target="slide5.xml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slide" Target="slide2.xml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22.png"/><Relationship Id="rId18" Type="http://schemas.openxmlformats.org/officeDocument/2006/relationships/image" Target="../media/image43.png"/><Relationship Id="rId3" Type="http://schemas.openxmlformats.org/officeDocument/2006/relationships/image" Target="../media/image1.jpg"/><Relationship Id="rId21" Type="http://schemas.openxmlformats.org/officeDocument/2006/relationships/image" Target="../media/image46.png"/><Relationship Id="rId7" Type="http://schemas.openxmlformats.org/officeDocument/2006/relationships/image" Target="../media/image3.png"/><Relationship Id="rId12" Type="http://schemas.openxmlformats.org/officeDocument/2006/relationships/image" Target="../media/image21.png"/><Relationship Id="rId17" Type="http://schemas.openxmlformats.org/officeDocument/2006/relationships/image" Target="../media/image42.png"/><Relationship Id="rId25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39.png"/><Relationship Id="rId24" Type="http://schemas.openxmlformats.org/officeDocument/2006/relationships/image" Target="../media/image49.png"/><Relationship Id="rId5" Type="http://schemas.openxmlformats.org/officeDocument/2006/relationships/slide" Target="slide5.xml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10" Type="http://schemas.openxmlformats.org/officeDocument/2006/relationships/image" Target="../media/image38.png"/><Relationship Id="rId19" Type="http://schemas.openxmlformats.org/officeDocument/2006/relationships/image" Target="../media/image44.png"/><Relationship Id="rId4" Type="http://schemas.openxmlformats.org/officeDocument/2006/relationships/slide" Target="slide2.xml"/><Relationship Id="rId9" Type="http://schemas.openxmlformats.org/officeDocument/2006/relationships/image" Target="../media/image19.png"/><Relationship Id="rId14" Type="http://schemas.openxmlformats.org/officeDocument/2006/relationships/image" Target="../media/image23.png"/><Relationship Id="rId22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8.xml"/><Relationship Id="rId7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slide" Target="slide5.xml"/><Relationship Id="rId5" Type="http://schemas.openxmlformats.org/officeDocument/2006/relationships/slide" Target="slide2.xml"/><Relationship Id="rId10" Type="http://schemas.openxmlformats.org/officeDocument/2006/relationships/image" Target="../media/image51.png"/><Relationship Id="rId4" Type="http://schemas.openxmlformats.org/officeDocument/2006/relationships/image" Target="../media/image1.jp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9.xml"/><Relationship Id="rId7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5.xml"/><Relationship Id="rId5" Type="http://schemas.openxmlformats.org/officeDocument/2006/relationships/slide" Target="slide2.xml"/><Relationship Id="rId10" Type="http://schemas.openxmlformats.org/officeDocument/2006/relationships/image" Target="../media/image18.png"/><Relationship Id="rId4" Type="http://schemas.openxmlformats.org/officeDocument/2006/relationships/image" Target="../media/image1.jpg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/>
              <a:t>By </a:t>
            </a:r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ca-ES" sz="160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5</a:t>
            </a:r>
          </a:p>
          <a:p>
            <a:pPr algn="ctr"/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Índex</a:t>
            </a:r>
          </a:p>
        </p:txBody>
      </p:sp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: Cantos Arredondados 21">
            <a:hlinkClick r:id="rId5" action="ppaction://hlinksldjump"/>
            <a:extLst>
              <a:ext uri="{FF2B5EF4-FFF2-40B4-BE49-F238E27FC236}">
                <a16:creationId xmlns:a16="http://schemas.microsoft.com/office/drawing/2014/main" id="{FD4D98A8-AAEA-47FB-B6F9-1907B365DD70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Producte d’una Matriu per un Escalar</a:t>
            </a:r>
          </a:p>
        </p:txBody>
      </p:sp>
      <p:sp>
        <p:nvSpPr>
          <p:cNvPr id="23" name="Retângulo: Cantos Arredondados 22">
            <a:hlinkClick r:id="rId6" action="ppaction://hlinksldjump"/>
            <a:extLst>
              <a:ext uri="{FF2B5EF4-FFF2-40B4-BE49-F238E27FC236}">
                <a16:creationId xmlns:a16="http://schemas.microsoft.com/office/drawing/2014/main" id="{A5977466-CCDE-4FEA-BE82-C094ACAEC23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Propietats del Producte d’una Matriu per un Escalar</a:t>
            </a:r>
          </a:p>
        </p:txBody>
      </p:sp>
      <p:sp>
        <p:nvSpPr>
          <p:cNvPr id="24" name="Retângulo: Cantos Arredondados 23">
            <a:hlinkClick r:id="rId7" action="ppaction://hlinksldjump"/>
            <a:extLst>
              <a:ext uri="{FF2B5EF4-FFF2-40B4-BE49-F238E27FC236}">
                <a16:creationId xmlns:a16="http://schemas.microsoft.com/office/drawing/2014/main" id="{57AE80A9-1190-4441-A66C-AE740F90BFF7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071EC89-8D83-4707-B2B5-F5541FC86D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E99CD4BA-B949-423E-B6E6-5EDF556CB58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5" name="CaixaDeTexto 12">
            <a:extLst>
              <a:ext uri="{FF2B5EF4-FFF2-40B4-BE49-F238E27FC236}">
                <a16:creationId xmlns:a16="http://schemas.microsoft.com/office/drawing/2014/main" id="{E3FDB891-E714-4B08-A74A-9937AA951E6C}"/>
              </a:ext>
            </a:extLst>
          </p:cNvPr>
          <p:cNvSpPr txBox="1"/>
          <p:nvPr/>
        </p:nvSpPr>
        <p:spPr>
          <a:xfrm>
            <a:off x="1916522" y="23626"/>
            <a:ext cx="10276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>
                <a:solidFill>
                  <a:srgbClr val="F25E4F"/>
                </a:solidFill>
              </a:rPr>
              <a:t>Recordeu!</a:t>
            </a:r>
            <a:r>
              <a:rPr lang="ca-ES"/>
              <a:t> </a:t>
            </a:r>
          </a:p>
          <a:p>
            <a:r>
              <a:rPr lang="ca-ES">
                <a:solidFill>
                  <a:srgbClr val="0C2B8E"/>
                </a:solidFill>
              </a:rPr>
              <a:t>Podeu </a:t>
            </a:r>
            <a:r>
              <a:rPr lang="ca-ES" b="1">
                <a:solidFill>
                  <a:srgbClr val="0C2B8E"/>
                </a:solidFill>
              </a:rPr>
              <a:t>recórrer totes les seccions </a:t>
            </a:r>
            <a:r>
              <a:rPr lang="ca-ES">
                <a:solidFill>
                  <a:srgbClr val="0C2B8E"/>
                </a:solidFill>
              </a:rPr>
              <a:t>(</a:t>
            </a:r>
            <a:r>
              <a:rPr lang="ca-ES" i="1">
                <a:solidFill>
                  <a:srgbClr val="0C2B8E"/>
                </a:solidFill>
              </a:rPr>
              <a:t>intro</a:t>
            </a:r>
            <a:r>
              <a:rPr lang="ca-ES">
                <a:solidFill>
                  <a:srgbClr val="0C2B8E"/>
                </a:solidFill>
              </a:rPr>
              <a:t> o clic amb el </a:t>
            </a:r>
            <a:r>
              <a:rPr lang="ca-ES" i="1">
                <a:solidFill>
                  <a:srgbClr val="0C2B8E"/>
                </a:solidFill>
              </a:rPr>
              <a:t>mouse</a:t>
            </a:r>
            <a:r>
              <a:rPr lang="ca-ES">
                <a:solidFill>
                  <a:srgbClr val="0C2B8E"/>
                </a:solidFill>
              </a:rPr>
              <a:t>) o </a:t>
            </a:r>
            <a:r>
              <a:rPr lang="ca-ES" b="1">
                <a:solidFill>
                  <a:srgbClr val="0C2B8E"/>
                </a:solidFill>
              </a:rPr>
              <a:t>escolliu la secció que us interessi </a:t>
            </a:r>
            <a:r>
              <a:rPr lang="ca-ES">
                <a:solidFill>
                  <a:srgbClr val="0C2B8E"/>
                </a:solidFill>
              </a:rPr>
              <a:t>fent-hi clic.</a:t>
            </a:r>
          </a:p>
          <a:p>
            <a:r>
              <a:rPr lang="ca-ES">
                <a:solidFill>
                  <a:srgbClr val="0C2B8E"/>
                </a:solidFill>
              </a:rPr>
              <a:t>Escolliu “</a:t>
            </a:r>
            <a:r>
              <a:rPr lang="ca-ES" b="1">
                <a:solidFill>
                  <a:srgbClr val="0C2B8E"/>
                </a:solidFill>
              </a:rPr>
              <a:t>Posa’t a prova</a:t>
            </a:r>
            <a:r>
              <a:rPr lang="ca-ES">
                <a:solidFill>
                  <a:srgbClr val="0C2B8E"/>
                </a:solidFill>
              </a:rPr>
              <a:t>” només</a:t>
            </a:r>
            <a:r>
              <a:rPr lang="ca-ES" b="1">
                <a:solidFill>
                  <a:srgbClr val="0C2B8E"/>
                </a:solidFill>
              </a:rPr>
              <a:t> </a:t>
            </a:r>
            <a:r>
              <a:rPr lang="ca-ES" u="sng">
                <a:solidFill>
                  <a:srgbClr val="0C2B8E"/>
                </a:solidFill>
              </a:rPr>
              <a:t>després de passar per tots els continguts de la lliçó</a:t>
            </a:r>
            <a:r>
              <a:rPr lang="ca-ES">
                <a:solidFill>
                  <a:srgbClr val="0C2B8E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/>
              <a:t>By </a:t>
            </a:r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ca-ES" sz="1600"/>
              <a:t> TEAM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4001729" y="450644"/>
            <a:ext cx="5942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/>
              <a:t>Esperem que us hagi estat útil!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Fi de la Lliçó 5</a:t>
            </a:r>
          </a:p>
        </p:txBody>
      </p:sp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extLst>
              <a:ext uri="{FF2B5EF4-FFF2-40B4-BE49-F238E27FC236}">
                <a16:creationId xmlns:a16="http://schemas.microsoft.com/office/drawing/2014/main" id="{DEE2C1EE-B7BD-454F-A133-9A5E9107186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2DB13659-BE35-40DF-938F-36079C34032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4" name="Retângulo: Cantos Arredondados 43">
            <a:hlinkClick r:id="rId8" action="ppaction://hlinksldjump"/>
            <a:extLst>
              <a:ext uri="{FF2B5EF4-FFF2-40B4-BE49-F238E27FC236}">
                <a16:creationId xmlns:a16="http://schemas.microsoft.com/office/drawing/2014/main" id="{FF684514-812B-4C61-822E-437F52E03BE3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1. </a:t>
            </a:r>
            <a:r>
              <a:rPr lang="ca-ES" b="1">
                <a:solidFill>
                  <a:schemeClr val="tx1"/>
                </a:solidFill>
              </a:rPr>
              <a:t>Producte d’una Matriu per un Escalar</a:t>
            </a:r>
          </a:p>
        </p:txBody>
      </p:sp>
      <p:sp>
        <p:nvSpPr>
          <p:cNvPr id="45" name="Retângulo: Cantos Arredondados 44">
            <a:hlinkClick r:id="rId9" action="ppaction://hlinksldjump"/>
            <a:extLst>
              <a:ext uri="{FF2B5EF4-FFF2-40B4-BE49-F238E27FC236}">
                <a16:creationId xmlns:a16="http://schemas.microsoft.com/office/drawing/2014/main" id="{E19402F4-3EA5-48CD-8628-1A32CC2F9451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2. </a:t>
            </a:r>
            <a:r>
              <a:rPr lang="ca-ES" b="1">
                <a:solidFill>
                  <a:schemeClr val="tx1"/>
                </a:solidFill>
              </a:rPr>
              <a:t>Propietats del Producte d’una Matriu per un Escalar</a:t>
            </a:r>
          </a:p>
        </p:txBody>
      </p:sp>
      <p:sp>
        <p:nvSpPr>
          <p:cNvPr id="46" name="Retângulo: Cantos Arredondados 45">
            <a:hlinkClick r:id="rId10" action="ppaction://hlinksldjump"/>
            <a:extLst>
              <a:ext uri="{FF2B5EF4-FFF2-40B4-BE49-F238E27FC236}">
                <a16:creationId xmlns:a16="http://schemas.microsoft.com/office/drawing/2014/main" id="{1265DD5E-3AE2-4828-BCE6-78F4E5BF12F2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chemeClr val="tx1"/>
                </a:solidFill>
              </a:rPr>
              <a:t>Posa't a prova!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D19289F-F257-4CD7-ABCE-98B6C539F54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340" y="1764000"/>
            <a:ext cx="163734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8" name="Retângulo: Cantos Arredondados 67">
            <a:hlinkClick r:id="rId3" action="ppaction://hlinksldjump"/>
            <a:extLst>
              <a:ext uri="{FF2B5EF4-FFF2-40B4-BE49-F238E27FC236}">
                <a16:creationId xmlns:a16="http://schemas.microsoft.com/office/drawing/2014/main" id="{85F6B10D-AABC-4758-8E9C-717A71B20AB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Producte d’una Matriu per un Escalar</a:t>
            </a:r>
          </a:p>
        </p:txBody>
      </p:sp>
      <p:sp>
        <p:nvSpPr>
          <p:cNvPr id="69" name="Retângulo: Cantos Arredondados 68">
            <a:hlinkClick r:id="rId4" action="ppaction://hlinksldjump"/>
            <a:extLst>
              <a:ext uri="{FF2B5EF4-FFF2-40B4-BE49-F238E27FC236}">
                <a16:creationId xmlns:a16="http://schemas.microsoft.com/office/drawing/2014/main" id="{56A9B158-EB88-42DF-B4AB-3C8D48572029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Propietats del Producte d’una Matriu per un Escalar</a:t>
            </a:r>
          </a:p>
        </p:txBody>
      </p:sp>
      <p:sp>
        <p:nvSpPr>
          <p:cNvPr id="70" name="Retângulo: Cantos Arredondados 69">
            <a:hlinkClick r:id="rId5" action="ppaction://hlinksldjump"/>
            <a:extLst>
              <a:ext uri="{FF2B5EF4-FFF2-40B4-BE49-F238E27FC236}">
                <a16:creationId xmlns:a16="http://schemas.microsoft.com/office/drawing/2014/main" id="{58517F42-0474-47D8-A070-1F9377FCF0ED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5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A01C2BC5-ABE6-424A-8BF6-18B2A3D6A220}"/>
              </a:ext>
            </a:extLst>
          </p:cNvPr>
          <p:cNvSpPr/>
          <p:nvPr/>
        </p:nvSpPr>
        <p:spPr>
          <a:xfrm>
            <a:off x="2163108" y="305859"/>
            <a:ext cx="9859639" cy="2213406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/>
              <p:nvPr/>
            </p:nvSpPr>
            <p:spPr>
              <a:xfrm>
                <a:off x="2293258" y="423438"/>
                <a:ext cx="956045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400" b="1" u="sng" dirty="0">
                    <a:solidFill>
                      <a:srgbClr val="F25E4F"/>
                    </a:solidFill>
                  </a:rPr>
                  <a:t>Definició</a:t>
                </a:r>
                <a:r>
                  <a:rPr lang="ca-ES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just"/>
                <a:r>
                  <a:rPr lang="ca-ES" sz="2400" dirty="0">
                    <a:solidFill>
                      <a:sysClr val="windowText" lastClr="000000"/>
                    </a:solidFill>
                  </a:rPr>
                  <a:t>Si</a:t>
                </a:r>
                <a:r>
                  <a:rPr lang="ca-ES" sz="2400" dirty="0"/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és una matriu i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és un escalar (una constant – generalment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ca-ES" sz="2400" i="1" spc="-45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𝐼𝑅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o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), aleshores el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producte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(o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·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) és la matriu obtinguda multiplicant cada entrada de la matriu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per l’escalar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258" y="423438"/>
                <a:ext cx="9560458" cy="1569660"/>
              </a:xfrm>
              <a:prstGeom prst="rect">
                <a:avLst/>
              </a:prstGeom>
              <a:blipFill>
                <a:blip r:embed="rId7"/>
                <a:stretch>
                  <a:fillRect l="-956" t="-3101" r="-956" b="-775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Imagem 39">
            <a:extLst>
              <a:ext uri="{FF2B5EF4-FFF2-40B4-BE49-F238E27FC236}">
                <a16:creationId xmlns:a16="http://schemas.microsoft.com/office/drawing/2014/main" id="{8F3B27E6-A0EE-41DF-B736-4E3E5954799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8" name="Retângulo: Cantos Arredondados 67">
            <a:hlinkClick r:id="rId3" action="ppaction://hlinksldjump"/>
            <a:extLst>
              <a:ext uri="{FF2B5EF4-FFF2-40B4-BE49-F238E27FC236}">
                <a16:creationId xmlns:a16="http://schemas.microsoft.com/office/drawing/2014/main" id="{85F6B10D-AABC-4758-8E9C-717A71B20AB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Producte d’una Matriu per un Escalar</a:t>
            </a:r>
          </a:p>
        </p:txBody>
      </p:sp>
      <p:sp>
        <p:nvSpPr>
          <p:cNvPr id="69" name="Retângulo: Cantos Arredondados 68">
            <a:hlinkClick r:id="rId4" action="ppaction://hlinksldjump"/>
            <a:extLst>
              <a:ext uri="{FF2B5EF4-FFF2-40B4-BE49-F238E27FC236}">
                <a16:creationId xmlns:a16="http://schemas.microsoft.com/office/drawing/2014/main" id="{56A9B158-EB88-42DF-B4AB-3C8D48572029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Propietats del Producte d’una Matriu per un Escalar</a:t>
            </a:r>
          </a:p>
        </p:txBody>
      </p:sp>
      <p:sp>
        <p:nvSpPr>
          <p:cNvPr id="70" name="Retângulo: Cantos Arredondados 69">
            <a:hlinkClick r:id="rId5" action="ppaction://hlinksldjump"/>
            <a:extLst>
              <a:ext uri="{FF2B5EF4-FFF2-40B4-BE49-F238E27FC236}">
                <a16:creationId xmlns:a16="http://schemas.microsoft.com/office/drawing/2014/main" id="{58517F42-0474-47D8-A070-1F9377FCF0ED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5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A01C2BC5-ABE6-424A-8BF6-18B2A3D6A220}"/>
              </a:ext>
            </a:extLst>
          </p:cNvPr>
          <p:cNvSpPr/>
          <p:nvPr/>
        </p:nvSpPr>
        <p:spPr>
          <a:xfrm>
            <a:off x="2163108" y="305859"/>
            <a:ext cx="9859639" cy="2213406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/>
              <p:nvPr/>
            </p:nvSpPr>
            <p:spPr>
              <a:xfrm>
                <a:off x="2293258" y="423438"/>
                <a:ext cx="9560458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400" b="1" u="sng" dirty="0">
                    <a:solidFill>
                      <a:srgbClr val="F25E4F"/>
                    </a:solidFill>
                  </a:rPr>
                  <a:t>Definició</a:t>
                </a:r>
                <a:r>
                  <a:rPr lang="ca-ES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just"/>
                <a:r>
                  <a:rPr lang="ca-ES" sz="2400" dirty="0">
                    <a:solidFill>
                      <a:sysClr val="windowText" lastClr="000000"/>
                    </a:solidFill>
                  </a:rPr>
                  <a:t>Si</a:t>
                </a:r>
                <a:r>
                  <a:rPr lang="ca-ES" sz="2400" dirty="0"/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és una matriu i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és un escalar (una constant – generalment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ca-ES" sz="2400" i="1" spc="-45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𝐼𝑅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o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), aleshores el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producte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𝑘𝐴</m:t>
                    </m:r>
                    <m: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(o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·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) és la matriu obtinguda multiplicant cada entrada de la matriu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per l’escalar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 </a:t>
                </a:r>
              </a:p>
              <a:p>
                <a:pPr algn="just"/>
                <a:r>
                  <a:rPr lang="ca-ES" sz="2400" dirty="0"/>
                  <a:t>Es diu que la matriu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·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/>
                  <a:t> és un </a:t>
                </a:r>
                <a:r>
                  <a:rPr lang="ca-ES" sz="2400" b="1" dirty="0"/>
                  <a:t>múltiple </a:t>
                </a:r>
                <a:r>
                  <a:rPr lang="ca-ES" sz="2400" dirty="0"/>
                  <a:t>de </a:t>
                </a:r>
                <a14:m>
                  <m:oMath xmlns:m="http://schemas.openxmlformats.org/officeDocument/2006/math">
                    <m:r>
                      <a:rPr lang="ca-ES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258" y="423438"/>
                <a:ext cx="9560458" cy="1938992"/>
              </a:xfrm>
              <a:prstGeom prst="rect">
                <a:avLst/>
              </a:prstGeom>
              <a:blipFill>
                <a:blip r:embed="rId7"/>
                <a:stretch>
                  <a:fillRect l="-956" t="-2508" r="-956" b="-595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E72853E7-BCF7-4F0E-B117-78B44D88FE88}"/>
              </a:ext>
            </a:extLst>
          </p:cNvPr>
          <p:cNvSpPr/>
          <p:nvPr/>
        </p:nvSpPr>
        <p:spPr>
          <a:xfrm>
            <a:off x="2086676" y="2945964"/>
            <a:ext cx="9859639" cy="261385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08D85DC4-326F-4EB2-ACE6-2B2828E0DCC3}"/>
              </a:ext>
            </a:extLst>
          </p:cNvPr>
          <p:cNvSpPr/>
          <p:nvPr/>
        </p:nvSpPr>
        <p:spPr>
          <a:xfrm>
            <a:off x="2401566" y="3006805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u="sng" dirty="0">
                <a:solidFill>
                  <a:srgbClr val="29A6FF"/>
                </a:solidFill>
              </a:rPr>
              <a:t>Exemples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7DF624F3-C88F-4F29-BE19-7EBCAB967A58}"/>
                  </a:ext>
                </a:extLst>
              </p:cNvPr>
              <p:cNvSpPr/>
              <p:nvPr/>
            </p:nvSpPr>
            <p:spPr>
              <a:xfrm>
                <a:off x="2463281" y="3525484"/>
                <a:ext cx="1831271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 b="1" dirty="0">
                    <a:solidFill>
                      <a:srgbClr val="29A6FF"/>
                    </a:solidFill>
                  </a:rPr>
                  <a:t>(1)   </a:t>
                </a:r>
                <a14:m>
                  <m:oMath xmlns:m="http://schemas.openxmlformats.org/officeDocument/2006/math">
                    <m:r>
                      <a:rPr lang="ca-ES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a-ES" dirty="0"/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7DF624F3-C88F-4F29-BE19-7EBCAB967A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81" y="3525484"/>
                <a:ext cx="1831271" cy="552459"/>
              </a:xfrm>
              <a:prstGeom prst="rect">
                <a:avLst/>
              </a:prstGeom>
              <a:blipFill>
                <a:blip r:embed="rId8"/>
                <a:stretch>
                  <a:fillRect l="-2667" b="-109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: Cantos Arredondados 23">
                <a:extLst>
                  <a:ext uri="{FF2B5EF4-FFF2-40B4-BE49-F238E27FC236}">
                    <a16:creationId xmlns:a16="http://schemas.microsoft.com/office/drawing/2014/main" id="{D960CA87-0EC3-407B-9EE2-AF2D8355EACF}"/>
                  </a:ext>
                </a:extLst>
              </p:cNvPr>
              <p:cNvSpPr/>
              <p:nvPr/>
            </p:nvSpPr>
            <p:spPr>
              <a:xfrm>
                <a:off x="3342437" y="5986957"/>
                <a:ext cx="7305356" cy="734599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ca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ca-E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a-E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a-E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a-E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ca-ES" sz="2000" dirty="0">
                    <a:solidFill>
                      <a:schemeClr val="tx1"/>
                    </a:solidFill>
                  </a:rPr>
                  <a:t> </a:t>
                </a:r>
                <a:r>
                  <a:rPr lang="ca-ES" sz="2000" dirty="0"/>
                  <a:t>i</a:t>
                </a:r>
                <a:r>
                  <a:rPr lang="ca-E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ca-ES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ca-ES" sz="2000" i="1" spc="-45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𝐼𝑅</m:t>
                    </m:r>
                  </m:oMath>
                </a14:m>
                <a:r>
                  <a:rPr lang="ca-ES" sz="2000" dirty="0">
                    <a:solidFill>
                      <a:sysClr val="windowText" lastClr="000000"/>
                    </a:solidFill>
                  </a:rPr>
                  <a:t>  o </a:t>
                </a:r>
                <a14:m>
                  <m:oMath xmlns:m="http://schemas.openxmlformats.org/officeDocument/2006/math">
                    <m:r>
                      <a:rPr lang="ca-ES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  <m:r>
                      <a:rPr lang="ca-ES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a-E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ca-E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ca-E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  <m:r>
                      <a:rPr lang="ca-E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ca-E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ca-E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a-E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a-ES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ca-ES" sz="2000" b="0" i="1" smtClean="0">
                                    <a:latin typeface="Cambria Math" panose="02040503050406030204" pitchFamily="18" charset="0"/>
                                  </a:rPr>
                                  <m:t>·</m:t>
                                </m:r>
                                <m:r>
                                  <a:rPr lang="ca-ES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a-ES" sz="20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ca-E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endParaRPr lang="ca-E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tângulo: Cantos Arredondados 23">
                <a:extLst>
                  <a:ext uri="{FF2B5EF4-FFF2-40B4-BE49-F238E27FC236}">
                    <a16:creationId xmlns:a16="http://schemas.microsoft.com/office/drawing/2014/main" id="{D960CA87-0EC3-407B-9EE2-AF2D8355E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437" y="5986957"/>
                <a:ext cx="7305356" cy="73459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24">
            <a:extLst>
              <a:ext uri="{FF2B5EF4-FFF2-40B4-BE49-F238E27FC236}">
                <a16:creationId xmlns:a16="http://schemas.microsoft.com/office/drawing/2014/main" id="{8BF940DF-8021-4123-A76B-3F9E23E55524}"/>
              </a:ext>
            </a:extLst>
          </p:cNvPr>
          <p:cNvSpPr/>
          <p:nvPr/>
        </p:nvSpPr>
        <p:spPr>
          <a:xfrm>
            <a:off x="5821075" y="5628830"/>
            <a:ext cx="23480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2000" b="1" dirty="0">
                <a:ln w="9525">
                  <a:solidFill>
                    <a:srgbClr val="F25E4F"/>
                  </a:solidFill>
                  <a:prstDash val="solid"/>
                </a:ln>
              </a:rPr>
              <a:t>Notació Matemàtica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9B0C087F-C2BC-44A1-AF63-0361CE6E9418}"/>
                  </a:ext>
                </a:extLst>
              </p:cNvPr>
              <p:cNvSpPr/>
              <p:nvPr/>
            </p:nvSpPr>
            <p:spPr>
              <a:xfrm>
                <a:off x="2463281" y="4178856"/>
                <a:ext cx="2449260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 b="1" dirty="0">
                    <a:solidFill>
                      <a:srgbClr val="29A6FF"/>
                    </a:solidFill>
                  </a:rPr>
                  <a:t>(2)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a-ES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a-ES" dirty="0"/>
              </a:p>
            </p:txBody>
          </p:sp>
        </mc:Choice>
        <mc:Fallback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9B0C087F-C2BC-44A1-AF63-0361CE6E94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81" y="4178856"/>
                <a:ext cx="2449260" cy="552459"/>
              </a:xfrm>
              <a:prstGeom prst="rect">
                <a:avLst/>
              </a:prstGeom>
              <a:blipFill>
                <a:blip r:embed="rId10"/>
                <a:stretch>
                  <a:fillRect l="-1990" b="-222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6B2B7F25-B125-4B3B-9F5B-1DE6FC8C0049}"/>
                  </a:ext>
                </a:extLst>
              </p:cNvPr>
              <p:cNvSpPr/>
              <p:nvPr/>
            </p:nvSpPr>
            <p:spPr>
              <a:xfrm>
                <a:off x="2463281" y="4893634"/>
                <a:ext cx="1379224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 b="1" dirty="0">
                    <a:solidFill>
                      <a:srgbClr val="29A6FF"/>
                    </a:solidFill>
                  </a:rPr>
                  <a:t>(3) </a:t>
                </a:r>
                <a14:m>
                  <m:oMath xmlns:m="http://schemas.openxmlformats.org/officeDocument/2006/math">
                    <m:r>
                      <a:rPr lang="ca-E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d>
                      <m:dPr>
                        <m:ctrlP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a-ES" dirty="0"/>
              </a:p>
            </p:txBody>
          </p:sp>
        </mc:Choice>
        <mc:Fallback xmlns="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6B2B7F25-B125-4B3B-9F5B-1DE6FC8C00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81" y="4893634"/>
                <a:ext cx="1379224" cy="554254"/>
              </a:xfrm>
              <a:prstGeom prst="rect">
                <a:avLst/>
              </a:prstGeom>
              <a:blipFill>
                <a:blip r:embed="rId11"/>
                <a:stretch>
                  <a:fillRect l="-3540" b="-109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tângulo 27">
            <a:extLst>
              <a:ext uri="{FF2B5EF4-FFF2-40B4-BE49-F238E27FC236}">
                <a16:creationId xmlns:a16="http://schemas.microsoft.com/office/drawing/2014/main" id="{C4532341-1E10-4155-8545-916B4AFF8F89}"/>
              </a:ext>
            </a:extLst>
          </p:cNvPr>
          <p:cNvSpPr/>
          <p:nvPr/>
        </p:nvSpPr>
        <p:spPr>
          <a:xfrm>
            <a:off x="7141112" y="3052971"/>
            <a:ext cx="480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>
                <a:solidFill>
                  <a:srgbClr val="29A6FF"/>
                </a:solidFill>
              </a:rPr>
              <a:t>(Feu </a:t>
            </a:r>
            <a:r>
              <a:rPr lang="ca-ES" b="1" dirty="0">
                <a:solidFill>
                  <a:srgbClr val="29A6FF"/>
                </a:solidFill>
              </a:rPr>
              <a:t>clic</a:t>
            </a:r>
            <a:r>
              <a:rPr lang="ca-ES" dirty="0">
                <a:solidFill>
                  <a:srgbClr val="29A6FF"/>
                </a:solidFill>
              </a:rPr>
              <a:t> sobre el producte per veure la resolució)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5F1DD3BD-B0DC-47F2-884E-238E7BA59732}"/>
                  </a:ext>
                </a:extLst>
              </p:cNvPr>
              <p:cNvSpPr/>
              <p:nvPr/>
            </p:nvSpPr>
            <p:spPr>
              <a:xfrm>
                <a:off x="4198373" y="3543696"/>
                <a:ext cx="1553952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  <m:e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5F1DD3BD-B0DC-47F2-884E-238E7BA597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373" y="3543696"/>
                <a:ext cx="1553952" cy="55245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C2A093A0-4218-486D-9CA8-627C88A4FC2E}"/>
                  </a:ext>
                </a:extLst>
              </p:cNvPr>
              <p:cNvSpPr/>
              <p:nvPr/>
            </p:nvSpPr>
            <p:spPr>
              <a:xfrm>
                <a:off x="5558984" y="3543696"/>
                <a:ext cx="2770054" cy="62741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ca-ES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brk m:alnAt="7"/>
                                  </m:rPr>
                                  <a:rPr lang="ca-ES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d>
                                  <m:dPr>
                                    <m:ctrlPr>
                                      <a:rPr lang="ca-ES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a-ES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ca-ES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ca-ES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d>
                                  <m:dPr>
                                    <m:ctrlPr>
                                      <a:rPr lang="ca-ES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a-ES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ca-ES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ca-ES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ca-ES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C2A093A0-4218-486D-9CA8-627C88A4FC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984" y="3543696"/>
                <a:ext cx="2770054" cy="62741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E069EFDF-D2E6-4956-94F7-7F3E54591F93}"/>
                  </a:ext>
                </a:extLst>
              </p:cNvPr>
              <p:cNvSpPr/>
              <p:nvPr/>
            </p:nvSpPr>
            <p:spPr>
              <a:xfrm>
                <a:off x="6565333" y="4198861"/>
                <a:ext cx="1996380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E069EFDF-D2E6-4956-94F7-7F3E54591F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333" y="4198861"/>
                <a:ext cx="1996380" cy="55245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FEEC4CD1-DA95-4CA3-B978-87695DD5D22F}"/>
                  </a:ext>
                </a:extLst>
              </p:cNvPr>
              <p:cNvSpPr/>
              <p:nvPr/>
            </p:nvSpPr>
            <p:spPr>
              <a:xfrm>
                <a:off x="8493316" y="4179240"/>
                <a:ext cx="3399264" cy="62741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0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b="1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b="1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ca-ES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ca-ES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b="1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ca-ES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d>
                                  <m:dPr>
                                    <m:ctrlPr>
                                      <a:rPr lang="ca-ES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a-ES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ca-ES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b="1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ca-ES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ca-ES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b="1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ca-ES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ca-ES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ca-ES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b="1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ca-ES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ca-ES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b="1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ca-ES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d>
                                  <m:dPr>
                                    <m:ctrlPr>
                                      <a:rPr lang="ca-ES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a-ES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ca-ES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b="1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FEEC4CD1-DA95-4CA3-B978-87695DD5D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316" y="4179240"/>
                <a:ext cx="3399264" cy="62741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608BAC14-68B0-4B92-9012-5D1D632D750E}"/>
                  </a:ext>
                </a:extLst>
              </p:cNvPr>
              <p:cNvSpPr/>
              <p:nvPr/>
            </p:nvSpPr>
            <p:spPr>
              <a:xfrm>
                <a:off x="3648216" y="4893634"/>
                <a:ext cx="1207702" cy="5598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608BAC14-68B0-4B92-9012-5D1D632D7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216" y="4893634"/>
                <a:ext cx="1207702" cy="55989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9160CD4C-E1D8-49F6-AE68-A61C42412DFD}"/>
                  </a:ext>
                </a:extLst>
              </p:cNvPr>
              <p:cNvSpPr/>
              <p:nvPr/>
            </p:nvSpPr>
            <p:spPr>
              <a:xfrm>
                <a:off x="4680735" y="4994541"/>
                <a:ext cx="8242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sSub>
                        <m:sSubPr>
                          <m:ctrlPr>
                            <a:rPr lang="ca-ES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ca-ES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ca-ES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9160CD4C-E1D8-49F6-AE68-A61C42412D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735" y="4994541"/>
                <a:ext cx="824200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680D72BB-4E9E-4C50-B977-CC044097468F}"/>
                  </a:ext>
                </a:extLst>
              </p:cNvPr>
              <p:cNvSpPr/>
              <p:nvPr/>
            </p:nvSpPr>
            <p:spPr>
              <a:xfrm>
                <a:off x="4680735" y="4178052"/>
                <a:ext cx="2123017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ca-ES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ca-ES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ca-E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680D72BB-4E9E-4C50-B977-CC04409746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735" y="4178052"/>
                <a:ext cx="2123017" cy="55245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9B5CDFEE-1478-45DD-ACF7-43E3747E13BD}"/>
              </a:ext>
            </a:extLst>
          </p:cNvPr>
          <p:cNvSpPr/>
          <p:nvPr/>
        </p:nvSpPr>
        <p:spPr>
          <a:xfrm>
            <a:off x="2833635" y="4846848"/>
            <a:ext cx="2671300" cy="641232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38" name="Conexão reta unidirecional 37">
            <a:extLst>
              <a:ext uri="{FF2B5EF4-FFF2-40B4-BE49-F238E27FC236}">
                <a16:creationId xmlns:a16="http://schemas.microsoft.com/office/drawing/2014/main" id="{84CD3544-E8A7-4E38-97B8-3D52DC4E453E}"/>
              </a:ext>
            </a:extLst>
          </p:cNvPr>
          <p:cNvCxnSpPr>
            <a:cxnSpLocks/>
          </p:cNvCxnSpPr>
          <p:nvPr/>
        </p:nvCxnSpPr>
        <p:spPr>
          <a:xfrm>
            <a:off x="5661192" y="5148147"/>
            <a:ext cx="1055077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CED99081-2B57-4ACD-A050-38C125002415}"/>
              </a:ext>
            </a:extLst>
          </p:cNvPr>
          <p:cNvSpPr/>
          <p:nvPr/>
        </p:nvSpPr>
        <p:spPr>
          <a:xfrm>
            <a:off x="6996113" y="4952245"/>
            <a:ext cx="3399264" cy="4426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a-ES" sz="2000" b="1" dirty="0"/>
              <a:t>M</a:t>
            </a:r>
            <a:r>
              <a:rPr lang="ca-ES" sz="2000" b="1" dirty="0">
                <a:solidFill>
                  <a:schemeClr val="tx1"/>
                </a:solidFill>
              </a:rPr>
              <a:t>atriu Es</a:t>
            </a:r>
            <a:r>
              <a:rPr lang="ca-ES" sz="2000" b="1" dirty="0"/>
              <a:t>calar</a:t>
            </a:r>
            <a:r>
              <a:rPr lang="ca-ES" sz="2000" dirty="0">
                <a:solidFill>
                  <a:schemeClr val="tx1"/>
                </a:solidFill>
              </a:rPr>
              <a:t>  (vegeu Lliçó</a:t>
            </a:r>
            <a:r>
              <a:rPr lang="ca-ES" sz="2000" dirty="0"/>
              <a:t> 2)</a:t>
            </a:r>
            <a:endParaRPr lang="ca-ES" sz="2000" dirty="0">
              <a:solidFill>
                <a:schemeClr val="tx1"/>
              </a:solidFill>
            </a:endParaRP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8F3B27E6-A0EE-41DF-B736-4E3E59547991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3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9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1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4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3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6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3" grpId="1"/>
      <p:bldP spid="24" grpId="0" animBg="1"/>
      <p:bldP spid="25" grpId="0"/>
      <p:bldP spid="26" grpId="0"/>
      <p:bldP spid="26" grpId="1"/>
      <p:bldP spid="27" grpId="0"/>
      <p:bldP spid="27" grpId="1"/>
      <p:bldP spid="28" grpId="0"/>
      <p:bldP spid="28" grpId="1"/>
      <p:bldP spid="28" grpId="2"/>
      <p:bldP spid="28" grpId="3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4" grpId="0"/>
      <p:bldP spid="34" grpId="1"/>
      <p:bldP spid="35" grpId="0"/>
      <p:bldP spid="35" grpId="1"/>
      <p:bldP spid="36" grpId="0"/>
      <p:bldP spid="36" grpId="1"/>
      <p:bldP spid="2" grpId="0" animBg="1"/>
      <p:bldP spid="2" grpId="1" animBg="1"/>
      <p:bldP spid="39" grpId="0" animBg="1"/>
      <p:bldP spid="3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8" name="Retângulo: Cantos Arredondados 67">
            <a:hlinkClick r:id="rId4" action="ppaction://hlinksldjump"/>
            <a:extLst>
              <a:ext uri="{FF2B5EF4-FFF2-40B4-BE49-F238E27FC236}">
                <a16:creationId xmlns:a16="http://schemas.microsoft.com/office/drawing/2014/main" id="{85F6B10D-AABC-4758-8E9C-717A71B20AB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Producte d’una Matriu per un Escalar</a:t>
            </a:r>
          </a:p>
        </p:txBody>
      </p:sp>
      <p:sp>
        <p:nvSpPr>
          <p:cNvPr id="69" name="Retângulo: Cantos Arredondados 68">
            <a:hlinkClick r:id="rId5" action="ppaction://hlinksldjump"/>
            <a:extLst>
              <a:ext uri="{FF2B5EF4-FFF2-40B4-BE49-F238E27FC236}">
                <a16:creationId xmlns:a16="http://schemas.microsoft.com/office/drawing/2014/main" id="{56A9B158-EB88-42DF-B4AB-3C8D48572029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Propietats del Producte d’una Matriu per un Escalar</a:t>
            </a:r>
          </a:p>
        </p:txBody>
      </p:sp>
      <p:sp>
        <p:nvSpPr>
          <p:cNvPr id="70" name="Retângulo: Cantos Arredondados 69">
            <a:hlinkClick r:id="rId6" action="ppaction://hlinksldjump"/>
            <a:extLst>
              <a:ext uri="{FF2B5EF4-FFF2-40B4-BE49-F238E27FC236}">
                <a16:creationId xmlns:a16="http://schemas.microsoft.com/office/drawing/2014/main" id="{58517F42-0474-47D8-A070-1F9377FCF0ED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5</a:t>
            </a: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8F3B27E6-A0EE-41DF-B736-4E3E5954799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" name="ISPRING_QUIZ_SHAPE0">
            <a:extLst>
              <a:ext uri="{FF2B5EF4-FFF2-40B4-BE49-F238E27FC236}">
                <a16:creationId xmlns:a16="http://schemas.microsoft.com/office/drawing/2014/main" id="{483AC0C2-183B-4C42-AC17-1237CE0BFF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SPRING_QUIZ_SHAPE1">
            <a:extLst>
              <a:ext uri="{FF2B5EF4-FFF2-40B4-BE49-F238E27FC236}">
                <a16:creationId xmlns:a16="http://schemas.microsoft.com/office/drawing/2014/main" id="{30208B8E-3647-4B27-AE68-9B8FAC9C4C06}"/>
              </a:ext>
            </a:extLst>
          </p:cNvPr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6" name="ISPRING_QUIZ_SHAPE2">
            <a:extLst>
              <a:ext uri="{FF2B5EF4-FFF2-40B4-BE49-F238E27FC236}">
                <a16:creationId xmlns:a16="http://schemas.microsoft.com/office/drawing/2014/main" id="{3D51E51E-3CAB-4375-ADD1-84D04CA2BA22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s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8" name="ISPRING_QUIZ_SHAPE3">
            <a:extLst>
              <a:ext uri="{FF2B5EF4-FFF2-40B4-BE49-F238E27FC236}">
                <a16:creationId xmlns:a16="http://schemas.microsoft.com/office/drawing/2014/main" id="{F0FB37AE-A534-4D28-88E7-2311BB9B140D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9" name="ISPRING_QUIZ_SHAPE4">
            <a:extLst>
              <a:ext uri="{FF2B5EF4-FFF2-40B4-BE49-F238E27FC236}">
                <a16:creationId xmlns:a16="http://schemas.microsoft.com/office/drawing/2014/main" id="{5DF9ED1B-F21C-4E28-A061-2E3CD8823416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s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5291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5</a:t>
            </a:r>
          </a:p>
        </p:txBody>
      </p:sp>
      <p:sp>
        <p:nvSpPr>
          <p:cNvPr id="66" name="Retângulo: Cantos Arredondados 65">
            <a:hlinkClick r:id="rId4" action="ppaction://hlinksldjump"/>
            <a:extLst>
              <a:ext uri="{FF2B5EF4-FFF2-40B4-BE49-F238E27FC236}">
                <a16:creationId xmlns:a16="http://schemas.microsoft.com/office/drawing/2014/main" id="{B6291C6F-9B33-40A6-B014-82C61F231664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Producte d’una Matriu per un Escalar</a:t>
            </a:r>
          </a:p>
        </p:txBody>
      </p:sp>
      <p:sp>
        <p:nvSpPr>
          <p:cNvPr id="67" name="Retângulo: Cantos Arredondados 66">
            <a:hlinkClick r:id="rId5" action="ppaction://hlinksldjump"/>
            <a:extLst>
              <a:ext uri="{FF2B5EF4-FFF2-40B4-BE49-F238E27FC236}">
                <a16:creationId xmlns:a16="http://schemas.microsoft.com/office/drawing/2014/main" id="{244A1948-6791-4118-A647-DF6056CB0895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Propietats del Producte d’una Matriu per un Escalar</a:t>
            </a:r>
          </a:p>
        </p:txBody>
      </p:sp>
      <p:sp>
        <p:nvSpPr>
          <p:cNvPr id="68" name="Retângulo: Cantos Arredondados 67">
            <a:hlinkClick r:id="rId6" action="ppaction://hlinksldjump"/>
            <a:extLst>
              <a:ext uri="{FF2B5EF4-FFF2-40B4-BE49-F238E27FC236}">
                <a16:creationId xmlns:a16="http://schemas.microsoft.com/office/drawing/2014/main" id="{5874E523-6960-4FB0-AFB0-6219BD10A088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99ECFD7A-9B29-427A-95D9-5DC423E376FD}"/>
              </a:ext>
            </a:extLst>
          </p:cNvPr>
          <p:cNvSpPr/>
          <p:nvPr/>
        </p:nvSpPr>
        <p:spPr>
          <a:xfrm>
            <a:off x="2034898" y="271307"/>
            <a:ext cx="4717590" cy="5275384"/>
          </a:xfrm>
          <a:prstGeom prst="roundRect">
            <a:avLst>
              <a:gd name="adj" fmla="val 3722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8F5F7C7-6809-4E03-9581-DA8335A3D3C2}"/>
              </a:ext>
            </a:extLst>
          </p:cNvPr>
          <p:cNvSpPr/>
          <p:nvPr/>
        </p:nvSpPr>
        <p:spPr>
          <a:xfrm>
            <a:off x="2353828" y="652031"/>
            <a:ext cx="4637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b="1" u="sng" dirty="0">
                <a:solidFill>
                  <a:srgbClr val="F25E4F"/>
                </a:solidFill>
              </a:rPr>
              <a:t>Proposicions </a:t>
            </a:r>
            <a:endParaRPr lang="ca-ES" sz="2400" u="sng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4A036ADC-1815-46D7-A289-63BE7CE42DC8}"/>
                  </a:ext>
                </a:extLst>
              </p:cNvPr>
              <p:cNvSpPr/>
              <p:nvPr/>
            </p:nvSpPr>
            <p:spPr>
              <a:xfrm>
                <a:off x="2353828" y="1075509"/>
                <a:ext cx="407711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000" dirty="0"/>
                  <a:t>Si </a:t>
                </a:r>
                <a14:m>
                  <m:oMath xmlns:m="http://schemas.openxmlformats.org/officeDocument/2006/math">
                    <m:r>
                      <a:rPr lang="ca-ES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ca-ES" sz="20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000" dirty="0"/>
                  <a:t> són matrius de la mateixa mida i </a:t>
                </a:r>
                <a14:m>
                  <m:oMath xmlns:m="http://schemas.openxmlformats.org/officeDocument/2006/math">
                    <m:r>
                      <a:rPr lang="ca-E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ca-E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ca-ES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ca-ES" sz="2000" dirty="0"/>
                  <a:t> són escalars, les regles següents són vàlides:  </a:t>
                </a:r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4A036ADC-1815-46D7-A289-63BE7CE42D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828" y="1075509"/>
                <a:ext cx="4077117" cy="1015663"/>
              </a:xfrm>
              <a:prstGeom prst="rect">
                <a:avLst/>
              </a:prstGeom>
              <a:blipFill>
                <a:blip r:embed="rId8"/>
                <a:stretch>
                  <a:fillRect l="-1495" t="-2994" r="-1644" b="-958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5</a:t>
            </a:r>
          </a:p>
        </p:txBody>
      </p:sp>
      <p:sp>
        <p:nvSpPr>
          <p:cNvPr id="66" name="Retângulo: Cantos Arredondados 65">
            <a:hlinkClick r:id="rId4" action="ppaction://hlinksldjump"/>
            <a:extLst>
              <a:ext uri="{FF2B5EF4-FFF2-40B4-BE49-F238E27FC236}">
                <a16:creationId xmlns:a16="http://schemas.microsoft.com/office/drawing/2014/main" id="{B6291C6F-9B33-40A6-B014-82C61F231664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Producte d’una Matriu per un Escalar</a:t>
            </a:r>
          </a:p>
        </p:txBody>
      </p:sp>
      <p:sp>
        <p:nvSpPr>
          <p:cNvPr id="67" name="Retângulo: Cantos Arredondados 66">
            <a:hlinkClick r:id="rId5" action="ppaction://hlinksldjump"/>
            <a:extLst>
              <a:ext uri="{FF2B5EF4-FFF2-40B4-BE49-F238E27FC236}">
                <a16:creationId xmlns:a16="http://schemas.microsoft.com/office/drawing/2014/main" id="{244A1948-6791-4118-A647-DF6056CB0895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Propietats del Producte d’una Matriu per un Escalar</a:t>
            </a:r>
          </a:p>
        </p:txBody>
      </p:sp>
      <p:sp>
        <p:nvSpPr>
          <p:cNvPr id="68" name="Retângulo: Cantos Arredondados 67">
            <a:hlinkClick r:id="rId6" action="ppaction://hlinksldjump"/>
            <a:extLst>
              <a:ext uri="{FF2B5EF4-FFF2-40B4-BE49-F238E27FC236}">
                <a16:creationId xmlns:a16="http://schemas.microsoft.com/office/drawing/2014/main" id="{5874E523-6960-4FB0-AFB0-6219BD10A088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99ECFD7A-9B29-427A-95D9-5DC423E376FD}"/>
              </a:ext>
            </a:extLst>
          </p:cNvPr>
          <p:cNvSpPr/>
          <p:nvPr/>
        </p:nvSpPr>
        <p:spPr>
          <a:xfrm>
            <a:off x="2034898" y="271307"/>
            <a:ext cx="4717590" cy="5275384"/>
          </a:xfrm>
          <a:prstGeom prst="roundRect">
            <a:avLst>
              <a:gd name="adj" fmla="val 3722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8F5F7C7-6809-4E03-9581-DA8335A3D3C2}"/>
              </a:ext>
            </a:extLst>
          </p:cNvPr>
          <p:cNvSpPr/>
          <p:nvPr/>
        </p:nvSpPr>
        <p:spPr>
          <a:xfrm>
            <a:off x="2353828" y="652031"/>
            <a:ext cx="4637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b="1" u="sng" dirty="0">
                <a:solidFill>
                  <a:srgbClr val="F25E4F"/>
                </a:solidFill>
              </a:rPr>
              <a:t>Proposicions </a:t>
            </a:r>
            <a:endParaRPr lang="ca-ES" sz="2400" u="sng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4A036ADC-1815-46D7-A289-63BE7CE42DC8}"/>
                  </a:ext>
                </a:extLst>
              </p:cNvPr>
              <p:cNvSpPr/>
              <p:nvPr/>
            </p:nvSpPr>
            <p:spPr>
              <a:xfrm>
                <a:off x="2353828" y="1075509"/>
                <a:ext cx="407711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000" dirty="0"/>
                  <a:t>Si </a:t>
                </a:r>
                <a14:m>
                  <m:oMath xmlns:m="http://schemas.openxmlformats.org/officeDocument/2006/math">
                    <m:r>
                      <a:rPr lang="ca-ES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ca-ES" sz="20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000" dirty="0"/>
                  <a:t> són matrius de la mateixa mida i </a:t>
                </a:r>
                <a14:m>
                  <m:oMath xmlns:m="http://schemas.openxmlformats.org/officeDocument/2006/math">
                    <m:r>
                      <a:rPr lang="ca-ES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ca-E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ca-ES" sz="20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ca-ES" sz="2000" dirty="0"/>
                  <a:t> són escalars, les regles següents són vàlides :  </a:t>
                </a:r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4A036ADC-1815-46D7-A289-63BE7CE42D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828" y="1075509"/>
                <a:ext cx="4077117" cy="1015663"/>
              </a:xfrm>
              <a:prstGeom prst="rect">
                <a:avLst/>
              </a:prstGeom>
              <a:blipFill>
                <a:blip r:embed="rId8"/>
                <a:stretch>
                  <a:fillRect l="-1495" t="-2994" r="-1644" b="-958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/>
              <p:nvPr/>
            </p:nvSpPr>
            <p:spPr>
              <a:xfrm>
                <a:off x="2454780" y="2150853"/>
                <a:ext cx="2536976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ca-E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ca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𝑘𝐴</m:t>
                      </m:r>
                      <m:r>
                        <a:rPr lang="ca-E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𝑘𝐵</m:t>
                      </m:r>
                    </m:oMath>
                  </m:oMathPara>
                </a14:m>
                <a:endParaRPr lang="ca-E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780" y="2150853"/>
                <a:ext cx="2536976" cy="442674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8C036980-AC30-40DA-AD7D-C1D3926F51ED}"/>
                  </a:ext>
                </a:extLst>
              </p:cNvPr>
              <p:cNvSpPr/>
              <p:nvPr/>
            </p:nvSpPr>
            <p:spPr>
              <a:xfrm>
                <a:off x="2458547" y="2818188"/>
                <a:ext cx="2451648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ca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𝑘𝐴</m:t>
                      </m:r>
                      <m:r>
                        <a:rPr lang="ca-E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𝑠𝐴</m:t>
                      </m:r>
                    </m:oMath>
                  </m:oMathPara>
                </a14:m>
                <a:endParaRPr lang="ca-E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8C036980-AC30-40DA-AD7D-C1D3926F51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547" y="2818188"/>
                <a:ext cx="2451648" cy="442674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tângulo 47">
            <a:extLst>
              <a:ext uri="{FF2B5EF4-FFF2-40B4-BE49-F238E27FC236}">
                <a16:creationId xmlns:a16="http://schemas.microsoft.com/office/drawing/2014/main" id="{13C6C2D9-B551-47E5-A51A-9ACAA53EB0BD}"/>
              </a:ext>
            </a:extLst>
          </p:cNvPr>
          <p:cNvSpPr/>
          <p:nvPr/>
        </p:nvSpPr>
        <p:spPr>
          <a:xfrm>
            <a:off x="5347918" y="2361368"/>
            <a:ext cx="1516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dirty="0"/>
              <a:t>Propietats</a:t>
            </a:r>
          </a:p>
          <a:p>
            <a:pPr algn="just"/>
            <a:r>
              <a:rPr lang="ca-ES" dirty="0"/>
              <a:t>Distributives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51DB2AB-5CD5-4A63-B5DE-CAD9CB9B52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91630" y="2091171"/>
            <a:ext cx="188932" cy="1230867"/>
          </a:xfrm>
          <a:prstGeom prst="rect">
            <a:avLst/>
          </a:prstGeom>
        </p:spPr>
      </p:pic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2B9B7214-2697-4C80-BE86-6295C8FB315C}"/>
              </a:ext>
            </a:extLst>
          </p:cNvPr>
          <p:cNvSpPr/>
          <p:nvPr/>
        </p:nvSpPr>
        <p:spPr>
          <a:xfrm>
            <a:off x="7228568" y="704472"/>
            <a:ext cx="4717590" cy="2018617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D59F3A57-8E0E-489C-B5EA-81BFF57D6C99}"/>
              </a:ext>
            </a:extLst>
          </p:cNvPr>
          <p:cNvSpPr/>
          <p:nvPr/>
        </p:nvSpPr>
        <p:spPr>
          <a:xfrm>
            <a:off x="7499915" y="863383"/>
            <a:ext cx="3249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u="sng" dirty="0">
                <a:solidFill>
                  <a:srgbClr val="29A6FF"/>
                </a:solidFill>
              </a:rPr>
              <a:t>Exemple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971BD31F-0FAA-4B69-96F4-4442A3C7E1C2}"/>
                  </a:ext>
                </a:extLst>
              </p:cNvPr>
              <p:cNvSpPr/>
              <p:nvPr/>
            </p:nvSpPr>
            <p:spPr>
              <a:xfrm>
                <a:off x="7404697" y="1488641"/>
                <a:ext cx="1980464" cy="502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16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ca-ES" sz="16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60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16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a-E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ca-ES" sz="1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600" dirty="0"/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971BD31F-0FAA-4B69-96F4-4442A3C7E1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697" y="1488641"/>
                <a:ext cx="1980464" cy="502958"/>
              </a:xfrm>
              <a:prstGeom prst="rect">
                <a:avLst/>
              </a:prstGeom>
              <a:blipFill>
                <a:blip r:embed="rId12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E681596A-A130-455B-8713-B2679E37075F}"/>
                  </a:ext>
                </a:extLst>
              </p:cNvPr>
              <p:cNvSpPr/>
              <p:nvPr/>
            </p:nvSpPr>
            <p:spPr>
              <a:xfrm>
                <a:off x="9275364" y="2027883"/>
                <a:ext cx="1215115" cy="507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a-ES" sz="1600" dirty="0">
                    <a:solidFill>
                      <a:sysClr val="windowText" lastClr="00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ca-ES" sz="16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ca-ES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a-ES" sz="1600" dirty="0"/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E681596A-A130-455B-8713-B2679E3707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364" y="2027883"/>
                <a:ext cx="1215115" cy="507960"/>
              </a:xfrm>
              <a:prstGeom prst="rect">
                <a:avLst/>
              </a:prstGeom>
              <a:blipFill>
                <a:blip r:embed="rId13"/>
                <a:stretch>
                  <a:fillRect l="-3015" b="-481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3B05C573-A483-4BA7-9DB7-A48A696BD490}"/>
                  </a:ext>
                </a:extLst>
              </p:cNvPr>
              <p:cNvSpPr/>
              <p:nvPr/>
            </p:nvSpPr>
            <p:spPr>
              <a:xfrm>
                <a:off x="9275364" y="1481211"/>
                <a:ext cx="2491255" cy="502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a-ES" sz="1600" dirty="0">
                    <a:solidFill>
                      <a:sysClr val="windowText" lastClr="00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ca-ES" sz="16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["/>
                        <m:endChr m:val="]"/>
                        <m:ctrlPr>
                          <a:rPr lang="ca-ES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ca-ES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ca-ES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ca-ES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a-ES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ca-ES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ca-E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ca-ES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ca-ES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ca-ES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a-ES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ca-ES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ca-ES" sz="1600" dirty="0"/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3B05C573-A483-4BA7-9DB7-A48A696BD4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364" y="1481211"/>
                <a:ext cx="2491255" cy="502958"/>
              </a:xfrm>
              <a:prstGeom prst="rect">
                <a:avLst/>
              </a:prstGeom>
              <a:blipFill>
                <a:blip r:embed="rId14"/>
                <a:stretch>
                  <a:fillRect l="-1471" b="-365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AB0EB02E-32D0-4103-984F-768142CA8057}"/>
                  </a:ext>
                </a:extLst>
              </p:cNvPr>
              <p:cNvSpPr/>
              <p:nvPr/>
            </p:nvSpPr>
            <p:spPr>
              <a:xfrm>
                <a:off x="10248121" y="2021743"/>
                <a:ext cx="1195392" cy="5029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 sz="1600" dirty="0">
                    <a:solidFill>
                      <a:sysClr val="windowText" lastClr="000000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ca-E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ca-E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ca-E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a-ES" sz="1600" dirty="0"/>
              </a:p>
            </p:txBody>
          </p:sp>
        </mc:Choice>
        <mc:Fallback xmlns="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AB0EB02E-32D0-4103-984F-768142CA80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121" y="2021743"/>
                <a:ext cx="1195392" cy="502958"/>
              </a:xfrm>
              <a:prstGeom prst="rect">
                <a:avLst/>
              </a:prstGeom>
              <a:blipFill>
                <a:blip r:embed="rId15"/>
                <a:stretch>
                  <a:fillRect l="-2551" b="-365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918ACB43-8237-4B2A-81E7-E1E7A590FDC8}"/>
                  </a:ext>
                </a:extLst>
              </p:cNvPr>
              <p:cNvSpPr/>
              <p:nvPr/>
            </p:nvSpPr>
            <p:spPr>
              <a:xfrm>
                <a:off x="7698119" y="1965353"/>
                <a:ext cx="15969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ca-ES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918ACB43-8237-4B2A-81E7-E1E7A590FD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119" y="1965353"/>
                <a:ext cx="1596968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C6E3B8FC-CC09-47B1-A171-A9E93068EAA8}"/>
                  </a:ext>
                </a:extLst>
              </p:cNvPr>
              <p:cNvSpPr/>
              <p:nvPr/>
            </p:nvSpPr>
            <p:spPr>
              <a:xfrm>
                <a:off x="9882921" y="1111879"/>
                <a:ext cx="15969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ca-ES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ca-ES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a-ES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ca-ES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C6E3B8FC-CC09-47B1-A171-A9E93068EA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2921" y="1111879"/>
                <a:ext cx="1596968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9AE0A691-75D2-496D-97EA-76F998CBB165}"/>
              </a:ext>
            </a:extLst>
          </p:cNvPr>
          <p:cNvSpPr/>
          <p:nvPr/>
        </p:nvSpPr>
        <p:spPr>
          <a:xfrm>
            <a:off x="7228568" y="3042122"/>
            <a:ext cx="4717590" cy="2018617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1CE69FC1-A000-48CD-857A-7E72397DEE6A}"/>
              </a:ext>
            </a:extLst>
          </p:cNvPr>
          <p:cNvSpPr/>
          <p:nvPr/>
        </p:nvSpPr>
        <p:spPr>
          <a:xfrm>
            <a:off x="7499915" y="3201033"/>
            <a:ext cx="3249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u="sng" dirty="0">
                <a:solidFill>
                  <a:srgbClr val="29A6FF"/>
                </a:solidFill>
              </a:rPr>
              <a:t>Exemple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43678F65-D7DA-4193-95D6-A7745B8DE125}"/>
                  </a:ext>
                </a:extLst>
              </p:cNvPr>
              <p:cNvSpPr/>
              <p:nvPr/>
            </p:nvSpPr>
            <p:spPr>
              <a:xfrm>
                <a:off x="7404697" y="3826291"/>
                <a:ext cx="1980464" cy="502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16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ca-ES" sz="16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60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  <m:d>
                        <m:dPr>
                          <m:ctrlPr>
                            <a:rPr lang="ca-ES" sz="1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600" dirty="0"/>
              </a:p>
            </p:txBody>
          </p:sp>
        </mc:Choice>
        <mc:Fallback xmlns="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43678F65-D7DA-4193-95D6-A7745B8DE1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697" y="3826291"/>
                <a:ext cx="1980464" cy="502958"/>
              </a:xfrm>
              <a:prstGeom prst="rect">
                <a:avLst/>
              </a:prstGeom>
              <a:blipFill>
                <a:blip r:embed="rId18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FF442F61-17C2-4648-A18E-F6C16AA90844}"/>
                  </a:ext>
                </a:extLst>
              </p:cNvPr>
              <p:cNvSpPr/>
              <p:nvPr/>
            </p:nvSpPr>
            <p:spPr>
              <a:xfrm>
                <a:off x="9275364" y="4365533"/>
                <a:ext cx="1677339" cy="507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a-ES" sz="1600" dirty="0">
                    <a:solidFill>
                      <a:sysClr val="windowText" lastClr="00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ca-ES" sz="16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ctrlPr>
                          <a:rPr lang="ca-ES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a-ES" sz="1600" dirty="0"/>
              </a:p>
            </p:txBody>
          </p:sp>
        </mc:Choice>
        <mc:Fallback xmlns="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FF442F61-17C2-4648-A18E-F6C16AA908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364" y="4365533"/>
                <a:ext cx="1677339" cy="507960"/>
              </a:xfrm>
              <a:prstGeom prst="rect">
                <a:avLst/>
              </a:prstGeom>
              <a:blipFill>
                <a:blip r:embed="rId19"/>
                <a:stretch>
                  <a:fillRect l="-2182" b="-241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05B8D472-8124-4553-A9CB-8C77B3DFC626}"/>
                  </a:ext>
                </a:extLst>
              </p:cNvPr>
              <p:cNvSpPr/>
              <p:nvPr/>
            </p:nvSpPr>
            <p:spPr>
              <a:xfrm>
                <a:off x="9275364" y="3818861"/>
                <a:ext cx="2491255" cy="501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a-ES" sz="1600" dirty="0">
                    <a:solidFill>
                      <a:sysClr val="windowText" lastClr="000000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a-E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3−5</m:t>
                        </m:r>
                      </m:e>
                    </m:d>
                    <m:d>
                      <m:dPr>
                        <m:ctrlPr>
                          <a:rPr lang="ca-ES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a-ES" sz="1600" dirty="0"/>
              </a:p>
            </p:txBody>
          </p:sp>
        </mc:Choice>
        <mc:Fallback xmlns="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05B8D472-8124-4553-A9CB-8C77B3DFC6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364" y="3818861"/>
                <a:ext cx="2491255" cy="501356"/>
              </a:xfrm>
              <a:prstGeom prst="rect">
                <a:avLst/>
              </a:prstGeom>
              <a:blipFill>
                <a:blip r:embed="rId20"/>
                <a:stretch>
                  <a:fillRect l="-1471" b="-241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58B00150-594A-43F8-952C-338E7532C694}"/>
                  </a:ext>
                </a:extLst>
              </p:cNvPr>
              <p:cNvSpPr/>
              <p:nvPr/>
            </p:nvSpPr>
            <p:spPr>
              <a:xfrm>
                <a:off x="10453093" y="4349113"/>
                <a:ext cx="1275542" cy="5029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 sz="1600" dirty="0">
                    <a:solidFill>
                      <a:sysClr val="windowText" lastClr="000000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  <m:e>
                              <m:r>
                                <a:rPr lang="ca-E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ca-E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ca-E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a-ES" sz="1600" dirty="0"/>
              </a:p>
            </p:txBody>
          </p:sp>
        </mc:Choice>
        <mc:Fallback xmlns="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58B00150-594A-43F8-952C-338E7532C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3093" y="4349113"/>
                <a:ext cx="1275542" cy="502958"/>
              </a:xfrm>
              <a:prstGeom prst="rect">
                <a:avLst/>
              </a:prstGeom>
              <a:blipFill>
                <a:blip r:embed="rId21"/>
                <a:stretch>
                  <a:fillRect l="-2871" b="-241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00653580-6A1B-4F46-AD2B-22D38BB341DC}"/>
                  </a:ext>
                </a:extLst>
              </p:cNvPr>
              <p:cNvSpPr/>
              <p:nvPr/>
            </p:nvSpPr>
            <p:spPr>
              <a:xfrm>
                <a:off x="7698119" y="4303003"/>
                <a:ext cx="15969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−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ca-ES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00653580-6A1B-4F46-AD2B-22D38BB341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119" y="4303003"/>
                <a:ext cx="1596968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294DCCAC-10D9-4D89-ABF5-64004B47BDCA}"/>
                  </a:ext>
                </a:extLst>
              </p:cNvPr>
              <p:cNvSpPr/>
              <p:nvPr/>
            </p:nvSpPr>
            <p:spPr>
              <a:xfrm>
                <a:off x="9856960" y="3510378"/>
                <a:ext cx="15969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ca-ES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294DCCAC-10D9-4D89-ABF5-64004B47BD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6960" y="3510378"/>
                <a:ext cx="1596968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344516DD-3522-45DE-AC16-EA06872D75C5}"/>
              </a:ext>
            </a:extLst>
          </p:cNvPr>
          <p:cNvSpPr/>
          <p:nvPr/>
        </p:nvSpPr>
        <p:spPr>
          <a:xfrm>
            <a:off x="3031108" y="2664858"/>
            <a:ext cx="1326383" cy="241177"/>
          </a:xfrm>
          <a:custGeom>
            <a:avLst/>
            <a:gdLst>
              <a:gd name="connsiteX0" fmla="*/ 1326383 w 1326383"/>
              <a:gd name="connsiteY0" fmla="*/ 10048 h 241177"/>
              <a:gd name="connsiteX1" fmla="*/ 622998 w 1326383"/>
              <a:gd name="connsiteY1" fmla="*/ 241160 h 241177"/>
              <a:gd name="connsiteX2" fmla="*/ 0 w 1326383"/>
              <a:gd name="connsiteY2" fmla="*/ 0 h 24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6383" h="241177">
                <a:moveTo>
                  <a:pt x="1326383" y="10048"/>
                </a:moveTo>
                <a:cubicBezTo>
                  <a:pt x="1085222" y="126441"/>
                  <a:pt x="844062" y="242835"/>
                  <a:pt x="622998" y="241160"/>
                </a:cubicBezTo>
                <a:cubicBezTo>
                  <a:pt x="401934" y="239485"/>
                  <a:pt x="200967" y="119742"/>
                  <a:pt x="0" y="0"/>
                </a:cubicBezTo>
              </a:path>
            </a:pathLst>
          </a:custGeom>
          <a:noFill/>
          <a:ln w="38100">
            <a:solidFill>
              <a:srgbClr val="29A6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C8A8FBD8-FDC0-4C13-B9DE-9B557A429FD6}"/>
                  </a:ext>
                </a:extLst>
              </p:cNvPr>
              <p:cNvSpPr/>
              <p:nvPr/>
            </p:nvSpPr>
            <p:spPr>
              <a:xfrm>
                <a:off x="1998697" y="5771352"/>
                <a:ext cx="4992421" cy="92333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b="1" dirty="0">
                    <a:solidFill>
                      <a:srgbClr val="F25E4F"/>
                    </a:solidFill>
                  </a:rPr>
                  <a:t>OBSERVACIÓ</a:t>
                </a:r>
                <a:r>
                  <a:rPr lang="ca-ES" dirty="0"/>
                  <a:t> – A la pràctica, quan apliqueu aquestes proposicions, tingueu present la propietat reflexiva de la igualtat: </a:t>
                </a:r>
                <a14:m>
                  <m:oMath xmlns:m="http://schemas.openxmlformats.org/officeDocument/2006/math">
                    <m:r>
                      <a:rPr lang="ca-E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ca-E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ca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ca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a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dirty="0"/>
                  <a:t>.</a:t>
                </a:r>
              </a:p>
            </p:txBody>
          </p:sp>
        </mc:Choice>
        <mc:Fallback xmlns="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C8A8FBD8-FDC0-4C13-B9DE-9B557A429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697" y="5771352"/>
                <a:ext cx="4992421" cy="923330"/>
              </a:xfrm>
              <a:prstGeom prst="rect">
                <a:avLst/>
              </a:prstGeom>
              <a:blipFill>
                <a:blip r:embed="rId24"/>
                <a:stretch>
                  <a:fillRect l="-1099" t="-3974" r="-977" b="-9934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Forma livre: Forma 77">
            <a:extLst>
              <a:ext uri="{FF2B5EF4-FFF2-40B4-BE49-F238E27FC236}">
                <a16:creationId xmlns:a16="http://schemas.microsoft.com/office/drawing/2014/main" id="{A5FB069E-96A0-4A81-869E-11951D4B7717}"/>
              </a:ext>
            </a:extLst>
          </p:cNvPr>
          <p:cNvSpPr/>
          <p:nvPr/>
        </p:nvSpPr>
        <p:spPr>
          <a:xfrm>
            <a:off x="3021179" y="3326576"/>
            <a:ext cx="1326383" cy="241177"/>
          </a:xfrm>
          <a:custGeom>
            <a:avLst/>
            <a:gdLst>
              <a:gd name="connsiteX0" fmla="*/ 1326383 w 1326383"/>
              <a:gd name="connsiteY0" fmla="*/ 10048 h 241177"/>
              <a:gd name="connsiteX1" fmla="*/ 622998 w 1326383"/>
              <a:gd name="connsiteY1" fmla="*/ 241160 h 241177"/>
              <a:gd name="connsiteX2" fmla="*/ 0 w 1326383"/>
              <a:gd name="connsiteY2" fmla="*/ 0 h 24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6383" h="241177">
                <a:moveTo>
                  <a:pt x="1326383" y="10048"/>
                </a:moveTo>
                <a:cubicBezTo>
                  <a:pt x="1085222" y="126441"/>
                  <a:pt x="844062" y="242835"/>
                  <a:pt x="622998" y="241160"/>
                </a:cubicBezTo>
                <a:cubicBezTo>
                  <a:pt x="401934" y="239485"/>
                  <a:pt x="200967" y="119742"/>
                  <a:pt x="0" y="0"/>
                </a:cubicBezTo>
              </a:path>
            </a:pathLst>
          </a:custGeom>
          <a:noFill/>
          <a:ln w="38100">
            <a:solidFill>
              <a:srgbClr val="29A6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53236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7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0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3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6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9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2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5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8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/>
      <p:bldP spid="53" grpId="0" animBg="1"/>
      <p:bldP spid="53" grpId="1" animBg="1"/>
      <p:bldP spid="54" grpId="0"/>
      <p:bldP spid="54" grpId="1"/>
      <p:bldP spid="56" grpId="0"/>
      <p:bldP spid="56" grpId="1"/>
      <p:bldP spid="57" grpId="0"/>
      <p:bldP spid="57" grpId="1"/>
      <p:bldP spid="58" grpId="0"/>
      <p:bldP spid="58" grpId="1"/>
      <p:bldP spid="11" grpId="0"/>
      <p:bldP spid="11" grpId="1"/>
      <p:bldP spid="59" grpId="0"/>
      <p:bldP spid="59" grpId="1"/>
      <p:bldP spid="60" grpId="0"/>
      <p:bldP spid="60" grpId="1"/>
      <p:bldP spid="61" grpId="0" animBg="1"/>
      <p:bldP spid="61" grpId="1" animBg="1"/>
      <p:bldP spid="64" grpId="0"/>
      <p:bldP spid="64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14" grpId="0" animBg="1"/>
      <p:bldP spid="14" grpId="1" animBg="1"/>
      <p:bldP spid="77" grpId="0" animBg="1"/>
      <p:bldP spid="78" grpId="0" animBg="1"/>
      <p:bldP spid="7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5</a:t>
            </a:r>
          </a:p>
        </p:txBody>
      </p:sp>
      <p:sp>
        <p:nvSpPr>
          <p:cNvPr id="66" name="Retângulo: Cantos Arredondados 65">
            <a:hlinkClick r:id="rId4" action="ppaction://hlinksldjump"/>
            <a:extLst>
              <a:ext uri="{FF2B5EF4-FFF2-40B4-BE49-F238E27FC236}">
                <a16:creationId xmlns:a16="http://schemas.microsoft.com/office/drawing/2014/main" id="{B6291C6F-9B33-40A6-B014-82C61F231664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Producte d’una Matriu per un Escalar</a:t>
            </a:r>
          </a:p>
        </p:txBody>
      </p:sp>
      <p:sp>
        <p:nvSpPr>
          <p:cNvPr id="67" name="Retângulo: Cantos Arredondados 66">
            <a:hlinkClick r:id="rId5" action="ppaction://hlinksldjump"/>
            <a:extLst>
              <a:ext uri="{FF2B5EF4-FFF2-40B4-BE49-F238E27FC236}">
                <a16:creationId xmlns:a16="http://schemas.microsoft.com/office/drawing/2014/main" id="{244A1948-6791-4118-A647-DF6056CB0895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Propietats del Producte d’una Matriu per un Escalar</a:t>
            </a:r>
          </a:p>
        </p:txBody>
      </p:sp>
      <p:sp>
        <p:nvSpPr>
          <p:cNvPr id="68" name="Retângulo: Cantos Arredondados 67">
            <a:hlinkClick r:id="rId6" action="ppaction://hlinksldjump"/>
            <a:extLst>
              <a:ext uri="{FF2B5EF4-FFF2-40B4-BE49-F238E27FC236}">
                <a16:creationId xmlns:a16="http://schemas.microsoft.com/office/drawing/2014/main" id="{5874E523-6960-4FB0-AFB0-6219BD10A088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99ECFD7A-9B29-427A-95D9-5DC423E376FD}"/>
              </a:ext>
            </a:extLst>
          </p:cNvPr>
          <p:cNvSpPr/>
          <p:nvPr/>
        </p:nvSpPr>
        <p:spPr>
          <a:xfrm>
            <a:off x="2034898" y="271307"/>
            <a:ext cx="4717590" cy="5275384"/>
          </a:xfrm>
          <a:prstGeom prst="roundRect">
            <a:avLst>
              <a:gd name="adj" fmla="val 3722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8F5F7C7-6809-4E03-9581-DA8335A3D3C2}"/>
              </a:ext>
            </a:extLst>
          </p:cNvPr>
          <p:cNvSpPr/>
          <p:nvPr/>
        </p:nvSpPr>
        <p:spPr>
          <a:xfrm>
            <a:off x="2353828" y="652031"/>
            <a:ext cx="4637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b="1" u="sng" dirty="0">
                <a:solidFill>
                  <a:srgbClr val="F25E4F"/>
                </a:solidFill>
              </a:rPr>
              <a:t>Proposicions </a:t>
            </a:r>
            <a:endParaRPr lang="ca-ES" sz="2400" u="sng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: Cantos Arredondados 28">
                <a:extLst>
                  <a:ext uri="{FF2B5EF4-FFF2-40B4-BE49-F238E27FC236}">
                    <a16:creationId xmlns:a16="http://schemas.microsoft.com/office/drawing/2014/main" id="{E2CAB678-887D-431C-BBA4-3265F794A746}"/>
                  </a:ext>
                </a:extLst>
              </p:cNvPr>
              <p:cNvSpPr/>
              <p:nvPr/>
            </p:nvSpPr>
            <p:spPr>
              <a:xfrm>
                <a:off x="2491714" y="4147326"/>
                <a:ext cx="1336705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1·</m:t>
                      </m:r>
                      <m:r>
                        <a:rPr lang="ca-E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ca-E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tângulo: Cantos Arredondados 28">
                <a:extLst>
                  <a:ext uri="{FF2B5EF4-FFF2-40B4-BE49-F238E27FC236}">
                    <a16:creationId xmlns:a16="http://schemas.microsoft.com/office/drawing/2014/main" id="{E2CAB678-887D-431C-BBA4-3265F794A7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714" y="4147326"/>
                <a:ext cx="1336705" cy="44267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4A036ADC-1815-46D7-A289-63BE7CE42DC8}"/>
                  </a:ext>
                </a:extLst>
              </p:cNvPr>
              <p:cNvSpPr/>
              <p:nvPr/>
            </p:nvSpPr>
            <p:spPr>
              <a:xfrm>
                <a:off x="2353828" y="1075509"/>
                <a:ext cx="407711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000" dirty="0"/>
                  <a:t>Si </a:t>
                </a:r>
                <a14:m>
                  <m:oMath xmlns:m="http://schemas.openxmlformats.org/officeDocument/2006/math">
                    <m:r>
                      <a:rPr lang="ca-ES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ca-ES" sz="20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000" dirty="0"/>
                  <a:t> són matrius de la mateixa mida i </a:t>
                </a:r>
                <a14:m>
                  <m:oMath xmlns:m="http://schemas.openxmlformats.org/officeDocument/2006/math">
                    <m:r>
                      <a:rPr lang="ca-ES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ca-E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ca-ES" sz="20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ca-ES" sz="2000" dirty="0"/>
                  <a:t> són escalars, les regles següents són vàlides:  </a:t>
                </a:r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4A036ADC-1815-46D7-A289-63BE7CE42D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828" y="1075509"/>
                <a:ext cx="4077117" cy="1015663"/>
              </a:xfrm>
              <a:prstGeom prst="rect">
                <a:avLst/>
              </a:prstGeom>
              <a:blipFill>
                <a:blip r:embed="rId9"/>
                <a:stretch>
                  <a:fillRect l="-1495" t="-2994" r="-1644" b="-958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: Cantos Arredondados 43">
                <a:extLst>
                  <a:ext uri="{FF2B5EF4-FFF2-40B4-BE49-F238E27FC236}">
                    <a16:creationId xmlns:a16="http://schemas.microsoft.com/office/drawing/2014/main" id="{F7829576-1AAB-41E6-BB53-CA93997E662F}"/>
                  </a:ext>
                </a:extLst>
              </p:cNvPr>
              <p:cNvSpPr/>
              <p:nvPr/>
            </p:nvSpPr>
            <p:spPr>
              <a:xfrm>
                <a:off x="2451527" y="3485524"/>
                <a:ext cx="2972613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ca-E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𝑠𝐴</m:t>
                          </m:r>
                        </m:e>
                      </m:d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ca-E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ca-E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ca-E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tângulo: Cantos Arredondados 43">
                <a:extLst>
                  <a:ext uri="{FF2B5EF4-FFF2-40B4-BE49-F238E27FC236}">
                    <a16:creationId xmlns:a16="http://schemas.microsoft.com/office/drawing/2014/main" id="{F7829576-1AAB-41E6-BB53-CA93997E66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527" y="3485524"/>
                <a:ext cx="2972613" cy="442674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: Cantos Arredondados 44">
                <a:extLst>
                  <a:ext uri="{FF2B5EF4-FFF2-40B4-BE49-F238E27FC236}">
                    <a16:creationId xmlns:a16="http://schemas.microsoft.com/office/drawing/2014/main" id="{73953D1A-67D8-442D-A17C-732AC169C428}"/>
                  </a:ext>
                </a:extLst>
              </p:cNvPr>
              <p:cNvSpPr/>
              <p:nvPr/>
            </p:nvSpPr>
            <p:spPr>
              <a:xfrm>
                <a:off x="4177575" y="4163510"/>
                <a:ext cx="1286091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0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sz="200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ca-E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tângulo: Cantos Arredondados 44">
                <a:extLst>
                  <a:ext uri="{FF2B5EF4-FFF2-40B4-BE49-F238E27FC236}">
                    <a16:creationId xmlns:a16="http://schemas.microsoft.com/office/drawing/2014/main" id="{73953D1A-67D8-442D-A17C-732AC169C4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575" y="4163510"/>
                <a:ext cx="1286091" cy="44267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/>
              <p:nvPr/>
            </p:nvSpPr>
            <p:spPr>
              <a:xfrm>
                <a:off x="2454780" y="2150853"/>
                <a:ext cx="2536976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ca-E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ca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𝑘𝐴</m:t>
                      </m:r>
                      <m:r>
                        <a:rPr lang="ca-E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𝑘𝐵</m:t>
                      </m:r>
                    </m:oMath>
                  </m:oMathPara>
                </a14:m>
                <a:endParaRPr lang="ca-E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780" y="2150853"/>
                <a:ext cx="2536976" cy="442674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8C036980-AC30-40DA-AD7D-C1D3926F51ED}"/>
                  </a:ext>
                </a:extLst>
              </p:cNvPr>
              <p:cNvSpPr/>
              <p:nvPr/>
            </p:nvSpPr>
            <p:spPr>
              <a:xfrm>
                <a:off x="2458547" y="2818188"/>
                <a:ext cx="2451648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ca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𝑘𝐴</m:t>
                      </m:r>
                      <m:r>
                        <a:rPr lang="ca-E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𝑠𝐴</m:t>
                      </m:r>
                    </m:oMath>
                  </m:oMathPara>
                </a14:m>
                <a:endParaRPr lang="ca-E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8C036980-AC30-40DA-AD7D-C1D3926F51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547" y="2818188"/>
                <a:ext cx="2451648" cy="442674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tângulo 47">
            <a:extLst>
              <a:ext uri="{FF2B5EF4-FFF2-40B4-BE49-F238E27FC236}">
                <a16:creationId xmlns:a16="http://schemas.microsoft.com/office/drawing/2014/main" id="{13C6C2D9-B551-47E5-A51A-9ACAA53EB0BD}"/>
              </a:ext>
            </a:extLst>
          </p:cNvPr>
          <p:cNvSpPr/>
          <p:nvPr/>
        </p:nvSpPr>
        <p:spPr>
          <a:xfrm>
            <a:off x="5347918" y="2361368"/>
            <a:ext cx="1516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dirty="0"/>
              <a:t>Propietats</a:t>
            </a:r>
          </a:p>
          <a:p>
            <a:pPr algn="just"/>
            <a:r>
              <a:rPr lang="ca-ES" dirty="0"/>
              <a:t>Distributives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51DB2AB-5CD5-4A63-B5DE-CAD9CB9B526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91630" y="2091171"/>
            <a:ext cx="188932" cy="1230867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BB0A2E2B-3FD9-4B59-AB99-DC39B005CCFE}"/>
              </a:ext>
            </a:extLst>
          </p:cNvPr>
          <p:cNvGrpSpPr/>
          <p:nvPr/>
        </p:nvGrpSpPr>
        <p:grpSpPr>
          <a:xfrm>
            <a:off x="4034516" y="4658041"/>
            <a:ext cx="1858281" cy="814401"/>
            <a:chOff x="3713219" y="4621924"/>
            <a:chExt cx="1751357" cy="8144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tângulo 48">
                  <a:extLst>
                    <a:ext uri="{FF2B5EF4-FFF2-40B4-BE49-F238E27FC236}">
                      <a16:creationId xmlns:a16="http://schemas.microsoft.com/office/drawing/2014/main" id="{68459D6D-92A6-462D-AB47-19C2148695D7}"/>
                    </a:ext>
                  </a:extLst>
                </p:cNvPr>
                <p:cNvSpPr/>
                <p:nvPr/>
              </p:nvSpPr>
              <p:spPr>
                <a:xfrm>
                  <a:off x="3713219" y="4789994"/>
                  <a:ext cx="1751357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ca-ES" dirty="0"/>
                    <a:t> 0 – nombre zero</a:t>
                  </a:r>
                </a:p>
                <a:p>
                  <a:pPr algn="just"/>
                  <a:r>
                    <a:rPr lang="ca-ES" dirty="0"/>
                    <a:t> </a:t>
                  </a:r>
                  <a14:m>
                    <m:oMath xmlns:m="http://schemas.openxmlformats.org/officeDocument/2006/math">
                      <m:r>
                        <a:rPr lang="ca-ES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ca-ES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ca-ES" dirty="0"/>
                    <a:t>– matriu nul·la</a:t>
                  </a:r>
                </a:p>
              </p:txBody>
            </p:sp>
          </mc:Choice>
          <mc:Fallback xmlns="">
            <p:sp>
              <p:nvSpPr>
                <p:cNvPr id="49" name="Retângulo 48">
                  <a:extLst>
                    <a:ext uri="{FF2B5EF4-FFF2-40B4-BE49-F238E27FC236}">
                      <a16:creationId xmlns:a16="http://schemas.microsoft.com/office/drawing/2014/main" id="{68459D6D-92A6-462D-AB47-19C2148695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3219" y="4789994"/>
                  <a:ext cx="1751357" cy="646331"/>
                </a:xfrm>
                <a:prstGeom prst="rect">
                  <a:avLst/>
                </a:prstGeom>
                <a:blipFill>
                  <a:blip r:embed="rId15"/>
                  <a:stretch>
                    <a:fillRect t="-5660" b="-14151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1" name="Imagem 50">
              <a:extLst>
                <a:ext uri="{FF2B5EF4-FFF2-40B4-BE49-F238E27FC236}">
                  <a16:creationId xmlns:a16="http://schemas.microsoft.com/office/drawing/2014/main" id="{EB81FE7E-8130-44D4-97D5-E22062882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16200000">
              <a:off x="4479303" y="3963193"/>
              <a:ext cx="238892" cy="1556353"/>
            </a:xfrm>
            <a:prstGeom prst="rect">
              <a:avLst/>
            </a:prstGeom>
          </p:spPr>
        </p:pic>
      </p:grpSp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2B9B7214-2697-4C80-BE86-6295C8FB315C}"/>
              </a:ext>
            </a:extLst>
          </p:cNvPr>
          <p:cNvSpPr/>
          <p:nvPr/>
        </p:nvSpPr>
        <p:spPr>
          <a:xfrm>
            <a:off x="7228568" y="414361"/>
            <a:ext cx="4717590" cy="2018617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D59F3A57-8E0E-489C-B5EA-81BFF57D6C99}"/>
              </a:ext>
            </a:extLst>
          </p:cNvPr>
          <p:cNvSpPr/>
          <p:nvPr/>
        </p:nvSpPr>
        <p:spPr>
          <a:xfrm>
            <a:off x="7499915" y="573272"/>
            <a:ext cx="3249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u="sng" dirty="0">
                <a:solidFill>
                  <a:srgbClr val="29A6FF"/>
                </a:solidFill>
              </a:rPr>
              <a:t>Exemple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971BD31F-0FAA-4B69-96F4-4442A3C7E1C2}"/>
                  </a:ext>
                </a:extLst>
              </p:cNvPr>
              <p:cNvSpPr/>
              <p:nvPr/>
            </p:nvSpPr>
            <p:spPr>
              <a:xfrm>
                <a:off x="7434841" y="1198530"/>
                <a:ext cx="1394587" cy="502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16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["/>
                          <m:endChr m:val="]"/>
                          <m:ctrlPr>
                            <a:rPr lang="ca-E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16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1600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ca-ES" sz="1600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600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ca-ES" sz="1600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ca-ES" sz="1600" dirty="0"/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971BD31F-0FAA-4B69-96F4-4442A3C7E1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841" y="1198530"/>
                <a:ext cx="1394587" cy="502958"/>
              </a:xfrm>
              <a:prstGeom prst="rect">
                <a:avLst/>
              </a:prstGeom>
              <a:blipFill>
                <a:blip r:embed="rId16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E681596A-A130-455B-8713-B2679E37075F}"/>
                  </a:ext>
                </a:extLst>
              </p:cNvPr>
              <p:cNvSpPr/>
              <p:nvPr/>
            </p:nvSpPr>
            <p:spPr>
              <a:xfrm>
                <a:off x="10416393" y="1185616"/>
                <a:ext cx="1215115" cy="507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a-ES" sz="1600" dirty="0">
                    <a:solidFill>
                      <a:sysClr val="windowText" lastClr="00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ca-ES" sz="16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d>
                      <m:dPr>
                        <m:ctrlPr>
                          <a:rPr lang="ca-ES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a-ES" sz="1600" dirty="0"/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E681596A-A130-455B-8713-B2679E3707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393" y="1185616"/>
                <a:ext cx="1215115" cy="507960"/>
              </a:xfrm>
              <a:prstGeom prst="rect">
                <a:avLst/>
              </a:prstGeom>
              <a:blipFill>
                <a:blip r:embed="rId17"/>
                <a:stretch>
                  <a:fillRect l="-3015" b="-119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3B05C573-A483-4BA7-9DB7-A48A696BD490}"/>
                  </a:ext>
                </a:extLst>
              </p:cNvPr>
              <p:cNvSpPr/>
              <p:nvPr/>
            </p:nvSpPr>
            <p:spPr>
              <a:xfrm>
                <a:off x="8669496" y="1191100"/>
                <a:ext cx="2491255" cy="502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a-ES" sz="1600" dirty="0">
                    <a:solidFill>
                      <a:sysClr val="windowText" lastClr="000000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a-E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a-E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×3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ca-ES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ca-ES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ca-ES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ca-ES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a-ES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ca-ES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ca-ES" sz="1600" dirty="0"/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3B05C573-A483-4BA7-9DB7-A48A696BD4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9496" y="1191100"/>
                <a:ext cx="2491255" cy="502958"/>
              </a:xfrm>
              <a:prstGeom prst="rect">
                <a:avLst/>
              </a:prstGeom>
              <a:blipFill>
                <a:blip r:embed="rId18"/>
                <a:stretch>
                  <a:fillRect l="-1222" b="-241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AB0EB02E-32D0-4103-984F-768142CA8057}"/>
                  </a:ext>
                </a:extLst>
              </p:cNvPr>
              <p:cNvSpPr/>
              <p:nvPr/>
            </p:nvSpPr>
            <p:spPr>
              <a:xfrm>
                <a:off x="8662404" y="1742518"/>
                <a:ext cx="1195392" cy="5029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 sz="1600" dirty="0">
                    <a:solidFill>
                      <a:sysClr val="windowText" lastClr="000000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ca-E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ca-E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  <m:mr>
                            <m:e>
                              <m:r>
                                <a:rPr lang="ca-E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ca-E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a-ES" sz="1600" dirty="0"/>
              </a:p>
            </p:txBody>
          </p:sp>
        </mc:Choice>
        <mc:Fallback xmlns="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AB0EB02E-32D0-4103-984F-768142CA80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404" y="1742518"/>
                <a:ext cx="1195392" cy="502958"/>
              </a:xfrm>
              <a:prstGeom prst="rect">
                <a:avLst/>
              </a:prstGeom>
              <a:blipFill>
                <a:blip r:embed="rId19"/>
                <a:stretch>
                  <a:fillRect l="-3061" b="-365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918ACB43-8237-4B2A-81E7-E1E7A590FDC8}"/>
                  </a:ext>
                </a:extLst>
              </p:cNvPr>
              <p:cNvSpPr/>
              <p:nvPr/>
            </p:nvSpPr>
            <p:spPr>
              <a:xfrm>
                <a:off x="7698119" y="1675242"/>
                <a:ext cx="85302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ca-ES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ca-ES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</m:oMath>
                  </m:oMathPara>
                </a14:m>
                <a:endParaRPr lang="ca-ES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918ACB43-8237-4B2A-81E7-E1E7A590FD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119" y="1675242"/>
                <a:ext cx="853028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C6E3B8FC-CC09-47B1-A171-A9E93068EAA8}"/>
                  </a:ext>
                </a:extLst>
              </p:cNvPr>
              <p:cNvSpPr/>
              <p:nvPr/>
            </p:nvSpPr>
            <p:spPr>
              <a:xfrm>
                <a:off x="8922624" y="861522"/>
                <a:ext cx="15969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a-ES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ca-ES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a-ES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C6E3B8FC-CC09-47B1-A171-A9E93068EA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624" y="861522"/>
                <a:ext cx="1596968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9AE0A691-75D2-496D-97EA-76F998CBB165}"/>
              </a:ext>
            </a:extLst>
          </p:cNvPr>
          <p:cNvSpPr/>
          <p:nvPr/>
        </p:nvSpPr>
        <p:spPr>
          <a:xfrm>
            <a:off x="7228568" y="2752011"/>
            <a:ext cx="4717590" cy="178398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1CE69FC1-A000-48CD-857A-7E72397DEE6A}"/>
              </a:ext>
            </a:extLst>
          </p:cNvPr>
          <p:cNvSpPr/>
          <p:nvPr/>
        </p:nvSpPr>
        <p:spPr>
          <a:xfrm>
            <a:off x="7499915" y="2910922"/>
            <a:ext cx="3249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u="sng" dirty="0">
                <a:solidFill>
                  <a:srgbClr val="29A6FF"/>
                </a:solidFill>
              </a:rPr>
              <a:t>Exemple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43678F65-D7DA-4193-95D6-A7745B8DE125}"/>
                  </a:ext>
                </a:extLst>
              </p:cNvPr>
              <p:cNvSpPr/>
              <p:nvPr/>
            </p:nvSpPr>
            <p:spPr>
              <a:xfrm>
                <a:off x="7567287" y="3473326"/>
                <a:ext cx="3385416" cy="506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sz="16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d>
                        <m:dPr>
                          <m:ctrlPr>
                            <a:rPr lang="ca-ES" sz="16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60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  <m:r>
                            <a:rPr lang="ca-E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r>
                            <a:rPr lang="ca-E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600" dirty="0"/>
              </a:p>
            </p:txBody>
          </p:sp>
        </mc:Choice>
        <mc:Fallback xmlns="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43678F65-D7DA-4193-95D6-A7745B8DE1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287" y="3473326"/>
                <a:ext cx="3385416" cy="506357"/>
              </a:xfrm>
              <a:prstGeom prst="rect">
                <a:avLst/>
              </a:prstGeom>
              <a:blipFill>
                <a:blip r:embed="rId22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00653580-6A1B-4F46-AD2B-22D38BB341DC}"/>
                  </a:ext>
                </a:extLst>
              </p:cNvPr>
              <p:cNvSpPr/>
              <p:nvPr/>
            </p:nvSpPr>
            <p:spPr>
              <a:xfrm>
                <a:off x="7698118" y="4012892"/>
                <a:ext cx="289284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sSub>
                        <m:sSubPr>
                          <m:ctrlPr>
                            <a:rPr lang="ca-ES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ca-ES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a-ES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ca-ES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       </m:t>
                      </m:r>
                      <m:sSub>
                        <m:sSubPr>
                          <m:ctrlPr>
                            <a:rPr lang="ca-ES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ca-ES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a-ES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ca-ES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ca-ES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00653580-6A1B-4F46-AD2B-22D38BB341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118" y="4012892"/>
                <a:ext cx="2892845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Forma livre: Forma 41">
            <a:extLst>
              <a:ext uri="{FF2B5EF4-FFF2-40B4-BE49-F238E27FC236}">
                <a16:creationId xmlns:a16="http://schemas.microsoft.com/office/drawing/2014/main" id="{AE1B7BDD-81E5-4F73-956E-80D7CD41D21D}"/>
              </a:ext>
            </a:extLst>
          </p:cNvPr>
          <p:cNvSpPr/>
          <p:nvPr/>
        </p:nvSpPr>
        <p:spPr>
          <a:xfrm flipH="1">
            <a:off x="2986379" y="4001811"/>
            <a:ext cx="1816732" cy="225900"/>
          </a:xfrm>
          <a:custGeom>
            <a:avLst/>
            <a:gdLst>
              <a:gd name="connsiteX0" fmla="*/ 1326383 w 1326383"/>
              <a:gd name="connsiteY0" fmla="*/ 10048 h 241177"/>
              <a:gd name="connsiteX1" fmla="*/ 622998 w 1326383"/>
              <a:gd name="connsiteY1" fmla="*/ 241160 h 241177"/>
              <a:gd name="connsiteX2" fmla="*/ 0 w 1326383"/>
              <a:gd name="connsiteY2" fmla="*/ 0 h 24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6383" h="241177">
                <a:moveTo>
                  <a:pt x="1326383" y="10048"/>
                </a:moveTo>
                <a:cubicBezTo>
                  <a:pt x="1085222" y="126441"/>
                  <a:pt x="844062" y="242835"/>
                  <a:pt x="622998" y="241160"/>
                </a:cubicBezTo>
                <a:cubicBezTo>
                  <a:pt x="401934" y="239485"/>
                  <a:pt x="200967" y="119742"/>
                  <a:pt x="0" y="0"/>
                </a:cubicBezTo>
              </a:path>
            </a:pathLst>
          </a:custGeom>
          <a:noFill/>
          <a:ln w="38100">
            <a:solidFill>
              <a:srgbClr val="29A6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5B31E014-7AB4-4887-88E3-30C79E85D36F}"/>
                  </a:ext>
                </a:extLst>
              </p:cNvPr>
              <p:cNvSpPr/>
              <p:nvPr/>
            </p:nvSpPr>
            <p:spPr>
              <a:xfrm>
                <a:off x="7136258" y="4884061"/>
                <a:ext cx="4955040" cy="148758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b="1" dirty="0">
                    <a:solidFill>
                      <a:srgbClr val="F25E4F"/>
                    </a:solidFill>
                  </a:rPr>
                  <a:t>Atenció!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a-ES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a-E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ca-E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000" b="0" i="1" smtClean="0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ca-E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a-E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a-E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0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ca-E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0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ca-ES" sz="2000" dirty="0"/>
              </a:p>
              <a:p>
                <a:pPr marL="271463" indent="-271463" algn="just">
                  <a:buFont typeface="Arial" panose="020B0604020202020204" pitchFamily="34" charset="0"/>
                  <a:buChar char="•"/>
                </a:pPr>
                <a:r>
                  <a:rPr lang="ca-ES" b="1" dirty="0"/>
                  <a:t>Eviteu els símbols de “divisió” </a:t>
                </a:r>
                <a:r>
                  <a:rPr lang="ca-ES" dirty="0"/>
                  <a:t>amb matrius!     Utilitzeu</a:t>
                </a:r>
                <a:r>
                  <a:rPr lang="ca-ES" sz="2400" dirty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a-E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a-E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ca-ES" sz="2400" b="1" i="1">
                            <a:latin typeface="Cambria Math" panose="02040503050406030204" pitchFamily="18" charset="0"/>
                          </a:rPr>
                          <m:t>𝒌</m:t>
                        </m:r>
                      </m:den>
                    </m:f>
                    <m:r>
                      <a:rPr lang="ca-ES" sz="2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ca-ES" sz="24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ca-ES" dirty="0"/>
                  <a:t>en lloc de   </a:t>
                </a:r>
                <a14:m>
                  <m:oMath xmlns:m="http://schemas.openxmlformats.org/officeDocument/2006/math">
                    <m:r>
                      <a:rPr lang="ca-ES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ca-ES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a-ES" sz="2000" dirty="0"/>
                  <a:t>  </a:t>
                </a:r>
                <a:r>
                  <a:rPr lang="ca-ES" dirty="0"/>
                  <a:t>o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a-E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a-E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ca-E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ca-E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a-ES" dirty="0"/>
                  <a:t>  </a:t>
                </a:r>
                <a14:m>
                  <m:oMath xmlns:m="http://schemas.openxmlformats.org/officeDocument/2006/math">
                    <m:r>
                      <a:rPr lang="ca-E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ca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ca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ca-ES" dirty="0"/>
                  <a:t>) </a:t>
                </a:r>
              </a:p>
            </p:txBody>
          </p:sp>
        </mc:Choice>
        <mc:Fallback xmlns="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5B31E014-7AB4-4887-88E3-30C79E85D3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258" y="4884061"/>
                <a:ext cx="4955040" cy="1487587"/>
              </a:xfrm>
              <a:prstGeom prst="rect">
                <a:avLst/>
              </a:prstGeom>
              <a:blipFill>
                <a:blip r:embed="rId24"/>
                <a:stretch>
                  <a:fillRect l="-1108" t="-2049" r="-110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BB7817B3-6DEA-4C5B-B837-9B0212E9B694}"/>
                  </a:ext>
                </a:extLst>
              </p:cNvPr>
              <p:cNvSpPr/>
              <p:nvPr/>
            </p:nvSpPr>
            <p:spPr>
              <a:xfrm>
                <a:off x="1998697" y="5771352"/>
                <a:ext cx="4992421" cy="92333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b="1" dirty="0">
                    <a:solidFill>
                      <a:srgbClr val="F25E4F"/>
                    </a:solidFill>
                  </a:rPr>
                  <a:t>OBSERVACIÓ</a:t>
                </a:r>
                <a:r>
                  <a:rPr lang="ca-ES" dirty="0"/>
                  <a:t> – A la pràctica, quan apliqueu aquestes proposicions, tingueu present la propietat reflexiva de la igualtat: </a:t>
                </a:r>
                <a14:m>
                  <m:oMath xmlns:m="http://schemas.openxmlformats.org/officeDocument/2006/math">
                    <m:r>
                      <a:rPr lang="ca-E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ca-E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ca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ca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a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dirty="0"/>
                  <a:t>.</a:t>
                </a:r>
              </a:p>
            </p:txBody>
          </p:sp>
        </mc:Choice>
        <mc:Fallback xmlns="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BB7817B3-6DEA-4C5B-B837-9B0212E9B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697" y="5771352"/>
                <a:ext cx="4992421" cy="923330"/>
              </a:xfrm>
              <a:prstGeom prst="rect">
                <a:avLst/>
              </a:prstGeom>
              <a:blipFill>
                <a:blip r:embed="rId25"/>
                <a:stretch>
                  <a:fillRect l="-1099" t="-3974" r="-977" b="-9934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602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4" grpId="0" animBg="1"/>
      <p:bldP spid="45" grpId="0" animBg="1"/>
      <p:bldP spid="53" grpId="0" animBg="1"/>
      <p:bldP spid="53" grpId="1" animBg="1"/>
      <p:bldP spid="54" grpId="0"/>
      <p:bldP spid="54" grpId="1"/>
      <p:bldP spid="56" grpId="0"/>
      <p:bldP spid="56" grpId="1"/>
      <p:bldP spid="57" grpId="0"/>
      <p:bldP spid="57" grpId="1"/>
      <p:bldP spid="58" grpId="0"/>
      <p:bldP spid="58" grpId="1"/>
      <p:bldP spid="11" grpId="0"/>
      <p:bldP spid="11" grpId="1"/>
      <p:bldP spid="59" grpId="0"/>
      <p:bldP spid="59" grpId="1"/>
      <p:bldP spid="60" grpId="0"/>
      <p:bldP spid="60" grpId="1"/>
      <p:bldP spid="61" grpId="0" animBg="1"/>
      <p:bldP spid="64" grpId="0"/>
      <p:bldP spid="71" grpId="0"/>
      <p:bldP spid="75" grpId="0"/>
      <p:bldP spid="42" grpId="0" animBg="1"/>
      <p:bldP spid="42" grpId="1" animBg="1"/>
      <p:bldP spid="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5</a:t>
            </a:r>
          </a:p>
        </p:txBody>
      </p:sp>
      <p:sp>
        <p:nvSpPr>
          <p:cNvPr id="63" name="Retângulo: Cantos Arredondados 62">
            <a:hlinkClick r:id="rId5" action="ppaction://hlinksldjump"/>
            <a:extLst>
              <a:ext uri="{FF2B5EF4-FFF2-40B4-BE49-F238E27FC236}">
                <a16:creationId xmlns:a16="http://schemas.microsoft.com/office/drawing/2014/main" id="{93D499F3-300A-46EB-9C33-D2E67A6C1A8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Producte d’una Matriu per un Escalar</a:t>
            </a:r>
          </a:p>
        </p:txBody>
      </p:sp>
      <p:sp>
        <p:nvSpPr>
          <p:cNvPr id="64" name="Retângulo: Cantos Arredondados 63">
            <a:hlinkClick r:id="rId6" action="ppaction://hlinksldjump"/>
            <a:extLst>
              <a:ext uri="{FF2B5EF4-FFF2-40B4-BE49-F238E27FC236}">
                <a16:creationId xmlns:a16="http://schemas.microsoft.com/office/drawing/2014/main" id="{DF6CA2B4-8E40-48C6-896A-E50F42BBF5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Propietats del Producte d’una Matriu per un Escalar</a:t>
            </a:r>
          </a:p>
        </p:txBody>
      </p:sp>
      <p:sp>
        <p:nvSpPr>
          <p:cNvPr id="65" name="Retângulo: Cantos Arredondados 64">
            <a:hlinkClick r:id="rId7" action="ppaction://hlinksldjump"/>
            <a:extLst>
              <a:ext uri="{FF2B5EF4-FFF2-40B4-BE49-F238E27FC236}">
                <a16:creationId xmlns:a16="http://schemas.microsoft.com/office/drawing/2014/main" id="{F9A5427A-EA1E-4F46-8A01-1A6D632BBDBA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3DF32EE7-A1F6-44A5-A497-624B7B8AE5F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F9912370-1C10-4BCD-8079-31AF45B2383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2" name="Imagem 11" descr="Uma imagem com edifício&#10;&#10;Descrição gerada automaticamente">
            <a:extLst>
              <a:ext uri="{FF2B5EF4-FFF2-40B4-BE49-F238E27FC236}">
                <a16:creationId xmlns:a16="http://schemas.microsoft.com/office/drawing/2014/main" id="{44DBF5E2-8E4C-486C-AA5A-9A20F7894C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26" y="936000"/>
            <a:ext cx="5402428" cy="511734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BAFF1E4-C29B-4F7D-96FD-678C5117C8B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075" y="1605224"/>
            <a:ext cx="3080385" cy="4572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597AFAC-2862-4859-8436-A68B1E669279}"/>
              </a:ext>
            </a:extLst>
          </p:cNvPr>
          <p:cNvSpPr txBox="1"/>
          <p:nvPr/>
        </p:nvSpPr>
        <p:spPr>
          <a:xfrm rot="-120000">
            <a:off x="3251139" y="2575012"/>
            <a:ext cx="1858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600" dirty="0">
                <a:solidFill>
                  <a:srgbClr val="0C2B8E"/>
                </a:solidFill>
                <a:latin typeface="Freestyle Script" panose="030804020302050B0404" pitchFamily="66" charset="0"/>
              </a:rPr>
              <a:t>3 qüestions per acabar!...</a:t>
            </a:r>
          </a:p>
        </p:txBody>
      </p:sp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5E4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5</a:t>
            </a:r>
          </a:p>
        </p:txBody>
      </p:sp>
      <p:sp>
        <p:nvSpPr>
          <p:cNvPr id="63" name="Retângulo: Cantos Arredondados 62">
            <a:hlinkClick r:id="rId5" action="ppaction://hlinksldjump"/>
            <a:extLst>
              <a:ext uri="{FF2B5EF4-FFF2-40B4-BE49-F238E27FC236}">
                <a16:creationId xmlns:a16="http://schemas.microsoft.com/office/drawing/2014/main" id="{93D499F3-300A-46EB-9C33-D2E67A6C1A8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Producte d’una Matriu per un Escalar</a:t>
            </a:r>
          </a:p>
        </p:txBody>
      </p:sp>
      <p:sp>
        <p:nvSpPr>
          <p:cNvPr id="64" name="Retângulo: Cantos Arredondados 63">
            <a:hlinkClick r:id="rId6" action="ppaction://hlinksldjump"/>
            <a:extLst>
              <a:ext uri="{FF2B5EF4-FFF2-40B4-BE49-F238E27FC236}">
                <a16:creationId xmlns:a16="http://schemas.microsoft.com/office/drawing/2014/main" id="{DF6CA2B4-8E40-48C6-896A-E50F42BBF5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Propietats del Producte d’una Matriu per un Escalar</a:t>
            </a:r>
          </a:p>
        </p:txBody>
      </p:sp>
      <p:sp>
        <p:nvSpPr>
          <p:cNvPr id="65" name="Retângulo: Cantos Arredondados 64">
            <a:hlinkClick r:id="rId7" action="ppaction://hlinksldjump"/>
            <a:extLst>
              <a:ext uri="{FF2B5EF4-FFF2-40B4-BE49-F238E27FC236}">
                <a16:creationId xmlns:a16="http://schemas.microsoft.com/office/drawing/2014/main" id="{F9A5427A-EA1E-4F46-8A01-1A6D632BBDBA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3DF32EE7-A1F6-44A5-A497-624B7B8AE5F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F9912370-1C10-4BCD-8079-31AF45B2383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8245BC1A-AE71-4EA1-872B-84802D4383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" name="ISPRING_QUIZ_SHAPE1">
            <a:extLst>
              <a:ext uri="{FF2B5EF4-FFF2-40B4-BE49-F238E27FC236}">
                <a16:creationId xmlns:a16="http://schemas.microsoft.com/office/drawing/2014/main" id="{B13E35F7-7F87-4F51-BC1C-38A2ED70C77E}"/>
              </a:ext>
            </a:extLst>
          </p:cNvPr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8" name="ISPRING_QUIZ_SHAPE2">
            <a:extLst>
              <a:ext uri="{FF2B5EF4-FFF2-40B4-BE49-F238E27FC236}">
                <a16:creationId xmlns:a16="http://schemas.microsoft.com/office/drawing/2014/main" id="{C5D03DBC-ED02-4EE3-A4B2-55C312254136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ca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0" name="ISPRING_QUIZ_SHAPE3">
            <a:extLst>
              <a:ext uri="{FF2B5EF4-FFF2-40B4-BE49-F238E27FC236}">
                <a16:creationId xmlns:a16="http://schemas.microsoft.com/office/drawing/2014/main" id="{892D8E29-CDCB-4EEC-8785-B0128BA9E7B8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1" name="ISPRING_QUIZ_SHAPE4">
            <a:extLst>
              <a:ext uri="{FF2B5EF4-FFF2-40B4-BE49-F238E27FC236}">
                <a16:creationId xmlns:a16="http://schemas.microsoft.com/office/drawing/2014/main" id="{CE32F9C3-8017-448C-878C-D2E80549B95D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ca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77108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SCORM_RATE_QUIZZES" val="1"/>
  <p:tag name="ISPRING_SCORM_PASSING_SCORE" val="80.000000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ORIGINAL_SIZ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JO+llA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YUkRS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2FJEUmayotWlAAAAgwEAAC4AAAB1bml2ZXJzYWwvcGxheWJhY2tfYW5kX25hdmlnYXRpb25fc2V0dGluZ3MueG1sdZDBCoMwEETvfoV/IPQcAj2XtkL9gRVHCcREsqvg3zeRakubHnfezC47iiFi3MC6KEtFs/iHUBAtYYaq3nOiTAvOzowkxrsoC1j3ZDkacyhFrPdTHcBwsqHd/6Pv12tL67HoWJ8h+UBjRuhTLrCRFHK0mGHTmnWC7gPigS8x+eCotbhgbT2F7nYYXtX8xSkbP5tHXH0Hzam++4Kgqg+1iJXtxT8BUEsDBBQAAgAIANhSRFLQvS+0TgQAAIcVAAAnAAAAdW5pdmVyc2FsL2ZsYXNoX3B1Ymxpc2hpbmdfc2V0dGluZ3MueG1s5Vjdbts2FL73UxAaelkraZMlNWQHmS0jRh07s5SuwTAEtERbXChSFSmn7tWeZg+2J9mhaCt24rR0FgPpehEkOjznO4ff+SFD7+RzytCM5JIK3nT263sOIjwSMeXTpnMZdl8fO0gqzGPMBCdNhwsHnbRqXlaMGZVJQJQCVYkAhstGpppOolTWcN3b29s6lVmuVwUrFODLeiRSN8uJJFyR3M0YnsMvNc+IdBYIFgDwkwq+MGvVagh5BulcxAUjiMYQOad6U5h1GZaJ4xq1MY5uprkoeNwWTOQon46bzk9tv7PfebvUMVAdmhKuOZEtEGqxauA4pjoKzAL6haCE0GkC4R4dOOiWxippOm8ONApouw9RSmyzdaxR2gI44GoBnxKFY6yw+TT+FPms5FJgRPGc45RGIawgvf+m0wmvg36v418PhqEfXJ+F530TwxZGof8x3MIo7IV9fxt9W/izqwt/1O8N3l+Hw2E/7F3cWQGja4R47jpjHjArijwiFWGeSop0zDFlUKP3aJREQZUznE9JKLoUkjjBTBIH/ZmR6a8FZlTNoRn2oBluCMlOZUYiNdJpazoqL4hzB2cAITDIZVUSh++qkjg6Xtu6a7zfbWtjlB5WCkcJFA/IytA8d1W0VKO6jXCk6AwKk9zb5KRgLCiyTOSqpYMufa8KqxgegfEmgq8xp7/RWLC44oukYxIPcEpWOi64obwLmvsOmkCOGTA5zAhHAebQ5VQBu1EFIIuxVFSV3d1daJ/mFDMEeDCGCDoPHrAdJTiXa0mtEqt7K2r9PhCKyD8M20b0qGrAKHjRpWWl/5soWIzmokCM3oCdQFB5RQp/JQSt9jea5CItpTCBFJKlmxkltyQ+sXF0BS7SAixh3GWMKOPhU0G/oDGZiBxwCZ7BcAQ5lQa/vhVwhqW8A8XLGF+Zru0NOv7HV3qDOJ5hHm0JDuVK0kztBB/PERdqaQd0RLiQpExKTONyzWZv9aenoeoYyPMzZWMNX9K0YPg54StCVqB3mPLdeNkm8d+MwNptgmdlo+vmLaGhxSmkxGDCQgTTjvLFhLUAjDBHgrM5whEcWFKPjRkVhQSJGRAGWj49QmMPZVp+TWEyg8c8JrkV5N7+m7cHhz8fHb9r1N1//vr79VeNFkf5BcPanTnL24/eFeys7t0YvmH0lXvDA9uuyFNdqPEDp5vvQhbmvUHoj07bYe9DL7zaAFCy9/DM8lx9nm4+XstLxks9XQP/dNQ+QyM/uOyHQcOmogYCmldFCdTkRF+/bWwuRv4HK2wg3EZveBlCjfhWPeUHVp6HVn7f22iNzC3iYuUGYRUCnApTM+XgXGA0pVCb30WPW7Xbk8bD99Hi//kGbWbEjlqc4DxKdlZHP8YQ3mWC/se0v+x/LZ+N+HXmAv+898uw3/kBZssLZdB8Vc9La+9Jnrvx5U6vpJTTFGjVF+7qua91eLDnuZuXajVAW388bdX+BVBLAwQUAAIACADYUkRSNeLgw3wDAAAADAAAIQAAAHVuaXZlcnNhbC9mbGFzaF9za2luX3NldHRpbmdzLnhtbI1WbW/aMBD+XH4FYt9hpd1opRSJviBVY201Or47yQFWHTuyHTr+/e5MHBwIJURI8d3z2OfnzudE5oPL7ga04Ure9Ya9ceciSgqtQdp3yHLBLHRjZuA5vetN/85mvYFDKKH0HKzlcmXQUFq6HFGJynImtzO1Uv2YJR8rrQqZ9sbfplf0RAMHPSCttzloweUH4n4Mb+4fp804wY19tpD1lyyBvsLAkfB0+TR8GrYh5BqMAQrm9nEynPw8wxEsBuFXuR5d31xPWjH2y0zdrxVpww23jjQajq5G180klBaxdV2/WCNXeZG3T0Ou1YpiP2CM6DnDEIqlWA0If7yl5wwcK2tLi5zJt4V/9oz2cWGtkv1ESYtF25dKZ0wgZ+l+rThlhlswXBVVS2DkcdqC4CsoHqXJKWHYCuqqJ5BepqfyhOqBruO/in5XNaGYrBloBE8xDqVTFzF8p2cPLd+Ckx+RhlqJN1qh1hGonmMBY6sLiAZ+RB6zVp+vhcXj7r2hxSPecI9vrDAwXjJhStDe6GF/4JPLNJinNHj/Qokig4ddlOFUdYeHPzzcu8SFyMpWhaZhU5r26wZGj3tBwY9wgdHj5qT6qxTbI/Chhxj+DN0zl7290mXIgdQXEUiG714fP3Iumn9GrccEC5YGB8hUCmNXEe88A0pONHA2imJwEEYk2YavmMV75Ddh4u3cQm6iwYF9V0SNNRNZbgUcV1KiCm0wBnQu6ltt8BBhd/bMxM5gaT22bvTS0zUV5tqNO1+K6qffibQbdC1eYHe9jOkP0O9KCdPrlhRsYqiuuzcP4XRPYP8B/SyXqg1BKgvhzC64RqTanaZWWGYtS9YZRtIcdaWdS15jkqJyvePkySKLQT9hwjn4QqvbCLXmq7XAv11w+IS0Dj/hJJ5d41SS8aqGA4NLMTCdrH197wZkzwphuYANiNIXGGiTJ7YTGTwMx3ukwqkXW2A5W2ll89hXQq3h1RxH8AXGo+pNKHScKWTLYuN2s28IvgsHIQSNuWxrVIVhR3NjVyjhjOhsUAtTEijHCqvmlmlbTrcfu62yDUwkz1z3QDMt4wNrcBFFKJWXIjiXxx/Z/ep0o1QTVdM3eJoJ1BnHwyaC89Qb4zset/FSA4Rd0Rk7Vav+BdtYMZ2+VIBa725wExd3hpeZa7CG5HvFL45oEFhdOirl8R2/+8edzn9QSwMEFAACAAgA2FJEUuZFxhFIBAAAERUAACYAAAB1bml2ZXJzYWwvaHRtbF9wdWJsaXNoaW5nX3NldHRpbmdzLnhtbN1Y3XLaOBS+z1NovNPL4qRNNyljyGTBTJgSoNjpNrOzkxG2wNrIkmvJUHq1T7MP1ifZIwsIBJKKTNhO9iJDfHzOd46+86exd/Y1ZWhCckkFrzlHlUMHER6JmPJxzbkKW69PHSQV5jFmgpOaw4WDzuoHXlYMGZVJQJQCVYkAhstqpmpOolRWdd3pdFqhMsv1W8EKBfiyEonUzXIiCVckdzOGZ/CjZhmRzhzBAgD+UsHnZvWDA4Q8g3Qp4oIRRGOInFN9KMwuVMoc12gNcXQ7zkXB44ZgIkf5eFhzfmn4zaPm24WOQWrSlHBNiayDUItVFccx1UFgFtBvBCWEjhOI9uTYQVMaq6TmvDnWKKDtbqKU2ObkWKM0BFDA1Rw+JQrHWGHzaPwp8lXJhcCI4hnHKY1CeIP08WtOM7wJOu2mf9PthX5wcxFedkwMOxiF/udwB6OwHXb8XfRt4S+u+/6g0+5+uAl7vU7Y7t9ZAaNrhHjuOmMeMCuKPCJLwjyVFOmQY8qgRO/RKImCImc4H5NQtCgkcYSZJA76KyPjjwVmVM2gFw6hF24Jyc5lRiI10GmrOSoviHMHZwAhMMjlsiTevV+WxMnp2tFd4/3uWFuj9LBSOEqgeEBWhua5q6KFGtVdhCNFJ1CY5N4hRwVjQZFlIld1HXTpe1W4jOEBGG8k+Bpz+hkNBYuXfJF0SOIuTiF//RZ30AiSyoC6XkY4CjCHrqYK6IyWFrIYSkVV2c2tufZ5TjFD0LEwdgi6DDbojRKcy7UsLjOpmymq/9EVisg/Db1G9KBqwCh40bVkpf+7KFiMZqJAjN6CnUBQakUK/yUErTY0GuUiLaUMS4Vk6WZCyZTEZzaOrsFFWoAljLeMEWU8fCnoNzQkI5EDLsETGIYgp9LgV3YCzrCUd6B4EeMr06btbtP//EofEMcTzKMdwaE+SZqpveDjGeJCLeyAjggXkpRJiWlcvrM5W+XpaVi2COT5mbKxhi9pWjD8nPBLQlag95jy/XjZJfE/jMDabYInZaPr5i2hocUppMRgwosIBiHl85FqARhhjgRnM4Qj2FBSj40JFYUEiRkQBlo+PUJjD2VaPo3h7gMe85jkVpCHR2/eHr/79eT0fbXifv/7n9ePGs13d59h7c4s78aDlwM7q3tXhB8YPXJR2LBtiTzVhRpvON1++bEwb3dDf3DeCNuf2uH1FoCSvc2d5bl6gW7fp+Wt4t46Hf68fRr454PGBRr4wVUnDKo2NdQV0K4qSqAKR/qGbWPTH/ifrLCBYhu93lUIVeFbdZEfWHnuWfn9YKM1MPeG/sqdwSoE2ANjM9dgEzCaUqjGF9HVVg32pIHwMpp66yWZPtrVZg7sqakJzqNkb5Xzggftz8vJ/5jprdUvty01FJCUaqP/aLs9G+nrrAX+Zfu3Xqe5V/qoHX8vomaflz7ztPw+tPZByHO3fno7APn6Z8z6wb9QSwMEFAACAAgA2FJEUsas6DLAAQAAfgYAAB8AAAB1bml2ZXJzYWwvaHRtbF9za2luX3NldHRpbmdzLmpzjZTBT8IwFMbv/BVkXg3RgU68YYDEhIOJ3oyHrnuMha6vaQuCxv/ddQh23ZvSXuiXH9/ra9fvs9evRsSj/n3/s/5dr5+a61oDp1m9gcumLjr00umREUUGL0UJopAQBcjWIUsmDJz0r1+Eco5k7Zruny0o4/lFSMDq5O+JmgANoW0J7Z0y3FHix/HfPa+rQ0feOacba1EOOEoL0g4k6pLVTHSxrIffYQDjFvQ/6JJxaJjexHdp1kn+Oo7SJONjn+NYKib3C8xxkDK+zjVuZHag50M3fXq1V6CrG1+fyj5M5z4gCmMfLZRh4dn1LJ7F3aTSYAz81B1PJ/HkloQFS0H4DSWju9HkD7RhPK/HH/S2MIU90kmcDJORTyuWQ+uUOGTX2bCJycqrdZqt4gfOws56zbAGIdgedMuq/WEoVBt1xgUqjbk7kTaauEmiAllWyPzATcdukpzbrLPt+jbqyBikqLPj7cGVmz4THMYkajwzDJ7ZinjKZVe4nBENlnzcJqi6oHJBUCJVFymQDLQgRY/bsWHWuPVr1TjTa9AviKLKT3ctYKo4Af0ol+gEZi3jq7LSqobe/Kgg987P7jLcZ+/rG1BLAwQUAAIACADYUkRSlBOzImkAAABuAAAAHAAAAHVuaXZlcnNhbC9sb2NhbF9zZXR0aW5ncy54bWwNzDEOgzAMQNGdU1jeKe3WgcDGVpbSA1jERZEcG5GA4PZk+8PTb/szChy8pWDq8PV4IrDO5oMuDn/TUL8RUib1JKbsUA2h76pWbCb5cs4FJliFLt4mjiUyjxSLHHYRqOFTXv/AHpuuugFQSwMEFAACAAgAy1pCUqqfjlkWCgAAFhkAABcAAAB1bml2ZXJzYWwvdW5pdmVyc2FsLnBuZ+2Ya1RTVxbHjwKKKAXscnwhwaHWdmGliAgEAkKp6GBhxnEKyEtEEpVHwAABAkQeq6IVaNESAiSxr0ErkGKEECCg+EgtMSlggzEPiNBcIISAgRtCSDIXbefDzKxZM/N1+HDXXffc39n/fc7Zd+9z7qU/hoXY2myzAQDYHjkcfAwAi1IAVg9ar0Fawm7z7yK3VYRjIUGgWeA4gTxY4gI/CgSgpXL9UoIV8rwu/XAUAYCNmcvXKjkWlQPAlltHggOP58SpZS2fuhpyLyiWym8ONhAZ/p8JYm1KQonvbpiY2jvSK1PHeHutezuGv8u9jVNzMmyhWei24dSdqkMDl7KHoaJKUjYRu993IE7585lW8vw6AC68FWgNgP0u61UAfGW5E4CD15wtASjbiLgM/lRsD4DzH+xXAxC8LgiB3/lH+OlHgQvzQ/HbE6+4P9qSeCW3n/Pzk2XmrsrhPzPwX6mtwCvwCrwCr8Ar8Aq8Aq/AK/AKvAKvwP+f8NPN64J+PXm6M72GCw1q6Hyn/KNXB1Dezn9jdFLpvHSfSDbNXSXrmeFk3VXz0hzbvIBimBZRpvldWDgJPgunwg7gQjPD9JI4zNguWHpiZ07VLfXH0FFLC17DqPsokxYfYFysCyjw72DXabUo45TE3BkOp/VJD6giBRncBnKaTS/eZCDLH9o9nRqdcgUA86Y7CSpTmvQPmaYF/Tvx+KBj1wKIygUnW7iuOJ2+9ZmkKKJeHAHACeWPI3LOl7n8oznSSY15ok6WSuUJHCEXxKTuOBzi1AhAFz6uYmFJPzncY8i/w2SxbbX1Pi/+6izt7I9wQix0xczpCaq+Q7q2BLpHyFjJTD++ijD3JDUuKQAAuUeENSOg2b572vHzN3pxPUcEKYZaL3buF0YAcjSWCm3Ir6/cZt/2GeriPLk1tRbcJe1GOhXPZEFlmfb+2u+ktZzy0NfmfAMXlhxKmb4h35Sk42k4/i6Syi8RAH/0b+3WvW7vU6S3BRg3NyuwMP6bwk5rN/5SES83WZY7gipvCW2OheTDnpYI4bS1VDJDJWve+7NjYE4+3ViDfnEzsH2qYLpMnd1MDYVFUR7k+8qh4aUJbRXZndybgBeHEh57qhy5ajUA+ZmVNr3LKyKMXupjrO38RVhsnKP0GEynydi9e/i5Un72dkIzp5oa1ce3uqA+r53N5ngStrOkizkazLuFpp81PebnMSPexucYD0nXQ/mBaap6FmOUizJoSSJIjv6EIBXxGiS1lUNDyoxWU0Fam4pexxG2kTemOeFIfTtoLpYKAd8i0YDbphwm7GbEfVnnm959gEFWlSfs5WBpuSNSw8WPVwH/jhBLRT0hVbbtOEHejhNAIp/RKchHUkM9LGWtPk1j0ekNYTl7JHfzH9QbTAKx5BGGxTXqTez4aF7WDgY1lJdeofOWidBt2nn2NDOpczrao7KhiSScZRNKKVem+XDgAbvr3CSsciujKfd3WM0b3LFMvRrNepJkCPjcxQLM9GN+b81mbqzTcrlJ8tqsvT5QBuFlj22VXrqHZXullQ934T+UniDCZ0VRLIFPBL9R3Uw96MiSw9rKGjXnpSfcliGsl5vg/IIdQ5tIHpQKBXzqp+eiEzj/gHhGlCqV6YRns9M0teLsBy6ar5FpedyIomcslmShoRTUNfx77BSKrJlFnxBPD/qdrDi0E9wNIaou6Sca7beEMK7E37uN2R3Twg5KggnIUu1RGSINLNt6daNrEYspETJHvLnnF8p8bG+HLvvRKIk3yzpfdmDiEDf4Hee8JM+7GwmayRmOYbqaaoxlu4cZFONI0IVjjTONOAu4murDfepLHJd+TqKMufnEFirnLhLp92okNT55UVvByNedu63ZuxdHx9s+vjFlpeh40b55k0RIi9tZTxjU62rV3U+sSlpeJAkSKC6BpLMiHbGJmyr1UMHQ5DicRNO2Zm3QFc80JXqz1Bdapm8Nijs1Ffxs39FMcgXfwc3oWyqZr+DvwjexnI5DWNIRclfWTV0VNwvGBs2c2SBYjmJd/XHm99ugUyO1Uff2Jbib5Wue5g2Y969pa2Mei3YnnPPvqY5yS4iBmKreh5jh+9EsY2FzC7uchJWZHEvUH9ZeGs+KwVFblzx56VgBiy2gEfGaTi5zeJ9rEM8lDp1X6uzHEkxYjGWKLNINQBKdpkT0m2lc1ypozevha3Jx/eopq8EUPOmeIsaebvpxAD1UH1mTJUrRpZowbx+ERrMUL7a6bablfussLfTLaK1Qxdl3Z23AKU1iNLHojOzRM8Niqwc7oPLTXxw03nlIWNKjoIFNvZ6StQL5EG6vOBqqpaJgLuUzOumABaJad3Weq72eDDlEpHx8nc95frlykJJGP/TwcrUPW7K307/Htp4bFeGF63TdR58930+dN8Ym47fr+B3GTaUSV5LqsuKVA2xJZF8lVzs5aJgebzSk+E2em3YonjktskjB3D9/VrRDLzK/vyw+kIIqk7xTbxbwGvqEy5NOqLhDdMpUHw1uur7NFZ1GHTwpruPeiIS+YD/i8/Pe7G0tH3Qtr6z/TVY+G7v5rEhjluVtGMqITmijb3nmyyMH2zcXbGsIXy31QHLf1aiAo6NNqBdUdXL1cMcD0mM5eoifHQ8V7UcxzUXq9+yQ71C2vdRDQuhqIX4x3iReXz0o/vTy/ANTJFQtSX+GLq9bd7lJ79QWTx5r1GhOkCTtOLhCc/YHfKXw28T27m5blhoO0/BIJenTUFOIPCKka0xjn0bpWZ5dHBbDej8MBZKVFdF2VeoSHH551M/FhxQi+W0AUDKX4nSs0UlecysYT1PRBHHf1ws4NyJ7eN4QReuLpZzC+qq+EzWSFltDBIum5lYkvJTSWRl9MyIezUs3kPJZJjksKmjxJ4fbC0bPxJY7VnZXkUqdpVQ1yyNx+k6uc5O4uy0/5rtFJG1zkmCnMVLfqtcp2idjOO6tdti4y0Zr3lGqyW3TBOyrZEbTz7RjK2aq+j08hKtTVAXC4FFP8yDnNJ6WDO2Po3CTXiVOqy99XhUj68CFR0dbhEkGNeuDRH96x3AcujD5VVT5bC5JxOeCC5Vh9v5kS4VKgKz/+n+uTd8gtZEpltX9q2o2M0crpbtDcqtM1V9gJDi5b5YKUYELHYRgtDVjVuAvoaYyTCYFPUJsBy7o/q4z4eyoDftKuIDipWgHOq+lcX8sRAo2rnhG72IdT6z4YS2yLUFddM43WfcO0ZaLOq67cbbfw2ADDvZRcvCfLEoXbx0eMt08QBjmZ/gjVT0/POCkPNgKXIegeGOhTvqTH7Yi+OJh8z7CneVtBq5H//jrR3U3AMg0jvB6xJiQ/TqhW+E8Txiiz9N8u1OulQ4GeFkpckR1DL9zXZcQHQmq28C6dcyOztmX89YaSgS+TOeng4Wvf9/znP/HLdlAQ7h5fUvLB+S5uvPLPcCRD8OCm4NOFv8NUEsDBBQAAgAIAMtaQlLlZcaxSwAAAGoAAAAbAAAAdW5pdmVyc2FsL3VuaXZlcnNhbC5wbmcueG1ss7GvyM1RKEstKs7Mz7NVMtQzULK34+WyKShKLctMLVeoAIoBBSFASaESyDVCcMszU0oybJUszM0QYhmpmekZJbZKZqbmcEF9oJEAUEsBAgAAFAACAAgAEkRsTmtfMwTVAgAA9wcAAA8AAAAAAAAAAQAAAAAAAAAAAG5vbmUvcGxheWVyLnhtbFBLAQIAABQAAgAIAKmaek64+Zi64gIAAGcKAAAYAAAAAAAAAAEAAAAAAAIDAABub25lL2NvbW1vbl9tZXNzYWdlcy5sbmdQSwECAAAUAAIACACpmnpOtrL3yKUAAACCAQAAKQAAAAAAAAABAAAAAAAaBgAAbm9uZS9wbGF5YmFja19hbmRfbmF2aWdhdGlvbl9zZXR0aW5ncy54bWxQSwECAAAUAAIACACpmnpOH1SKajADAADHDgAAIgAAAAAAAAABAAAAAAAGBwAAbm9uZS9mbGFzaF9wdWJsaXNoaW5nX3NldHRpbmdzLnhtbFBLAQIAABQAAgAIAKmaek5CgcTFGAEAANQCAAAcAAAAAAAAAAEAAAAAAHYKAABub25lL2ZsYXNoX3NraW5fc2V0dGluZ3MueG1sUEsBAgAAFAACAAgAqZp6TtebcJYrAwAAbw4AACEAAAAAAAAAAQAAAAAAyAsAAG5vbmUvaHRtbF9wdWJsaXNoaW5nX3NldHRpbmdzLnhtbFBLAQIAABQAAgAIAKmaek6Oc/b6agAAAOUAAAAaAAAAAAAAAAEAAAAAADIPAABub25lL2h0bWxfc2tpbl9zZXR0aW5ncy5qc1BLAQIAABQAAgAIALCaek68fTX3SgAAAEkAAAAXAAAAAAAAAAEAAAAAANQPAABub25lL2xvY2FsX3NldHRpbmdzLnhtbFBLAQIAABQAAgAIAJO+llA2YVgCRwMAAOEJAAAUAAAAAAAAAAEAAAAAAFMQAAB1bml2ZXJzYWwvcGxheWVyLnhtbFBLAQIAABQAAgAIANhSRFKcXjIIFAYAADcXAAAdAAAAAAAAAAEAAAAAAMwTAAB1bml2ZXJzYWwvY29tbW9uX21lc3NhZ2VzLmxuZ1BLAQIAABQAAgAIANhSRFJmsqLVpQAAAIMBAAAuAAAAAAAAAAEAAAAAABsaAAB1bml2ZXJzYWwvcGxheWJhY2tfYW5kX25hdmlnYXRpb25fc2V0dGluZ3MueG1sUEsBAgAAFAACAAgA2FJEUtC9L7ROBAAAhxUAACcAAAAAAAAAAQAAAAAADBsAAHVuaXZlcnNhbC9mbGFzaF9wdWJsaXNoaW5nX3NldHRpbmdzLnhtbFBLAQIAABQAAgAIANhSRFI14uDDfAMAAAAMAAAhAAAAAAAAAAEAAAAAAJ8fAAB1bml2ZXJzYWwvZmxhc2hfc2tpbl9zZXR0aW5ncy54bWxQSwECAAAUAAIACADYUkRS5kXGEUgEAAARFQAAJgAAAAAAAAABAAAAAABaIwAAdW5pdmVyc2FsL2h0bWxfcHVibGlzaGluZ19zZXR0aW5ncy54bWxQSwECAAAUAAIACADYUkRSxqzoMsABAAB+BgAAHwAAAAAAAAABAAAAAADmJwAAdW5pdmVyc2FsL2h0bWxfc2tpbl9zZXR0aW5ncy5qc1BLAQIAABQAAgAIANhSRFKUE7MiaQAAAG4AAAAcAAAAAAAAAAEAAAAAAOMpAAB1bml2ZXJzYWwvbG9jYWxfc2V0dGluZ3MueG1sUEsBAgAAFAACAAgAy1pCUqqfjlkWCgAAFhkAABcAAAAAAAAAAAAAAAAAhioAAHVuaXZlcnNhbC91bml2ZXJzYWwucG5nUEsBAgAAFAACAAgAy1pCUuVlxrFLAAAAagAAABsAAAAAAAAAAQAAAAAA0TQAAHVuaXZlcnNhbC91bml2ZXJzYWwucG5nLnhtbFBLBQYAAAAAEgASAFYFAABVNQAAAAA="/>
  <p:tag name="ISPRING_UUID" val="{40DB94B1-8234-41EE-91CF-7121047AB754}"/>
  <p:tag name="ISPRING_SCREEN_RECS_UPDATED" val="C:\Users\usuari\Downloads\MBruguera\Cat\Lliço 5\Lliçó_05_N1_CT\"/>
  <p:tag name="ISPRING_ULTRA_SCORM_COURCE_TITLE" val="Lliçó_05_N1_CT"/>
  <p:tag name="ISPRING_OUTPUT_FOLDER" val="[[&quot;\uFFFDd\u0013*{0FCB5101-AEB5-4723-8DCE-7D5C9063266D}&quot;,&quot;C:\\Users\\Carles Serrat\\Desktop\\EngiMath-UPC\\Execution\\LLIÇONS\\LLIÇÓ 5&quot;],[&quot;*\uFFFD\uFFFD\uFFFD{BB4CDCA5-F38E-475C-8C53-186BBAA01A72}&quot;,&quot;C:\\Users\\filom\\Documents\\ENGIMATH\\LESSONS\\MATRICES\\LESSON 5&quot;]]"/>
  <p:tag name="ISPRING_PRESENTATION_TITLE" val="Lliçó_05_N1_CT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RESOURCE_FOLDER" val="C:\Users\usuari\Downloads\MBruguera\CatDef\LLIÇONS\LLIÇÓ 5\Lliçó_05_N1_CT"/>
  <p:tag name="ISPRING_PRESENTATION_PATH" val="C:\Users\usuari\Downloads\MBruguera\CatDef\LLIÇONS\LLIÇÓ 5\Lliçó_05_N1_CT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5.quiz"/>
  <p:tag name="ISPRING_QUIZ_FULL_PATH" val="C:\Users\usuari\Downloads\MBruguera\CatDef\LLIÇONS\LLIÇÓ 5\Lliçó_05_N1_CT\quiz\quiz5.quiz"/>
  <p:tag name="ISPRING_QUIZ_RELATIVE_PATH" val="Lliçó_05_N1_CT\quiz\quiz5.quiz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1QYd6vnVo91kM03tpv3S2Q&quot;,&quot;gi&quot;:&quot;RqiHlPne-vg_8pOsRi3X_A&quot;,&quot;ti&quot;:&quot;characters&quot;,&quot;vs&quot;:{&quot;f&quot;:[1580,708,544],&quot;i&quot;:{&quot;d&quot;:&quot;1QYd6vnVo91kM03tpv3S2Q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4.quiz"/>
  <p:tag name="ISPRING_QUIZ_RELATIVE_PATH" val="Lliçó_05_N1_CT\quiz\quiz4.quiz"/>
  <p:tag name="ISPRING_QUIZ_FULL_PATH" val="C:\Users\usuari\Downloads\MBruguera\CatDef\LLIÇONS\LLIÇÓ 5\Lliçó_05_N1_CT\quiz\quiz4.qui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Tpr4rI-0B-JezWN1bZ424w&quot;,&quot;gi&quot;:&quot;RqiHlPne-vg_8pOsRi3X_A&quot;,&quot;ti&quot;:&quot;characters&quot;,&quot;vs&quot;:{&quot;f&quot;:[1580,708,501],&quot;i&quot;:{&quot;d&quot;:&quot;Tpr4rI-0B-JezWN1bZ424w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36B3E856E114D9A0F128D2740EF3C" ma:contentTypeVersion="15" ma:contentTypeDescription="Crea un document nou" ma:contentTypeScope="" ma:versionID="33ba93f1bba4d6850953fc67c1c48dcb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d4e40d85d96a0aff56fb07a7f94e9b34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es de la imatge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1075DC4-0530-41E0-A4A5-B132C11F1067}"/>
</file>

<file path=customXml/itemProps2.xml><?xml version="1.0" encoding="utf-8"?>
<ds:datastoreItem xmlns:ds="http://schemas.openxmlformats.org/officeDocument/2006/customXml" ds:itemID="{819863E9-113D-4DEE-AD32-404B866FF799}"/>
</file>

<file path=customXml/itemProps3.xml><?xml version="1.0" encoding="utf-8"?>
<ds:datastoreItem xmlns:ds="http://schemas.openxmlformats.org/officeDocument/2006/customXml" ds:itemID="{D9FB9347-ADE0-4F8E-A9C7-32073BCD3AA4}"/>
</file>

<file path=docProps/app.xml><?xml version="1.0" encoding="utf-8"?>
<Properties xmlns="http://schemas.openxmlformats.org/officeDocument/2006/extended-properties" xmlns:vt="http://schemas.openxmlformats.org/officeDocument/2006/docPropsVTypes">
  <TotalTime>7705</TotalTime>
  <Words>802</Words>
  <Application>Microsoft Office PowerPoint</Application>
  <PresentationFormat>Widescreen</PresentationFormat>
  <Paragraphs>130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Lliçó_05_N1_CT</dc:title>
  <dc:creator>Filomena Soares</dc:creator>
  <cp:lastModifiedBy>usuari</cp:lastModifiedBy>
  <cp:revision>288</cp:revision>
  <dcterms:created xsi:type="dcterms:W3CDTF">2019-03-25T06:42:45Z</dcterms:created>
  <dcterms:modified xsi:type="dcterms:W3CDTF">2021-07-24T16:49:28Z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