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94" r:id="rId5"/>
    <p:sldId id="278" r:id="rId6"/>
    <p:sldId id="286" r:id="rId7"/>
    <p:sldId id="284" r:id="rId8"/>
    <p:sldId id="279" r:id="rId9"/>
    <p:sldId id="295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935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384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image" Target="../media/image53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" Target="slide8.xml"/><Relationship Id="rId21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slide" Target="slide8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slide" Target="slide5.xml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slide" Target="slide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24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slide" Target="slide8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43.png"/><Relationship Id="rId26" Type="http://schemas.openxmlformats.org/officeDocument/2006/relationships/slide" Target="slide2.xml"/><Relationship Id="rId3" Type="http://schemas.openxmlformats.org/officeDocument/2006/relationships/image" Target="../media/image1.jpg"/><Relationship Id="rId21" Type="http://schemas.openxmlformats.org/officeDocument/2006/relationships/image" Target="../media/image46.png"/><Relationship Id="rId12" Type="http://schemas.openxmlformats.org/officeDocument/2006/relationships/image" Target="../media/image21.png"/><Relationship Id="rId17" Type="http://schemas.openxmlformats.org/officeDocument/2006/relationships/image" Target="../media/image42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24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23" Type="http://schemas.openxmlformats.org/officeDocument/2006/relationships/image" Target="../media/image48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slide" Target="slide8.xml"/><Relationship Id="rId9" Type="http://schemas.openxmlformats.org/officeDocument/2006/relationships/image" Target="../media/image190.png"/><Relationship Id="rId14" Type="http://schemas.openxmlformats.org/officeDocument/2006/relationships/image" Target="../media/image20.png"/><Relationship Id="rId22" Type="http://schemas.openxmlformats.org/officeDocument/2006/relationships/image" Target="../media/image47.png"/><Relationship Id="rId27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image" Target="../media/image1.jp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CaixaDeTexto 12">
            <a:extLst>
              <a:ext uri="{FF2B5EF4-FFF2-40B4-BE49-F238E27FC236}">
                <a16:creationId xmlns:a16="http://schemas.microsoft.com/office/drawing/2014/main" id="{84912370-AECE-4991-8F3C-268772C6FD32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32303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  <p:sp>
        <p:nvSpPr>
          <p:cNvPr id="23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02F09E3D-7EC7-4BB4-B773-BC1E76473EA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24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3C9E7F1F-6B18-48C7-AA4A-3C54911C8ECD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0" name="Retângulo: Cantos Arredondados 69">
            <a:hlinkClick r:id="rId3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93258" y="423438"/>
                <a:ext cx="95604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escalar (una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constante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generalmente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(o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obtenida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multiplicando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cada entrada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el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58" y="423438"/>
                <a:ext cx="9560458" cy="1569660"/>
              </a:xfrm>
              <a:prstGeom prst="rect">
                <a:avLst/>
              </a:prstGeom>
              <a:blipFill>
                <a:blip r:embed="rId5"/>
                <a:stretch>
                  <a:fillRect l="-956" t="-3101" r="-956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21A02009-8B67-4ECC-A8FA-7FD3A4AF969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19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EA046DC8-3DD7-44B2-9C3D-3E0E62D51BB1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0" name="Retângulo: Cantos Arredondados 69">
            <a:hlinkClick r:id="rId3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93258" y="423438"/>
                <a:ext cx="956045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escalar (una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constante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generalmente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(o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)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obtenida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multiplicando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cada entrada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para el escalar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ca-ES" sz="2400" dirty="0"/>
                  <a:t>Se </a:t>
                </a:r>
                <a:r>
                  <a:rPr lang="ca-ES" sz="2400" dirty="0" err="1"/>
                  <a:t>dice</a:t>
                </a:r>
                <a:r>
                  <a:rPr lang="ca-ES" sz="2400" dirty="0"/>
                  <a:t> que la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es un </a:t>
                </a:r>
                <a:r>
                  <a:rPr lang="ca-ES" sz="2400" b="1" dirty="0"/>
                  <a:t>múltiple </a:t>
                </a:r>
                <a:r>
                  <a:rPr lang="ca-ES" sz="2400" dirty="0"/>
                  <a:t>de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258" y="423438"/>
                <a:ext cx="9560458" cy="1938992"/>
              </a:xfrm>
              <a:prstGeom prst="rect">
                <a:avLst/>
              </a:prstGeom>
              <a:blipFill>
                <a:blip r:embed="rId5"/>
                <a:stretch>
                  <a:fillRect l="-956" t="-2508" r="-956" b="-595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y</a:t>
                </a:r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 o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752146" y="5628830"/>
            <a:ext cx="248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endParaRPr lang="ca-ES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7141112" y="3052971"/>
            <a:ext cx="492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</a:t>
            </a:r>
            <a:r>
              <a:rPr lang="ca-ES" dirty="0" err="1">
                <a:solidFill>
                  <a:srgbClr val="29A6FF"/>
                </a:solidFill>
              </a:rPr>
              <a:t>Haga</a:t>
            </a:r>
            <a:r>
              <a:rPr lang="ca-ES" dirty="0">
                <a:solidFill>
                  <a:srgbClr val="29A6FF"/>
                </a:solidFill>
              </a:rPr>
              <a:t>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el </a:t>
            </a:r>
            <a:r>
              <a:rPr lang="ca-ES" dirty="0" err="1">
                <a:solidFill>
                  <a:srgbClr val="29A6FF"/>
                </a:solidFill>
              </a:rPr>
              <a:t>producto</a:t>
            </a:r>
            <a:r>
              <a:rPr lang="ca-ES" dirty="0">
                <a:solidFill>
                  <a:srgbClr val="29A6FF"/>
                </a:solidFill>
              </a:rPr>
              <a:t> para ver la </a:t>
            </a:r>
            <a:r>
              <a:rPr lang="ca-ES" dirty="0" err="1">
                <a:solidFill>
                  <a:srgbClr val="29A6FF"/>
                </a:solidFill>
              </a:rPr>
              <a:t>resolución</a:t>
            </a:r>
            <a:r>
              <a:rPr lang="ca-ES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ca-ES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a-ES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a-ES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ca-ES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872526" y="4922166"/>
            <a:ext cx="4051635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a-ES" sz="2000" b="1" dirty="0" err="1"/>
              <a:t>M</a:t>
            </a:r>
            <a:r>
              <a:rPr lang="ca-ES" sz="2000" b="1" dirty="0" err="1">
                <a:solidFill>
                  <a:schemeClr val="tx1"/>
                </a:solidFill>
              </a:rPr>
              <a:t>atriz</a:t>
            </a:r>
            <a:r>
              <a:rPr lang="ca-ES" sz="2000" b="1" dirty="0">
                <a:solidFill>
                  <a:schemeClr val="tx1"/>
                </a:solidFill>
              </a:rPr>
              <a:t> Es</a:t>
            </a:r>
            <a:r>
              <a:rPr lang="ca-ES" sz="2000" b="1" dirty="0"/>
              <a:t>calar</a:t>
            </a:r>
            <a:r>
              <a:rPr lang="ca-ES" sz="2000" dirty="0">
                <a:solidFill>
                  <a:schemeClr val="tx1"/>
                </a:solidFill>
              </a:rPr>
              <a:t>  (</a:t>
            </a:r>
            <a:r>
              <a:rPr lang="ca-ES" sz="2000" dirty="0" err="1">
                <a:solidFill>
                  <a:schemeClr val="tx1"/>
                </a:solidFill>
              </a:rPr>
              <a:t>vea</a:t>
            </a:r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 err="1">
                <a:solidFill>
                  <a:schemeClr val="tx1"/>
                </a:solidFill>
              </a:rPr>
              <a:t>lección</a:t>
            </a:r>
            <a:r>
              <a:rPr lang="ca-ES" sz="2000" dirty="0">
                <a:solidFill>
                  <a:schemeClr val="tx1"/>
                </a:solidFill>
              </a:rPr>
              <a:t> </a:t>
            </a:r>
            <a:r>
              <a:rPr lang="ca-ES" sz="2000" dirty="0"/>
              <a:t>2)</a:t>
            </a: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1" name="Retângulo: Cantos Arredondados 21">
            <a:hlinkClick r:id="rId20" action="ppaction://hlinksldjump"/>
            <a:extLst>
              <a:ext uri="{FF2B5EF4-FFF2-40B4-BE49-F238E27FC236}">
                <a16:creationId xmlns:a16="http://schemas.microsoft.com/office/drawing/2014/main" id="{BC129798-D731-44B8-B068-926B71BB7B7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42" name="Retângulo: Cantos Arredondados 22">
            <a:hlinkClick r:id="rId21" action="ppaction://hlinksldjump"/>
            <a:extLst>
              <a:ext uri="{FF2B5EF4-FFF2-40B4-BE49-F238E27FC236}">
                <a16:creationId xmlns:a16="http://schemas.microsoft.com/office/drawing/2014/main" id="{BC26F14D-007A-4288-99C9-2558F72DFD8C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0" name="Retângulo: Cantos Arredondados 69">
            <a:hlinkClick r:id="rId4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1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BC129798-D731-44B8-B068-926B71BB7B7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42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BC26F14D-007A-4288-99C9-2558F72DFD8C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5598533E-28F7-47DF-85DB-85DEB0D608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29ABD8E6-C610-47B2-9110-32371C02DBE6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EC28F058-DCC0-4189-9D9A-AE75227C3E4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46311E7B-5D3B-4F2B-8A8B-3300B289C4D4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EEA549DA-C6B1-4265-91A6-4FB55CAF212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02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Proposiciones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son </a:t>
                </a:r>
                <a:r>
                  <a:rPr lang="ca-ES" sz="2000" dirty="0" err="1"/>
                  <a:t>matrices</a:t>
                </a:r>
                <a:r>
                  <a:rPr lang="ca-ES" sz="2000" dirty="0"/>
                  <a:t> del </a:t>
                </a:r>
                <a:r>
                  <a:rPr lang="ca-ES" sz="2000" dirty="0" err="1"/>
                  <a:t>mismo</a:t>
                </a:r>
                <a:r>
                  <a:rPr lang="ca-ES" sz="2000" dirty="0"/>
                  <a:t> </a:t>
                </a:r>
                <a:r>
                  <a:rPr lang="ca-ES" sz="2000" dirty="0" err="1"/>
                  <a:t>tamaño</a:t>
                </a:r>
                <a:r>
                  <a:rPr lang="ca-ES" sz="2000" dirty="0"/>
                  <a:t> y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son escalares, las </a:t>
                </a:r>
                <a:r>
                  <a:rPr lang="ca-ES" sz="2000" dirty="0" err="1"/>
                  <a:t>reglas</a:t>
                </a:r>
                <a:r>
                  <a:rPr lang="ca-ES" sz="2000" dirty="0"/>
                  <a:t> </a:t>
                </a:r>
                <a:r>
                  <a:rPr lang="ca-ES" sz="2000" dirty="0" err="1"/>
                  <a:t>siguientes</a:t>
                </a:r>
                <a:r>
                  <a:rPr lang="ca-ES" sz="2000" dirty="0"/>
                  <a:t> son </a:t>
                </a:r>
                <a:r>
                  <a:rPr lang="ca-ES" sz="2000" dirty="0" err="1"/>
                  <a:t>válidas</a:t>
                </a:r>
                <a:r>
                  <a:rPr lang="ca-ES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6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0613E80-A4EF-44FB-8281-916D4078DE1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18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B1B3F747-7E07-4F3F-A548-E690B27F5286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Proposiciones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son </a:t>
                </a:r>
                <a:r>
                  <a:rPr lang="ca-ES" sz="2000" dirty="0" err="1"/>
                  <a:t>matrices</a:t>
                </a:r>
                <a:r>
                  <a:rPr lang="ca-ES" sz="2000" dirty="0"/>
                  <a:t> del </a:t>
                </a:r>
                <a:r>
                  <a:rPr lang="ca-ES" sz="2000" dirty="0" err="1"/>
                  <a:t>mismo</a:t>
                </a:r>
                <a:r>
                  <a:rPr lang="ca-ES" sz="2000" dirty="0"/>
                  <a:t> </a:t>
                </a:r>
                <a:r>
                  <a:rPr lang="ca-ES" sz="2000" dirty="0" err="1"/>
                  <a:t>tamaño</a:t>
                </a:r>
                <a:r>
                  <a:rPr lang="ca-ES" sz="2000" dirty="0"/>
                  <a:t> y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son escalares, las </a:t>
                </a:r>
                <a:r>
                  <a:rPr lang="ca-ES" sz="2000" dirty="0" err="1"/>
                  <a:t>reglas</a:t>
                </a:r>
                <a:r>
                  <a:rPr lang="ca-ES" sz="2000" dirty="0"/>
                  <a:t> </a:t>
                </a:r>
                <a:r>
                  <a:rPr lang="ca-ES" sz="2000" dirty="0" err="1"/>
                  <a:t>siguientes</a:t>
                </a:r>
                <a:r>
                  <a:rPr lang="ca-ES" sz="2000" dirty="0"/>
                  <a:t> son </a:t>
                </a:r>
                <a:r>
                  <a:rPr lang="ca-ES" sz="2000" dirty="0" err="1"/>
                  <a:t>válidas</a:t>
                </a:r>
                <a:r>
                  <a:rPr lang="ca-ES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6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47918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err="1"/>
              <a:t>Propiedades</a:t>
            </a:r>
            <a:endParaRPr lang="ca-ES" dirty="0"/>
          </a:p>
          <a:p>
            <a:pPr algn="just"/>
            <a:r>
              <a:rPr lang="ca-ES" dirty="0" err="1"/>
              <a:t>Distributivas</a:t>
            </a:r>
            <a:endParaRPr lang="ca-E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En </a:t>
                </a:r>
                <a:r>
                  <a:rPr lang="ca-ES" dirty="0" err="1"/>
                  <a:t>práctica</a:t>
                </a:r>
                <a:r>
                  <a:rPr lang="ca-ES" dirty="0"/>
                  <a:t>, </a:t>
                </a:r>
                <a:r>
                  <a:rPr lang="ca-ES" dirty="0" err="1"/>
                  <a:t>cuando</a:t>
                </a:r>
                <a:r>
                  <a:rPr lang="ca-ES" dirty="0"/>
                  <a:t> </a:t>
                </a:r>
                <a:r>
                  <a:rPr lang="ca-ES" dirty="0" err="1"/>
                  <a:t>aplique</a:t>
                </a:r>
                <a:r>
                  <a:rPr lang="ca-ES" dirty="0"/>
                  <a:t> </a:t>
                </a:r>
                <a:r>
                  <a:rPr lang="ca-ES" dirty="0" err="1"/>
                  <a:t>estas</a:t>
                </a:r>
                <a:r>
                  <a:rPr lang="ca-ES" dirty="0"/>
                  <a:t> </a:t>
                </a:r>
                <a:r>
                  <a:rPr lang="ca-ES" dirty="0" err="1"/>
                  <a:t>proposiciones</a:t>
                </a:r>
                <a:r>
                  <a:rPr lang="ca-ES" dirty="0"/>
                  <a:t> </a:t>
                </a:r>
                <a:r>
                  <a:rPr lang="ca-ES" dirty="0" err="1"/>
                  <a:t>tenga</a:t>
                </a:r>
                <a:r>
                  <a:rPr lang="ca-ES" dirty="0"/>
                  <a:t> </a:t>
                </a:r>
                <a:r>
                  <a:rPr lang="ca-ES" dirty="0" err="1"/>
                  <a:t>presente</a:t>
                </a:r>
                <a:r>
                  <a:rPr lang="ca-ES" dirty="0"/>
                  <a:t> la </a:t>
                </a:r>
                <a:r>
                  <a:rPr lang="ca-ES" dirty="0" err="1"/>
                  <a:t>propiedad</a:t>
                </a:r>
                <a:r>
                  <a:rPr lang="ca-ES" dirty="0"/>
                  <a:t> reflexiva de la </a:t>
                </a:r>
                <a:r>
                  <a:rPr lang="ca-ES" dirty="0" err="1"/>
                  <a:t>igualdad</a:t>
                </a:r>
                <a:r>
                  <a:rPr lang="ca-ES" dirty="0"/>
                  <a:t>: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blipFill>
                <a:blip r:embed="rId24"/>
                <a:stretch>
                  <a:fillRect l="-1099" t="-3974" r="-977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Retângulo: Cantos Arredondados 21">
            <a:hlinkClick r:id="rId25" action="ppaction://hlinksldjump"/>
            <a:extLst>
              <a:ext uri="{FF2B5EF4-FFF2-40B4-BE49-F238E27FC236}">
                <a16:creationId xmlns:a16="http://schemas.microsoft.com/office/drawing/2014/main" id="{58D83F28-0FBE-4AB9-9B36-C6BA6362BC8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41" name="Retângulo: Cantos Arredondados 22">
            <a:hlinkClick r:id="rId26" action="ppaction://hlinksldjump"/>
            <a:extLst>
              <a:ext uri="{FF2B5EF4-FFF2-40B4-BE49-F238E27FC236}">
                <a16:creationId xmlns:a16="http://schemas.microsoft.com/office/drawing/2014/main" id="{8D085DEF-B6B5-4D94-B45C-AF4878ED0A3F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Proposicions </a:t>
            </a:r>
            <a:endParaRPr lang="ca-ES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33670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1·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336705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000" dirty="0"/>
                  <a:t>Si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/>
                  <a:t> son </a:t>
                </a:r>
                <a:r>
                  <a:rPr lang="ca-ES" sz="2000" dirty="0" err="1"/>
                  <a:t>matrices</a:t>
                </a:r>
                <a:r>
                  <a:rPr lang="ca-ES" sz="2000" dirty="0"/>
                  <a:t> del </a:t>
                </a:r>
                <a:r>
                  <a:rPr lang="ca-ES" sz="2000" dirty="0" err="1"/>
                  <a:t>mismo</a:t>
                </a:r>
                <a:r>
                  <a:rPr lang="ca-ES" sz="2000" dirty="0"/>
                  <a:t> </a:t>
                </a:r>
                <a:r>
                  <a:rPr lang="ca-ES" sz="2000" dirty="0" err="1"/>
                  <a:t>tamaño</a:t>
                </a:r>
                <a:r>
                  <a:rPr lang="ca-ES" sz="2000" dirty="0"/>
                  <a:t> y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a-ES" sz="2000" dirty="0"/>
                  <a:t> son escalares, las </a:t>
                </a:r>
                <a:r>
                  <a:rPr lang="ca-ES" sz="2000" dirty="0" err="1"/>
                  <a:t>reglas</a:t>
                </a:r>
                <a:r>
                  <a:rPr lang="ca-ES" sz="2000" dirty="0"/>
                  <a:t> </a:t>
                </a:r>
                <a:r>
                  <a:rPr lang="ca-ES" sz="2000" dirty="0" err="1"/>
                  <a:t>siguientes</a:t>
                </a:r>
                <a:r>
                  <a:rPr lang="ca-ES" sz="2000" dirty="0"/>
                  <a:t>  son </a:t>
                </a:r>
                <a:r>
                  <a:rPr lang="ca-ES" sz="2000" dirty="0" err="1"/>
                  <a:t>válidas</a:t>
                </a:r>
                <a:r>
                  <a:rPr lang="ca-ES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1527" y="3485524"/>
                <a:ext cx="297261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527" y="3485524"/>
                <a:ext cx="2972613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80" y="2150853"/>
                <a:ext cx="2536976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ca-ES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47918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err="1"/>
              <a:t>Propiedades</a:t>
            </a:r>
            <a:endParaRPr lang="ca-ES" dirty="0"/>
          </a:p>
          <a:p>
            <a:pPr algn="just"/>
            <a:r>
              <a:rPr lang="ca-ES" dirty="0" err="1"/>
              <a:t>Distributivas</a:t>
            </a:r>
            <a:endParaRPr lang="ca-E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858281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ca-ES" dirty="0"/>
                    <a:t> 0 – número cero</a:t>
                  </a:r>
                </a:p>
                <a:p>
                  <a:pPr algn="just"/>
                  <a:r>
                    <a:rPr lang="ca-ES" dirty="0"/>
                    <a:t> </a:t>
                  </a:r>
                  <a14:m>
                    <m:oMath xmlns:m="http://schemas.openxmlformats.org/officeDocument/2006/math">
                      <m:r>
                        <a:rPr lang="ca-ES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ca-ES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a-ES" dirty="0"/>
                    <a:t>– </a:t>
                  </a:r>
                  <a:r>
                    <a:rPr lang="ca-ES" dirty="0" err="1"/>
                    <a:t>matriz</a:t>
                  </a:r>
                  <a:r>
                    <a:rPr lang="ca-ES" dirty="0"/>
                    <a:t> </a:t>
                  </a:r>
                  <a:r>
                    <a:rPr lang="ca-ES" dirty="0" err="1"/>
                    <a:t>nula</a:t>
                  </a:r>
                  <a:endParaRPr lang="ca-ES" dirty="0"/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a-E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sSub>
                        <m:sSubPr>
                          <m:ctrlP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a-ES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136258" y="4884061"/>
                <a:ext cx="4955040" cy="14875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¡</a:t>
                </a:r>
                <a:r>
                  <a:rPr lang="ca-ES" b="1" dirty="0" err="1">
                    <a:solidFill>
                      <a:srgbClr val="F25E4F"/>
                    </a:solidFill>
                  </a:rPr>
                  <a:t>Atención</a:t>
                </a:r>
                <a:r>
                  <a:rPr lang="ca-ES" b="1" dirty="0">
                    <a:solidFill>
                      <a:srgbClr val="F25E4F"/>
                    </a:solidFill>
                  </a:rPr>
                  <a:t>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ca-ES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ca-ES" b="1" dirty="0"/>
                  <a:t>¡</a:t>
                </a:r>
                <a:r>
                  <a:rPr lang="ca-ES" b="1" dirty="0" err="1"/>
                  <a:t>Evite</a:t>
                </a:r>
                <a:r>
                  <a:rPr lang="ca-ES" b="1" dirty="0"/>
                  <a:t> los </a:t>
                </a:r>
                <a:r>
                  <a:rPr lang="ca-ES" b="1" dirty="0" err="1"/>
                  <a:t>símbolos</a:t>
                </a:r>
                <a:r>
                  <a:rPr lang="ca-ES" b="1" dirty="0"/>
                  <a:t> de “</a:t>
                </a:r>
                <a:r>
                  <a:rPr lang="ca-ES" b="1" dirty="0" err="1"/>
                  <a:t>división</a:t>
                </a:r>
                <a:r>
                  <a:rPr lang="ca-ES" b="1" dirty="0"/>
                  <a:t>” </a:t>
                </a:r>
                <a:r>
                  <a:rPr lang="ca-ES" dirty="0"/>
                  <a:t>con </a:t>
                </a:r>
                <a:r>
                  <a:rPr lang="ca-ES" dirty="0" err="1"/>
                  <a:t>matrices</a:t>
                </a:r>
                <a:r>
                  <a:rPr lang="ca-ES" dirty="0"/>
                  <a:t>!     </a:t>
                </a:r>
                <a:r>
                  <a:rPr lang="ca-ES" dirty="0" err="1"/>
                  <a:t>Utilice</a:t>
                </a:r>
                <a:r>
                  <a:rPr lang="ca-ES" sz="2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a-ES" dirty="0"/>
                  <a:t>en </a:t>
                </a:r>
                <a:r>
                  <a:rPr lang="ca-ES" dirty="0" err="1"/>
                  <a:t>lugar</a:t>
                </a:r>
                <a:r>
                  <a:rPr lang="ca-ES" dirty="0"/>
                  <a:t> de  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000" dirty="0"/>
                  <a:t>  </a:t>
                </a:r>
                <a:r>
                  <a:rPr lang="ca-ES" dirty="0"/>
                  <a:t>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 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a-ES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58" y="4884061"/>
                <a:ext cx="4955040" cy="1487587"/>
              </a:xfrm>
              <a:prstGeom prst="rect">
                <a:avLst/>
              </a:prstGeom>
              <a:blipFill>
                <a:blip r:embed="rId24"/>
                <a:stretch>
                  <a:fillRect l="-1108" t="-2049" r="-11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En </a:t>
                </a:r>
                <a:r>
                  <a:rPr lang="ca-ES" dirty="0" err="1"/>
                  <a:t>práctica</a:t>
                </a:r>
                <a:r>
                  <a:rPr lang="ca-ES" dirty="0"/>
                  <a:t>, </a:t>
                </a:r>
                <a:r>
                  <a:rPr lang="ca-ES" dirty="0" err="1"/>
                  <a:t>cuando</a:t>
                </a:r>
                <a:r>
                  <a:rPr lang="ca-ES" dirty="0"/>
                  <a:t> </a:t>
                </a:r>
                <a:r>
                  <a:rPr lang="ca-ES" dirty="0" err="1"/>
                  <a:t>aplique</a:t>
                </a:r>
                <a:r>
                  <a:rPr lang="ca-ES" dirty="0"/>
                  <a:t> </a:t>
                </a:r>
                <a:r>
                  <a:rPr lang="ca-ES" dirty="0" err="1"/>
                  <a:t>estas</a:t>
                </a:r>
                <a:r>
                  <a:rPr lang="ca-ES" dirty="0"/>
                  <a:t> </a:t>
                </a:r>
                <a:r>
                  <a:rPr lang="ca-ES" dirty="0" err="1"/>
                  <a:t>proposiciones</a:t>
                </a:r>
                <a:r>
                  <a:rPr lang="ca-ES" dirty="0"/>
                  <a:t>, </a:t>
                </a:r>
                <a:r>
                  <a:rPr lang="ca-ES" dirty="0" err="1"/>
                  <a:t>tenga</a:t>
                </a:r>
                <a:r>
                  <a:rPr lang="ca-ES" dirty="0"/>
                  <a:t> </a:t>
                </a:r>
                <a:r>
                  <a:rPr lang="ca-ES" dirty="0" err="1"/>
                  <a:t>presente</a:t>
                </a:r>
                <a:r>
                  <a:rPr lang="ca-ES" dirty="0"/>
                  <a:t> la </a:t>
                </a:r>
                <a:r>
                  <a:rPr lang="ca-ES" dirty="0" err="1"/>
                  <a:t>propiedad</a:t>
                </a:r>
                <a:r>
                  <a:rPr lang="ca-ES" dirty="0"/>
                  <a:t> reflexiva de la </a:t>
                </a:r>
                <a:r>
                  <a:rPr lang="ca-ES" dirty="0" err="1"/>
                  <a:t>igualdad</a:t>
                </a:r>
                <a:r>
                  <a:rPr lang="ca-ES" dirty="0"/>
                  <a:t>: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7" y="5771352"/>
                <a:ext cx="4992421" cy="923330"/>
              </a:xfrm>
              <a:prstGeom prst="rect">
                <a:avLst/>
              </a:prstGeom>
              <a:blipFill>
                <a:blip r:embed="rId25"/>
                <a:stretch>
                  <a:fillRect l="-1099" t="-3974" r="-977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21">
            <a:hlinkClick r:id="rId26" action="ppaction://hlinksldjump"/>
            <a:extLst>
              <a:ext uri="{FF2B5EF4-FFF2-40B4-BE49-F238E27FC236}">
                <a16:creationId xmlns:a16="http://schemas.microsoft.com/office/drawing/2014/main" id="{455739EA-9580-4F26-B7B3-1B3D9A611FBE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52" name="Retângulo: Cantos Arredondados 22">
            <a:hlinkClick r:id="rId27" action="ppaction://hlinksldjump"/>
            <a:extLst>
              <a:ext uri="{FF2B5EF4-FFF2-40B4-BE49-F238E27FC236}">
                <a16:creationId xmlns:a16="http://schemas.microsoft.com/office/drawing/2014/main" id="{C66B2B8E-DC28-40B6-BEFC-26639AEAF308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5" name="Retângulo: Cantos Arredondados 64">
            <a:hlinkClick r:id="rId5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3102000" y="2577615"/>
            <a:ext cx="200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¡3 </a:t>
            </a:r>
            <a:r>
              <a:rPr lang="ca-ES" sz="3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ca-ES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acabar!...</a:t>
            </a:r>
          </a:p>
        </p:txBody>
      </p:sp>
      <p:sp>
        <p:nvSpPr>
          <p:cNvPr id="17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436C6016-C6ED-46B4-B790-DA5DBAEE57A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18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AA5628B9-F716-4405-8C4F-63F858AF8912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5" name="Retângulo: Cantos Arredondados 64">
            <a:hlinkClick r:id="rId5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7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436C6016-C6ED-46B4-B790-DA5DBAEE57A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18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AA5628B9-F716-4405-8C4F-63F858AF8912}"/>
              </a:ext>
            </a:extLst>
          </p:cNvPr>
          <p:cNvSpPr/>
          <p:nvPr/>
        </p:nvSpPr>
        <p:spPr>
          <a:xfrm>
            <a:off x="21597" y="2785878"/>
            <a:ext cx="1785597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del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por un Escalar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7C7F992E-61EE-4DC9-8E0D-1F98FA891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EEED225F-3E27-4801-9041-479C2CF1FDF4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0369EFAC-DB83-4E3F-AB37-E987822D3E88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2AD4B49D-E092-4822-B007-C7B12F87BB32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2C8D5735-92C5-4AA6-89E9-962C5CAC707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27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U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2FJ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hS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YUk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2FJ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2FJ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YUkRSlBOzImkAAABuAAAAHAAAAHVuaXZlcnNhbC9sb2NhbF9zZXR0aW5ncy54bWwNzDEOgzAMQNGdU1jeKe3WgcDGVpbSA1jERZEcG5GA4PZk+8PTb/szChy8pWDq8PV4IrDO5oMuDn/TUL8RUib1JKbsUA2h76pWbCb5cs4FJliFLt4mjiUyjxSLHHYRqOFTXv/AHpuuugFQSwMEFAACAAgAy1p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Mta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hSRFKcXjIIFAYAADcXAAAdAAAAAAAAAAEAAAAAAMwTAAB1bml2ZXJzYWwvY29tbW9uX21lc3NhZ2VzLmxuZ1BLAQIAABQAAgAIANhSRFJmsqLVpQAAAIMBAAAuAAAAAAAAAAEAAAAAABsaAAB1bml2ZXJzYWwvcGxheWJhY2tfYW5kX25hdmlnYXRpb25fc2V0dGluZ3MueG1sUEsBAgAAFAACAAgA2FJEUtC9L7ROBAAAhxUAACcAAAAAAAAAAQAAAAAADBsAAHVuaXZlcnNhbC9mbGFzaF9wdWJsaXNoaW5nX3NldHRpbmdzLnhtbFBLAQIAABQAAgAIANhSRFI14uDDfAMAAAAMAAAhAAAAAAAAAAEAAAAAAJ8fAAB1bml2ZXJzYWwvZmxhc2hfc2tpbl9zZXR0aW5ncy54bWxQSwECAAAUAAIACADYUkRS5kXGEUgEAAARFQAAJgAAAAAAAAABAAAAAABaIwAAdW5pdmVyc2FsL2h0bWxfcHVibGlzaGluZ19zZXR0aW5ncy54bWxQSwECAAAUAAIACADYUkRSxqzoMsABAAB+BgAAHwAAAAAAAAABAAAAAADmJwAAdW5pdmVyc2FsL2h0bWxfc2tpbl9zZXR0aW5ncy5qc1BLAQIAABQAAgAIANhSRFKUE7MiaQAAAG4AAAAcAAAAAAAAAAEAAAAAAOMpAAB1bml2ZXJzYWwvbG9jYWxfc2V0dGluZ3MueG1sUEsBAgAAFAACAAgAy1pCUqqfjlkWCgAAFhkAABcAAAAAAAAAAAAAAAAAhioAAHVuaXZlcnNhbC91bml2ZXJzYWwucG5nUEsBAgAAFAACAAgAy1pCUuVlxrFLAAAAagAAABsAAAAAAAAAAQAAAAAA0TQAAHVuaXZlcnNhbC91bml2ZXJzYWwucG5nLnhtbFBLBQYAAAAAEgASAFYFAABVNQAAAAA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B3A4D1AD-D524-4762-8B27-ABC3DC4EA170}"/>
  <p:tag name="ISPRING_RESOURCE_FOLDER" val="C:\Users\usuari\Documents\Jhil·li\LECCIONES\LECCIÓN 5\Lección_05_N1_ES\"/>
  <p:tag name="ISPRING_PRESENTATION_PATH" val="C:\Users\usuari\Documents\Jhil·li\LECCIONES\LECCIÓN 5\Lección_05_N1_ES.pptx"/>
  <p:tag name="ISPRING_SCREEN_RECS_UPDATED" val="C:\Users\usuari\Documents\Jhil·li\LECCIONES\LECCIÓN 5\Lección_05_N1_ES\"/>
  <p:tag name="ISPRING_ULTRA_SCORM_COURCE_TITLE" val="Lección_05_N1_ES"/>
  <p:tag name="ISPRING_PRESENTATION_TITLE" val="Lección_05_N1_ES"/>
  <p:tag name="ISPRING_OUTPUT_FOLDER" val="[[&quot;\uFFFDd\u0013*{0FCB5101-AEB5-4723-8DCE-7D5C9063266D}&quot;,&quot;C:\\Users\\Carles Serrat\\Desktop\\EngiMath-UPC\\Execution\\LECCIONES_DEF\\LECCIÓN 5&quot;],[&quot;b\uFFFD0F{AB8C8627-7FDD-4AB7-AE54-4F642AE82300}&quot;,&quot;C:\\Users\\usuari\\Documents\\Jhil·li\\LECCIONES\\LECCIÓN 5&quot;],[&quot;*\uFFFD\uFFFD\uFFFD{BB4CDCA5-F38E-475C-8C53-186BBAA01A72}&quot;,&quot;C:\\Users\\filom\\Documents\\ENGIMATH\\LESSONS\\MATRICES\\LESSON 5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cuments\Jhil·li\LECCIONES\LECCIÓN 5\Lección_05_N1_ES\quiz\quiz5.quiz"/>
  <p:tag name="ISPRING_QUIZ_RELATIVE_PATH" val="Lección_05_N1_ES\quiz\quiz5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cuments\Jhil·li\LECCIONES\LECCIÓN 5\Lección_05_N1_ES\quiz\quiz6.quiz"/>
  <p:tag name="ISPRING_QUIZ_RELATIVE_PATH" val="Lección_05_N1_ES\quiz\quiz6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D99F38-BA66-4922-A245-BEFA076119D4}"/>
</file>

<file path=customXml/itemProps2.xml><?xml version="1.0" encoding="utf-8"?>
<ds:datastoreItem xmlns:ds="http://schemas.openxmlformats.org/officeDocument/2006/customXml" ds:itemID="{65E34344-A05B-4894-968F-BDCCB6520DD5}"/>
</file>

<file path=customXml/itemProps3.xml><?xml version="1.0" encoding="utf-8"?>
<ds:datastoreItem xmlns:ds="http://schemas.openxmlformats.org/officeDocument/2006/customXml" ds:itemID="{D1E09EFF-4C9E-4EC0-B1CB-13287C5D5A51}"/>
</file>

<file path=docProps/app.xml><?xml version="1.0" encoding="utf-8"?>
<Properties xmlns="http://schemas.openxmlformats.org/officeDocument/2006/extended-properties" xmlns:vt="http://schemas.openxmlformats.org/officeDocument/2006/docPropsVTypes">
  <TotalTime>8091</TotalTime>
  <Words>813</Words>
  <Application>Microsoft Office PowerPoint</Application>
  <PresentationFormat>Pantalla panoràmica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Lección_05_N1_ES</dc:title>
  <dc:creator>Filomena Soares</dc:creator>
  <cp:lastModifiedBy>Administrator</cp:lastModifiedBy>
  <cp:revision>322</cp:revision>
  <dcterms:created xsi:type="dcterms:W3CDTF">2019-03-25T06:42:45Z</dcterms:created>
  <dcterms:modified xsi:type="dcterms:W3CDTF">2021-08-21T21:56:53Z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