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299" r:id="rId14"/>
    <p:sldId id="279" r:id="rId15"/>
    <p:sldId id="293" r:id="rId16"/>
    <p:sldId id="280" r:id="rId17"/>
    <p:sldId id="298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54" y="46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178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69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8208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25/07/2021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1.png"/><Relationship Id="rId18" Type="http://schemas.openxmlformats.org/officeDocument/2006/relationships/image" Target="../media/image1.jp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image" Target="../media/image3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80.png"/><Relationship Id="rId5" Type="http://schemas.openxmlformats.org/officeDocument/2006/relationships/slide" Target="slide6.xml"/><Relationship Id="rId1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slide" Target="slide2.xml"/><Relationship Id="rId9" Type="http://schemas.openxmlformats.org/officeDocument/2006/relationships/image" Target="../media/image43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slide" Target="slide16.xml"/><Relationship Id="rId21" Type="http://schemas.openxmlformats.org/officeDocument/2006/relationships/image" Target="../media/image67.png"/><Relationship Id="rId7" Type="http://schemas.openxmlformats.org/officeDocument/2006/relationships/image" Target="../media/image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1.jpg"/><Relationship Id="rId3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7.png"/><Relationship Id="rId5" Type="http://schemas.openxmlformats.org/officeDocument/2006/relationships/slide" Target="slide6.xml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3.png"/><Relationship Id="rId10" Type="http://schemas.openxmlformats.org/officeDocument/2006/relationships/image" Target="../media/image510.png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" Type="http://schemas.openxmlformats.org/officeDocument/2006/relationships/slide" Target="slide2.xml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8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1.png"/><Relationship Id="rId5" Type="http://schemas.openxmlformats.org/officeDocument/2006/relationships/slide" Target="slide6.xml"/><Relationship Id="rId10" Type="http://schemas.openxmlformats.org/officeDocument/2006/relationships/image" Target="../media/image80.png"/><Relationship Id="rId4" Type="http://schemas.openxmlformats.org/officeDocument/2006/relationships/slide" Target="slide2.xml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11" Type="http://schemas.openxmlformats.org/officeDocument/2006/relationships/image" Target="../media/image83.png"/><Relationship Id="rId5" Type="http://schemas.openxmlformats.org/officeDocument/2006/relationships/slide" Target="slide2.xml"/><Relationship Id="rId10" Type="http://schemas.openxmlformats.org/officeDocument/2006/relationships/image" Target="../media/image82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slide" Target="slide6.xm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87.png"/><Relationship Id="rId5" Type="http://schemas.openxmlformats.org/officeDocument/2006/relationships/slide" Target="slide16.xml"/><Relationship Id="rId15" Type="http://schemas.openxmlformats.org/officeDocument/2006/relationships/image" Target="../media/image820.png"/><Relationship Id="rId10" Type="http://schemas.openxmlformats.org/officeDocument/2006/relationships/image" Target="../media/image86.png"/><Relationship Id="rId4" Type="http://schemas.openxmlformats.org/officeDocument/2006/relationships/image" Target="../media/image1.jpg"/><Relationship Id="rId9" Type="http://schemas.openxmlformats.org/officeDocument/2006/relationships/image" Target="../media/image3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91.png"/><Relationship Id="rId5" Type="http://schemas.openxmlformats.org/officeDocument/2006/relationships/slide" Target="slide16.xml"/><Relationship Id="rId10" Type="http://schemas.openxmlformats.org/officeDocument/2006/relationships/image" Target="../media/image90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openxmlformats.org/officeDocument/2006/relationships/image" Target="../media/image83.png"/><Relationship Id="rId5" Type="http://schemas.openxmlformats.org/officeDocument/2006/relationships/slide" Target="slide16.xml"/><Relationship Id="rId10" Type="http://schemas.openxmlformats.org/officeDocument/2006/relationships/image" Target="../media/image92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8.xml"/><Relationship Id="rId7" Type="http://schemas.openxmlformats.org/officeDocument/2006/relationships/slide" Target="slide16.xml"/><Relationship Id="rId12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93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16.xml"/><Relationship Id="rId21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5" Type="http://schemas.openxmlformats.org/officeDocument/2006/relationships/image" Target="../media/image120.png"/><Relationship Id="rId10" Type="http://schemas.openxmlformats.org/officeDocument/2006/relationships/image" Target="../media/image710.png"/><Relationship Id="rId19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24" Type="http://schemas.openxmlformats.org/officeDocument/2006/relationships/image" Target="../media/image27.png"/><Relationship Id="rId5" Type="http://schemas.openxmlformats.org/officeDocument/2006/relationships/slide" Target="slide2.xml"/><Relationship Id="rId15" Type="http://schemas.openxmlformats.org/officeDocument/2006/relationships/image" Target="../media/image15.png"/><Relationship Id="rId23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.jpg"/><Relationship Id="rId4" Type="http://schemas.openxmlformats.org/officeDocument/2006/relationships/slide" Target="slide16.xml"/><Relationship Id="rId9" Type="http://schemas.openxmlformats.org/officeDocument/2006/relationships/image" Target="../media/image710.png"/><Relationship Id="rId14" Type="http://schemas.openxmlformats.org/officeDocument/2006/relationships/image" Target="../media/image120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slide" Target="slide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slide" Target="slide16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0.pn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image" Target="../media/image34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9.png"/><Relationship Id="rId5" Type="http://schemas.openxmlformats.org/officeDocument/2006/relationships/slide" Target="slide6.xml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5.png"/><Relationship Id="rId5" Type="http://schemas.openxmlformats.org/officeDocument/2006/relationships/slide" Target="slide6.xml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2">
            <a:extLst>
              <a:ext uri="{FF2B5EF4-FFF2-40B4-BE49-F238E27FC236}">
                <a16:creationId xmlns:a16="http://schemas.microsoft.com/office/drawing/2014/main" id="{B83A51CA-E8E3-4F4D-A148-912AD421A6A9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179321" y="374798"/>
                <a:ext cx="9843425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les entrades determinades de la forma següent.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Per trobar l’entrada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seleccioneu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(segon factor). Multipliqueu les corresponents entrades de la fila amb les de la columna, i a continuació sumeu els productes resultants (com heu fet a “Practiqueu”).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1" y="374798"/>
                <a:ext cx="9843425" cy="2985433"/>
              </a:xfrm>
              <a:prstGeom prst="rect">
                <a:avLst/>
              </a:prstGeom>
              <a:blipFill>
                <a:blip r:embed="rId8"/>
                <a:stretch>
                  <a:fillRect l="-991" t="-1633" r="-991" b="-36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49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Vegeu com “funciona” la definició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Calculeu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és possible, donades: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  <a:blipFill>
                <a:blip r:embed="rId9"/>
                <a:stretch>
                  <a:fillRect l="-2010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510238" y="2565814"/>
            <a:ext cx="9512508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480687" cy="921002"/>
            <a:chOff x="4737370" y="5467628"/>
            <a:chExt cx="5371487" cy="921002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878483"/>
              <a:chOff x="4756826" y="5467628"/>
              <a:chExt cx="5352031" cy="8784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Multiplicar les corresponents entrades de la fila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ca-ES" dirty="0">
                        <a:solidFill>
                          <a:sysClr val="windowText" lastClr="000000"/>
                        </a:solidFill>
                      </a:rPr>
                      <a:t> i la columna        , i sumar els productes resultants.</a:t>
                    </a:r>
                    <a:endParaRPr lang="ca-ES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93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35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a-E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sz="2000" dirty="0">
                <a:solidFill>
                  <a:sysClr val="windowText" lastClr="000000"/>
                </a:solidFill>
              </a:rPr>
              <a:t>Hi ha diversos esquemes que poden facilitar el primer contacte amb el procediment per calcular el Producte de Matrius. És important recordar:</a:t>
            </a:r>
          </a:p>
          <a:p>
            <a:pPr marL="342900" indent="-342900" algn="just">
              <a:buFontTx/>
              <a:buChar char="-"/>
            </a:pPr>
            <a:r>
              <a:rPr lang="ca-ES" sz="2000" b="1" dirty="0">
                <a:solidFill>
                  <a:sysClr val="windowText" lastClr="000000"/>
                </a:solidFill>
              </a:rPr>
              <a:t>Multiplicar files </a:t>
            </a:r>
            <a:r>
              <a:rPr lang="ca-ES" sz="2000" dirty="0">
                <a:solidFill>
                  <a:sysClr val="windowText" lastClr="000000"/>
                </a:solidFill>
              </a:rPr>
              <a:t>(1r factor) </a:t>
            </a:r>
            <a:r>
              <a:rPr lang="ca-ES" sz="2000" b="1" dirty="0">
                <a:solidFill>
                  <a:sysClr val="windowText" lastClr="000000"/>
                </a:solidFill>
              </a:rPr>
              <a:t>per columnes </a:t>
            </a:r>
            <a:r>
              <a:rPr lang="ca-ES" sz="2000" dirty="0">
                <a:solidFill>
                  <a:sysClr val="windowText" lastClr="000000"/>
                </a:solidFill>
              </a:rPr>
              <a:t>(2n factor) 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ysClr val="windowText" lastClr="000000"/>
                </a:solidFill>
              </a:rPr>
              <a:t>La </a:t>
            </a:r>
            <a:r>
              <a:rPr lang="ca-ES" sz="2000" b="1" dirty="0">
                <a:solidFill>
                  <a:sysClr val="windowText" lastClr="000000"/>
                </a:solidFill>
              </a:rPr>
              <a:t>posició </a:t>
            </a:r>
            <a:r>
              <a:rPr lang="ca-ES" sz="2000" dirty="0">
                <a:solidFill>
                  <a:sysClr val="windowText" lastClr="000000"/>
                </a:solidFill>
              </a:rPr>
              <a:t>del </a:t>
            </a:r>
            <a:r>
              <a:rPr lang="ca-ES" sz="2000" b="1" dirty="0">
                <a:solidFill>
                  <a:sysClr val="windowText" lastClr="000000"/>
                </a:solidFill>
              </a:rPr>
              <a:t>resultat</a:t>
            </a:r>
            <a:r>
              <a:rPr lang="ca-ES" sz="2000" dirty="0">
                <a:solidFill>
                  <a:sysClr val="windowText" lastClr="000000"/>
                </a:solidFill>
              </a:rPr>
              <a:t>, en la matriu producte, depèn directament </a:t>
            </a:r>
            <a:r>
              <a:rPr lang="ca-ES" sz="2000" b="1" dirty="0">
                <a:solidFill>
                  <a:sysClr val="windowText" lastClr="000000"/>
                </a:solidFill>
              </a:rPr>
              <a:t>de quina fila i quina columna </a:t>
            </a:r>
            <a:r>
              <a:rPr lang="ca-ES" sz="2000" dirty="0">
                <a:solidFill>
                  <a:sysClr val="windowText" lastClr="000000"/>
                </a:solidFill>
              </a:rPr>
              <a:t>s’han multiplicat.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  <a:r>
              <a:rPr lang="ca-ES" sz="2400" b="1" dirty="0">
                <a:solidFill>
                  <a:srgbClr val="29A6FF"/>
                </a:solidFill>
              </a:rPr>
              <a:t>  </a:t>
            </a:r>
            <a:r>
              <a:rPr lang="ca-ES" sz="2400" dirty="0"/>
              <a:t>(continuació)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78526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6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620278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ca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ca-ES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ca-E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8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620278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504765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39266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91600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56141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41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719052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2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7904951" y="4127411"/>
                <a:ext cx="394665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ca-ES" b="1" dirty="0">
                    <a:solidFill>
                      <a:sysClr val="windowText" lastClr="000000"/>
                    </a:solidFill>
                  </a:rPr>
                  <a:t>2a f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𝐢𝐥𝐚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𝐝𝐞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r"/>
                <a:r>
                  <a:rPr lang="ca-ES" dirty="0">
                    <a:solidFill>
                      <a:sysClr val="windowText" lastClr="000000"/>
                    </a:solidFill>
                  </a:rPr>
                  <a:t>Resultat de multiplicar</a:t>
                </a:r>
              </a:p>
              <a:p>
                <a:pPr algn="r"/>
                <a:r>
                  <a:rPr lang="ca-ES" dirty="0">
                    <a:solidFill>
                      <a:sysClr val="windowText" lastClr="000000"/>
                    </a:solidFill>
                  </a:rPr>
                  <a:t>la 2a fila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x totes les columnes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endParaRPr lang="ca-ES" dirty="0"/>
              </a:p>
            </p:txBody>
          </p:sp>
        </mc:Choice>
        <mc:Fallback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51" y="4127411"/>
                <a:ext cx="3946658" cy="923330"/>
              </a:xfrm>
              <a:prstGeom prst="rect">
                <a:avLst/>
              </a:prstGeom>
              <a:blipFill>
                <a:blip r:embed="rId13"/>
                <a:stretch>
                  <a:fillRect l="-1236" t="-3289" r="-1236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ca-ES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ca-ES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a-ES" b="1" spc="-300" dirty="0"/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88200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0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=16+6=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56477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89174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ca-ES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ca-E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4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60634" y="4127411"/>
                <a:ext cx="393864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ysClr val="windowText" lastClr="000000"/>
                    </a:solidFill>
                  </a:rPr>
                  <a:t>1a fila de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ca-ES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Resultat de multiplicar </a:t>
                </a:r>
              </a:p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la 1a fila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x totes les columnes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endParaRPr lang="ca-ES" dirty="0"/>
              </a:p>
            </p:txBody>
          </p:sp>
        </mc:Choice>
        <mc:Fallback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4127411"/>
                <a:ext cx="3938642" cy="923330"/>
              </a:xfrm>
              <a:prstGeom prst="rect">
                <a:avLst/>
              </a:prstGeom>
              <a:blipFill>
                <a:blip r:embed="rId20"/>
                <a:stretch>
                  <a:fillRect l="-1238" t="-3289"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ca-ES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a-ES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a-ES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a-E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b="1" dirty="0"/>
              </a:p>
            </p:txBody>
          </p:sp>
        </mc:Choice>
        <mc:Fallback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88150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93196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6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38916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6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87474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4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44624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24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94152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2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43763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63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040A0FCE-7B6B-46D1-B5F5-D62FFA39F080}"/>
                  </a:ext>
                </a:extLst>
              </p:cNvPr>
              <p:cNvSpPr/>
              <p:nvPr/>
            </p:nvSpPr>
            <p:spPr>
              <a:xfrm>
                <a:off x="7895174" y="3922598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040A0FCE-7B6B-46D1-B5F5-D62FFA39F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174" y="3922598"/>
                <a:ext cx="518091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45580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801" y="3922598"/>
                <a:ext cx="375423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– Notació general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aleshores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ca-ES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ca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on: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a-ES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ca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a-E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a-E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ca-E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ca-E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ca-ES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a-E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a-E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ca-ES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9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404304" y="5039247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Fila i</a:t>
            </a:r>
            <a:endParaRPr lang="ca-ES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Columna j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ca-E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B07336B-D9D0-4C8A-909B-21016590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DED7BD0A-BB5C-413C-BADB-40A5332878E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CEB36376-5204-4FBC-BB84-384222BBF69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ADAE8798-8198-4DEF-8D12-E0D7D0BD9D08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DC733289-928A-4F4E-84D9-74FA775BC8F1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94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Posa't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2617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984194" y="381079"/>
              <a:ext cx="291983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92244" y="1130320"/>
                <a:ext cx="4750781" cy="2616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dirty="0"/>
                  <a:t>El Producte de Matrius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NO </a:t>
                </a:r>
                <a:r>
                  <a:rPr lang="ca-ES" sz="2400" b="1" dirty="0"/>
                  <a:t>és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Commutatiu</a:t>
                </a:r>
                <a:r>
                  <a:rPr lang="ca-ES" sz="2400" b="1" dirty="0"/>
                  <a:t>!  L’ordre és important!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En general,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ca-ES" sz="2400" i="1" dirty="0"/>
                  <a:t>, </a:t>
                </a:r>
                <a:r>
                  <a:rPr lang="ca-ES" sz="2400" dirty="0"/>
                  <a:t>fins i tot 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/>
                  <a:t> són matrius quadrades.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Si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ca-ES" sz="2400" dirty="0"/>
                  <a:t>, aleshores direm que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/>
                  <a:t> i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/>
                  <a:t> commuten</a:t>
                </a:r>
                <a:r>
                  <a:rPr lang="ca-ES" sz="2400" dirty="0"/>
                  <a:t>.</a:t>
                </a:r>
              </a:p>
            </p:txBody>
          </p:sp>
        </mc:Choice>
        <mc:Fallback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44" y="1130320"/>
                <a:ext cx="4750781" cy="2616101"/>
              </a:xfrm>
              <a:prstGeom prst="rect">
                <a:avLst/>
              </a:prstGeom>
              <a:blipFill>
                <a:blip r:embed="rId3"/>
                <a:stretch>
                  <a:fillRect b="-6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20246" y="2619318"/>
            <a:ext cx="4450524" cy="1224000"/>
            <a:chOff x="2204833" y="135679"/>
            <a:chExt cx="4450524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204833" y="281248"/>
              <a:ext cx="4450524" cy="52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>
                  <a:solidFill>
                    <a:srgbClr val="F25E4F"/>
                  </a:solidFill>
                </a:rPr>
                <a:t>Propietat Distributiva per la dreta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507468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ca-E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50746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854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>
                  <a:solidFill>
                    <a:srgbClr val="F25E4F"/>
                  </a:solidFill>
                </a:rPr>
                <a:t>Propietat Associativa del Producte per Escalars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677026"/>
                  <a:ext cx="3655183" cy="455122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ca-E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ca-E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ca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a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677026"/>
                  <a:ext cx="3655183" cy="4551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2617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986574" y="381079"/>
              <a:ext cx="291983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Propietat Associativa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191289"/>
            <a:ext cx="4395228" cy="1385058"/>
            <a:chOff x="2216587" y="1849208"/>
            <a:chExt cx="4395228" cy="1419305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586609" y="1849208"/>
              <a:ext cx="3794093" cy="85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a-ES" sz="2400" b="1" dirty="0">
                  <a:solidFill>
                    <a:srgbClr val="F25E4F"/>
                  </a:solidFill>
                </a:rPr>
                <a:t>Propietat Distributiva per l’esquerra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706476"/>
                  <a:ext cx="2976664" cy="45362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706476"/>
                  <a:ext cx="2976664" cy="45362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a-ES" sz="2400" b="1" dirty="0">
                <a:solidFill>
                  <a:srgbClr val="F25E4F"/>
                </a:solidFill>
              </a:rPr>
              <a:t>Observacions IMPORTANTS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92244" y="4061966"/>
                <a:ext cx="4750779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dirty="0"/>
                  <a:t>Aneu amb compte! </a:t>
                </a:r>
                <a:r>
                  <a:rPr lang="ca-ES" sz="2400" dirty="0"/>
                  <a:t>Diverses relacions </a:t>
                </a:r>
                <a:r>
                  <a:rPr lang="ca-ES" sz="2400" b="1" dirty="0"/>
                  <a:t>no </a:t>
                </a:r>
                <a:r>
                  <a:rPr lang="ca-ES" sz="2400" dirty="0"/>
                  <a:t>són </a:t>
                </a:r>
                <a:r>
                  <a:rPr lang="ca-ES" sz="2400" b="1" dirty="0"/>
                  <a:t>valides </a:t>
                </a:r>
                <a:r>
                  <a:rPr lang="ca-ES" sz="2400" dirty="0"/>
                  <a:t>per matrius!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ca-ES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ca-ES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ca-ES" sz="2400" dirty="0"/>
                  <a:t>Entre moltes altres…</a:t>
                </a:r>
              </a:p>
            </p:txBody>
          </p:sp>
        </mc:Choice>
        <mc:Fallback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44" y="4061966"/>
                <a:ext cx="4750779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32000" y="5499318"/>
            <a:ext cx="4401621" cy="1152000"/>
            <a:chOff x="2216587" y="225801"/>
            <a:chExt cx="4401621" cy="1403156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22980" y="381079"/>
              <a:ext cx="439522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>
                  <a:solidFill>
                    <a:srgbClr val="F25E4F"/>
                  </a:solidFill>
                </a:rPr>
                <a:t>Identitat del Producte de Matrius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a-E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a-ES" sz="2000" i="1" dirty="0"/>
                </a:p>
              </p:txBody>
            </p:sp>
          </mc:Choice>
          <mc:Fallback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4876" y="452437"/>
              <a:ext cx="2895628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Potser us caldrà llapis i paper per a respondre a aquestes qüestions finals…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F7DC39DB-AE39-4D72-84CB-1C78EBA35A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E3AEA178-6B12-4908-9FFB-6F1214D0FA9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7EA73661-9B5E-4028-86A7-A0B175BE89A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76C920B2-6BB8-4344-BB3D-0043E94600EF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75004620-9B65-4840-8DE8-7750BC07C97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55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885595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6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Abans d’introduir el Producte de Matrius analitzem aquest problema de multiplicació més “bàsic” i introductori: </a:t>
            </a:r>
            <a:r>
              <a:rPr lang="ca-ES" sz="2400" b="1" dirty="0"/>
              <a:t>Matriu FILA x Matriu COLUMNA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57540" y="1087607"/>
            <a:ext cx="10173258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Posa't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Abans d’introduir el Producte de Matrius analitzem aquest problema de multiplicació més “bàsic” i introductori: </a:t>
            </a:r>
            <a:r>
              <a:rPr lang="ca-ES" sz="2400" b="1" dirty="0"/>
              <a:t>Matriu FILA x Matriu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1982740" y="1131640"/>
                <a:ext cx="10173259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Considereu una matriu fila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i una matriu columna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amb el mateix nombre d’elements - </a:t>
                </a:r>
                <a14:m>
                  <m:oMath xmlns:m="http://schemas.openxmlformats.org/officeDocument/2006/math"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/>
                  <a:t> - sinó el producte no es pot fer.</a:t>
                </a:r>
              </a:p>
              <a:p>
                <a:pPr algn="ctr"/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0" y="1131640"/>
                <a:ext cx="10173259" cy="2249718"/>
              </a:xfrm>
              <a:prstGeom prst="rect">
                <a:avLst/>
              </a:prstGeom>
              <a:blipFill>
                <a:blip r:embed="rId8"/>
                <a:stretch>
                  <a:fillRect l="-8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El </a:t>
                </a:r>
                <a:r>
                  <a:rPr lang="ca-ES" sz="2400" b="1" dirty="0"/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/>
                  <a:t> </a:t>
                </a:r>
                <a:r>
                  <a:rPr lang="ca-ES" sz="2400" dirty="0"/>
                  <a:t>serà una matriu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ca-ES" sz="2400" dirty="0"/>
                  <a:t> (o un escalar) obtingut </a:t>
                </a:r>
                <a:r>
                  <a:rPr lang="ca-ES" sz="2400" b="1" dirty="0"/>
                  <a:t>sumant els productes de les corresponents entrades</a:t>
                </a:r>
                <a:r>
                  <a:rPr lang="ca-ES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299044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299044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291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2914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339016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571113" y="1187080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174126" y="4973016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231133" y="4444682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01791" y="3783342"/>
            <a:ext cx="468001" cy="1911349"/>
          </a:xfrm>
          <a:prstGeom prst="bentConnector3">
            <a:avLst>
              <a:gd name="adj1" fmla="val 161738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38481" y="4973016"/>
            <a:ext cx="736864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251056" y="4797169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546729" y="4193616"/>
            <a:ext cx="100773" cy="1428547"/>
          </a:xfrm>
          <a:prstGeom prst="bentConnector3">
            <a:avLst>
              <a:gd name="adj1" fmla="val 386717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40" y="4957572"/>
            <a:ext cx="736864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38858" y="4991722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268434" y="5515183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47906" y="5300646"/>
            <a:ext cx="317470" cy="523585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ca-E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736864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57540" y="1087607"/>
            <a:ext cx="10174112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Abans d’introduir el Producte de Matrius analitzem aquest problema de multiplicació més “bàsic” i introductori: </a:t>
            </a:r>
            <a:r>
              <a:rPr lang="ca-ES" sz="2400" b="1" dirty="0"/>
              <a:t>Matriu FILA x Matriu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1982740" y="1131640"/>
                <a:ext cx="10209260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Considereu una matriu fila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i una matriu columna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ca-E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amb el mateix nombre d’elements - </a:t>
                </a:r>
                <a14:m>
                  <m:oMath xmlns:m="http://schemas.openxmlformats.org/officeDocument/2006/math"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/>
                  <a:t> - sinó el producte no es pot fer.</a:t>
                </a:r>
              </a:p>
              <a:p>
                <a:pPr algn="ctr"/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0" y="1131640"/>
                <a:ext cx="10209260" cy="2249718"/>
              </a:xfrm>
              <a:prstGeom prst="rect">
                <a:avLst/>
              </a:prstGeom>
              <a:blipFill>
                <a:blip r:embed="rId8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El </a:t>
                </a:r>
                <a:r>
                  <a:rPr lang="ca-ES" sz="2400" b="1" dirty="0"/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/>
                  <a:t> </a:t>
                </a:r>
                <a:r>
                  <a:rPr lang="ca-ES" sz="2400" dirty="0"/>
                  <a:t>serà una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ca-ES" sz="2400" dirty="0"/>
                  <a:t> (o un escalar) obtingut </a:t>
                </a:r>
                <a:r>
                  <a:rPr lang="ca-ES" sz="2400" b="1" dirty="0"/>
                  <a:t>sumant els productes de les corresponents entrades </a:t>
                </a:r>
                <a:r>
                  <a:rPr lang="ca-ES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9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5324502" y="1657981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10571113" y="1187080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1957540" y="6059248"/>
                <a:ext cx="10174111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Avís</a:t>
                </a:r>
                <a:r>
                  <a:rPr lang="ca-ES" dirty="0"/>
                  <a:t> – el “</a:t>
                </a:r>
                <a:r>
                  <a:rPr lang="ca-ES" b="1" dirty="0"/>
                  <a:t>desplaçament d’esquerra a dreta</a:t>
                </a:r>
                <a:r>
                  <a:rPr lang="ca-ES" dirty="0"/>
                  <a:t>” en la matriu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és simultani al “</a:t>
                </a:r>
                <a:r>
                  <a:rPr lang="ca-ES" b="1" dirty="0"/>
                  <a:t>desplaçament de dalt a baix</a:t>
                </a:r>
                <a:r>
                  <a:rPr lang="ca-ES" dirty="0"/>
                  <a:t>” en la matriu </a:t>
                </a:r>
                <a14:m>
                  <m:oMath xmlns:m="http://schemas.openxmlformats.org/officeDocument/2006/math">
                    <m:r>
                      <a:rPr lang="ca-E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. Aquest “producte” és possible si el nombre d’entrades és el mateix en les dues matrius!</a:t>
                </a:r>
                <a:endParaRPr lang="ca-ES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40" y="6059248"/>
                <a:ext cx="10174111" cy="646331"/>
              </a:xfrm>
              <a:prstGeom prst="rect">
                <a:avLst/>
              </a:prstGeom>
              <a:blipFill>
                <a:blip r:embed="rId19"/>
                <a:stretch>
                  <a:fillRect l="-479" t="-5660" r="-539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30404" y="4126589"/>
            <a:ext cx="10203539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Abans d’introduir el Producte de Matrius analitzem aquest problema de multiplicació més “bàsic” i introductori: </a:t>
            </a:r>
            <a:r>
              <a:rPr lang="ca-ES" sz="2400" b="1" dirty="0"/>
              <a:t>Matriu FILA x Matriu COLUMNA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ca-ES" sz="28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23708" y="6059248"/>
                <a:ext cx="10103262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Avís</a:t>
                </a:r>
                <a:r>
                  <a:rPr lang="ca-ES" dirty="0"/>
                  <a:t> – el “</a:t>
                </a:r>
                <a:r>
                  <a:rPr lang="ca-ES" b="1" dirty="0"/>
                  <a:t>desplaçament d’esquerra a dreta</a:t>
                </a:r>
                <a:r>
                  <a:rPr lang="ca-ES" dirty="0"/>
                  <a:t>” en la matriu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és simultani al “</a:t>
                </a:r>
                <a:r>
                  <a:rPr lang="ca-ES" b="1" dirty="0"/>
                  <a:t>desplaçament de dalt a baix</a:t>
                </a:r>
                <a:r>
                  <a:rPr lang="ca-ES" dirty="0"/>
                  <a:t>” en la matriu </a:t>
                </a:r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. Aquest “producte” és possible si el nombre d’entrades és el mateix en les dues matrius!</a:t>
                </a:r>
                <a:endParaRPr lang="ca-ES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08" y="6059248"/>
                <a:ext cx="10103262" cy="646331"/>
              </a:xfrm>
              <a:prstGeom prst="rect">
                <a:avLst/>
              </a:prstGeom>
              <a:blipFill>
                <a:blip r:embed="rId18"/>
                <a:stretch>
                  <a:fillRect l="-543" t="-5660" r="-483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632644" cy="1374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a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632644" cy="13743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a-ES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7296112" y="1502395"/>
            <a:ext cx="4344037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Proveu-ho pel vostre compte!!!!</a:t>
            </a:r>
          </a:p>
          <a:p>
            <a:pPr algn="ctr"/>
            <a:r>
              <a:rPr lang="ca-ES" sz="1100" dirty="0"/>
              <a:t>(feu </a:t>
            </a:r>
            <a:r>
              <a:rPr lang="ca-ES" sz="1100" b="1" dirty="0"/>
              <a:t>clic </a:t>
            </a:r>
            <a:r>
              <a:rPr lang="ca-ES" sz="1100" dirty="0"/>
              <a:t>per a veure la solució!)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a-ES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ca-ES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2400" dirty="0"/>
                  <a:t>21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163108" y="374798"/>
                <a:ext cx="9859639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matriu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les entrades determinades de la forma següent.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08" y="374798"/>
                <a:ext cx="9859639" cy="1354217"/>
              </a:xfrm>
              <a:prstGeom prst="rect">
                <a:avLst/>
              </a:prstGeom>
              <a:blipFill>
                <a:blip r:embed="rId9"/>
                <a:stretch>
                  <a:fillRect l="-989" t="-3587" r="-247" b="-89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088000" y="4640613"/>
            <a:ext cx="10007995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159177" y="374798"/>
                <a:ext cx="9859635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les entrades determinades de la forma següent.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Per trobar l’entrada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la columna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seleccioneu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(segon factor). Multipliqueu les corresponents entrades de la fila amb les de la columna, i a continuació sumeu els productes resultants (com heu fet a “Practiqueu”).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77" y="374798"/>
                <a:ext cx="9859635" cy="2985433"/>
              </a:xfrm>
              <a:prstGeom prst="rect">
                <a:avLst/>
              </a:prstGeom>
              <a:blipFill>
                <a:blip r:embed="rId9"/>
                <a:stretch>
                  <a:fillRect l="-927" t="-1633" r="-927" b="-36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1951771" y="3643210"/>
                <a:ext cx="10216796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ysClr val="windowText" lastClr="000000"/>
                    </a:solidFill>
                  </a:rPr>
                  <a:t>Si el nombre de columnes de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(nombre d’elements de les seves files) no és igual al nombre de files de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(nombre d’elements de les seves columnes),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 matriu producte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no està definida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71" y="3643210"/>
                <a:ext cx="10216796" cy="783193"/>
              </a:xfrm>
              <a:prstGeom prst="roundRect">
                <a:avLst/>
              </a:prstGeom>
              <a:blipFill>
                <a:blip r:embed="rId10"/>
                <a:stretch>
                  <a:fillRect l="-179" r="-179"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113311" y="4657511"/>
            <a:ext cx="5779251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a-ES" dirty="0">
                <a:solidFill>
                  <a:sysClr val="windowText" lastClr="000000"/>
                </a:solidFill>
              </a:rPr>
              <a:t>Una manera senzilla de verificar si dues matrius es poden multiplicar (és a dir, si el producte està definit) és  </a:t>
            </a:r>
            <a:r>
              <a:rPr lang="ca-ES" b="1" dirty="0">
                <a:solidFill>
                  <a:sysClr val="windowText" lastClr="000000"/>
                </a:solidFill>
              </a:rPr>
              <a:t>escriure les matrius de costat </a:t>
            </a:r>
            <a:r>
              <a:rPr lang="ca-ES" dirty="0">
                <a:solidFill>
                  <a:sysClr val="windowText" lastClr="000000"/>
                </a:solidFill>
              </a:rPr>
              <a:t>(en l’ordre en que es volen multiplicar)</a:t>
            </a:r>
            <a:r>
              <a:rPr lang="ca-ES" b="1" dirty="0">
                <a:solidFill>
                  <a:sysClr val="windowText" lastClr="000000"/>
                </a:solidFill>
              </a:rPr>
              <a:t> </a:t>
            </a:r>
            <a:r>
              <a:rPr lang="ca-ES" dirty="0">
                <a:solidFill>
                  <a:sysClr val="windowText" lastClr="000000"/>
                </a:solidFill>
              </a:rPr>
              <a:t>i posar a sota la mida de cadascuna d’elles.</a:t>
            </a:r>
          </a:p>
          <a:p>
            <a:pPr algn="just"/>
            <a:r>
              <a:rPr lang="ca-ES" dirty="0">
                <a:solidFill>
                  <a:sysClr val="windowText" lastClr="000000"/>
                </a:solidFill>
              </a:rPr>
              <a:t>Si els nombres de </a:t>
            </a:r>
            <a:r>
              <a:rPr lang="ca-ES" dirty="0" err="1">
                <a:solidFill>
                  <a:sysClr val="windowText" lastClr="000000"/>
                </a:solidFill>
              </a:rPr>
              <a:t>l’</a:t>
            </a:r>
            <a:r>
              <a:rPr lang="ca-ES" b="1" dirty="0" err="1">
                <a:solidFill>
                  <a:schemeClr val="accent1"/>
                </a:solidFill>
              </a:rPr>
              <a:t>“interior</a:t>
            </a:r>
            <a:r>
              <a:rPr lang="ca-ES" b="1" dirty="0">
                <a:solidFill>
                  <a:schemeClr val="accent1"/>
                </a:solidFill>
              </a:rPr>
              <a:t>” són els mateixos, el producte està definit</a:t>
            </a:r>
            <a:r>
              <a:rPr lang="ca-ES" dirty="0">
                <a:solidFill>
                  <a:sysClr val="windowText" lastClr="000000"/>
                </a:solidFill>
              </a:rPr>
              <a:t>.  Aleshores, e</a:t>
            </a:r>
            <a:r>
              <a:rPr lang="ca-ES" dirty="0"/>
              <a:t>ls </a:t>
            </a:r>
            <a:r>
              <a:rPr lang="ca-ES" b="1" dirty="0">
                <a:solidFill>
                  <a:schemeClr val="accent6"/>
                </a:solidFill>
              </a:rPr>
              <a:t>nombres “exteriors” </a:t>
            </a:r>
            <a:r>
              <a:rPr lang="ca-ES" dirty="0"/>
              <a:t>donen la </a:t>
            </a:r>
            <a:r>
              <a:rPr lang="ca-ES" b="1" dirty="0">
                <a:solidFill>
                  <a:schemeClr val="accent6"/>
                </a:solidFill>
              </a:rPr>
              <a:t>mida de la matriu producte!</a:t>
            </a:r>
            <a:endParaRPr lang="ca-E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86027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a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ca-E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27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8180562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62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722138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38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887740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740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165843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843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732487" y="6038236"/>
            <a:ext cx="761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/>
              <a:t>Exterior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64244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8029931" y="5559886"/>
            <a:ext cx="220469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785300" y="5683743"/>
            <a:ext cx="732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/>
              <a:t>Interior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472595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179321" y="374798"/>
                <a:ext cx="9843425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les entrades determinades de la forma següent.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Per trobar l’entrada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seleccioneu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(segon factor). Multipliqueu les corresponents entrades de la fila amb les de la columna, i a continuació sumeu els productes resultants (com heu fet a “Practiqueu”).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1" y="374798"/>
                <a:ext cx="9843425" cy="2985433"/>
              </a:xfrm>
              <a:prstGeom prst="rect">
                <a:avLst/>
              </a:prstGeom>
              <a:blipFill>
                <a:blip r:embed="rId8"/>
                <a:stretch>
                  <a:fillRect l="-991" t="-1633" r="-991" b="-36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49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Vegeu com “funciona” la definició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Calculeu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és possible, donades: </a:t>
                </a:r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  <a:blipFill>
                <a:blip r:embed="rId9"/>
                <a:stretch>
                  <a:fillRect l="-2010" t="-10526" r="-1005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9043709" y="3790552"/>
            <a:ext cx="1682348" cy="1025467"/>
            <a:chOff x="9043709" y="3790552"/>
            <a:chExt cx="1682348" cy="102546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043709" y="3790552"/>
              <a:ext cx="1682348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a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a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ca-ES" b="1" dirty="0"/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ca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a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ca-ES" b="1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312572" y="5725168"/>
                <a:ext cx="1374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a-ES" b="0" i="0" smtClean="0"/>
                        <m:t>mida</m:t>
                      </m:r>
                      <m:r>
                        <m:rPr>
                          <m:nor/>
                        </m:rPr>
                        <a:rPr lang="ca-ES" b="0" i="0" smtClean="0"/>
                        <m:t> </m:t>
                      </m:r>
                      <m:r>
                        <m:rPr>
                          <m:nor/>
                        </m:rPr>
                        <a:rPr lang="ca-ES" b="0" i="0" smtClean="0"/>
                        <m:t>de</m:t>
                      </m:r>
                      <m:r>
                        <m:rPr>
                          <m:nor/>
                        </m:rPr>
                        <a:rPr lang="ca-ES" b="0" i="0" smtClean="0"/>
                        <m:t> 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72" y="5725168"/>
                <a:ext cx="137409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ca-ES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dirty="0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9347200" y="3790551"/>
            <a:ext cx="1378857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9700886" y="4114701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Practiqueu!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Producte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Propietats del Producte de Matrius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088000" y="305859"/>
            <a:ext cx="10008000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179321" y="374798"/>
                <a:ext cx="9859637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400" b="1" u="sng" dirty="0">
                    <a:solidFill>
                      <a:srgbClr val="F25E4F"/>
                    </a:solidFill>
                  </a:rPr>
                  <a:t>Definició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el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és una matriu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amb les entrades determinades de la forma següent.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Per trobar l’entrada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fila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seleccioneu la fila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(primer factor) i la columna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(segon factor). Multipliqueu les corresponents entrades de la fila amb les de la columna, i a continuació sumeu els productes resultants (com heu fet a “Practiqueu”).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1" y="374798"/>
                <a:ext cx="9859637" cy="2985433"/>
              </a:xfrm>
              <a:prstGeom prst="rect">
                <a:avLst/>
              </a:prstGeom>
              <a:blipFill>
                <a:blip r:embed="rId8"/>
                <a:stretch>
                  <a:fillRect l="-989" t="-1633" r="-928" b="-36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49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Vegeu com “funciona” la definició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Calculeu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si és possible, donades: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851264" cy="461665"/>
              </a:xfrm>
              <a:prstGeom prst="rect">
                <a:avLst/>
              </a:prstGeom>
              <a:blipFill>
                <a:blip r:embed="rId9"/>
                <a:stretch>
                  <a:fillRect l="-2010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510237" y="1806111"/>
            <a:ext cx="6533471" cy="350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ca-E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ca-ES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ca-ES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511101" y="4369057"/>
                <a:ext cx="274554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ca-ES">
                    <a:solidFill>
                      <a:sysClr val="windowText" lastClr="000000"/>
                    </a:solidFill>
                  </a:rPr>
                  <a:t>Trobar l’entrada de la fila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a-ES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01" y="4369057"/>
                <a:ext cx="2745543" cy="369332"/>
              </a:xfrm>
              <a:prstGeom prst="rect">
                <a:avLst/>
              </a:prstGeom>
              <a:blipFill>
                <a:blip r:embed="rId11"/>
                <a:stretch>
                  <a:fillRect l="-1778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7059533" y="4357050"/>
                <a:ext cx="2205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dirty="0">
                    <a:solidFill>
                      <a:sysClr val="windowText" lastClr="000000"/>
                    </a:solidFill>
                  </a:rPr>
                  <a:t>i la columna 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33" y="4357050"/>
                <a:ext cx="2205540" cy="369332"/>
              </a:xfrm>
              <a:prstGeom prst="rect">
                <a:avLst/>
              </a:prstGeom>
              <a:blipFill>
                <a:blip r:embed="rId12"/>
                <a:stretch>
                  <a:fillRect l="-2210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531234" y="4677612"/>
                <a:ext cx="4820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>
                    <a:solidFill>
                      <a:sysClr val="windowText" lastClr="000000"/>
                    </a:solidFill>
                  </a:rPr>
                  <a:t>Seleccionar la fila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a-ES" b="1">
                    <a:solidFill>
                      <a:srgbClr val="0070C0"/>
                    </a:solidFill>
                  </a:rPr>
                  <a:t> </a:t>
                </a:r>
                <a:r>
                  <a:rPr lang="ca-ES">
                    <a:solidFill>
                      <a:sysClr val="windowText" lastClr="000000"/>
                    </a:solidFill>
                  </a:rPr>
                  <a:t>de la matriu </a:t>
                </a:r>
                <a14:m>
                  <m:oMath xmlns:m="http://schemas.openxmlformats.org/officeDocument/2006/math">
                    <m:r>
                      <a:rPr lang="ca-E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>
                    <a:solidFill>
                      <a:sysClr val="windowText" lastClr="000000"/>
                    </a:solidFill>
                  </a:rPr>
                  <a:t>(primer factor)</a:t>
                </a:r>
                <a:endParaRPr lang="ca-ES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34" y="4677612"/>
                <a:ext cx="4820359" cy="369332"/>
              </a:xfrm>
              <a:prstGeom prst="rect">
                <a:avLst/>
              </a:prstGeom>
              <a:blipFill>
                <a:blip r:embed="rId13"/>
                <a:stretch>
                  <a:fillRect l="-1011" t="-8197" r="-253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510236" y="2192115"/>
            <a:ext cx="3585763" cy="34575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9118752" y="1806111"/>
            <a:ext cx="2920205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6345549" y="2189169"/>
            <a:ext cx="5693408" cy="34870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74776" y="4976056"/>
                <a:ext cx="4256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>
                    <a:solidFill>
                      <a:sysClr val="windowText" lastClr="000000"/>
                    </a:solidFill>
                  </a:rPr>
                  <a:t>i la columna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a-ES">
                    <a:solidFill>
                      <a:sysClr val="windowText" lastClr="000000"/>
                    </a:solidFill>
                  </a:rPr>
                  <a:t> de la matriu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>
                    <a:solidFill>
                      <a:sysClr val="windowText" lastClr="000000"/>
                    </a:solidFill>
                  </a:rPr>
                  <a:t> (segon factor)</a:t>
                </a:r>
                <a:endParaRPr lang="ca-ES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776" y="4976056"/>
                <a:ext cx="4256550" cy="369332"/>
              </a:xfrm>
              <a:prstGeom prst="rect">
                <a:avLst/>
              </a:prstGeom>
              <a:blipFill>
                <a:blip r:embed="rId15"/>
                <a:stretch>
                  <a:fillRect l="-1144" t="-8197" r="-429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510236" y="2565814"/>
            <a:ext cx="9528721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509715" cy="921002"/>
            <a:chOff x="4737370" y="5467628"/>
            <a:chExt cx="5371487" cy="921002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878483"/>
              <a:chOff x="4756826" y="5467628"/>
              <a:chExt cx="5352031" cy="8784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ca-ES">
                        <a:solidFill>
                          <a:sysClr val="windowText" lastClr="000000"/>
                        </a:solidFill>
                      </a:rPr>
                      <a:t>Multiplicar les corresponents entrades de la fila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ca-ES">
                        <a:solidFill>
                          <a:sysClr val="windowText" lastClr="000000"/>
                        </a:solidFill>
                      </a:rPr>
                      <a:t> i la columna        , i sumar els productes resultants.</a:t>
                    </a:r>
                    <a:endParaRPr lang="ca-ES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88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04385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64" grpId="0" animBg="1"/>
      <p:bldP spid="64" grpId="1" animBg="1"/>
      <p:bldP spid="76" grpId="0" animBg="1"/>
      <p:bldP spid="76" grpId="1" animBg="1"/>
      <p:bldP spid="77" grpId="0" animBg="1"/>
      <p:bldP spid="79" grpId="0" animBg="1"/>
      <p:bldP spid="79" grpId="1" animBg="1"/>
      <p:bldP spid="24" grpId="0"/>
      <p:bldP spid="24" grpId="1"/>
      <p:bldP spid="80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nVE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51R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OdU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nVERSA5RjXXsDAAABDAAAIQAAAHVuaXZlcnNhbC9mbGFzaF9za2luX3NldHRpbmdzLnhtbI1WUW/aMBB+Lr8CsXdYKRutlCLRFqRqrK3Wru9OcoCFY0e2Q8e/352JgwNpCRFSfPd99vm78zmR2XDZ3YI2XMnb3rA36VxESaE1SPsGWS6YhW7MDDymt73538WiN3AIJZR+BWu5XBk0lJYuR1SispzJ3UKtVD9myWalVSHT3uTb/IqeaOCgR6T1LgctuNwg7sfw+u5h3owT3NhHC1l/yRLoKwwcCbPL2XA2bEPINRgDFMzNw3Q4/XmGI1gMwq8yGo+uR9NWjMMyc/drRdpyw60jjYfjq/GomYTSIrau6xdr5Cov8vZpyLVaUexHjDE9ZxhCsRSrAeEPN/ScgWNl7WiRM/m28M+e0T4urFWynyhpsWj7UumMCeQs3a8Vp8xwC4aromoJjDxOWxB8BcXjNPlMGLaCuuoJpJfpZ3lC9UDX8V9Fv6+aUEzWDDSCpxiH0qmLGL7Tc4CWb8HJj0hDrcQLrVDrCFTPsYCJ1QVEAz8ij1mrj+fC4nH33tDiES+4xxdWGJgsmTAl6GD0sD/wwWUazFMavP9diSKD+32U4VR1h4ff39+5xIXIylaFpmFbmg7rBkaPe0LBT3CB0eNeSfVnKXYn4GMPMfwZumMuewely5ADqS8ikAzfvT5+5Fw0/4JajwkWLA0OkKkUJq4i3ngGlJxo4GwUxeAojEiyLV8xi/fIb8LEOxe7iQZHjn0VNRZNZLkVcFpKiSq0wSDQ+V7fa4OHCPvDZ6Z2AUvrsXWj157uqTDZbtz5UlU//V6l/aBr8Qa77WVMb0C/KSVMr1tSsIuhvO7iPIbTRYENCPSjXKo2BKkshDO74BqRan+cWmGZtSxZZxhJc9SVdi55jUmKyvVOkyeLLAY9w4Rz8JVWtxFqzVdrgX/7zuED0jr8Eyfx7BqnkoxXRRwYXIqB6WTtC3w/IHtWCMsFbEGUvsBAm/xkO5HBmj7dIxVOvdgCy9lKK7vHoRJqHa/mOIG/Yzyq3oVCx5lCtiw2bjeHjuDbcBBC0JnLvkZVGLY0N3aFEs6Izga1MCWBcqyw6tUybcvpDmO3VbaFqeSZ6x5opmV8YA0uogil8lIE5/L4E7tfna6UaqJq+gZPM4Fa42TYRHCeemd8w+M2WWqAsCs6Y6fq1b9gFyum06cKUGveDW7i4s7wNnMN1pB8z/jJEQ0Cq0tHpTy+44f/pNP5D1BLAwQUAAIACADnVE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nVERSsTpJNcABAAB/BgAAHwAAAHVuaXZlcnNhbC9odG1sX3NraW5fc2V0dGluZ3MuanONlMFPwjAUxu/8FWReDdGBTrxhgMSEg4nejIeue4yFrq9pC4LG/911CHbdm9Je6Jcf3+tr1++z169GxKP+ff+z/l2vn5rrWgOnWb2By6YuOvTS6ZERRQYvRQmikBAFyNYhSyYMnPSvX4RyjmTtmu6fna/xDCMkaHUq4ImaAA2hbQntnTLcUeLH8d89r61DS95BpxtrUQ44SgvSDiTqktVMdLGsh99hAOMW9D/oknFomN7Ed2nWSf46jtIk42Of41gqJvcLzHGQMr7ONW5kdqDnQzd9erVXoKsrX5/KPkznPiAKYx8tlGHh2fUsnsXdpNJgDPzUHU8n8eSWhAVLQfgNJaO70eQPtGE8r8cf9LYwhT3SSZwMk5FPK5ZD65Q4ZNfZsInJyqt1mq3iB87CznrNsAYh2B50y6r9YShUG3XGBSqNuTuRNpq4SaICWVbI/MBNx26SnNuss+36NurMGKSos+PtwZWbPhMcxiRqPDMMntmKeMplV7qcEQ2WfNwmqLqgckFQIlUXKZAMtCBGj9uxYda49WvVONNr0C+IospPdy1gqjgB/SiX6ARmLeOrstKqht78qCD3zs/uMtxn7+sbUEsDBBQAAgAIAOdURFKUE7MiaQAAAG4AAAAcAAAAdW5pdmVyc2FsL2xvY2FsX3NldHRpbmdzLnhtbA3MMQ6DMAxA0Z1TWN4p7daBwMZWltIDWMRFkRwbkYDg9mT7w9Nv+zMKHLylYOrw9XgisM7mgy4Of9NQvxFSJvUkpuxQDaHvqlZsJvlyzgUmWIUu3iaOJTKPFIscdhGo4VNe/8Aem666AVBLAwQUAAIACADZXUJ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2l1C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51REUpxeMggUBgAANxcAAB0AAAAAAAAAAQAAAAAAzBMAAHVuaXZlcnNhbC9jb21tb25fbWVzc2FnZXMubG5nUEsBAgAAFAACAAgA51REUmayotWlAAAAgwEAAC4AAAAAAAAAAQAAAAAAGxoAAHVuaXZlcnNhbC9wbGF5YmFja19hbmRfbmF2aWdhdGlvbl9zZXR0aW5ncy54bWxQSwECAAAUAAIACADnVERS0L0vtE4EAACHFQAAJwAAAAAAAAABAAAAAAAMGwAAdW5pdmVyc2FsL2ZsYXNoX3B1Ymxpc2hpbmdfc2V0dGluZ3MueG1sUEsBAgAAFAACAAgA51REUgOUY117AwAAAQwAACEAAAAAAAAAAQAAAAAAnx8AAHVuaXZlcnNhbC9mbGFzaF9za2luX3NldHRpbmdzLnhtbFBLAQIAABQAAgAIAOdURFLmRcYRSAQAABEVAAAmAAAAAAAAAAEAAAAAAFkjAAB1bml2ZXJzYWwvaHRtbF9wdWJsaXNoaW5nX3NldHRpbmdzLnhtbFBLAQIAABQAAgAIAOdURFKxOkk1wAEAAH8GAAAfAAAAAAAAAAEAAAAAAOUnAAB1bml2ZXJzYWwvaHRtbF9za2luX3NldHRpbmdzLmpzUEsBAgAAFAACAAgA51REUpQTsyJpAAAAbgAAABwAAAAAAAAAAQAAAAAA4ikAAHVuaXZlcnNhbC9sb2NhbF9zZXR0aW5ncy54bWxQSwECAAAUAAIACADZXUJSqp+OWRYKAAAWGQAAFwAAAAAAAAAAAAAAAACFKgAAdW5pdmVyc2FsL3VuaXZlcnNhbC5wbmdQSwECAAAUAAIACADaXUJS5WXGsUsAAABqAAAAGwAAAAAAAAABAAAAAADQNAAAdW5pdmVyc2FsL3VuaXZlcnNhbC5wbmcueG1sUEsFBgAAAAASABIAVgUAAFQ1AAAAAA=="/>
  <p:tag name="ISPRING_UUID" val="{D64E0A0A-ED2C-4B12-B6D7-C6B9B22FF567}"/>
  <p:tag name="ISPRING_ULTRA_SCORM_COURCE_TITLE" val="Lliçó_06_N1_CT"/>
  <p:tag name="ISPRING_PRESENTATION_TITLE" val="Lliçó_06_N1_CT"/>
  <p:tag name="ISPRING_RESOURCE_FOLDER" val="C:\Users\usuari\Downloads\MBruguera\CatDef\LLIÇONS\LLIÇÓ 6\Lliçó_06_N1_CT"/>
  <p:tag name="ISPRING_PRESENTATION_PATH" val="C:\Users\usuari\Downloads\MBruguera\CatDef\LLIÇONS\LLIÇÓ 6\Lliçó_06_N1_CT.pptx"/>
  <p:tag name="ISPRING_SCREEN_RECS_UPDATED" val="C:\Users\usuari\Downloads\MBruguera\CatDef\LLIÇONS\LLIÇÓ 6\Lliçó_06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b\uFFFD0F{AB8C8627-7FDD-4AB7-AE54-4F642AE82300}&quot;,&quot;C:\\Users\\usuari\\Downloads\\MBruguera\\CatDef\\LLIÇONS\\LLIÇÓ 6&quot;],[&quot;\uFFFDd\u0013*{0FCB5101-AEB5-4723-8DCE-7D5C9063266D}&quot;,&quot;C:\\Users\\Carles Serrat\\Desktop\\EngiMath-UPC\\Execution\\LLIÇONS\\LLIÇÓ 6&quot;],[&quot;*\uFFFD\uFFFD\uFFFD{BB4CDCA5-F38E-475C-8C53-186BBAA01A72}&quot;,&quot;C:\\Users\\filom\\Documents\\ENGIMATH\\LESSONS\\MATRICES\\LESSO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wnloads\MBruguera\CatDef\LLIÇONS\LLIÇÓ 6\Lliçó_06_N1_CT\quiz\quiz6.quiz"/>
  <p:tag name="ISPRING_QUIZ_RELATIVE_PATH" val="Lliçó_06_N1_CT\quiz\quiz6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usuari\Downloads\MBruguera\CatDef\LLIÇONS\LLIÇÓ 6\Lliçó_06_N1_CT\quiz\quiz5.quiz"/>
  <p:tag name="ISPRING_QUIZ_RELATIVE_PATH" val="Lliçó_06_N1_CT\quiz\quiz5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8A0749-C629-41B2-862B-E2349EA8BBF3}"/>
</file>

<file path=customXml/itemProps2.xml><?xml version="1.0" encoding="utf-8"?>
<ds:datastoreItem xmlns:ds="http://schemas.openxmlformats.org/officeDocument/2006/customXml" ds:itemID="{0D5E755F-CC89-46CE-8C50-E60A031E74F8}"/>
</file>

<file path=customXml/itemProps3.xml><?xml version="1.0" encoding="utf-8"?>
<ds:datastoreItem xmlns:ds="http://schemas.openxmlformats.org/officeDocument/2006/customXml" ds:itemID="{0C95737B-FDF7-446E-A127-27AD576E1291}"/>
</file>

<file path=docProps/app.xml><?xml version="1.0" encoding="utf-8"?>
<Properties xmlns="http://schemas.openxmlformats.org/officeDocument/2006/extended-properties" xmlns:vt="http://schemas.openxmlformats.org/officeDocument/2006/docPropsVTypes">
  <TotalTime>12764</TotalTime>
  <Words>2060</Words>
  <Application>Microsoft Office PowerPoint</Application>
  <PresentationFormat>Widescreen</PresentationFormat>
  <Paragraphs>281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Lliçó_06_N1_CT</dc:title>
  <dc:creator>Filomena Soares</dc:creator>
  <cp:lastModifiedBy>usuari</cp:lastModifiedBy>
  <cp:revision>384</cp:revision>
  <dcterms:created xsi:type="dcterms:W3CDTF">2019-03-25T06:42:45Z</dcterms:created>
  <dcterms:modified xsi:type="dcterms:W3CDTF">2021-07-26T17:10:18Z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