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91" r:id="rId4"/>
    <p:sldId id="284" r:id="rId5"/>
    <p:sldId id="285" r:id="rId6"/>
    <p:sldId id="278" r:id="rId7"/>
    <p:sldId id="292" r:id="rId8"/>
    <p:sldId id="286" r:id="rId9"/>
    <p:sldId id="287" r:id="rId10"/>
    <p:sldId id="288" r:id="rId11"/>
    <p:sldId id="289" r:id="rId12"/>
    <p:sldId id="290" r:id="rId13"/>
    <p:sldId id="300" r:id="rId14"/>
    <p:sldId id="279" r:id="rId15"/>
    <p:sldId id="293" r:id="rId16"/>
    <p:sldId id="280" r:id="rId17"/>
    <p:sldId id="301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835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6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318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938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0326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427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3969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7691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8889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54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976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116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50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15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49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33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143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4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1.jpg"/><Relationship Id="rId3" Type="http://schemas.openxmlformats.org/officeDocument/2006/relationships/slide" Target="slide16.xml"/><Relationship Id="rId21" Type="http://schemas.openxmlformats.org/officeDocument/2006/relationships/slide" Target="slide14.xml"/><Relationship Id="rId12" Type="http://schemas.openxmlformats.org/officeDocument/2006/relationships/image" Target="../media/image3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80.png"/><Relationship Id="rId5" Type="http://schemas.openxmlformats.org/officeDocument/2006/relationships/image" Target="../media/image50.png"/><Relationship Id="rId15" Type="http://schemas.openxmlformats.org/officeDocument/2006/relationships/image" Target="../media/image52.png"/><Relationship Id="rId10" Type="http://schemas.openxmlformats.org/officeDocument/2006/relationships/image" Target="../media/image440.png"/><Relationship Id="rId19" Type="http://schemas.openxmlformats.org/officeDocument/2006/relationships/slide" Target="slide2.xml"/><Relationship Id="rId4" Type="http://schemas.openxmlformats.org/officeDocument/2006/relationships/image" Target="../media/image3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" Type="http://schemas.openxmlformats.org/officeDocument/2006/relationships/slide" Target="slide16.xml"/><Relationship Id="rId21" Type="http://schemas.openxmlformats.org/officeDocument/2006/relationships/image" Target="../media/image67.png"/><Relationship Id="rId34" Type="http://schemas.openxmlformats.org/officeDocument/2006/relationships/slide" Target="slide2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1.jpg"/><Relationship Id="rId3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7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3.png"/><Relationship Id="rId36" Type="http://schemas.openxmlformats.org/officeDocument/2006/relationships/slide" Target="slide14.xml"/><Relationship Id="rId10" Type="http://schemas.openxmlformats.org/officeDocument/2006/relationships/image" Target="../media/image510.png"/><Relationship Id="rId19" Type="http://schemas.openxmlformats.org/officeDocument/2006/relationships/image" Target="../media/image65.png"/><Relationship Id="rId31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slide" Target="slide6.xml"/><Relationship Id="rId8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6.xml"/><Relationship Id="rId3" Type="http://schemas.openxmlformats.org/officeDocument/2006/relationships/slide" Target="slide16.xml"/><Relationship Id="rId12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1.png"/><Relationship Id="rId5" Type="http://schemas.openxmlformats.org/officeDocument/2006/relationships/image" Target="../media/image1.jpg"/><Relationship Id="rId10" Type="http://schemas.openxmlformats.org/officeDocument/2006/relationships/image" Target="../media/image80.png"/><Relationship Id="rId4" Type="http://schemas.openxmlformats.org/officeDocument/2006/relationships/image" Target="../media/image3.png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11" Type="http://schemas.openxmlformats.org/officeDocument/2006/relationships/image" Target="../media/image83.png"/><Relationship Id="rId5" Type="http://schemas.openxmlformats.org/officeDocument/2006/relationships/image" Target="../media/image3.png"/><Relationship Id="rId10" Type="http://schemas.openxmlformats.org/officeDocument/2006/relationships/image" Target="../media/image82.png"/><Relationship Id="rId4" Type="http://schemas.openxmlformats.org/officeDocument/2006/relationships/slide" Target="slide16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12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slide" Target="slide14.xml"/><Relationship Id="rId3" Type="http://schemas.openxmlformats.org/officeDocument/2006/relationships/image" Target="../media/image85.png"/><Relationship Id="rId12" Type="http://schemas.openxmlformats.org/officeDocument/2006/relationships/image" Target="../media/image84.png"/><Relationship Id="rId17" Type="http://schemas.openxmlformats.org/officeDocument/2006/relationships/slide" Target="slide6.xml"/><Relationship Id="rId2" Type="http://schemas.openxmlformats.org/officeDocument/2006/relationships/notesSlide" Target="../notesSlides/notesSlide15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7.png"/><Relationship Id="rId5" Type="http://schemas.openxmlformats.org/officeDocument/2006/relationships/slide" Target="slide16.xml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4" Type="http://schemas.openxmlformats.org/officeDocument/2006/relationships/image" Target="../media/image1.jp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1.png"/><Relationship Id="rId12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slide" Target="slide16.xml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83.png"/><Relationship Id="rId5" Type="http://schemas.openxmlformats.org/officeDocument/2006/relationships/slide" Target="slide16.xml"/><Relationship Id="rId10" Type="http://schemas.openxmlformats.org/officeDocument/2006/relationships/image" Target="../media/image93.png"/><Relationship Id="rId4" Type="http://schemas.openxmlformats.org/officeDocument/2006/relationships/image" Target="../media/image1.jpg"/><Relationship Id="rId9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8.xml"/><Relationship Id="rId7" Type="http://schemas.openxmlformats.org/officeDocument/2006/relationships/slide" Target="slide16.xml"/><Relationship Id="rId12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image" Target="../media/image94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16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" Target="slide16.xml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slide" Target="slide1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24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slide" Target="slide2.xml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14" Type="http://schemas.openxmlformats.org/officeDocument/2006/relationships/image" Target="../media/image11.png"/><Relationship Id="rId2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22.png"/><Relationship Id="rId3" Type="http://schemas.openxmlformats.org/officeDocument/2006/relationships/slide" Target="slide16.xml"/><Relationship Id="rId21" Type="http://schemas.openxmlformats.org/officeDocument/2006/relationships/slide" Target="slide2.xm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5" Type="http://schemas.openxmlformats.org/officeDocument/2006/relationships/image" Target="../media/image21.png"/><Relationship Id="rId23" Type="http://schemas.openxmlformats.org/officeDocument/2006/relationships/slide" Target="slide14.xml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14" Type="http://schemas.openxmlformats.org/officeDocument/2006/relationships/image" Target="../media/image11.png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26" Type="http://schemas.openxmlformats.org/officeDocument/2006/relationships/slide" Target="slide6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40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5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20" Type="http://schemas.openxmlformats.org/officeDocument/2006/relationships/image" Target="../media/image26.png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24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260.png"/><Relationship Id="rId10" Type="http://schemas.openxmlformats.org/officeDocument/2006/relationships/image" Target="../media/image8.png"/><Relationship Id="rId19" Type="http://schemas.openxmlformats.org/officeDocument/2006/relationships/image" Target="../media/image1.jpg"/><Relationship Id="rId4" Type="http://schemas.openxmlformats.org/officeDocument/2006/relationships/slide" Target="slide16.xml"/><Relationship Id="rId14" Type="http://schemas.openxmlformats.org/officeDocument/2006/relationships/image" Target="../media/image24.png"/><Relationship Id="rId22" Type="http://schemas.openxmlformats.org/officeDocument/2006/relationships/image" Target="../media/image250.png"/><Relationship Id="rId27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.png"/><Relationship Id="rId4" Type="http://schemas.openxmlformats.org/officeDocument/2006/relationships/slide" Target="slide16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slide" Target="slide14.xml"/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slide" Target="slide6.xml"/><Relationship Id="rId2" Type="http://schemas.openxmlformats.org/officeDocument/2006/relationships/notesSlide" Target="../notesSlides/notesSlide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4" Type="http://schemas.openxmlformats.org/officeDocument/2006/relationships/slide" Target="slide16.xml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0.png"/><Relationship Id="rId18" Type="http://schemas.openxmlformats.org/officeDocument/2006/relationships/slide" Target="slide2.xml"/><Relationship Id="rId3" Type="http://schemas.openxmlformats.org/officeDocument/2006/relationships/slide" Target="slide16.xml"/><Relationship Id="rId12" Type="http://schemas.openxmlformats.org/officeDocument/2006/relationships/image" Target="../media/image340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0.png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38.png"/><Relationship Id="rId19" Type="http://schemas.openxmlformats.org/officeDocument/2006/relationships/slide" Target="slide6.xml"/><Relationship Id="rId4" Type="http://schemas.openxmlformats.org/officeDocument/2006/relationships/image" Target="../media/image3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slide" Target="slide16.xml"/><Relationship Id="rId21" Type="http://schemas.openxmlformats.org/officeDocument/2006/relationships/slide" Target="slide6.xml"/><Relationship Id="rId7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5" Type="http://schemas.openxmlformats.org/officeDocument/2006/relationships/image" Target="../media/image47.png"/><Relationship Id="rId10" Type="http://schemas.openxmlformats.org/officeDocument/2006/relationships/image" Target="../media/image46.png"/><Relationship Id="rId19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45.png"/><Relationship Id="rId14" Type="http://schemas.openxmlformats.org/officeDocument/2006/relationships/image" Target="../media/image38.png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ca-ES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2">
            <a:extLst>
              <a:ext uri="{FF2B5EF4-FFF2-40B4-BE49-F238E27FC236}">
                <a16:creationId xmlns:a16="http://schemas.microsoft.com/office/drawing/2014/main" id="{8E10E37F-7B75-47A6-A1DA-636EEDFB9102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</a:t>
            </a:r>
            <a:r>
              <a:rPr lang="es-ES" u="sng">
                <a:solidFill>
                  <a:srgbClr val="0C2B8E"/>
                </a:solidFill>
              </a:rPr>
              <a:t>la lección</a:t>
            </a:r>
            <a:r>
              <a:rPr lang="es-ES" u="sng" dirty="0">
                <a:solidFill>
                  <a:srgbClr val="0C2B8E"/>
                </a:solidFill>
              </a:rPr>
              <a:t>.</a:t>
            </a:r>
            <a:endParaRPr lang="es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088000" y="73107"/>
            <a:ext cx="10008000" cy="33558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224373" y="18125"/>
                <a:ext cx="9843425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con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determinadas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forma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siguiente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Para encontrar la entrada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seleccione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(primer factor) y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segundo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factor).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Multiplique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fila con las de la columna, y 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continuación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sume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los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resultantes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(como ha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hecho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en “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Practíquelo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73" y="18125"/>
                <a:ext cx="9843425" cy="3354765"/>
              </a:xfrm>
              <a:prstGeom prst="rect">
                <a:avLst/>
              </a:prstGeom>
              <a:blipFill>
                <a:blip r:embed="rId5"/>
                <a:stretch>
                  <a:fillRect l="-991" t="-1455" r="-929" b="-32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51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Vea</a:t>
            </a:r>
            <a:r>
              <a:rPr lang="ca-ES" sz="2400" b="1" u="sng" dirty="0">
                <a:solidFill>
                  <a:srgbClr val="29A6FF"/>
                </a:solidFill>
              </a:rPr>
              <a:t> como “funciona” la </a:t>
            </a:r>
            <a:r>
              <a:rPr lang="ca-ES" sz="2400" b="1" u="sng" dirty="0" err="1">
                <a:solidFill>
                  <a:srgbClr val="29A6FF"/>
                </a:solidFill>
              </a:rPr>
              <a:t>definición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242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si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posible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242123" cy="461665"/>
              </a:xfrm>
              <a:prstGeom prst="rect">
                <a:avLst/>
              </a:prstGeom>
              <a:blipFill>
                <a:blip r:embed="rId6"/>
                <a:stretch>
                  <a:fillRect l="-2299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ca-ES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>
            <a:off x="8692497" y="4851640"/>
            <a:ext cx="2038626" cy="307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555290" y="2250823"/>
            <a:ext cx="9512508" cy="1039777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480687" cy="955711"/>
            <a:chOff x="4737370" y="5467628"/>
            <a:chExt cx="5371487" cy="955711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55711"/>
              <a:chOff x="4756826" y="5467628"/>
              <a:chExt cx="5352031" cy="9557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Multiplicar las </a:t>
                    </a:r>
                    <a:r>
                      <a:rPr lang="ca-ES" dirty="0" err="1">
                        <a:solidFill>
                          <a:sysClr val="windowText" lastClr="000000"/>
                        </a:solidFill>
                      </a:rPr>
                      <a:t>correspondientes</a:t>
                    </a:r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ca-ES" dirty="0" err="1">
                        <a:solidFill>
                          <a:sysClr val="windowText" lastClr="000000"/>
                        </a:solidFill>
                      </a:rPr>
                      <a:t>entradas</a:t>
                    </a:r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de la fila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y la columna        , y sumar los </a:t>
                    </a:r>
                    <a:r>
                      <a:rPr lang="ca-ES" dirty="0" err="1">
                        <a:solidFill>
                          <a:sysClr val="windowText" lastClr="000000"/>
                        </a:solidFill>
                      </a:rPr>
                      <a:t>productos</a:t>
                    </a:r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ca-ES" dirty="0" err="1">
                        <a:solidFill>
                          <a:sysClr val="windowText" lastClr="000000"/>
                        </a:solidFill>
                      </a:rPr>
                      <a:t>resultantes</a:t>
                    </a:r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.</a:t>
                    </a:r>
                    <a:endParaRPr lang="ca-ES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893" t="-3974" r="-1004" b="-9934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62508" y="5790305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/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>
            <a:extLst>
              <a:ext uri="{FF2B5EF4-FFF2-40B4-BE49-F238E27FC236}">
                <a16:creationId xmlns:a16="http://schemas.microsoft.com/office/drawing/2014/main" id="{9F6E42CB-4E6A-45C8-82DF-771BF6F6A7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3523" y="4435838"/>
            <a:ext cx="628383" cy="79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/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/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Imagem 73">
            <a:extLst>
              <a:ext uri="{FF2B5EF4-FFF2-40B4-BE49-F238E27FC236}">
                <a16:creationId xmlns:a16="http://schemas.microsoft.com/office/drawing/2014/main" id="{5BA606D2-1B4C-48C3-A030-BDBB6885ED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0" name="Retângulo: Cantos Arredondados 7">
            <a:hlinkClick r:id="rId19" action="ppaction://hlinksldjump"/>
            <a:extLst>
              <a:ext uri="{FF2B5EF4-FFF2-40B4-BE49-F238E27FC236}">
                <a16:creationId xmlns:a16="http://schemas.microsoft.com/office/drawing/2014/main" id="{4D97B7B7-C93E-4D60-A26B-DE4E93B08D62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51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393010BC-632C-4CEC-8D68-0A273B9F59D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9">
            <a:hlinkClick r:id="rId21" action="ppaction://hlinksldjump"/>
            <a:extLst>
              <a:ext uri="{FF2B5EF4-FFF2-40B4-BE49-F238E27FC236}">
                <a16:creationId xmlns:a16="http://schemas.microsoft.com/office/drawing/2014/main" id="{2CB43104-E444-47B2-A19F-5C75E9F4FE5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FC3E38A-6444-4C6F-911D-76636B4E6BBF}"/>
              </a:ext>
            </a:extLst>
          </p:cNvPr>
          <p:cNvSpPr/>
          <p:nvPr/>
        </p:nvSpPr>
        <p:spPr>
          <a:xfrm>
            <a:off x="2116362" y="259876"/>
            <a:ext cx="9809569" cy="1804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sz="2000" dirty="0" err="1">
                <a:solidFill>
                  <a:sysClr val="windowText" lastClr="000000"/>
                </a:solidFill>
              </a:rPr>
              <a:t>Hay</a:t>
            </a:r>
            <a:r>
              <a:rPr lang="ca-ES" sz="2000" dirty="0">
                <a:solidFill>
                  <a:sysClr val="windowText" lastClr="000000"/>
                </a:solidFill>
              </a:rPr>
              <a:t> </a:t>
            </a:r>
            <a:r>
              <a:rPr lang="ca-ES" sz="2000" dirty="0" err="1">
                <a:solidFill>
                  <a:sysClr val="windowText" lastClr="000000"/>
                </a:solidFill>
              </a:rPr>
              <a:t>varios</a:t>
            </a:r>
            <a:r>
              <a:rPr lang="ca-ES" sz="2000" dirty="0">
                <a:solidFill>
                  <a:sysClr val="windowText" lastClr="000000"/>
                </a:solidFill>
              </a:rPr>
              <a:t> </a:t>
            </a:r>
            <a:r>
              <a:rPr lang="ca-ES" sz="2000" dirty="0" err="1">
                <a:solidFill>
                  <a:sysClr val="windowText" lastClr="000000"/>
                </a:solidFill>
              </a:rPr>
              <a:t>esquemas</a:t>
            </a:r>
            <a:r>
              <a:rPr lang="ca-ES" sz="2000" dirty="0">
                <a:solidFill>
                  <a:sysClr val="windowText" lastClr="000000"/>
                </a:solidFill>
              </a:rPr>
              <a:t> que </a:t>
            </a:r>
            <a:r>
              <a:rPr lang="ca-ES" sz="2000" dirty="0" err="1">
                <a:solidFill>
                  <a:sysClr val="windowText" lastClr="000000"/>
                </a:solidFill>
              </a:rPr>
              <a:t>pueden</a:t>
            </a:r>
            <a:r>
              <a:rPr lang="ca-ES" sz="2000" dirty="0">
                <a:solidFill>
                  <a:sysClr val="windowText" lastClr="000000"/>
                </a:solidFill>
              </a:rPr>
              <a:t> facilitar el primer contacto con el </a:t>
            </a:r>
            <a:r>
              <a:rPr lang="ca-ES" sz="2000" dirty="0" err="1">
                <a:solidFill>
                  <a:sysClr val="windowText" lastClr="000000"/>
                </a:solidFill>
              </a:rPr>
              <a:t>procedimento</a:t>
            </a:r>
            <a:r>
              <a:rPr lang="ca-ES" sz="2000" dirty="0">
                <a:solidFill>
                  <a:sysClr val="windowText" lastClr="000000"/>
                </a:solidFill>
              </a:rPr>
              <a:t> para calcular el </a:t>
            </a:r>
            <a:r>
              <a:rPr lang="ca-ES" sz="2000" dirty="0" err="1">
                <a:solidFill>
                  <a:sysClr val="windowText" lastClr="000000"/>
                </a:solidFill>
              </a:rPr>
              <a:t>Producto</a:t>
            </a:r>
            <a:r>
              <a:rPr lang="ca-ES" sz="2000" dirty="0">
                <a:solidFill>
                  <a:sysClr val="windowText" lastClr="000000"/>
                </a:solidFill>
              </a:rPr>
              <a:t> de </a:t>
            </a:r>
            <a:r>
              <a:rPr lang="ca-ES" sz="20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000" dirty="0">
                <a:solidFill>
                  <a:sysClr val="windowText" lastClr="000000"/>
                </a:solidFill>
              </a:rPr>
              <a:t>. Es </a:t>
            </a:r>
            <a:r>
              <a:rPr lang="ca-ES" sz="2000" dirty="0" err="1">
                <a:solidFill>
                  <a:sysClr val="windowText" lastClr="000000"/>
                </a:solidFill>
              </a:rPr>
              <a:t>importante</a:t>
            </a:r>
            <a:r>
              <a:rPr lang="ca-ES" sz="2000" dirty="0">
                <a:solidFill>
                  <a:sysClr val="windowText" lastClr="000000"/>
                </a:solidFill>
              </a:rPr>
              <a:t> recordar:</a:t>
            </a:r>
          </a:p>
          <a:p>
            <a:pPr marL="342900" indent="-342900" algn="just">
              <a:buFontTx/>
              <a:buChar char="-"/>
            </a:pPr>
            <a:r>
              <a:rPr lang="ca-ES" sz="2000" b="1" dirty="0">
                <a:solidFill>
                  <a:sysClr val="windowText" lastClr="000000"/>
                </a:solidFill>
              </a:rPr>
              <a:t>Multiplicar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filas</a:t>
            </a:r>
            <a:r>
              <a:rPr lang="ca-ES" sz="2000" b="1" dirty="0">
                <a:solidFill>
                  <a:sysClr val="windowText" lastClr="000000"/>
                </a:solidFill>
              </a:rPr>
              <a:t> </a:t>
            </a:r>
            <a:r>
              <a:rPr lang="ca-ES" sz="2000" dirty="0">
                <a:solidFill>
                  <a:sysClr val="windowText" lastClr="000000"/>
                </a:solidFill>
              </a:rPr>
              <a:t>(primer factor) </a:t>
            </a:r>
            <a:r>
              <a:rPr lang="ca-ES" sz="2000" b="1" dirty="0">
                <a:solidFill>
                  <a:sysClr val="windowText" lastClr="000000"/>
                </a:solidFill>
              </a:rPr>
              <a:t>por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columnas</a:t>
            </a:r>
            <a:r>
              <a:rPr lang="ca-ES" sz="2000" b="1" dirty="0">
                <a:solidFill>
                  <a:sysClr val="windowText" lastClr="000000"/>
                </a:solidFill>
              </a:rPr>
              <a:t> </a:t>
            </a:r>
            <a:r>
              <a:rPr lang="ca-ES" sz="2000" dirty="0">
                <a:solidFill>
                  <a:sysClr val="windowText" lastClr="000000"/>
                </a:solidFill>
              </a:rPr>
              <a:t>(</a:t>
            </a:r>
            <a:r>
              <a:rPr lang="ca-ES" sz="2000" dirty="0" err="1">
                <a:solidFill>
                  <a:sysClr val="windowText" lastClr="000000"/>
                </a:solidFill>
              </a:rPr>
              <a:t>segundo</a:t>
            </a:r>
            <a:r>
              <a:rPr lang="ca-ES" sz="2000" dirty="0">
                <a:solidFill>
                  <a:sysClr val="windowText" lastClr="000000"/>
                </a:solidFill>
              </a:rPr>
              <a:t> factor) </a:t>
            </a:r>
          </a:p>
          <a:p>
            <a:pPr marL="342900" indent="-342900" algn="just">
              <a:buFontTx/>
              <a:buChar char="-"/>
            </a:pPr>
            <a:r>
              <a:rPr lang="ca-ES" sz="2000" dirty="0">
                <a:solidFill>
                  <a:sysClr val="windowText" lastClr="000000"/>
                </a:solidFill>
              </a:rPr>
              <a:t>La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posición</a:t>
            </a:r>
            <a:r>
              <a:rPr lang="ca-ES" sz="2000" b="1" dirty="0">
                <a:solidFill>
                  <a:sysClr val="windowText" lastClr="000000"/>
                </a:solidFill>
              </a:rPr>
              <a:t> </a:t>
            </a:r>
            <a:r>
              <a:rPr lang="ca-ES" sz="2000" dirty="0">
                <a:solidFill>
                  <a:sysClr val="windowText" lastClr="000000"/>
                </a:solidFill>
              </a:rPr>
              <a:t>del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resultado</a:t>
            </a:r>
            <a:r>
              <a:rPr lang="ca-ES" sz="2000" dirty="0">
                <a:solidFill>
                  <a:sysClr val="windowText" lastClr="000000"/>
                </a:solidFill>
              </a:rPr>
              <a:t>, en la </a:t>
            </a:r>
            <a:r>
              <a:rPr lang="ca-ES" sz="2000" dirty="0" err="1">
                <a:solidFill>
                  <a:sysClr val="windowText" lastClr="000000"/>
                </a:solidFill>
              </a:rPr>
              <a:t>matriz</a:t>
            </a:r>
            <a:r>
              <a:rPr lang="ca-ES" sz="2000" dirty="0">
                <a:solidFill>
                  <a:sysClr val="windowText" lastClr="000000"/>
                </a:solidFill>
              </a:rPr>
              <a:t> </a:t>
            </a:r>
            <a:r>
              <a:rPr lang="ca-ES" sz="2000" dirty="0" err="1">
                <a:solidFill>
                  <a:sysClr val="windowText" lastClr="000000"/>
                </a:solidFill>
              </a:rPr>
              <a:t>producto</a:t>
            </a:r>
            <a:r>
              <a:rPr lang="ca-ES" sz="2000" dirty="0">
                <a:solidFill>
                  <a:sysClr val="windowText" lastClr="000000"/>
                </a:solidFill>
              </a:rPr>
              <a:t>, </a:t>
            </a:r>
            <a:r>
              <a:rPr lang="ca-ES" sz="2000" dirty="0" err="1">
                <a:solidFill>
                  <a:sysClr val="windowText" lastClr="000000"/>
                </a:solidFill>
              </a:rPr>
              <a:t>depende</a:t>
            </a:r>
            <a:r>
              <a:rPr lang="ca-ES" sz="2000" dirty="0">
                <a:solidFill>
                  <a:sysClr val="windowText" lastClr="000000"/>
                </a:solidFill>
              </a:rPr>
              <a:t> </a:t>
            </a:r>
            <a:r>
              <a:rPr lang="ca-ES" sz="2000" dirty="0" err="1">
                <a:solidFill>
                  <a:sysClr val="windowText" lastClr="000000"/>
                </a:solidFill>
              </a:rPr>
              <a:t>directamente</a:t>
            </a:r>
            <a:r>
              <a:rPr lang="ca-ES" sz="2000" dirty="0">
                <a:solidFill>
                  <a:sysClr val="windowText" lastClr="000000"/>
                </a:solidFill>
              </a:rPr>
              <a:t> </a:t>
            </a:r>
            <a:r>
              <a:rPr lang="ca-ES" sz="2000" b="1" dirty="0">
                <a:solidFill>
                  <a:sysClr val="windowText" lastClr="000000"/>
                </a:solidFill>
              </a:rPr>
              <a:t>de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qué</a:t>
            </a:r>
            <a:r>
              <a:rPr lang="ca-ES" sz="2000" b="1" dirty="0">
                <a:solidFill>
                  <a:sysClr val="windowText" lastClr="000000"/>
                </a:solidFill>
              </a:rPr>
              <a:t> fila y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qué</a:t>
            </a:r>
            <a:r>
              <a:rPr lang="ca-ES" sz="2000" b="1" dirty="0">
                <a:solidFill>
                  <a:sysClr val="windowText" lastClr="000000"/>
                </a:solidFill>
              </a:rPr>
              <a:t> columna </a:t>
            </a:r>
            <a:r>
              <a:rPr lang="ca-ES" sz="2000" dirty="0">
                <a:solidFill>
                  <a:sysClr val="windowText" lastClr="000000"/>
                </a:solidFill>
              </a:rPr>
              <a:t>se han </a:t>
            </a:r>
            <a:r>
              <a:rPr lang="ca-ES" sz="2000" dirty="0" err="1">
                <a:solidFill>
                  <a:sysClr val="windowText" lastClr="000000"/>
                </a:solidFill>
              </a:rPr>
              <a:t>multiplicado</a:t>
            </a:r>
            <a:r>
              <a:rPr lang="ca-ES" sz="20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87BCD823-5353-428D-835D-50A7574AD6D9}"/>
              </a:ext>
            </a:extLst>
          </p:cNvPr>
          <p:cNvSpPr/>
          <p:nvPr/>
        </p:nvSpPr>
        <p:spPr>
          <a:xfrm>
            <a:off x="2091328" y="2286000"/>
            <a:ext cx="9859639" cy="431212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BB7214C-BF6D-4022-848B-89E062324D11}"/>
              </a:ext>
            </a:extLst>
          </p:cNvPr>
          <p:cNvSpPr/>
          <p:nvPr/>
        </p:nvSpPr>
        <p:spPr>
          <a:xfrm>
            <a:off x="2422246" y="2400958"/>
            <a:ext cx="316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r>
              <a:rPr lang="ca-ES" sz="2400" b="1" dirty="0">
                <a:solidFill>
                  <a:srgbClr val="29A6FF"/>
                </a:solidFill>
              </a:rPr>
              <a:t>  </a:t>
            </a:r>
            <a:r>
              <a:rPr lang="ca-ES" sz="2400" dirty="0"/>
              <a:t>(</a:t>
            </a:r>
            <a:r>
              <a:rPr lang="ca-ES" sz="2400" dirty="0" err="1"/>
              <a:t>continuación</a:t>
            </a:r>
            <a:r>
              <a:rPr lang="ca-ES" sz="2400" dirty="0"/>
              <a:t>)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/>
              <p:nvPr/>
            </p:nvSpPr>
            <p:spPr>
              <a:xfrm>
                <a:off x="4785268" y="3641031"/>
                <a:ext cx="156036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68" y="3641031"/>
                <a:ext cx="1560364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/>
              <p:nvPr/>
            </p:nvSpPr>
            <p:spPr>
              <a:xfrm>
                <a:off x="6202781" y="2715821"/>
                <a:ext cx="2362378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ca-E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a-E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  <m:r>
                            <a:rPr lang="ca-E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781" y="2715821"/>
                <a:ext cx="2362378" cy="830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74E2A1B3-BE5B-4932-A3B7-D90305ADE4CD}"/>
              </a:ext>
            </a:extLst>
          </p:cNvPr>
          <p:cNvGrpSpPr/>
          <p:nvPr/>
        </p:nvGrpSpPr>
        <p:grpSpPr>
          <a:xfrm>
            <a:off x="6202781" y="3495511"/>
            <a:ext cx="2455352" cy="846963"/>
            <a:chOff x="5691919" y="3205838"/>
            <a:chExt cx="2455352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/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ca-ES" dirty="0"/>
                    <a:t> </a:t>
                  </a:r>
                </a:p>
              </p:txBody>
            </p:sp>
          </mc:Choice>
          <mc:Fallback xmlns="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9A789432-6E71-40F3-8F8A-892B24A6C60D}"/>
                </a:ext>
              </a:extLst>
            </p:cNvPr>
            <p:cNvGrpSpPr/>
            <p:nvPr/>
          </p:nvGrpSpPr>
          <p:grpSpPr>
            <a:xfrm>
              <a:off x="5939147" y="3311599"/>
              <a:ext cx="919534" cy="646547"/>
              <a:chOff x="9959408" y="4800687"/>
              <a:chExt cx="919534" cy="646547"/>
            </a:xfrm>
          </p:grpSpPr>
          <p:grpSp>
            <p:nvGrpSpPr>
              <p:cNvPr id="90" name="Agrupar 89">
                <a:extLst>
                  <a:ext uri="{FF2B5EF4-FFF2-40B4-BE49-F238E27FC236}">
                    <a16:creationId xmlns:a16="http://schemas.microsoft.com/office/drawing/2014/main" id="{38158A15-0E3F-4558-A8D2-34D1D6434B6F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4" name="Retângulo 93">
                  <a:extLst>
                    <a:ext uri="{FF2B5EF4-FFF2-40B4-BE49-F238E27FC236}">
                      <a16:creationId xmlns:a16="http://schemas.microsoft.com/office/drawing/2014/main" id="{0E4E552C-B021-492A-960A-DBCF108CDC2A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95" name="Retângulo 94">
                  <a:extLst>
                    <a:ext uri="{FF2B5EF4-FFF2-40B4-BE49-F238E27FC236}">
                      <a16:creationId xmlns:a16="http://schemas.microsoft.com/office/drawing/2014/main" id="{926C51A2-A856-46AB-96BC-8895CF3AF585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91" name="Agrupar 90">
                <a:extLst>
                  <a:ext uri="{FF2B5EF4-FFF2-40B4-BE49-F238E27FC236}">
                    <a16:creationId xmlns:a16="http://schemas.microsoft.com/office/drawing/2014/main" id="{B513CBFF-7716-47A5-BCC7-0E6300A9C54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9F39F31A-0B71-40CF-AE1C-D438DA68755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93" name="Retângulo 92">
                  <a:extLst>
                    <a:ext uri="{FF2B5EF4-FFF2-40B4-BE49-F238E27FC236}">
                      <a16:creationId xmlns:a16="http://schemas.microsoft.com/office/drawing/2014/main" id="{5F994921-BFAC-4599-A661-A23C6C54E14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9F34EB55-641B-4DD6-9455-6A49BB4D932B}"/>
                </a:ext>
              </a:extLst>
            </p:cNvPr>
            <p:cNvGrpSpPr/>
            <p:nvPr/>
          </p:nvGrpSpPr>
          <p:grpSpPr>
            <a:xfrm>
              <a:off x="6912296" y="3315773"/>
              <a:ext cx="919534" cy="646547"/>
              <a:chOff x="9959408" y="4800687"/>
              <a:chExt cx="919534" cy="646547"/>
            </a:xfrm>
          </p:grpSpPr>
          <p:grpSp>
            <p:nvGrpSpPr>
              <p:cNvPr id="82" name="Agrupar 81">
                <a:extLst>
                  <a:ext uri="{FF2B5EF4-FFF2-40B4-BE49-F238E27FC236}">
                    <a16:creationId xmlns:a16="http://schemas.microsoft.com/office/drawing/2014/main" id="{7C6BDBC7-F644-4C6C-8EA4-75EF94C493B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8" name="Retângulo 87">
                  <a:extLst>
                    <a:ext uri="{FF2B5EF4-FFF2-40B4-BE49-F238E27FC236}">
                      <a16:creationId xmlns:a16="http://schemas.microsoft.com/office/drawing/2014/main" id="{FB249119-2AE1-48F1-9BCA-5FCD701AA57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89" name="Retângulo 88">
                  <a:extLst>
                    <a:ext uri="{FF2B5EF4-FFF2-40B4-BE49-F238E27FC236}">
                      <a16:creationId xmlns:a16="http://schemas.microsoft.com/office/drawing/2014/main" id="{404BEE9C-EAE5-4B35-A286-71B1C5B57C9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85" name="Agrupar 84">
                <a:extLst>
                  <a:ext uri="{FF2B5EF4-FFF2-40B4-BE49-F238E27FC236}">
                    <a16:creationId xmlns:a16="http://schemas.microsoft.com/office/drawing/2014/main" id="{77C67F8C-8E9B-4E56-B76E-941E6AA4BE7E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6" name="Retângulo 85">
                  <a:extLst>
                    <a:ext uri="{FF2B5EF4-FFF2-40B4-BE49-F238E27FC236}">
                      <a16:creationId xmlns:a16="http://schemas.microsoft.com/office/drawing/2014/main" id="{41293617-3D1E-4599-A146-AAA2987FDBD9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87" name="Retângulo 86">
                  <a:extLst>
                    <a:ext uri="{FF2B5EF4-FFF2-40B4-BE49-F238E27FC236}">
                      <a16:creationId xmlns:a16="http://schemas.microsoft.com/office/drawing/2014/main" id="{A7EE86AF-6896-4A23-AF3F-4D2DCB39FE20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</p:grp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34DF362-2EEE-4C50-A983-0B27506499E1}"/>
              </a:ext>
            </a:extLst>
          </p:cNvPr>
          <p:cNvCxnSpPr>
            <a:cxnSpLocks/>
          </p:cNvCxnSpPr>
          <p:nvPr/>
        </p:nvCxnSpPr>
        <p:spPr>
          <a:xfrm>
            <a:off x="5047651" y="3928720"/>
            <a:ext cx="334037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E662D8CB-2620-41B9-B968-5A3B2983954D}"/>
              </a:ext>
            </a:extLst>
          </p:cNvPr>
          <p:cNvCxnSpPr>
            <a:cxnSpLocks/>
          </p:cNvCxnSpPr>
          <p:nvPr/>
        </p:nvCxnSpPr>
        <p:spPr>
          <a:xfrm>
            <a:off x="7392662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39F9FEC5-CAE4-4109-BD33-A6FD51186126}"/>
              </a:ext>
            </a:extLst>
          </p:cNvPr>
          <p:cNvCxnSpPr>
            <a:cxnSpLocks/>
          </p:cNvCxnSpPr>
          <p:nvPr/>
        </p:nvCxnSpPr>
        <p:spPr>
          <a:xfrm>
            <a:off x="6916009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/>
              <p:nvPr/>
            </p:nvSpPr>
            <p:spPr>
              <a:xfrm>
                <a:off x="4561417" y="3719362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417" y="3719362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/>
              <p:nvPr/>
            </p:nvSpPr>
            <p:spPr>
              <a:xfrm>
                <a:off x="7190523" y="233393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23" y="233393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/>
              <p:nvPr/>
            </p:nvSpPr>
            <p:spPr>
              <a:xfrm>
                <a:off x="7838331" y="4127411"/>
                <a:ext cx="401327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ca-ES" b="1" dirty="0">
                    <a:solidFill>
                      <a:sysClr val="windowText" lastClr="000000"/>
                    </a:solidFill>
                  </a:rPr>
                  <a:t>2ª f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𝐢𝐥𝐚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𝐝𝐞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r"/>
                <a:r>
                  <a:rPr lang="ca-ES" dirty="0" err="1">
                    <a:solidFill>
                      <a:sysClr val="windowText" lastClr="000000"/>
                    </a:solidFill>
                  </a:rPr>
                  <a:t>Resultado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multiplicar</a:t>
                </a:r>
              </a:p>
              <a:p>
                <a:pPr algn="r"/>
                <a:r>
                  <a:rPr lang="ca-ES" dirty="0">
                    <a:solidFill>
                      <a:sysClr val="windowText" lastClr="000000"/>
                    </a:solidFill>
                  </a:rPr>
                  <a:t>la 2ª fila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x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todas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endParaRPr lang="ca-ES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331" y="4127411"/>
                <a:ext cx="4013278" cy="923330"/>
              </a:xfrm>
              <a:prstGeom prst="rect">
                <a:avLst/>
              </a:prstGeom>
              <a:blipFill>
                <a:blip r:embed="rId13"/>
                <a:stretch>
                  <a:fillRect t="-3289" r="-1216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/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ca-ES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a-ES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−2+4</m:t>
                      </m:r>
                      <m:r>
                        <a:rPr lang="ca-ES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a-ES" b="1" spc="-300" dirty="0"/>
              </a:p>
            </p:txBody>
          </p:sp>
        </mc:Choice>
        <mc:Fallback xmlns="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/>
              <p:nvPr/>
            </p:nvSpPr>
            <p:spPr>
              <a:xfrm>
                <a:off x="6882009" y="4242771"/>
                <a:ext cx="1002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09" y="4242771"/>
                <a:ext cx="10021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/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ca-E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/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/>
              <p:nvPr/>
            </p:nvSpPr>
            <p:spPr>
              <a:xfrm>
                <a:off x="7395189" y="6100988"/>
                <a:ext cx="4564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=16+6=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89" y="6100988"/>
                <a:ext cx="456477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/>
              <p:nvPr/>
            </p:nvSpPr>
            <p:spPr>
              <a:xfrm>
                <a:off x="4891746" y="3605252"/>
                <a:ext cx="1334020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ca-ES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ca-ES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ca-ES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ca-ES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</m:m>
                    </m:oMath>
                  </m:oMathPara>
                </a14:m>
                <a:endParaRPr lang="ca-E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746" y="3605252"/>
                <a:ext cx="1334020" cy="578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/>
              <p:nvPr/>
            </p:nvSpPr>
            <p:spPr>
              <a:xfrm>
                <a:off x="2360634" y="4127411"/>
                <a:ext cx="400045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ysClr val="windowText" lastClr="000000"/>
                    </a:solidFill>
                  </a:rPr>
                  <a:t>1ª fila de 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ca-ES" dirty="0" err="1">
                    <a:solidFill>
                      <a:sysClr val="windowText" lastClr="000000"/>
                    </a:solidFill>
                  </a:rPr>
                  <a:t>Resultado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multiplicar </a:t>
                </a:r>
              </a:p>
              <a:p>
                <a:r>
                  <a:rPr lang="ca-ES" dirty="0">
                    <a:solidFill>
                      <a:sysClr val="windowText" lastClr="000000"/>
                    </a:solidFill>
                  </a:rPr>
                  <a:t>la 1ª fila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x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todas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endParaRPr lang="ca-ES" dirty="0"/>
              </a:p>
            </p:txBody>
          </p:sp>
        </mc:Choice>
        <mc:Fallback xmlns="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4127411"/>
                <a:ext cx="4000454" cy="923330"/>
              </a:xfrm>
              <a:prstGeom prst="rect">
                <a:avLst/>
              </a:prstGeom>
              <a:blipFill>
                <a:blip r:embed="rId20"/>
                <a:stretch>
                  <a:fillRect l="-1220" t="-3289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/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ca-ES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a-ES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=1−2+6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/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ca-E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=3+3=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/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=7+4=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/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=5+8+9=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121" name="Conexão reta 120">
            <a:extLst>
              <a:ext uri="{FF2B5EF4-FFF2-40B4-BE49-F238E27FC236}">
                <a16:creationId xmlns:a16="http://schemas.microsoft.com/office/drawing/2014/main" id="{B9F6A68D-2969-47FF-860B-3AC81B51C1B2}"/>
              </a:ext>
            </a:extLst>
          </p:cNvPr>
          <p:cNvCxnSpPr>
            <a:cxnSpLocks/>
          </p:cNvCxnSpPr>
          <p:nvPr/>
        </p:nvCxnSpPr>
        <p:spPr>
          <a:xfrm>
            <a:off x="7881508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/>
              <p:nvPr/>
            </p:nvSpPr>
            <p:spPr>
              <a:xfrm>
                <a:off x="6931966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66" y="3584805"/>
                <a:ext cx="375423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/>
              <p:nvPr/>
            </p:nvSpPr>
            <p:spPr>
              <a:xfrm>
                <a:off x="7389162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62" y="3584805"/>
                <a:ext cx="51328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/>
              <p:nvPr/>
            </p:nvSpPr>
            <p:spPr>
              <a:xfrm>
                <a:off x="7874741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741" y="3584805"/>
                <a:ext cx="51328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/>
              <p:nvPr/>
            </p:nvSpPr>
            <p:spPr>
              <a:xfrm>
                <a:off x="6446242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242" y="3584805"/>
                <a:ext cx="375423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/>
              <p:nvPr/>
            </p:nvSpPr>
            <p:spPr>
              <a:xfrm>
                <a:off x="6941525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525" y="3922598"/>
                <a:ext cx="3754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/>
              <p:nvPr/>
            </p:nvSpPr>
            <p:spPr>
              <a:xfrm>
                <a:off x="7437633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633" y="3922598"/>
                <a:ext cx="375423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tângulo 127">
                <a:extLst>
                  <a:ext uri="{FF2B5EF4-FFF2-40B4-BE49-F238E27FC236}">
                    <a16:creationId xmlns:a16="http://schemas.microsoft.com/office/drawing/2014/main" id="{040A0FCE-7B6B-46D1-B5F5-D62FFA39F080}"/>
                  </a:ext>
                </a:extLst>
              </p:cNvPr>
              <p:cNvSpPr/>
              <p:nvPr/>
            </p:nvSpPr>
            <p:spPr>
              <a:xfrm>
                <a:off x="7895174" y="3922598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8" name="Retângulo 127">
                <a:extLst>
                  <a:ext uri="{FF2B5EF4-FFF2-40B4-BE49-F238E27FC236}">
                    <a16:creationId xmlns:a16="http://schemas.microsoft.com/office/drawing/2014/main" id="{040A0FCE-7B6B-46D1-B5F5-D62FFA39F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174" y="3922598"/>
                <a:ext cx="518091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/>
              <p:nvPr/>
            </p:nvSpPr>
            <p:spPr>
              <a:xfrm>
                <a:off x="6455801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801" y="3922598"/>
                <a:ext cx="375423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: Cantos Arredondados 7">
            <a:hlinkClick r:id="rId34" action="ppaction://hlinksldjump"/>
            <a:extLst>
              <a:ext uri="{FF2B5EF4-FFF2-40B4-BE49-F238E27FC236}">
                <a16:creationId xmlns:a16="http://schemas.microsoft.com/office/drawing/2014/main" id="{597D1DA4-8F56-43A9-9878-A52169FC48B0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61" name="Retângulo: Cantos Arredondados 8">
            <a:hlinkClick r:id="rId35" action="ppaction://hlinksldjump"/>
            <a:extLst>
              <a:ext uri="{FF2B5EF4-FFF2-40B4-BE49-F238E27FC236}">
                <a16:creationId xmlns:a16="http://schemas.microsoft.com/office/drawing/2014/main" id="{74F1B407-2880-4673-BF0A-131222074C7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9">
            <a:hlinkClick r:id="rId36" action="ppaction://hlinksldjump"/>
            <a:extLst>
              <a:ext uri="{FF2B5EF4-FFF2-40B4-BE49-F238E27FC236}">
                <a16:creationId xmlns:a16="http://schemas.microsoft.com/office/drawing/2014/main" id="{8CA06712-3A9C-4722-952A-4E93F18832C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4" grpId="0"/>
      <p:bldP spid="64" grpId="0"/>
      <p:bldP spid="21" grpId="0"/>
      <p:bldP spid="102" grpId="0"/>
      <p:bldP spid="22" grpId="0"/>
      <p:bldP spid="103" grpId="0"/>
      <p:bldP spid="104" grpId="0"/>
      <p:bldP spid="105" grpId="0"/>
      <p:bldP spid="106" grpId="0"/>
      <p:bldP spid="107" grpId="0"/>
      <p:bldP spid="23" grpId="0"/>
      <p:bldP spid="111" grpId="0"/>
      <p:bldP spid="112" grpId="0"/>
      <p:bldP spid="113" grpId="0"/>
      <p:bldP spid="114" grpId="0"/>
      <p:bldP spid="115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C613D86D-C4E4-41AB-970D-10CD67CC53E6}"/>
              </a:ext>
            </a:extLst>
          </p:cNvPr>
          <p:cNvSpPr/>
          <p:nvPr/>
        </p:nvSpPr>
        <p:spPr>
          <a:xfrm>
            <a:off x="2163108" y="305859"/>
            <a:ext cx="9859639" cy="6270039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E9E7F8-4832-40BA-8CDC-2C8D48CD358D}"/>
              </a:ext>
            </a:extLst>
          </p:cNvPr>
          <p:cNvSpPr/>
          <p:nvPr/>
        </p:nvSpPr>
        <p:spPr>
          <a:xfrm>
            <a:off x="3073940" y="2291360"/>
            <a:ext cx="8190690" cy="1161957"/>
          </a:xfrm>
          <a:prstGeom prst="roundRect">
            <a:avLst/>
          </a:prstGeom>
          <a:solidFill>
            <a:srgbClr val="F25E4F">
              <a:alpha val="60000"/>
            </a:srgbClr>
          </a:solidFill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/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 err="1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– </a:t>
                </a:r>
                <a:r>
                  <a:rPr lang="ca-ES" sz="2400" b="1" dirty="0" err="1">
                    <a:solidFill>
                      <a:srgbClr val="F25E4F"/>
                    </a:solidFill>
                  </a:rPr>
                  <a:t>Notación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general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ca-ES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e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entonces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ca-ES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ca-ES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donde: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ca-E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a-ES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ca-E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a-ES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ca-ES" sz="24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ca-ES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ca-E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a-E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  <m:e>
                          <m:sSub>
                            <m:sSubPr>
                              <m:ctrlPr>
                                <a:rPr lang="ca-E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ca-E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ca-E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ca-ES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a-E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ca-E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ca-E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  <a:blipFill>
                <a:blip r:embed="rId6"/>
                <a:stretch>
                  <a:fillRect l="-966" t="-163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47EEC0FD-A407-4577-8C0C-5492A62A463F}"/>
              </a:ext>
            </a:extLst>
          </p:cNvPr>
          <p:cNvSpPr/>
          <p:nvPr/>
        </p:nvSpPr>
        <p:spPr>
          <a:xfrm>
            <a:off x="4192621" y="5040000"/>
            <a:ext cx="2383278" cy="368579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/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a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41BFB125-C110-4CDF-8D4F-FE2905566E0B}"/>
              </a:ext>
            </a:extLst>
          </p:cNvPr>
          <p:cNvSpPr/>
          <p:nvPr/>
        </p:nvSpPr>
        <p:spPr>
          <a:xfrm>
            <a:off x="3404304" y="5039247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Fila i</a:t>
            </a:r>
            <a:endParaRPr lang="ca-ES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074A2BF-1D6A-4999-A6AD-7F15F85C1D71}"/>
              </a:ext>
            </a:extLst>
          </p:cNvPr>
          <p:cNvSpPr/>
          <p:nvPr/>
        </p:nvSpPr>
        <p:spPr>
          <a:xfrm rot="5400000">
            <a:off x="8358336" y="4756588"/>
            <a:ext cx="1755319" cy="540893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63CC3FE2-3AF6-491F-840A-CEB732E21D50}"/>
              </a:ext>
            </a:extLst>
          </p:cNvPr>
          <p:cNvSpPr/>
          <p:nvPr/>
        </p:nvSpPr>
        <p:spPr>
          <a:xfrm>
            <a:off x="8719667" y="589986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Columna j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/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7">
            <a:hlinkClick r:id="rId12" action="ppaction://hlinksldjump"/>
            <a:extLst>
              <a:ext uri="{FF2B5EF4-FFF2-40B4-BE49-F238E27FC236}">
                <a16:creationId xmlns:a16="http://schemas.microsoft.com/office/drawing/2014/main" id="{BE1B52E8-73F6-4F8F-93D6-A87DFF3621E7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23" name="Retângulo: Cantos Arredondados 8">
            <a:hlinkClick r:id="rId13" action="ppaction://hlinksldjump"/>
            <a:extLst>
              <a:ext uri="{FF2B5EF4-FFF2-40B4-BE49-F238E27FC236}">
                <a16:creationId xmlns:a16="http://schemas.microsoft.com/office/drawing/2014/main" id="{8B5380A9-74EA-4669-83BB-AE5091E27F8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9">
            <a:hlinkClick r:id="rId14" action="ppaction://hlinksldjump"/>
            <a:extLst>
              <a:ext uri="{FF2B5EF4-FFF2-40B4-BE49-F238E27FC236}">
                <a16:creationId xmlns:a16="http://schemas.microsoft.com/office/drawing/2014/main" id="{418A0C88-6632-4901-B05B-2CD2BAF9477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" grpId="0" animBg="1"/>
      <p:bldP spid="5" grpId="0" animBg="1"/>
      <p:bldP spid="66" grpId="0"/>
      <p:bldP spid="7" grpId="0"/>
      <p:bldP spid="68" grpId="0" animBg="1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BE1B52E8-73F6-4F8F-93D6-A87DFF3621E7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2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8B5380A9-74EA-4669-83BB-AE5091E27F8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418A0C88-6632-4901-B05B-2CD2BAF9477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3B89F41C-037B-4245-BAF9-918A59EF6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5BCE1AAB-6254-4C47-87D1-F1BC66A864C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7" name="ISPRING_QUIZ_SHAPE2">
            <a:extLst>
              <a:ext uri="{FF2B5EF4-FFF2-40B4-BE49-F238E27FC236}">
                <a16:creationId xmlns:a16="http://schemas.microsoft.com/office/drawing/2014/main" id="{8C8BCB69-6A2E-48FA-864F-13CC39F934B2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4" name="ISPRING_QUIZ_SHAPE3">
            <a:extLst>
              <a:ext uri="{FF2B5EF4-FFF2-40B4-BE49-F238E27FC236}">
                <a16:creationId xmlns:a16="http://schemas.microsoft.com/office/drawing/2014/main" id="{5CE2EE0D-CF11-4B27-B2DF-FF5D77CE4875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6E05DD24-D1C4-41BC-8F03-9F615174AE01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67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2617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984193" y="381079"/>
              <a:ext cx="3236301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 err="1">
                  <a:solidFill>
                    <a:srgbClr val="F25E4F"/>
                  </a:solidFill>
                </a:rPr>
                <a:t>Propiedad</a:t>
              </a:r>
              <a:r>
                <a:rPr lang="ca-ES" sz="2400" b="1" dirty="0">
                  <a:solidFill>
                    <a:srgbClr val="F25E4F"/>
                  </a:solidFill>
                </a:rPr>
                <a:t> </a:t>
              </a:r>
              <a:r>
                <a:rPr lang="ca-ES" sz="2400" b="1" dirty="0" err="1">
                  <a:solidFill>
                    <a:srgbClr val="F25E4F"/>
                  </a:solidFill>
                </a:rPr>
                <a:t>Asociativa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7BD5238B-14B3-441C-82A6-35E5CB4F0D68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19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E9A8A525-A77A-4B6C-8B1E-6829F52EE6D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9">
            <a:hlinkClick r:id="rId12" action="ppaction://hlinksldjump"/>
            <a:extLst>
              <a:ext uri="{FF2B5EF4-FFF2-40B4-BE49-F238E27FC236}">
                <a16:creationId xmlns:a16="http://schemas.microsoft.com/office/drawing/2014/main" id="{05084523-140B-41D8-A4AD-31223D016C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/>
              <p:nvPr/>
            </p:nvSpPr>
            <p:spPr>
              <a:xfrm>
                <a:off x="7092244" y="1130320"/>
                <a:ext cx="4750781" cy="298543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dirty="0"/>
                  <a:t>¡El </a:t>
                </a:r>
                <a:r>
                  <a:rPr lang="ca-ES" sz="2400" b="1" dirty="0" err="1"/>
                  <a:t>Producto</a:t>
                </a:r>
                <a:r>
                  <a:rPr lang="ca-ES" sz="2400" b="1" dirty="0"/>
                  <a:t> de </a:t>
                </a:r>
                <a:r>
                  <a:rPr lang="ca-ES" sz="2400" b="1" dirty="0" err="1"/>
                  <a:t>Matrices</a:t>
                </a:r>
                <a:r>
                  <a:rPr lang="ca-ES" sz="2400" b="1" dirty="0"/>
                  <a:t>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NO </a:t>
                </a:r>
                <a:r>
                  <a:rPr lang="ca-ES" sz="2400" b="1" dirty="0"/>
                  <a:t>es </a:t>
                </a:r>
                <a:r>
                  <a:rPr lang="ca-ES" sz="2400" b="1" dirty="0" err="1">
                    <a:solidFill>
                      <a:srgbClr val="F25E4F"/>
                    </a:solidFill>
                  </a:rPr>
                  <a:t>Commutativo</a:t>
                </a:r>
                <a:r>
                  <a:rPr lang="ca-ES" sz="2400" b="1" dirty="0"/>
                  <a:t>!  ¡El </a:t>
                </a:r>
                <a:r>
                  <a:rPr lang="ca-ES" sz="2400" b="1" dirty="0" err="1"/>
                  <a:t>orden</a:t>
                </a:r>
                <a:r>
                  <a:rPr lang="ca-ES" sz="2400" b="1" dirty="0"/>
                  <a:t> es </a:t>
                </a:r>
                <a:r>
                  <a:rPr lang="ca-ES" sz="2400" b="1" dirty="0" err="1"/>
                  <a:t>importante</a:t>
                </a:r>
                <a:r>
                  <a:rPr lang="ca-ES" sz="2400" b="1" dirty="0"/>
                  <a:t>!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ca-ES" sz="2400" dirty="0"/>
                  <a:t>En general,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ca-ES" sz="2400" i="1" dirty="0"/>
                  <a:t>, </a:t>
                </a:r>
                <a:r>
                  <a:rPr lang="es-ES" sz="2400" dirty="0"/>
                  <a:t>incluso</a:t>
                </a:r>
                <a:r>
                  <a:rPr lang="ca-ES" sz="2400" dirty="0"/>
                  <a:t> 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/>
                  <a:t> y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/>
                  <a:t> son </a:t>
                </a:r>
                <a:r>
                  <a:rPr lang="ca-ES" sz="2400" dirty="0" err="1"/>
                  <a:t>matrices</a:t>
                </a:r>
                <a:r>
                  <a:rPr lang="ca-ES" sz="2400" dirty="0"/>
                  <a:t> </a:t>
                </a:r>
                <a:r>
                  <a:rPr lang="ca-ES" sz="2400" dirty="0" err="1"/>
                  <a:t>cuadradas</a:t>
                </a:r>
                <a:r>
                  <a:rPr lang="ca-ES" sz="2400" dirty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ca-ES" sz="2400" dirty="0"/>
                  <a:t>Si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ca-ES" sz="2400" dirty="0"/>
                  <a:t>, </a:t>
                </a:r>
                <a:r>
                  <a:rPr lang="ca-ES" sz="2400" dirty="0" err="1"/>
                  <a:t>entonces</a:t>
                </a:r>
                <a:r>
                  <a:rPr lang="ca-ES" sz="2400" dirty="0"/>
                  <a:t> </a:t>
                </a:r>
                <a:r>
                  <a:rPr lang="ca-ES" sz="2400" dirty="0" err="1"/>
                  <a:t>decimos</a:t>
                </a:r>
                <a:r>
                  <a:rPr lang="ca-ES" sz="2400" dirty="0"/>
                  <a:t> que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/>
                  <a:t> y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b="1" dirty="0"/>
                  <a:t> conmuten</a:t>
                </a:r>
                <a:r>
                  <a:rPr lang="ca-ES" sz="2400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44" y="1130320"/>
                <a:ext cx="4750781" cy="2985433"/>
              </a:xfrm>
              <a:prstGeom prst="rect">
                <a:avLst/>
              </a:prstGeom>
              <a:blipFill>
                <a:blip r:embed="rId3"/>
                <a:stretch>
                  <a:fillRect b="-3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65E99CE-AE66-4A92-AC5D-6CC3EC7DCA34}"/>
              </a:ext>
            </a:extLst>
          </p:cNvPr>
          <p:cNvGrpSpPr/>
          <p:nvPr/>
        </p:nvGrpSpPr>
        <p:grpSpPr>
          <a:xfrm>
            <a:off x="2204351" y="2619318"/>
            <a:ext cx="4422877" cy="1224000"/>
            <a:chOff x="2188938" y="135679"/>
            <a:chExt cx="4422877" cy="1403156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EE5CFDBA-0B2E-49CE-B147-10568D26DD8B}"/>
                </a:ext>
              </a:extLst>
            </p:cNvPr>
            <p:cNvSpPr/>
            <p:nvPr/>
          </p:nvSpPr>
          <p:spPr>
            <a:xfrm>
              <a:off x="2216587" y="135679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E8E0FE-C3A5-480E-86D9-2F26A2B6EAA8}"/>
                </a:ext>
              </a:extLst>
            </p:cNvPr>
            <p:cNvSpPr/>
            <p:nvPr/>
          </p:nvSpPr>
          <p:spPr>
            <a:xfrm>
              <a:off x="2188938" y="146490"/>
              <a:ext cx="4395227" cy="95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a-ES" sz="2400" b="1" dirty="0" err="1">
                  <a:solidFill>
                    <a:srgbClr val="F25E4F"/>
                  </a:solidFill>
                </a:rPr>
                <a:t>Propiedad</a:t>
              </a:r>
              <a:r>
                <a:rPr lang="ca-ES" sz="2400" b="1" dirty="0">
                  <a:solidFill>
                    <a:srgbClr val="F25E4F"/>
                  </a:solidFill>
                </a:rPr>
                <a:t> Distributiva por la </a:t>
              </a:r>
              <a:r>
                <a:rPr lang="ca-ES" sz="2400" b="1" dirty="0" err="1">
                  <a:solidFill>
                    <a:srgbClr val="F25E4F"/>
                  </a:solidFill>
                </a:rPr>
                <a:t>derecha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/>
                <p:nvPr/>
              </p:nvSpPr>
              <p:spPr>
                <a:xfrm>
                  <a:off x="2927706" y="947937"/>
                  <a:ext cx="2976664" cy="507468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ca-E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𝐶𝐴</m:t>
                        </m:r>
                      </m:oMath>
                    </m:oMathPara>
                  </a14:m>
                  <a:endParaRPr lang="ca-ES" sz="2000" i="1" dirty="0"/>
                </a:p>
              </p:txBody>
            </p:sp>
          </mc:Choice>
          <mc:Fallback xmlns="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947937"/>
                  <a:ext cx="2976664" cy="50746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24D30DCE-5E73-418A-AD46-CD67D36B790E}"/>
              </a:ext>
            </a:extLst>
          </p:cNvPr>
          <p:cNvGrpSpPr/>
          <p:nvPr/>
        </p:nvGrpSpPr>
        <p:grpSpPr>
          <a:xfrm>
            <a:off x="2232000" y="3915318"/>
            <a:ext cx="4395228" cy="1512000"/>
            <a:chOff x="2216587" y="1713997"/>
            <a:chExt cx="4395228" cy="1554516"/>
          </a:xfrm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6F30D659-4164-4421-9043-4E2FB22FC4F9}"/>
                </a:ext>
              </a:extLst>
            </p:cNvPr>
            <p:cNvSpPr/>
            <p:nvPr/>
          </p:nvSpPr>
          <p:spPr>
            <a:xfrm>
              <a:off x="2216587" y="1713997"/>
              <a:ext cx="4395228" cy="155451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28E5D7C3-7B6D-492F-A2AF-A1C9C81F2E0F}"/>
                </a:ext>
              </a:extLst>
            </p:cNvPr>
            <p:cNvSpPr/>
            <p:nvPr/>
          </p:nvSpPr>
          <p:spPr>
            <a:xfrm>
              <a:off x="2451797" y="1767871"/>
              <a:ext cx="3928905" cy="854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a-ES" sz="2400" b="1" dirty="0" err="1">
                  <a:solidFill>
                    <a:srgbClr val="F25E4F"/>
                  </a:solidFill>
                </a:rPr>
                <a:t>Propiedad</a:t>
              </a:r>
              <a:r>
                <a:rPr lang="ca-ES" sz="2400" b="1" dirty="0">
                  <a:solidFill>
                    <a:srgbClr val="F25E4F"/>
                  </a:solidFill>
                </a:rPr>
                <a:t> </a:t>
              </a:r>
              <a:r>
                <a:rPr lang="ca-ES" sz="2400" b="1" dirty="0" err="1">
                  <a:solidFill>
                    <a:srgbClr val="F25E4F"/>
                  </a:solidFill>
                </a:rPr>
                <a:t>Asociativa</a:t>
              </a:r>
              <a:r>
                <a:rPr lang="ca-ES" sz="2400" b="1" dirty="0">
                  <a:solidFill>
                    <a:srgbClr val="F25E4F"/>
                  </a:solidFill>
                </a:rPr>
                <a:t> del </a:t>
              </a:r>
              <a:r>
                <a:rPr lang="ca-ES" sz="2400" b="1" dirty="0" err="1">
                  <a:solidFill>
                    <a:srgbClr val="F25E4F"/>
                  </a:solidFill>
                </a:rPr>
                <a:t>Producto</a:t>
              </a:r>
              <a:r>
                <a:rPr lang="ca-ES" sz="2400" b="1" dirty="0">
                  <a:solidFill>
                    <a:srgbClr val="F25E4F"/>
                  </a:solidFill>
                </a:rPr>
                <a:t> por Escalars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/>
                <p:nvPr/>
              </p:nvSpPr>
              <p:spPr>
                <a:xfrm>
                  <a:off x="2586609" y="2677026"/>
                  <a:ext cx="3655183" cy="455122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ca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ca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e>
                      </m:d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ca-ES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677026"/>
                  <a:ext cx="3655183" cy="455122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2617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986574" y="381079"/>
              <a:ext cx="3255218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 err="1">
                  <a:solidFill>
                    <a:srgbClr val="F25E4F"/>
                  </a:solidFill>
                </a:rPr>
                <a:t>Propiedad</a:t>
              </a:r>
              <a:r>
                <a:rPr lang="ca-ES" sz="2400" b="1" dirty="0">
                  <a:solidFill>
                    <a:srgbClr val="F25E4F"/>
                  </a:solidFill>
                </a:rPr>
                <a:t> </a:t>
              </a:r>
              <a:r>
                <a:rPr lang="ca-ES" sz="2400" b="1" dirty="0" err="1">
                  <a:solidFill>
                    <a:srgbClr val="F25E4F"/>
                  </a:solidFill>
                </a:rPr>
                <a:t>Asociativa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FC5555E2-FD24-4127-9EC5-A5D1A51AEB52}"/>
              </a:ext>
            </a:extLst>
          </p:cNvPr>
          <p:cNvGrpSpPr/>
          <p:nvPr/>
        </p:nvGrpSpPr>
        <p:grpSpPr>
          <a:xfrm>
            <a:off x="2232000" y="1191289"/>
            <a:ext cx="4395228" cy="1385058"/>
            <a:chOff x="2216587" y="1849208"/>
            <a:chExt cx="4395228" cy="1419305"/>
          </a:xfrm>
        </p:grpSpPr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81047C1D-1EC5-43E2-8EAE-05A5B5B08EFF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2BC55B8B-D599-4F66-B72E-039B09DA1CE4}"/>
                </a:ext>
              </a:extLst>
            </p:cNvPr>
            <p:cNvSpPr/>
            <p:nvPr/>
          </p:nvSpPr>
          <p:spPr>
            <a:xfrm>
              <a:off x="2586609" y="1849208"/>
              <a:ext cx="3794093" cy="85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a-ES" sz="2400" b="1" dirty="0" err="1">
                  <a:solidFill>
                    <a:srgbClr val="F25E4F"/>
                  </a:solidFill>
                </a:rPr>
                <a:t>Propiedad</a:t>
              </a:r>
              <a:r>
                <a:rPr lang="ca-ES" sz="2400" b="1" dirty="0">
                  <a:solidFill>
                    <a:srgbClr val="F25E4F"/>
                  </a:solidFill>
                </a:rPr>
                <a:t> Distributiva por la </a:t>
              </a:r>
              <a:r>
                <a:rPr lang="ca-ES" sz="2400" b="1" dirty="0" err="1">
                  <a:solidFill>
                    <a:srgbClr val="F25E4F"/>
                  </a:solidFill>
                </a:rPr>
                <a:t>izquierda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/>
                <p:nvPr/>
              </p:nvSpPr>
              <p:spPr>
                <a:xfrm>
                  <a:off x="2927706" y="2706476"/>
                  <a:ext cx="2976664" cy="45362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2706476"/>
                  <a:ext cx="2976664" cy="45362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FCAD15EB-258F-4E68-8828-CC0E439AAA1A}"/>
              </a:ext>
            </a:extLst>
          </p:cNvPr>
          <p:cNvSpPr/>
          <p:nvPr/>
        </p:nvSpPr>
        <p:spPr>
          <a:xfrm>
            <a:off x="7039932" y="400670"/>
            <a:ext cx="48180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400" b="1" dirty="0">
                <a:solidFill>
                  <a:srgbClr val="F25E4F"/>
                </a:solidFill>
              </a:rPr>
              <a:t>Observaciones</a:t>
            </a:r>
            <a:r>
              <a:rPr lang="ca-ES" sz="2400" b="1" dirty="0">
                <a:solidFill>
                  <a:srgbClr val="F25E4F"/>
                </a:solidFill>
              </a:rPr>
              <a:t> IMPORTANTES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/>
              <p:nvPr/>
            </p:nvSpPr>
            <p:spPr>
              <a:xfrm>
                <a:off x="7092244" y="4061966"/>
                <a:ext cx="4750779" cy="24006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dirty="0"/>
                  <a:t>¡</a:t>
                </a:r>
                <a:r>
                  <a:rPr lang="ca-ES" sz="2400" b="1" dirty="0" err="1"/>
                  <a:t>Tenga</a:t>
                </a:r>
                <a:r>
                  <a:rPr lang="ca-ES" sz="2400" b="1" dirty="0"/>
                  <a:t> </a:t>
                </a:r>
                <a:r>
                  <a:rPr lang="ca-ES" sz="2400" b="1" dirty="0" err="1"/>
                  <a:t>cuidado</a:t>
                </a:r>
                <a:r>
                  <a:rPr lang="ca-ES" sz="2400" b="1" dirty="0"/>
                  <a:t>! </a:t>
                </a:r>
                <a:r>
                  <a:rPr lang="ca-ES" sz="2400" dirty="0"/>
                  <a:t>¡</a:t>
                </a:r>
                <a:r>
                  <a:rPr lang="ca-ES" sz="2400" dirty="0" err="1"/>
                  <a:t>Varias</a:t>
                </a:r>
                <a:r>
                  <a:rPr lang="ca-ES" sz="2400" dirty="0"/>
                  <a:t> relaciones </a:t>
                </a:r>
                <a:r>
                  <a:rPr lang="ca-ES" sz="2400" b="1" dirty="0"/>
                  <a:t>no </a:t>
                </a:r>
                <a:r>
                  <a:rPr lang="ca-ES" sz="2400" dirty="0"/>
                  <a:t>son </a:t>
                </a:r>
                <a:r>
                  <a:rPr lang="ca-ES" sz="2400" b="1" dirty="0" err="1"/>
                  <a:t>válidas</a:t>
                </a:r>
                <a:r>
                  <a:rPr lang="ca-ES" sz="2400" b="1" dirty="0"/>
                  <a:t> </a:t>
                </a:r>
                <a:r>
                  <a:rPr lang="ca-ES" sz="2400" dirty="0"/>
                  <a:t>para </a:t>
                </a:r>
                <a:r>
                  <a:rPr lang="ca-ES" sz="2400" dirty="0" err="1"/>
                  <a:t>matrices</a:t>
                </a:r>
                <a:r>
                  <a:rPr lang="ca-ES" sz="2400" dirty="0"/>
                  <a:t>!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ca-ES" sz="2400" b="1" dirty="0">
                  <a:ea typeface="Cambria Math" panose="02040503050406030204" pitchFamily="18" charset="0"/>
                </a:endParaRP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ca-ES" sz="2400" b="1" dirty="0"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ca-ES" sz="2400" dirty="0"/>
                  <a:t>Entre </a:t>
                </a:r>
                <a:r>
                  <a:rPr lang="ca-ES" sz="2400" dirty="0" err="1"/>
                  <a:t>muchas</a:t>
                </a:r>
                <a:r>
                  <a:rPr lang="ca-ES" sz="2400" dirty="0"/>
                  <a:t> </a:t>
                </a:r>
                <a:r>
                  <a:rPr lang="ca-ES" sz="2400" dirty="0" err="1"/>
                  <a:t>otras</a:t>
                </a:r>
                <a:r>
                  <a:rPr lang="ca-ES" sz="2400" dirty="0"/>
                  <a:t>…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44" y="4061966"/>
                <a:ext cx="4750779" cy="2400657"/>
              </a:xfrm>
              <a:prstGeom prst="rect">
                <a:avLst/>
              </a:prstGeom>
              <a:blipFill>
                <a:blip r:embed="rId14"/>
                <a:stretch>
                  <a:fillRect b="-94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Agrupar 61">
            <a:extLst>
              <a:ext uri="{FF2B5EF4-FFF2-40B4-BE49-F238E27FC236}">
                <a16:creationId xmlns:a16="http://schemas.microsoft.com/office/drawing/2014/main" id="{1CBD1EBC-0DAD-4816-A245-2B573DE34F8F}"/>
              </a:ext>
            </a:extLst>
          </p:cNvPr>
          <p:cNvGrpSpPr/>
          <p:nvPr/>
        </p:nvGrpSpPr>
        <p:grpSpPr>
          <a:xfrm>
            <a:off x="2232000" y="5479719"/>
            <a:ext cx="4464682" cy="1171599"/>
            <a:chOff x="2216587" y="201929"/>
            <a:chExt cx="4464682" cy="1427028"/>
          </a:xfrm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BECAE2F5-08A0-425B-9BD6-55208FD19201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0B8144-B40A-41FB-A3CC-2B6187D9FCBF}"/>
                </a:ext>
              </a:extLst>
            </p:cNvPr>
            <p:cNvSpPr/>
            <p:nvPr/>
          </p:nvSpPr>
          <p:spPr>
            <a:xfrm>
              <a:off x="2286041" y="201929"/>
              <a:ext cx="4395228" cy="1012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 err="1">
                  <a:solidFill>
                    <a:srgbClr val="F25E4F"/>
                  </a:solidFill>
                </a:rPr>
                <a:t>Identidad</a:t>
              </a:r>
              <a:r>
                <a:rPr lang="ca-ES" sz="2400" b="1" dirty="0">
                  <a:solidFill>
                    <a:srgbClr val="F25E4F"/>
                  </a:solidFill>
                </a:rPr>
                <a:t> del </a:t>
              </a:r>
              <a:r>
                <a:rPr lang="ca-ES" sz="2400" b="1" dirty="0" err="1">
                  <a:solidFill>
                    <a:srgbClr val="F25E4F"/>
                  </a:solidFill>
                </a:rPr>
                <a:t>Producto</a:t>
              </a:r>
              <a:r>
                <a:rPr lang="ca-ES" sz="2400" b="1" dirty="0">
                  <a:solidFill>
                    <a:srgbClr val="F25E4F"/>
                  </a:solidFill>
                </a:rPr>
                <a:t> de </a:t>
              </a:r>
              <a:r>
                <a:rPr lang="ca-ES" sz="2400" b="1" dirty="0" err="1">
                  <a:solidFill>
                    <a:srgbClr val="F25E4F"/>
                  </a:solidFill>
                </a:rPr>
                <a:t>Matrices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/>
                <p:nvPr/>
              </p:nvSpPr>
              <p:spPr>
                <a:xfrm>
                  <a:off x="3527087" y="100833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a-E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ca-ES" sz="2000" i="1" dirty="0"/>
                </a:p>
              </p:txBody>
            </p:sp>
          </mc:Choice>
          <mc:Fallback xmlns="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087" y="1008331"/>
                  <a:ext cx="2377283" cy="53918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etângulo: Cantos Arredondados 7">
            <a:hlinkClick r:id="rId16" action="ppaction://hlinksldjump"/>
            <a:extLst>
              <a:ext uri="{FF2B5EF4-FFF2-40B4-BE49-F238E27FC236}">
                <a16:creationId xmlns:a16="http://schemas.microsoft.com/office/drawing/2014/main" id="{D757F500-1147-4CDD-A306-591EBA0275F2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37" name="Retângulo: Cantos Arredondados 8">
            <a:hlinkClick r:id="rId17" action="ppaction://hlinksldjump"/>
            <a:extLst>
              <a:ext uri="{FF2B5EF4-FFF2-40B4-BE49-F238E27FC236}">
                <a16:creationId xmlns:a16="http://schemas.microsoft.com/office/drawing/2014/main" id="{762DD03C-DAB9-41FB-9323-226592A903E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9">
            <a:hlinkClick r:id="rId18" action="ppaction://hlinksldjump"/>
            <a:extLst>
              <a:ext uri="{FF2B5EF4-FFF2-40B4-BE49-F238E27FC236}">
                <a16:creationId xmlns:a16="http://schemas.microsoft.com/office/drawing/2014/main" id="{C848002B-B69D-47F3-A408-F81124AE5F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9BAE4B9-2135-459B-9B0E-8559535D71DA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16" name="Bolha de Pensamento: Nuvem 15">
              <a:extLst>
                <a:ext uri="{FF2B5EF4-FFF2-40B4-BE49-F238E27FC236}">
                  <a16:creationId xmlns:a16="http://schemas.microsoft.com/office/drawing/2014/main" id="{BA4432DB-8D1E-4401-928C-445E8293F7F4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2B79E2F-9328-4F06-993F-18497229456E}"/>
                </a:ext>
              </a:extLst>
            </p:cNvPr>
            <p:cNvSpPr txBox="1"/>
            <p:nvPr/>
          </p:nvSpPr>
          <p:spPr>
            <a:xfrm rot="21362075">
              <a:off x="2624876" y="452437"/>
              <a:ext cx="2895628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Puede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que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necesite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lápiz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y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papel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para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responder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a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estas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preguntas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finales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…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867958" y="1193499"/>
            <a:ext cx="267903" cy="3273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4897A2-5355-4E6C-A2E4-25E14819D4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47" y="2219605"/>
            <a:ext cx="1280160" cy="4572000"/>
          </a:xfrm>
          <a:prstGeom prst="rect">
            <a:avLst/>
          </a:prstGeom>
        </p:spPr>
      </p:pic>
      <p:sp>
        <p:nvSpPr>
          <p:cNvPr id="19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BADBAF53-6DD9-4BAF-915C-68D7A43419E7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20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8EB8F961-8E2A-4AC6-B888-D60EFE8E897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9">
            <a:hlinkClick r:id="rId12" action="ppaction://hlinksldjump"/>
            <a:extLst>
              <a:ext uri="{FF2B5EF4-FFF2-40B4-BE49-F238E27FC236}">
                <a16:creationId xmlns:a16="http://schemas.microsoft.com/office/drawing/2014/main" id="{FB1E8A19-0F0C-43C3-ACFB-41E15A2F89D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19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BADBAF53-6DD9-4BAF-915C-68D7A43419E7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20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8EB8F961-8E2A-4AC6-B888-D60EFE8E897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FB1E8A19-0F0C-43C3-ACFB-41E15A2F89D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48C4647B-4FE5-494C-8DEA-B249B1DCF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8418AEB1-9703-4C59-8511-2CB7BBAF3419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5C34F7D9-A9E1-40F2-95DB-4B742CD098A1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7B1395E3-B04D-4120-8EF3-65D3B971BF53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6435E93B-77B6-4534-95C6-436F4CE9783F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51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51085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de la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6834CD9-31E2-4EDC-AFF0-89531A9A5F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68" y="1676255"/>
            <a:ext cx="1403032" cy="4572000"/>
          </a:xfrm>
          <a:prstGeom prst="rect">
            <a:avLst/>
          </a:prstGeom>
        </p:spPr>
      </p:pic>
      <p:sp>
        <p:nvSpPr>
          <p:cNvPr id="18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9D3CBB17-48DE-43E5-A266-E6A54915D91B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23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CA92D5FF-FD9D-4F98-BF17-DDEC7575702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9">
            <a:hlinkClick r:id="rId12" action="ppaction://hlinksldjump"/>
            <a:extLst>
              <a:ext uri="{FF2B5EF4-FFF2-40B4-BE49-F238E27FC236}">
                <a16:creationId xmlns:a16="http://schemas.microsoft.com/office/drawing/2014/main" id="{6FB1AACE-FB1D-44A4-9195-313607457E0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Antes de </a:t>
            </a:r>
            <a:r>
              <a:rPr lang="ca-ES" sz="2400" dirty="0" err="1"/>
              <a:t>introducir</a:t>
            </a:r>
            <a:r>
              <a:rPr lang="ca-ES" sz="2400" dirty="0"/>
              <a:t> el </a:t>
            </a:r>
            <a:r>
              <a:rPr lang="ca-ES" sz="2400" dirty="0" err="1"/>
              <a:t>Producto</a:t>
            </a:r>
            <a:r>
              <a:rPr lang="ca-ES" sz="2400" dirty="0"/>
              <a:t> de </a:t>
            </a:r>
            <a:r>
              <a:rPr lang="ca-ES" sz="2400" dirty="0" err="1"/>
              <a:t>Matrices</a:t>
            </a:r>
            <a:r>
              <a:rPr lang="ca-ES" sz="2400" dirty="0"/>
              <a:t> </a:t>
            </a:r>
            <a:r>
              <a:rPr lang="ca-ES" sz="2400" dirty="0" err="1"/>
              <a:t>analicemos</a:t>
            </a:r>
            <a:r>
              <a:rPr lang="ca-ES" sz="2400" dirty="0"/>
              <a:t> este problema de </a:t>
            </a:r>
            <a:r>
              <a:rPr lang="ca-ES" sz="2400" dirty="0" err="1"/>
              <a:t>multiplicación</a:t>
            </a:r>
            <a:r>
              <a:rPr lang="ca-ES" sz="2400" dirty="0"/>
              <a:t> </a:t>
            </a:r>
            <a:r>
              <a:rPr lang="ca-ES" sz="2400" dirty="0" err="1"/>
              <a:t>más</a:t>
            </a:r>
            <a:r>
              <a:rPr lang="ca-ES" sz="2400" dirty="0"/>
              <a:t> “</a:t>
            </a:r>
            <a:r>
              <a:rPr lang="ca-ES" sz="2400" dirty="0" err="1"/>
              <a:t>básico</a:t>
            </a:r>
            <a:r>
              <a:rPr lang="ca-ES" sz="2400" dirty="0"/>
              <a:t>” e </a:t>
            </a:r>
            <a:r>
              <a:rPr lang="ca-ES" sz="2400" dirty="0" err="1"/>
              <a:t>introductorio</a:t>
            </a:r>
            <a:r>
              <a:rPr lang="ca-ES" sz="2400" dirty="0"/>
              <a:t>: </a:t>
            </a:r>
            <a:r>
              <a:rPr lang="ca-ES" sz="2400" b="1" dirty="0" err="1"/>
              <a:t>Matriz</a:t>
            </a:r>
            <a:r>
              <a:rPr lang="ca-ES" sz="2400" b="1" dirty="0"/>
              <a:t> FILA x </a:t>
            </a:r>
            <a:r>
              <a:rPr lang="ca-ES" sz="2400" b="1" dirty="0" err="1"/>
              <a:t>Matriz</a:t>
            </a:r>
            <a:r>
              <a:rPr lang="ca-ES" sz="2400" b="1" dirty="0"/>
              <a:t> COLUMNA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49A6FA-22C0-4B82-8639-014D660046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57" y="1404000"/>
            <a:ext cx="2225992" cy="4572000"/>
          </a:xfrm>
          <a:prstGeom prst="rect">
            <a:avLst/>
          </a:prstGeom>
        </p:spPr>
      </p:pic>
      <p:sp>
        <p:nvSpPr>
          <p:cNvPr id="23" name="Retângulo: Cantos Arredondados 7">
            <a:hlinkClick r:id="rId8" action="ppaction://hlinksldjump"/>
            <a:extLst>
              <a:ext uri="{FF2B5EF4-FFF2-40B4-BE49-F238E27FC236}">
                <a16:creationId xmlns:a16="http://schemas.microsoft.com/office/drawing/2014/main" id="{1196463B-6993-412A-8184-1080F5DDEC55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24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29CB9193-BF8A-4A99-91C6-03FE7A12AEA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DB90B4C1-8B18-4247-BF60-F708DC6A48B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57540" y="1087607"/>
            <a:ext cx="10173258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Antes de </a:t>
            </a:r>
            <a:r>
              <a:rPr lang="ca-ES" sz="2400" dirty="0" err="1"/>
              <a:t>introducir</a:t>
            </a:r>
            <a:r>
              <a:rPr lang="ca-ES" sz="2400" dirty="0"/>
              <a:t> el </a:t>
            </a:r>
            <a:r>
              <a:rPr lang="ca-ES" sz="2400" dirty="0" err="1"/>
              <a:t>Producto</a:t>
            </a:r>
            <a:r>
              <a:rPr lang="ca-ES" sz="2400" dirty="0"/>
              <a:t> de </a:t>
            </a:r>
            <a:r>
              <a:rPr lang="ca-ES" sz="2400" dirty="0" err="1"/>
              <a:t>Matrices</a:t>
            </a:r>
            <a:r>
              <a:rPr lang="ca-ES" sz="2400" dirty="0"/>
              <a:t> </a:t>
            </a:r>
            <a:r>
              <a:rPr lang="ca-ES" sz="2400" dirty="0" err="1"/>
              <a:t>analicemos</a:t>
            </a:r>
            <a:r>
              <a:rPr lang="ca-ES" sz="2400" dirty="0"/>
              <a:t> este problema de </a:t>
            </a:r>
            <a:r>
              <a:rPr lang="ca-ES" sz="2400" dirty="0" err="1"/>
              <a:t>multiplicación</a:t>
            </a:r>
            <a:r>
              <a:rPr lang="ca-ES" sz="2400" dirty="0"/>
              <a:t> </a:t>
            </a:r>
            <a:r>
              <a:rPr lang="ca-ES" sz="2400" dirty="0" err="1"/>
              <a:t>más</a:t>
            </a:r>
            <a:r>
              <a:rPr lang="ca-ES" sz="2400" dirty="0"/>
              <a:t> “</a:t>
            </a:r>
            <a:r>
              <a:rPr lang="ca-ES" sz="2400" dirty="0" err="1"/>
              <a:t>básico</a:t>
            </a:r>
            <a:r>
              <a:rPr lang="ca-ES" sz="2400" dirty="0"/>
              <a:t>” e </a:t>
            </a:r>
            <a:r>
              <a:rPr lang="ca-ES" sz="2400" dirty="0" err="1"/>
              <a:t>introductorio</a:t>
            </a:r>
            <a:r>
              <a:rPr lang="ca-ES" sz="2400" dirty="0"/>
              <a:t>: </a:t>
            </a:r>
            <a:r>
              <a:rPr lang="ca-ES" sz="2400" b="1" dirty="0" err="1"/>
              <a:t>Matriz</a:t>
            </a:r>
            <a:r>
              <a:rPr lang="ca-ES" sz="2400" b="1" dirty="0"/>
              <a:t> FILA x </a:t>
            </a:r>
            <a:r>
              <a:rPr lang="ca-ES" sz="2400" b="1" dirty="0" err="1"/>
              <a:t>Matriz</a:t>
            </a:r>
            <a:r>
              <a:rPr lang="ca-ES" sz="2400" b="1" dirty="0"/>
              <a:t> COLUMNA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1982740" y="1131640"/>
                <a:ext cx="10173259" cy="2619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 err="1"/>
                  <a:t>Considere</a:t>
                </a:r>
                <a:r>
                  <a:rPr lang="ca-ES" sz="2400" dirty="0"/>
                  <a:t> una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fila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ca-ES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y una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columna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con el </a:t>
                </a:r>
                <a:r>
                  <a:rPr lang="ca-ES" sz="2400" dirty="0" err="1"/>
                  <a:t>mismo</a:t>
                </a:r>
                <a:r>
                  <a:rPr lang="ca-ES" sz="2400" dirty="0"/>
                  <a:t> número de </a:t>
                </a:r>
                <a:r>
                  <a:rPr lang="ca-ES" sz="2400" dirty="0" err="1"/>
                  <a:t>elementos</a:t>
                </a:r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/>
                  <a:t> , de </a:t>
                </a:r>
                <a:r>
                  <a:rPr lang="ca-ES" sz="2400" dirty="0" err="1"/>
                  <a:t>otro</a:t>
                </a:r>
                <a:r>
                  <a:rPr lang="ca-ES" sz="2400" dirty="0"/>
                  <a:t> modo el </a:t>
                </a:r>
                <a:r>
                  <a:rPr lang="ca-ES" sz="2400" dirty="0" err="1"/>
                  <a:t>producto</a:t>
                </a:r>
                <a:r>
                  <a:rPr lang="ca-ES" sz="2400" dirty="0"/>
                  <a:t> no se </a:t>
                </a:r>
                <a:r>
                  <a:rPr lang="ca-ES" sz="2400" dirty="0" err="1"/>
                  <a:t>puede</a:t>
                </a:r>
                <a:r>
                  <a:rPr lang="ca-ES" sz="2400" dirty="0"/>
                  <a:t> </a:t>
                </a:r>
                <a:r>
                  <a:rPr lang="ca-ES" sz="2400" dirty="0" err="1"/>
                  <a:t>hacer</a:t>
                </a:r>
                <a:r>
                  <a:rPr lang="ca-ES" sz="2400" dirty="0"/>
                  <a:t>.</a:t>
                </a:r>
              </a:p>
              <a:p>
                <a:pPr algn="ctr"/>
                <a:endParaRPr lang="ca-ES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40" y="1131640"/>
                <a:ext cx="10173259" cy="2619050"/>
              </a:xfrm>
              <a:prstGeom prst="rect">
                <a:avLst/>
              </a:prstGeom>
              <a:blipFill>
                <a:blip r:embed="rId5"/>
                <a:stretch>
                  <a:fillRect l="-8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1982740" y="3305499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/>
                  <a:t>El </a:t>
                </a:r>
                <a:r>
                  <a:rPr lang="ca-ES" sz="2400" b="1" dirty="0" err="1"/>
                  <a:t>producto</a:t>
                </a:r>
                <a:r>
                  <a:rPr lang="ca-ES" sz="2400" b="1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b="1" dirty="0"/>
                  <a:t> </a:t>
                </a:r>
                <a:r>
                  <a:rPr lang="ca-ES" sz="2400" dirty="0"/>
                  <a:t>será una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ca-ES" sz="2400" dirty="0"/>
                  <a:t> (o un escalar) </a:t>
                </a:r>
                <a:r>
                  <a:rPr lang="es-ES" sz="2400" dirty="0"/>
                  <a:t>obtenida</a:t>
                </a:r>
                <a:r>
                  <a:rPr lang="ca-ES" sz="2400" dirty="0"/>
                  <a:t> </a:t>
                </a:r>
                <a:r>
                  <a:rPr lang="ca-ES" sz="2400" b="1" dirty="0" err="1"/>
                  <a:t>sumando</a:t>
                </a:r>
                <a:r>
                  <a:rPr lang="ca-ES" sz="2400" b="1" dirty="0"/>
                  <a:t> los </a:t>
                </a:r>
                <a:r>
                  <a:rPr lang="ca-ES" sz="2400" b="1" dirty="0" err="1"/>
                  <a:t>productos</a:t>
                </a:r>
                <a:r>
                  <a:rPr lang="ca-ES" sz="2400" b="1" dirty="0"/>
                  <a:t> de las </a:t>
                </a:r>
                <a:r>
                  <a:rPr lang="ca-ES" sz="2400" b="1" dirty="0" err="1"/>
                  <a:t>correspondientes</a:t>
                </a:r>
                <a:r>
                  <a:rPr lang="ca-ES" sz="2400" b="1" dirty="0"/>
                  <a:t> </a:t>
                </a:r>
                <a:r>
                  <a:rPr lang="ca-ES" sz="2400" b="1" dirty="0" err="1"/>
                  <a:t>entradas</a:t>
                </a:r>
                <a:r>
                  <a:rPr lang="ca-ES" sz="2400" dirty="0"/>
                  <a:t>: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40" y="3305499"/>
                <a:ext cx="9890448" cy="830997"/>
              </a:xfrm>
              <a:prstGeom prst="rect">
                <a:avLst/>
              </a:prstGeom>
              <a:blipFill>
                <a:blip r:embed="rId6"/>
                <a:stretch>
                  <a:fillRect l="-924" t="-5839" r="-924" b="-15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2914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ca-ES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29143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5137045" y="1656039"/>
            <a:ext cx="2612870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10455493" y="1144587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3918D1-74D8-4A63-B346-5B8235588FDA}"/>
              </a:ext>
            </a:extLst>
          </p:cNvPr>
          <p:cNvSpPr/>
          <p:nvPr/>
        </p:nvSpPr>
        <p:spPr>
          <a:xfrm>
            <a:off x="4174126" y="4973016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CD8D36-E800-44EF-86F9-2016BC270EF2}"/>
              </a:ext>
            </a:extLst>
          </p:cNvPr>
          <p:cNvSpPr/>
          <p:nvPr/>
        </p:nvSpPr>
        <p:spPr>
          <a:xfrm>
            <a:off x="6231133" y="4444682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D74A797C-9FC0-40AF-AF6F-5427BC282DC2}"/>
              </a:ext>
            </a:extLst>
          </p:cNvPr>
          <p:cNvCxnSpPr>
            <a:cxnSpLocks/>
            <a:stCxn id="10" idx="0"/>
            <a:endCxn id="34" idx="1"/>
          </p:cNvCxnSpPr>
          <p:nvPr/>
        </p:nvCxnSpPr>
        <p:spPr>
          <a:xfrm rot="5400000" flipH="1" flipV="1">
            <a:off x="5101791" y="3783342"/>
            <a:ext cx="468001" cy="1911349"/>
          </a:xfrm>
          <a:prstGeom prst="bentConnector3">
            <a:avLst>
              <a:gd name="adj1" fmla="val 161738"/>
            </a:avLst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98365DB-FACE-4B57-A1A1-DD266E0DDDD8}"/>
              </a:ext>
            </a:extLst>
          </p:cNvPr>
          <p:cNvSpPr/>
          <p:nvPr/>
        </p:nvSpPr>
        <p:spPr>
          <a:xfrm>
            <a:off x="7338481" y="4973016"/>
            <a:ext cx="736864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4C1FD8-0E19-47FC-B824-EE3B42F71317}"/>
              </a:ext>
            </a:extLst>
          </p:cNvPr>
          <p:cNvSpPr/>
          <p:nvPr/>
        </p:nvSpPr>
        <p:spPr>
          <a:xfrm>
            <a:off x="4676851" y="4958275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98D8A2-5C4E-4D20-B214-C161D23E7FEB}"/>
              </a:ext>
            </a:extLst>
          </p:cNvPr>
          <p:cNvSpPr/>
          <p:nvPr/>
        </p:nvSpPr>
        <p:spPr>
          <a:xfrm>
            <a:off x="6251056" y="4797169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42" name="Conexão: Ângulo Reto 41">
            <a:extLst>
              <a:ext uri="{FF2B5EF4-FFF2-40B4-BE49-F238E27FC236}">
                <a16:creationId xmlns:a16="http://schemas.microsoft.com/office/drawing/2014/main" id="{D3923CEC-C461-4D78-837B-F1666197DE21}"/>
              </a:ext>
            </a:extLst>
          </p:cNvPr>
          <p:cNvCxnSpPr>
            <a:cxnSpLocks/>
            <a:stCxn id="40" idx="0"/>
            <a:endCxn id="41" idx="1"/>
          </p:cNvCxnSpPr>
          <p:nvPr/>
        </p:nvCxnSpPr>
        <p:spPr>
          <a:xfrm rot="5400000" flipH="1" flipV="1">
            <a:off x="5546729" y="4193616"/>
            <a:ext cx="100773" cy="1428547"/>
          </a:xfrm>
          <a:prstGeom prst="bentConnector3">
            <a:avLst>
              <a:gd name="adj1" fmla="val 386717"/>
            </a:avLst>
          </a:prstGeom>
          <a:ln w="28575"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/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pc="-300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ca-ES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/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FD17D5C-E236-4E5D-9A0A-5B4A1313BE09}"/>
              </a:ext>
            </a:extLst>
          </p:cNvPr>
          <p:cNvSpPr/>
          <p:nvPr/>
        </p:nvSpPr>
        <p:spPr>
          <a:xfrm>
            <a:off x="8445040" y="4957572"/>
            <a:ext cx="736864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B4361706-5987-4B04-BCED-2C1857C39979}"/>
              </a:ext>
            </a:extLst>
          </p:cNvPr>
          <p:cNvSpPr/>
          <p:nvPr/>
        </p:nvSpPr>
        <p:spPr>
          <a:xfrm>
            <a:off x="5538858" y="4991722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0B335FB-F43F-4F21-A1C1-D3EAD2C99FE1}"/>
              </a:ext>
            </a:extLst>
          </p:cNvPr>
          <p:cNvSpPr/>
          <p:nvPr/>
        </p:nvSpPr>
        <p:spPr>
          <a:xfrm>
            <a:off x="6268434" y="5515183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5" name="Conexão: Ângulo Reto 54">
            <a:extLst>
              <a:ext uri="{FF2B5EF4-FFF2-40B4-BE49-F238E27FC236}">
                <a16:creationId xmlns:a16="http://schemas.microsoft.com/office/drawing/2014/main" id="{414185BD-56BF-4249-9C20-64CDCAD30A8B}"/>
              </a:ext>
            </a:extLst>
          </p:cNvPr>
          <p:cNvCxnSpPr>
            <a:cxnSpLocks/>
            <a:stCxn id="53" idx="4"/>
            <a:endCxn id="54" idx="2"/>
          </p:cNvCxnSpPr>
          <p:nvPr/>
        </p:nvCxnSpPr>
        <p:spPr>
          <a:xfrm rot="16200000" flipH="1">
            <a:off x="5847906" y="5300646"/>
            <a:ext cx="317470" cy="523585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/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pc="-3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ca-E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40C31D04-155B-4BD7-9F0D-F30E8E592225}"/>
              </a:ext>
            </a:extLst>
          </p:cNvPr>
          <p:cNvSpPr/>
          <p:nvPr/>
        </p:nvSpPr>
        <p:spPr>
          <a:xfrm>
            <a:off x="10278435" y="4968370"/>
            <a:ext cx="736864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7">
            <a:hlinkClick r:id="rId23" action="ppaction://hlinksldjump"/>
            <a:extLst>
              <a:ext uri="{FF2B5EF4-FFF2-40B4-BE49-F238E27FC236}">
                <a16:creationId xmlns:a16="http://schemas.microsoft.com/office/drawing/2014/main" id="{49DB9B76-9C34-49B3-863C-CD37D7F86659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57" name="Retângulo: Cantos Arredondados 8">
            <a:hlinkClick r:id="rId24" action="ppaction://hlinksldjump"/>
            <a:extLst>
              <a:ext uri="{FF2B5EF4-FFF2-40B4-BE49-F238E27FC236}">
                <a16:creationId xmlns:a16="http://schemas.microsoft.com/office/drawing/2014/main" id="{33EA6193-D6EB-4765-B23C-6E7D43FD64A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9">
            <a:hlinkClick r:id="rId25" action="ppaction://hlinksldjump"/>
            <a:extLst>
              <a:ext uri="{FF2B5EF4-FFF2-40B4-BE49-F238E27FC236}">
                <a16:creationId xmlns:a16="http://schemas.microsoft.com/office/drawing/2014/main" id="{6B8E7350-58D8-40E7-9F75-25D756E9A7E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5" grpId="0"/>
      <p:bldP spid="6" grpId="0"/>
      <p:bldP spid="7" grpId="0"/>
      <p:bldP spid="23" grpId="0"/>
      <p:bldP spid="25" grpId="0"/>
      <p:bldP spid="26" grpId="0"/>
      <p:bldP spid="8" grpId="0"/>
      <p:bldP spid="9" grpId="0" animBg="1"/>
      <p:bldP spid="33" grpId="0" animBg="1"/>
      <p:bldP spid="10" grpId="0" animBg="1"/>
      <p:bldP spid="34" grpId="0" animBg="1"/>
      <p:bldP spid="38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6" grpId="0" animBg="1"/>
      <p:bldP spid="62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57540" y="1087607"/>
            <a:ext cx="10174112" cy="4832187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Antes de </a:t>
            </a:r>
            <a:r>
              <a:rPr lang="ca-ES" sz="2400" dirty="0" err="1"/>
              <a:t>introducir</a:t>
            </a:r>
            <a:r>
              <a:rPr lang="ca-ES" sz="2400" dirty="0"/>
              <a:t> el </a:t>
            </a:r>
            <a:r>
              <a:rPr lang="ca-ES" sz="2400" dirty="0" err="1"/>
              <a:t>Producto</a:t>
            </a:r>
            <a:r>
              <a:rPr lang="ca-ES" sz="2400" dirty="0"/>
              <a:t> de </a:t>
            </a:r>
            <a:r>
              <a:rPr lang="ca-ES" sz="2400" dirty="0" err="1"/>
              <a:t>Matrices</a:t>
            </a:r>
            <a:r>
              <a:rPr lang="ca-ES" sz="2400" dirty="0"/>
              <a:t> </a:t>
            </a:r>
            <a:r>
              <a:rPr lang="ca-ES" sz="2400" dirty="0" err="1"/>
              <a:t>analicemos</a:t>
            </a:r>
            <a:r>
              <a:rPr lang="ca-ES" sz="2400" dirty="0"/>
              <a:t> este problema de </a:t>
            </a:r>
            <a:r>
              <a:rPr lang="ca-ES" sz="2400" dirty="0" err="1"/>
              <a:t>multiplicación</a:t>
            </a:r>
            <a:r>
              <a:rPr lang="ca-ES" sz="2400" dirty="0"/>
              <a:t> </a:t>
            </a:r>
            <a:r>
              <a:rPr lang="ca-ES" sz="2400" dirty="0" err="1"/>
              <a:t>más</a:t>
            </a:r>
            <a:r>
              <a:rPr lang="ca-ES" sz="2400" dirty="0"/>
              <a:t> “</a:t>
            </a:r>
            <a:r>
              <a:rPr lang="ca-ES" sz="2400" dirty="0" err="1"/>
              <a:t>básico</a:t>
            </a:r>
            <a:r>
              <a:rPr lang="ca-ES" sz="2400" dirty="0"/>
              <a:t>” e </a:t>
            </a:r>
            <a:r>
              <a:rPr lang="ca-ES" sz="2400" dirty="0" err="1"/>
              <a:t>introductorio</a:t>
            </a:r>
            <a:r>
              <a:rPr lang="ca-ES" sz="2400" dirty="0"/>
              <a:t>: </a:t>
            </a:r>
            <a:r>
              <a:rPr lang="ca-ES" sz="2400" b="1" dirty="0" err="1"/>
              <a:t>Matriz</a:t>
            </a:r>
            <a:r>
              <a:rPr lang="ca-ES" sz="2400" b="1" dirty="0"/>
              <a:t> FILA x </a:t>
            </a:r>
            <a:r>
              <a:rPr lang="ca-ES" sz="2400" b="1" dirty="0" err="1"/>
              <a:t>Matriz</a:t>
            </a:r>
            <a:r>
              <a:rPr lang="ca-ES" sz="2400" b="1" dirty="0"/>
              <a:t> COLUMNA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1982740" y="1131640"/>
                <a:ext cx="10209260" cy="2619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Considere una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ca-ES" sz="2400" i="1" spc="-3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y una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columna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con el </a:t>
                </a:r>
                <a:r>
                  <a:rPr lang="ca-ES" sz="2400" dirty="0" err="1"/>
                  <a:t>mismo</a:t>
                </a:r>
                <a:r>
                  <a:rPr lang="ca-ES" sz="2400" dirty="0"/>
                  <a:t> número de </a:t>
                </a:r>
                <a:r>
                  <a:rPr lang="ca-ES" sz="2400" dirty="0" err="1"/>
                  <a:t>elementos</a:t>
                </a:r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/>
                  <a:t> , de </a:t>
                </a:r>
                <a:r>
                  <a:rPr lang="ca-ES" sz="2400" dirty="0" err="1"/>
                  <a:t>otro</a:t>
                </a:r>
                <a:r>
                  <a:rPr lang="ca-ES" sz="2400" dirty="0"/>
                  <a:t> modo el </a:t>
                </a:r>
                <a:r>
                  <a:rPr lang="ca-ES" sz="2400" dirty="0" err="1"/>
                  <a:t>producto</a:t>
                </a:r>
                <a:r>
                  <a:rPr lang="ca-ES" sz="2400" dirty="0"/>
                  <a:t> no se </a:t>
                </a:r>
                <a:r>
                  <a:rPr lang="ca-ES" sz="2400" dirty="0" err="1"/>
                  <a:t>puede</a:t>
                </a:r>
                <a:r>
                  <a:rPr lang="ca-ES" sz="2400" dirty="0"/>
                  <a:t> </a:t>
                </a:r>
                <a:r>
                  <a:rPr lang="ca-ES" sz="2400" dirty="0" err="1"/>
                  <a:t>hacer</a:t>
                </a:r>
                <a:r>
                  <a:rPr lang="ca-ES" sz="2400" dirty="0"/>
                  <a:t>.</a:t>
                </a:r>
              </a:p>
              <a:p>
                <a:pPr algn="ctr"/>
                <a:endParaRPr lang="ca-ES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40" y="1131640"/>
                <a:ext cx="10209260" cy="2619050"/>
              </a:xfrm>
              <a:prstGeom prst="rect">
                <a:avLst/>
              </a:prstGeom>
              <a:blipFill>
                <a:blip r:embed="rId5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1957540" y="3301807"/>
                <a:ext cx="99856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/>
                  <a:t>El </a:t>
                </a:r>
                <a:r>
                  <a:rPr lang="ca-ES" sz="2400" b="1" dirty="0" err="1"/>
                  <a:t>producto</a:t>
                </a:r>
                <a:r>
                  <a:rPr lang="ca-ES" sz="2400" b="1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/>
                  <a:t> </a:t>
                </a:r>
                <a:r>
                  <a:rPr lang="ca-ES" sz="2400" dirty="0"/>
                  <a:t>será una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ca-ES" sz="2400" dirty="0"/>
                  <a:t> (o un escalar) </a:t>
                </a:r>
                <a:r>
                  <a:rPr lang="es-ES" sz="2400" dirty="0"/>
                  <a:t>obtenida</a:t>
                </a:r>
                <a:r>
                  <a:rPr lang="ca-ES" sz="2400" dirty="0"/>
                  <a:t> </a:t>
                </a:r>
                <a:r>
                  <a:rPr lang="ca-ES" sz="2400" b="1" dirty="0" err="1"/>
                  <a:t>sumando</a:t>
                </a:r>
                <a:r>
                  <a:rPr lang="ca-ES" sz="2400" b="1" dirty="0"/>
                  <a:t> los </a:t>
                </a:r>
                <a:r>
                  <a:rPr lang="ca-ES" sz="2400" b="1" dirty="0" err="1"/>
                  <a:t>productos</a:t>
                </a:r>
                <a:r>
                  <a:rPr lang="ca-ES" sz="2400" b="1" dirty="0"/>
                  <a:t> de las </a:t>
                </a:r>
                <a:r>
                  <a:rPr lang="ca-ES" sz="2400" b="1" dirty="0" err="1"/>
                  <a:t>correspondientes</a:t>
                </a:r>
                <a:r>
                  <a:rPr lang="ca-ES" sz="2400" b="1" dirty="0"/>
                  <a:t> </a:t>
                </a:r>
                <a:r>
                  <a:rPr lang="ca-ES" sz="2400" b="1" dirty="0" err="1"/>
                  <a:t>entradas</a:t>
                </a:r>
                <a:r>
                  <a:rPr lang="ca-ES" sz="2400" dirty="0"/>
                  <a:t>: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40" y="3301807"/>
                <a:ext cx="9985644" cy="830997"/>
              </a:xfrm>
              <a:prstGeom prst="rect">
                <a:avLst/>
              </a:prstGeom>
              <a:blipFill>
                <a:blip r:embed="rId6"/>
                <a:stretch>
                  <a:fillRect l="-916" t="-5882" r="-977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7960" y="4917396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a-ES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ca-ES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60" y="4917396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5174601" y="1672609"/>
            <a:ext cx="256032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10476561" y="1187079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47912" y="5941512"/>
                <a:ext cx="10078915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Aviso</a:t>
                </a:r>
                <a:r>
                  <a:rPr lang="ca-ES" dirty="0"/>
                  <a:t> – el “</a:t>
                </a:r>
                <a:r>
                  <a:rPr lang="ca-ES" b="1" dirty="0" err="1"/>
                  <a:t>desplazamiento</a:t>
                </a:r>
                <a:r>
                  <a:rPr lang="ca-ES" b="1" dirty="0"/>
                  <a:t> de </a:t>
                </a:r>
                <a:r>
                  <a:rPr lang="ca-ES" b="1" dirty="0" err="1"/>
                  <a:t>izquierda</a:t>
                </a:r>
                <a:r>
                  <a:rPr lang="ca-ES" b="1" dirty="0"/>
                  <a:t> a </a:t>
                </a:r>
                <a:r>
                  <a:rPr lang="ca-ES" b="1" dirty="0" err="1"/>
                  <a:t>derecha</a:t>
                </a:r>
                <a:r>
                  <a:rPr lang="ca-ES" dirty="0"/>
                  <a:t>” en la </a:t>
                </a:r>
                <a:r>
                  <a:rPr lang="ca-ES" dirty="0" err="1"/>
                  <a:t>matriz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 es </a:t>
                </a:r>
                <a:r>
                  <a:rPr lang="es-ES" dirty="0"/>
                  <a:t>simultáneo</a:t>
                </a:r>
                <a:r>
                  <a:rPr lang="ca-ES" dirty="0"/>
                  <a:t> al “</a:t>
                </a:r>
                <a:r>
                  <a:rPr lang="ca-ES" b="1" dirty="0" err="1"/>
                  <a:t>desplazamiento</a:t>
                </a:r>
                <a:r>
                  <a:rPr lang="ca-ES" b="1" dirty="0"/>
                  <a:t> de arriba </a:t>
                </a:r>
                <a:r>
                  <a:rPr lang="ca-ES" b="1" dirty="0" err="1"/>
                  <a:t>abajo</a:t>
                </a:r>
                <a:r>
                  <a:rPr lang="ca-ES" dirty="0"/>
                  <a:t>” en la </a:t>
                </a:r>
                <a:r>
                  <a:rPr lang="ca-ES" dirty="0" err="1"/>
                  <a:t>matriz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ca-E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/>
                  <a:t>. ¡Este “</a:t>
                </a:r>
                <a:r>
                  <a:rPr lang="ca-ES" dirty="0" err="1"/>
                  <a:t>producto</a:t>
                </a:r>
                <a:r>
                  <a:rPr lang="ca-ES" dirty="0"/>
                  <a:t>” es </a:t>
                </a:r>
                <a:r>
                  <a:rPr lang="ca-ES" dirty="0" err="1"/>
                  <a:t>posible</a:t>
                </a:r>
                <a:r>
                  <a:rPr lang="ca-ES" dirty="0"/>
                  <a:t> si el número de </a:t>
                </a:r>
                <a:r>
                  <a:rPr lang="ca-ES" dirty="0" err="1"/>
                  <a:t>entradas</a:t>
                </a:r>
                <a:r>
                  <a:rPr lang="ca-ES" dirty="0"/>
                  <a:t> es el </a:t>
                </a:r>
                <a:r>
                  <a:rPr lang="ca-ES" dirty="0" err="1"/>
                  <a:t>mismo</a:t>
                </a:r>
                <a:r>
                  <a:rPr lang="ca-ES" dirty="0"/>
                  <a:t> en las</a:t>
                </a:r>
              </a:p>
              <a:p>
                <a:pPr algn="just"/>
                <a:r>
                  <a:rPr lang="ca-ES" dirty="0"/>
                  <a:t>dos </a:t>
                </a:r>
                <a:r>
                  <a:rPr lang="ca-ES" dirty="0" err="1"/>
                  <a:t>matrices</a:t>
                </a:r>
                <a:r>
                  <a:rPr lang="ca-ES" dirty="0"/>
                  <a:t>!</a:t>
                </a:r>
                <a:endParaRPr lang="ca-ES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912" y="5941512"/>
                <a:ext cx="10078915" cy="923330"/>
              </a:xfrm>
              <a:prstGeom prst="rect">
                <a:avLst/>
              </a:prstGeom>
              <a:blipFill>
                <a:blip r:embed="rId19"/>
                <a:stretch>
                  <a:fillRect l="-544" t="-3974" r="-484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967265" y="4532138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7">
            <a:hlinkClick r:id="rId21" action="ppaction://hlinksldjump"/>
            <a:extLst>
              <a:ext uri="{FF2B5EF4-FFF2-40B4-BE49-F238E27FC236}">
                <a16:creationId xmlns:a16="http://schemas.microsoft.com/office/drawing/2014/main" id="{00A5C72F-A27F-4F06-9F1D-0BA6C1AB82DA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36" name="Retângulo: Cantos Arredondados 8">
            <a:hlinkClick r:id="rId22" action="ppaction://hlinksldjump"/>
            <a:extLst>
              <a:ext uri="{FF2B5EF4-FFF2-40B4-BE49-F238E27FC236}">
                <a16:creationId xmlns:a16="http://schemas.microsoft.com/office/drawing/2014/main" id="{ADBDED97-3EDA-42C6-8371-1D545AF49DB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9">
            <a:hlinkClick r:id="rId23" action="ppaction://hlinksldjump"/>
            <a:extLst>
              <a:ext uri="{FF2B5EF4-FFF2-40B4-BE49-F238E27FC236}">
                <a16:creationId xmlns:a16="http://schemas.microsoft.com/office/drawing/2014/main" id="{971CAA24-F185-4AE6-92AC-E3312B1C371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52461" y="4004526"/>
            <a:ext cx="10203539" cy="1892374"/>
          </a:xfrm>
          <a:prstGeom prst="roundRect">
            <a:avLst>
              <a:gd name="adj" fmla="val 12394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Antes de </a:t>
            </a:r>
            <a:r>
              <a:rPr lang="ca-ES" sz="2400" dirty="0" err="1"/>
              <a:t>introducir</a:t>
            </a:r>
            <a:r>
              <a:rPr lang="ca-ES" sz="2400" dirty="0"/>
              <a:t> el </a:t>
            </a:r>
            <a:r>
              <a:rPr lang="ca-ES" sz="2400" dirty="0" err="1"/>
              <a:t>Producto</a:t>
            </a:r>
            <a:r>
              <a:rPr lang="ca-ES" sz="2400" dirty="0"/>
              <a:t> de </a:t>
            </a:r>
            <a:r>
              <a:rPr lang="ca-ES" sz="2400" dirty="0" err="1"/>
              <a:t>Matrices</a:t>
            </a:r>
            <a:r>
              <a:rPr lang="ca-ES" sz="2400" dirty="0"/>
              <a:t> </a:t>
            </a:r>
            <a:r>
              <a:rPr lang="ca-ES" sz="2400" dirty="0" err="1"/>
              <a:t>analicemos</a:t>
            </a:r>
            <a:r>
              <a:rPr lang="ca-ES" sz="2400" dirty="0"/>
              <a:t> este problema de </a:t>
            </a:r>
            <a:r>
              <a:rPr lang="ca-ES" sz="2400" dirty="0" err="1"/>
              <a:t>multiplicación</a:t>
            </a:r>
            <a:r>
              <a:rPr lang="ca-ES" sz="2400" dirty="0"/>
              <a:t> </a:t>
            </a:r>
            <a:r>
              <a:rPr lang="ca-ES" sz="2400" dirty="0" err="1"/>
              <a:t>más</a:t>
            </a:r>
            <a:r>
              <a:rPr lang="ca-ES" sz="2400" dirty="0"/>
              <a:t> “</a:t>
            </a:r>
            <a:r>
              <a:rPr lang="ca-ES" sz="2400" dirty="0" err="1"/>
              <a:t>básico</a:t>
            </a:r>
            <a:r>
              <a:rPr lang="ca-ES" sz="2400" dirty="0"/>
              <a:t>” e </a:t>
            </a:r>
            <a:r>
              <a:rPr lang="ca-ES" sz="2400" dirty="0" err="1"/>
              <a:t>introductorio</a:t>
            </a:r>
            <a:r>
              <a:rPr lang="ca-ES" sz="2400" dirty="0"/>
              <a:t>: </a:t>
            </a:r>
            <a:r>
              <a:rPr lang="ca-ES" sz="2400" b="1" dirty="0" err="1"/>
              <a:t>Matriz</a:t>
            </a:r>
            <a:r>
              <a:rPr lang="ca-ES" sz="2400" b="1" dirty="0"/>
              <a:t> FILA x </a:t>
            </a:r>
            <a:r>
              <a:rPr lang="ca-ES" sz="2400" b="1" dirty="0" err="1"/>
              <a:t>Matriz</a:t>
            </a:r>
            <a:r>
              <a:rPr lang="ca-ES" sz="2400" b="1" dirty="0"/>
              <a:t> COLUMNA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432671" cy="15110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7100652" y="4916061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ca-ES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52" y="4916061"/>
                <a:ext cx="437158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25706" y="5953435"/>
                <a:ext cx="10103262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Aviso</a:t>
                </a:r>
                <a:r>
                  <a:rPr lang="ca-ES" dirty="0"/>
                  <a:t> – el “</a:t>
                </a:r>
                <a:r>
                  <a:rPr lang="ca-ES" b="1" dirty="0" err="1"/>
                  <a:t>desplazamiento</a:t>
                </a:r>
                <a:r>
                  <a:rPr lang="ca-ES" b="1" dirty="0"/>
                  <a:t> de </a:t>
                </a:r>
                <a:r>
                  <a:rPr lang="ca-ES" b="1" dirty="0" err="1"/>
                  <a:t>izquierda</a:t>
                </a:r>
                <a:r>
                  <a:rPr lang="ca-ES" b="1" dirty="0"/>
                  <a:t> a </a:t>
                </a:r>
                <a:r>
                  <a:rPr lang="ca-ES" b="1" dirty="0" err="1"/>
                  <a:t>derecha</a:t>
                </a:r>
                <a:r>
                  <a:rPr lang="ca-ES" dirty="0"/>
                  <a:t>” en la </a:t>
                </a:r>
                <a:r>
                  <a:rPr lang="ca-ES" dirty="0" err="1"/>
                  <a:t>matriz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 es </a:t>
                </a:r>
                <a:r>
                  <a:rPr lang="es-ES" dirty="0"/>
                  <a:t>simultáneo</a:t>
                </a:r>
                <a:r>
                  <a:rPr lang="ca-ES" dirty="0"/>
                  <a:t> al “</a:t>
                </a:r>
                <a:r>
                  <a:rPr lang="ca-ES" b="1" dirty="0" err="1"/>
                  <a:t>desplazamiento</a:t>
                </a:r>
                <a:r>
                  <a:rPr lang="ca-ES" b="1" dirty="0"/>
                  <a:t> de arriba </a:t>
                </a:r>
                <a:r>
                  <a:rPr lang="ca-ES" b="1" dirty="0" err="1"/>
                  <a:t>abajo</a:t>
                </a:r>
                <a:r>
                  <a:rPr lang="ca-ES" dirty="0"/>
                  <a:t>” en la </a:t>
                </a:r>
                <a:r>
                  <a:rPr lang="ca-ES" dirty="0" err="1"/>
                  <a:t>matriz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/>
                  <a:t>. ¡Este “</a:t>
                </a:r>
                <a:r>
                  <a:rPr lang="ca-ES" dirty="0" err="1"/>
                  <a:t>producto</a:t>
                </a:r>
                <a:r>
                  <a:rPr lang="ca-ES" dirty="0"/>
                  <a:t>” es </a:t>
                </a:r>
                <a:r>
                  <a:rPr lang="ca-ES" dirty="0" err="1"/>
                  <a:t>posible</a:t>
                </a:r>
                <a:r>
                  <a:rPr lang="ca-ES" dirty="0"/>
                  <a:t> si el número de </a:t>
                </a:r>
                <a:r>
                  <a:rPr lang="ca-ES" dirty="0" err="1"/>
                  <a:t>entradas</a:t>
                </a:r>
                <a:r>
                  <a:rPr lang="ca-ES" dirty="0"/>
                  <a:t> es el </a:t>
                </a:r>
                <a:r>
                  <a:rPr lang="ca-ES" dirty="0" err="1"/>
                  <a:t>mismo</a:t>
                </a:r>
                <a:r>
                  <a:rPr lang="ca-ES" dirty="0"/>
                  <a:t> en las</a:t>
                </a:r>
              </a:p>
              <a:p>
                <a:pPr algn="just"/>
                <a:r>
                  <a:rPr lang="ca-ES" dirty="0"/>
                  <a:t>dos </a:t>
                </a:r>
                <a:r>
                  <a:rPr lang="ca-ES" dirty="0" err="1"/>
                  <a:t>matrices</a:t>
                </a:r>
                <a:r>
                  <a:rPr lang="ca-ES" dirty="0"/>
                  <a:t>!</a:t>
                </a:r>
                <a:endParaRPr lang="ca-ES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06" y="5953435"/>
                <a:ext cx="10103262" cy="923330"/>
              </a:xfrm>
              <a:prstGeom prst="rect">
                <a:avLst/>
              </a:prstGeom>
              <a:blipFill>
                <a:blip r:embed="rId18"/>
                <a:stretch>
                  <a:fillRect l="-483" t="-3974" r="-483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967980" y="4487974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05EEC7C0-2BC6-4BC8-B358-8C91E380BEFD}"/>
              </a:ext>
            </a:extLst>
          </p:cNvPr>
          <p:cNvSpPr/>
          <p:nvPr/>
        </p:nvSpPr>
        <p:spPr>
          <a:xfrm>
            <a:off x="2070648" y="1267555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16C5E29-A8A2-44E7-99BE-CBD1AB20E68F}"/>
              </a:ext>
            </a:extLst>
          </p:cNvPr>
          <p:cNvSpPr/>
          <p:nvPr/>
        </p:nvSpPr>
        <p:spPr>
          <a:xfrm>
            <a:off x="2401566" y="1382514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/>
              <p:nvPr/>
            </p:nvSpPr>
            <p:spPr>
              <a:xfrm>
                <a:off x="2371945" y="2030917"/>
                <a:ext cx="2742226" cy="1374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45" y="2030917"/>
                <a:ext cx="2742226" cy="13743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/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EBFA640-DE4F-498C-A183-BE3E5267A9FF}"/>
              </a:ext>
            </a:extLst>
          </p:cNvPr>
          <p:cNvSpPr/>
          <p:nvPr/>
        </p:nvSpPr>
        <p:spPr>
          <a:xfrm>
            <a:off x="7296112" y="1502395"/>
            <a:ext cx="4344037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¡¡¡¡</a:t>
            </a:r>
            <a:r>
              <a:rPr lang="ca-ES" sz="2400" b="1" dirty="0" err="1"/>
              <a:t>Pruébelo</a:t>
            </a:r>
            <a:r>
              <a:rPr lang="ca-ES" sz="2400" b="1" dirty="0"/>
              <a:t> por </a:t>
            </a:r>
            <a:r>
              <a:rPr lang="ca-ES" sz="2400" b="1" dirty="0" err="1"/>
              <a:t>su</a:t>
            </a:r>
            <a:r>
              <a:rPr lang="ca-ES" sz="2400" b="1" dirty="0"/>
              <a:t> </a:t>
            </a:r>
            <a:r>
              <a:rPr lang="ca-ES" sz="2400" b="1" dirty="0" err="1"/>
              <a:t>cuenta</a:t>
            </a:r>
            <a:r>
              <a:rPr lang="ca-ES" sz="2400" b="1" dirty="0"/>
              <a:t> !!!!</a:t>
            </a:r>
          </a:p>
          <a:p>
            <a:pPr algn="ctr"/>
            <a:r>
              <a:rPr lang="ca-ES" sz="1100" dirty="0"/>
              <a:t>(¡</a:t>
            </a:r>
            <a:r>
              <a:rPr lang="ca-ES" sz="1100" dirty="0" err="1"/>
              <a:t>Haga</a:t>
            </a:r>
            <a:r>
              <a:rPr lang="ca-ES" sz="1100" dirty="0"/>
              <a:t> </a:t>
            </a:r>
            <a:r>
              <a:rPr lang="ca-ES" sz="1100" b="1" dirty="0"/>
              <a:t>clic </a:t>
            </a:r>
            <a:r>
              <a:rPr lang="ca-ES" sz="1100" dirty="0"/>
              <a:t>para ver la </a:t>
            </a:r>
            <a:r>
              <a:rPr lang="ca-ES" sz="1100" dirty="0" err="1"/>
              <a:t>solución</a:t>
            </a:r>
            <a:r>
              <a:rPr lang="ca-ES" sz="1100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/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a-ES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a-ES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2400" dirty="0"/>
                  <a:t>21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  <a:blipFill>
                <a:blip r:embed="rId22"/>
                <a:stretch>
                  <a:fillRect t="-10526" r="-2981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/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E853372-51FD-43AC-9B51-DCE38DB836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1"/>
          <a:stretch/>
        </p:blipFill>
        <p:spPr>
          <a:xfrm>
            <a:off x="9704388" y="2370629"/>
            <a:ext cx="1097594" cy="1510318"/>
          </a:xfrm>
          <a:prstGeom prst="rect">
            <a:avLst/>
          </a:prstGeom>
        </p:spPr>
      </p:pic>
      <p:sp>
        <p:nvSpPr>
          <p:cNvPr id="42" name="Retângulo: Cantos Arredondados 7">
            <a:hlinkClick r:id="rId25" action="ppaction://hlinksldjump"/>
            <a:extLst>
              <a:ext uri="{FF2B5EF4-FFF2-40B4-BE49-F238E27FC236}">
                <a16:creationId xmlns:a16="http://schemas.microsoft.com/office/drawing/2014/main" id="{F167FE86-3ADD-4C2F-A471-C194E7E64017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43" name="Retângulo: Cantos Arredondados 8">
            <a:hlinkClick r:id="rId26" action="ppaction://hlinksldjump"/>
            <a:extLst>
              <a:ext uri="{FF2B5EF4-FFF2-40B4-BE49-F238E27FC236}">
                <a16:creationId xmlns:a16="http://schemas.microsoft.com/office/drawing/2014/main" id="{C3DB3C60-DEA4-4752-A0E3-6B7E76C77D3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9">
            <a:hlinkClick r:id="rId27" action="ppaction://hlinksldjump"/>
            <a:extLst>
              <a:ext uri="{FF2B5EF4-FFF2-40B4-BE49-F238E27FC236}">
                <a16:creationId xmlns:a16="http://schemas.microsoft.com/office/drawing/2014/main" id="{6004E85C-2E3D-490C-87F0-03C71FCB56F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088000" y="305859"/>
            <a:ext cx="10008000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163108" y="374798"/>
                <a:ext cx="9859639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con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determinadas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forma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siguiente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108" y="374798"/>
                <a:ext cx="9859639" cy="1354217"/>
              </a:xfrm>
              <a:prstGeom prst="rect">
                <a:avLst/>
              </a:prstGeom>
              <a:blipFill>
                <a:blip r:embed="rId6"/>
                <a:stretch>
                  <a:fillRect l="-989" t="-3587" r="-124" b="-896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DD423883-FA5C-4323-8480-6CBD117A8C69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20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F05D1C81-749A-45E9-B2ED-FDCF51B9701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D9B93A2B-E08F-46EF-A985-C26901EE7C70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28798741-B33D-458E-92E2-BD080E76659B}"/>
              </a:ext>
            </a:extLst>
          </p:cNvPr>
          <p:cNvSpPr/>
          <p:nvPr/>
        </p:nvSpPr>
        <p:spPr>
          <a:xfrm>
            <a:off x="2088000" y="4640613"/>
            <a:ext cx="10007995" cy="210826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088000" y="130693"/>
            <a:ext cx="10008000" cy="3298308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247527" y="105714"/>
                <a:ext cx="9848468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con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determinadas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forma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siguiente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Para encontrar la entrada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la columna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seleccione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(primer factor) y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segundo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factor).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Multiplique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fila con las de la columna, y 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continuación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sume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los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resultantes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(como ha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hecho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en “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Practíquelo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527" y="105714"/>
                <a:ext cx="9848468" cy="3354765"/>
              </a:xfrm>
              <a:prstGeom prst="rect">
                <a:avLst/>
              </a:prstGeom>
              <a:blipFill>
                <a:blip r:embed="rId6"/>
                <a:stretch>
                  <a:fillRect l="-991" t="-1452" r="-929" b="-308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/>
              <p:nvPr/>
            </p:nvSpPr>
            <p:spPr>
              <a:xfrm>
                <a:off x="1951771" y="3643210"/>
                <a:ext cx="10216796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ysClr val="windowText" lastClr="000000"/>
                    </a:solidFill>
                  </a:rPr>
                  <a:t>Si el número de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(número de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sus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) no es igual al número de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(número de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sus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),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no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está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definida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771" y="3643210"/>
                <a:ext cx="10216796" cy="783193"/>
              </a:xfrm>
              <a:prstGeom prst="roundRect">
                <a:avLst/>
              </a:prstGeom>
              <a:blipFill>
                <a:blip r:embed="rId7"/>
                <a:stretch>
                  <a:fillRect l="-179" r="-179" b="-769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CEC4757E-89A1-4B07-8CAB-B4C4B627791C}"/>
              </a:ext>
            </a:extLst>
          </p:cNvPr>
          <p:cNvSpPr/>
          <p:nvPr/>
        </p:nvSpPr>
        <p:spPr>
          <a:xfrm>
            <a:off x="2113311" y="4657511"/>
            <a:ext cx="5779251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a-ES" dirty="0">
                <a:solidFill>
                  <a:sysClr val="windowText" lastClr="000000"/>
                </a:solidFill>
              </a:rPr>
              <a:t>Una manera </a:t>
            </a:r>
            <a:r>
              <a:rPr lang="ca-ES" dirty="0" err="1">
                <a:solidFill>
                  <a:sysClr val="windowText" lastClr="000000"/>
                </a:solidFill>
              </a:rPr>
              <a:t>sencilla</a:t>
            </a:r>
            <a:r>
              <a:rPr lang="ca-ES" dirty="0">
                <a:solidFill>
                  <a:sysClr val="windowText" lastClr="000000"/>
                </a:solidFill>
              </a:rPr>
              <a:t> de verificar si dos </a:t>
            </a:r>
            <a:r>
              <a:rPr lang="ca-ES" dirty="0" err="1">
                <a:solidFill>
                  <a:sysClr val="windowText" lastClr="000000"/>
                </a:solidFill>
              </a:rPr>
              <a:t>matrices</a:t>
            </a:r>
            <a:r>
              <a:rPr lang="ca-ES" dirty="0">
                <a:solidFill>
                  <a:sysClr val="windowText" lastClr="000000"/>
                </a:solidFill>
              </a:rPr>
              <a:t> se </a:t>
            </a:r>
            <a:r>
              <a:rPr lang="ca-ES" dirty="0" err="1">
                <a:solidFill>
                  <a:sysClr val="windowText" lastClr="000000"/>
                </a:solidFill>
              </a:rPr>
              <a:t>pueden</a:t>
            </a:r>
            <a:r>
              <a:rPr lang="ca-ES" dirty="0">
                <a:solidFill>
                  <a:sysClr val="windowText" lastClr="000000"/>
                </a:solidFill>
              </a:rPr>
              <a:t> multiplicar (es </a:t>
            </a:r>
            <a:r>
              <a:rPr lang="ca-ES" dirty="0" err="1">
                <a:solidFill>
                  <a:sysClr val="windowText" lastClr="000000"/>
                </a:solidFill>
              </a:rPr>
              <a:t>decir</a:t>
            </a:r>
            <a:r>
              <a:rPr lang="ca-ES" dirty="0">
                <a:solidFill>
                  <a:sysClr val="windowText" lastClr="000000"/>
                </a:solidFill>
              </a:rPr>
              <a:t>, si el </a:t>
            </a:r>
            <a:r>
              <a:rPr lang="ca-ES" dirty="0" err="1">
                <a:solidFill>
                  <a:sysClr val="windowText" lastClr="000000"/>
                </a:solidFill>
              </a:rPr>
              <a:t>producto</a:t>
            </a:r>
            <a:r>
              <a:rPr lang="ca-ES" dirty="0">
                <a:solidFill>
                  <a:sysClr val="windowText" lastClr="000000"/>
                </a:solidFill>
              </a:rPr>
              <a:t> </a:t>
            </a:r>
            <a:r>
              <a:rPr lang="ca-ES" dirty="0" err="1">
                <a:solidFill>
                  <a:sysClr val="windowText" lastClr="000000"/>
                </a:solidFill>
              </a:rPr>
              <a:t>está</a:t>
            </a:r>
            <a:r>
              <a:rPr lang="ca-ES" dirty="0">
                <a:solidFill>
                  <a:sysClr val="windowText" lastClr="000000"/>
                </a:solidFill>
              </a:rPr>
              <a:t> </a:t>
            </a:r>
            <a:r>
              <a:rPr lang="ca-ES" dirty="0" err="1">
                <a:solidFill>
                  <a:sysClr val="windowText" lastClr="000000"/>
                </a:solidFill>
              </a:rPr>
              <a:t>definido</a:t>
            </a:r>
            <a:r>
              <a:rPr lang="ca-ES" dirty="0">
                <a:solidFill>
                  <a:sysClr val="windowText" lastClr="000000"/>
                </a:solidFill>
              </a:rPr>
              <a:t>) es  </a:t>
            </a:r>
            <a:r>
              <a:rPr lang="ca-ES" b="1" dirty="0" err="1">
                <a:solidFill>
                  <a:sysClr val="windowText" lastClr="000000"/>
                </a:solidFill>
              </a:rPr>
              <a:t>escrivir</a:t>
            </a:r>
            <a:r>
              <a:rPr lang="ca-ES" b="1" dirty="0">
                <a:solidFill>
                  <a:sysClr val="windowText" lastClr="000000"/>
                </a:solidFill>
              </a:rPr>
              <a:t> las </a:t>
            </a:r>
            <a:r>
              <a:rPr lang="ca-ES" b="1" dirty="0" err="1">
                <a:solidFill>
                  <a:sysClr val="windowText" lastClr="000000"/>
                </a:solidFill>
              </a:rPr>
              <a:t>matrices</a:t>
            </a:r>
            <a:r>
              <a:rPr lang="ca-ES" b="1" dirty="0">
                <a:solidFill>
                  <a:sysClr val="windowText" lastClr="000000"/>
                </a:solidFill>
              </a:rPr>
              <a:t> de </a:t>
            </a:r>
            <a:r>
              <a:rPr lang="ca-ES" b="1" dirty="0" err="1">
                <a:solidFill>
                  <a:sysClr val="windowText" lastClr="000000"/>
                </a:solidFill>
              </a:rPr>
              <a:t>lado</a:t>
            </a:r>
            <a:r>
              <a:rPr lang="ca-ES" b="1" dirty="0">
                <a:solidFill>
                  <a:sysClr val="windowText" lastClr="000000"/>
                </a:solidFill>
              </a:rPr>
              <a:t> </a:t>
            </a:r>
            <a:r>
              <a:rPr lang="ca-ES" dirty="0">
                <a:solidFill>
                  <a:sysClr val="windowText" lastClr="000000"/>
                </a:solidFill>
              </a:rPr>
              <a:t>(en el </a:t>
            </a:r>
            <a:r>
              <a:rPr lang="ca-ES" dirty="0" err="1">
                <a:solidFill>
                  <a:sysClr val="windowText" lastClr="000000"/>
                </a:solidFill>
              </a:rPr>
              <a:t>orden</a:t>
            </a:r>
            <a:r>
              <a:rPr lang="ca-ES" dirty="0">
                <a:solidFill>
                  <a:sysClr val="windowText" lastClr="000000"/>
                </a:solidFill>
              </a:rPr>
              <a:t> en que se </a:t>
            </a:r>
            <a:r>
              <a:rPr lang="ca-ES" dirty="0" err="1">
                <a:solidFill>
                  <a:sysClr val="windowText" lastClr="000000"/>
                </a:solidFill>
              </a:rPr>
              <a:t>quieran</a:t>
            </a:r>
            <a:r>
              <a:rPr lang="ca-ES" dirty="0">
                <a:solidFill>
                  <a:sysClr val="windowText" lastClr="000000"/>
                </a:solidFill>
              </a:rPr>
              <a:t> multiplicar)</a:t>
            </a:r>
            <a:r>
              <a:rPr lang="ca-ES" b="1" dirty="0">
                <a:solidFill>
                  <a:sysClr val="windowText" lastClr="000000"/>
                </a:solidFill>
              </a:rPr>
              <a:t> </a:t>
            </a:r>
            <a:r>
              <a:rPr lang="ca-ES" dirty="0">
                <a:solidFill>
                  <a:sysClr val="windowText" lastClr="000000"/>
                </a:solidFill>
              </a:rPr>
              <a:t>y </a:t>
            </a:r>
            <a:r>
              <a:rPr lang="ca-ES" dirty="0" err="1">
                <a:solidFill>
                  <a:sysClr val="windowText" lastClr="000000"/>
                </a:solidFill>
              </a:rPr>
              <a:t>poner</a:t>
            </a:r>
            <a:r>
              <a:rPr lang="ca-ES" dirty="0">
                <a:solidFill>
                  <a:sysClr val="windowText" lastClr="000000"/>
                </a:solidFill>
              </a:rPr>
              <a:t> </a:t>
            </a:r>
            <a:r>
              <a:rPr lang="ca-ES" dirty="0" err="1">
                <a:solidFill>
                  <a:sysClr val="windowText" lastClr="000000"/>
                </a:solidFill>
              </a:rPr>
              <a:t>debajo</a:t>
            </a:r>
            <a:r>
              <a:rPr lang="ca-ES" dirty="0">
                <a:solidFill>
                  <a:sysClr val="windowText" lastClr="000000"/>
                </a:solidFill>
              </a:rPr>
              <a:t> el </a:t>
            </a:r>
            <a:r>
              <a:rPr lang="ca-ES" dirty="0" err="1">
                <a:solidFill>
                  <a:sysClr val="windowText" lastClr="000000"/>
                </a:solidFill>
              </a:rPr>
              <a:t>tamaño</a:t>
            </a:r>
            <a:r>
              <a:rPr lang="ca-ES" dirty="0">
                <a:solidFill>
                  <a:sysClr val="windowText" lastClr="000000"/>
                </a:solidFill>
              </a:rPr>
              <a:t> de cada </a:t>
            </a:r>
            <a:r>
              <a:rPr lang="ca-ES" dirty="0" err="1">
                <a:solidFill>
                  <a:sysClr val="windowText" lastClr="000000"/>
                </a:solidFill>
              </a:rPr>
              <a:t>uno</a:t>
            </a:r>
            <a:r>
              <a:rPr lang="ca-ES" dirty="0">
                <a:solidFill>
                  <a:sysClr val="windowText" lastClr="000000"/>
                </a:solidFill>
              </a:rPr>
              <a:t> de </a:t>
            </a:r>
            <a:r>
              <a:rPr lang="ca-ES" dirty="0" err="1">
                <a:solidFill>
                  <a:sysClr val="windowText" lastClr="000000"/>
                </a:solidFill>
              </a:rPr>
              <a:t>ellas</a:t>
            </a:r>
            <a:r>
              <a:rPr lang="ca-ES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ca-ES" dirty="0">
                <a:solidFill>
                  <a:sysClr val="windowText" lastClr="000000"/>
                </a:solidFill>
              </a:rPr>
              <a:t>Si los números del </a:t>
            </a:r>
            <a:r>
              <a:rPr lang="ca-ES" b="1" dirty="0">
                <a:solidFill>
                  <a:schemeClr val="accent1"/>
                </a:solidFill>
              </a:rPr>
              <a:t>“interior” son los </a:t>
            </a:r>
            <a:r>
              <a:rPr lang="ca-ES" b="1" dirty="0" err="1">
                <a:solidFill>
                  <a:schemeClr val="accent1"/>
                </a:solidFill>
              </a:rPr>
              <a:t>mismos</a:t>
            </a:r>
            <a:r>
              <a:rPr lang="ca-ES" b="1" dirty="0">
                <a:solidFill>
                  <a:schemeClr val="accent1"/>
                </a:solidFill>
              </a:rPr>
              <a:t>, el </a:t>
            </a:r>
            <a:r>
              <a:rPr lang="ca-ES" b="1" dirty="0" err="1">
                <a:solidFill>
                  <a:schemeClr val="accent1"/>
                </a:solidFill>
              </a:rPr>
              <a:t>producto</a:t>
            </a:r>
            <a:r>
              <a:rPr lang="ca-ES" b="1" dirty="0">
                <a:solidFill>
                  <a:schemeClr val="accent1"/>
                </a:solidFill>
              </a:rPr>
              <a:t> </a:t>
            </a:r>
            <a:r>
              <a:rPr lang="ca-ES" b="1" dirty="0" err="1">
                <a:solidFill>
                  <a:schemeClr val="accent1"/>
                </a:solidFill>
              </a:rPr>
              <a:t>está</a:t>
            </a:r>
            <a:r>
              <a:rPr lang="ca-ES" b="1" dirty="0">
                <a:solidFill>
                  <a:schemeClr val="accent1"/>
                </a:solidFill>
              </a:rPr>
              <a:t> </a:t>
            </a:r>
            <a:r>
              <a:rPr lang="ca-ES" b="1" dirty="0" err="1">
                <a:solidFill>
                  <a:schemeClr val="accent1"/>
                </a:solidFill>
              </a:rPr>
              <a:t>definido</a:t>
            </a:r>
            <a:r>
              <a:rPr lang="ca-ES" dirty="0">
                <a:solidFill>
                  <a:sysClr val="windowText" lastClr="000000"/>
                </a:solidFill>
              </a:rPr>
              <a:t>.  </a:t>
            </a:r>
            <a:r>
              <a:rPr lang="ca-ES" dirty="0" err="1">
                <a:solidFill>
                  <a:sysClr val="windowText" lastClr="000000"/>
                </a:solidFill>
              </a:rPr>
              <a:t>Entonces</a:t>
            </a:r>
            <a:r>
              <a:rPr lang="ca-ES" dirty="0">
                <a:solidFill>
                  <a:sysClr val="windowText" lastClr="000000"/>
                </a:solidFill>
              </a:rPr>
              <a:t>, </a:t>
            </a:r>
            <a:r>
              <a:rPr lang="ca-ES" b="1" dirty="0">
                <a:solidFill>
                  <a:schemeClr val="accent6"/>
                </a:solidFill>
              </a:rPr>
              <a:t>¡</a:t>
            </a:r>
            <a:r>
              <a:rPr lang="ca-ES" dirty="0">
                <a:solidFill>
                  <a:sysClr val="windowText" lastClr="000000"/>
                </a:solidFill>
              </a:rPr>
              <a:t>los</a:t>
            </a:r>
            <a:r>
              <a:rPr lang="ca-ES" dirty="0"/>
              <a:t> </a:t>
            </a:r>
            <a:r>
              <a:rPr lang="ca-ES" b="1" dirty="0">
                <a:solidFill>
                  <a:schemeClr val="accent6"/>
                </a:solidFill>
              </a:rPr>
              <a:t>números “</a:t>
            </a:r>
            <a:r>
              <a:rPr lang="ca-ES" b="1" dirty="0" err="1">
                <a:solidFill>
                  <a:schemeClr val="accent6"/>
                </a:solidFill>
              </a:rPr>
              <a:t>exteriores</a:t>
            </a:r>
            <a:r>
              <a:rPr lang="ca-ES" b="1" dirty="0">
                <a:solidFill>
                  <a:schemeClr val="accent6"/>
                </a:solidFill>
              </a:rPr>
              <a:t>” </a:t>
            </a:r>
            <a:r>
              <a:rPr lang="ca-ES" dirty="0"/>
              <a:t>dan el </a:t>
            </a:r>
            <a:r>
              <a:rPr lang="ca-ES" b="1" dirty="0" err="1">
                <a:solidFill>
                  <a:schemeClr val="accent6"/>
                </a:solidFill>
              </a:rPr>
              <a:t>tamaño</a:t>
            </a:r>
            <a:r>
              <a:rPr lang="ca-ES" b="1" dirty="0">
                <a:solidFill>
                  <a:schemeClr val="accent6"/>
                </a:solidFill>
              </a:rPr>
              <a:t> de la </a:t>
            </a:r>
            <a:r>
              <a:rPr lang="ca-ES" b="1" dirty="0" err="1">
                <a:solidFill>
                  <a:schemeClr val="accent6"/>
                </a:solidFill>
              </a:rPr>
              <a:t>matriz</a:t>
            </a:r>
            <a:r>
              <a:rPr lang="ca-ES" b="1" dirty="0">
                <a:solidFill>
                  <a:schemeClr val="accent6"/>
                </a:solidFill>
              </a:rPr>
              <a:t> </a:t>
            </a:r>
            <a:r>
              <a:rPr lang="ca-ES" b="1" dirty="0" err="1">
                <a:solidFill>
                  <a:schemeClr val="accent6"/>
                </a:solidFill>
              </a:rPr>
              <a:t>producto</a:t>
            </a:r>
            <a:r>
              <a:rPr lang="ca-ES" b="1" dirty="0">
                <a:solidFill>
                  <a:schemeClr val="accent6"/>
                </a:solidFill>
              </a:rPr>
              <a:t>!</a:t>
            </a:r>
            <a:endParaRPr lang="ca-E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/>
              <p:nvPr/>
            </p:nvSpPr>
            <p:spPr>
              <a:xfrm>
                <a:off x="7860279" y="5265593"/>
                <a:ext cx="2653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a-E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ca-E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a-E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279" y="5265593"/>
                <a:ext cx="265329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/>
              <p:nvPr/>
            </p:nvSpPr>
            <p:spPr>
              <a:xfrm>
                <a:off x="8180562" y="4958507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562" y="4958507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/>
              <p:nvPr/>
            </p:nvSpPr>
            <p:spPr>
              <a:xfrm>
                <a:off x="9722138" y="4955548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38" y="4955548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/>
              <p:nvPr/>
            </p:nvSpPr>
            <p:spPr>
              <a:xfrm>
                <a:off x="10887740" y="5265593"/>
                <a:ext cx="1125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740" y="5265593"/>
                <a:ext cx="1125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/>
              <p:nvPr/>
            </p:nvSpPr>
            <p:spPr>
              <a:xfrm>
                <a:off x="11165843" y="4994970"/>
                <a:ext cx="556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843" y="4994970"/>
                <a:ext cx="55656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BC86990C-1B51-4C2C-B777-DBFAEC83059F}"/>
              </a:ext>
            </a:extLst>
          </p:cNvPr>
          <p:cNvSpPr/>
          <p:nvPr/>
        </p:nvSpPr>
        <p:spPr>
          <a:xfrm>
            <a:off x="8732487" y="6038236"/>
            <a:ext cx="761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/>
              <a:t>Exterior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029E3B5D-A6AF-4E23-92A1-4457040A5CE2}"/>
              </a:ext>
            </a:extLst>
          </p:cNvPr>
          <p:cNvGrpSpPr/>
          <p:nvPr/>
        </p:nvGrpSpPr>
        <p:grpSpPr>
          <a:xfrm>
            <a:off x="8642448" y="5621162"/>
            <a:ext cx="958662" cy="325471"/>
            <a:chOff x="5700407" y="6075955"/>
            <a:chExt cx="958662" cy="325471"/>
          </a:xfrm>
        </p:grpSpPr>
        <p:cxnSp>
          <p:nvCxnSpPr>
            <p:cNvPr id="51" name="Conexão reta 50">
              <a:extLst>
                <a:ext uri="{FF2B5EF4-FFF2-40B4-BE49-F238E27FC236}">
                  <a16:creationId xmlns:a16="http://schemas.microsoft.com/office/drawing/2014/main" id="{445AF369-31A7-4669-98C1-14A226CD1D2A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xão reta 52">
              <a:extLst>
                <a:ext uri="{FF2B5EF4-FFF2-40B4-BE49-F238E27FC236}">
                  <a16:creationId xmlns:a16="http://schemas.microsoft.com/office/drawing/2014/main" id="{F1265567-57CF-49B6-A00B-FA463F0A458B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xão reta 54">
              <a:extLst>
                <a:ext uri="{FF2B5EF4-FFF2-40B4-BE49-F238E27FC236}">
                  <a16:creationId xmlns:a16="http://schemas.microsoft.com/office/drawing/2014/main" id="{F3F2BDF7-30F7-4522-9AEA-2682F0E2792A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FB0E90DA-2764-4278-A98F-AE36831E07BF}"/>
              </a:ext>
            </a:extLst>
          </p:cNvPr>
          <p:cNvGrpSpPr/>
          <p:nvPr/>
        </p:nvGrpSpPr>
        <p:grpSpPr>
          <a:xfrm>
            <a:off x="8029931" y="5559886"/>
            <a:ext cx="2204695" cy="735330"/>
            <a:chOff x="5700407" y="6075955"/>
            <a:chExt cx="958662" cy="325471"/>
          </a:xfrm>
        </p:grpSpPr>
        <p:cxnSp>
          <p:nvCxnSpPr>
            <p:cNvPr id="58" name="Conexão reta 57">
              <a:extLst>
                <a:ext uri="{FF2B5EF4-FFF2-40B4-BE49-F238E27FC236}">
                  <a16:creationId xmlns:a16="http://schemas.microsoft.com/office/drawing/2014/main" id="{8BB833B0-045B-4C2A-BCFC-7EB8432C1A65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xão reta 58">
              <a:extLst>
                <a:ext uri="{FF2B5EF4-FFF2-40B4-BE49-F238E27FC236}">
                  <a16:creationId xmlns:a16="http://schemas.microsoft.com/office/drawing/2014/main" id="{5714D65F-E25A-4F1F-A1D9-640F6A48E35C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xão reta 59">
              <a:extLst>
                <a:ext uri="{FF2B5EF4-FFF2-40B4-BE49-F238E27FC236}">
                  <a16:creationId xmlns:a16="http://schemas.microsoft.com/office/drawing/2014/main" id="{B432F2F4-5708-4364-B288-011C315293C5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8DE2AC1F-2525-4E39-A5D9-E13D62D0D63C}"/>
              </a:ext>
            </a:extLst>
          </p:cNvPr>
          <p:cNvSpPr/>
          <p:nvPr/>
        </p:nvSpPr>
        <p:spPr>
          <a:xfrm>
            <a:off x="8785300" y="5683743"/>
            <a:ext cx="732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/>
              <a:t>Interior</a:t>
            </a:r>
          </a:p>
        </p:txBody>
      </p:sp>
      <p:sp>
        <p:nvSpPr>
          <p:cNvPr id="62" name="Seta: Para a Direita 61">
            <a:extLst>
              <a:ext uri="{FF2B5EF4-FFF2-40B4-BE49-F238E27FC236}">
                <a16:creationId xmlns:a16="http://schemas.microsoft.com/office/drawing/2014/main" id="{EEACD159-3582-4BDD-BFBE-9D19DCCFFD7C}"/>
              </a:ext>
            </a:extLst>
          </p:cNvPr>
          <p:cNvSpPr/>
          <p:nvPr/>
        </p:nvSpPr>
        <p:spPr>
          <a:xfrm>
            <a:off x="10472595" y="5364302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: Cantos Arredondados 7">
            <a:hlinkClick r:id="rId16" action="ppaction://hlinksldjump"/>
            <a:extLst>
              <a:ext uri="{FF2B5EF4-FFF2-40B4-BE49-F238E27FC236}">
                <a16:creationId xmlns:a16="http://schemas.microsoft.com/office/drawing/2014/main" id="{E1C70D52-1EB9-4B52-8146-3A054444FDC0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37" name="Retângulo: Cantos Arredondados 8">
            <a:hlinkClick r:id="rId17" action="ppaction://hlinksldjump"/>
            <a:extLst>
              <a:ext uri="{FF2B5EF4-FFF2-40B4-BE49-F238E27FC236}">
                <a16:creationId xmlns:a16="http://schemas.microsoft.com/office/drawing/2014/main" id="{8F016392-4F47-40AB-B22E-6205864B36E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9">
            <a:hlinkClick r:id="rId18" action="ppaction://hlinksldjump"/>
            <a:extLst>
              <a:ext uri="{FF2B5EF4-FFF2-40B4-BE49-F238E27FC236}">
                <a16:creationId xmlns:a16="http://schemas.microsoft.com/office/drawing/2014/main" id="{F6504D05-A816-40E8-930C-AC1E474AC68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6" grpId="0" animBg="1"/>
      <p:bldP spid="2" grpId="0"/>
      <p:bldP spid="3" grpId="0"/>
      <p:bldP spid="47" grpId="0"/>
      <p:bldP spid="48" grpId="0"/>
      <p:bldP spid="49" grpId="0"/>
      <p:bldP spid="52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088000" y="66077"/>
            <a:ext cx="10008000" cy="3362924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155064" y="95123"/>
                <a:ext cx="9873872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con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determinadas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forma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siguiente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Para encontrar la entrada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seleccione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(primer factor) y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segundo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factor).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Multiplique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fila con las de la columna, y 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continuación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sume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los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resultantes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(como ha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hecho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en “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Practíquelo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64" y="95123"/>
                <a:ext cx="9873872" cy="3354765"/>
              </a:xfrm>
              <a:prstGeom prst="rect">
                <a:avLst/>
              </a:prstGeom>
              <a:blipFill>
                <a:blip r:embed="rId5"/>
                <a:stretch>
                  <a:fillRect l="-988" t="-1455" r="-988" b="-32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55064" y="3613159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51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Vea</a:t>
            </a:r>
            <a:r>
              <a:rPr lang="ca-ES" sz="2400" b="1" u="sng" dirty="0">
                <a:solidFill>
                  <a:srgbClr val="29A6FF"/>
                </a:solidFill>
              </a:rPr>
              <a:t> como “funciona” la </a:t>
            </a:r>
            <a:r>
              <a:rPr lang="ca-ES" sz="2400" b="1" u="sng" dirty="0" err="1">
                <a:solidFill>
                  <a:srgbClr val="29A6FF"/>
                </a:solidFill>
              </a:rPr>
              <a:t>definición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08091" y="3727517"/>
                <a:ext cx="4242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si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posible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</a:t>
                </a:r>
                <a:endParaRPr lang="ca-ES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91" y="3727517"/>
                <a:ext cx="4242123" cy="461665"/>
              </a:xfrm>
              <a:prstGeom prst="rect">
                <a:avLst/>
              </a:prstGeom>
              <a:blipFill>
                <a:blip r:embed="rId6"/>
                <a:stretch>
                  <a:fillRect l="-2299" t="-10526" r="-1149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D50E3336-F225-4A2A-A713-C750FAD5F63F}"/>
              </a:ext>
            </a:extLst>
          </p:cNvPr>
          <p:cNvGrpSpPr/>
          <p:nvPr/>
        </p:nvGrpSpPr>
        <p:grpSpPr>
          <a:xfrm>
            <a:off x="8821408" y="3807831"/>
            <a:ext cx="1682348" cy="1008188"/>
            <a:chOff x="9147602" y="3807831"/>
            <a:chExt cx="1682348" cy="1008188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D0CE2183-AE87-4DBF-AFDB-1D9F6CC257A2}"/>
                </a:ext>
              </a:extLst>
            </p:cNvPr>
            <p:cNvSpPr/>
            <p:nvPr/>
          </p:nvSpPr>
          <p:spPr>
            <a:xfrm>
              <a:off x="9147602" y="3807831"/>
              <a:ext cx="1682348" cy="4143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304C3C2-BC7A-423A-9DA1-263FA9E08982}"/>
                </a:ext>
              </a:extLst>
            </p:cNvPr>
            <p:cNvSpPr/>
            <p:nvPr/>
          </p:nvSpPr>
          <p:spPr>
            <a:xfrm>
              <a:off x="9602324" y="4169688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3B6F3BD-0464-491B-9F3B-66894410EF77}"/>
              </a:ext>
            </a:extLst>
          </p:cNvPr>
          <p:cNvGrpSpPr/>
          <p:nvPr/>
        </p:nvGrpSpPr>
        <p:grpSpPr>
          <a:xfrm>
            <a:off x="5211369" y="4816019"/>
            <a:ext cx="1748266" cy="369332"/>
            <a:chOff x="4200265" y="4773792"/>
            <a:chExt cx="174826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/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a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a-E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ca-ES" b="1" dirty="0"/>
                </a:p>
              </p:txBody>
            </p:sp>
          </mc:Choice>
          <mc:Fallback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/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ca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a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ca-ES" b="1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E5310702-A0C1-4698-825A-4AE41DBD5B7E}"/>
              </a:ext>
            </a:extLst>
          </p:cNvPr>
          <p:cNvCxnSpPr>
            <a:cxnSpLocks/>
          </p:cNvCxnSpPr>
          <p:nvPr/>
        </p:nvCxnSpPr>
        <p:spPr>
          <a:xfrm>
            <a:off x="4300193" y="4681254"/>
            <a:ext cx="911176" cy="13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CBE84AF8-F392-4F26-90BF-236C3199FF23}"/>
              </a:ext>
            </a:extLst>
          </p:cNvPr>
          <p:cNvCxnSpPr>
            <a:cxnSpLocks/>
          </p:cNvCxnSpPr>
          <p:nvPr/>
        </p:nvCxnSpPr>
        <p:spPr>
          <a:xfrm flipV="1">
            <a:off x="4896296" y="5178311"/>
            <a:ext cx="1303354" cy="496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/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ln w="28575"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4A3431C4-9391-40BA-A7D1-67214B16CEF7}"/>
              </a:ext>
            </a:extLst>
          </p:cNvPr>
          <p:cNvSpPr/>
          <p:nvPr/>
        </p:nvSpPr>
        <p:spPr>
          <a:xfrm>
            <a:off x="7042567" y="4900043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89264017-10AE-41E8-B97F-B3AE4649EADC}"/>
              </a:ext>
            </a:extLst>
          </p:cNvPr>
          <p:cNvSpPr/>
          <p:nvPr/>
        </p:nvSpPr>
        <p:spPr>
          <a:xfrm rot="16200000">
            <a:off x="7813066" y="5393102"/>
            <a:ext cx="337976" cy="195584"/>
          </a:xfrm>
          <a:prstGeom prst="rightArrow">
            <a:avLst/>
          </a:prstGeom>
          <a:solidFill>
            <a:srgbClr val="29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/>
              <p:nvPr/>
            </p:nvSpPr>
            <p:spPr>
              <a:xfrm>
                <a:off x="7312572" y="5725168"/>
                <a:ext cx="1625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b="0" i="0" smtClean="0"/>
                        <m:t>tama</m:t>
                      </m:r>
                      <m:r>
                        <m:rPr>
                          <m:nor/>
                        </m:rPr>
                        <a:rPr lang="es-ES" b="0" i="0" smtClean="0"/>
                        <m:t>ñ</m:t>
                      </m:r>
                      <m:r>
                        <m:rPr>
                          <m:nor/>
                        </m:rPr>
                        <a:rPr lang="es-ES" b="0" i="0" smtClean="0"/>
                        <m:t>o</m:t>
                      </m:r>
                      <m:r>
                        <m:rPr>
                          <m:nor/>
                        </m:rPr>
                        <a:rPr lang="ca-ES" b="0" i="0" smtClean="0"/>
                        <m:t> </m:t>
                      </m:r>
                      <m:r>
                        <m:rPr>
                          <m:nor/>
                        </m:rPr>
                        <a:rPr lang="ca-ES" b="0" i="0" smtClean="0"/>
                        <m:t>de</m:t>
                      </m:r>
                      <m:r>
                        <m:rPr>
                          <m:nor/>
                        </m:rPr>
                        <a:rPr lang="ca-ES" b="0" i="0" smtClean="0"/>
                        <m:t> 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72" y="5725168"/>
                <a:ext cx="162576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25BEB0E4-B740-49A4-A407-D7BF85071089}"/>
              </a:ext>
            </a:extLst>
          </p:cNvPr>
          <p:cNvCxnSpPr>
            <a:cxnSpLocks/>
          </p:cNvCxnSpPr>
          <p:nvPr/>
        </p:nvCxnSpPr>
        <p:spPr>
          <a:xfrm>
            <a:off x="8506396" y="4968448"/>
            <a:ext cx="537313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a-ES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ca-ES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</p:grp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C7EDC10-1F57-410E-BA8A-C80E0B794643}"/>
              </a:ext>
            </a:extLst>
          </p:cNvPr>
          <p:cNvSpPr/>
          <p:nvPr/>
        </p:nvSpPr>
        <p:spPr>
          <a:xfrm>
            <a:off x="8903036" y="3790857"/>
            <a:ext cx="1557449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F3596D5A-3990-4F31-B041-CE39F85E5AE8}"/>
              </a:ext>
            </a:extLst>
          </p:cNvPr>
          <p:cNvSpPr/>
          <p:nvPr/>
        </p:nvSpPr>
        <p:spPr>
          <a:xfrm>
            <a:off x="9700886" y="4114701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>
                <a:solidFill>
                  <a:schemeClr val="accent6"/>
                </a:solidFill>
              </a:rPr>
              <a:t>V</a:t>
            </a: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BBF69C83-58AE-407B-9959-74DB5635B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: Cantos Arredondados 7">
            <a:hlinkClick r:id="rId18" action="ppaction://hlinksldjump"/>
            <a:extLst>
              <a:ext uri="{FF2B5EF4-FFF2-40B4-BE49-F238E27FC236}">
                <a16:creationId xmlns:a16="http://schemas.microsoft.com/office/drawing/2014/main" id="{AFFC86DF-2693-4CD1-B7E0-4BFA305216E2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53" name="Retângulo: Cantos Arredondados 8">
            <a:hlinkClick r:id="rId19" action="ppaction://hlinksldjump"/>
            <a:extLst>
              <a:ext uri="{FF2B5EF4-FFF2-40B4-BE49-F238E27FC236}">
                <a16:creationId xmlns:a16="http://schemas.microsoft.com/office/drawing/2014/main" id="{35B93704-918A-4776-BCDC-95E79BF643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9">
            <a:hlinkClick r:id="rId20" action="ppaction://hlinksldjump"/>
            <a:extLst>
              <a:ext uri="{FF2B5EF4-FFF2-40B4-BE49-F238E27FC236}">
                <a16:creationId xmlns:a16="http://schemas.microsoft.com/office/drawing/2014/main" id="{13708C01-505B-4F0D-A226-732AA328063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3" grpId="0"/>
      <p:bldP spid="31" grpId="0"/>
      <p:bldP spid="38" grpId="0" animBg="1"/>
      <p:bldP spid="39" grpId="0" animBg="1"/>
      <p:bldP spid="41" grpId="0" animBg="1"/>
      <p:bldP spid="37" grpId="0"/>
      <p:bldP spid="74" grpId="0" animBg="1"/>
      <p:bldP spid="74" grpId="1" animBg="1"/>
      <p:bldP spid="75" grpId="0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088000" y="74237"/>
            <a:ext cx="10008000" cy="3354764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212669" y="-977"/>
                <a:ext cx="9859637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con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determinadas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forma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siguiente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Para encontrar la entrada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seleccione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(primer factor) y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segundo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factor).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Multiplique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fila con las de la columna, y 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continuación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sume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los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resultantes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(como ha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hecho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en “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Practíquelo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669" y="-977"/>
                <a:ext cx="9859637" cy="3354765"/>
              </a:xfrm>
              <a:prstGeom prst="rect">
                <a:avLst/>
              </a:prstGeom>
              <a:blipFill>
                <a:blip r:embed="rId5"/>
                <a:stretch>
                  <a:fillRect l="-989" t="-1455" r="-928" b="-32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51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Vea</a:t>
            </a:r>
            <a:r>
              <a:rPr lang="ca-ES" sz="2400" b="1" u="sng" dirty="0">
                <a:solidFill>
                  <a:srgbClr val="29A6FF"/>
                </a:solidFill>
              </a:rPr>
              <a:t> como “funciona” la </a:t>
            </a:r>
            <a:r>
              <a:rPr lang="ca-ES" sz="2400" b="1" u="sng" dirty="0" err="1">
                <a:solidFill>
                  <a:srgbClr val="29A6FF"/>
                </a:solidFill>
              </a:rPr>
              <a:t>definición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242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si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posible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242123" cy="461665"/>
              </a:xfrm>
              <a:prstGeom prst="rect">
                <a:avLst/>
              </a:prstGeom>
              <a:blipFill>
                <a:blip r:embed="rId6"/>
                <a:stretch>
                  <a:fillRect l="-2299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0CE2183-AE87-4DBF-AFDB-1D9F6CC257A2}"/>
              </a:ext>
            </a:extLst>
          </p:cNvPr>
          <p:cNvSpPr/>
          <p:nvPr/>
        </p:nvSpPr>
        <p:spPr>
          <a:xfrm>
            <a:off x="2495387" y="1521202"/>
            <a:ext cx="6499847" cy="2934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55880" y="4601812"/>
            <a:ext cx="3080523" cy="846963"/>
            <a:chOff x="9103274" y="4722385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103274" y="4722385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ca-ES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3274" y="4722385"/>
                  <a:ext cx="3080523" cy="8469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/>
              <p:nvPr/>
            </p:nvSpPr>
            <p:spPr>
              <a:xfrm>
                <a:off x="4483210" y="4354243"/>
                <a:ext cx="327054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ca-ES" dirty="0">
                    <a:solidFill>
                      <a:sysClr val="windowText" lastClr="000000"/>
                    </a:solidFill>
                  </a:rPr>
                  <a:t>Encontrar la entrada de la fila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10" y="4354243"/>
                <a:ext cx="3270545" cy="369332"/>
              </a:xfrm>
              <a:prstGeom prst="rect">
                <a:avLst/>
              </a:prstGeom>
              <a:blipFill>
                <a:blip r:embed="rId8"/>
                <a:stretch>
                  <a:fillRect l="-1490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6A7B6160-4FCF-410C-957A-FCA61CA0704B}"/>
              </a:ext>
            </a:extLst>
          </p:cNvPr>
          <p:cNvCxnSpPr>
            <a:cxnSpLocks/>
          </p:cNvCxnSpPr>
          <p:nvPr/>
        </p:nvCxnSpPr>
        <p:spPr>
          <a:xfrm>
            <a:off x="9197059" y="5246932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 rot="16200000">
            <a:off x="10828063" y="5667161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/>
              <p:nvPr/>
            </p:nvSpPr>
            <p:spPr>
              <a:xfrm>
                <a:off x="7455039" y="4354243"/>
                <a:ext cx="2258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dirty="0">
                    <a:solidFill>
                      <a:sysClr val="windowText" lastClr="000000"/>
                    </a:solidFill>
                  </a:rPr>
                  <a:t>y la columna 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039" y="4354243"/>
                <a:ext cx="2258439" cy="369332"/>
              </a:xfrm>
              <a:prstGeom prst="rect">
                <a:avLst/>
              </a:prstGeom>
              <a:blipFill>
                <a:blip r:embed="rId9"/>
                <a:stretch>
                  <a:fillRect l="-2432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/>
              <p:nvPr/>
            </p:nvSpPr>
            <p:spPr>
              <a:xfrm>
                <a:off x="4468552" y="4663592"/>
                <a:ext cx="47450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dirty="0" err="1">
                    <a:solidFill>
                      <a:sysClr val="windowText" lastClr="000000"/>
                    </a:solidFill>
                  </a:rPr>
                  <a:t>Seleccione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la fila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a-ES" b="1" dirty="0">
                    <a:solidFill>
                      <a:srgbClr val="0070C0"/>
                    </a:solidFill>
                  </a:rPr>
                  <a:t> 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de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(primer factor)</a:t>
                </a:r>
                <a:endParaRPr lang="ca-ES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52" y="4663592"/>
                <a:ext cx="4745017" cy="369332"/>
              </a:xfrm>
              <a:prstGeom prst="rect">
                <a:avLst/>
              </a:prstGeom>
              <a:blipFill>
                <a:blip r:embed="rId10"/>
                <a:stretch>
                  <a:fillRect l="-1028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D3E9024D-9E55-481E-855D-251CE7037EED}"/>
              </a:ext>
            </a:extLst>
          </p:cNvPr>
          <p:cNvSpPr/>
          <p:nvPr/>
        </p:nvSpPr>
        <p:spPr>
          <a:xfrm>
            <a:off x="2495387" y="1853955"/>
            <a:ext cx="4217674" cy="35254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96148C33-153B-4DB7-A44B-6A555BC6AE90}"/>
              </a:ext>
            </a:extLst>
          </p:cNvPr>
          <p:cNvSpPr/>
          <p:nvPr/>
        </p:nvSpPr>
        <p:spPr>
          <a:xfrm>
            <a:off x="9010082" y="1489728"/>
            <a:ext cx="3014024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F5A8B1B5-CB1A-48CD-8AD5-04A58CF06030}"/>
              </a:ext>
            </a:extLst>
          </p:cNvPr>
          <p:cNvSpPr/>
          <p:nvPr/>
        </p:nvSpPr>
        <p:spPr>
          <a:xfrm>
            <a:off x="6713061" y="1876149"/>
            <a:ext cx="5311045" cy="35254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/>
              <p:nvPr/>
            </p:nvSpPr>
            <p:spPr>
              <a:xfrm>
                <a:off x="4517512" y="4961221"/>
                <a:ext cx="4522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dirty="0">
                    <a:solidFill>
                      <a:sysClr val="windowText" lastClr="000000"/>
                    </a:solidFill>
                  </a:rPr>
                  <a:t>y la columna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segundo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factor)</a:t>
                </a:r>
                <a:endParaRPr lang="ca-ES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512" y="4961221"/>
                <a:ext cx="4522648" cy="369332"/>
              </a:xfrm>
              <a:prstGeom prst="rect">
                <a:avLst/>
              </a:prstGeom>
              <a:blipFill>
                <a:blip r:embed="rId15"/>
                <a:stretch>
                  <a:fillRect l="-1078" t="-10000" r="-539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510234" y="2201049"/>
            <a:ext cx="9528721" cy="106970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509715" cy="923330"/>
            <a:chOff x="4737370" y="5467628"/>
            <a:chExt cx="5371487" cy="923330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23330"/>
              <a:chOff x="4756826" y="5467628"/>
              <a:chExt cx="5352031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Multiplicar las </a:t>
                    </a:r>
                    <a:r>
                      <a:rPr lang="ca-ES" dirty="0" err="1">
                        <a:solidFill>
                          <a:sysClr val="windowText" lastClr="000000"/>
                        </a:solidFill>
                      </a:rPr>
                      <a:t>correspondientes</a:t>
                    </a:r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ca-ES" dirty="0" err="1">
                        <a:solidFill>
                          <a:sysClr val="windowText" lastClr="000000"/>
                        </a:solidFill>
                      </a:rPr>
                      <a:t>entradas</a:t>
                    </a:r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de la fila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y la columna    , y sumar los </a:t>
                    </a:r>
                    <a:r>
                      <a:rPr lang="ca-ES" dirty="0" err="1">
                        <a:solidFill>
                          <a:sysClr val="windowText" lastClr="000000"/>
                        </a:solidFill>
                      </a:rPr>
                      <a:t>productos</a:t>
                    </a:r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ca-ES" dirty="0" err="1">
                        <a:solidFill>
                          <a:sysClr val="windowText" lastClr="000000"/>
                        </a:solidFill>
                      </a:rPr>
                      <a:t>resultantes</a:t>
                    </a:r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.</a:t>
                    </a:r>
                    <a:endParaRPr lang="ca-ES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888" t="-3974" r="-888" b="-9934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82148" y="5756760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85" name="Imagem 84">
            <a:extLst>
              <a:ext uri="{FF2B5EF4-FFF2-40B4-BE49-F238E27FC236}">
                <a16:creationId xmlns:a16="http://schemas.microsoft.com/office/drawing/2014/main" id="{C21C2F50-B27E-4BBB-88C8-5D5B00C9F62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6" name="Retângulo: Cantos Arredondados 7">
            <a:hlinkClick r:id="rId20" action="ppaction://hlinksldjump"/>
            <a:extLst>
              <a:ext uri="{FF2B5EF4-FFF2-40B4-BE49-F238E27FC236}">
                <a16:creationId xmlns:a16="http://schemas.microsoft.com/office/drawing/2014/main" id="{1F6C11C6-CC85-417A-8EEB-4D5F2C2CF269}"/>
              </a:ext>
            </a:extLst>
          </p:cNvPr>
          <p:cNvSpPr/>
          <p:nvPr/>
        </p:nvSpPr>
        <p:spPr>
          <a:xfrm>
            <a:off x="6258" y="990000"/>
            <a:ext cx="177781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es-ES" b="1" dirty="0">
                <a:solidFill>
                  <a:schemeClr val="tx1"/>
                </a:solidFill>
              </a:rPr>
              <a:t>Practíquelo</a:t>
            </a:r>
            <a:r>
              <a:rPr lang="ca-ES" b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57" name="Retângulo: Cantos Arredondados 8">
            <a:hlinkClick r:id="rId21" action="ppaction://hlinksldjump"/>
            <a:extLst>
              <a:ext uri="{FF2B5EF4-FFF2-40B4-BE49-F238E27FC236}">
                <a16:creationId xmlns:a16="http://schemas.microsoft.com/office/drawing/2014/main" id="{607C8A41-21B7-4984-839F-632E4842051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9">
            <a:hlinkClick r:id="rId22" action="ppaction://hlinksldjump"/>
            <a:extLst>
              <a:ext uri="{FF2B5EF4-FFF2-40B4-BE49-F238E27FC236}">
                <a16:creationId xmlns:a16="http://schemas.microsoft.com/office/drawing/2014/main" id="{4DEBFC10-1F3B-4342-BE8B-6389A376DC70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82" name="Retângulo: Cantos Arredondados 78">
            <a:extLst>
              <a:ext uri="{FF2B5EF4-FFF2-40B4-BE49-F238E27FC236}">
                <a16:creationId xmlns:a16="http://schemas.microsoft.com/office/drawing/2014/main" id="{582A05D0-AA08-4D04-9C1F-11C14F252873}"/>
              </a:ext>
            </a:extLst>
          </p:cNvPr>
          <p:cNvSpPr/>
          <p:nvPr/>
        </p:nvSpPr>
        <p:spPr>
          <a:xfrm>
            <a:off x="2510234" y="2224048"/>
            <a:ext cx="1012455" cy="4008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23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9" grpId="0" animBg="1"/>
      <p:bldP spid="22" grpId="0"/>
      <p:bldP spid="22" grpId="1"/>
      <p:bldP spid="23" grpId="0"/>
      <p:bldP spid="23" grpId="1"/>
      <p:bldP spid="64" grpId="0" animBg="1"/>
      <p:bldP spid="64" grpId="1" animBg="1"/>
      <p:bldP spid="76" grpId="0" animBg="1"/>
      <p:bldP spid="76" grpId="1" animBg="1"/>
      <p:bldP spid="77" grpId="0" animBg="1"/>
      <p:bldP spid="79" grpId="0" animBg="1"/>
      <p:bldP spid="79" grpId="1" animBg="1"/>
      <p:bldP spid="24" grpId="0"/>
      <p:bldP spid="24" grpId="1"/>
      <p:bldP spid="80" grpId="0" animBg="1"/>
      <p:bldP spid="83" grpId="0" animBg="1"/>
      <p:bldP spid="82" grpId="0" animBg="1"/>
      <p:bldP spid="8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nVE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51R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OdU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nVERSA5RjXXsDAAABDAAAIQAAAHVuaXZlcnNhbC9mbGFzaF9za2luX3NldHRpbmdzLnhtbI1WUW/aMBB+Lr8CsXdYKRutlCLRFqRqrK3Wru9OcoCFY0e2Q8e/352JgwNpCRFSfPd99vm78zmR2XDZ3YI2XMnb3rA36VxESaE1SPsGWS6YhW7MDDymt73538WiN3AIJZR+BWu5XBk0lJYuR1SispzJ3UKtVD9myWalVSHT3uTb/IqeaOCgR6T1LgctuNwg7sfw+u5h3owT3NhHC1l/yRLoKwwcCbPL2XA2bEPINRgDFMzNw3Q4/XmGI1gMwq8yGo+uR9NWjMMyc/drRdpyw60jjYfjq/GomYTSIrau6xdr5Cov8vZpyLVaUexHjDE9ZxhCsRSrAeEPN/ScgWNl7WiRM/m28M+e0T4urFWynyhpsWj7UumMCeQs3a8Vp8xwC4aromoJjDxOWxB8BcXjNPlMGLaCuuoJpJfpZ3lC9UDX8V9Fv6+aUEzWDDSCpxiH0qmLGL7Tc4CWb8HJj0hDrcQLrVDrCFTPsYCJ1QVEAz8ij1mrj+fC4nH33tDiES+4xxdWGJgsmTAl6GD0sD/wwWUazFMavP9diSKD+32U4VR1h4ff39+5xIXIylaFpmFbmg7rBkaPe0LBT3CB0eNeSfVnKXYn4GMPMfwZumMuewely5ADqS8ikAzfvT5+5Fw0/4JajwkWLA0OkKkUJq4i3ngGlJxo4GwUxeAojEiyLV8xi/fIb8LEOxe7iQZHjn0VNRZNZLkVcFpKiSq0wSDQ+V7fa4OHCPvDZ6Z2AUvrsXWj157uqTDZbtz5UlU//V6l/aBr8Qa77WVMb0C/KSVMr1tSsIuhvO7iPIbTRYENCPSjXKo2BKkshDO74BqRan+cWmGZtSxZZxhJc9SVdi55jUmKyvVOkyeLLAY9w4Rz8JVWtxFqzVdrgX/7zuED0jr8Eyfx7BqnkoxXRRwYXIqB6WTtC3w/IHtWCMsFbEGUvsBAm/xkO5HBmj7dIxVOvdgCy9lKK7vHoRJqHa/mOIG/Yzyq3oVCx5lCtiw2bjeHjuDbcBBC0JnLvkZVGLY0N3aFEs6Izga1MCWBcqyw6tUybcvpDmO3VbaFqeSZ6x5opmV8YA0uogil8lIE5/L4E7tfna6UaqJq+gZPM4Fa42TYRHCeemd8w+M2WWqAsCs6Y6fq1b9gFyum06cKUGveDW7i4s7wNnMN1pB8z/jJEQ0Cq0tHpTy+44f/pNP5D1BLAwQUAAIACADnVER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nVERSsTpJNcABAAB/BgAAHwAAAHVuaXZlcnNhbC9odG1sX3NraW5fc2V0dGluZ3MuanONlMFPwjAUxu/8FWReDdGBTrxhgMSEg4nejIeue4yFrq9pC4LG/911CHbdm9Je6Jcf3+tr1++z169GxKP+ff+z/l2vn5rrWgOnWb2By6YuOvTS6ZERRQYvRQmikBAFyNYhSyYMnPSvX4RyjmTtmu6fna/xDCMkaHUq4ImaAA2hbQntnTLcUeLH8d89r61DS95BpxtrUQ44SgvSDiTqktVMdLGsh99hAOMW9D/oknFomN7Ed2nWSf46jtIk42Of41gqJvcLzHGQMr7ONW5kdqDnQzd9erVXoKsrX5/KPkznPiAKYx8tlGHh2fUsnsXdpNJgDPzUHU8n8eSWhAVLQfgNJaO70eQPtGE8r8cf9LYwhT3SSZwMk5FPK5ZD65Q4ZNfZsInJyqt1mq3iB87CznrNsAYh2B50y6r9YShUG3XGBSqNuTuRNpq4SaICWVbI/MBNx26SnNuss+36NurMGKSos+PtwZWbPhMcxiRqPDMMntmKeMplV7qcEQ2WfNwmqLqgckFQIlUXKZAMtCBGj9uxYda49WvVONNr0C+IospPdy1gqjgB/SiX6ARmLeOrstKqht78qCD3zs/uMtxn7+sbUEsDBBQAAgAIAOdURFKUE7MiaQAAAG4AAAAcAAAAdW5pdmVyc2FsL2xvY2FsX3NldHRpbmdzLnhtbA3MMQ6DMAxA0Z1TWN4p7daBwMZWltIDWMRFkRwbkYDg9mT7w9Nv+zMKHLylYOrw9XgisM7mgy4Of9NQvxFSJvUkpuxQDaHvqlZsJvlyzgUmWIUu3iaOJTKPFIscdhGo4VNe/8Aem666AVBLAwQUAAIACADZXUJ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2l1C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51REUpxeMggUBgAANxcAAB0AAAAAAAAAAQAAAAAAzBMAAHVuaXZlcnNhbC9jb21tb25fbWVzc2FnZXMubG5nUEsBAgAAFAACAAgA51REUmayotWlAAAAgwEAAC4AAAAAAAAAAQAAAAAAGxoAAHVuaXZlcnNhbC9wbGF5YmFja19hbmRfbmF2aWdhdGlvbl9zZXR0aW5ncy54bWxQSwECAAAUAAIACADnVERS0L0vtE4EAACHFQAAJwAAAAAAAAABAAAAAAAMGwAAdW5pdmVyc2FsL2ZsYXNoX3B1Ymxpc2hpbmdfc2V0dGluZ3MueG1sUEsBAgAAFAACAAgA51REUgOUY117AwAAAQwAACEAAAAAAAAAAQAAAAAAnx8AAHVuaXZlcnNhbC9mbGFzaF9za2luX3NldHRpbmdzLnhtbFBLAQIAABQAAgAIAOdURFLmRcYRSAQAABEVAAAmAAAAAAAAAAEAAAAAAFkjAAB1bml2ZXJzYWwvaHRtbF9wdWJsaXNoaW5nX3NldHRpbmdzLnhtbFBLAQIAABQAAgAIAOdURFKxOkk1wAEAAH8GAAAfAAAAAAAAAAEAAAAAAOUnAAB1bml2ZXJzYWwvaHRtbF9za2luX3NldHRpbmdzLmpzUEsBAgAAFAACAAgA51REUpQTsyJpAAAAbgAAABwAAAAAAAAAAQAAAAAA4ikAAHVuaXZlcnNhbC9sb2NhbF9zZXR0aW5ncy54bWxQSwECAAAUAAIACADZXUJSqp+OWRYKAAAWGQAAFwAAAAAAAAAAAAAAAACFKgAAdW5pdmVyc2FsL3VuaXZlcnNhbC5wbmdQSwECAAAUAAIACADaXUJS5WXGsUsAAABqAAAAGwAAAAAAAAABAAAAAADQNAAAdW5pdmVyc2FsL3VuaXZlcnNhbC5wbmcueG1sUEsFBgAAAAASABIAVgUAAFQ1AAAAAA==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441FA3FE-A211-4159-9E5A-398D7A57782D}"/>
  <p:tag name="ISPRING_RESOURCE_FOLDER" val="C:\Users\usuari\Documents\Jhil·li\LECCIONES\LECCIÓN 6\Lección_06_N1_ES\"/>
  <p:tag name="ISPRING_PRESENTATION_PATH" val="C:\Users\usuari\Documents\Jhil·li\LECCIONES\LECCIÓN 6\Lección_06_N1_ES.pptx"/>
  <p:tag name="ISPRING_SCREEN_RECS_UPDATED" val="C:\Users\usuari\Documents\Jhil·li\LECCIONES\LECCIÓN 6\Lección_06_N1_ES\"/>
  <p:tag name="ISPRING_ULTRA_SCORM_COURCE_TITLE" val="Lección_06_N1_ES"/>
  <p:tag name="ISPRING_PRESENTATION_TITLE" val="Lección_06_N1_ES"/>
  <p:tag name="ISPRING_OUTPUT_FOLDER" val="[[&quot;\uFFFDd\u0013*{0FCB5101-AEB5-4723-8DCE-7D5C9063266D}&quot;,&quot;C:\\Users\\Carles Serrat\\Desktop\\EngiMath-UPC\\Execution\\LECCIONES_DEF\\LECCIÓN 6&quot;],[&quot;b\uFFFD0F{AB8C8627-7FDD-4AB7-AE54-4F642AE82300}&quot;,&quot;C:\\Users\\usuari\\Documents\\Jhil·li\\LECCIONES\\LECCIÓN 6&quot;],[&quot;*\uFFFD\uFFFD\uFFFD{BB4CDCA5-F38E-475C-8C53-186BBAA01A72}&quot;,&quot;C:\\Users\\filom\\Documents\\ENGIMATH\\LESSONS\\MATRICES\\LESSON 6&quot;]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0S0u029LpDAUl70bCKz4g&quot;,&quot;gi&quot;:&quot;uzOZGi5iumZKPXSrEDZTTA&quot;,&quot;ti&quot;:&quot;characters&quot;,&quot;vs&quot;:{&quot;f&quot;:[1547,708,529],&quot;i&quot;:{&quot;d&quot;:&quot;L0S0u029LpDAUl70bCKz4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],&quot;i&quot;:{&quot;d&quot;:&quot;2GV9JvYfjlTIuBXAhIpw2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usuari\Documents\Jhil·li\LECCIONES\LECCIÓN 6\Lección_06_N1_ES\quiz\quiz3.quiz"/>
  <p:tag name="ISPRING_QUIZ_RELATIVE_PATH" val="Lección_06_N1_ES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,544],&quot;i&quot;:{&quot;d&quot;:&quot;2GV9JvYfjlTIuBXAhIpw2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usuari\Documents\Jhil·li\LECCIONES\LECCIÓN 6\Lección_06_N1_ES\quiz\quiz4.quiz"/>
  <p:tag name="ISPRING_QUIZ_RELATIVE_PATH" val="Lección_06_N1_ES\quiz\quiz4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bKjcNb5RTM3XvXLVuJwHQ&quot;,&quot;gi&quot;:&quot;uzOZGi5iumZKPXSrEDZTTA&quot;,&quot;ti&quot;:&quot;characters&quot;,&quot;vs&quot;:{&quot;f&quot;:[1547,501],&quot;i&quot;:{&quot;d&quot;:&quot;6bKjcNb5RTM3XvXLVuJwH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AE6A6-1F07-4E5D-B556-1F2535D02D12}"/>
</file>

<file path=customXml/itemProps2.xml><?xml version="1.0" encoding="utf-8"?>
<ds:datastoreItem xmlns:ds="http://schemas.openxmlformats.org/officeDocument/2006/customXml" ds:itemID="{B4FEC67B-6A41-40DE-8645-26B0407BF1DD}"/>
</file>

<file path=customXml/itemProps3.xml><?xml version="1.0" encoding="utf-8"?>
<ds:datastoreItem xmlns:ds="http://schemas.openxmlformats.org/officeDocument/2006/customXml" ds:itemID="{DFA597D1-C5C5-4043-A9BF-E67DBF4D64C5}"/>
</file>

<file path=docProps/app.xml><?xml version="1.0" encoding="utf-8"?>
<Properties xmlns="http://schemas.openxmlformats.org/officeDocument/2006/extended-properties" xmlns:vt="http://schemas.openxmlformats.org/officeDocument/2006/docPropsVTypes">
  <TotalTime>13271</TotalTime>
  <Words>2086</Words>
  <Application>Microsoft Office PowerPoint</Application>
  <PresentationFormat>Pantalla panoràmica</PresentationFormat>
  <Paragraphs>282</Paragraphs>
  <Slides>18</Slides>
  <Notes>18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Lección_06_N1_ES</dc:title>
  <dc:creator>Filomena Soares</dc:creator>
  <cp:lastModifiedBy>Administrator</cp:lastModifiedBy>
  <cp:revision>417</cp:revision>
  <dcterms:created xsi:type="dcterms:W3CDTF">2019-03-25T06:42:45Z</dcterms:created>
  <dcterms:modified xsi:type="dcterms:W3CDTF">2021-08-21T22:00:07Z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