
<file path=[Content_Types].xml><?xml version="1.0" encoding="utf-8"?>
<Types xmlns="http://schemas.openxmlformats.org/package/2006/content-types"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8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1.xml" ContentType="application/vnd.openxmlformats-officedocument.presentationml.slide+xml"/>
  <Override PartName="/ppt/slides/slide1.xml" ContentType="application/vnd.openxmlformats-officedocument.presentationml.slide+xml"/>
  <Override PartName="/ppt/slides/slide7.xml" ContentType="application/vnd.openxmlformats-officedocument.presentationml.slide+xml"/>
  <Override PartName="/ppt/notesSlides/notesSlide1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8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7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4.xml" ContentType="application/vnd.openxmlformats-officedocument.presentationml.notesSlide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ags/tag1.xml" ContentType="application/vnd.openxmlformats-officedocument.presentationml.tags+xml"/>
  <Override PartName="/ppt/tags/tag5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2.xml" ContentType="application/vnd.openxmlformats-officedocument.presentationml.tag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75" r:id="rId2"/>
    <p:sldId id="277" r:id="rId3"/>
    <p:sldId id="286" r:id="rId4"/>
    <p:sldId id="284" r:id="rId5"/>
    <p:sldId id="292" r:id="rId6"/>
    <p:sldId id="278" r:id="rId7"/>
    <p:sldId id="287" r:id="rId8"/>
    <p:sldId id="285" r:id="rId9"/>
    <p:sldId id="279" r:id="rId10"/>
    <p:sldId id="294" r:id="rId11"/>
    <p:sldId id="283" r:id="rId12"/>
  </p:sldIdLst>
  <p:sldSz cx="12192000" cy="6858000"/>
  <p:notesSz cx="6858000" cy="9144000"/>
  <p:custDataLst>
    <p:tags r:id="rId14"/>
  </p:custDataLst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440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2B8E"/>
    <a:srgbClr val="DEDCE1"/>
    <a:srgbClr val="F25E4F"/>
    <a:srgbClr val="29A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655" autoAdjust="0"/>
    <p:restoredTop sz="94660"/>
  </p:normalViewPr>
  <p:slideViewPr>
    <p:cSldViewPr snapToGrid="0" showGuides="1">
      <p:cViewPr varScale="1">
        <p:scale>
          <a:sx n="64" d="100"/>
          <a:sy n="64" d="100"/>
        </p:scale>
        <p:origin x="96" y="174"/>
      </p:cViewPr>
      <p:guideLst>
        <p:guide orient="horz" pos="2160"/>
        <p:guide pos="440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 dirty="0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C62C76-F21B-46E4-9A5E-C6DEC3B14639}" type="datetimeFigureOut">
              <a:rPr lang="pt-PT" smtClean="0"/>
              <a:t>26/07/2021</a:t>
            </a:fld>
            <a:endParaRPr lang="pt-PT" dirty="0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 dirty="0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 dirty="0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FBDBD3-B502-479F-AE9E-6BC9D244DDCC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7011847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1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0334924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10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6185598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11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0257754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2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217260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3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9565051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4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8291053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5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8297829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6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580237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7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7851359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8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0203144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9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9556018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F3A851-915A-43EC-AE8C-0786A678FA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39921D8-2575-43B3-9702-EC5AE77540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D94AA227-2A47-4571-9414-5392D37AB8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26/07/2021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3422807B-7CE4-45E1-8607-852463B62B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4BB055A6-3B83-4C9E-9C3D-FC7756AF1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87506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B404E8-E597-4C07-BB74-BF4D4CAD9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5B3A1759-C42D-484F-B6FE-5211FB4DDB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43620816-20D3-4CA5-BACC-8369C20838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26/07/2021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3BEF7277-356C-4899-9171-6C916EC26A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F4B7C42C-48DF-41DF-A1E8-DBC4C6919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628127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3A42FF2-B970-4361-9457-7007ADCA6F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D4C938BA-B64D-4730-871B-5A68C9D4B4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B099BFCE-1D6D-4AB6-870D-C1993FBCB4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26/07/2021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9EE43DC9-BED3-435E-B505-C9F7C1ABFE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51CFC6B0-1AC4-42B4-9FCF-725358EB0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755036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13C48F-9E82-42D0-A518-EEF039F40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AF007266-2652-47EB-8EEB-7DE66998E7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F99E9F49-C207-41BE-B3F7-8493B26EC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26/07/2021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D7315FC7-1635-476B-9000-0E22AF78B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1E9EC9F1-6CD2-41B7-AD66-5DC309090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257683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F4885C-EAEC-41F3-A2CA-04EAD4B37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66AECBF7-9FA9-4769-B113-B72AC75F4D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EFC92701-187A-4974-B8D5-2BEA676DAD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26/07/2021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2C6466A5-3CC2-430E-8467-097DFBD2F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605397F6-31CB-4F08-BF99-9FB694DE7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358701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E0EE5F-6F9F-4630-9D82-0C1BC5385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46F1629F-C04B-491F-B631-2A5F4ADC32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A0645946-D64C-43E0-A460-A3C5F50140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511BB7FB-CC47-4962-994D-AD8F1744FF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26/07/2021</a:t>
            </a:fld>
            <a:endParaRPr lang="pt-PT" dirty="0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AB22149E-8B2A-49B7-AE86-189A296A47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B6DEBF58-7AA5-4D0D-8A40-6D097129E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979982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F709C6-450D-4B0A-9376-D79A5F788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9038D526-B0EB-437E-9335-3F2C3DDFFE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D57B0904-73C5-4490-A6E2-4908D19F5E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id="{FEE78A84-6021-44A3-B439-5FA98B03C4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Marcador de Posição de Conteúdo 5">
            <a:extLst>
              <a:ext uri="{FF2B5EF4-FFF2-40B4-BE49-F238E27FC236}">
                <a16:creationId xmlns:a16="http://schemas.microsoft.com/office/drawing/2014/main" id="{C3245410-EDA3-4B41-BCB8-6345A3F8AC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>
            <a:extLst>
              <a:ext uri="{FF2B5EF4-FFF2-40B4-BE49-F238E27FC236}">
                <a16:creationId xmlns:a16="http://schemas.microsoft.com/office/drawing/2014/main" id="{6EB09781-B6AD-41B7-8B61-755C9B4D0C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26/07/2021</a:t>
            </a:fld>
            <a:endParaRPr lang="pt-PT" dirty="0"/>
          </a:p>
        </p:txBody>
      </p:sp>
      <p:sp>
        <p:nvSpPr>
          <p:cNvPr id="8" name="Marcador de Posição do Rodapé 7">
            <a:extLst>
              <a:ext uri="{FF2B5EF4-FFF2-40B4-BE49-F238E27FC236}">
                <a16:creationId xmlns:a16="http://schemas.microsoft.com/office/drawing/2014/main" id="{CAF57D15-45E3-44E2-81BB-0780D0B53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9" name="Marcador de Posição do Número do Diapositivo 8">
            <a:extLst>
              <a:ext uri="{FF2B5EF4-FFF2-40B4-BE49-F238E27FC236}">
                <a16:creationId xmlns:a16="http://schemas.microsoft.com/office/drawing/2014/main" id="{2CD1D82B-52D4-43CE-9EFB-7E013EE8B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31181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296DE2-81D5-4B8A-BC09-2391B52E3F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0951C9EE-E221-4D88-8632-F60D0175E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26/07/2021</a:t>
            </a:fld>
            <a:endParaRPr lang="pt-PT" dirty="0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83A9EF20-0A31-4D3A-9B40-DB3FE3EF5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A380F458-17A5-49B9-BD7A-C0F77C4CA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30558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id="{EC4FE0BE-C976-4C89-8C38-7DEA251A9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26/07/2021</a:t>
            </a:fld>
            <a:endParaRPr lang="pt-PT" dirty="0"/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:a16="http://schemas.microsoft.com/office/drawing/2014/main" id="{08F97BDB-5B5F-4B6D-9D36-FE792C1DE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F22CDDD6-46EA-44B2-9052-F2CCC360F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711784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BA7558-C83E-4F5B-BE22-EBA6D25BE4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B66F6C0D-6746-425D-9E3C-C270D97167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CEE78C9A-960B-4B3F-B202-EB0CE76AFB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7E886D55-72EA-4125-AB21-2633343382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26/07/2021</a:t>
            </a:fld>
            <a:endParaRPr lang="pt-PT" dirty="0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FA7F4600-439D-4C34-962E-06C58E0449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DC3F16E5-5E32-49FC-8EED-754D59B3D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932818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194D48-95FF-4046-8554-E7859A7720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Imagem 2">
            <a:extLst>
              <a:ext uri="{FF2B5EF4-FFF2-40B4-BE49-F238E27FC236}">
                <a16:creationId xmlns:a16="http://schemas.microsoft.com/office/drawing/2014/main" id="{06F211AE-C8EE-469B-95C4-569D17E907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 dirty="0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3B315618-A3C8-4B16-BF1A-28F5838309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CFBF4FDE-263C-4507-B7D5-13EC31EE0D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26/07/2021</a:t>
            </a:fld>
            <a:endParaRPr lang="pt-PT" dirty="0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A362CA5D-FF9F-49E3-8A77-5622D4E41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382ECEDF-5F72-4598-A4FD-9328320F6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867470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id="{059B588A-166C-4A5F-B5BA-10707C5CE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C726D2C8-E439-4D1B-A623-1E682194E1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ED6491ED-ECEE-4AB4-958C-1960D25429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BE942A-EB8E-4ACC-9BE4-13A8A2B6CB8B}" type="datetimeFigureOut">
              <a:rPr lang="pt-PT" smtClean="0"/>
              <a:t>26/07/2021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79C6B5F2-2297-491D-87D7-A6A8502F3E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4D65553A-57EF-44EE-A1EB-61B397ABAF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639561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.jpg"/><Relationship Id="rId7" Type="http://schemas.openxmlformats.org/officeDocument/2006/relationships/slide" Target="slide9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slide" Target="slide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notesSlide" Target="../notesSlides/notesSlide10.xml"/><Relationship Id="rId7" Type="http://schemas.openxmlformats.org/officeDocument/2006/relationships/slide" Target="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slide" Target="slide2.xml"/><Relationship Id="rId5" Type="http://schemas.openxmlformats.org/officeDocument/2006/relationships/image" Target="../media/image3.png"/><Relationship Id="rId10" Type="http://schemas.openxmlformats.org/officeDocument/2006/relationships/image" Target="../media/image28.png"/><Relationship Id="rId4" Type="http://schemas.openxmlformats.org/officeDocument/2006/relationships/image" Target="../media/image1.jpg"/><Relationship Id="rId9" Type="http://schemas.openxmlformats.org/officeDocument/2006/relationships/image" Target="../media/image4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2.png"/><Relationship Id="rId11" Type="http://schemas.openxmlformats.org/officeDocument/2006/relationships/image" Target="../media/image50.png"/><Relationship Id="rId5" Type="http://schemas.openxmlformats.org/officeDocument/2006/relationships/image" Target="../media/image49.png"/><Relationship Id="rId10" Type="http://schemas.openxmlformats.org/officeDocument/2006/relationships/slide" Target="slide9.xml"/><Relationship Id="rId4" Type="http://schemas.openxmlformats.org/officeDocument/2006/relationships/image" Target="../media/image1.jpg"/><Relationship Id="rId9" Type="http://schemas.openxmlformats.org/officeDocument/2006/relationships/slide" Target="slide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slide" Target="slide9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slide" Target="slide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image" Target="../media/image9.png"/><Relationship Id="rId18" Type="http://schemas.openxmlformats.org/officeDocument/2006/relationships/image" Target="../media/image14.png"/><Relationship Id="rId3" Type="http://schemas.openxmlformats.org/officeDocument/2006/relationships/image" Target="../media/image3.png"/><Relationship Id="rId7" Type="http://schemas.openxmlformats.org/officeDocument/2006/relationships/slide" Target="slide6.xml"/><Relationship Id="rId12" Type="http://schemas.openxmlformats.org/officeDocument/2006/relationships/image" Target="../media/image8.png"/><Relationship Id="rId1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11" Type="http://schemas.openxmlformats.org/officeDocument/2006/relationships/image" Target="../media/image7.png"/><Relationship Id="rId5" Type="http://schemas.openxmlformats.org/officeDocument/2006/relationships/image" Target="../media/image1.jpg"/><Relationship Id="rId15" Type="http://schemas.openxmlformats.org/officeDocument/2006/relationships/image" Target="../media/image11.png"/><Relationship Id="rId10" Type="http://schemas.openxmlformats.org/officeDocument/2006/relationships/image" Target="../media/image6.png"/><Relationship Id="rId19" Type="http://schemas.openxmlformats.org/officeDocument/2006/relationships/image" Target="../media/image15.png"/><Relationship Id="rId4" Type="http://schemas.openxmlformats.org/officeDocument/2006/relationships/image" Target="../media/image4.png"/><Relationship Id="rId9" Type="http://schemas.openxmlformats.org/officeDocument/2006/relationships/image" Target="../media/image5.png"/><Relationship Id="rId1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image" Target="../media/image20.png"/><Relationship Id="rId18" Type="http://schemas.openxmlformats.org/officeDocument/2006/relationships/image" Target="../media/image25.png"/><Relationship Id="rId3" Type="http://schemas.openxmlformats.org/officeDocument/2006/relationships/image" Target="../media/image3.png"/><Relationship Id="rId7" Type="http://schemas.openxmlformats.org/officeDocument/2006/relationships/slide" Target="slide6.xml"/><Relationship Id="rId12" Type="http://schemas.openxmlformats.org/officeDocument/2006/relationships/image" Target="../media/image19.png"/><Relationship Id="rId17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11" Type="http://schemas.openxmlformats.org/officeDocument/2006/relationships/image" Target="../media/image18.png"/><Relationship Id="rId5" Type="http://schemas.openxmlformats.org/officeDocument/2006/relationships/image" Target="../media/image1.jpg"/><Relationship Id="rId15" Type="http://schemas.openxmlformats.org/officeDocument/2006/relationships/image" Target="../media/image22.png"/><Relationship Id="rId10" Type="http://schemas.openxmlformats.org/officeDocument/2006/relationships/image" Target="../media/image17.png"/><Relationship Id="rId19" Type="http://schemas.openxmlformats.org/officeDocument/2006/relationships/image" Target="../media/image26.png"/><Relationship Id="rId4" Type="http://schemas.openxmlformats.org/officeDocument/2006/relationships/image" Target="../media/image4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notesSlide" Target="../notesSlides/notesSlide5.xml"/><Relationship Id="rId7" Type="http://schemas.openxmlformats.org/officeDocument/2006/relationships/slide" Target="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slide" Target="slide2.xml"/><Relationship Id="rId5" Type="http://schemas.openxmlformats.org/officeDocument/2006/relationships/image" Target="../media/image1.jpg"/><Relationship Id="rId10" Type="http://schemas.openxmlformats.org/officeDocument/2006/relationships/image" Target="../media/image28.png"/><Relationship Id="rId4" Type="http://schemas.openxmlformats.org/officeDocument/2006/relationships/image" Target="../media/image3.png"/><Relationship Id="rId9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1.jpg"/><Relationship Id="rId7" Type="http://schemas.openxmlformats.org/officeDocument/2006/relationships/slide" Target="slide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29.png"/><Relationship Id="rId10" Type="http://schemas.openxmlformats.org/officeDocument/2006/relationships/hyperlink" Target="https://ca.wikipedia.org/wiki/Matriu_transposada" TargetMode="External"/><Relationship Id="rId4" Type="http://schemas.openxmlformats.org/officeDocument/2006/relationships/image" Target="../media/image3.png"/><Relationship Id="rId9" Type="http://schemas.openxmlformats.org/officeDocument/2006/relationships/image" Target="../media/image29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image" Target="../media/image1.jpg"/><Relationship Id="rId7" Type="http://schemas.openxmlformats.org/officeDocument/2006/relationships/slide" Target="slide2.xml"/><Relationship Id="rId12" Type="http://schemas.openxmlformats.org/officeDocument/2006/relationships/image" Target="../media/image3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2.png"/><Relationship Id="rId5" Type="http://schemas.openxmlformats.org/officeDocument/2006/relationships/image" Target="../media/image29.png"/><Relationship Id="rId10" Type="http://schemas.openxmlformats.org/officeDocument/2006/relationships/image" Target="../media/image31.png"/><Relationship Id="rId4" Type="http://schemas.openxmlformats.org/officeDocument/2006/relationships/image" Target="../media/image3.png"/><Relationship Id="rId9" Type="http://schemas.openxmlformats.org/officeDocument/2006/relationships/slide" Target="slide9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image" Target="../media/image34.png"/><Relationship Id="rId18" Type="http://schemas.openxmlformats.org/officeDocument/2006/relationships/image" Target="../media/image36.png"/><Relationship Id="rId26" Type="http://schemas.openxmlformats.org/officeDocument/2006/relationships/image" Target="../media/image44.png"/><Relationship Id="rId3" Type="http://schemas.openxmlformats.org/officeDocument/2006/relationships/image" Target="../media/image1.jpg"/><Relationship Id="rId21" Type="http://schemas.openxmlformats.org/officeDocument/2006/relationships/image" Target="../media/image39.png"/><Relationship Id="rId7" Type="http://schemas.openxmlformats.org/officeDocument/2006/relationships/slide" Target="slide2.xml"/><Relationship Id="rId12" Type="http://schemas.openxmlformats.org/officeDocument/2006/relationships/image" Target="../media/image33.png"/><Relationship Id="rId17" Type="http://schemas.openxmlformats.org/officeDocument/2006/relationships/image" Target="../media/image350.png"/><Relationship Id="rId25" Type="http://schemas.openxmlformats.org/officeDocument/2006/relationships/image" Target="../media/image43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340.png"/><Relationship Id="rId20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2.png"/><Relationship Id="rId24" Type="http://schemas.openxmlformats.org/officeDocument/2006/relationships/image" Target="../media/image42.png"/><Relationship Id="rId5" Type="http://schemas.openxmlformats.org/officeDocument/2006/relationships/image" Target="../media/image29.png"/><Relationship Id="rId15" Type="http://schemas.openxmlformats.org/officeDocument/2006/relationships/image" Target="../media/image330.png"/><Relationship Id="rId23" Type="http://schemas.openxmlformats.org/officeDocument/2006/relationships/image" Target="../media/image41.png"/><Relationship Id="rId10" Type="http://schemas.openxmlformats.org/officeDocument/2006/relationships/image" Target="../media/image31.png"/><Relationship Id="rId19" Type="http://schemas.openxmlformats.org/officeDocument/2006/relationships/image" Target="../media/image37.png"/><Relationship Id="rId4" Type="http://schemas.openxmlformats.org/officeDocument/2006/relationships/image" Target="../media/image3.png"/><Relationship Id="rId9" Type="http://schemas.openxmlformats.org/officeDocument/2006/relationships/slide" Target="slide9.xml"/><Relationship Id="rId14" Type="http://schemas.openxmlformats.org/officeDocument/2006/relationships/image" Target="../media/image35.png"/><Relationship Id="rId22" Type="http://schemas.openxmlformats.org/officeDocument/2006/relationships/image" Target="../media/image4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notesSlide" Target="../notesSlides/notesSlide9.xml"/><Relationship Id="rId7" Type="http://schemas.openxmlformats.org/officeDocument/2006/relationships/slide" Target="slide6.xml"/><Relationship Id="rId12" Type="http://schemas.openxmlformats.org/officeDocument/2006/relationships/image" Target="../media/image4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slide" Target="slide2.xml"/><Relationship Id="rId11" Type="http://schemas.microsoft.com/office/2007/relationships/hdphoto" Target="../media/hdphoto1.wdp"/><Relationship Id="rId5" Type="http://schemas.openxmlformats.org/officeDocument/2006/relationships/image" Target="../media/image3.png"/><Relationship Id="rId10" Type="http://schemas.openxmlformats.org/officeDocument/2006/relationships/image" Target="../media/image46.png"/><Relationship Id="rId4" Type="http://schemas.openxmlformats.org/officeDocument/2006/relationships/image" Target="../media/image1.jpg"/><Relationship Id="rId9" Type="http://schemas.openxmlformats.org/officeDocument/2006/relationships/image" Target="../media/image4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F68103F7-FE83-4393-873D-6E8DE570E66E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2B028BB0-8F10-47CA-933C-A4E39113FC1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4581123" y="1362597"/>
            <a:ext cx="4829979" cy="4532602"/>
          </a:xfrm>
          <a:prstGeom prst="rect">
            <a:avLst/>
          </a:prstGeom>
        </p:spPr>
      </p:pic>
      <p:sp>
        <p:nvSpPr>
          <p:cNvPr id="18" name="CaixaDeTexto 17">
            <a:extLst>
              <a:ext uri="{FF2B5EF4-FFF2-40B4-BE49-F238E27FC236}">
                <a16:creationId xmlns:a16="http://schemas.microsoft.com/office/drawing/2014/main" id="{C9A4A678-27DB-4866-A9AD-9668067437E8}"/>
              </a:ext>
            </a:extLst>
          </p:cNvPr>
          <p:cNvSpPr txBox="1"/>
          <p:nvPr/>
        </p:nvSpPr>
        <p:spPr>
          <a:xfrm>
            <a:off x="5760742" y="5980987"/>
            <a:ext cx="24707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1600"/>
              <a:t>By </a:t>
            </a:r>
            <a:r>
              <a:rPr lang="ca-ES" sz="2800" b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EngiMath</a:t>
            </a:r>
            <a:r>
              <a:rPr lang="ca-ES" sz="1600"/>
              <a:t> TEAM</a:t>
            </a: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6D7FFFDE-7C1B-4962-B608-858D476C6492}"/>
              </a:ext>
            </a:extLst>
          </p:cNvPr>
          <p:cNvSpPr/>
          <p:nvPr/>
        </p:nvSpPr>
        <p:spPr>
          <a:xfrm>
            <a:off x="0" y="0"/>
            <a:ext cx="1784068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a-ES" sz="2800" b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Lliçó 7</a:t>
            </a:r>
          </a:p>
          <a:p>
            <a:pPr algn="ctr"/>
            <a:r>
              <a:rPr lang="ca-ES" sz="2800" b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Índex</a:t>
            </a:r>
          </a:p>
        </p:txBody>
      </p:sp>
      <p:cxnSp>
        <p:nvCxnSpPr>
          <p:cNvPr id="32" name="Conexão reta 31">
            <a:extLst>
              <a:ext uri="{FF2B5EF4-FFF2-40B4-BE49-F238E27FC236}">
                <a16:creationId xmlns:a16="http://schemas.microsoft.com/office/drawing/2014/main" id="{A84CD495-8DAD-4D32-AD44-3399BB07B28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xão reta 32">
            <a:extLst>
              <a:ext uri="{FF2B5EF4-FFF2-40B4-BE49-F238E27FC236}">
                <a16:creationId xmlns:a16="http://schemas.microsoft.com/office/drawing/2014/main" id="{9FFC9CB1-39A6-4136-8156-A9A2A6F49E5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tângulo: Cantos Arredondados 21">
            <a:hlinkClick r:id="rId5" action="ppaction://hlinksldjump"/>
            <a:extLst>
              <a:ext uri="{FF2B5EF4-FFF2-40B4-BE49-F238E27FC236}">
                <a16:creationId xmlns:a16="http://schemas.microsoft.com/office/drawing/2014/main" id="{FD4D98A8-AAEA-47FB-B6F9-1907B365DD70}"/>
              </a:ext>
            </a:extLst>
          </p:cNvPr>
          <p:cNvSpPr/>
          <p:nvPr/>
        </p:nvSpPr>
        <p:spPr>
          <a:xfrm>
            <a:off x="36000" y="990000"/>
            <a:ext cx="1728000" cy="174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72000" rtlCol="0" anchor="ctr"/>
          <a:lstStyle/>
          <a:p>
            <a:pPr algn="ctr"/>
            <a:r>
              <a:rPr lang="ca-ES" b="1">
                <a:solidFill>
                  <a:srgbClr val="F25E4F"/>
                </a:solidFill>
              </a:rPr>
              <a:t>1. </a:t>
            </a:r>
            <a:r>
              <a:rPr lang="ca-ES" b="1">
                <a:solidFill>
                  <a:schemeClr val="tx1"/>
                </a:solidFill>
              </a:rPr>
              <a:t>Transposada d'una Matriu</a:t>
            </a:r>
          </a:p>
        </p:txBody>
      </p:sp>
      <p:sp>
        <p:nvSpPr>
          <p:cNvPr id="23" name="Retângulo: Cantos Arredondados 22">
            <a:hlinkClick r:id="rId6" action="ppaction://hlinksldjump"/>
            <a:extLst>
              <a:ext uri="{FF2B5EF4-FFF2-40B4-BE49-F238E27FC236}">
                <a16:creationId xmlns:a16="http://schemas.microsoft.com/office/drawing/2014/main" id="{A5977466-CCDE-4FEA-BE82-C094ACAEC232}"/>
              </a:ext>
            </a:extLst>
          </p:cNvPr>
          <p:cNvSpPr/>
          <p:nvPr/>
        </p:nvSpPr>
        <p:spPr>
          <a:xfrm>
            <a:off x="36000" y="2790000"/>
            <a:ext cx="1728000" cy="174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>
                <a:solidFill>
                  <a:srgbClr val="F25E4F"/>
                </a:solidFill>
              </a:rPr>
              <a:t>2. </a:t>
            </a:r>
            <a:r>
              <a:rPr lang="ca-ES" b="1">
                <a:solidFill>
                  <a:schemeClr val="tx1"/>
                </a:solidFill>
              </a:rPr>
              <a:t>Propietats de la Transposada</a:t>
            </a:r>
          </a:p>
        </p:txBody>
      </p:sp>
      <p:sp>
        <p:nvSpPr>
          <p:cNvPr id="24" name="Retângulo: Cantos Arredondados 23">
            <a:hlinkClick r:id="rId7" action="ppaction://hlinksldjump"/>
            <a:extLst>
              <a:ext uri="{FF2B5EF4-FFF2-40B4-BE49-F238E27FC236}">
                <a16:creationId xmlns:a16="http://schemas.microsoft.com/office/drawing/2014/main" id="{57AE80A9-1190-4441-A66C-AE740F90BFF7}"/>
              </a:ext>
            </a:extLst>
          </p:cNvPr>
          <p:cNvSpPr/>
          <p:nvPr/>
        </p:nvSpPr>
        <p:spPr>
          <a:xfrm>
            <a:off x="36000" y="4590000"/>
            <a:ext cx="1728000" cy="174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>
                <a:solidFill>
                  <a:schemeClr val="tx1"/>
                </a:solidFill>
              </a:rPr>
              <a:t>Posa't a prova!</a:t>
            </a:r>
          </a:p>
        </p:txBody>
      </p:sp>
      <p:sp>
        <p:nvSpPr>
          <p:cNvPr id="25" name="Retângulo 24">
            <a:extLst>
              <a:ext uri="{FF2B5EF4-FFF2-40B4-BE49-F238E27FC236}">
                <a16:creationId xmlns:a16="http://schemas.microsoft.com/office/drawing/2014/main" id="{D071EC89-8D83-4707-B2B5-F5541FC86DAF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pic>
        <p:nvPicPr>
          <p:cNvPr id="29" name="Imagem 28">
            <a:extLst>
              <a:ext uri="{FF2B5EF4-FFF2-40B4-BE49-F238E27FC236}">
                <a16:creationId xmlns:a16="http://schemas.microsoft.com/office/drawing/2014/main" id="{E99CD4BA-B949-423E-B6E6-5EDF556CB58A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sp>
        <p:nvSpPr>
          <p:cNvPr id="15" name="CaixaDeTexto 12">
            <a:extLst>
              <a:ext uri="{FF2B5EF4-FFF2-40B4-BE49-F238E27FC236}">
                <a16:creationId xmlns:a16="http://schemas.microsoft.com/office/drawing/2014/main" id="{5AC23671-2EAF-4A07-B33F-ED427AA5B80F}"/>
              </a:ext>
            </a:extLst>
          </p:cNvPr>
          <p:cNvSpPr txBox="1"/>
          <p:nvPr/>
        </p:nvSpPr>
        <p:spPr>
          <a:xfrm>
            <a:off x="1916522" y="23626"/>
            <a:ext cx="102767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000" b="1">
                <a:solidFill>
                  <a:srgbClr val="F25E4F"/>
                </a:solidFill>
              </a:rPr>
              <a:t>Recordeu!</a:t>
            </a:r>
            <a:r>
              <a:rPr lang="ca-ES"/>
              <a:t> </a:t>
            </a:r>
          </a:p>
          <a:p>
            <a:r>
              <a:rPr lang="ca-ES">
                <a:solidFill>
                  <a:srgbClr val="0C2B8E"/>
                </a:solidFill>
              </a:rPr>
              <a:t>Podeu </a:t>
            </a:r>
            <a:r>
              <a:rPr lang="ca-ES" b="1">
                <a:solidFill>
                  <a:srgbClr val="0C2B8E"/>
                </a:solidFill>
              </a:rPr>
              <a:t>recórrer totes les seccions </a:t>
            </a:r>
            <a:r>
              <a:rPr lang="ca-ES">
                <a:solidFill>
                  <a:srgbClr val="0C2B8E"/>
                </a:solidFill>
              </a:rPr>
              <a:t>(</a:t>
            </a:r>
            <a:r>
              <a:rPr lang="ca-ES" i="1">
                <a:solidFill>
                  <a:srgbClr val="0C2B8E"/>
                </a:solidFill>
              </a:rPr>
              <a:t>intro</a:t>
            </a:r>
            <a:r>
              <a:rPr lang="ca-ES">
                <a:solidFill>
                  <a:srgbClr val="0C2B8E"/>
                </a:solidFill>
              </a:rPr>
              <a:t> o clic amb el </a:t>
            </a:r>
            <a:r>
              <a:rPr lang="ca-ES" i="1">
                <a:solidFill>
                  <a:srgbClr val="0C2B8E"/>
                </a:solidFill>
              </a:rPr>
              <a:t>mouse</a:t>
            </a:r>
            <a:r>
              <a:rPr lang="ca-ES">
                <a:solidFill>
                  <a:srgbClr val="0C2B8E"/>
                </a:solidFill>
              </a:rPr>
              <a:t>) o </a:t>
            </a:r>
            <a:r>
              <a:rPr lang="ca-ES" b="1">
                <a:solidFill>
                  <a:srgbClr val="0C2B8E"/>
                </a:solidFill>
              </a:rPr>
              <a:t>escolliu la secció que us interessi </a:t>
            </a:r>
            <a:r>
              <a:rPr lang="ca-ES">
                <a:solidFill>
                  <a:srgbClr val="0C2B8E"/>
                </a:solidFill>
              </a:rPr>
              <a:t>fent-hi clic.</a:t>
            </a:r>
          </a:p>
          <a:p>
            <a:r>
              <a:rPr lang="ca-ES">
                <a:solidFill>
                  <a:srgbClr val="0C2B8E"/>
                </a:solidFill>
              </a:rPr>
              <a:t>Escolliu “</a:t>
            </a:r>
            <a:r>
              <a:rPr lang="ca-ES" b="1">
                <a:solidFill>
                  <a:srgbClr val="0C2B8E"/>
                </a:solidFill>
              </a:rPr>
              <a:t>Posa’t a prova</a:t>
            </a:r>
            <a:r>
              <a:rPr lang="ca-ES">
                <a:solidFill>
                  <a:srgbClr val="0C2B8E"/>
                </a:solidFill>
              </a:rPr>
              <a:t>” només</a:t>
            </a:r>
            <a:r>
              <a:rPr lang="ca-ES" b="1">
                <a:solidFill>
                  <a:srgbClr val="0C2B8E"/>
                </a:solidFill>
              </a:rPr>
              <a:t> </a:t>
            </a:r>
            <a:r>
              <a:rPr lang="ca-ES" u="sng">
                <a:solidFill>
                  <a:srgbClr val="0C2B8E"/>
                </a:solidFill>
              </a:rPr>
              <a:t>després de passar per tots els continguts de la lliçó</a:t>
            </a:r>
            <a:r>
              <a:rPr lang="ca-ES">
                <a:solidFill>
                  <a:srgbClr val="0C2B8E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14730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52" name="Retângulo 51">
            <a:extLst>
              <a:ext uri="{FF2B5EF4-FFF2-40B4-BE49-F238E27FC236}">
                <a16:creationId xmlns:a16="http://schemas.microsoft.com/office/drawing/2014/main" id="{286D308E-63C5-47F1-9E0E-F3531A9487DA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cxnSp>
        <p:nvCxnSpPr>
          <p:cNvPr id="59" name="Conexão reta 58">
            <a:extLst>
              <a:ext uri="{FF2B5EF4-FFF2-40B4-BE49-F238E27FC236}">
                <a16:creationId xmlns:a16="http://schemas.microsoft.com/office/drawing/2014/main" id="{A2760DBB-EBA6-49AA-9F22-3CB1272274CE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exão reta 59">
            <a:extLst>
              <a:ext uri="{FF2B5EF4-FFF2-40B4-BE49-F238E27FC236}">
                <a16:creationId xmlns:a16="http://schemas.microsoft.com/office/drawing/2014/main" id="{F2AAEAA8-F003-4A11-BD60-DEB920BA3660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tângulo 61">
            <a:extLst>
              <a:ext uri="{FF2B5EF4-FFF2-40B4-BE49-F238E27FC236}">
                <a16:creationId xmlns:a16="http://schemas.microsoft.com/office/drawing/2014/main" id="{320E92BB-215D-4A62-ACC1-CA638D27C60A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ca-ES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Lliçó 7</a:t>
            </a:r>
          </a:p>
        </p:txBody>
      </p:sp>
      <p:sp>
        <p:nvSpPr>
          <p:cNvPr id="66" name="Retângulo 65">
            <a:extLst>
              <a:ext uri="{FF2B5EF4-FFF2-40B4-BE49-F238E27FC236}">
                <a16:creationId xmlns:a16="http://schemas.microsoft.com/office/drawing/2014/main" id="{3DF32EE7-A1F6-44A5-A497-624B7B8AE5F4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pic>
        <p:nvPicPr>
          <p:cNvPr id="67" name="Imagem 66">
            <a:extLst>
              <a:ext uri="{FF2B5EF4-FFF2-40B4-BE49-F238E27FC236}">
                <a16:creationId xmlns:a16="http://schemas.microsoft.com/office/drawing/2014/main" id="{F9912370-1C10-4BCD-8079-31AF45B23837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sp>
        <p:nvSpPr>
          <p:cNvPr id="12" name="Retângulo: Cantos Arredondados 11">
            <a:hlinkClick r:id="rId6" action="ppaction://hlinksldjump"/>
            <a:extLst>
              <a:ext uri="{FF2B5EF4-FFF2-40B4-BE49-F238E27FC236}">
                <a16:creationId xmlns:a16="http://schemas.microsoft.com/office/drawing/2014/main" id="{5B4030D9-C908-4746-AA47-6398543E527D}"/>
              </a:ext>
            </a:extLst>
          </p:cNvPr>
          <p:cNvSpPr/>
          <p:nvPr/>
        </p:nvSpPr>
        <p:spPr>
          <a:xfrm>
            <a:off x="36000" y="990000"/>
            <a:ext cx="1728000" cy="174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72000"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1. </a:t>
            </a:r>
            <a:r>
              <a:rPr lang="ca-ES" b="1" dirty="0">
                <a:solidFill>
                  <a:schemeClr val="tx1"/>
                </a:solidFill>
              </a:rPr>
              <a:t>Transposada d'una Matriu</a:t>
            </a:r>
          </a:p>
        </p:txBody>
      </p:sp>
      <p:sp>
        <p:nvSpPr>
          <p:cNvPr id="13" name="Retângulo: Cantos Arredondados 12">
            <a:hlinkClick r:id="rId7" action="ppaction://hlinksldjump"/>
            <a:extLst>
              <a:ext uri="{FF2B5EF4-FFF2-40B4-BE49-F238E27FC236}">
                <a16:creationId xmlns:a16="http://schemas.microsoft.com/office/drawing/2014/main" id="{FEE9446B-90E2-41FF-8C9A-218A25D1AE75}"/>
              </a:ext>
            </a:extLst>
          </p:cNvPr>
          <p:cNvSpPr/>
          <p:nvPr/>
        </p:nvSpPr>
        <p:spPr>
          <a:xfrm>
            <a:off x="36000" y="2790000"/>
            <a:ext cx="1728000" cy="174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2. </a:t>
            </a:r>
            <a:r>
              <a:rPr lang="ca-ES" b="1" dirty="0">
                <a:solidFill>
                  <a:schemeClr val="tx1"/>
                </a:solidFill>
              </a:rPr>
              <a:t>Propietats de la Transposada</a:t>
            </a:r>
          </a:p>
        </p:txBody>
      </p:sp>
      <p:sp>
        <p:nvSpPr>
          <p:cNvPr id="14" name="Retângulo: Cantos Arredondados 13">
            <a:hlinkClick r:id="rId8" action="ppaction://hlinksldjump"/>
            <a:extLst>
              <a:ext uri="{FF2B5EF4-FFF2-40B4-BE49-F238E27FC236}">
                <a16:creationId xmlns:a16="http://schemas.microsoft.com/office/drawing/2014/main" id="{A7FB9E14-85A1-4B4A-B263-3593D666C85F}"/>
              </a:ext>
            </a:extLst>
          </p:cNvPr>
          <p:cNvSpPr/>
          <p:nvPr/>
        </p:nvSpPr>
        <p:spPr>
          <a:xfrm>
            <a:off x="36000" y="4590000"/>
            <a:ext cx="1728000" cy="174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chemeClr val="tx1"/>
                </a:solidFill>
              </a:rPr>
              <a:t>Posa't a prova!</a:t>
            </a:r>
          </a:p>
        </p:txBody>
      </p:sp>
      <p:sp>
        <p:nvSpPr>
          <p:cNvPr id="2" name="ISPRING_QUIZ_SHAPE0">
            <a:extLst>
              <a:ext uri="{FF2B5EF4-FFF2-40B4-BE49-F238E27FC236}">
                <a16:creationId xmlns:a16="http://schemas.microsoft.com/office/drawing/2014/main" id="{DE5A1A5C-6474-4441-87AF-A1DCC109044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>
            <a:innerShdw>
              <a:scrgbClr r="0" g="0" b="0">
                <a:alpha val="0"/>
              </a:scrgbClr>
            </a:inn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pic>
        <p:nvPicPr>
          <p:cNvPr id="5" name="ISPRING_QUIZ_SHAPE1">
            <a:extLst>
              <a:ext uri="{FF2B5EF4-FFF2-40B4-BE49-F238E27FC236}">
                <a16:creationId xmlns:a16="http://schemas.microsoft.com/office/drawing/2014/main" id="{5634353C-9194-4900-BAE8-C8D85D5EC9A4}"/>
              </a:ext>
            </a:extLst>
          </p:cNvPr>
          <p:cNvPicPr>
            <a:picLocks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2147570" y="1851660"/>
            <a:ext cx="7899400" cy="4445000"/>
          </a:xfrm>
          <a:prstGeom prst="rect">
            <a:avLst/>
          </a:prstGeom>
          <a:effectLst>
            <a:outerShdw blurRad="114300" dist="38100" dir="5400000" rotWithShape="0">
              <a:scrgbClr r="0" g="0" b="0">
                <a:alpha val="20000"/>
              </a:scrgbClr>
            </a:outerShdw>
          </a:effectLst>
        </p:spPr>
      </p:pic>
      <p:sp>
        <p:nvSpPr>
          <p:cNvPr id="6" name="ISPRING_QUIZ_SHAPE2">
            <a:extLst>
              <a:ext uri="{FF2B5EF4-FFF2-40B4-BE49-F238E27FC236}">
                <a16:creationId xmlns:a16="http://schemas.microsoft.com/office/drawing/2014/main" id="{D6A54397-087A-44D2-AF22-AB265DE947FE}"/>
              </a:ext>
            </a:extLst>
          </p:cNvPr>
          <p:cNvSpPr txBox="1"/>
          <p:nvPr/>
        </p:nvSpPr>
        <p:spPr>
          <a:xfrm>
            <a:off x="731520" y="411480"/>
            <a:ext cx="10728960" cy="553998"/>
          </a:xfrm>
          <a:prstGeom prst="rect">
            <a:avLst/>
          </a:prstGeom>
          <a:noFill/>
          <a:effectLst>
            <a:innerShdw>
              <a:scrgbClr r="0" g="0" b="0">
                <a:alpha val="0"/>
              </a:scrgbClr>
            </a:innerShdw>
          </a:effectLst>
        </p:spPr>
        <p:txBody>
          <a:bodyPr vert="horz" rtlCol="0">
            <a:spAutoFit/>
          </a:bodyPr>
          <a:lstStyle/>
          <a:p>
            <a:pPr algn="ctr"/>
            <a:r>
              <a:rPr lang="ca-ES" sz="3000">
                <a:solidFill>
                  <a:srgbClr val="343944"/>
                </a:solidFill>
                <a:effectLst/>
                <a:latin typeface="Segoe UI" panose="020B0502040204020203" pitchFamily="34" charset="0"/>
              </a:rPr>
              <a:t>   Quiz</a:t>
            </a:r>
          </a:p>
        </p:txBody>
      </p:sp>
      <p:pic>
        <p:nvPicPr>
          <p:cNvPr id="9" name="ISPRING_QUIZ_SHAPE3">
            <a:extLst>
              <a:ext uri="{FF2B5EF4-FFF2-40B4-BE49-F238E27FC236}">
                <a16:creationId xmlns:a16="http://schemas.microsoft.com/office/drawing/2014/main" id="{8ED8F9C6-FE76-4B73-B141-6C1A1FE57E10}"/>
              </a:ext>
            </a:extLst>
          </p:cNvPr>
          <p:cNvPicPr>
            <a:picLocks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5357855" y="482600"/>
            <a:ext cx="406400" cy="406400"/>
          </a:xfrm>
          <a:prstGeom prst="rect">
            <a:avLst/>
          </a:prstGeom>
          <a:effectLst>
            <a:innerShdw>
              <a:scrgbClr r="0" g="0" b="0">
                <a:alpha val="0"/>
              </a:scrgbClr>
            </a:innerShdw>
          </a:effectLst>
        </p:spPr>
      </p:pic>
      <p:sp>
        <p:nvSpPr>
          <p:cNvPr id="10" name="ISPRING_QUIZ_SHAPE4">
            <a:extLst>
              <a:ext uri="{FF2B5EF4-FFF2-40B4-BE49-F238E27FC236}">
                <a16:creationId xmlns:a16="http://schemas.microsoft.com/office/drawing/2014/main" id="{9353F0AB-635F-4C89-A189-68166E4D42F5}"/>
              </a:ext>
            </a:extLst>
          </p:cNvPr>
          <p:cNvSpPr txBox="1"/>
          <p:nvPr/>
        </p:nvSpPr>
        <p:spPr>
          <a:xfrm>
            <a:off x="731520" y="1097280"/>
            <a:ext cx="10728960" cy="430887"/>
          </a:xfrm>
          <a:prstGeom prst="rect">
            <a:avLst/>
          </a:prstGeom>
          <a:noFill/>
          <a:effectLst>
            <a:innerShdw>
              <a:scrgbClr r="0" g="0" b="0">
                <a:alpha val="0"/>
              </a:scrgbClr>
            </a:innerShdw>
          </a:effectLst>
        </p:spPr>
        <p:txBody>
          <a:bodyPr vert="horz" rtlCol="0">
            <a:spAutoFit/>
          </a:bodyPr>
          <a:lstStyle/>
          <a:p>
            <a:pPr algn="ctr"/>
            <a:r>
              <a:rPr lang="en-US" sz="2200">
                <a:solidFill>
                  <a:srgbClr val="343944"/>
                </a:solidFill>
                <a:effectLst/>
                <a:latin typeface="Segoe UI" panose="020B0502040204020203" pitchFamily="34" charset="0"/>
              </a:rPr>
              <a:t>Click the </a:t>
            </a:r>
            <a:r>
              <a:rPr lang="en-US" sz="2200" b="1">
                <a:solidFill>
                  <a:srgbClr val="343944"/>
                </a:solidFill>
                <a:effectLst/>
                <a:latin typeface="Segoe UI Semibold" panose="020B0702040204020203" pitchFamily="34" charset="0"/>
              </a:rPr>
              <a:t>Quiz</a:t>
            </a:r>
            <a:r>
              <a:rPr lang="en-US" sz="2200">
                <a:solidFill>
                  <a:srgbClr val="343944"/>
                </a:solidFill>
                <a:effectLst/>
                <a:latin typeface="Segoe UI" panose="020B0502040204020203" pitchFamily="34" charset="0"/>
              </a:rPr>
              <a:t> button to edit this object</a:t>
            </a:r>
            <a:endParaRPr lang="ca-ES" sz="2200">
              <a:solidFill>
                <a:srgbClr val="343944"/>
              </a:solidFill>
              <a:effectLst/>
              <a:latin typeface="Segoe UI" panose="020B0502040204020203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016245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pic>
        <p:nvPicPr>
          <p:cNvPr id="19" name="Imagem 18">
            <a:extLst>
              <a:ext uri="{FF2B5EF4-FFF2-40B4-BE49-F238E27FC236}">
                <a16:creationId xmlns:a16="http://schemas.microsoft.com/office/drawing/2014/main" id="{D7D4C189-D4AD-4072-A44D-852924A69E1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5184027" y="1706736"/>
            <a:ext cx="3658410" cy="3472017"/>
          </a:xfrm>
          <a:prstGeom prst="ellipse">
            <a:avLst/>
          </a:prstGeom>
        </p:spPr>
      </p:pic>
      <p:sp>
        <p:nvSpPr>
          <p:cNvPr id="20" name="CaixaDeTexto 19">
            <a:extLst>
              <a:ext uri="{FF2B5EF4-FFF2-40B4-BE49-F238E27FC236}">
                <a16:creationId xmlns:a16="http://schemas.microsoft.com/office/drawing/2014/main" id="{C22A69B5-E165-4874-A7D7-F428BD26C31C}"/>
              </a:ext>
            </a:extLst>
          </p:cNvPr>
          <p:cNvSpPr txBox="1"/>
          <p:nvPr/>
        </p:nvSpPr>
        <p:spPr>
          <a:xfrm>
            <a:off x="5760743" y="5206344"/>
            <a:ext cx="24707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600"/>
              <a:t>By </a:t>
            </a:r>
            <a:r>
              <a:rPr lang="ca-ES" sz="2800" b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EngiMath</a:t>
            </a:r>
            <a:r>
              <a:rPr lang="ca-ES" sz="1600"/>
              <a:t> TEAM</a:t>
            </a:r>
          </a:p>
        </p:txBody>
      </p:sp>
      <p:pic>
        <p:nvPicPr>
          <p:cNvPr id="21" name="Imagem 20">
            <a:extLst>
              <a:ext uri="{FF2B5EF4-FFF2-40B4-BE49-F238E27FC236}">
                <a16:creationId xmlns:a16="http://schemas.microsoft.com/office/drawing/2014/main" id="{03C33967-3BCB-4A3B-AB85-4AE594A3466A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5121580" y="1674932"/>
            <a:ext cx="3749065" cy="3518238"/>
          </a:xfrm>
          <a:prstGeom prst="rect">
            <a:avLst/>
          </a:prstGeom>
        </p:spPr>
      </p:pic>
      <p:sp>
        <p:nvSpPr>
          <p:cNvPr id="22" name="CaixaDeTexto 21">
            <a:extLst>
              <a:ext uri="{FF2B5EF4-FFF2-40B4-BE49-F238E27FC236}">
                <a16:creationId xmlns:a16="http://schemas.microsoft.com/office/drawing/2014/main" id="{CE56DD0D-E871-463E-99CA-7B57B9FCDAFE}"/>
              </a:ext>
            </a:extLst>
          </p:cNvPr>
          <p:cNvSpPr txBox="1"/>
          <p:nvPr/>
        </p:nvSpPr>
        <p:spPr>
          <a:xfrm>
            <a:off x="3827539" y="450644"/>
            <a:ext cx="59422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3600"/>
              <a:t>Esperem que us hagi estat útil!</a:t>
            </a: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1453A01F-A6BB-4D35-A06F-191DF89876B5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31" name="Retângulo 30">
            <a:extLst>
              <a:ext uri="{FF2B5EF4-FFF2-40B4-BE49-F238E27FC236}">
                <a16:creationId xmlns:a16="http://schemas.microsoft.com/office/drawing/2014/main" id="{1712018A-90AA-465E-AEAF-09DCA4CB9149}"/>
              </a:ext>
            </a:extLst>
          </p:cNvPr>
          <p:cNvSpPr/>
          <p:nvPr/>
        </p:nvSpPr>
        <p:spPr>
          <a:xfrm>
            <a:off x="0" y="0"/>
            <a:ext cx="1784068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a-ES" sz="2800" b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Fi de la Lliçó 7</a:t>
            </a:r>
          </a:p>
        </p:txBody>
      </p:sp>
      <p:cxnSp>
        <p:nvCxnSpPr>
          <p:cNvPr id="34" name="Conexão reta 33">
            <a:extLst>
              <a:ext uri="{FF2B5EF4-FFF2-40B4-BE49-F238E27FC236}">
                <a16:creationId xmlns:a16="http://schemas.microsoft.com/office/drawing/2014/main" id="{3DF20537-CF5C-4FF6-A1FD-3BC6FC03A771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xão reta 34">
            <a:extLst>
              <a:ext uri="{FF2B5EF4-FFF2-40B4-BE49-F238E27FC236}">
                <a16:creationId xmlns:a16="http://schemas.microsoft.com/office/drawing/2014/main" id="{48DF5382-3DC3-46AC-B24F-CF1E82BBEB83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tângulo 40">
            <a:extLst>
              <a:ext uri="{FF2B5EF4-FFF2-40B4-BE49-F238E27FC236}">
                <a16:creationId xmlns:a16="http://schemas.microsoft.com/office/drawing/2014/main" id="{DEE2C1EE-B7BD-454F-A133-9A5E91071864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pic>
        <p:nvPicPr>
          <p:cNvPr id="42" name="Imagem 41">
            <a:extLst>
              <a:ext uri="{FF2B5EF4-FFF2-40B4-BE49-F238E27FC236}">
                <a16:creationId xmlns:a16="http://schemas.microsoft.com/office/drawing/2014/main" id="{2DB13659-BE35-40DF-938F-36079C340320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sp>
        <p:nvSpPr>
          <p:cNvPr id="16" name="Retângulo: Cantos Arredondados 15">
            <a:hlinkClick r:id="rId8" action="ppaction://hlinksldjump"/>
            <a:extLst>
              <a:ext uri="{FF2B5EF4-FFF2-40B4-BE49-F238E27FC236}">
                <a16:creationId xmlns:a16="http://schemas.microsoft.com/office/drawing/2014/main" id="{6022C639-08B0-45A3-99E1-FE2BB6EBFE2D}"/>
              </a:ext>
            </a:extLst>
          </p:cNvPr>
          <p:cNvSpPr/>
          <p:nvPr/>
        </p:nvSpPr>
        <p:spPr>
          <a:xfrm>
            <a:off x="36000" y="990000"/>
            <a:ext cx="1728000" cy="174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72000" rtlCol="0" anchor="ctr"/>
          <a:lstStyle/>
          <a:p>
            <a:pPr algn="ctr"/>
            <a:r>
              <a:rPr lang="ca-ES" b="1">
                <a:solidFill>
                  <a:srgbClr val="F25E4F"/>
                </a:solidFill>
              </a:rPr>
              <a:t>1. </a:t>
            </a:r>
            <a:r>
              <a:rPr lang="ca-ES" b="1">
                <a:solidFill>
                  <a:schemeClr val="tx1"/>
                </a:solidFill>
              </a:rPr>
              <a:t>Transposada d'una Matriu</a:t>
            </a:r>
          </a:p>
        </p:txBody>
      </p:sp>
      <p:sp>
        <p:nvSpPr>
          <p:cNvPr id="17" name="Retângulo: Cantos Arredondados 16">
            <a:hlinkClick r:id="rId9" action="ppaction://hlinksldjump"/>
            <a:extLst>
              <a:ext uri="{FF2B5EF4-FFF2-40B4-BE49-F238E27FC236}">
                <a16:creationId xmlns:a16="http://schemas.microsoft.com/office/drawing/2014/main" id="{EDD47357-2A3B-4BC0-80BC-A39ABCA7AECD}"/>
              </a:ext>
            </a:extLst>
          </p:cNvPr>
          <p:cNvSpPr/>
          <p:nvPr/>
        </p:nvSpPr>
        <p:spPr>
          <a:xfrm>
            <a:off x="36000" y="2790000"/>
            <a:ext cx="1728000" cy="174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>
                <a:solidFill>
                  <a:srgbClr val="F25E4F"/>
                </a:solidFill>
              </a:rPr>
              <a:t>2. </a:t>
            </a:r>
            <a:r>
              <a:rPr lang="ca-ES" b="1">
                <a:solidFill>
                  <a:schemeClr val="tx1"/>
                </a:solidFill>
              </a:rPr>
              <a:t>Propietats de la Transposada</a:t>
            </a:r>
          </a:p>
        </p:txBody>
      </p:sp>
      <p:sp>
        <p:nvSpPr>
          <p:cNvPr id="18" name="Retângulo: Cantos Arredondados 17">
            <a:hlinkClick r:id="rId10" action="ppaction://hlinksldjump"/>
            <a:extLst>
              <a:ext uri="{FF2B5EF4-FFF2-40B4-BE49-F238E27FC236}">
                <a16:creationId xmlns:a16="http://schemas.microsoft.com/office/drawing/2014/main" id="{08C39A05-E45C-4D09-B86F-7D38B98ABC6F}"/>
              </a:ext>
            </a:extLst>
          </p:cNvPr>
          <p:cNvSpPr/>
          <p:nvPr/>
        </p:nvSpPr>
        <p:spPr>
          <a:xfrm>
            <a:off x="36000" y="4590000"/>
            <a:ext cx="1728000" cy="174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>
                <a:solidFill>
                  <a:schemeClr val="tx1"/>
                </a:solidFill>
              </a:rPr>
              <a:t>Posa't a prova!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D8F79E82-BBD3-407D-AB3C-036D1B3517D7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860360" y="1658868"/>
            <a:ext cx="1317307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340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750"/>
                            </p:stCondLst>
                            <p:childTnLst>
                              <p:par>
                                <p:cTn id="2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  <p:bldP spid="2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tângulo 65">
            <a:extLst>
              <a:ext uri="{FF2B5EF4-FFF2-40B4-BE49-F238E27FC236}">
                <a16:creationId xmlns:a16="http://schemas.microsoft.com/office/drawing/2014/main" id="{9C0707D6-2829-4E5A-8156-FC906E23F982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72" name="Retângulo 71">
            <a:extLst>
              <a:ext uri="{FF2B5EF4-FFF2-40B4-BE49-F238E27FC236}">
                <a16:creationId xmlns:a16="http://schemas.microsoft.com/office/drawing/2014/main" id="{8E476C9B-1E2D-427B-B547-CB50A82F8EBB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pic>
        <p:nvPicPr>
          <p:cNvPr id="73" name="Imagem 72">
            <a:extLst>
              <a:ext uri="{FF2B5EF4-FFF2-40B4-BE49-F238E27FC236}">
                <a16:creationId xmlns:a16="http://schemas.microsoft.com/office/drawing/2014/main" id="{29D4F2D0-CD81-481B-9891-2A60DD09946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74" name="Conexão reta 73">
            <a:extLst>
              <a:ext uri="{FF2B5EF4-FFF2-40B4-BE49-F238E27FC236}">
                <a16:creationId xmlns:a16="http://schemas.microsoft.com/office/drawing/2014/main" id="{AE207ED5-0AD9-406C-BBC8-2601BA6CFB05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exão reta 74">
            <a:extLst>
              <a:ext uri="{FF2B5EF4-FFF2-40B4-BE49-F238E27FC236}">
                <a16:creationId xmlns:a16="http://schemas.microsoft.com/office/drawing/2014/main" id="{70563C38-5169-4617-9616-E22BF2C5439B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tângulo 76">
            <a:extLst>
              <a:ext uri="{FF2B5EF4-FFF2-40B4-BE49-F238E27FC236}">
                <a16:creationId xmlns:a16="http://schemas.microsoft.com/office/drawing/2014/main" id="{B0B3D353-3315-4D82-B77C-726747C177AB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ca-ES" sz="2800" b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Lliçó 7</a:t>
            </a:r>
          </a:p>
        </p:txBody>
      </p:sp>
      <p:sp>
        <p:nvSpPr>
          <p:cNvPr id="14" name="Retângulo: Cantos Arredondados 13">
            <a:extLst>
              <a:ext uri="{FF2B5EF4-FFF2-40B4-BE49-F238E27FC236}">
                <a16:creationId xmlns:a16="http://schemas.microsoft.com/office/drawing/2014/main" id="{A01C2BC5-ABE6-424A-8BF6-18B2A3D6A220}"/>
              </a:ext>
            </a:extLst>
          </p:cNvPr>
          <p:cNvSpPr/>
          <p:nvPr/>
        </p:nvSpPr>
        <p:spPr>
          <a:xfrm>
            <a:off x="2163108" y="305859"/>
            <a:ext cx="9859639" cy="1810793"/>
          </a:xfrm>
          <a:prstGeom prst="roundRect">
            <a:avLst>
              <a:gd name="adj" fmla="val 9957"/>
            </a:avLst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endParaRPr lang="ca-ES" sz="2400">
              <a:solidFill>
                <a:sysClr val="windowText" lastClr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tângulo 14">
                <a:extLst>
                  <a:ext uri="{FF2B5EF4-FFF2-40B4-BE49-F238E27FC236}">
                    <a16:creationId xmlns:a16="http://schemas.microsoft.com/office/drawing/2014/main" id="{591DBC3F-952A-48AF-8103-94201CFAD3DA}"/>
                  </a:ext>
                </a:extLst>
              </p:cNvPr>
              <p:cNvSpPr/>
              <p:nvPr/>
            </p:nvSpPr>
            <p:spPr>
              <a:xfrm>
                <a:off x="2250192" y="423438"/>
                <a:ext cx="9690607" cy="15762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ca-ES" sz="2400" b="1" u="sng" dirty="0">
                    <a:solidFill>
                      <a:srgbClr val="F25E4F"/>
                    </a:solidFill>
                  </a:rPr>
                  <a:t>Definició</a:t>
                </a:r>
                <a:r>
                  <a:rPr lang="ca-ES" sz="2400" b="1" dirty="0">
                    <a:solidFill>
                      <a:srgbClr val="F25E4F"/>
                    </a:solidFill>
                  </a:rPr>
                  <a:t> </a:t>
                </a:r>
              </a:p>
              <a:p>
                <a:pPr algn="just"/>
                <a:r>
                  <a:rPr lang="ca-ES" sz="2400" dirty="0"/>
                  <a:t>Si </a:t>
                </a:r>
                <a14:m>
                  <m:oMath xmlns:m="http://schemas.openxmlformats.org/officeDocument/2006/math">
                    <m:r>
                      <a:rPr lang="ca-ES" sz="24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 és una matriu </a:t>
                </a:r>
                <a14:m>
                  <m:oMath xmlns:m="http://schemas.openxmlformats.org/officeDocument/2006/math">
                    <m:r>
                      <a:rPr lang="ca-ES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ca-ES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ca-ES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, aleshores la </a:t>
                </a:r>
                <a:r>
                  <a:rPr lang="ca-ES" sz="2400" b="1" dirty="0">
                    <a:solidFill>
                      <a:sysClr val="windowText" lastClr="000000"/>
                    </a:solidFill>
                  </a:rPr>
                  <a:t>Transposada de </a:t>
                </a:r>
                <a14:m>
                  <m:oMath xmlns:m="http://schemas.openxmlformats.org/officeDocument/2006/math">
                    <m:r>
                      <a:rPr lang="ca-ES" sz="2400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, denotada per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a-ES" sz="2400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a-ES" sz="2400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p>
                        <m:r>
                          <a:rPr lang="ca-ES" sz="2400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sup>
                    </m:sSup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 (o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a-ES" sz="2400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a-ES" sz="2400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p>
                        <m:r>
                          <a:rPr lang="ca-ES" sz="2400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sup>
                    </m:sSup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), és la matriu </a:t>
                </a:r>
                <a14:m>
                  <m:oMath xmlns:m="http://schemas.openxmlformats.org/officeDocument/2006/math">
                    <m:r>
                      <a:rPr lang="ca-ES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ca-ES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ca-ES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 que resulta d’</a:t>
                </a:r>
                <a:r>
                  <a:rPr lang="ca-ES" sz="2400" b="1" dirty="0">
                    <a:solidFill>
                      <a:sysClr val="windowText" lastClr="000000"/>
                    </a:solidFill>
                  </a:rPr>
                  <a:t>intercanviar les files i les columnes de </a:t>
                </a:r>
                <a14:m>
                  <m:oMath xmlns:m="http://schemas.openxmlformats.org/officeDocument/2006/math">
                    <m:r>
                      <a:rPr lang="ca-ES" sz="2400" b="1" i="1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, és a dir les files (columnes) de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a-ES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a-ES" sz="2400" b="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ca-ES" sz="2400" b="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 són les columnes (files) de </a:t>
                </a:r>
                <a14:m>
                  <m:oMath xmlns:m="http://schemas.openxmlformats.org/officeDocument/2006/math">
                    <m:r>
                      <a:rPr lang="ca-ES" sz="24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15" name="Retângulo 14">
                <a:extLst>
                  <a:ext uri="{FF2B5EF4-FFF2-40B4-BE49-F238E27FC236}">
                    <a16:creationId xmlns:a16="http://schemas.microsoft.com/office/drawing/2014/main" id="{591DBC3F-952A-48AF-8103-94201CFAD3D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0192" y="423438"/>
                <a:ext cx="9690607" cy="1576201"/>
              </a:xfrm>
              <a:prstGeom prst="rect">
                <a:avLst/>
              </a:prstGeom>
              <a:blipFill>
                <a:blip r:embed="rId4"/>
                <a:stretch>
                  <a:fillRect l="-943" t="-3089" r="-1006" b="-7722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Retângulo: Cantos Arredondados 47">
            <a:hlinkClick r:id="rId5" action="ppaction://hlinksldjump"/>
            <a:extLst>
              <a:ext uri="{FF2B5EF4-FFF2-40B4-BE49-F238E27FC236}">
                <a16:creationId xmlns:a16="http://schemas.microsoft.com/office/drawing/2014/main" id="{2CCC4297-06AF-4086-999E-F142AF74DFD6}"/>
              </a:ext>
            </a:extLst>
          </p:cNvPr>
          <p:cNvSpPr/>
          <p:nvPr/>
        </p:nvSpPr>
        <p:spPr>
          <a:xfrm>
            <a:off x="36000" y="990000"/>
            <a:ext cx="1728000" cy="174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72000" rtlCol="0" anchor="ctr"/>
          <a:lstStyle/>
          <a:p>
            <a:pPr algn="ctr"/>
            <a:r>
              <a:rPr lang="ca-ES" b="1">
                <a:solidFill>
                  <a:srgbClr val="F25E4F"/>
                </a:solidFill>
              </a:rPr>
              <a:t>1. </a:t>
            </a:r>
            <a:r>
              <a:rPr lang="ca-ES" b="1">
                <a:solidFill>
                  <a:schemeClr val="tx1"/>
                </a:solidFill>
              </a:rPr>
              <a:t>Transposada d'una Matriu</a:t>
            </a:r>
          </a:p>
        </p:txBody>
      </p:sp>
      <p:sp>
        <p:nvSpPr>
          <p:cNvPr id="49" name="Retângulo: Cantos Arredondados 48">
            <a:hlinkClick r:id="rId6" action="ppaction://hlinksldjump"/>
            <a:extLst>
              <a:ext uri="{FF2B5EF4-FFF2-40B4-BE49-F238E27FC236}">
                <a16:creationId xmlns:a16="http://schemas.microsoft.com/office/drawing/2014/main" id="{AAA3E24D-A8A9-4067-BCCA-F07F600E7022}"/>
              </a:ext>
            </a:extLst>
          </p:cNvPr>
          <p:cNvSpPr/>
          <p:nvPr/>
        </p:nvSpPr>
        <p:spPr>
          <a:xfrm>
            <a:off x="36000" y="2790000"/>
            <a:ext cx="1728000" cy="174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>
                <a:solidFill>
                  <a:srgbClr val="F25E4F"/>
                </a:solidFill>
              </a:rPr>
              <a:t>2. </a:t>
            </a:r>
            <a:r>
              <a:rPr lang="ca-ES" b="1">
                <a:solidFill>
                  <a:schemeClr val="tx1"/>
                </a:solidFill>
              </a:rPr>
              <a:t>Propietats de la Transposada</a:t>
            </a:r>
          </a:p>
        </p:txBody>
      </p:sp>
      <p:sp>
        <p:nvSpPr>
          <p:cNvPr id="50" name="Retângulo: Cantos Arredondados 49">
            <a:hlinkClick r:id="rId7" action="ppaction://hlinksldjump"/>
            <a:extLst>
              <a:ext uri="{FF2B5EF4-FFF2-40B4-BE49-F238E27FC236}">
                <a16:creationId xmlns:a16="http://schemas.microsoft.com/office/drawing/2014/main" id="{A2DABEFE-9E2B-4D6D-8BBE-11B80B9A7754}"/>
              </a:ext>
            </a:extLst>
          </p:cNvPr>
          <p:cNvSpPr/>
          <p:nvPr/>
        </p:nvSpPr>
        <p:spPr>
          <a:xfrm>
            <a:off x="36000" y="4590000"/>
            <a:ext cx="1728000" cy="174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>
                <a:solidFill>
                  <a:schemeClr val="tx1"/>
                </a:solidFill>
              </a:rPr>
              <a:t>Posa't a prova!</a:t>
            </a:r>
          </a:p>
        </p:txBody>
      </p:sp>
    </p:spTree>
    <p:extLst>
      <p:ext uri="{BB962C8B-B14F-4D97-AF65-F5344CB8AC3E}">
        <p14:creationId xmlns:p14="http://schemas.microsoft.com/office/powerpoint/2010/main" val="4263017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tângulo: Cantos Arredondados 20">
            <a:extLst>
              <a:ext uri="{FF2B5EF4-FFF2-40B4-BE49-F238E27FC236}">
                <a16:creationId xmlns:a16="http://schemas.microsoft.com/office/drawing/2014/main" id="{E72853E7-BCF7-4F0E-B117-78B44D88FE88}"/>
              </a:ext>
            </a:extLst>
          </p:cNvPr>
          <p:cNvSpPr/>
          <p:nvPr/>
        </p:nvSpPr>
        <p:spPr>
          <a:xfrm>
            <a:off x="2163108" y="2505076"/>
            <a:ext cx="9859639" cy="2872361"/>
          </a:xfrm>
          <a:prstGeom prst="roundRect">
            <a:avLst>
              <a:gd name="adj" fmla="val 9635"/>
            </a:avLst>
          </a:prstGeom>
          <a:solidFill>
            <a:schemeClr val="bg1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66" name="Retângulo 65">
            <a:extLst>
              <a:ext uri="{FF2B5EF4-FFF2-40B4-BE49-F238E27FC236}">
                <a16:creationId xmlns:a16="http://schemas.microsoft.com/office/drawing/2014/main" id="{9C0707D6-2829-4E5A-8156-FC906E23F982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72" name="Retângulo 71">
            <a:extLst>
              <a:ext uri="{FF2B5EF4-FFF2-40B4-BE49-F238E27FC236}">
                <a16:creationId xmlns:a16="http://schemas.microsoft.com/office/drawing/2014/main" id="{8E476C9B-1E2D-427B-B547-CB50A82F8EBB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pic>
        <p:nvPicPr>
          <p:cNvPr id="73" name="Imagem 72">
            <a:extLst>
              <a:ext uri="{FF2B5EF4-FFF2-40B4-BE49-F238E27FC236}">
                <a16:creationId xmlns:a16="http://schemas.microsoft.com/office/drawing/2014/main" id="{29D4F2D0-CD81-481B-9891-2A60DD09946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74" name="Conexão reta 73">
            <a:extLst>
              <a:ext uri="{FF2B5EF4-FFF2-40B4-BE49-F238E27FC236}">
                <a16:creationId xmlns:a16="http://schemas.microsoft.com/office/drawing/2014/main" id="{AE207ED5-0AD9-406C-BBC8-2601BA6CFB05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exão reta 74">
            <a:extLst>
              <a:ext uri="{FF2B5EF4-FFF2-40B4-BE49-F238E27FC236}">
                <a16:creationId xmlns:a16="http://schemas.microsoft.com/office/drawing/2014/main" id="{70563C38-5169-4617-9616-E22BF2C5439B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tângulo 76">
            <a:extLst>
              <a:ext uri="{FF2B5EF4-FFF2-40B4-BE49-F238E27FC236}">
                <a16:creationId xmlns:a16="http://schemas.microsoft.com/office/drawing/2014/main" id="{B0B3D353-3315-4D82-B77C-726747C177AB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ca-ES" sz="2800" b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Lliçó 7</a:t>
            </a:r>
          </a:p>
        </p:txBody>
      </p:sp>
      <p:sp>
        <p:nvSpPr>
          <p:cNvPr id="14" name="Retângulo: Cantos Arredondados 13">
            <a:extLst>
              <a:ext uri="{FF2B5EF4-FFF2-40B4-BE49-F238E27FC236}">
                <a16:creationId xmlns:a16="http://schemas.microsoft.com/office/drawing/2014/main" id="{A01C2BC5-ABE6-424A-8BF6-18B2A3D6A220}"/>
              </a:ext>
            </a:extLst>
          </p:cNvPr>
          <p:cNvSpPr/>
          <p:nvPr/>
        </p:nvSpPr>
        <p:spPr>
          <a:xfrm>
            <a:off x="2163108" y="305859"/>
            <a:ext cx="9859639" cy="1810793"/>
          </a:xfrm>
          <a:prstGeom prst="roundRect">
            <a:avLst>
              <a:gd name="adj" fmla="val 9957"/>
            </a:avLst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endParaRPr lang="ca-ES" sz="2400">
              <a:solidFill>
                <a:sysClr val="windowText" lastClr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tângulo 14">
                <a:extLst>
                  <a:ext uri="{FF2B5EF4-FFF2-40B4-BE49-F238E27FC236}">
                    <a16:creationId xmlns:a16="http://schemas.microsoft.com/office/drawing/2014/main" id="{591DBC3F-952A-48AF-8103-94201CFAD3DA}"/>
                  </a:ext>
                </a:extLst>
              </p:cNvPr>
              <p:cNvSpPr/>
              <p:nvPr/>
            </p:nvSpPr>
            <p:spPr>
              <a:xfrm>
                <a:off x="2250192" y="423438"/>
                <a:ext cx="9690607" cy="15762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ca-ES" sz="2400" b="1" u="sng" dirty="0">
                    <a:solidFill>
                      <a:srgbClr val="F25E4F"/>
                    </a:solidFill>
                  </a:rPr>
                  <a:t>Definició</a:t>
                </a:r>
                <a:r>
                  <a:rPr lang="ca-ES" sz="2400" b="1" dirty="0">
                    <a:solidFill>
                      <a:srgbClr val="F25E4F"/>
                    </a:solidFill>
                  </a:rPr>
                  <a:t> </a:t>
                </a:r>
              </a:p>
              <a:p>
                <a:pPr algn="just"/>
                <a:r>
                  <a:rPr lang="ca-ES" sz="2400" dirty="0"/>
                  <a:t>Si </a:t>
                </a:r>
                <a14:m>
                  <m:oMath xmlns:m="http://schemas.openxmlformats.org/officeDocument/2006/math">
                    <m:r>
                      <a:rPr lang="ca-ES" sz="24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 és una matriu </a:t>
                </a:r>
                <a14:m>
                  <m:oMath xmlns:m="http://schemas.openxmlformats.org/officeDocument/2006/math">
                    <m:r>
                      <a:rPr lang="ca-ES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ca-ES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ca-ES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, aleshores la </a:t>
                </a:r>
                <a:r>
                  <a:rPr lang="ca-ES" sz="2400" b="1" dirty="0">
                    <a:solidFill>
                      <a:sysClr val="windowText" lastClr="000000"/>
                    </a:solidFill>
                  </a:rPr>
                  <a:t>Transposada de </a:t>
                </a:r>
                <a14:m>
                  <m:oMath xmlns:m="http://schemas.openxmlformats.org/officeDocument/2006/math">
                    <m:r>
                      <a:rPr lang="ca-ES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, denotada per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a-ES" sz="2400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a-ES" sz="2400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p>
                        <m:r>
                          <a:rPr lang="ca-ES" sz="2400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sup>
                    </m:sSup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 (o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a-ES" sz="2400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a-ES" sz="2400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p>
                        <m:r>
                          <a:rPr lang="ca-ES" sz="2400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sup>
                    </m:sSup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), és la matriu </a:t>
                </a:r>
                <a14:m>
                  <m:oMath xmlns:m="http://schemas.openxmlformats.org/officeDocument/2006/math">
                    <m:r>
                      <a:rPr lang="ca-ES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ca-ES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ca-ES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 que resulta d’</a:t>
                </a:r>
                <a:r>
                  <a:rPr lang="ca-ES" sz="2400" b="1" dirty="0">
                    <a:solidFill>
                      <a:sysClr val="windowText" lastClr="000000"/>
                    </a:solidFill>
                  </a:rPr>
                  <a:t>intercanviar les files i les columnes de </a:t>
                </a:r>
                <a14:m>
                  <m:oMath xmlns:m="http://schemas.openxmlformats.org/officeDocument/2006/math">
                    <m:r>
                      <a:rPr lang="ca-ES" sz="2400" b="1" i="1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, és a dir les files (columnes) de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a-ES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a-ES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ca-ES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 són les columnes (files) de </a:t>
                </a:r>
                <a14:m>
                  <m:oMath xmlns:m="http://schemas.openxmlformats.org/officeDocument/2006/math">
                    <m:r>
                      <a:rPr lang="ca-ES" sz="24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15" name="Retângulo 14">
                <a:extLst>
                  <a:ext uri="{FF2B5EF4-FFF2-40B4-BE49-F238E27FC236}">
                    <a16:creationId xmlns:a16="http://schemas.microsoft.com/office/drawing/2014/main" id="{591DBC3F-952A-48AF-8103-94201CFAD3D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0192" y="423438"/>
                <a:ext cx="9690607" cy="1576201"/>
              </a:xfrm>
              <a:prstGeom prst="rect">
                <a:avLst/>
              </a:prstGeom>
              <a:blipFill>
                <a:blip r:embed="rId4"/>
                <a:stretch>
                  <a:fillRect l="-943" t="-3089" r="-1006" b="-7722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tângulo 21">
            <a:extLst>
              <a:ext uri="{FF2B5EF4-FFF2-40B4-BE49-F238E27FC236}">
                <a16:creationId xmlns:a16="http://schemas.microsoft.com/office/drawing/2014/main" id="{08D85DC4-326F-4EB2-ACE6-2B2828E0DCC3}"/>
              </a:ext>
            </a:extLst>
          </p:cNvPr>
          <p:cNvSpPr/>
          <p:nvPr/>
        </p:nvSpPr>
        <p:spPr>
          <a:xfrm>
            <a:off x="2401566" y="2677924"/>
            <a:ext cx="12698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a-ES" sz="2400" b="1" u="sng">
                <a:solidFill>
                  <a:srgbClr val="29A6FF"/>
                </a:solidFill>
              </a:rPr>
              <a:t>Exemple</a:t>
            </a:r>
          </a:p>
        </p:txBody>
      </p:sp>
      <p:pic>
        <p:nvPicPr>
          <p:cNvPr id="40" name="Imagem 39">
            <a:extLst>
              <a:ext uri="{FF2B5EF4-FFF2-40B4-BE49-F238E27FC236}">
                <a16:creationId xmlns:a16="http://schemas.microsoft.com/office/drawing/2014/main" id="{8F3B27E6-A0EE-41DF-B736-4E3E5954799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48" name="Retângulo: Cantos Arredondados 47">
            <a:hlinkClick r:id="rId6" action="ppaction://hlinksldjump"/>
            <a:extLst>
              <a:ext uri="{FF2B5EF4-FFF2-40B4-BE49-F238E27FC236}">
                <a16:creationId xmlns:a16="http://schemas.microsoft.com/office/drawing/2014/main" id="{2CCC4297-06AF-4086-999E-F142AF74DFD6}"/>
              </a:ext>
            </a:extLst>
          </p:cNvPr>
          <p:cNvSpPr/>
          <p:nvPr/>
        </p:nvSpPr>
        <p:spPr>
          <a:xfrm>
            <a:off x="36000" y="990000"/>
            <a:ext cx="1728000" cy="174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72000" rtlCol="0" anchor="ctr"/>
          <a:lstStyle/>
          <a:p>
            <a:pPr algn="ctr"/>
            <a:r>
              <a:rPr lang="ca-ES" b="1">
                <a:solidFill>
                  <a:srgbClr val="F25E4F"/>
                </a:solidFill>
              </a:rPr>
              <a:t>1. </a:t>
            </a:r>
            <a:r>
              <a:rPr lang="ca-ES" b="1">
                <a:solidFill>
                  <a:schemeClr val="tx1"/>
                </a:solidFill>
              </a:rPr>
              <a:t>Transposada d'una Matriu</a:t>
            </a:r>
          </a:p>
        </p:txBody>
      </p:sp>
      <p:sp>
        <p:nvSpPr>
          <p:cNvPr id="49" name="Retângulo: Cantos Arredondados 48">
            <a:hlinkClick r:id="rId7" action="ppaction://hlinksldjump"/>
            <a:extLst>
              <a:ext uri="{FF2B5EF4-FFF2-40B4-BE49-F238E27FC236}">
                <a16:creationId xmlns:a16="http://schemas.microsoft.com/office/drawing/2014/main" id="{AAA3E24D-A8A9-4067-BCCA-F07F600E7022}"/>
              </a:ext>
            </a:extLst>
          </p:cNvPr>
          <p:cNvSpPr/>
          <p:nvPr/>
        </p:nvSpPr>
        <p:spPr>
          <a:xfrm>
            <a:off x="36000" y="2790000"/>
            <a:ext cx="1728000" cy="174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>
                <a:solidFill>
                  <a:srgbClr val="F25E4F"/>
                </a:solidFill>
              </a:rPr>
              <a:t>2. </a:t>
            </a:r>
            <a:r>
              <a:rPr lang="ca-ES" b="1">
                <a:solidFill>
                  <a:schemeClr val="tx1"/>
                </a:solidFill>
              </a:rPr>
              <a:t>Propietats de la Transposada</a:t>
            </a:r>
          </a:p>
        </p:txBody>
      </p:sp>
      <p:sp>
        <p:nvSpPr>
          <p:cNvPr id="50" name="Retângulo: Cantos Arredondados 49">
            <a:hlinkClick r:id="rId8" action="ppaction://hlinksldjump"/>
            <a:extLst>
              <a:ext uri="{FF2B5EF4-FFF2-40B4-BE49-F238E27FC236}">
                <a16:creationId xmlns:a16="http://schemas.microsoft.com/office/drawing/2014/main" id="{A2DABEFE-9E2B-4D6D-8BBE-11B80B9A7754}"/>
              </a:ext>
            </a:extLst>
          </p:cNvPr>
          <p:cNvSpPr/>
          <p:nvPr/>
        </p:nvSpPr>
        <p:spPr>
          <a:xfrm>
            <a:off x="36000" y="4590000"/>
            <a:ext cx="1728000" cy="174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>
                <a:solidFill>
                  <a:schemeClr val="tx1"/>
                </a:solidFill>
              </a:rPr>
              <a:t>Posa't a prova!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tângulo 3">
                <a:extLst>
                  <a:ext uri="{FF2B5EF4-FFF2-40B4-BE49-F238E27FC236}">
                    <a16:creationId xmlns:a16="http://schemas.microsoft.com/office/drawing/2014/main" id="{49354203-5C02-4F7A-8BFE-9FE3F4DFF6D1}"/>
                  </a:ext>
                </a:extLst>
              </p:cNvPr>
              <p:cNvSpPr/>
              <p:nvPr/>
            </p:nvSpPr>
            <p:spPr>
              <a:xfrm>
                <a:off x="4546986" y="4449573"/>
                <a:ext cx="780983" cy="369332"/>
              </a:xfrm>
              <a:prstGeom prst="rect">
                <a:avLst/>
              </a:prstGeom>
              <a:ln>
                <a:solidFill>
                  <a:srgbClr val="29A6FF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a-ES" b="1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ca-ES" b="1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ca-ES" b="1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ca-ES" b="1"/>
              </a:p>
            </p:txBody>
          </p:sp>
        </mc:Choice>
        <mc:Fallback xmlns="">
          <p:sp>
            <p:nvSpPr>
              <p:cNvPr id="4" name="Retângulo 3">
                <a:extLst>
                  <a:ext uri="{FF2B5EF4-FFF2-40B4-BE49-F238E27FC236}">
                    <a16:creationId xmlns:a16="http://schemas.microsoft.com/office/drawing/2014/main" id="{49354203-5C02-4F7A-8BFE-9FE3F4DFF6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6986" y="4449573"/>
                <a:ext cx="780983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solidFill>
                  <a:srgbClr val="29A6FF"/>
                </a:solidFill>
              </a:ln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tângulo 50">
                <a:extLst>
                  <a:ext uri="{FF2B5EF4-FFF2-40B4-BE49-F238E27FC236}">
                    <a16:creationId xmlns:a16="http://schemas.microsoft.com/office/drawing/2014/main" id="{D54DA1AF-1FA7-4C07-B2E6-CAEBC98D3427}"/>
                  </a:ext>
                </a:extLst>
              </p:cNvPr>
              <p:cNvSpPr/>
              <p:nvPr/>
            </p:nvSpPr>
            <p:spPr>
              <a:xfrm>
                <a:off x="7252889" y="3228039"/>
                <a:ext cx="1999137" cy="11269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ca-ES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a-ES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ca-ES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ca-ES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ca-ES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ca-ES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/>
                              <m:e/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ca-ES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/>
                                  </m:mr>
                                  <m:mr>
                                    <m:e/>
                                  </m:mr>
                                </m:m>
                              </m:e>
                              <m:e>
                                <m:r>
                                  <a:rPr lang="ca-ES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    </m:t>
                                </m:r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ca-ES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/>
                                  </m:mr>
                                  <m:mr>
                                    <m:e/>
                                  </m:mr>
                                </m:m>
                              </m:e>
                            </m:mr>
                            <m:mr>
                              <m:e/>
                              <m:e/>
                            </m:mr>
                          </m:m>
                        </m:e>
                      </m:d>
                    </m:oMath>
                  </m:oMathPara>
                </a14:m>
                <a:endParaRPr lang="ca-ES"/>
              </a:p>
            </p:txBody>
          </p:sp>
        </mc:Choice>
        <mc:Fallback xmlns="">
          <p:sp>
            <p:nvSpPr>
              <p:cNvPr id="51" name="Retângulo 50">
                <a:extLst>
                  <a:ext uri="{FF2B5EF4-FFF2-40B4-BE49-F238E27FC236}">
                    <a16:creationId xmlns:a16="http://schemas.microsoft.com/office/drawing/2014/main" id="{D54DA1AF-1FA7-4C07-B2E6-CAEBC98D342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2889" y="3228039"/>
                <a:ext cx="1999137" cy="112697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tângulo 53">
                <a:extLst>
                  <a:ext uri="{FF2B5EF4-FFF2-40B4-BE49-F238E27FC236}">
                    <a16:creationId xmlns:a16="http://schemas.microsoft.com/office/drawing/2014/main" id="{BBFDBD30-3AFE-4BC1-8288-804CD62948D3}"/>
                  </a:ext>
                </a:extLst>
              </p:cNvPr>
              <p:cNvSpPr/>
              <p:nvPr/>
            </p:nvSpPr>
            <p:spPr>
              <a:xfrm>
                <a:off x="4729170" y="3517722"/>
                <a:ext cx="1932900" cy="55431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a-ES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ca-ES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ca-ES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ca-ES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ca-E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ca-E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ca-E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ca-E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ca-E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ca-E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ca-ES"/>
              </a:p>
            </p:txBody>
          </p:sp>
        </mc:Choice>
        <mc:Fallback xmlns="">
          <p:sp>
            <p:nvSpPr>
              <p:cNvPr id="54" name="Retângulo 53">
                <a:extLst>
                  <a:ext uri="{FF2B5EF4-FFF2-40B4-BE49-F238E27FC236}">
                    <a16:creationId xmlns:a16="http://schemas.microsoft.com/office/drawing/2014/main" id="{BBFDBD30-3AFE-4BC1-8288-804CD62948D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9170" y="3517722"/>
                <a:ext cx="1932900" cy="55431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Retângulo: Cantos Arredondados 66">
            <a:extLst>
              <a:ext uri="{FF2B5EF4-FFF2-40B4-BE49-F238E27FC236}">
                <a16:creationId xmlns:a16="http://schemas.microsoft.com/office/drawing/2014/main" id="{91558B18-5A9F-4CB1-A96E-98D807AD2B64}"/>
              </a:ext>
            </a:extLst>
          </p:cNvPr>
          <p:cNvSpPr/>
          <p:nvPr/>
        </p:nvSpPr>
        <p:spPr>
          <a:xfrm>
            <a:off x="5401160" y="3477329"/>
            <a:ext cx="1032169" cy="36933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etângulo 70">
                <a:extLst>
                  <a:ext uri="{FF2B5EF4-FFF2-40B4-BE49-F238E27FC236}">
                    <a16:creationId xmlns:a16="http://schemas.microsoft.com/office/drawing/2014/main" id="{A71E87DC-7E03-4142-947A-FC324FDA3176}"/>
                  </a:ext>
                </a:extLst>
              </p:cNvPr>
              <p:cNvSpPr/>
              <p:nvPr/>
            </p:nvSpPr>
            <p:spPr>
              <a:xfrm>
                <a:off x="5293332" y="3489143"/>
                <a:ext cx="36580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a-ES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ca-ES"/>
              </a:p>
            </p:txBody>
          </p:sp>
        </mc:Choice>
        <mc:Fallback xmlns="">
          <p:sp>
            <p:nvSpPr>
              <p:cNvPr id="71" name="Retângulo 70">
                <a:extLst>
                  <a:ext uri="{FF2B5EF4-FFF2-40B4-BE49-F238E27FC236}">
                    <a16:creationId xmlns:a16="http://schemas.microsoft.com/office/drawing/2014/main" id="{A71E87DC-7E03-4142-947A-FC324FDA317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3332" y="3489143"/>
                <a:ext cx="365806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Retângulo 75">
                <a:extLst>
                  <a:ext uri="{FF2B5EF4-FFF2-40B4-BE49-F238E27FC236}">
                    <a16:creationId xmlns:a16="http://schemas.microsoft.com/office/drawing/2014/main" id="{728FFE78-347C-4A29-90B7-CDAE04A31D18}"/>
                  </a:ext>
                </a:extLst>
              </p:cNvPr>
              <p:cNvSpPr/>
              <p:nvPr/>
            </p:nvSpPr>
            <p:spPr>
              <a:xfrm>
                <a:off x="5649649" y="3489537"/>
                <a:ext cx="53893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a-ES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ca-ES"/>
              </a:p>
            </p:txBody>
          </p:sp>
        </mc:Choice>
        <mc:Fallback xmlns="">
          <p:sp>
            <p:nvSpPr>
              <p:cNvPr id="76" name="Retângulo 75">
                <a:extLst>
                  <a:ext uri="{FF2B5EF4-FFF2-40B4-BE49-F238E27FC236}">
                    <a16:creationId xmlns:a16="http://schemas.microsoft.com/office/drawing/2014/main" id="{728FFE78-347C-4A29-90B7-CDAE04A31D1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9649" y="3489537"/>
                <a:ext cx="538930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Retângulo 77">
                <a:extLst>
                  <a:ext uri="{FF2B5EF4-FFF2-40B4-BE49-F238E27FC236}">
                    <a16:creationId xmlns:a16="http://schemas.microsoft.com/office/drawing/2014/main" id="{0F93AF21-83D8-407B-BF9D-3FFE251814F4}"/>
                  </a:ext>
                </a:extLst>
              </p:cNvPr>
              <p:cNvSpPr/>
              <p:nvPr/>
            </p:nvSpPr>
            <p:spPr>
              <a:xfrm>
                <a:off x="6176393" y="3487632"/>
                <a:ext cx="36580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a-ES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ca-ES"/>
              </a:p>
            </p:txBody>
          </p:sp>
        </mc:Choice>
        <mc:Fallback xmlns="">
          <p:sp>
            <p:nvSpPr>
              <p:cNvPr id="78" name="Retângulo 77">
                <a:extLst>
                  <a:ext uri="{FF2B5EF4-FFF2-40B4-BE49-F238E27FC236}">
                    <a16:creationId xmlns:a16="http://schemas.microsoft.com/office/drawing/2014/main" id="{0F93AF21-83D8-407B-BF9D-3FFE251814F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6393" y="3487632"/>
                <a:ext cx="365806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0" name="Conexão reta unidirecional 79">
            <a:extLst>
              <a:ext uri="{FF2B5EF4-FFF2-40B4-BE49-F238E27FC236}">
                <a16:creationId xmlns:a16="http://schemas.microsoft.com/office/drawing/2014/main" id="{F2C686E5-33C3-47A4-A32E-094E8807104A}"/>
              </a:ext>
            </a:extLst>
          </p:cNvPr>
          <p:cNvCxnSpPr>
            <a:cxnSpLocks/>
          </p:cNvCxnSpPr>
          <p:nvPr/>
        </p:nvCxnSpPr>
        <p:spPr>
          <a:xfrm>
            <a:off x="4927859" y="3941257"/>
            <a:ext cx="0" cy="527536"/>
          </a:xfrm>
          <a:prstGeom prst="straightConnector1">
            <a:avLst/>
          </a:prstGeom>
          <a:ln w="57150">
            <a:solidFill>
              <a:srgbClr val="29A6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Retângulo 80">
                <a:extLst>
                  <a:ext uri="{FF2B5EF4-FFF2-40B4-BE49-F238E27FC236}">
                    <a16:creationId xmlns:a16="http://schemas.microsoft.com/office/drawing/2014/main" id="{C255EB41-1687-4667-9CD6-09521392FBB9}"/>
                  </a:ext>
                </a:extLst>
              </p:cNvPr>
              <p:cNvSpPr/>
              <p:nvPr/>
            </p:nvSpPr>
            <p:spPr>
              <a:xfrm>
                <a:off x="7084700" y="4470091"/>
                <a:ext cx="780983" cy="369332"/>
              </a:xfrm>
              <a:prstGeom prst="rect">
                <a:avLst/>
              </a:prstGeom>
              <a:ln>
                <a:solidFill>
                  <a:srgbClr val="29A6FF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a-ES" b="1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ca-ES" b="1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ca-ES" b="1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ca-ES" b="1"/>
              </a:p>
            </p:txBody>
          </p:sp>
        </mc:Choice>
        <mc:Fallback xmlns="">
          <p:sp>
            <p:nvSpPr>
              <p:cNvPr id="81" name="Retângulo 80">
                <a:extLst>
                  <a:ext uri="{FF2B5EF4-FFF2-40B4-BE49-F238E27FC236}">
                    <a16:creationId xmlns:a16="http://schemas.microsoft.com/office/drawing/2014/main" id="{C255EB41-1687-4667-9CD6-09521392FBB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4700" y="4470091"/>
                <a:ext cx="780983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  <a:ln>
                <a:solidFill>
                  <a:srgbClr val="29A6FF"/>
                </a:solidFill>
              </a:ln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2" name="Conexão reta unidirecional 81">
            <a:extLst>
              <a:ext uri="{FF2B5EF4-FFF2-40B4-BE49-F238E27FC236}">
                <a16:creationId xmlns:a16="http://schemas.microsoft.com/office/drawing/2014/main" id="{282A8776-24F4-492D-A800-E9076F80E990}"/>
              </a:ext>
            </a:extLst>
          </p:cNvPr>
          <p:cNvCxnSpPr>
            <a:cxnSpLocks/>
          </p:cNvCxnSpPr>
          <p:nvPr/>
        </p:nvCxnSpPr>
        <p:spPr>
          <a:xfrm>
            <a:off x="7465573" y="3961775"/>
            <a:ext cx="0" cy="527536"/>
          </a:xfrm>
          <a:prstGeom prst="straightConnector1">
            <a:avLst/>
          </a:prstGeom>
          <a:ln w="57150">
            <a:solidFill>
              <a:srgbClr val="29A6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Conexão reta unidirecional 82">
            <a:extLst>
              <a:ext uri="{FF2B5EF4-FFF2-40B4-BE49-F238E27FC236}">
                <a16:creationId xmlns:a16="http://schemas.microsoft.com/office/drawing/2014/main" id="{C550D54F-B9A0-44C5-AB78-3656975D7A1E}"/>
              </a:ext>
            </a:extLst>
          </p:cNvPr>
          <p:cNvCxnSpPr>
            <a:cxnSpLocks/>
          </p:cNvCxnSpPr>
          <p:nvPr/>
        </p:nvCxnSpPr>
        <p:spPr>
          <a:xfrm rot="16200000">
            <a:off x="7011369" y="3506774"/>
            <a:ext cx="0" cy="527536"/>
          </a:xfrm>
          <a:prstGeom prst="straightConnector1">
            <a:avLst/>
          </a:prstGeom>
          <a:ln w="57150">
            <a:solidFill>
              <a:srgbClr val="29A6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tângulo 12">
            <a:extLst>
              <a:ext uri="{FF2B5EF4-FFF2-40B4-BE49-F238E27FC236}">
                <a16:creationId xmlns:a16="http://schemas.microsoft.com/office/drawing/2014/main" id="{77F86E18-248A-4377-A097-1E7A91A0ED11}"/>
              </a:ext>
            </a:extLst>
          </p:cNvPr>
          <p:cNvSpPr/>
          <p:nvPr/>
        </p:nvSpPr>
        <p:spPr>
          <a:xfrm>
            <a:off x="5440969" y="3092603"/>
            <a:ext cx="8739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a-ES" b="1" dirty="0">
                <a:solidFill>
                  <a:srgbClr val="C00000"/>
                </a:solidFill>
              </a:rPr>
              <a:t>1a  fila </a:t>
            </a:r>
          </a:p>
        </p:txBody>
      </p:sp>
      <p:sp>
        <p:nvSpPr>
          <p:cNvPr id="84" name="Retângulo 83">
            <a:extLst>
              <a:ext uri="{FF2B5EF4-FFF2-40B4-BE49-F238E27FC236}">
                <a16:creationId xmlns:a16="http://schemas.microsoft.com/office/drawing/2014/main" id="{E1DFD4DD-5607-47AF-9E2F-AC60B9C08221}"/>
              </a:ext>
            </a:extLst>
          </p:cNvPr>
          <p:cNvSpPr/>
          <p:nvPr/>
        </p:nvSpPr>
        <p:spPr>
          <a:xfrm>
            <a:off x="7606386" y="2769052"/>
            <a:ext cx="13440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a-ES" b="1" dirty="0">
                <a:solidFill>
                  <a:srgbClr val="C00000"/>
                </a:solidFill>
              </a:rPr>
              <a:t>1a columna </a:t>
            </a:r>
          </a:p>
        </p:txBody>
      </p:sp>
      <p:sp>
        <p:nvSpPr>
          <p:cNvPr id="85" name="Retângulo: Cantos Arredondados 84">
            <a:extLst>
              <a:ext uri="{FF2B5EF4-FFF2-40B4-BE49-F238E27FC236}">
                <a16:creationId xmlns:a16="http://schemas.microsoft.com/office/drawing/2014/main" id="{224D9911-BAC3-4F0F-B636-A2D9694D6728}"/>
              </a:ext>
            </a:extLst>
          </p:cNvPr>
          <p:cNvSpPr/>
          <p:nvPr/>
        </p:nvSpPr>
        <p:spPr>
          <a:xfrm>
            <a:off x="5400651" y="3743160"/>
            <a:ext cx="1032169" cy="36933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Retângulo 85">
                <a:extLst>
                  <a:ext uri="{FF2B5EF4-FFF2-40B4-BE49-F238E27FC236}">
                    <a16:creationId xmlns:a16="http://schemas.microsoft.com/office/drawing/2014/main" id="{2EA46CDC-BB03-4C6B-840F-3E8476E8F56F}"/>
                  </a:ext>
                </a:extLst>
              </p:cNvPr>
              <p:cNvSpPr/>
              <p:nvPr/>
            </p:nvSpPr>
            <p:spPr>
              <a:xfrm>
                <a:off x="5735865" y="3758496"/>
                <a:ext cx="36580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a-ES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ca-ES"/>
              </a:p>
            </p:txBody>
          </p:sp>
        </mc:Choice>
        <mc:Fallback xmlns="">
          <p:sp>
            <p:nvSpPr>
              <p:cNvPr id="86" name="Retângulo 85">
                <a:extLst>
                  <a:ext uri="{FF2B5EF4-FFF2-40B4-BE49-F238E27FC236}">
                    <a16:creationId xmlns:a16="http://schemas.microsoft.com/office/drawing/2014/main" id="{2EA46CDC-BB03-4C6B-840F-3E8476E8F56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5865" y="3758496"/>
                <a:ext cx="365806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Retângulo 86">
                <a:extLst>
                  <a:ext uri="{FF2B5EF4-FFF2-40B4-BE49-F238E27FC236}">
                    <a16:creationId xmlns:a16="http://schemas.microsoft.com/office/drawing/2014/main" id="{B625512B-1433-4E88-B68A-A248E71C623B}"/>
                  </a:ext>
                </a:extLst>
              </p:cNvPr>
              <p:cNvSpPr/>
              <p:nvPr/>
            </p:nvSpPr>
            <p:spPr>
              <a:xfrm>
                <a:off x="6176213" y="3756591"/>
                <a:ext cx="36580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a-ES" b="0" i="1" smtClean="0"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ca-ES"/>
              </a:p>
            </p:txBody>
          </p:sp>
        </mc:Choice>
        <mc:Fallback xmlns="">
          <p:sp>
            <p:nvSpPr>
              <p:cNvPr id="87" name="Retângulo 86">
                <a:extLst>
                  <a:ext uri="{FF2B5EF4-FFF2-40B4-BE49-F238E27FC236}">
                    <a16:creationId xmlns:a16="http://schemas.microsoft.com/office/drawing/2014/main" id="{B625512B-1433-4E88-B68A-A248E71C62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6213" y="3756591"/>
                <a:ext cx="365806" cy="36933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Retângulo 87">
                <a:extLst>
                  <a:ext uri="{FF2B5EF4-FFF2-40B4-BE49-F238E27FC236}">
                    <a16:creationId xmlns:a16="http://schemas.microsoft.com/office/drawing/2014/main" id="{94C63FAB-575A-4BCA-9DDF-3352C826F307}"/>
                  </a:ext>
                </a:extLst>
              </p:cNvPr>
              <p:cNvSpPr/>
              <p:nvPr/>
            </p:nvSpPr>
            <p:spPr>
              <a:xfrm>
                <a:off x="5293332" y="3757111"/>
                <a:ext cx="36580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a-ES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ca-ES"/>
              </a:p>
            </p:txBody>
          </p:sp>
        </mc:Choice>
        <mc:Fallback xmlns="">
          <p:sp>
            <p:nvSpPr>
              <p:cNvPr id="88" name="Retângulo 87">
                <a:extLst>
                  <a:ext uri="{FF2B5EF4-FFF2-40B4-BE49-F238E27FC236}">
                    <a16:creationId xmlns:a16="http://schemas.microsoft.com/office/drawing/2014/main" id="{94C63FAB-575A-4BCA-9DDF-3352C826F30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3332" y="3757111"/>
                <a:ext cx="365806" cy="369332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1" name="Retângulo 90">
            <a:extLst>
              <a:ext uri="{FF2B5EF4-FFF2-40B4-BE49-F238E27FC236}">
                <a16:creationId xmlns:a16="http://schemas.microsoft.com/office/drawing/2014/main" id="{59ABE285-51FE-44FC-A41E-F9E1277D9F2F}"/>
              </a:ext>
            </a:extLst>
          </p:cNvPr>
          <p:cNvSpPr/>
          <p:nvPr/>
        </p:nvSpPr>
        <p:spPr>
          <a:xfrm>
            <a:off x="5441332" y="4150837"/>
            <a:ext cx="8210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a-ES" b="1" dirty="0">
                <a:solidFill>
                  <a:srgbClr val="C00000"/>
                </a:solidFill>
              </a:rPr>
              <a:t>2a fila </a:t>
            </a:r>
          </a:p>
        </p:txBody>
      </p:sp>
      <p:sp>
        <p:nvSpPr>
          <p:cNvPr id="92" name="Retângulo 91">
            <a:extLst>
              <a:ext uri="{FF2B5EF4-FFF2-40B4-BE49-F238E27FC236}">
                <a16:creationId xmlns:a16="http://schemas.microsoft.com/office/drawing/2014/main" id="{60E80239-9460-471D-8F78-34904506BFE3}"/>
              </a:ext>
            </a:extLst>
          </p:cNvPr>
          <p:cNvSpPr/>
          <p:nvPr/>
        </p:nvSpPr>
        <p:spPr>
          <a:xfrm>
            <a:off x="8186808" y="4438539"/>
            <a:ext cx="13440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a-ES" b="1" dirty="0">
                <a:solidFill>
                  <a:srgbClr val="C00000"/>
                </a:solidFill>
              </a:rPr>
              <a:t>2a columna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3" name="Retângulo: Cantos Arredondados 92">
                <a:extLst>
                  <a:ext uri="{FF2B5EF4-FFF2-40B4-BE49-F238E27FC236}">
                    <a16:creationId xmlns:a16="http://schemas.microsoft.com/office/drawing/2014/main" id="{30E8F420-B15F-43CB-940C-1477E4A9DF55}"/>
                  </a:ext>
                </a:extLst>
              </p:cNvPr>
              <p:cNvSpPr/>
              <p:nvPr/>
            </p:nvSpPr>
            <p:spPr>
              <a:xfrm>
                <a:off x="3342437" y="5929568"/>
                <a:ext cx="7305356" cy="723816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rgbClr val="F25E4F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ca-E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ca-E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ca-E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ca-E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ca-E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a-E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ca-E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sub>
                            </m:sSub>
                          </m:e>
                        </m:d>
                      </m:e>
                      <m:sub>
                        <m:eqArr>
                          <m:eqArrPr>
                            <m:ctrlPr>
                              <a:rPr lang="ca-E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ca-E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ca-E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=1,2,…,</m:t>
                            </m:r>
                            <m:r>
                              <a:rPr lang="ca-E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e>
                            <m:r>
                              <a:rPr lang="ca-E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ca-E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=1,2,…,</m:t>
                            </m:r>
                            <m:r>
                              <a:rPr lang="ca-E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eqArr>
                      </m:sub>
                    </m:sSub>
                  </m:oMath>
                </a14:m>
                <a:r>
                  <a:rPr lang="ca-ES" sz="20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ca-ES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  <m:sSup>
                      <m:sSupPr>
                        <m:ctrlPr>
                          <a:rPr lang="ca-E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a-E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p>
                        <m:r>
                          <a:rPr lang="ca-E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sup>
                    </m:sSup>
                    <m:r>
                      <a:rPr lang="ca-ES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ca-E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ca-E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ca-ES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sSup>
                                  <m:sSupPr>
                                    <m:ctrlPr>
                                      <a:rPr lang="ca-E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ca-ES" sz="20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p>
                                    <m:r>
                                      <a:rPr lang="ca-ES" sz="2000" b="0" i="1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</m:e>
                              <m:sub>
                                <m:r>
                                  <a:rPr lang="ca-ES" sz="2000" i="1"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sub>
                            </m:sSub>
                          </m:e>
                        </m:d>
                      </m:e>
                      <m:sub>
                        <m:eqArr>
                          <m:eqArrPr>
                            <m:ctrlPr>
                              <a:rPr lang="ca-ES" sz="20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ca-ES" sz="2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ca-ES" sz="2000" i="1">
                                <a:latin typeface="Cambria Math" panose="02040503050406030204" pitchFamily="18" charset="0"/>
                              </a:rPr>
                              <m:t>=1,2,…,</m:t>
                            </m:r>
                            <m:r>
                              <a:rPr lang="ca-ES" sz="20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e>
                            <m:r>
                              <a:rPr lang="ca-ES" sz="20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ca-ES" sz="2000" i="1">
                                <a:latin typeface="Cambria Math" panose="02040503050406030204" pitchFamily="18" charset="0"/>
                              </a:rPr>
                              <m:t>=1,2,…,</m:t>
                            </m:r>
                            <m:r>
                              <a:rPr lang="ca-ES" sz="20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eqArr>
                      </m:sub>
                    </m:sSub>
                    <m:r>
                      <a:rPr lang="ca-ES" sz="2000" b="0" i="1" smtClean="0">
                        <a:latin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ca-E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ca-E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a-ES" sz="20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ca-ES" sz="20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  <m:sub>
                        <m:r>
                          <a:rPr lang="ca-ES" sz="2000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ca-ES" sz="20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ca-E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a-ES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ca-ES" sz="2000" b="0" i="1" smtClean="0">
                            <a:latin typeface="Cambria Math" panose="02040503050406030204" pitchFamily="18" charset="0"/>
                          </a:rPr>
                          <m:t>𝑗𝑖</m:t>
                        </m:r>
                      </m:sub>
                    </m:sSub>
                  </m:oMath>
                </a14:m>
                <a:endParaRPr lang="ca-ES" sz="2000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3" name="Retângulo: Cantos Arredondados 92">
                <a:extLst>
                  <a:ext uri="{FF2B5EF4-FFF2-40B4-BE49-F238E27FC236}">
                    <a16:creationId xmlns:a16="http://schemas.microsoft.com/office/drawing/2014/main" id="{30E8F420-B15F-43CB-940C-1477E4A9DF5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2437" y="5929568"/>
                <a:ext cx="7305356" cy="723816"/>
              </a:xfrm>
              <a:prstGeom prst="roundRect">
                <a:avLst/>
              </a:prstGeom>
              <a:blipFill>
                <a:blip r:embed="rId19"/>
                <a:stretch>
                  <a:fillRect/>
                </a:stretch>
              </a:blipFill>
              <a:ln>
                <a:solidFill>
                  <a:srgbClr val="F25E4F"/>
                </a:solidFill>
              </a:ln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4" name="Retângulo 93">
            <a:extLst>
              <a:ext uri="{FF2B5EF4-FFF2-40B4-BE49-F238E27FC236}">
                <a16:creationId xmlns:a16="http://schemas.microsoft.com/office/drawing/2014/main" id="{C7053A78-4861-49AF-80E9-B3F7FD0FAFCB}"/>
              </a:ext>
            </a:extLst>
          </p:cNvPr>
          <p:cNvSpPr/>
          <p:nvPr/>
        </p:nvSpPr>
        <p:spPr>
          <a:xfrm>
            <a:off x="5789816" y="5521201"/>
            <a:ext cx="24105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a-ES" sz="2000" b="1" dirty="0">
                <a:ln w="9525">
                  <a:solidFill>
                    <a:srgbClr val="F25E4F"/>
                  </a:solidFill>
                  <a:prstDash val="solid"/>
                </a:ln>
              </a:rPr>
              <a:t>Notació Matemàtica</a:t>
            </a:r>
          </a:p>
        </p:txBody>
      </p:sp>
    </p:spTree>
    <p:extLst>
      <p:ext uri="{BB962C8B-B14F-4D97-AF65-F5344CB8AC3E}">
        <p14:creationId xmlns:p14="http://schemas.microsoft.com/office/powerpoint/2010/main" val="3997917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1.85185E-6 L 0.22877 -0.03727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32" y="-1875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85185E-6 L 0.19244 0.01852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22" y="926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3.33333E-6 L 0.15625 0.07523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3" y="3750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5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6" presetID="63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3.7037E-6 L 0.19257 0.0206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22" y="1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1.48148E-6 L 0.26745 -0.07616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72" y="-3819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 L 0.23112 -0.0213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49" y="-1065"/>
                                    </p:animMotion>
                                  </p:childTnLst>
                                </p:cTn>
                              </p:par>
                              <p:par>
                                <p:cTn id="99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2.96296E-6 L 0.19506 0.03518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53" y="1759"/>
                                    </p:animMotion>
                                  </p:childTnLst>
                                </p:cTn>
                              </p:par>
                              <p:par>
                                <p:cTn id="101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02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3" presetID="63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4.81481E-6 L 0.23138 -0.0169 " pathEditMode="relative" rAng="0" ptsTypes="AA">
                                      <p:cBhvr>
                                        <p:cTn id="104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63" y="-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000"/>
                            </p:stCondLst>
                            <p:childTnLst>
                              <p:par>
                                <p:cTn id="10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"/>
                            </p:stCondLst>
                            <p:childTnLst>
                              <p:par>
                                <p:cTn id="1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/>
      <p:bldP spid="4" grpId="0" animBg="1"/>
      <p:bldP spid="51" grpId="0"/>
      <p:bldP spid="54" grpId="0"/>
      <p:bldP spid="67" grpId="0" animBg="1"/>
      <p:bldP spid="67" grpId="1" animBg="1"/>
      <p:bldP spid="67" grpId="2" animBg="1"/>
      <p:bldP spid="71" grpId="0"/>
      <p:bldP spid="71" grpId="1"/>
      <p:bldP spid="76" grpId="0"/>
      <p:bldP spid="76" grpId="1"/>
      <p:bldP spid="78" grpId="0"/>
      <p:bldP spid="78" grpId="1"/>
      <p:bldP spid="81" grpId="0" animBg="1"/>
      <p:bldP spid="13" grpId="0"/>
      <p:bldP spid="13" grpId="1"/>
      <p:bldP spid="84" grpId="0"/>
      <p:bldP spid="84" grpId="1"/>
      <p:bldP spid="85" grpId="0" animBg="1"/>
      <p:bldP spid="85" grpId="1" animBg="1"/>
      <p:bldP spid="85" grpId="2" animBg="1"/>
      <p:bldP spid="86" grpId="0"/>
      <p:bldP spid="86" grpId="1"/>
      <p:bldP spid="87" grpId="0"/>
      <p:bldP spid="87" grpId="1"/>
      <p:bldP spid="88" grpId="0"/>
      <p:bldP spid="88" grpId="1"/>
      <p:bldP spid="91" grpId="0"/>
      <p:bldP spid="92" grpId="0"/>
      <p:bldP spid="93" grpId="0" animBg="1"/>
      <p:bldP spid="9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tângulo: Cantos Arredondados 20">
            <a:extLst>
              <a:ext uri="{FF2B5EF4-FFF2-40B4-BE49-F238E27FC236}">
                <a16:creationId xmlns:a16="http://schemas.microsoft.com/office/drawing/2014/main" id="{E72853E7-BCF7-4F0E-B117-78B44D88FE88}"/>
              </a:ext>
            </a:extLst>
          </p:cNvPr>
          <p:cNvSpPr/>
          <p:nvPr/>
        </p:nvSpPr>
        <p:spPr>
          <a:xfrm>
            <a:off x="2163108" y="2505076"/>
            <a:ext cx="9859639" cy="2872361"/>
          </a:xfrm>
          <a:prstGeom prst="roundRect">
            <a:avLst>
              <a:gd name="adj" fmla="val 9635"/>
            </a:avLst>
          </a:prstGeom>
          <a:solidFill>
            <a:schemeClr val="bg1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66" name="Retângulo 65">
            <a:extLst>
              <a:ext uri="{FF2B5EF4-FFF2-40B4-BE49-F238E27FC236}">
                <a16:creationId xmlns:a16="http://schemas.microsoft.com/office/drawing/2014/main" id="{9C0707D6-2829-4E5A-8156-FC906E23F982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72" name="Retângulo 71">
            <a:extLst>
              <a:ext uri="{FF2B5EF4-FFF2-40B4-BE49-F238E27FC236}">
                <a16:creationId xmlns:a16="http://schemas.microsoft.com/office/drawing/2014/main" id="{8E476C9B-1E2D-427B-B547-CB50A82F8EBB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pic>
        <p:nvPicPr>
          <p:cNvPr id="73" name="Imagem 72">
            <a:extLst>
              <a:ext uri="{FF2B5EF4-FFF2-40B4-BE49-F238E27FC236}">
                <a16:creationId xmlns:a16="http://schemas.microsoft.com/office/drawing/2014/main" id="{29D4F2D0-CD81-481B-9891-2A60DD09946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74" name="Conexão reta 73">
            <a:extLst>
              <a:ext uri="{FF2B5EF4-FFF2-40B4-BE49-F238E27FC236}">
                <a16:creationId xmlns:a16="http://schemas.microsoft.com/office/drawing/2014/main" id="{AE207ED5-0AD9-406C-BBC8-2601BA6CFB05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exão reta 74">
            <a:extLst>
              <a:ext uri="{FF2B5EF4-FFF2-40B4-BE49-F238E27FC236}">
                <a16:creationId xmlns:a16="http://schemas.microsoft.com/office/drawing/2014/main" id="{70563C38-5169-4617-9616-E22BF2C5439B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tângulo 76">
            <a:extLst>
              <a:ext uri="{FF2B5EF4-FFF2-40B4-BE49-F238E27FC236}">
                <a16:creationId xmlns:a16="http://schemas.microsoft.com/office/drawing/2014/main" id="{B0B3D353-3315-4D82-B77C-726747C177AB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ca-ES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Lliçó 7</a:t>
            </a:r>
          </a:p>
        </p:txBody>
      </p:sp>
      <p:sp>
        <p:nvSpPr>
          <p:cNvPr id="14" name="Retângulo: Cantos Arredondados 13">
            <a:extLst>
              <a:ext uri="{FF2B5EF4-FFF2-40B4-BE49-F238E27FC236}">
                <a16:creationId xmlns:a16="http://schemas.microsoft.com/office/drawing/2014/main" id="{A01C2BC5-ABE6-424A-8BF6-18B2A3D6A220}"/>
              </a:ext>
            </a:extLst>
          </p:cNvPr>
          <p:cNvSpPr/>
          <p:nvPr/>
        </p:nvSpPr>
        <p:spPr>
          <a:xfrm>
            <a:off x="2163108" y="305859"/>
            <a:ext cx="9859639" cy="1810793"/>
          </a:xfrm>
          <a:prstGeom prst="roundRect">
            <a:avLst>
              <a:gd name="adj" fmla="val 9957"/>
            </a:avLst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endParaRPr lang="ca-ES" sz="2400" dirty="0">
              <a:solidFill>
                <a:sysClr val="windowText" lastClr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tângulo 14">
                <a:extLst>
                  <a:ext uri="{FF2B5EF4-FFF2-40B4-BE49-F238E27FC236}">
                    <a16:creationId xmlns:a16="http://schemas.microsoft.com/office/drawing/2014/main" id="{591DBC3F-952A-48AF-8103-94201CFAD3DA}"/>
                  </a:ext>
                </a:extLst>
              </p:cNvPr>
              <p:cNvSpPr/>
              <p:nvPr/>
            </p:nvSpPr>
            <p:spPr>
              <a:xfrm>
                <a:off x="2250192" y="423438"/>
                <a:ext cx="9690607" cy="15762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ca-ES" sz="2400" b="1" u="sng" dirty="0">
                    <a:solidFill>
                      <a:srgbClr val="F25E4F"/>
                    </a:solidFill>
                  </a:rPr>
                  <a:t>Definició</a:t>
                </a:r>
                <a:r>
                  <a:rPr lang="ca-ES" sz="2400" b="1" dirty="0">
                    <a:solidFill>
                      <a:srgbClr val="F25E4F"/>
                    </a:solidFill>
                  </a:rPr>
                  <a:t> </a:t>
                </a:r>
              </a:p>
              <a:p>
                <a:pPr algn="just"/>
                <a:r>
                  <a:rPr lang="ca-ES" sz="2400" dirty="0"/>
                  <a:t>Si </a:t>
                </a:r>
                <a14:m>
                  <m:oMath xmlns:m="http://schemas.openxmlformats.org/officeDocument/2006/math">
                    <m:r>
                      <a:rPr lang="ca-ES" sz="24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 és una matriu </a:t>
                </a:r>
                <a14:m>
                  <m:oMath xmlns:m="http://schemas.openxmlformats.org/officeDocument/2006/math">
                    <m:r>
                      <a:rPr lang="ca-ES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ca-ES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ca-ES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, aleshores la </a:t>
                </a:r>
                <a:r>
                  <a:rPr lang="ca-ES" sz="2400" b="1" dirty="0">
                    <a:solidFill>
                      <a:sysClr val="windowText" lastClr="000000"/>
                    </a:solidFill>
                  </a:rPr>
                  <a:t>Transposada de </a:t>
                </a:r>
                <a14:m>
                  <m:oMath xmlns:m="http://schemas.openxmlformats.org/officeDocument/2006/math">
                    <m:r>
                      <a:rPr lang="ca-ES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, denotada per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a-ES" sz="2400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a-ES" sz="2400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p>
                        <m:r>
                          <a:rPr lang="ca-ES" sz="2400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sup>
                    </m:sSup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 (o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a-ES" sz="2400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a-ES" sz="2400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p>
                        <m:r>
                          <a:rPr lang="ca-ES" sz="2400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sup>
                    </m:sSup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), és la matriu </a:t>
                </a:r>
                <a14:m>
                  <m:oMath xmlns:m="http://schemas.openxmlformats.org/officeDocument/2006/math">
                    <m:r>
                      <a:rPr lang="ca-ES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ca-ES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ca-ES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 que resulta d’</a:t>
                </a:r>
                <a:r>
                  <a:rPr lang="ca-ES" sz="2400" b="1" dirty="0">
                    <a:solidFill>
                      <a:sysClr val="windowText" lastClr="000000"/>
                    </a:solidFill>
                  </a:rPr>
                  <a:t>intercanviar les files i les columnes de </a:t>
                </a:r>
                <a14:m>
                  <m:oMath xmlns:m="http://schemas.openxmlformats.org/officeDocument/2006/math">
                    <m:r>
                      <a:rPr lang="ca-ES" sz="2400" b="1" i="1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, és a dir les files (columnes) de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a-ES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a-ES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ca-ES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 són les columnes (files) de </a:t>
                </a:r>
                <a14:m>
                  <m:oMath xmlns:m="http://schemas.openxmlformats.org/officeDocument/2006/math">
                    <m:r>
                      <a:rPr lang="ca-ES" sz="24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15" name="Retângulo 14">
                <a:extLst>
                  <a:ext uri="{FF2B5EF4-FFF2-40B4-BE49-F238E27FC236}">
                    <a16:creationId xmlns:a16="http://schemas.microsoft.com/office/drawing/2014/main" id="{591DBC3F-952A-48AF-8103-94201CFAD3D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0192" y="423438"/>
                <a:ext cx="9690607" cy="1576201"/>
              </a:xfrm>
              <a:prstGeom prst="rect">
                <a:avLst/>
              </a:prstGeom>
              <a:blipFill>
                <a:blip r:embed="rId4"/>
                <a:stretch>
                  <a:fillRect l="-943" t="-3089" r="-1006" b="-7722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" name="Imagem 39">
            <a:extLst>
              <a:ext uri="{FF2B5EF4-FFF2-40B4-BE49-F238E27FC236}">
                <a16:creationId xmlns:a16="http://schemas.microsoft.com/office/drawing/2014/main" id="{8F3B27E6-A0EE-41DF-B736-4E3E5954799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48" name="Retângulo: Cantos Arredondados 47">
            <a:hlinkClick r:id="rId6" action="ppaction://hlinksldjump"/>
            <a:extLst>
              <a:ext uri="{FF2B5EF4-FFF2-40B4-BE49-F238E27FC236}">
                <a16:creationId xmlns:a16="http://schemas.microsoft.com/office/drawing/2014/main" id="{2CCC4297-06AF-4086-999E-F142AF74DFD6}"/>
              </a:ext>
            </a:extLst>
          </p:cNvPr>
          <p:cNvSpPr/>
          <p:nvPr/>
        </p:nvSpPr>
        <p:spPr>
          <a:xfrm>
            <a:off x="36000" y="990000"/>
            <a:ext cx="1728000" cy="174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72000"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1. </a:t>
            </a:r>
            <a:r>
              <a:rPr lang="ca-ES" b="1" dirty="0">
                <a:solidFill>
                  <a:schemeClr val="tx1"/>
                </a:solidFill>
              </a:rPr>
              <a:t>Transposada d'una Matriu</a:t>
            </a:r>
          </a:p>
        </p:txBody>
      </p:sp>
      <p:sp>
        <p:nvSpPr>
          <p:cNvPr id="49" name="Retângulo: Cantos Arredondados 48">
            <a:hlinkClick r:id="rId7" action="ppaction://hlinksldjump"/>
            <a:extLst>
              <a:ext uri="{FF2B5EF4-FFF2-40B4-BE49-F238E27FC236}">
                <a16:creationId xmlns:a16="http://schemas.microsoft.com/office/drawing/2014/main" id="{AAA3E24D-A8A9-4067-BCCA-F07F600E7022}"/>
              </a:ext>
            </a:extLst>
          </p:cNvPr>
          <p:cNvSpPr/>
          <p:nvPr/>
        </p:nvSpPr>
        <p:spPr>
          <a:xfrm>
            <a:off x="36000" y="2790000"/>
            <a:ext cx="1728000" cy="174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2. </a:t>
            </a:r>
            <a:r>
              <a:rPr lang="ca-ES" b="1" dirty="0">
                <a:solidFill>
                  <a:schemeClr val="tx1"/>
                </a:solidFill>
              </a:rPr>
              <a:t>Propietats de la Transposada</a:t>
            </a:r>
          </a:p>
        </p:txBody>
      </p:sp>
      <p:sp>
        <p:nvSpPr>
          <p:cNvPr id="50" name="Retângulo: Cantos Arredondados 49">
            <a:hlinkClick r:id="rId8" action="ppaction://hlinksldjump"/>
            <a:extLst>
              <a:ext uri="{FF2B5EF4-FFF2-40B4-BE49-F238E27FC236}">
                <a16:creationId xmlns:a16="http://schemas.microsoft.com/office/drawing/2014/main" id="{A2DABEFE-9E2B-4D6D-8BBE-11B80B9A7754}"/>
              </a:ext>
            </a:extLst>
          </p:cNvPr>
          <p:cNvSpPr/>
          <p:nvPr/>
        </p:nvSpPr>
        <p:spPr>
          <a:xfrm>
            <a:off x="36000" y="4590000"/>
            <a:ext cx="1728000" cy="174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chemeClr val="tx1"/>
                </a:solidFill>
              </a:rPr>
              <a:t>Posa't a prova!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3" name="Retângulo: Cantos Arredondados 92">
                <a:extLst>
                  <a:ext uri="{FF2B5EF4-FFF2-40B4-BE49-F238E27FC236}">
                    <a16:creationId xmlns:a16="http://schemas.microsoft.com/office/drawing/2014/main" id="{30E8F420-B15F-43CB-940C-1477E4A9DF55}"/>
                  </a:ext>
                </a:extLst>
              </p:cNvPr>
              <p:cNvSpPr/>
              <p:nvPr/>
            </p:nvSpPr>
            <p:spPr>
              <a:xfrm>
                <a:off x="3342437" y="5929568"/>
                <a:ext cx="7305356" cy="723816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rgbClr val="F25E4F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ca-E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ca-E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ca-E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ca-E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ca-E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a-E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ca-E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sub>
                            </m:sSub>
                          </m:e>
                        </m:d>
                      </m:e>
                      <m:sub>
                        <m:eqArr>
                          <m:eqArrPr>
                            <m:ctrlPr>
                              <a:rPr lang="ca-E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ca-E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ca-E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=1,2,…,</m:t>
                            </m:r>
                            <m:r>
                              <a:rPr lang="ca-E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e>
                            <m:r>
                              <a:rPr lang="ca-E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ca-E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=1,2,…,</m:t>
                            </m:r>
                            <m:r>
                              <a:rPr lang="ca-E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eqArr>
                      </m:sub>
                    </m:sSub>
                  </m:oMath>
                </a14:m>
                <a:r>
                  <a:rPr lang="ca-ES" sz="20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ca-ES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  <m:sSup>
                      <m:sSupPr>
                        <m:ctrlPr>
                          <a:rPr lang="ca-E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a-E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p>
                        <m:r>
                          <a:rPr lang="ca-E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sup>
                    </m:sSup>
                    <m:r>
                      <a:rPr lang="ca-ES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ca-E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ca-E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ca-ES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sSup>
                                  <m:sSupPr>
                                    <m:ctrlPr>
                                      <a:rPr lang="ca-E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ca-ES" sz="20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p>
                                    <m:r>
                                      <a:rPr lang="ca-ES" sz="2000" b="0" i="1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</m:e>
                              <m:sub>
                                <m:r>
                                  <a:rPr lang="ca-ES" sz="2000" i="1"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sub>
                            </m:sSub>
                          </m:e>
                        </m:d>
                      </m:e>
                      <m:sub>
                        <m:eqArr>
                          <m:eqArrPr>
                            <m:ctrlPr>
                              <a:rPr lang="ca-ES" sz="20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ca-ES" sz="2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ca-ES" sz="2000" i="1">
                                <a:latin typeface="Cambria Math" panose="02040503050406030204" pitchFamily="18" charset="0"/>
                              </a:rPr>
                              <m:t>=1,2,…,</m:t>
                            </m:r>
                            <m:r>
                              <a:rPr lang="ca-ES" sz="20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e>
                            <m:r>
                              <a:rPr lang="ca-ES" sz="20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ca-ES" sz="2000" i="1">
                                <a:latin typeface="Cambria Math" panose="02040503050406030204" pitchFamily="18" charset="0"/>
                              </a:rPr>
                              <m:t>=1,2,…,</m:t>
                            </m:r>
                            <m:r>
                              <a:rPr lang="ca-ES" sz="20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eqArr>
                      </m:sub>
                    </m:sSub>
                    <m:r>
                      <a:rPr lang="ca-ES" sz="2000" b="0" i="1" smtClean="0">
                        <a:latin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ca-E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ca-E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a-ES" sz="20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ca-ES" sz="20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  <m:sub>
                        <m:r>
                          <a:rPr lang="ca-ES" sz="2000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ca-ES" sz="20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ca-E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a-ES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ca-ES" sz="2000" b="0" i="1" smtClean="0">
                            <a:latin typeface="Cambria Math" panose="02040503050406030204" pitchFamily="18" charset="0"/>
                          </a:rPr>
                          <m:t>𝑗𝑖</m:t>
                        </m:r>
                      </m:sub>
                    </m:sSub>
                  </m:oMath>
                </a14:m>
                <a:endParaRPr lang="ca-ES" sz="2000" i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93" name="Retângulo: Cantos Arredondados 92">
                <a:extLst>
                  <a:ext uri="{FF2B5EF4-FFF2-40B4-BE49-F238E27FC236}">
                    <a16:creationId xmlns:a16="http://schemas.microsoft.com/office/drawing/2014/main" id="{30E8F420-B15F-43CB-940C-1477E4A9DF5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2437" y="5929568"/>
                <a:ext cx="7305356" cy="723816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solidFill>
                  <a:srgbClr val="F25E4F"/>
                </a:solidFill>
              </a:ln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4" name="Retângulo 93">
            <a:extLst>
              <a:ext uri="{FF2B5EF4-FFF2-40B4-BE49-F238E27FC236}">
                <a16:creationId xmlns:a16="http://schemas.microsoft.com/office/drawing/2014/main" id="{C7053A78-4861-49AF-80E9-B3F7FD0FAFCB}"/>
              </a:ext>
            </a:extLst>
          </p:cNvPr>
          <p:cNvSpPr/>
          <p:nvPr/>
        </p:nvSpPr>
        <p:spPr>
          <a:xfrm>
            <a:off x="5789816" y="5521201"/>
            <a:ext cx="24105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a-ES" sz="2000" b="1" dirty="0">
                <a:ln w="9525">
                  <a:solidFill>
                    <a:srgbClr val="F25E4F"/>
                  </a:solidFill>
                  <a:prstDash val="solid"/>
                </a:ln>
              </a:rPr>
              <a:t>Notació Matemàtica</a:t>
            </a:r>
          </a:p>
        </p:txBody>
      </p:sp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id="{50AF176B-4C75-41AE-B5D1-946457FB1BB8}"/>
              </a:ext>
            </a:extLst>
          </p:cNvPr>
          <p:cNvSpPr/>
          <p:nvPr/>
        </p:nvSpPr>
        <p:spPr>
          <a:xfrm>
            <a:off x="2358959" y="2812307"/>
            <a:ext cx="1975843" cy="442674"/>
          </a:xfrm>
          <a:prstGeom prst="roundRect">
            <a:avLst/>
          </a:prstGeom>
          <a:ln>
            <a:solidFill>
              <a:srgbClr val="29A6FF"/>
            </a:solidFill>
          </a:ln>
        </p:spPr>
        <p:txBody>
          <a:bodyPr wrap="none">
            <a:spAutoFit/>
          </a:bodyPr>
          <a:lstStyle/>
          <a:p>
            <a:r>
              <a:rPr lang="ca-ES" sz="2000" dirty="0">
                <a:solidFill>
                  <a:sysClr val="windowText" lastClr="000000"/>
                </a:solidFill>
              </a:rPr>
              <a:t>Com funciona?...</a:t>
            </a:r>
            <a:endParaRPr lang="ca-ES" sz="2000" dirty="0"/>
          </a:p>
        </p:txBody>
      </p:sp>
      <p:cxnSp>
        <p:nvCxnSpPr>
          <p:cNvPr id="38" name="Conexão reta unidirecional 37">
            <a:extLst>
              <a:ext uri="{FF2B5EF4-FFF2-40B4-BE49-F238E27FC236}">
                <a16:creationId xmlns:a16="http://schemas.microsoft.com/office/drawing/2014/main" id="{B8406435-933E-48F0-B381-5D8034E70DCD}"/>
              </a:ext>
            </a:extLst>
          </p:cNvPr>
          <p:cNvCxnSpPr>
            <a:cxnSpLocks/>
            <a:stCxn id="2" idx="2"/>
          </p:cNvCxnSpPr>
          <p:nvPr/>
        </p:nvCxnSpPr>
        <p:spPr>
          <a:xfrm>
            <a:off x="3346881" y="3254981"/>
            <a:ext cx="1036683" cy="2510880"/>
          </a:xfrm>
          <a:prstGeom prst="straightConnector1">
            <a:avLst/>
          </a:prstGeom>
          <a:ln w="57150">
            <a:solidFill>
              <a:srgbClr val="29A6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tângulo 9">
                <a:extLst>
                  <a:ext uri="{FF2B5EF4-FFF2-40B4-BE49-F238E27FC236}">
                    <a16:creationId xmlns:a16="http://schemas.microsoft.com/office/drawing/2014/main" id="{52094FCA-7A38-4AE1-A5CB-8DF4CB7EEA52}"/>
                  </a:ext>
                </a:extLst>
              </p:cNvPr>
              <p:cNvSpPr/>
              <p:nvPr/>
            </p:nvSpPr>
            <p:spPr>
              <a:xfrm>
                <a:off x="5394375" y="2948948"/>
                <a:ext cx="1845377" cy="5875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a-ES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ca-ES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ca-E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ca-E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ca-E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a-ES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ca-ES" i="1">
                                      <a:latin typeface="Cambria Math" panose="02040503050406030204" pitchFamily="18" charset="0"/>
                                    </a:rPr>
                                    <m:t>𝑖𝑗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eqArr>
                            <m:eqArrPr>
                              <m:ctrlPr>
                                <a:rPr lang="ca-ES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ca-E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ca-ES" i="1">
                                  <a:latin typeface="Cambria Math" panose="02040503050406030204" pitchFamily="18" charset="0"/>
                                </a:rPr>
                                <m:t>=1,2,3</m:t>
                              </m:r>
                            </m:e>
                            <m:e>
                              <m:r>
                                <a:rPr lang="ca-E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ca-ES" i="1">
                                  <a:latin typeface="Cambria Math" panose="02040503050406030204" pitchFamily="18" charset="0"/>
                                </a:rPr>
                                <m:t>=1,2,3,4</m:t>
                              </m:r>
                            </m:e>
                          </m:eqArr>
                        </m:sub>
                      </m:sSub>
                    </m:oMath>
                  </m:oMathPara>
                </a14:m>
                <a:endParaRPr lang="ca-ES" dirty="0"/>
              </a:p>
            </p:txBody>
          </p:sp>
        </mc:Choice>
        <mc:Fallback xmlns="">
          <p:sp>
            <p:nvSpPr>
              <p:cNvPr id="10" name="Retângulo 9">
                <a:extLst>
                  <a:ext uri="{FF2B5EF4-FFF2-40B4-BE49-F238E27FC236}">
                    <a16:creationId xmlns:a16="http://schemas.microsoft.com/office/drawing/2014/main" id="{52094FCA-7A38-4AE1-A5CB-8DF4CB7EEA5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4375" y="2948948"/>
                <a:ext cx="1845377" cy="587533"/>
              </a:xfrm>
              <a:prstGeom prst="rect">
                <a:avLst/>
              </a:prstGeom>
              <a:blipFill>
                <a:blip r:embed="rId10"/>
                <a:stretch>
                  <a:fillRect b="-4167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tângulo 45">
                <a:extLst>
                  <a:ext uri="{FF2B5EF4-FFF2-40B4-BE49-F238E27FC236}">
                    <a16:creationId xmlns:a16="http://schemas.microsoft.com/office/drawing/2014/main" id="{8A6CFFD9-CA2A-4AFB-B9CD-550427A84D51}"/>
                  </a:ext>
                </a:extLst>
              </p:cNvPr>
              <p:cNvSpPr/>
              <p:nvPr/>
            </p:nvSpPr>
            <p:spPr>
              <a:xfrm>
                <a:off x="5222758" y="3796782"/>
                <a:ext cx="780983" cy="369332"/>
              </a:xfrm>
              <a:prstGeom prst="rect">
                <a:avLst/>
              </a:prstGeom>
              <a:ln>
                <a:solidFill>
                  <a:srgbClr val="29A6FF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a-ES" b="1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ca-ES" b="1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ca-ES" b="1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ca-ES" b="1" dirty="0"/>
              </a:p>
            </p:txBody>
          </p:sp>
        </mc:Choice>
        <mc:Fallback xmlns="">
          <p:sp>
            <p:nvSpPr>
              <p:cNvPr id="46" name="Retângulo 45">
                <a:extLst>
                  <a:ext uri="{FF2B5EF4-FFF2-40B4-BE49-F238E27FC236}">
                    <a16:creationId xmlns:a16="http://schemas.microsoft.com/office/drawing/2014/main" id="{8A6CFFD9-CA2A-4AFB-B9CD-550427A84D5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2758" y="3796782"/>
                <a:ext cx="780983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solidFill>
                  <a:srgbClr val="29A6FF"/>
                </a:solidFill>
              </a:ln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7" name="Conexão reta unidirecional 46">
            <a:extLst>
              <a:ext uri="{FF2B5EF4-FFF2-40B4-BE49-F238E27FC236}">
                <a16:creationId xmlns:a16="http://schemas.microsoft.com/office/drawing/2014/main" id="{7CBB729D-C740-4859-96D5-58B667CFE987}"/>
              </a:ext>
            </a:extLst>
          </p:cNvPr>
          <p:cNvCxnSpPr>
            <a:cxnSpLocks/>
          </p:cNvCxnSpPr>
          <p:nvPr/>
        </p:nvCxnSpPr>
        <p:spPr>
          <a:xfrm>
            <a:off x="5603631" y="3288466"/>
            <a:ext cx="0" cy="527536"/>
          </a:xfrm>
          <a:prstGeom prst="straightConnector1">
            <a:avLst/>
          </a:prstGeom>
          <a:ln w="57150">
            <a:solidFill>
              <a:srgbClr val="29A6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tângulo 51">
                <a:extLst>
                  <a:ext uri="{FF2B5EF4-FFF2-40B4-BE49-F238E27FC236}">
                    <a16:creationId xmlns:a16="http://schemas.microsoft.com/office/drawing/2014/main" id="{72B73646-6F0F-4D6A-9AAC-AB40202CD238}"/>
                  </a:ext>
                </a:extLst>
              </p:cNvPr>
              <p:cNvSpPr/>
              <p:nvPr/>
            </p:nvSpPr>
            <p:spPr>
              <a:xfrm>
                <a:off x="7548859" y="2751459"/>
                <a:ext cx="2763513" cy="8256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a-ES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ca-ES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ca-E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ca-ES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ca-E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a-ES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ca-ES" b="0" i="1" smtClean="0"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ca-E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a-ES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ca-ES" b="0" i="1" smtClean="0">
                                        <a:latin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ca-E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a-ES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ca-ES" b="0" i="1" smtClean="0">
                                        <a:latin typeface="Cambria Math" panose="02040503050406030204" pitchFamily="18" charset="0"/>
                                      </a:rPr>
                                      <m:t>31</m:t>
                                    </m:r>
                                  </m:sub>
                                </m:sSub>
                              </m:e>
                            </m:mr>
                          </m:m>
                          <m:r>
                            <a:rPr lang="ca-ES" b="0" i="1" smtClean="0">
                              <a:latin typeface="Cambria Math" panose="02040503050406030204" pitchFamily="18" charset="0"/>
                            </a:rPr>
                            <m:t>   </m:t>
                          </m:r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ca-E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ca-E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a-ES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ca-ES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ca-E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ca-E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a-ES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ca-E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ca-E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ca-E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a-ES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ca-ES" b="0" i="1" smtClean="0">
                                        <a:latin typeface="Cambria Math" panose="02040503050406030204" pitchFamily="18" charset="0"/>
                                      </a:rPr>
                                      <m:t>32</m:t>
                                    </m:r>
                                  </m:sub>
                                </m:sSub>
                              </m:e>
                            </m:mr>
                          </m:m>
                          <m:r>
                            <a:rPr lang="ca-ES" b="0" i="1" smtClean="0">
                              <a:latin typeface="Cambria Math" panose="02040503050406030204" pitchFamily="18" charset="0"/>
                            </a:rPr>
                            <m:t>   </m:t>
                          </m:r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ca-E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ca-E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a-ES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ca-ES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ca-ES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ca-E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a-ES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ca-ES" b="0" i="1" smtClean="0">
                                        <a:latin typeface="Cambria Math" panose="02040503050406030204" pitchFamily="18" charset="0"/>
                                      </a:rPr>
                                      <m:t>23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ca-E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a-ES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ca-ES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  <m:r>
                                      <a:rPr lang="ca-ES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  <m:r>
                            <a:rPr lang="ca-ES" b="0" i="1" smtClean="0">
                              <a:latin typeface="Cambria Math" panose="02040503050406030204" pitchFamily="18" charset="0"/>
                            </a:rPr>
                            <m:t>   </m:t>
                          </m:r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ca-E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ca-E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a-ES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ca-ES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ca-ES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ca-E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a-ES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ca-ES" b="0" i="1" smtClean="0">
                                        <a:latin typeface="Cambria Math" panose="02040503050406030204" pitchFamily="18" charset="0"/>
                                      </a:rPr>
                                      <m:t>24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ca-E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a-ES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ca-ES" b="0" i="1" smtClean="0">
                                        <a:latin typeface="Cambria Math" panose="02040503050406030204" pitchFamily="18" charset="0"/>
                                      </a:rPr>
                                      <m:t>34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ca-ES" dirty="0"/>
              </a:p>
            </p:txBody>
          </p:sp>
        </mc:Choice>
        <mc:Fallback xmlns="">
          <p:sp>
            <p:nvSpPr>
              <p:cNvPr id="52" name="Retângulo 51">
                <a:extLst>
                  <a:ext uri="{FF2B5EF4-FFF2-40B4-BE49-F238E27FC236}">
                    <a16:creationId xmlns:a16="http://schemas.microsoft.com/office/drawing/2014/main" id="{72B73646-6F0F-4D6A-9AAC-AB40202CD2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8859" y="2751459"/>
                <a:ext cx="2763513" cy="82561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3" name="Conexão reta unidirecional 52">
            <a:extLst>
              <a:ext uri="{FF2B5EF4-FFF2-40B4-BE49-F238E27FC236}">
                <a16:creationId xmlns:a16="http://schemas.microsoft.com/office/drawing/2014/main" id="{A12760A7-3210-49FD-9674-15216A92ED57}"/>
              </a:ext>
            </a:extLst>
          </p:cNvPr>
          <p:cNvCxnSpPr>
            <a:cxnSpLocks/>
          </p:cNvCxnSpPr>
          <p:nvPr/>
        </p:nvCxnSpPr>
        <p:spPr>
          <a:xfrm rot="16200000">
            <a:off x="7383158" y="2895917"/>
            <a:ext cx="0" cy="527536"/>
          </a:xfrm>
          <a:prstGeom prst="straightConnector1">
            <a:avLst/>
          </a:prstGeom>
          <a:ln w="57150">
            <a:solidFill>
              <a:srgbClr val="29A6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exão reta unidirecional 54">
            <a:extLst>
              <a:ext uri="{FF2B5EF4-FFF2-40B4-BE49-F238E27FC236}">
                <a16:creationId xmlns:a16="http://schemas.microsoft.com/office/drawing/2014/main" id="{43B36DA1-6D29-4B67-8F31-2CAEA6EE315A}"/>
              </a:ext>
            </a:extLst>
          </p:cNvPr>
          <p:cNvCxnSpPr>
            <a:cxnSpLocks/>
          </p:cNvCxnSpPr>
          <p:nvPr/>
        </p:nvCxnSpPr>
        <p:spPr>
          <a:xfrm>
            <a:off x="8951407" y="3638578"/>
            <a:ext cx="0" cy="410908"/>
          </a:xfrm>
          <a:prstGeom prst="straightConnector1">
            <a:avLst/>
          </a:prstGeom>
          <a:ln w="57150">
            <a:solidFill>
              <a:srgbClr val="29A6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tângulo 55">
                <a:extLst>
                  <a:ext uri="{FF2B5EF4-FFF2-40B4-BE49-F238E27FC236}">
                    <a16:creationId xmlns:a16="http://schemas.microsoft.com/office/drawing/2014/main" id="{C6ECE947-D5C6-48C4-B1CC-2F441EAC4B98}"/>
                  </a:ext>
                </a:extLst>
              </p:cNvPr>
              <p:cNvSpPr/>
              <p:nvPr/>
            </p:nvSpPr>
            <p:spPr>
              <a:xfrm>
                <a:off x="7472889" y="4118160"/>
                <a:ext cx="2274854" cy="11269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ca-E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a-ES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ca-E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ca-ES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ca-E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ca-ES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ca-E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/>
                                  </m:mr>
                                  <m:mr>
                                    <m:e/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ca-E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/>
                                  </m:mr>
                                  <m:mr>
                                    <m:e/>
                                  </m:mr>
                                </m:m>
                              </m:e>
                            </m:mr>
                          </m:m>
                          <m:r>
                            <a:rPr lang="ca-ES" b="0" i="1" smtClean="0">
                              <a:latin typeface="Cambria Math" panose="02040503050406030204" pitchFamily="18" charset="0"/>
                            </a:rPr>
                            <m:t>                  </m:t>
                          </m:r>
                        </m:e>
                      </m:d>
                    </m:oMath>
                  </m:oMathPara>
                </a14:m>
                <a:endParaRPr lang="ca-ES" dirty="0"/>
              </a:p>
            </p:txBody>
          </p:sp>
        </mc:Choice>
        <mc:Fallback xmlns="">
          <p:sp>
            <p:nvSpPr>
              <p:cNvPr id="56" name="Retângulo 55">
                <a:extLst>
                  <a:ext uri="{FF2B5EF4-FFF2-40B4-BE49-F238E27FC236}">
                    <a16:creationId xmlns:a16="http://schemas.microsoft.com/office/drawing/2014/main" id="{C6ECE947-D5C6-48C4-B1CC-2F441EAC4B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2889" y="4118160"/>
                <a:ext cx="2274854" cy="112697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tângulo 11">
            <a:extLst>
              <a:ext uri="{FF2B5EF4-FFF2-40B4-BE49-F238E27FC236}">
                <a16:creationId xmlns:a16="http://schemas.microsoft.com/office/drawing/2014/main" id="{AB32E0C3-255D-4B08-A1CA-18AB3E561611}"/>
              </a:ext>
            </a:extLst>
          </p:cNvPr>
          <p:cNvSpPr/>
          <p:nvPr/>
        </p:nvSpPr>
        <p:spPr>
          <a:xfrm>
            <a:off x="9257808" y="3552307"/>
            <a:ext cx="18481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sz="1600" b="1" dirty="0">
                <a:solidFill>
                  <a:sysClr val="windowText" lastClr="000000"/>
                </a:solidFill>
              </a:rPr>
              <a:t>intercanviant les files i columnes </a:t>
            </a:r>
            <a:endParaRPr lang="ca-ES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tângulo 16">
                <a:extLst>
                  <a:ext uri="{FF2B5EF4-FFF2-40B4-BE49-F238E27FC236}">
                    <a16:creationId xmlns:a16="http://schemas.microsoft.com/office/drawing/2014/main" id="{F88DC946-3D41-4E99-A81E-D170A9C0C3B4}"/>
                  </a:ext>
                </a:extLst>
              </p:cNvPr>
              <p:cNvSpPr/>
              <p:nvPr/>
            </p:nvSpPr>
            <p:spPr>
              <a:xfrm>
                <a:off x="8991498" y="4161079"/>
                <a:ext cx="565604" cy="10773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ca-ES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ca-ES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sSub>
                                    <m:sSubPr>
                                      <m:ctrlPr>
                                        <a:rPr lang="ca-E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ca-ES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ca-ES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  <m:r>
                                        <a:rPr lang="ca-ES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mr>
                              <m:mr>
                                <m:e>
                                  <m:sSub>
                                    <m:sSubPr>
                                      <m:ctrlPr>
                                        <a:rPr lang="ca-E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ca-ES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ca-ES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  <m:r>
                                        <a:rPr lang="ca-E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mr>
                            </m:m>
                          </m:e>
                        </m:mr>
                        <m:m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ca-ES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sSub>
                                    <m:sSubPr>
                                      <m:ctrlPr>
                                        <a:rPr lang="ca-E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ca-ES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ca-ES" b="0" i="1" smtClean="0">
                                          <a:latin typeface="Cambria Math" panose="02040503050406030204" pitchFamily="18" charset="0"/>
                                        </a:rPr>
                                        <m:t>33</m:t>
                                      </m:r>
                                    </m:sub>
                                  </m:sSub>
                                </m:e>
                              </m:mr>
                              <m:mr>
                                <m:e>
                                  <m:sSub>
                                    <m:sSubPr>
                                      <m:ctrlPr>
                                        <a:rPr lang="ca-E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ca-ES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ca-ES" b="0" i="1" smtClean="0">
                                          <a:latin typeface="Cambria Math" panose="02040503050406030204" pitchFamily="18" charset="0"/>
                                        </a:rPr>
                                        <m:t>34</m:t>
                                      </m:r>
                                    </m:sub>
                                  </m:sSub>
                                </m:e>
                              </m:mr>
                            </m:m>
                          </m:e>
                        </m:mr>
                      </m:m>
                    </m:oMath>
                  </m:oMathPara>
                </a14:m>
                <a:endParaRPr lang="ca-ES" dirty="0"/>
              </a:p>
            </p:txBody>
          </p:sp>
        </mc:Choice>
        <mc:Fallback xmlns="">
          <p:sp>
            <p:nvSpPr>
              <p:cNvPr id="17" name="Retângulo 16">
                <a:extLst>
                  <a:ext uri="{FF2B5EF4-FFF2-40B4-BE49-F238E27FC236}">
                    <a16:creationId xmlns:a16="http://schemas.microsoft.com/office/drawing/2014/main" id="{F88DC946-3D41-4E99-A81E-D170A9C0C3B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1498" y="4161079"/>
                <a:ext cx="565604" cy="1077346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tângulo 57">
                <a:extLst>
                  <a:ext uri="{FF2B5EF4-FFF2-40B4-BE49-F238E27FC236}">
                    <a16:creationId xmlns:a16="http://schemas.microsoft.com/office/drawing/2014/main" id="{672EE787-5DD5-4029-A3CA-A4BEB74323DD}"/>
                  </a:ext>
                </a:extLst>
              </p:cNvPr>
              <p:cNvSpPr/>
              <p:nvPr/>
            </p:nvSpPr>
            <p:spPr>
              <a:xfrm>
                <a:off x="8227440" y="4161079"/>
                <a:ext cx="565604" cy="10773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ca-ES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ca-ES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sSub>
                                    <m:sSubPr>
                                      <m:ctrlPr>
                                        <a:rPr lang="ca-E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ca-ES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ca-ES" i="1">
                                          <a:latin typeface="Cambria Math" panose="02040503050406030204" pitchFamily="18" charset="0"/>
                                        </a:rPr>
                                        <m:t>11</m:t>
                                      </m:r>
                                    </m:sub>
                                  </m:sSub>
                                </m:e>
                              </m:mr>
                              <m:mr>
                                <m:e>
                                  <m:sSub>
                                    <m:sSubPr>
                                      <m:ctrlPr>
                                        <a:rPr lang="ca-E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ca-ES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ca-ES" i="1">
                                          <a:latin typeface="Cambria Math" panose="02040503050406030204" pitchFamily="18" charset="0"/>
                                        </a:rPr>
                                        <m:t>12</m:t>
                                      </m:r>
                                    </m:sub>
                                  </m:sSub>
                                </m:e>
                              </m:mr>
                            </m:m>
                          </m:e>
                        </m:mr>
                        <m:m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ca-ES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sSub>
                                    <m:sSubPr>
                                      <m:ctrlPr>
                                        <a:rPr lang="ca-E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ca-ES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ca-ES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  <m:r>
                                        <a:rPr lang="ca-ES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</m:e>
                              </m:mr>
                              <m:mr>
                                <m:e>
                                  <m:sSub>
                                    <m:sSubPr>
                                      <m:ctrlPr>
                                        <a:rPr lang="ca-E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ca-ES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ca-ES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  <m:r>
                                        <a:rPr lang="ca-ES" b="0" i="1" smtClean="0"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sub>
                                  </m:sSub>
                                </m:e>
                              </m:mr>
                            </m:m>
                          </m:e>
                        </m:mr>
                      </m:m>
                    </m:oMath>
                  </m:oMathPara>
                </a14:m>
                <a:endParaRPr lang="ca-ES" dirty="0"/>
              </a:p>
            </p:txBody>
          </p:sp>
        </mc:Choice>
        <mc:Fallback xmlns="">
          <p:sp>
            <p:nvSpPr>
              <p:cNvPr id="58" name="Retângulo 57">
                <a:extLst>
                  <a:ext uri="{FF2B5EF4-FFF2-40B4-BE49-F238E27FC236}">
                    <a16:creationId xmlns:a16="http://schemas.microsoft.com/office/drawing/2014/main" id="{672EE787-5DD5-4029-A3CA-A4BEB74323D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7440" y="4161079"/>
                <a:ext cx="565604" cy="1077346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etângulo 58">
                <a:extLst>
                  <a:ext uri="{FF2B5EF4-FFF2-40B4-BE49-F238E27FC236}">
                    <a16:creationId xmlns:a16="http://schemas.microsoft.com/office/drawing/2014/main" id="{7E4555DF-C084-4743-96F2-C25E9EAE05C7}"/>
                  </a:ext>
                </a:extLst>
              </p:cNvPr>
              <p:cNvSpPr/>
              <p:nvPr/>
            </p:nvSpPr>
            <p:spPr>
              <a:xfrm>
                <a:off x="8608748" y="4161079"/>
                <a:ext cx="565604" cy="10773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ca-ES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ca-ES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sSub>
                                    <m:sSubPr>
                                      <m:ctrlPr>
                                        <a:rPr lang="ca-E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ca-ES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ca-E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ca-ES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mr>
                              <m:mr>
                                <m:e>
                                  <m:sSub>
                                    <m:sSubPr>
                                      <m:ctrlPr>
                                        <a:rPr lang="ca-E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ca-ES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ca-E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ca-E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mr>
                            </m:m>
                          </m:e>
                        </m:mr>
                        <m:m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ca-ES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sSub>
                                    <m:sSubPr>
                                      <m:ctrlPr>
                                        <a:rPr lang="ca-E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ca-ES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ca-ES" b="0" i="1" smtClean="0">
                                          <a:latin typeface="Cambria Math" panose="02040503050406030204" pitchFamily="18" charset="0"/>
                                        </a:rPr>
                                        <m:t>23</m:t>
                                      </m:r>
                                    </m:sub>
                                  </m:sSub>
                                </m:e>
                              </m:mr>
                              <m:mr>
                                <m:e>
                                  <m:sSub>
                                    <m:sSubPr>
                                      <m:ctrlPr>
                                        <a:rPr lang="ca-E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ca-ES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ca-ES" b="0" i="1" smtClean="0">
                                          <a:latin typeface="Cambria Math" panose="02040503050406030204" pitchFamily="18" charset="0"/>
                                        </a:rPr>
                                        <m:t>24</m:t>
                                      </m:r>
                                    </m:sub>
                                  </m:sSub>
                                </m:e>
                              </m:mr>
                            </m:m>
                          </m:e>
                        </m:mr>
                      </m:m>
                    </m:oMath>
                  </m:oMathPara>
                </a14:m>
                <a:endParaRPr lang="ca-ES" dirty="0"/>
              </a:p>
            </p:txBody>
          </p:sp>
        </mc:Choice>
        <mc:Fallback xmlns="">
          <p:sp>
            <p:nvSpPr>
              <p:cNvPr id="59" name="Retângulo 58">
                <a:extLst>
                  <a:ext uri="{FF2B5EF4-FFF2-40B4-BE49-F238E27FC236}">
                    <a16:creationId xmlns:a16="http://schemas.microsoft.com/office/drawing/2014/main" id="{7E4555DF-C084-4743-96F2-C25E9EAE05C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08748" y="4161079"/>
                <a:ext cx="565604" cy="1077346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tângulo 59">
                <a:extLst>
                  <a:ext uri="{FF2B5EF4-FFF2-40B4-BE49-F238E27FC236}">
                    <a16:creationId xmlns:a16="http://schemas.microsoft.com/office/drawing/2014/main" id="{685E8F4D-B8B2-459F-B8C7-224D919529F8}"/>
                  </a:ext>
                </a:extLst>
              </p:cNvPr>
              <p:cNvSpPr/>
              <p:nvPr/>
            </p:nvSpPr>
            <p:spPr>
              <a:xfrm>
                <a:off x="7306609" y="4958426"/>
                <a:ext cx="780983" cy="369332"/>
              </a:xfrm>
              <a:prstGeom prst="rect">
                <a:avLst/>
              </a:prstGeom>
              <a:ln>
                <a:solidFill>
                  <a:srgbClr val="29A6FF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a-ES" b="1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ca-ES" b="1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ca-ES" b="1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ca-ES" b="1" dirty="0"/>
              </a:p>
            </p:txBody>
          </p:sp>
        </mc:Choice>
        <mc:Fallback xmlns="">
          <p:sp>
            <p:nvSpPr>
              <p:cNvPr id="60" name="Retângulo 59">
                <a:extLst>
                  <a:ext uri="{FF2B5EF4-FFF2-40B4-BE49-F238E27FC236}">
                    <a16:creationId xmlns:a16="http://schemas.microsoft.com/office/drawing/2014/main" id="{685E8F4D-B8B2-459F-B8C7-224D919529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6609" y="4958426"/>
                <a:ext cx="780983" cy="36933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  <a:ln>
                <a:solidFill>
                  <a:srgbClr val="29A6FF"/>
                </a:solidFill>
              </a:ln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1" name="Conexão reta unidirecional 60">
            <a:extLst>
              <a:ext uri="{FF2B5EF4-FFF2-40B4-BE49-F238E27FC236}">
                <a16:creationId xmlns:a16="http://schemas.microsoft.com/office/drawing/2014/main" id="{BED2DC8B-3990-4D0C-85A8-FB6368E9B379}"/>
              </a:ext>
            </a:extLst>
          </p:cNvPr>
          <p:cNvCxnSpPr>
            <a:cxnSpLocks/>
          </p:cNvCxnSpPr>
          <p:nvPr/>
        </p:nvCxnSpPr>
        <p:spPr>
          <a:xfrm>
            <a:off x="7687482" y="4783015"/>
            <a:ext cx="0" cy="194631"/>
          </a:xfrm>
          <a:prstGeom prst="straightConnector1">
            <a:avLst/>
          </a:prstGeom>
          <a:ln w="57150">
            <a:solidFill>
              <a:srgbClr val="29A6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026A0CBB-9C09-4FB9-823D-0386EF28EA72}"/>
              </a:ext>
            </a:extLst>
          </p:cNvPr>
          <p:cNvSpPr/>
          <p:nvPr/>
        </p:nvSpPr>
        <p:spPr>
          <a:xfrm>
            <a:off x="9082595" y="4421276"/>
            <a:ext cx="400864" cy="321547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cxnSp>
        <p:nvCxnSpPr>
          <p:cNvPr id="23" name="Conexão reta unidirecional 22">
            <a:extLst>
              <a:ext uri="{FF2B5EF4-FFF2-40B4-BE49-F238E27FC236}">
                <a16:creationId xmlns:a16="http://schemas.microsoft.com/office/drawing/2014/main" id="{320A6BC0-FD74-401E-924F-290E4E7A89C1}"/>
              </a:ext>
            </a:extLst>
          </p:cNvPr>
          <p:cNvCxnSpPr>
            <a:cxnSpLocks/>
          </p:cNvCxnSpPr>
          <p:nvPr/>
        </p:nvCxnSpPr>
        <p:spPr>
          <a:xfrm flipH="1">
            <a:off x="9506862" y="4576192"/>
            <a:ext cx="240881" cy="0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tângulo 23">
                <a:extLst>
                  <a:ext uri="{FF2B5EF4-FFF2-40B4-BE49-F238E27FC236}">
                    <a16:creationId xmlns:a16="http://schemas.microsoft.com/office/drawing/2014/main" id="{314F6106-2A2E-4862-933E-B96A0302B5B0}"/>
                  </a:ext>
                </a:extLst>
              </p:cNvPr>
              <p:cNvSpPr/>
              <p:nvPr/>
            </p:nvSpPr>
            <p:spPr>
              <a:xfrm>
                <a:off x="9516500" y="4224322"/>
                <a:ext cx="2614472" cy="5892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ca-ES" sz="1600" b="1" dirty="0">
                    <a:solidFill>
                      <a:srgbClr val="C00000"/>
                    </a:solidFill>
                  </a:rPr>
                  <a:t>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a-ES" sz="16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a-ES" sz="16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p>
                        <m:r>
                          <a:rPr lang="ca-ES" sz="16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sup>
                    </m:sSup>
                    <m:r>
                      <a:rPr lang="ca-ES" sz="16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ca-ES" sz="1600" b="1" dirty="0">
                    <a:solidFill>
                      <a:srgbClr val="C00000"/>
                    </a:solidFill>
                  </a:rPr>
                  <a:t>aquesta entrada està a la 2a fila, 3a columna! </a:t>
                </a:r>
              </a:p>
            </p:txBody>
          </p:sp>
        </mc:Choice>
        <mc:Fallback xmlns="">
          <p:sp>
            <p:nvSpPr>
              <p:cNvPr id="24" name="Retângulo 23">
                <a:extLst>
                  <a:ext uri="{FF2B5EF4-FFF2-40B4-BE49-F238E27FC236}">
                    <a16:creationId xmlns:a16="http://schemas.microsoft.com/office/drawing/2014/main" id="{314F6106-2A2E-4862-933E-B96A0302B5B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16500" y="4224322"/>
                <a:ext cx="2614472" cy="589200"/>
              </a:xfrm>
              <a:prstGeom prst="rect">
                <a:avLst/>
              </a:prstGeom>
              <a:blipFill>
                <a:blip r:embed="rId18"/>
                <a:stretch>
                  <a:fillRect t="-2062" r="-699" b="-12371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8" name="Conexão reta unidirecional 67">
            <a:extLst>
              <a:ext uri="{FF2B5EF4-FFF2-40B4-BE49-F238E27FC236}">
                <a16:creationId xmlns:a16="http://schemas.microsoft.com/office/drawing/2014/main" id="{82DB2B11-2CDA-41AC-9A63-24B2AB2D2CE4}"/>
              </a:ext>
            </a:extLst>
          </p:cNvPr>
          <p:cNvCxnSpPr>
            <a:cxnSpLocks/>
          </p:cNvCxnSpPr>
          <p:nvPr/>
        </p:nvCxnSpPr>
        <p:spPr>
          <a:xfrm flipH="1">
            <a:off x="9275950" y="5208848"/>
            <a:ext cx="1245413" cy="830211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Conexão reta unidirecional 78">
            <a:extLst>
              <a:ext uri="{FF2B5EF4-FFF2-40B4-BE49-F238E27FC236}">
                <a16:creationId xmlns:a16="http://schemas.microsoft.com/office/drawing/2014/main" id="{C56F98BD-6D79-4CCE-96BA-D51B2BFB5482}"/>
              </a:ext>
            </a:extLst>
          </p:cNvPr>
          <p:cNvCxnSpPr>
            <a:cxnSpLocks/>
          </p:cNvCxnSpPr>
          <p:nvPr/>
        </p:nvCxnSpPr>
        <p:spPr>
          <a:xfrm>
            <a:off x="10855013" y="4785147"/>
            <a:ext cx="0" cy="275140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tângulo 29">
                <a:extLst>
                  <a:ext uri="{FF2B5EF4-FFF2-40B4-BE49-F238E27FC236}">
                    <a16:creationId xmlns:a16="http://schemas.microsoft.com/office/drawing/2014/main" id="{7221CFCB-81A0-4EAC-8F43-F0F01527A01D}"/>
                  </a:ext>
                </a:extLst>
              </p:cNvPr>
              <p:cNvSpPr/>
              <p:nvPr/>
            </p:nvSpPr>
            <p:spPr>
              <a:xfrm>
                <a:off x="10521363" y="4973815"/>
                <a:ext cx="608885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a-ES" sz="16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ca-ES" sz="16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a-ES" sz="16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ca-ES" sz="16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  <m:sub>
                          <m:r>
                            <a:rPr lang="ca-ES" sz="16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𝟐𝟑</m:t>
                          </m:r>
                        </m:sub>
                      </m:sSub>
                    </m:oMath>
                  </m:oMathPara>
                </a14:m>
                <a:endParaRPr lang="ca-ES" sz="16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0" name="Retângulo 29">
                <a:extLst>
                  <a:ext uri="{FF2B5EF4-FFF2-40B4-BE49-F238E27FC236}">
                    <a16:creationId xmlns:a16="http://schemas.microsoft.com/office/drawing/2014/main" id="{7221CFCB-81A0-4EAC-8F43-F0F01527A01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21363" y="4973815"/>
                <a:ext cx="608885" cy="338554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Retângulo: Cantos Arredondados 33">
            <a:extLst>
              <a:ext uri="{FF2B5EF4-FFF2-40B4-BE49-F238E27FC236}">
                <a16:creationId xmlns:a16="http://schemas.microsoft.com/office/drawing/2014/main" id="{D97CA430-BDB5-4D2F-BCF2-C57D720DC626}"/>
              </a:ext>
            </a:extLst>
          </p:cNvPr>
          <p:cNvSpPr/>
          <p:nvPr/>
        </p:nvSpPr>
        <p:spPr>
          <a:xfrm>
            <a:off x="2393958" y="4308471"/>
            <a:ext cx="2361453" cy="78256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dirty="0">
                <a:solidFill>
                  <a:schemeClr val="tx1"/>
                </a:solidFill>
              </a:rPr>
              <a:t>Rellevant quan es treballa amb matrius genèriques </a:t>
            </a:r>
          </a:p>
        </p:txBody>
      </p:sp>
    </p:spTree>
    <p:extLst>
      <p:ext uri="{BB962C8B-B14F-4D97-AF65-F5344CB8AC3E}">
        <p14:creationId xmlns:p14="http://schemas.microsoft.com/office/powerpoint/2010/main" val="2976304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000"/>
                            </p:stCondLst>
                            <p:childTnLst>
                              <p:par>
                                <p:cTn id="6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500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/>
      <p:bldP spid="46" grpId="0" animBg="1"/>
      <p:bldP spid="52" grpId="0"/>
      <p:bldP spid="56" grpId="0"/>
      <p:bldP spid="12" grpId="0"/>
      <p:bldP spid="17" grpId="0"/>
      <p:bldP spid="58" grpId="0"/>
      <p:bldP spid="59" grpId="0"/>
      <p:bldP spid="60" grpId="0" animBg="1"/>
      <p:bldP spid="19" grpId="0" animBg="1"/>
      <p:bldP spid="24" grpId="0"/>
      <p:bldP spid="30" grpId="0"/>
      <p:bldP spid="3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tângulo 65">
            <a:extLst>
              <a:ext uri="{FF2B5EF4-FFF2-40B4-BE49-F238E27FC236}">
                <a16:creationId xmlns:a16="http://schemas.microsoft.com/office/drawing/2014/main" id="{9C0707D6-2829-4E5A-8156-FC906E23F982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72" name="Retângulo 71">
            <a:extLst>
              <a:ext uri="{FF2B5EF4-FFF2-40B4-BE49-F238E27FC236}">
                <a16:creationId xmlns:a16="http://schemas.microsoft.com/office/drawing/2014/main" id="{8E476C9B-1E2D-427B-B547-CB50A82F8EBB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pic>
        <p:nvPicPr>
          <p:cNvPr id="73" name="Imagem 72">
            <a:extLst>
              <a:ext uri="{FF2B5EF4-FFF2-40B4-BE49-F238E27FC236}">
                <a16:creationId xmlns:a16="http://schemas.microsoft.com/office/drawing/2014/main" id="{29D4F2D0-CD81-481B-9891-2A60DD099462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74" name="Conexão reta 73">
            <a:extLst>
              <a:ext uri="{FF2B5EF4-FFF2-40B4-BE49-F238E27FC236}">
                <a16:creationId xmlns:a16="http://schemas.microsoft.com/office/drawing/2014/main" id="{AE207ED5-0AD9-406C-BBC8-2601BA6CFB05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exão reta 74">
            <a:extLst>
              <a:ext uri="{FF2B5EF4-FFF2-40B4-BE49-F238E27FC236}">
                <a16:creationId xmlns:a16="http://schemas.microsoft.com/office/drawing/2014/main" id="{70563C38-5169-4617-9616-E22BF2C5439B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tângulo 76">
            <a:extLst>
              <a:ext uri="{FF2B5EF4-FFF2-40B4-BE49-F238E27FC236}">
                <a16:creationId xmlns:a16="http://schemas.microsoft.com/office/drawing/2014/main" id="{B0B3D353-3315-4D82-B77C-726747C177AB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ca-ES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Lliçó 7</a:t>
            </a:r>
          </a:p>
        </p:txBody>
      </p:sp>
      <p:pic>
        <p:nvPicPr>
          <p:cNvPr id="40" name="Imagem 39">
            <a:extLst>
              <a:ext uri="{FF2B5EF4-FFF2-40B4-BE49-F238E27FC236}">
                <a16:creationId xmlns:a16="http://schemas.microsoft.com/office/drawing/2014/main" id="{8F3B27E6-A0EE-41DF-B736-4E3E5954799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48" name="Retângulo: Cantos Arredondados 47">
            <a:hlinkClick r:id="rId6" action="ppaction://hlinksldjump"/>
            <a:extLst>
              <a:ext uri="{FF2B5EF4-FFF2-40B4-BE49-F238E27FC236}">
                <a16:creationId xmlns:a16="http://schemas.microsoft.com/office/drawing/2014/main" id="{2CCC4297-06AF-4086-999E-F142AF74DFD6}"/>
              </a:ext>
            </a:extLst>
          </p:cNvPr>
          <p:cNvSpPr/>
          <p:nvPr/>
        </p:nvSpPr>
        <p:spPr>
          <a:xfrm>
            <a:off x="36000" y="990000"/>
            <a:ext cx="1728000" cy="174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72000"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1. </a:t>
            </a:r>
            <a:r>
              <a:rPr lang="ca-ES" b="1" dirty="0">
                <a:solidFill>
                  <a:schemeClr val="tx1"/>
                </a:solidFill>
              </a:rPr>
              <a:t>Transposada d'una Matriu</a:t>
            </a:r>
          </a:p>
        </p:txBody>
      </p:sp>
      <p:sp>
        <p:nvSpPr>
          <p:cNvPr id="49" name="Retângulo: Cantos Arredondados 48">
            <a:hlinkClick r:id="rId7" action="ppaction://hlinksldjump"/>
            <a:extLst>
              <a:ext uri="{FF2B5EF4-FFF2-40B4-BE49-F238E27FC236}">
                <a16:creationId xmlns:a16="http://schemas.microsoft.com/office/drawing/2014/main" id="{AAA3E24D-A8A9-4067-BCCA-F07F600E7022}"/>
              </a:ext>
            </a:extLst>
          </p:cNvPr>
          <p:cNvSpPr/>
          <p:nvPr/>
        </p:nvSpPr>
        <p:spPr>
          <a:xfrm>
            <a:off x="36000" y="2790000"/>
            <a:ext cx="1728000" cy="174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2. </a:t>
            </a:r>
            <a:r>
              <a:rPr lang="ca-ES" b="1" dirty="0">
                <a:solidFill>
                  <a:schemeClr val="tx1"/>
                </a:solidFill>
              </a:rPr>
              <a:t>Propietats de la Transposada</a:t>
            </a:r>
          </a:p>
        </p:txBody>
      </p:sp>
      <p:sp>
        <p:nvSpPr>
          <p:cNvPr id="50" name="Retângulo: Cantos Arredondados 49">
            <a:hlinkClick r:id="rId8" action="ppaction://hlinksldjump"/>
            <a:extLst>
              <a:ext uri="{FF2B5EF4-FFF2-40B4-BE49-F238E27FC236}">
                <a16:creationId xmlns:a16="http://schemas.microsoft.com/office/drawing/2014/main" id="{A2DABEFE-9E2B-4D6D-8BBE-11B80B9A7754}"/>
              </a:ext>
            </a:extLst>
          </p:cNvPr>
          <p:cNvSpPr/>
          <p:nvPr/>
        </p:nvSpPr>
        <p:spPr>
          <a:xfrm>
            <a:off x="36000" y="4590000"/>
            <a:ext cx="1728000" cy="174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chemeClr val="tx1"/>
                </a:solidFill>
              </a:rPr>
              <a:t>Posa't a prova!</a:t>
            </a:r>
          </a:p>
        </p:txBody>
      </p:sp>
      <p:sp>
        <p:nvSpPr>
          <p:cNvPr id="3" name="ISPRING_QUIZ_SHAPE0">
            <a:extLst>
              <a:ext uri="{FF2B5EF4-FFF2-40B4-BE49-F238E27FC236}">
                <a16:creationId xmlns:a16="http://schemas.microsoft.com/office/drawing/2014/main" id="{14651C31-BECA-4D9E-BFCB-A33C929419C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>
            <a:innerShdw>
              <a:scrgbClr r="0" g="0" b="0">
                <a:alpha val="0"/>
              </a:scrgbClr>
            </a:inn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5" name="ISPRING_QUIZ_SHAPE1">
            <a:extLst>
              <a:ext uri="{FF2B5EF4-FFF2-40B4-BE49-F238E27FC236}">
                <a16:creationId xmlns:a16="http://schemas.microsoft.com/office/drawing/2014/main" id="{969B321F-52DF-4B38-8EB1-B4E7D8FBEBF4}"/>
              </a:ext>
            </a:extLst>
          </p:cNvPr>
          <p:cNvPicPr>
            <a:picLocks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2147570" y="1851660"/>
            <a:ext cx="7899400" cy="4445000"/>
          </a:xfrm>
          <a:prstGeom prst="rect">
            <a:avLst/>
          </a:prstGeom>
          <a:effectLst>
            <a:outerShdw blurRad="114300" dist="38100" dir="5400000" rotWithShape="0">
              <a:scrgbClr r="0" g="0" b="0">
                <a:alpha val="20000"/>
              </a:scrgbClr>
            </a:outerShdw>
          </a:effectLst>
        </p:spPr>
      </p:pic>
      <p:sp>
        <p:nvSpPr>
          <p:cNvPr id="6" name="ISPRING_QUIZ_SHAPE2">
            <a:extLst>
              <a:ext uri="{FF2B5EF4-FFF2-40B4-BE49-F238E27FC236}">
                <a16:creationId xmlns:a16="http://schemas.microsoft.com/office/drawing/2014/main" id="{9B20E4F5-FA5B-4EB0-83E4-3F2C6B50F160}"/>
              </a:ext>
            </a:extLst>
          </p:cNvPr>
          <p:cNvSpPr txBox="1"/>
          <p:nvPr/>
        </p:nvSpPr>
        <p:spPr>
          <a:xfrm>
            <a:off x="731520" y="411480"/>
            <a:ext cx="10728960" cy="553998"/>
          </a:xfrm>
          <a:prstGeom prst="rect">
            <a:avLst/>
          </a:prstGeom>
          <a:noFill/>
          <a:effectLst>
            <a:innerShdw>
              <a:scrgbClr r="0" g="0" b="0">
                <a:alpha val="0"/>
              </a:scrgbClr>
            </a:innerShdw>
          </a:effectLst>
        </p:spPr>
        <p:txBody>
          <a:bodyPr vert="horz" rtlCol="0">
            <a:spAutoFit/>
          </a:bodyPr>
          <a:lstStyle/>
          <a:p>
            <a:pPr algn="ctr"/>
            <a:r>
              <a:rPr lang="es-ES" sz="3000">
                <a:solidFill>
                  <a:srgbClr val="343944"/>
                </a:solidFill>
                <a:effectLst/>
                <a:latin typeface="Segoe UI" panose="020B0502040204020203" pitchFamily="34" charset="0"/>
              </a:rPr>
              <a:t>   Quiz</a:t>
            </a:r>
          </a:p>
        </p:txBody>
      </p:sp>
      <p:pic>
        <p:nvPicPr>
          <p:cNvPr id="8" name="ISPRING_QUIZ_SHAPE3">
            <a:extLst>
              <a:ext uri="{FF2B5EF4-FFF2-40B4-BE49-F238E27FC236}">
                <a16:creationId xmlns:a16="http://schemas.microsoft.com/office/drawing/2014/main" id="{9CA85501-7493-41F6-9C84-B5583E236A7F}"/>
              </a:ext>
            </a:extLst>
          </p:cNvPr>
          <p:cNvPicPr>
            <a:picLocks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5357855" y="482600"/>
            <a:ext cx="406400" cy="406400"/>
          </a:xfrm>
          <a:prstGeom prst="rect">
            <a:avLst/>
          </a:prstGeom>
          <a:effectLst>
            <a:innerShdw>
              <a:scrgbClr r="0" g="0" b="0">
                <a:alpha val="0"/>
              </a:scrgbClr>
            </a:innerShdw>
          </a:effectLst>
        </p:spPr>
      </p:pic>
      <p:sp>
        <p:nvSpPr>
          <p:cNvPr id="9" name="ISPRING_QUIZ_SHAPE4">
            <a:extLst>
              <a:ext uri="{FF2B5EF4-FFF2-40B4-BE49-F238E27FC236}">
                <a16:creationId xmlns:a16="http://schemas.microsoft.com/office/drawing/2014/main" id="{C06244B5-FBF7-417C-B58D-056E22579DDA}"/>
              </a:ext>
            </a:extLst>
          </p:cNvPr>
          <p:cNvSpPr txBox="1"/>
          <p:nvPr/>
        </p:nvSpPr>
        <p:spPr>
          <a:xfrm>
            <a:off x="731520" y="1097280"/>
            <a:ext cx="10728960" cy="430887"/>
          </a:xfrm>
          <a:prstGeom prst="rect">
            <a:avLst/>
          </a:prstGeom>
          <a:noFill/>
          <a:effectLst>
            <a:innerShdw>
              <a:scrgbClr r="0" g="0" b="0">
                <a:alpha val="0"/>
              </a:scrgbClr>
            </a:innerShdw>
          </a:effectLst>
        </p:spPr>
        <p:txBody>
          <a:bodyPr vert="horz" rtlCol="0">
            <a:spAutoFit/>
          </a:bodyPr>
          <a:lstStyle/>
          <a:p>
            <a:pPr algn="ctr"/>
            <a:r>
              <a:rPr lang="en-US" sz="2200">
                <a:solidFill>
                  <a:srgbClr val="343944"/>
                </a:solidFill>
                <a:effectLst/>
                <a:latin typeface="Segoe UI" panose="020B0502040204020203" pitchFamily="34" charset="0"/>
              </a:rPr>
              <a:t>Click the </a:t>
            </a:r>
            <a:r>
              <a:rPr lang="en-US" sz="2200" b="1">
                <a:solidFill>
                  <a:srgbClr val="343944"/>
                </a:solidFill>
                <a:effectLst/>
                <a:latin typeface="Segoe UI Semibold" panose="020B0702040204020203" pitchFamily="34" charset="0"/>
              </a:rPr>
              <a:t>Quiz</a:t>
            </a:r>
            <a:r>
              <a:rPr lang="en-US" sz="2200">
                <a:solidFill>
                  <a:srgbClr val="343944"/>
                </a:solidFill>
                <a:effectLst/>
                <a:latin typeface="Segoe UI" panose="020B0502040204020203" pitchFamily="34" charset="0"/>
              </a:rPr>
              <a:t> button to edit this object</a:t>
            </a:r>
            <a:endParaRPr lang="es-ES" sz="2200">
              <a:solidFill>
                <a:srgbClr val="343944"/>
              </a:solidFill>
              <a:effectLst/>
              <a:latin typeface="Segoe UI" panose="020B0502040204020203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955485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55" name="Retângulo 54">
            <a:extLst>
              <a:ext uri="{FF2B5EF4-FFF2-40B4-BE49-F238E27FC236}">
                <a16:creationId xmlns:a16="http://schemas.microsoft.com/office/drawing/2014/main" id="{3D56CE06-0642-431B-8411-EDF99DE6BD6A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62" name="Conexão reta 61">
            <a:extLst>
              <a:ext uri="{FF2B5EF4-FFF2-40B4-BE49-F238E27FC236}">
                <a16:creationId xmlns:a16="http://schemas.microsoft.com/office/drawing/2014/main" id="{00554600-27E5-4429-910F-B3EE40E178D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exão reta 62">
            <a:extLst>
              <a:ext uri="{FF2B5EF4-FFF2-40B4-BE49-F238E27FC236}">
                <a16:creationId xmlns:a16="http://schemas.microsoft.com/office/drawing/2014/main" id="{5475B379-C5FE-453C-9A4D-6C3D6C71D9AF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tângulo 64">
            <a:extLst>
              <a:ext uri="{FF2B5EF4-FFF2-40B4-BE49-F238E27FC236}">
                <a16:creationId xmlns:a16="http://schemas.microsoft.com/office/drawing/2014/main" id="{6B77819A-4C38-4945-8534-D0606CA9DC01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ca-ES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Lliçó 7</a:t>
            </a:r>
          </a:p>
        </p:txBody>
      </p:sp>
      <p:sp>
        <p:nvSpPr>
          <p:cNvPr id="69" name="Retângulo 68">
            <a:extLst>
              <a:ext uri="{FF2B5EF4-FFF2-40B4-BE49-F238E27FC236}">
                <a16:creationId xmlns:a16="http://schemas.microsoft.com/office/drawing/2014/main" id="{B21078D2-F25A-444D-97A7-65B03468A5EF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0" name="Imagem 69">
            <a:extLst>
              <a:ext uri="{FF2B5EF4-FFF2-40B4-BE49-F238E27FC236}">
                <a16:creationId xmlns:a16="http://schemas.microsoft.com/office/drawing/2014/main" id="{6D23AC89-37BB-4862-9171-7FDB4838362E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sp>
        <p:nvSpPr>
          <p:cNvPr id="27" name="Retângulo: Cantos Arredondados 26">
            <a:extLst>
              <a:ext uri="{FF2B5EF4-FFF2-40B4-BE49-F238E27FC236}">
                <a16:creationId xmlns:a16="http://schemas.microsoft.com/office/drawing/2014/main" id="{99ECFD7A-9B29-427A-95D9-5DC423E376FD}"/>
              </a:ext>
            </a:extLst>
          </p:cNvPr>
          <p:cNvSpPr/>
          <p:nvPr/>
        </p:nvSpPr>
        <p:spPr>
          <a:xfrm>
            <a:off x="2034898" y="990000"/>
            <a:ext cx="4717590" cy="5346000"/>
          </a:xfrm>
          <a:prstGeom prst="roundRect">
            <a:avLst>
              <a:gd name="adj" fmla="val 5852"/>
            </a:avLst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endParaRPr lang="ca-ES" sz="2400" dirty="0">
              <a:solidFill>
                <a:sysClr val="windowText" lastClr="000000"/>
              </a:solidFill>
            </a:endParaRPr>
          </a:p>
        </p:txBody>
      </p:sp>
      <p:sp>
        <p:nvSpPr>
          <p:cNvPr id="28" name="Retângulo 27">
            <a:extLst>
              <a:ext uri="{FF2B5EF4-FFF2-40B4-BE49-F238E27FC236}">
                <a16:creationId xmlns:a16="http://schemas.microsoft.com/office/drawing/2014/main" id="{68F5F7C7-6809-4E03-9581-DA8335A3D3C2}"/>
              </a:ext>
            </a:extLst>
          </p:cNvPr>
          <p:cNvSpPr/>
          <p:nvPr/>
        </p:nvSpPr>
        <p:spPr>
          <a:xfrm>
            <a:off x="2353828" y="1189860"/>
            <a:ext cx="46372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a-ES" sz="2400" b="1" u="sng" dirty="0">
                <a:solidFill>
                  <a:srgbClr val="F25E4F"/>
                </a:solidFill>
              </a:rPr>
              <a:t>Proposicions </a:t>
            </a:r>
            <a:endParaRPr lang="ca-ES" sz="2400" u="sng" dirty="0">
              <a:solidFill>
                <a:sysClr val="windowText" lastClr="000000"/>
              </a:solidFill>
            </a:endParaRPr>
          </a:p>
        </p:txBody>
      </p:sp>
      <p:sp>
        <p:nvSpPr>
          <p:cNvPr id="30" name="Retângulo 29">
            <a:extLst>
              <a:ext uri="{FF2B5EF4-FFF2-40B4-BE49-F238E27FC236}">
                <a16:creationId xmlns:a16="http://schemas.microsoft.com/office/drawing/2014/main" id="{4A036ADC-1815-46D7-A289-63BE7CE42DC8}"/>
              </a:ext>
            </a:extLst>
          </p:cNvPr>
          <p:cNvSpPr/>
          <p:nvPr/>
        </p:nvSpPr>
        <p:spPr>
          <a:xfrm>
            <a:off x="2353828" y="1794202"/>
            <a:ext cx="407711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a-ES" sz="2000" dirty="0"/>
              <a:t>Si les mides de les següents matrius són tals que es poden realitzar les operacions que s’indiquen, aleshores:</a:t>
            </a:r>
            <a:endParaRPr lang="ca-ES" sz="2000" i="1" spc="-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tângulo: Cantos Arredondados 45">
                <a:extLst>
                  <a:ext uri="{FF2B5EF4-FFF2-40B4-BE49-F238E27FC236}">
                    <a16:creationId xmlns:a16="http://schemas.microsoft.com/office/drawing/2014/main" id="{85A5803F-7D00-4F99-BAF7-11A08BA309C6}"/>
                  </a:ext>
                </a:extLst>
              </p:cNvPr>
              <p:cNvSpPr/>
              <p:nvPr/>
            </p:nvSpPr>
            <p:spPr>
              <a:xfrm>
                <a:off x="3721067" y="2929834"/>
                <a:ext cx="1342637" cy="442674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rgbClr val="F25E4F"/>
                </a:solidFill>
              </a:ln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ca-E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a-ES" sz="20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ca-E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a-ES" sz="20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ca-ES" sz="20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ca-ES" sz="2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ca-ES" sz="2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ca-E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a-ES" sz="20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ca-ES" sz="2000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6" name="Retângulo: Cantos Arredondados 45">
                <a:extLst>
                  <a:ext uri="{FF2B5EF4-FFF2-40B4-BE49-F238E27FC236}">
                    <a16:creationId xmlns:a16="http://schemas.microsoft.com/office/drawing/2014/main" id="{85A5803F-7D00-4F99-BAF7-11A08BA309C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1067" y="2929834"/>
                <a:ext cx="1342637" cy="442674"/>
              </a:xfrm>
              <a:prstGeom prst="roundRect">
                <a:avLst/>
              </a:prstGeom>
              <a:blipFill>
                <a:blip r:embed="rId5"/>
                <a:stretch>
                  <a:fillRect b="-8108"/>
                </a:stretch>
              </a:blipFill>
              <a:ln>
                <a:solidFill>
                  <a:srgbClr val="F25E4F"/>
                </a:solidFill>
              </a:ln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Retângulo: Cantos Arredondados 37">
            <a:hlinkClick r:id="rId6" action="ppaction://hlinksldjump"/>
            <a:extLst>
              <a:ext uri="{FF2B5EF4-FFF2-40B4-BE49-F238E27FC236}">
                <a16:creationId xmlns:a16="http://schemas.microsoft.com/office/drawing/2014/main" id="{564B1C6D-9331-4530-B72F-3BFFBF23B078}"/>
              </a:ext>
            </a:extLst>
          </p:cNvPr>
          <p:cNvSpPr/>
          <p:nvPr/>
        </p:nvSpPr>
        <p:spPr>
          <a:xfrm>
            <a:off x="36000" y="990000"/>
            <a:ext cx="1728000" cy="174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72000"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1. </a:t>
            </a:r>
            <a:r>
              <a:rPr lang="ca-ES" b="1" dirty="0">
                <a:solidFill>
                  <a:schemeClr val="tx1"/>
                </a:solidFill>
              </a:rPr>
              <a:t>Transposada d'una Matriu</a:t>
            </a:r>
          </a:p>
        </p:txBody>
      </p:sp>
      <p:sp>
        <p:nvSpPr>
          <p:cNvPr id="39" name="Retângulo: Cantos Arredondados 38">
            <a:hlinkClick r:id="rId7" action="ppaction://hlinksldjump"/>
            <a:extLst>
              <a:ext uri="{FF2B5EF4-FFF2-40B4-BE49-F238E27FC236}">
                <a16:creationId xmlns:a16="http://schemas.microsoft.com/office/drawing/2014/main" id="{86C56FB6-DDE1-413D-9A26-7ED4EC1A6E28}"/>
              </a:ext>
            </a:extLst>
          </p:cNvPr>
          <p:cNvSpPr/>
          <p:nvPr/>
        </p:nvSpPr>
        <p:spPr>
          <a:xfrm>
            <a:off x="36000" y="2790000"/>
            <a:ext cx="1728000" cy="174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2. </a:t>
            </a:r>
            <a:r>
              <a:rPr lang="ca-ES" b="1" dirty="0">
                <a:solidFill>
                  <a:schemeClr val="tx1"/>
                </a:solidFill>
              </a:rPr>
              <a:t>Propietats de la Transposada</a:t>
            </a:r>
          </a:p>
        </p:txBody>
      </p:sp>
      <p:sp>
        <p:nvSpPr>
          <p:cNvPr id="40" name="Retângulo: Cantos Arredondados 39">
            <a:hlinkClick r:id="rId8" action="ppaction://hlinksldjump"/>
            <a:extLst>
              <a:ext uri="{FF2B5EF4-FFF2-40B4-BE49-F238E27FC236}">
                <a16:creationId xmlns:a16="http://schemas.microsoft.com/office/drawing/2014/main" id="{EFD65D4E-3BA5-4299-8C67-F27B21B89633}"/>
              </a:ext>
            </a:extLst>
          </p:cNvPr>
          <p:cNvSpPr/>
          <p:nvPr/>
        </p:nvSpPr>
        <p:spPr>
          <a:xfrm>
            <a:off x="36000" y="4590000"/>
            <a:ext cx="1728000" cy="174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chemeClr val="tx1"/>
                </a:solidFill>
              </a:rPr>
              <a:t>Posa't a prova!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AE98DE27-9BCD-4667-84F9-5AE47DA0F962}"/>
              </a:ext>
            </a:extLst>
          </p:cNvPr>
          <p:cNvSpPr txBox="1"/>
          <p:nvPr/>
        </p:nvSpPr>
        <p:spPr>
          <a:xfrm>
            <a:off x="7104028" y="1566524"/>
            <a:ext cx="32339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b="1" dirty="0">
                <a:solidFill>
                  <a:srgbClr val="F25E4F"/>
                </a:solidFill>
              </a:rPr>
              <a:t>Aplicant-ho dos cops… tornem on havíem començat!...</a:t>
            </a:r>
          </a:p>
        </p:txBody>
      </p:sp>
      <p:cxnSp>
        <p:nvCxnSpPr>
          <p:cNvPr id="22" name="Conexão reta unidirecional 21">
            <a:extLst>
              <a:ext uri="{FF2B5EF4-FFF2-40B4-BE49-F238E27FC236}">
                <a16:creationId xmlns:a16="http://schemas.microsoft.com/office/drawing/2014/main" id="{5E6EF859-BAD9-45E1-8CAE-B8CA77EE533F}"/>
              </a:ext>
            </a:extLst>
          </p:cNvPr>
          <p:cNvCxnSpPr>
            <a:cxnSpLocks/>
            <a:stCxn id="14" idx="1"/>
          </p:cNvCxnSpPr>
          <p:nvPr/>
        </p:nvCxnSpPr>
        <p:spPr>
          <a:xfrm flipH="1">
            <a:off x="5213900" y="1889690"/>
            <a:ext cx="1890128" cy="1243341"/>
          </a:xfrm>
          <a:prstGeom prst="straightConnector1">
            <a:avLst/>
          </a:prstGeom>
          <a:ln w="38100">
            <a:solidFill>
              <a:srgbClr val="F25E4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76DE2B82-7341-4FC8-97CA-CEBB11FF590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20889" y="2552851"/>
            <a:ext cx="2000250" cy="2571750"/>
          </a:xfrm>
          <a:prstGeom prst="rect">
            <a:avLst/>
          </a:prstGeom>
        </p:spPr>
      </p:pic>
      <p:sp>
        <p:nvSpPr>
          <p:cNvPr id="20" name="Retângulo 26">
            <a:extLst>
              <a:ext uri="{FF2B5EF4-FFF2-40B4-BE49-F238E27FC236}">
                <a16:creationId xmlns:a16="http://schemas.microsoft.com/office/drawing/2014/main" id="{9CF8E756-CE00-4BEE-8B19-AD58E53E7D94}"/>
              </a:ext>
            </a:extLst>
          </p:cNvPr>
          <p:cNvSpPr/>
          <p:nvPr/>
        </p:nvSpPr>
        <p:spPr>
          <a:xfrm>
            <a:off x="7377054" y="5276390"/>
            <a:ext cx="409118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a-ES" sz="1100" dirty="0"/>
              <a:t>Font de la </a:t>
            </a:r>
            <a:r>
              <a:rPr lang="ca-ES" sz="1100" dirty="0" err="1"/>
              <a:t>imatge:</a:t>
            </a:r>
            <a:r>
              <a:rPr lang="ca-ES" sz="1100" u="sng" dirty="0" err="1">
                <a:hlinkClick r:id="rId10"/>
              </a:rPr>
              <a:t>https</a:t>
            </a:r>
            <a:r>
              <a:rPr lang="ca-ES" sz="1100" u="sng" dirty="0">
                <a:hlinkClick r:id="rId10"/>
              </a:rPr>
              <a:t>://ca.wikipedia.org/</a:t>
            </a:r>
            <a:r>
              <a:rPr lang="ca-ES" sz="1100" u="sng" dirty="0" err="1">
                <a:hlinkClick r:id="rId10"/>
              </a:rPr>
              <a:t>wiki</a:t>
            </a:r>
            <a:r>
              <a:rPr lang="ca-ES" sz="1100" u="sng" dirty="0">
                <a:hlinkClick r:id="rId10"/>
              </a:rPr>
              <a:t>/</a:t>
            </a:r>
            <a:r>
              <a:rPr lang="ca-ES" sz="1100" u="sng" dirty="0" err="1">
                <a:hlinkClick r:id="rId10"/>
              </a:rPr>
              <a:t>Matriu_transposada</a:t>
            </a:r>
            <a:endParaRPr lang="ca-ES" sz="1100" dirty="0"/>
          </a:p>
        </p:txBody>
      </p:sp>
    </p:spTree>
    <p:extLst>
      <p:ext uri="{BB962C8B-B14F-4D97-AF65-F5344CB8AC3E}">
        <p14:creationId xmlns:p14="http://schemas.microsoft.com/office/powerpoint/2010/main" val="2526353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/>
      <p:bldP spid="30" grpId="0"/>
      <p:bldP spid="46" grpId="0" animBg="1"/>
      <p:bldP spid="14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55" name="Retângulo 54">
            <a:extLst>
              <a:ext uri="{FF2B5EF4-FFF2-40B4-BE49-F238E27FC236}">
                <a16:creationId xmlns:a16="http://schemas.microsoft.com/office/drawing/2014/main" id="{3D56CE06-0642-431B-8411-EDF99DE6BD6A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62" name="Conexão reta 61">
            <a:extLst>
              <a:ext uri="{FF2B5EF4-FFF2-40B4-BE49-F238E27FC236}">
                <a16:creationId xmlns:a16="http://schemas.microsoft.com/office/drawing/2014/main" id="{00554600-27E5-4429-910F-B3EE40E178D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exão reta 62">
            <a:extLst>
              <a:ext uri="{FF2B5EF4-FFF2-40B4-BE49-F238E27FC236}">
                <a16:creationId xmlns:a16="http://schemas.microsoft.com/office/drawing/2014/main" id="{5475B379-C5FE-453C-9A4D-6C3D6C71D9AF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tângulo 64">
            <a:extLst>
              <a:ext uri="{FF2B5EF4-FFF2-40B4-BE49-F238E27FC236}">
                <a16:creationId xmlns:a16="http://schemas.microsoft.com/office/drawing/2014/main" id="{6B77819A-4C38-4945-8534-D0606CA9DC01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ca-ES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Lliçó 7</a:t>
            </a:r>
          </a:p>
        </p:txBody>
      </p:sp>
      <p:sp>
        <p:nvSpPr>
          <p:cNvPr id="69" name="Retângulo 68">
            <a:extLst>
              <a:ext uri="{FF2B5EF4-FFF2-40B4-BE49-F238E27FC236}">
                <a16:creationId xmlns:a16="http://schemas.microsoft.com/office/drawing/2014/main" id="{B21078D2-F25A-444D-97A7-65B03468A5EF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0" name="Imagem 69">
            <a:extLst>
              <a:ext uri="{FF2B5EF4-FFF2-40B4-BE49-F238E27FC236}">
                <a16:creationId xmlns:a16="http://schemas.microsoft.com/office/drawing/2014/main" id="{6D23AC89-37BB-4862-9171-7FDB4838362E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sp>
        <p:nvSpPr>
          <p:cNvPr id="27" name="Retângulo: Cantos Arredondados 26">
            <a:extLst>
              <a:ext uri="{FF2B5EF4-FFF2-40B4-BE49-F238E27FC236}">
                <a16:creationId xmlns:a16="http://schemas.microsoft.com/office/drawing/2014/main" id="{99ECFD7A-9B29-427A-95D9-5DC423E376FD}"/>
              </a:ext>
            </a:extLst>
          </p:cNvPr>
          <p:cNvSpPr/>
          <p:nvPr/>
        </p:nvSpPr>
        <p:spPr>
          <a:xfrm>
            <a:off x="2034898" y="990000"/>
            <a:ext cx="4717590" cy="5346000"/>
          </a:xfrm>
          <a:prstGeom prst="roundRect">
            <a:avLst>
              <a:gd name="adj" fmla="val 5852"/>
            </a:avLst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endParaRPr lang="ca-ES" sz="2400" dirty="0">
              <a:solidFill>
                <a:sysClr val="windowText" lastClr="000000"/>
              </a:solidFill>
            </a:endParaRPr>
          </a:p>
        </p:txBody>
      </p:sp>
      <p:sp>
        <p:nvSpPr>
          <p:cNvPr id="28" name="Retângulo 27">
            <a:extLst>
              <a:ext uri="{FF2B5EF4-FFF2-40B4-BE49-F238E27FC236}">
                <a16:creationId xmlns:a16="http://schemas.microsoft.com/office/drawing/2014/main" id="{68F5F7C7-6809-4E03-9581-DA8335A3D3C2}"/>
              </a:ext>
            </a:extLst>
          </p:cNvPr>
          <p:cNvSpPr/>
          <p:nvPr/>
        </p:nvSpPr>
        <p:spPr>
          <a:xfrm>
            <a:off x="2353828" y="1189860"/>
            <a:ext cx="46372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a-ES" sz="2400" b="1" u="sng" dirty="0">
                <a:solidFill>
                  <a:srgbClr val="F25E4F"/>
                </a:solidFill>
              </a:rPr>
              <a:t>Proposicions </a:t>
            </a:r>
            <a:endParaRPr lang="ca-ES" sz="2400" u="sng" dirty="0">
              <a:solidFill>
                <a:sysClr val="windowText" lastClr="000000"/>
              </a:solidFill>
            </a:endParaRPr>
          </a:p>
        </p:txBody>
      </p:sp>
      <p:sp>
        <p:nvSpPr>
          <p:cNvPr id="30" name="Retângulo 29">
            <a:extLst>
              <a:ext uri="{FF2B5EF4-FFF2-40B4-BE49-F238E27FC236}">
                <a16:creationId xmlns:a16="http://schemas.microsoft.com/office/drawing/2014/main" id="{4A036ADC-1815-46D7-A289-63BE7CE42DC8}"/>
              </a:ext>
            </a:extLst>
          </p:cNvPr>
          <p:cNvSpPr/>
          <p:nvPr/>
        </p:nvSpPr>
        <p:spPr>
          <a:xfrm>
            <a:off x="2353828" y="1794202"/>
            <a:ext cx="407711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a-ES" sz="2000" dirty="0"/>
              <a:t>Si les mides de les següents matrius són tals que es poden realitzar les operacions que s’indiquen, aleshores: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tângulo: Cantos Arredondados 45">
                <a:extLst>
                  <a:ext uri="{FF2B5EF4-FFF2-40B4-BE49-F238E27FC236}">
                    <a16:creationId xmlns:a16="http://schemas.microsoft.com/office/drawing/2014/main" id="{85A5803F-7D00-4F99-BAF7-11A08BA309C6}"/>
                  </a:ext>
                </a:extLst>
              </p:cNvPr>
              <p:cNvSpPr/>
              <p:nvPr/>
            </p:nvSpPr>
            <p:spPr>
              <a:xfrm>
                <a:off x="3721067" y="2929834"/>
                <a:ext cx="1342637" cy="442674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rgbClr val="F25E4F"/>
                </a:solidFill>
              </a:ln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ca-E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a-ES" sz="20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ca-E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a-ES" sz="20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ca-ES" sz="20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ca-ES" sz="2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ca-ES" sz="2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ca-E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a-ES" sz="20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ca-ES" sz="2000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6" name="Retângulo: Cantos Arredondados 45">
                <a:extLst>
                  <a:ext uri="{FF2B5EF4-FFF2-40B4-BE49-F238E27FC236}">
                    <a16:creationId xmlns:a16="http://schemas.microsoft.com/office/drawing/2014/main" id="{85A5803F-7D00-4F99-BAF7-11A08BA309C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1067" y="2929834"/>
                <a:ext cx="1342637" cy="442674"/>
              </a:xfrm>
              <a:prstGeom prst="roundRect">
                <a:avLst/>
              </a:prstGeom>
              <a:blipFill>
                <a:blip r:embed="rId5"/>
                <a:stretch>
                  <a:fillRect b="-8108"/>
                </a:stretch>
              </a:blipFill>
              <a:ln>
                <a:solidFill>
                  <a:srgbClr val="F25E4F"/>
                </a:solidFill>
              </a:ln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tângulo: Cantos Arredondados 46">
                <a:extLst>
                  <a:ext uri="{FF2B5EF4-FFF2-40B4-BE49-F238E27FC236}">
                    <a16:creationId xmlns:a16="http://schemas.microsoft.com/office/drawing/2014/main" id="{8C036980-AC30-40DA-AD7D-C1D3926F51ED}"/>
                  </a:ext>
                </a:extLst>
              </p:cNvPr>
              <p:cNvSpPr/>
              <p:nvPr/>
            </p:nvSpPr>
            <p:spPr>
              <a:xfrm>
                <a:off x="3122197" y="3597169"/>
                <a:ext cx="2495995" cy="442674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rgbClr val="F25E4F"/>
                </a:solidFill>
              </a:ln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ca-E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ca-E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ca-ES" sz="20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ca-E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±</m:t>
                              </m:r>
                              <m:r>
                                <a:rPr lang="ca-E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</m:e>
                          </m:d>
                        </m:e>
                        <m:sup>
                          <m:r>
                            <a:rPr lang="ca-ES" sz="2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ca-E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ca-E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a-ES" sz="20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ca-ES" sz="20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ca-E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±</m:t>
                      </m:r>
                      <m:sSup>
                        <m:sSupPr>
                          <m:ctrlPr>
                            <a:rPr lang="ca-ES" sz="20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a-ES" sz="20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ca-ES" sz="20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ca-ES" sz="2000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7" name="Retângulo: Cantos Arredondados 46">
                <a:extLst>
                  <a:ext uri="{FF2B5EF4-FFF2-40B4-BE49-F238E27FC236}">
                    <a16:creationId xmlns:a16="http://schemas.microsoft.com/office/drawing/2014/main" id="{8C036980-AC30-40DA-AD7D-C1D3926F51E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2197" y="3597169"/>
                <a:ext cx="2495995" cy="442674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rgbClr val="F25E4F"/>
                </a:solidFill>
              </a:ln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7" name="Retângulo 76">
            <a:extLst>
              <a:ext uri="{FF2B5EF4-FFF2-40B4-BE49-F238E27FC236}">
                <a16:creationId xmlns:a16="http://schemas.microsoft.com/office/drawing/2014/main" id="{C8A8FBD8-FDC0-4C13-B9DE-9B557A429FD6}"/>
              </a:ext>
            </a:extLst>
          </p:cNvPr>
          <p:cNvSpPr/>
          <p:nvPr/>
        </p:nvSpPr>
        <p:spPr>
          <a:xfrm>
            <a:off x="7179589" y="4000782"/>
            <a:ext cx="4591497" cy="183127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ca-ES" b="1" dirty="0">
                <a:solidFill>
                  <a:srgbClr val="F25E4F"/>
                </a:solidFill>
              </a:rPr>
              <a:t>OBSERVACIÓ</a:t>
            </a:r>
            <a:r>
              <a:rPr lang="ca-ES" dirty="0"/>
              <a:t> – Les tres primeres proposicions són evidents. Tanmateix, la quarta no ho és… Es pot generalitzar com:</a:t>
            </a:r>
          </a:p>
          <a:p>
            <a:pPr algn="just">
              <a:spcAft>
                <a:spcPts val="600"/>
              </a:spcAft>
            </a:pPr>
            <a:r>
              <a:rPr lang="ca-ES" b="1" i="1" dirty="0"/>
              <a:t>La transposada d’un producte d’una quantitat qualsevol de matrius és igual al producte de les seves transposades en ordre invers</a:t>
            </a:r>
            <a:r>
              <a:rPr lang="ca-ES" dirty="0"/>
              <a:t>.</a:t>
            </a:r>
          </a:p>
        </p:txBody>
      </p:sp>
      <p:sp>
        <p:nvSpPr>
          <p:cNvPr id="38" name="Retângulo: Cantos Arredondados 37">
            <a:hlinkClick r:id="rId7" action="ppaction://hlinksldjump"/>
            <a:extLst>
              <a:ext uri="{FF2B5EF4-FFF2-40B4-BE49-F238E27FC236}">
                <a16:creationId xmlns:a16="http://schemas.microsoft.com/office/drawing/2014/main" id="{564B1C6D-9331-4530-B72F-3BFFBF23B078}"/>
              </a:ext>
            </a:extLst>
          </p:cNvPr>
          <p:cNvSpPr/>
          <p:nvPr/>
        </p:nvSpPr>
        <p:spPr>
          <a:xfrm>
            <a:off x="36000" y="990000"/>
            <a:ext cx="1728000" cy="174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72000"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1. </a:t>
            </a:r>
            <a:r>
              <a:rPr lang="ca-ES" b="1" dirty="0">
                <a:solidFill>
                  <a:schemeClr val="tx1"/>
                </a:solidFill>
              </a:rPr>
              <a:t>Transposada d'una Matriu</a:t>
            </a:r>
          </a:p>
        </p:txBody>
      </p:sp>
      <p:sp>
        <p:nvSpPr>
          <p:cNvPr id="39" name="Retângulo: Cantos Arredondados 38">
            <a:hlinkClick r:id="rId8" action="ppaction://hlinksldjump"/>
            <a:extLst>
              <a:ext uri="{FF2B5EF4-FFF2-40B4-BE49-F238E27FC236}">
                <a16:creationId xmlns:a16="http://schemas.microsoft.com/office/drawing/2014/main" id="{86C56FB6-DDE1-413D-9A26-7ED4EC1A6E28}"/>
              </a:ext>
            </a:extLst>
          </p:cNvPr>
          <p:cNvSpPr/>
          <p:nvPr/>
        </p:nvSpPr>
        <p:spPr>
          <a:xfrm>
            <a:off x="36000" y="2790000"/>
            <a:ext cx="1728000" cy="174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2. </a:t>
            </a:r>
            <a:r>
              <a:rPr lang="ca-ES" b="1" dirty="0">
                <a:solidFill>
                  <a:schemeClr val="tx1"/>
                </a:solidFill>
              </a:rPr>
              <a:t>Propietats de la Transposada</a:t>
            </a:r>
          </a:p>
        </p:txBody>
      </p:sp>
      <p:sp>
        <p:nvSpPr>
          <p:cNvPr id="40" name="Retângulo: Cantos Arredondados 39">
            <a:hlinkClick r:id="rId9" action="ppaction://hlinksldjump"/>
            <a:extLst>
              <a:ext uri="{FF2B5EF4-FFF2-40B4-BE49-F238E27FC236}">
                <a16:creationId xmlns:a16="http://schemas.microsoft.com/office/drawing/2014/main" id="{EFD65D4E-3BA5-4299-8C67-F27B21B89633}"/>
              </a:ext>
            </a:extLst>
          </p:cNvPr>
          <p:cNvSpPr/>
          <p:nvPr/>
        </p:nvSpPr>
        <p:spPr>
          <a:xfrm>
            <a:off x="36000" y="4590000"/>
            <a:ext cx="1728000" cy="174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chemeClr val="tx1"/>
                </a:solidFill>
              </a:rPr>
              <a:t>Posa't a prova!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tângulo: Cantos Arredondados 40">
                <a:extLst>
                  <a:ext uri="{FF2B5EF4-FFF2-40B4-BE49-F238E27FC236}">
                    <a16:creationId xmlns:a16="http://schemas.microsoft.com/office/drawing/2014/main" id="{FBBE1949-0352-4BDE-B8A9-F20668CAC3D0}"/>
                  </a:ext>
                </a:extLst>
              </p:cNvPr>
              <p:cNvSpPr/>
              <p:nvPr/>
            </p:nvSpPr>
            <p:spPr>
              <a:xfrm>
                <a:off x="3596295" y="4324185"/>
                <a:ext cx="1617604" cy="442674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rgbClr val="F25E4F"/>
                </a:solidFill>
              </a:ln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ca-E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a-ES" sz="20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ca-ES" sz="2000" b="0" i="1" smtClean="0">
                              <a:latin typeface="Cambria Math" panose="02040503050406030204" pitchFamily="18" charset="0"/>
                            </a:rPr>
                            <m:t>𝑘𝐴</m:t>
                          </m:r>
                          <m:r>
                            <a:rPr lang="ca-ES" sz="2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ca-ES" sz="2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ca-E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ca-E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a-ES" sz="20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ca-ES" sz="20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ca-ES" sz="20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ca-ES" sz="2000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1" name="Retângulo: Cantos Arredondados 40">
                <a:extLst>
                  <a:ext uri="{FF2B5EF4-FFF2-40B4-BE49-F238E27FC236}">
                    <a16:creationId xmlns:a16="http://schemas.microsoft.com/office/drawing/2014/main" id="{FBBE1949-0352-4BDE-B8A9-F20668CAC3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6295" y="4324185"/>
                <a:ext cx="1617604" cy="442674"/>
              </a:xfrm>
              <a:prstGeom prst="roundRect">
                <a:avLst/>
              </a:prstGeom>
              <a:blipFill>
                <a:blip r:embed="rId10"/>
                <a:stretch>
                  <a:fillRect l="-375" b="-6667"/>
                </a:stretch>
              </a:blipFill>
              <a:ln>
                <a:solidFill>
                  <a:srgbClr val="F25E4F"/>
                </a:solidFill>
              </a:ln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tângulo: Cantos Arredondados 41">
                <a:extLst>
                  <a:ext uri="{FF2B5EF4-FFF2-40B4-BE49-F238E27FC236}">
                    <a16:creationId xmlns:a16="http://schemas.microsoft.com/office/drawing/2014/main" id="{2EBF5157-BDB6-465C-84EA-AE902CCEF8B9}"/>
                  </a:ext>
                </a:extLst>
              </p:cNvPr>
              <p:cNvSpPr/>
              <p:nvPr/>
            </p:nvSpPr>
            <p:spPr>
              <a:xfrm>
                <a:off x="3412580" y="5051201"/>
                <a:ext cx="1892771" cy="442674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rgbClr val="F25E4F"/>
                </a:solidFill>
              </a:ln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ca-E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ca-E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ca-ES" sz="20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ca-E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</m:e>
                          </m:d>
                        </m:e>
                        <m:sup>
                          <m:r>
                            <a:rPr lang="ca-ES" sz="2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ca-E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ca-E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a-ES" sz="20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ca-ES" sz="20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sSup>
                        <m:sSupPr>
                          <m:ctrlPr>
                            <a:rPr lang="ca-ES" sz="20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a-ES" sz="20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ca-ES" sz="20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ca-ES" sz="2000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2" name="Retângulo: Cantos Arredondados 41">
                <a:extLst>
                  <a:ext uri="{FF2B5EF4-FFF2-40B4-BE49-F238E27FC236}">
                    <a16:creationId xmlns:a16="http://schemas.microsoft.com/office/drawing/2014/main" id="{2EBF5157-BDB6-465C-84EA-AE902CCEF8B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2580" y="5051201"/>
                <a:ext cx="1892771" cy="442674"/>
              </a:xfrm>
              <a:prstGeom prst="round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solidFill>
                  <a:srgbClr val="F25E4F"/>
                </a:solidFill>
              </a:ln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6F35ACB8-C819-43AF-B4A5-5B115F82CFC2}"/>
                  </a:ext>
                </a:extLst>
              </p:cNvPr>
              <p:cNvSpPr/>
              <p:nvPr/>
            </p:nvSpPr>
            <p:spPr>
              <a:xfrm>
                <a:off x="3450007" y="5704389"/>
                <a:ext cx="187743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ca-ES" dirty="0"/>
                  <a:t>on </a:t>
                </a:r>
                <a14:m>
                  <m:oMath xmlns:m="http://schemas.openxmlformats.org/officeDocument/2006/math">
                    <m:r>
                      <a:rPr lang="ca-ES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ca-ES" dirty="0"/>
                  <a:t> és un escalar</a:t>
                </a:r>
              </a:p>
            </p:txBody>
          </p:sp>
        </mc:Choice>
        <mc:Fallback xmlns=""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6F35ACB8-C819-43AF-B4A5-5B115F82CFC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0007" y="5704389"/>
                <a:ext cx="1877437" cy="369332"/>
              </a:xfrm>
              <a:prstGeom prst="rect">
                <a:avLst/>
              </a:prstGeom>
              <a:blipFill>
                <a:blip r:embed="rId12"/>
                <a:stretch>
                  <a:fillRect l="-2922" t="-10000" r="-2273" b="-26667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Seta: Para a Direita 17">
            <a:extLst>
              <a:ext uri="{FF2B5EF4-FFF2-40B4-BE49-F238E27FC236}">
                <a16:creationId xmlns:a16="http://schemas.microsoft.com/office/drawing/2014/main" id="{2F187345-2316-4F63-AD19-41DD38CBF866}"/>
              </a:ext>
            </a:extLst>
          </p:cNvPr>
          <p:cNvSpPr/>
          <p:nvPr/>
        </p:nvSpPr>
        <p:spPr>
          <a:xfrm flipH="1">
            <a:off x="5938576" y="5158271"/>
            <a:ext cx="1272768" cy="335604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AE98DE27-9BCD-4667-84F9-5AE47DA0F962}"/>
              </a:ext>
            </a:extLst>
          </p:cNvPr>
          <p:cNvSpPr txBox="1"/>
          <p:nvPr/>
        </p:nvSpPr>
        <p:spPr>
          <a:xfrm>
            <a:off x="7104028" y="1566524"/>
            <a:ext cx="32339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b="1" dirty="0">
                <a:solidFill>
                  <a:srgbClr val="F25E4F"/>
                </a:solidFill>
              </a:rPr>
              <a:t>Aplicant-ho dos cops… tornem on havíem començat!...</a:t>
            </a:r>
          </a:p>
        </p:txBody>
      </p:sp>
      <p:cxnSp>
        <p:nvCxnSpPr>
          <p:cNvPr id="22" name="Conexão reta unidirecional 21">
            <a:extLst>
              <a:ext uri="{FF2B5EF4-FFF2-40B4-BE49-F238E27FC236}">
                <a16:creationId xmlns:a16="http://schemas.microsoft.com/office/drawing/2014/main" id="{5E6EF859-BAD9-45E1-8CAE-B8CA77EE533F}"/>
              </a:ext>
            </a:extLst>
          </p:cNvPr>
          <p:cNvCxnSpPr>
            <a:cxnSpLocks/>
            <a:stCxn id="14" idx="1"/>
          </p:cNvCxnSpPr>
          <p:nvPr/>
        </p:nvCxnSpPr>
        <p:spPr>
          <a:xfrm flipH="1">
            <a:off x="5213900" y="1889690"/>
            <a:ext cx="1890128" cy="1243341"/>
          </a:xfrm>
          <a:prstGeom prst="straightConnector1">
            <a:avLst/>
          </a:prstGeom>
          <a:ln w="38100">
            <a:solidFill>
              <a:srgbClr val="F25E4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CaixaDeTexto 72">
            <a:extLst>
              <a:ext uri="{FF2B5EF4-FFF2-40B4-BE49-F238E27FC236}">
                <a16:creationId xmlns:a16="http://schemas.microsoft.com/office/drawing/2014/main" id="{4F737DCF-F414-4F50-89EA-FF966034B4F5}"/>
              </a:ext>
            </a:extLst>
          </p:cNvPr>
          <p:cNvSpPr txBox="1"/>
          <p:nvPr/>
        </p:nvSpPr>
        <p:spPr>
          <a:xfrm>
            <a:off x="7750628" y="2295603"/>
            <a:ext cx="42892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b="1" dirty="0">
                <a:solidFill>
                  <a:srgbClr val="F25E4F"/>
                </a:solidFill>
              </a:rPr>
              <a:t>Sumar i transposar la suma és el mateix que sumar les respectives transposades! </a:t>
            </a:r>
          </a:p>
        </p:txBody>
      </p:sp>
      <p:cxnSp>
        <p:nvCxnSpPr>
          <p:cNvPr id="74" name="Conexão reta unidirecional 73">
            <a:extLst>
              <a:ext uri="{FF2B5EF4-FFF2-40B4-BE49-F238E27FC236}">
                <a16:creationId xmlns:a16="http://schemas.microsoft.com/office/drawing/2014/main" id="{177BE7D4-9F5F-467A-A5E7-48CF0A56D4DA}"/>
              </a:ext>
            </a:extLst>
          </p:cNvPr>
          <p:cNvCxnSpPr>
            <a:cxnSpLocks/>
            <a:stCxn id="73" idx="1"/>
          </p:cNvCxnSpPr>
          <p:nvPr/>
        </p:nvCxnSpPr>
        <p:spPr>
          <a:xfrm flipH="1">
            <a:off x="5749404" y="2618769"/>
            <a:ext cx="2001224" cy="1129368"/>
          </a:xfrm>
          <a:prstGeom prst="straightConnector1">
            <a:avLst/>
          </a:prstGeom>
          <a:ln w="38100">
            <a:solidFill>
              <a:srgbClr val="F25E4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CaixaDeTexto 81">
            <a:extLst>
              <a:ext uri="{FF2B5EF4-FFF2-40B4-BE49-F238E27FC236}">
                <a16:creationId xmlns:a16="http://schemas.microsoft.com/office/drawing/2014/main" id="{81146C1B-9BC6-43AD-B836-6C199772C17D}"/>
              </a:ext>
            </a:extLst>
          </p:cNvPr>
          <p:cNvSpPr txBox="1"/>
          <p:nvPr/>
        </p:nvSpPr>
        <p:spPr>
          <a:xfrm>
            <a:off x="7981832" y="3003468"/>
            <a:ext cx="41161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b="1" dirty="0">
                <a:solidFill>
                  <a:srgbClr val="F25E4F"/>
                </a:solidFill>
              </a:rPr>
              <a:t>Transposar el producte d’una matriu per un escalar és el mateix que el producte de l’escalar per la transposada!</a:t>
            </a:r>
          </a:p>
        </p:txBody>
      </p:sp>
      <p:cxnSp>
        <p:nvCxnSpPr>
          <p:cNvPr id="83" name="Conexão reta unidirecional 82">
            <a:extLst>
              <a:ext uri="{FF2B5EF4-FFF2-40B4-BE49-F238E27FC236}">
                <a16:creationId xmlns:a16="http://schemas.microsoft.com/office/drawing/2014/main" id="{D48B2433-8304-4F10-AC33-B7F3373A9204}"/>
              </a:ext>
            </a:extLst>
          </p:cNvPr>
          <p:cNvCxnSpPr>
            <a:cxnSpLocks/>
            <a:stCxn id="82" idx="1"/>
          </p:cNvCxnSpPr>
          <p:nvPr/>
        </p:nvCxnSpPr>
        <p:spPr>
          <a:xfrm flipH="1">
            <a:off x="5247296" y="3465133"/>
            <a:ext cx="2734536" cy="990869"/>
          </a:xfrm>
          <a:prstGeom prst="straightConnector1">
            <a:avLst/>
          </a:prstGeom>
          <a:ln w="38100">
            <a:solidFill>
              <a:srgbClr val="F25E4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3393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77" grpId="0" animBg="1"/>
      <p:bldP spid="41" grpId="0" animBg="1"/>
      <p:bldP spid="42" grpId="0" animBg="1"/>
      <p:bldP spid="2" grpId="0"/>
      <p:bldP spid="18" grpId="0" animBg="1"/>
      <p:bldP spid="73" grpId="0"/>
      <p:bldP spid="8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55" name="Retângulo 54">
            <a:extLst>
              <a:ext uri="{FF2B5EF4-FFF2-40B4-BE49-F238E27FC236}">
                <a16:creationId xmlns:a16="http://schemas.microsoft.com/office/drawing/2014/main" id="{3D56CE06-0642-431B-8411-EDF99DE6BD6A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62" name="Conexão reta 61">
            <a:extLst>
              <a:ext uri="{FF2B5EF4-FFF2-40B4-BE49-F238E27FC236}">
                <a16:creationId xmlns:a16="http://schemas.microsoft.com/office/drawing/2014/main" id="{00554600-27E5-4429-910F-B3EE40E178D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exão reta 62">
            <a:extLst>
              <a:ext uri="{FF2B5EF4-FFF2-40B4-BE49-F238E27FC236}">
                <a16:creationId xmlns:a16="http://schemas.microsoft.com/office/drawing/2014/main" id="{5475B379-C5FE-453C-9A4D-6C3D6C71D9AF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tângulo 64">
            <a:extLst>
              <a:ext uri="{FF2B5EF4-FFF2-40B4-BE49-F238E27FC236}">
                <a16:creationId xmlns:a16="http://schemas.microsoft.com/office/drawing/2014/main" id="{6B77819A-4C38-4945-8534-D0606CA9DC01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ca-ES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Lliçó 7</a:t>
            </a:r>
          </a:p>
        </p:txBody>
      </p:sp>
      <p:sp>
        <p:nvSpPr>
          <p:cNvPr id="69" name="Retângulo 68">
            <a:extLst>
              <a:ext uri="{FF2B5EF4-FFF2-40B4-BE49-F238E27FC236}">
                <a16:creationId xmlns:a16="http://schemas.microsoft.com/office/drawing/2014/main" id="{B21078D2-F25A-444D-97A7-65B03468A5EF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0" name="Imagem 69">
            <a:extLst>
              <a:ext uri="{FF2B5EF4-FFF2-40B4-BE49-F238E27FC236}">
                <a16:creationId xmlns:a16="http://schemas.microsoft.com/office/drawing/2014/main" id="{6D23AC89-37BB-4862-9171-7FDB4838362E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sp>
        <p:nvSpPr>
          <p:cNvPr id="27" name="Retângulo: Cantos Arredondados 26">
            <a:extLst>
              <a:ext uri="{FF2B5EF4-FFF2-40B4-BE49-F238E27FC236}">
                <a16:creationId xmlns:a16="http://schemas.microsoft.com/office/drawing/2014/main" id="{99ECFD7A-9B29-427A-95D9-5DC423E376FD}"/>
              </a:ext>
            </a:extLst>
          </p:cNvPr>
          <p:cNvSpPr/>
          <p:nvPr/>
        </p:nvSpPr>
        <p:spPr>
          <a:xfrm>
            <a:off x="2034898" y="990000"/>
            <a:ext cx="4717590" cy="5346000"/>
          </a:xfrm>
          <a:prstGeom prst="roundRect">
            <a:avLst>
              <a:gd name="adj" fmla="val 5852"/>
            </a:avLst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endParaRPr lang="ca-ES" sz="2400" dirty="0">
              <a:solidFill>
                <a:sysClr val="windowText" lastClr="000000"/>
              </a:solidFill>
            </a:endParaRPr>
          </a:p>
        </p:txBody>
      </p:sp>
      <p:sp>
        <p:nvSpPr>
          <p:cNvPr id="28" name="Retângulo 27">
            <a:extLst>
              <a:ext uri="{FF2B5EF4-FFF2-40B4-BE49-F238E27FC236}">
                <a16:creationId xmlns:a16="http://schemas.microsoft.com/office/drawing/2014/main" id="{68F5F7C7-6809-4E03-9581-DA8335A3D3C2}"/>
              </a:ext>
            </a:extLst>
          </p:cNvPr>
          <p:cNvSpPr/>
          <p:nvPr/>
        </p:nvSpPr>
        <p:spPr>
          <a:xfrm>
            <a:off x="2353828" y="1189860"/>
            <a:ext cx="46372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a-ES" sz="2400" b="1" u="sng" dirty="0">
                <a:solidFill>
                  <a:srgbClr val="F25E4F"/>
                </a:solidFill>
              </a:rPr>
              <a:t>Proposicions </a:t>
            </a:r>
            <a:endParaRPr lang="ca-ES" sz="2400" u="sng" dirty="0">
              <a:solidFill>
                <a:sysClr val="windowText" lastClr="000000"/>
              </a:solidFill>
            </a:endParaRPr>
          </a:p>
        </p:txBody>
      </p:sp>
      <p:sp>
        <p:nvSpPr>
          <p:cNvPr id="30" name="Retângulo 29">
            <a:extLst>
              <a:ext uri="{FF2B5EF4-FFF2-40B4-BE49-F238E27FC236}">
                <a16:creationId xmlns:a16="http://schemas.microsoft.com/office/drawing/2014/main" id="{4A036ADC-1815-46D7-A289-63BE7CE42DC8}"/>
              </a:ext>
            </a:extLst>
          </p:cNvPr>
          <p:cNvSpPr/>
          <p:nvPr/>
        </p:nvSpPr>
        <p:spPr>
          <a:xfrm>
            <a:off x="2353828" y="1794202"/>
            <a:ext cx="407711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a-ES" sz="2000" dirty="0"/>
              <a:t>Si les mides de les següents matrius són tals que es poden realitzar les operacions que s’indiquen, aleshores: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tângulo: Cantos Arredondados 45">
                <a:extLst>
                  <a:ext uri="{FF2B5EF4-FFF2-40B4-BE49-F238E27FC236}">
                    <a16:creationId xmlns:a16="http://schemas.microsoft.com/office/drawing/2014/main" id="{85A5803F-7D00-4F99-BAF7-11A08BA309C6}"/>
                  </a:ext>
                </a:extLst>
              </p:cNvPr>
              <p:cNvSpPr/>
              <p:nvPr/>
            </p:nvSpPr>
            <p:spPr>
              <a:xfrm>
                <a:off x="3721067" y="2929834"/>
                <a:ext cx="1342637" cy="442674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rgbClr val="F25E4F"/>
                </a:solidFill>
              </a:ln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ca-E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a-ES" sz="20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ca-E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a-ES" sz="20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ca-ES" sz="20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ca-ES" sz="2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ca-ES" sz="2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ca-E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a-ES" sz="20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ca-ES" sz="2000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6" name="Retângulo: Cantos Arredondados 45">
                <a:extLst>
                  <a:ext uri="{FF2B5EF4-FFF2-40B4-BE49-F238E27FC236}">
                    <a16:creationId xmlns:a16="http://schemas.microsoft.com/office/drawing/2014/main" id="{85A5803F-7D00-4F99-BAF7-11A08BA309C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1067" y="2929834"/>
                <a:ext cx="1342637" cy="442674"/>
              </a:xfrm>
              <a:prstGeom prst="roundRect">
                <a:avLst/>
              </a:prstGeom>
              <a:blipFill>
                <a:blip r:embed="rId5"/>
                <a:stretch>
                  <a:fillRect b="-8108"/>
                </a:stretch>
              </a:blipFill>
              <a:ln>
                <a:solidFill>
                  <a:srgbClr val="F25E4F"/>
                </a:solidFill>
              </a:ln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tângulo: Cantos Arredondados 46">
                <a:extLst>
                  <a:ext uri="{FF2B5EF4-FFF2-40B4-BE49-F238E27FC236}">
                    <a16:creationId xmlns:a16="http://schemas.microsoft.com/office/drawing/2014/main" id="{8C036980-AC30-40DA-AD7D-C1D3926F51ED}"/>
                  </a:ext>
                </a:extLst>
              </p:cNvPr>
              <p:cNvSpPr/>
              <p:nvPr/>
            </p:nvSpPr>
            <p:spPr>
              <a:xfrm>
                <a:off x="3122197" y="3597169"/>
                <a:ext cx="2495995" cy="442674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rgbClr val="F25E4F"/>
                </a:solidFill>
              </a:ln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ca-E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ca-E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ca-ES" sz="20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ca-E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±</m:t>
                              </m:r>
                              <m:r>
                                <a:rPr lang="ca-E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</m:e>
                          </m:d>
                        </m:e>
                        <m:sup>
                          <m:r>
                            <a:rPr lang="ca-ES" sz="2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ca-E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ca-E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a-ES" sz="20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ca-ES" sz="20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ca-E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±</m:t>
                      </m:r>
                      <m:sSup>
                        <m:sSupPr>
                          <m:ctrlPr>
                            <a:rPr lang="ca-ES" sz="20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a-ES" sz="20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ca-ES" sz="20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ca-ES" sz="2000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7" name="Retângulo: Cantos Arredondados 46">
                <a:extLst>
                  <a:ext uri="{FF2B5EF4-FFF2-40B4-BE49-F238E27FC236}">
                    <a16:creationId xmlns:a16="http://schemas.microsoft.com/office/drawing/2014/main" id="{8C036980-AC30-40DA-AD7D-C1D3926F51E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2197" y="3597169"/>
                <a:ext cx="2495995" cy="442674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rgbClr val="F25E4F"/>
                </a:solidFill>
              </a:ln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7" name="Retângulo 76">
            <a:extLst>
              <a:ext uri="{FF2B5EF4-FFF2-40B4-BE49-F238E27FC236}">
                <a16:creationId xmlns:a16="http://schemas.microsoft.com/office/drawing/2014/main" id="{C8A8FBD8-FDC0-4C13-B9DE-9B557A429FD6}"/>
              </a:ext>
            </a:extLst>
          </p:cNvPr>
          <p:cNvSpPr/>
          <p:nvPr/>
        </p:nvSpPr>
        <p:spPr>
          <a:xfrm>
            <a:off x="7179589" y="4000782"/>
            <a:ext cx="4627450" cy="183127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ca-ES" b="1" dirty="0">
                <a:solidFill>
                  <a:srgbClr val="F25E4F"/>
                </a:solidFill>
              </a:rPr>
              <a:t>OBSERVACIÓ</a:t>
            </a:r>
            <a:r>
              <a:rPr lang="ca-ES" dirty="0"/>
              <a:t> – Les tres primeres proposicions són evidents. Tanmateix, la quarta no ho és… Es pot generalitzar com:</a:t>
            </a:r>
          </a:p>
          <a:p>
            <a:pPr algn="just">
              <a:spcAft>
                <a:spcPts val="600"/>
              </a:spcAft>
            </a:pPr>
            <a:r>
              <a:rPr lang="ca-ES" b="1" i="1" dirty="0"/>
              <a:t>La transposada d’un producte d’una quantitat qualsevol de matrius és igual al producte de les seves transposades en ordre invers</a:t>
            </a:r>
            <a:r>
              <a:rPr lang="ca-ES" dirty="0"/>
              <a:t>.</a:t>
            </a:r>
          </a:p>
        </p:txBody>
      </p:sp>
      <p:sp>
        <p:nvSpPr>
          <p:cNvPr id="38" name="Retângulo: Cantos Arredondados 37">
            <a:hlinkClick r:id="rId7" action="ppaction://hlinksldjump"/>
            <a:extLst>
              <a:ext uri="{FF2B5EF4-FFF2-40B4-BE49-F238E27FC236}">
                <a16:creationId xmlns:a16="http://schemas.microsoft.com/office/drawing/2014/main" id="{564B1C6D-9331-4530-B72F-3BFFBF23B078}"/>
              </a:ext>
            </a:extLst>
          </p:cNvPr>
          <p:cNvSpPr/>
          <p:nvPr/>
        </p:nvSpPr>
        <p:spPr>
          <a:xfrm>
            <a:off x="36000" y="990000"/>
            <a:ext cx="1728000" cy="174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72000"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1. </a:t>
            </a:r>
            <a:r>
              <a:rPr lang="ca-ES" b="1" dirty="0">
                <a:solidFill>
                  <a:schemeClr val="tx1"/>
                </a:solidFill>
              </a:rPr>
              <a:t>Transposada d'una Matriu</a:t>
            </a:r>
          </a:p>
        </p:txBody>
      </p:sp>
      <p:sp>
        <p:nvSpPr>
          <p:cNvPr id="39" name="Retângulo: Cantos Arredondados 38">
            <a:hlinkClick r:id="rId8" action="ppaction://hlinksldjump"/>
            <a:extLst>
              <a:ext uri="{FF2B5EF4-FFF2-40B4-BE49-F238E27FC236}">
                <a16:creationId xmlns:a16="http://schemas.microsoft.com/office/drawing/2014/main" id="{86C56FB6-DDE1-413D-9A26-7ED4EC1A6E28}"/>
              </a:ext>
            </a:extLst>
          </p:cNvPr>
          <p:cNvSpPr/>
          <p:nvPr/>
        </p:nvSpPr>
        <p:spPr>
          <a:xfrm>
            <a:off x="36000" y="2790000"/>
            <a:ext cx="1728000" cy="174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2. </a:t>
            </a:r>
            <a:r>
              <a:rPr lang="ca-ES" b="1" dirty="0">
                <a:solidFill>
                  <a:schemeClr val="tx1"/>
                </a:solidFill>
              </a:rPr>
              <a:t>Propietats de la Transposada</a:t>
            </a:r>
          </a:p>
        </p:txBody>
      </p:sp>
      <p:sp>
        <p:nvSpPr>
          <p:cNvPr id="40" name="Retângulo: Cantos Arredondados 39">
            <a:hlinkClick r:id="rId9" action="ppaction://hlinksldjump"/>
            <a:extLst>
              <a:ext uri="{FF2B5EF4-FFF2-40B4-BE49-F238E27FC236}">
                <a16:creationId xmlns:a16="http://schemas.microsoft.com/office/drawing/2014/main" id="{EFD65D4E-3BA5-4299-8C67-F27B21B89633}"/>
              </a:ext>
            </a:extLst>
          </p:cNvPr>
          <p:cNvSpPr/>
          <p:nvPr/>
        </p:nvSpPr>
        <p:spPr>
          <a:xfrm>
            <a:off x="36000" y="4590000"/>
            <a:ext cx="1728000" cy="174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chemeClr val="tx1"/>
                </a:solidFill>
              </a:rPr>
              <a:t>Posa't a prova!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tângulo: Cantos Arredondados 40">
                <a:extLst>
                  <a:ext uri="{FF2B5EF4-FFF2-40B4-BE49-F238E27FC236}">
                    <a16:creationId xmlns:a16="http://schemas.microsoft.com/office/drawing/2014/main" id="{FBBE1949-0352-4BDE-B8A9-F20668CAC3D0}"/>
                  </a:ext>
                </a:extLst>
              </p:cNvPr>
              <p:cNvSpPr/>
              <p:nvPr/>
            </p:nvSpPr>
            <p:spPr>
              <a:xfrm>
                <a:off x="3596295" y="4324185"/>
                <a:ext cx="1617604" cy="442674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rgbClr val="F25E4F"/>
                </a:solidFill>
              </a:ln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ca-E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a-ES" sz="20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ca-ES" sz="2000" b="0" i="1" smtClean="0">
                              <a:latin typeface="Cambria Math" panose="02040503050406030204" pitchFamily="18" charset="0"/>
                            </a:rPr>
                            <m:t>𝑘𝐴</m:t>
                          </m:r>
                          <m:r>
                            <a:rPr lang="ca-ES" sz="2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ca-ES" sz="2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ca-E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ca-E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a-ES" sz="20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ca-ES" sz="20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ca-ES" sz="20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ca-ES" sz="2000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1" name="Retângulo: Cantos Arredondados 40">
                <a:extLst>
                  <a:ext uri="{FF2B5EF4-FFF2-40B4-BE49-F238E27FC236}">
                    <a16:creationId xmlns:a16="http://schemas.microsoft.com/office/drawing/2014/main" id="{FBBE1949-0352-4BDE-B8A9-F20668CAC3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6295" y="4324185"/>
                <a:ext cx="1617604" cy="442674"/>
              </a:xfrm>
              <a:prstGeom prst="roundRect">
                <a:avLst/>
              </a:prstGeom>
              <a:blipFill>
                <a:blip r:embed="rId10"/>
                <a:stretch>
                  <a:fillRect l="-375" b="-6667"/>
                </a:stretch>
              </a:blipFill>
              <a:ln>
                <a:solidFill>
                  <a:srgbClr val="F25E4F"/>
                </a:solidFill>
              </a:ln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tângulo: Cantos Arredondados 41">
                <a:extLst>
                  <a:ext uri="{FF2B5EF4-FFF2-40B4-BE49-F238E27FC236}">
                    <a16:creationId xmlns:a16="http://schemas.microsoft.com/office/drawing/2014/main" id="{2EBF5157-BDB6-465C-84EA-AE902CCEF8B9}"/>
                  </a:ext>
                </a:extLst>
              </p:cNvPr>
              <p:cNvSpPr/>
              <p:nvPr/>
            </p:nvSpPr>
            <p:spPr>
              <a:xfrm>
                <a:off x="3412580" y="5051201"/>
                <a:ext cx="1892771" cy="442674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rgbClr val="F25E4F"/>
                </a:solidFill>
              </a:ln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ca-E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ca-E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ca-ES" sz="20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ca-E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</m:e>
                          </m:d>
                        </m:e>
                        <m:sup>
                          <m:r>
                            <a:rPr lang="ca-ES" sz="2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ca-E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ca-E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a-ES" sz="20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ca-ES" sz="20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sSup>
                        <m:sSupPr>
                          <m:ctrlPr>
                            <a:rPr lang="ca-ES" sz="20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a-ES" sz="20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ca-ES" sz="20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ca-ES" sz="2000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2" name="Retângulo: Cantos Arredondados 41">
                <a:extLst>
                  <a:ext uri="{FF2B5EF4-FFF2-40B4-BE49-F238E27FC236}">
                    <a16:creationId xmlns:a16="http://schemas.microsoft.com/office/drawing/2014/main" id="{2EBF5157-BDB6-465C-84EA-AE902CCEF8B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2580" y="5051201"/>
                <a:ext cx="1892771" cy="442674"/>
              </a:xfrm>
              <a:prstGeom prst="round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solidFill>
                  <a:srgbClr val="F25E4F"/>
                </a:solidFill>
              </a:ln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6F35ACB8-C819-43AF-B4A5-5B115F82CFC2}"/>
                  </a:ext>
                </a:extLst>
              </p:cNvPr>
              <p:cNvSpPr/>
              <p:nvPr/>
            </p:nvSpPr>
            <p:spPr>
              <a:xfrm>
                <a:off x="3450007" y="5704389"/>
                <a:ext cx="187743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ca-ES" dirty="0"/>
                  <a:t>on </a:t>
                </a:r>
                <a14:m>
                  <m:oMath xmlns:m="http://schemas.openxmlformats.org/officeDocument/2006/math">
                    <m:r>
                      <a:rPr lang="ca-ES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ca-ES" dirty="0"/>
                  <a:t> és un escalar</a:t>
                </a:r>
              </a:p>
            </p:txBody>
          </p:sp>
        </mc:Choice>
        <mc:Fallback xmlns=""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6F35ACB8-C819-43AF-B4A5-5B115F82CFC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0007" y="5704389"/>
                <a:ext cx="1877437" cy="369332"/>
              </a:xfrm>
              <a:prstGeom prst="rect">
                <a:avLst/>
              </a:prstGeom>
              <a:blipFill>
                <a:blip r:embed="rId12"/>
                <a:stretch>
                  <a:fillRect l="-2922" t="-10000" r="-2273" b="-26667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tângulo: Cantos Arredondados 43">
                <a:extLst>
                  <a:ext uri="{FF2B5EF4-FFF2-40B4-BE49-F238E27FC236}">
                    <a16:creationId xmlns:a16="http://schemas.microsoft.com/office/drawing/2014/main" id="{B6863D46-A4DA-4814-ABE2-519DA7D13880}"/>
                  </a:ext>
                </a:extLst>
              </p:cNvPr>
              <p:cNvSpPr/>
              <p:nvPr/>
            </p:nvSpPr>
            <p:spPr>
              <a:xfrm>
                <a:off x="7378428" y="990000"/>
                <a:ext cx="4428611" cy="2888663"/>
              </a:xfrm>
              <a:prstGeom prst="roundRect">
                <a:avLst>
                  <a:gd name="adj" fmla="val 9635"/>
                </a:avLst>
              </a:prstGeom>
              <a:solidFill>
                <a:schemeClr val="bg1"/>
              </a:solidFill>
              <a:ln>
                <a:solidFill>
                  <a:srgbClr val="29A6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spcAft>
                    <a:spcPts val="600"/>
                  </a:spcAft>
                </a:pPr>
                <a:r>
                  <a:rPr lang="ca-E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a-E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ca-E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ca-E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ca-E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𝐵</m:t>
                            </m:r>
                          </m:e>
                        </m:d>
                      </m:e>
                      <m:sup>
                        <m:r>
                          <a:rPr lang="ca-E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ca-E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sSup>
                      <m:sSupPr>
                        <m:ctrlPr>
                          <a:rPr lang="ca-E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a-E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ca-E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sSup>
                      <m:sSupPr>
                        <m:ctrlPr>
                          <a:rPr lang="ca-E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a-E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ca-E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endParaRPr lang="ca-ES" dirty="0"/>
              </a:p>
            </p:txBody>
          </p:sp>
        </mc:Choice>
        <mc:Fallback xmlns="">
          <p:sp>
            <p:nvSpPr>
              <p:cNvPr id="44" name="Retângulo: Cantos Arredondados 43">
                <a:extLst>
                  <a:ext uri="{FF2B5EF4-FFF2-40B4-BE49-F238E27FC236}">
                    <a16:creationId xmlns:a16="http://schemas.microsoft.com/office/drawing/2014/main" id="{B6863D46-A4DA-4814-ABE2-519DA7D138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8428" y="990000"/>
                <a:ext cx="4428611" cy="2888663"/>
              </a:xfrm>
              <a:prstGeom prst="roundRect">
                <a:avLst>
                  <a:gd name="adj" fmla="val 9635"/>
                </a:avLst>
              </a:prstGeom>
              <a:blipFill>
                <a:blip r:embed="rId13"/>
                <a:stretch>
                  <a:fillRect/>
                </a:stretch>
              </a:blipFill>
              <a:ln>
                <a:solidFill>
                  <a:srgbClr val="29A6FF"/>
                </a:solidFill>
              </a:ln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tângulo 2">
                <a:extLst>
                  <a:ext uri="{FF2B5EF4-FFF2-40B4-BE49-F238E27FC236}">
                    <a16:creationId xmlns:a16="http://schemas.microsoft.com/office/drawing/2014/main" id="{9138F78E-9DC9-4844-B8DB-F964ECAD9C33}"/>
                  </a:ext>
                </a:extLst>
              </p:cNvPr>
              <p:cNvSpPr/>
              <p:nvPr/>
            </p:nvSpPr>
            <p:spPr>
              <a:xfrm>
                <a:off x="7728720" y="1195950"/>
                <a:ext cx="3619325" cy="5936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spcAft>
                    <a:spcPts val="600"/>
                  </a:spcAft>
                </a:pPr>
                <a:r>
                  <a:rPr lang="ca-ES" sz="3200" b="1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a-ES" sz="32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ca-ES" sz="32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ca-ES" sz="3200" b="1" i="1">
                                <a:latin typeface="Cambria Math" panose="02040503050406030204" pitchFamily="18" charset="0"/>
                              </a:rPr>
                              <m:t>𝑨</m:t>
                            </m:r>
                            <m:r>
                              <a:rPr lang="ca-ES" sz="32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𝑩</m:t>
                            </m:r>
                          </m:e>
                        </m:d>
                      </m:e>
                      <m:sup>
                        <m:r>
                          <a:rPr lang="ca-ES" sz="3200" b="1" i="1">
                            <a:latin typeface="Cambria Math" panose="02040503050406030204" pitchFamily="18" charset="0"/>
                          </a:rPr>
                          <m:t>𝑻</m:t>
                        </m:r>
                      </m:sup>
                    </m:sSup>
                    <m:r>
                      <a:rPr lang="ca-ES" sz="3200" b="1" i="1" smtClean="0">
                        <a:latin typeface="Cambria Math" panose="02040503050406030204" pitchFamily="18" charset="0"/>
                      </a:rPr>
                      <m:t>    </m:t>
                    </m:r>
                    <m:r>
                      <a:rPr lang="ca-ES" sz="32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ca-ES" sz="3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</m:t>
                    </m:r>
                    <m:sSup>
                      <m:sSupPr>
                        <m:ctrlPr>
                          <a:rPr lang="ca-ES" sz="32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a-ES" sz="3200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p>
                        <m:r>
                          <a:rPr lang="ca-ES" sz="3200" b="1" i="1">
                            <a:latin typeface="Cambria Math" panose="02040503050406030204" pitchFamily="18" charset="0"/>
                          </a:rPr>
                          <m:t>𝑻</m:t>
                        </m:r>
                      </m:sup>
                    </m:sSup>
                    <m:sSup>
                      <m:sSupPr>
                        <m:ctrlPr>
                          <a:rPr lang="ca-ES" sz="32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a-ES" sz="3200" b="1" i="1"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  <m:sup>
                        <m:r>
                          <a:rPr lang="ca-ES" sz="3200" b="1" i="1">
                            <a:latin typeface="Cambria Math" panose="02040503050406030204" pitchFamily="18" charset="0"/>
                          </a:rPr>
                          <m:t>𝑻</m:t>
                        </m:r>
                      </m:sup>
                    </m:sSup>
                  </m:oMath>
                </a14:m>
                <a:endParaRPr lang="ca-ES" sz="3200" b="1" dirty="0"/>
              </a:p>
            </p:txBody>
          </p:sp>
        </mc:Choice>
        <mc:Fallback xmlns="">
          <p:sp>
            <p:nvSpPr>
              <p:cNvPr id="3" name="Retângulo 2">
                <a:extLst>
                  <a:ext uri="{FF2B5EF4-FFF2-40B4-BE49-F238E27FC236}">
                    <a16:creationId xmlns:a16="http://schemas.microsoft.com/office/drawing/2014/main" id="{9138F78E-9DC9-4844-B8DB-F964ECAD9C3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8720" y="1195950"/>
                <a:ext cx="3619325" cy="593624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tângulo 4">
            <a:extLst>
              <a:ext uri="{FF2B5EF4-FFF2-40B4-BE49-F238E27FC236}">
                <a16:creationId xmlns:a16="http://schemas.microsoft.com/office/drawing/2014/main" id="{164C146F-B4FE-4375-9654-5744662CF101}"/>
              </a:ext>
            </a:extLst>
          </p:cNvPr>
          <p:cNvSpPr/>
          <p:nvPr/>
        </p:nvSpPr>
        <p:spPr>
          <a:xfrm>
            <a:off x="7887968" y="1195950"/>
            <a:ext cx="1195754" cy="593624"/>
          </a:xfrm>
          <a:prstGeom prst="rect">
            <a:avLst/>
          </a:prstGeom>
          <a:noFill/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cxnSp>
        <p:nvCxnSpPr>
          <p:cNvPr id="9" name="Conexão reta unidirecional 8">
            <a:extLst>
              <a:ext uri="{FF2B5EF4-FFF2-40B4-BE49-F238E27FC236}">
                <a16:creationId xmlns:a16="http://schemas.microsoft.com/office/drawing/2014/main" id="{E1411B64-00DE-4C32-BF25-3A0D1C37234A}"/>
              </a:ext>
            </a:extLst>
          </p:cNvPr>
          <p:cNvCxnSpPr/>
          <p:nvPr/>
        </p:nvCxnSpPr>
        <p:spPr>
          <a:xfrm>
            <a:off x="10741452" y="1789574"/>
            <a:ext cx="0" cy="164004"/>
          </a:xfrm>
          <a:prstGeom prst="straightConnector1">
            <a:avLst/>
          </a:prstGeom>
          <a:ln w="28575">
            <a:solidFill>
              <a:srgbClr val="29A6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Agrupar 20">
            <a:extLst>
              <a:ext uri="{FF2B5EF4-FFF2-40B4-BE49-F238E27FC236}">
                <a16:creationId xmlns:a16="http://schemas.microsoft.com/office/drawing/2014/main" id="{E2D1F37B-B6C9-47C7-B829-10BA663BDBC8}"/>
              </a:ext>
            </a:extLst>
          </p:cNvPr>
          <p:cNvGrpSpPr/>
          <p:nvPr/>
        </p:nvGrpSpPr>
        <p:grpSpPr>
          <a:xfrm>
            <a:off x="7429647" y="1951840"/>
            <a:ext cx="2056845" cy="377030"/>
            <a:chOff x="7429647" y="2022176"/>
            <a:chExt cx="2056845" cy="377030"/>
          </a:xfrm>
        </p:grpSpPr>
        <p:grpSp>
          <p:nvGrpSpPr>
            <p:cNvPr id="10" name="Agrupar 9">
              <a:extLst>
                <a:ext uri="{FF2B5EF4-FFF2-40B4-BE49-F238E27FC236}">
                  <a16:creationId xmlns:a16="http://schemas.microsoft.com/office/drawing/2014/main" id="{CA2291E5-BE18-45A7-9591-2D31D13DB47E}"/>
                </a:ext>
              </a:extLst>
            </p:cNvPr>
            <p:cNvGrpSpPr/>
            <p:nvPr/>
          </p:nvGrpSpPr>
          <p:grpSpPr>
            <a:xfrm>
              <a:off x="7429647" y="2022176"/>
              <a:ext cx="2056845" cy="374050"/>
              <a:chOff x="7692211" y="2250300"/>
              <a:chExt cx="2056845" cy="37405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" name="Retângulo 3">
                    <a:extLst>
                      <a:ext uri="{FF2B5EF4-FFF2-40B4-BE49-F238E27FC236}">
                        <a16:creationId xmlns:a16="http://schemas.microsoft.com/office/drawing/2014/main" id="{897B0A78-C17D-4574-8FC6-94E955332A33}"/>
                      </a:ext>
                    </a:extLst>
                  </p:cNvPr>
                  <p:cNvSpPr/>
                  <p:nvPr/>
                </p:nvSpPr>
                <p:spPr>
                  <a:xfrm>
                    <a:off x="7791547" y="2255018"/>
                    <a:ext cx="1030667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ctrlPr>
                                <a:rPr lang="ca-E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ca-E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ca-E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ca-E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</m:d>
                        </m:oMath>
                      </m:oMathPara>
                    </a14:m>
                    <a:endParaRPr lang="ca-ES" dirty="0"/>
                  </a:p>
                </p:txBody>
              </p:sp>
            </mc:Choice>
            <mc:Fallback xmlns="">
              <p:sp>
                <p:nvSpPr>
                  <p:cNvPr id="4" name="Retângulo 3">
                    <a:extLst>
                      <a:ext uri="{FF2B5EF4-FFF2-40B4-BE49-F238E27FC236}">
                        <a16:creationId xmlns:a16="http://schemas.microsoft.com/office/drawing/2014/main" id="{897B0A78-C17D-4574-8FC6-94E955332A33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791547" y="2255018"/>
                    <a:ext cx="1030667" cy="369332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 b="-4918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9" name="Retângulo 48">
                    <a:extLst>
                      <a:ext uri="{FF2B5EF4-FFF2-40B4-BE49-F238E27FC236}">
                        <a16:creationId xmlns:a16="http://schemas.microsoft.com/office/drawing/2014/main" id="{802505CA-083E-439A-B21E-02552F4C5C31}"/>
                      </a:ext>
                    </a:extLst>
                  </p:cNvPr>
                  <p:cNvSpPr/>
                  <p:nvPr/>
                </p:nvSpPr>
                <p:spPr>
                  <a:xfrm>
                    <a:off x="8587597" y="2250300"/>
                    <a:ext cx="964944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ctrlPr>
                                <a:rPr lang="ca-E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ca-ES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ca-E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ca-E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</m:oMath>
                      </m:oMathPara>
                    </a14:m>
                    <a:endParaRPr lang="ca-ES" dirty="0"/>
                  </a:p>
                </p:txBody>
              </p:sp>
            </mc:Choice>
            <mc:Fallback xmlns="">
              <p:sp>
                <p:nvSpPr>
                  <p:cNvPr id="49" name="Retângulo 48">
                    <a:extLst>
                      <a:ext uri="{FF2B5EF4-FFF2-40B4-BE49-F238E27FC236}">
                        <a16:creationId xmlns:a16="http://schemas.microsoft.com/office/drawing/2014/main" id="{802505CA-083E-439A-B21E-02552F4C5C31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587597" y="2250300"/>
                    <a:ext cx="964944" cy="369332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 b="-6557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0" name="Retângulo 49">
                    <a:extLst>
                      <a:ext uri="{FF2B5EF4-FFF2-40B4-BE49-F238E27FC236}">
                        <a16:creationId xmlns:a16="http://schemas.microsoft.com/office/drawing/2014/main" id="{5D67CB91-F991-442A-9E60-A0C14ED3237B}"/>
                      </a:ext>
                    </a:extLst>
                  </p:cNvPr>
                  <p:cNvSpPr/>
                  <p:nvPr/>
                </p:nvSpPr>
                <p:spPr>
                  <a:xfrm>
                    <a:off x="7692211" y="2255018"/>
                    <a:ext cx="2056845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ca-ES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ca-E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ca-ES" b="0" i="1" smtClean="0">
                                      <a:latin typeface="Cambria Math" panose="02040503050406030204" pitchFamily="18" charset="0"/>
                                    </a:rPr>
                                    <m:t>                              </m:t>
                                  </m:r>
                                </m:e>
                              </m:d>
                            </m:e>
                            <m:sup>
                              <m:r>
                                <a:rPr lang="ca-E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</m:oMath>
                      </m:oMathPara>
                    </a14:m>
                    <a:endParaRPr lang="ca-ES" dirty="0"/>
                  </a:p>
                </p:txBody>
              </p:sp>
            </mc:Choice>
            <mc:Fallback xmlns="">
              <p:sp>
                <p:nvSpPr>
                  <p:cNvPr id="50" name="Retângulo 49">
                    <a:extLst>
                      <a:ext uri="{FF2B5EF4-FFF2-40B4-BE49-F238E27FC236}">
                        <a16:creationId xmlns:a16="http://schemas.microsoft.com/office/drawing/2014/main" id="{5D67CB91-F991-442A-9E60-A0C14ED3237B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692211" y="2255018"/>
                    <a:ext cx="2056845" cy="369332"/>
                  </a:xfrm>
                  <a:prstGeom prst="rect">
                    <a:avLst/>
                  </a:prstGeom>
                  <a:blipFill>
                    <a:blip r:embed="rId1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79" name="Retângulo 78">
              <a:extLst>
                <a:ext uri="{FF2B5EF4-FFF2-40B4-BE49-F238E27FC236}">
                  <a16:creationId xmlns:a16="http://schemas.microsoft.com/office/drawing/2014/main" id="{0419B5EE-BE15-4A52-AF6B-D90079438726}"/>
                </a:ext>
              </a:extLst>
            </p:cNvPr>
            <p:cNvSpPr/>
            <p:nvPr/>
          </p:nvSpPr>
          <p:spPr>
            <a:xfrm>
              <a:off x="7510965" y="2023914"/>
              <a:ext cx="1894304" cy="375292"/>
            </a:xfrm>
            <a:prstGeom prst="rect">
              <a:avLst/>
            </a:prstGeom>
            <a:noFill/>
            <a:ln>
              <a:solidFill>
                <a:srgbClr val="29A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 dirty="0"/>
            </a:p>
          </p:txBody>
        </p:sp>
      </p:grpSp>
      <p:sp>
        <p:nvSpPr>
          <p:cNvPr id="12" name="Oval 11">
            <a:extLst>
              <a:ext uri="{FF2B5EF4-FFF2-40B4-BE49-F238E27FC236}">
                <a16:creationId xmlns:a16="http://schemas.microsoft.com/office/drawing/2014/main" id="{58D2DA77-5E24-4E44-81C9-5710E1B30548}"/>
              </a:ext>
            </a:extLst>
          </p:cNvPr>
          <p:cNvSpPr/>
          <p:nvPr/>
        </p:nvSpPr>
        <p:spPr>
          <a:xfrm>
            <a:off x="8164781" y="1976548"/>
            <a:ext cx="218476" cy="319915"/>
          </a:xfrm>
          <a:prstGeom prst="ellipse">
            <a:avLst/>
          </a:prstGeom>
          <a:noFill/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D5B28561-94DF-4460-BAEA-1AF36052BCB9}"/>
              </a:ext>
            </a:extLst>
          </p:cNvPr>
          <p:cNvSpPr/>
          <p:nvPr/>
        </p:nvSpPr>
        <p:spPr>
          <a:xfrm>
            <a:off x="8487820" y="1989629"/>
            <a:ext cx="218476" cy="319915"/>
          </a:xfrm>
          <a:prstGeom prst="ellipse">
            <a:avLst/>
          </a:prstGeom>
          <a:noFill/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grpSp>
        <p:nvGrpSpPr>
          <p:cNvPr id="24" name="Agrupar 23">
            <a:extLst>
              <a:ext uri="{FF2B5EF4-FFF2-40B4-BE49-F238E27FC236}">
                <a16:creationId xmlns:a16="http://schemas.microsoft.com/office/drawing/2014/main" id="{77209D30-DC3A-4405-944D-9D00B24B1F18}"/>
              </a:ext>
            </a:extLst>
          </p:cNvPr>
          <p:cNvGrpSpPr/>
          <p:nvPr/>
        </p:nvGrpSpPr>
        <p:grpSpPr>
          <a:xfrm>
            <a:off x="7826869" y="2496995"/>
            <a:ext cx="1338700" cy="378912"/>
            <a:chOff x="7826869" y="2567331"/>
            <a:chExt cx="1338700" cy="378912"/>
          </a:xfrm>
        </p:grpSpPr>
        <p:grpSp>
          <p:nvGrpSpPr>
            <p:cNvPr id="13" name="Agrupar 12">
              <a:extLst>
                <a:ext uri="{FF2B5EF4-FFF2-40B4-BE49-F238E27FC236}">
                  <a16:creationId xmlns:a16="http://schemas.microsoft.com/office/drawing/2014/main" id="{B7F20E85-9B4F-4D73-833E-8A6647465DBE}"/>
                </a:ext>
              </a:extLst>
            </p:cNvPr>
            <p:cNvGrpSpPr/>
            <p:nvPr/>
          </p:nvGrpSpPr>
          <p:grpSpPr>
            <a:xfrm>
              <a:off x="7826869" y="2576911"/>
              <a:ext cx="1338700" cy="369332"/>
              <a:chOff x="7811472" y="2823255"/>
              <a:chExt cx="1338700" cy="36933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4" name="Retângulo 83">
                    <a:extLst>
                      <a:ext uri="{FF2B5EF4-FFF2-40B4-BE49-F238E27FC236}">
                        <a16:creationId xmlns:a16="http://schemas.microsoft.com/office/drawing/2014/main" id="{CC200909-C193-40F6-8E10-DC0EFC1A6D77}"/>
                      </a:ext>
                    </a:extLst>
                  </p:cNvPr>
                  <p:cNvSpPr/>
                  <p:nvPr/>
                </p:nvSpPr>
                <p:spPr>
                  <a:xfrm>
                    <a:off x="7811472" y="2823255"/>
                    <a:ext cx="1338700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ca-ES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ca-E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ca-ES" b="0" i="1" smtClean="0">
                                      <a:latin typeface="Cambria Math" panose="02040503050406030204" pitchFamily="18" charset="0"/>
                                    </a:rPr>
                                    <m:t>                </m:t>
                                  </m:r>
                                </m:e>
                              </m:d>
                            </m:e>
                            <m:sup>
                              <m:r>
                                <a:rPr lang="ca-E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</m:oMath>
                      </m:oMathPara>
                    </a14:m>
                    <a:endParaRPr lang="ca-ES" dirty="0"/>
                  </a:p>
                </p:txBody>
              </p:sp>
            </mc:Choice>
            <mc:Fallback xmlns="">
              <p:sp>
                <p:nvSpPr>
                  <p:cNvPr id="84" name="Retângulo 83">
                    <a:extLst>
                      <a:ext uri="{FF2B5EF4-FFF2-40B4-BE49-F238E27FC236}">
                        <a16:creationId xmlns:a16="http://schemas.microsoft.com/office/drawing/2014/main" id="{CC200909-C193-40F6-8E10-DC0EFC1A6D77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811472" y="2823255"/>
                    <a:ext cx="1338700" cy="369332"/>
                  </a:xfrm>
                  <a:prstGeom prst="rect">
                    <a:avLst/>
                  </a:prstGeom>
                  <a:blipFill>
                    <a:blip r:embed="rId1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6" name="Retângulo 85">
                    <a:extLst>
                      <a:ext uri="{FF2B5EF4-FFF2-40B4-BE49-F238E27FC236}">
                        <a16:creationId xmlns:a16="http://schemas.microsoft.com/office/drawing/2014/main" id="{DA02413A-F5FF-4B9D-B6C6-866B192D1E98}"/>
                      </a:ext>
                    </a:extLst>
                  </p:cNvPr>
                  <p:cNvSpPr/>
                  <p:nvPr/>
                </p:nvSpPr>
                <p:spPr>
                  <a:xfrm>
                    <a:off x="7910808" y="2823255"/>
                    <a:ext cx="1031821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ctrlPr>
                                <a:rPr lang="ca-E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ca-E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ca-E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ca-E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</m:oMath>
                      </m:oMathPara>
                    </a14:m>
                    <a:endParaRPr lang="ca-ES" dirty="0"/>
                  </a:p>
                </p:txBody>
              </p:sp>
            </mc:Choice>
            <mc:Fallback xmlns="">
              <p:sp>
                <p:nvSpPr>
                  <p:cNvPr id="86" name="Retângulo 85">
                    <a:extLst>
                      <a:ext uri="{FF2B5EF4-FFF2-40B4-BE49-F238E27FC236}">
                        <a16:creationId xmlns:a16="http://schemas.microsoft.com/office/drawing/2014/main" id="{DA02413A-F5FF-4B9D-B6C6-866B192D1E98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910808" y="2823255"/>
                    <a:ext cx="1031821" cy="369332"/>
                  </a:xfrm>
                  <a:prstGeom prst="rect">
                    <a:avLst/>
                  </a:prstGeom>
                  <a:blipFill>
                    <a:blip r:embed="rId1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88" name="Retângulo 87">
              <a:extLst>
                <a:ext uri="{FF2B5EF4-FFF2-40B4-BE49-F238E27FC236}">
                  <a16:creationId xmlns:a16="http://schemas.microsoft.com/office/drawing/2014/main" id="{8384D206-854E-461B-8F2A-67E15F146592}"/>
                </a:ext>
              </a:extLst>
            </p:cNvPr>
            <p:cNvSpPr/>
            <p:nvPr/>
          </p:nvSpPr>
          <p:spPr>
            <a:xfrm>
              <a:off x="7874633" y="2567331"/>
              <a:ext cx="1195752" cy="375292"/>
            </a:xfrm>
            <a:prstGeom prst="rect">
              <a:avLst/>
            </a:prstGeom>
            <a:noFill/>
            <a:ln>
              <a:solidFill>
                <a:srgbClr val="29A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 dirty="0"/>
            </a:p>
          </p:txBody>
        </p:sp>
      </p:grpSp>
      <p:cxnSp>
        <p:nvCxnSpPr>
          <p:cNvPr id="89" name="Conexão reta unidirecional 88">
            <a:extLst>
              <a:ext uri="{FF2B5EF4-FFF2-40B4-BE49-F238E27FC236}">
                <a16:creationId xmlns:a16="http://schemas.microsoft.com/office/drawing/2014/main" id="{F7D2AAC0-8259-44FF-8928-1C702984D4F6}"/>
              </a:ext>
            </a:extLst>
          </p:cNvPr>
          <p:cNvCxnSpPr/>
          <p:nvPr/>
        </p:nvCxnSpPr>
        <p:spPr>
          <a:xfrm>
            <a:off x="8478119" y="2872287"/>
            <a:ext cx="0" cy="164004"/>
          </a:xfrm>
          <a:prstGeom prst="straightConnector1">
            <a:avLst/>
          </a:prstGeom>
          <a:ln w="28575">
            <a:solidFill>
              <a:srgbClr val="29A6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Agrupar 18">
            <a:extLst>
              <a:ext uri="{FF2B5EF4-FFF2-40B4-BE49-F238E27FC236}">
                <a16:creationId xmlns:a16="http://schemas.microsoft.com/office/drawing/2014/main" id="{3592FF7B-BC8D-4C0E-9E44-82D05D777C87}"/>
              </a:ext>
            </a:extLst>
          </p:cNvPr>
          <p:cNvGrpSpPr/>
          <p:nvPr/>
        </p:nvGrpSpPr>
        <p:grpSpPr>
          <a:xfrm>
            <a:off x="7958433" y="3036236"/>
            <a:ext cx="1036498" cy="384803"/>
            <a:chOff x="7958433" y="3106572"/>
            <a:chExt cx="1036498" cy="38480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2" name="Retângulo 91">
                  <a:extLst>
                    <a:ext uri="{FF2B5EF4-FFF2-40B4-BE49-F238E27FC236}">
                      <a16:creationId xmlns:a16="http://schemas.microsoft.com/office/drawing/2014/main" id="{AE555AE5-2EA0-47DF-9FBB-79E1295123C4}"/>
                    </a:ext>
                  </a:extLst>
                </p:cNvPr>
                <p:cNvSpPr/>
                <p:nvPr/>
              </p:nvSpPr>
              <p:spPr>
                <a:xfrm>
                  <a:off x="7963110" y="3122043"/>
                  <a:ext cx="1031821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ca-E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ca-E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ca-E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×</m:t>
                            </m:r>
                            <m:r>
                              <a:rPr lang="ca-E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e>
                        </m:d>
                      </m:oMath>
                    </m:oMathPara>
                  </a14:m>
                  <a:endParaRPr lang="ca-ES" dirty="0"/>
                </a:p>
              </p:txBody>
            </p:sp>
          </mc:Choice>
          <mc:Fallback xmlns="">
            <p:sp>
              <p:nvSpPr>
                <p:cNvPr id="92" name="Retângulo 91">
                  <a:extLst>
                    <a:ext uri="{FF2B5EF4-FFF2-40B4-BE49-F238E27FC236}">
                      <a16:creationId xmlns:a16="http://schemas.microsoft.com/office/drawing/2014/main" id="{AE555AE5-2EA0-47DF-9FBB-79E1295123C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63110" y="3122043"/>
                  <a:ext cx="1031821" cy="369332"/>
                </a:xfrm>
                <a:prstGeom prst="rect">
                  <a:avLst/>
                </a:prstGeom>
                <a:blipFill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3" name="Retângulo 92">
              <a:extLst>
                <a:ext uri="{FF2B5EF4-FFF2-40B4-BE49-F238E27FC236}">
                  <a16:creationId xmlns:a16="http://schemas.microsoft.com/office/drawing/2014/main" id="{68B4D81B-8769-4C4F-A9D7-1694A03E0DA8}"/>
                </a:ext>
              </a:extLst>
            </p:cNvPr>
            <p:cNvSpPr/>
            <p:nvPr/>
          </p:nvSpPr>
          <p:spPr>
            <a:xfrm>
              <a:off x="7958433" y="3106572"/>
              <a:ext cx="1031822" cy="375292"/>
            </a:xfrm>
            <a:prstGeom prst="rect">
              <a:avLst/>
            </a:prstGeom>
            <a:noFill/>
            <a:ln>
              <a:solidFill>
                <a:srgbClr val="29A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 dirty="0"/>
            </a:p>
          </p:txBody>
        </p:sp>
      </p:grpSp>
      <p:sp>
        <p:nvSpPr>
          <p:cNvPr id="95" name="Retângulo 94">
            <a:extLst>
              <a:ext uri="{FF2B5EF4-FFF2-40B4-BE49-F238E27FC236}">
                <a16:creationId xmlns:a16="http://schemas.microsoft.com/office/drawing/2014/main" id="{540A2D15-3177-4E9C-BC1A-1D442493A67A}"/>
              </a:ext>
            </a:extLst>
          </p:cNvPr>
          <p:cNvSpPr/>
          <p:nvPr/>
        </p:nvSpPr>
        <p:spPr>
          <a:xfrm>
            <a:off x="10139790" y="1192970"/>
            <a:ext cx="1195754" cy="593624"/>
          </a:xfrm>
          <a:prstGeom prst="rect">
            <a:avLst/>
          </a:prstGeom>
          <a:noFill/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cxnSp>
        <p:nvCxnSpPr>
          <p:cNvPr id="96" name="Conexão reta unidirecional 95">
            <a:extLst>
              <a:ext uri="{FF2B5EF4-FFF2-40B4-BE49-F238E27FC236}">
                <a16:creationId xmlns:a16="http://schemas.microsoft.com/office/drawing/2014/main" id="{89DAF42B-B5BA-4388-A14E-489DBFE90865}"/>
              </a:ext>
            </a:extLst>
          </p:cNvPr>
          <p:cNvCxnSpPr/>
          <p:nvPr/>
        </p:nvCxnSpPr>
        <p:spPr>
          <a:xfrm>
            <a:off x="8470534" y="1789574"/>
            <a:ext cx="0" cy="164004"/>
          </a:xfrm>
          <a:prstGeom prst="straightConnector1">
            <a:avLst/>
          </a:prstGeom>
          <a:ln w="28575">
            <a:solidFill>
              <a:srgbClr val="29A6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Conexão reta unidirecional 84">
            <a:extLst>
              <a:ext uri="{FF2B5EF4-FFF2-40B4-BE49-F238E27FC236}">
                <a16:creationId xmlns:a16="http://schemas.microsoft.com/office/drawing/2014/main" id="{7751C02F-1E7A-4519-97CB-06A34BDD3311}"/>
              </a:ext>
            </a:extLst>
          </p:cNvPr>
          <p:cNvCxnSpPr/>
          <p:nvPr/>
        </p:nvCxnSpPr>
        <p:spPr>
          <a:xfrm>
            <a:off x="10741470" y="2328870"/>
            <a:ext cx="0" cy="164004"/>
          </a:xfrm>
          <a:prstGeom prst="straightConnector1">
            <a:avLst/>
          </a:prstGeom>
          <a:ln w="28575">
            <a:solidFill>
              <a:srgbClr val="29A6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Agrupar 24">
            <a:extLst>
              <a:ext uri="{FF2B5EF4-FFF2-40B4-BE49-F238E27FC236}">
                <a16:creationId xmlns:a16="http://schemas.microsoft.com/office/drawing/2014/main" id="{6413DB32-A584-4F07-8BDE-FA445F6F8EAB}"/>
              </a:ext>
            </a:extLst>
          </p:cNvPr>
          <p:cNvGrpSpPr/>
          <p:nvPr/>
        </p:nvGrpSpPr>
        <p:grpSpPr>
          <a:xfrm>
            <a:off x="9505965" y="1945880"/>
            <a:ext cx="2311523" cy="382687"/>
            <a:chOff x="9505965" y="2016216"/>
            <a:chExt cx="2311523" cy="382687"/>
          </a:xfrm>
        </p:grpSpPr>
        <p:grpSp>
          <p:nvGrpSpPr>
            <p:cNvPr id="97" name="Agrupar 96">
              <a:extLst>
                <a:ext uri="{FF2B5EF4-FFF2-40B4-BE49-F238E27FC236}">
                  <a16:creationId xmlns:a16="http://schemas.microsoft.com/office/drawing/2014/main" id="{4E2D8765-FB45-4FA7-863B-6328F7ADD5DB}"/>
                </a:ext>
              </a:extLst>
            </p:cNvPr>
            <p:cNvGrpSpPr/>
            <p:nvPr/>
          </p:nvGrpSpPr>
          <p:grpSpPr>
            <a:xfrm>
              <a:off x="9505965" y="2029571"/>
              <a:ext cx="1338700" cy="369332"/>
              <a:chOff x="7811472" y="2823255"/>
              <a:chExt cx="1338700" cy="36933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8" name="Retângulo 97">
                    <a:extLst>
                      <a:ext uri="{FF2B5EF4-FFF2-40B4-BE49-F238E27FC236}">
                        <a16:creationId xmlns:a16="http://schemas.microsoft.com/office/drawing/2014/main" id="{B5C2FA29-6992-4122-8B9C-810FC96E29CA}"/>
                      </a:ext>
                    </a:extLst>
                  </p:cNvPr>
                  <p:cNvSpPr/>
                  <p:nvPr/>
                </p:nvSpPr>
                <p:spPr>
                  <a:xfrm>
                    <a:off x="7811472" y="2823255"/>
                    <a:ext cx="1338700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ca-ES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ca-E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ca-ES" b="0" i="1" smtClean="0">
                                      <a:latin typeface="Cambria Math" panose="02040503050406030204" pitchFamily="18" charset="0"/>
                                    </a:rPr>
                                    <m:t>                </m:t>
                                  </m:r>
                                </m:e>
                              </m:d>
                            </m:e>
                            <m:sup>
                              <m:r>
                                <a:rPr lang="ca-E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</m:oMath>
                      </m:oMathPara>
                    </a14:m>
                    <a:endParaRPr lang="ca-ES" dirty="0"/>
                  </a:p>
                </p:txBody>
              </p:sp>
            </mc:Choice>
            <mc:Fallback xmlns="">
              <p:sp>
                <p:nvSpPr>
                  <p:cNvPr id="98" name="Retângulo 97">
                    <a:extLst>
                      <a:ext uri="{FF2B5EF4-FFF2-40B4-BE49-F238E27FC236}">
                        <a16:creationId xmlns:a16="http://schemas.microsoft.com/office/drawing/2014/main" id="{B5C2FA29-6992-4122-8B9C-810FC96E29CA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811472" y="2823255"/>
                    <a:ext cx="1338700" cy="369332"/>
                  </a:xfrm>
                  <a:prstGeom prst="rect">
                    <a:avLst/>
                  </a:prstGeom>
                  <a:blipFill>
                    <a:blip r:embed="rId2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9" name="Retângulo 98">
                    <a:extLst>
                      <a:ext uri="{FF2B5EF4-FFF2-40B4-BE49-F238E27FC236}">
                        <a16:creationId xmlns:a16="http://schemas.microsoft.com/office/drawing/2014/main" id="{68AED150-47B2-41D4-8DE7-8DDAA7FFE795}"/>
                      </a:ext>
                    </a:extLst>
                  </p:cNvPr>
                  <p:cNvSpPr/>
                  <p:nvPr/>
                </p:nvSpPr>
                <p:spPr>
                  <a:xfrm>
                    <a:off x="7910808" y="2823255"/>
                    <a:ext cx="1025858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ctrlPr>
                                <a:rPr lang="ca-E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ca-E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ca-E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ca-E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</m:d>
                        </m:oMath>
                      </m:oMathPara>
                    </a14:m>
                    <a:endParaRPr lang="ca-ES" dirty="0"/>
                  </a:p>
                </p:txBody>
              </p:sp>
            </mc:Choice>
            <mc:Fallback xmlns="">
              <p:sp>
                <p:nvSpPr>
                  <p:cNvPr id="99" name="Retângulo 98">
                    <a:extLst>
                      <a:ext uri="{FF2B5EF4-FFF2-40B4-BE49-F238E27FC236}">
                        <a16:creationId xmlns:a16="http://schemas.microsoft.com/office/drawing/2014/main" id="{68AED150-47B2-41D4-8DE7-8DDAA7FFE795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910808" y="2823255"/>
                    <a:ext cx="1025858" cy="369332"/>
                  </a:xfrm>
                  <a:prstGeom prst="rect">
                    <a:avLst/>
                  </a:prstGeom>
                  <a:blipFill>
                    <a:blip r:embed="rId22"/>
                    <a:stretch>
                      <a:fillRect b="-6557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5" name="Agrupar 14">
              <a:extLst>
                <a:ext uri="{FF2B5EF4-FFF2-40B4-BE49-F238E27FC236}">
                  <a16:creationId xmlns:a16="http://schemas.microsoft.com/office/drawing/2014/main" id="{A4BB9A60-6871-48A1-83DD-E3A10AB9EF00}"/>
                </a:ext>
              </a:extLst>
            </p:cNvPr>
            <p:cNvGrpSpPr/>
            <p:nvPr/>
          </p:nvGrpSpPr>
          <p:grpSpPr>
            <a:xfrm>
              <a:off x="10581380" y="2029571"/>
              <a:ext cx="1236108" cy="369332"/>
              <a:chOff x="10551236" y="2260675"/>
              <a:chExt cx="1236108" cy="36933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1" name="Retângulo 100">
                    <a:extLst>
                      <a:ext uri="{FF2B5EF4-FFF2-40B4-BE49-F238E27FC236}">
                        <a16:creationId xmlns:a16="http://schemas.microsoft.com/office/drawing/2014/main" id="{E998C56C-53BA-42F5-9F94-1EE9C877A672}"/>
                      </a:ext>
                    </a:extLst>
                  </p:cNvPr>
                  <p:cNvSpPr/>
                  <p:nvPr/>
                </p:nvSpPr>
                <p:spPr>
                  <a:xfrm>
                    <a:off x="10551236" y="2260675"/>
                    <a:ext cx="1236108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ca-ES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ca-E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ca-ES" b="0" i="1" smtClean="0">
                                      <a:latin typeface="Cambria Math" panose="02040503050406030204" pitchFamily="18" charset="0"/>
                                    </a:rPr>
                                    <m:t>              </m:t>
                                  </m:r>
                                </m:e>
                              </m:d>
                            </m:e>
                            <m:sup>
                              <m:r>
                                <a:rPr lang="ca-E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</m:oMath>
                      </m:oMathPara>
                    </a14:m>
                    <a:endParaRPr lang="ca-ES" dirty="0"/>
                  </a:p>
                </p:txBody>
              </p:sp>
            </mc:Choice>
            <mc:Fallback xmlns="">
              <p:sp>
                <p:nvSpPr>
                  <p:cNvPr id="101" name="Retângulo 100">
                    <a:extLst>
                      <a:ext uri="{FF2B5EF4-FFF2-40B4-BE49-F238E27FC236}">
                        <a16:creationId xmlns:a16="http://schemas.microsoft.com/office/drawing/2014/main" id="{E998C56C-53BA-42F5-9F94-1EE9C877A672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551236" y="2260675"/>
                    <a:ext cx="1236108" cy="369332"/>
                  </a:xfrm>
                  <a:prstGeom prst="rect">
                    <a:avLst/>
                  </a:prstGeom>
                  <a:blipFill>
                    <a:blip r:embed="rId2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2" name="Retângulo 101">
                    <a:extLst>
                      <a:ext uri="{FF2B5EF4-FFF2-40B4-BE49-F238E27FC236}">
                        <a16:creationId xmlns:a16="http://schemas.microsoft.com/office/drawing/2014/main" id="{AEAF0AB3-06FE-4965-90BA-E5CBF512E6F1}"/>
                      </a:ext>
                    </a:extLst>
                  </p:cNvPr>
                  <p:cNvSpPr/>
                  <p:nvPr/>
                </p:nvSpPr>
                <p:spPr>
                  <a:xfrm>
                    <a:off x="10620428" y="2260675"/>
                    <a:ext cx="964944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ctrlPr>
                                <a:rPr lang="ca-E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ca-ES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ca-E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ca-E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</m:oMath>
                      </m:oMathPara>
                    </a14:m>
                    <a:endParaRPr lang="ca-ES" dirty="0"/>
                  </a:p>
                </p:txBody>
              </p:sp>
            </mc:Choice>
            <mc:Fallback xmlns="">
              <p:sp>
                <p:nvSpPr>
                  <p:cNvPr id="102" name="Retângulo 101">
                    <a:extLst>
                      <a:ext uri="{FF2B5EF4-FFF2-40B4-BE49-F238E27FC236}">
                        <a16:creationId xmlns:a16="http://schemas.microsoft.com/office/drawing/2014/main" id="{AEAF0AB3-06FE-4965-90BA-E5CBF512E6F1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620428" y="2260675"/>
                    <a:ext cx="964944" cy="369332"/>
                  </a:xfrm>
                  <a:prstGeom prst="rect">
                    <a:avLst/>
                  </a:prstGeom>
                  <a:blipFill>
                    <a:blip r:embed="rId24"/>
                    <a:stretch>
                      <a:fillRect b="-6557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103" name="Retângulo 102">
              <a:extLst>
                <a:ext uri="{FF2B5EF4-FFF2-40B4-BE49-F238E27FC236}">
                  <a16:creationId xmlns:a16="http://schemas.microsoft.com/office/drawing/2014/main" id="{EF6A7788-12B3-4E1D-ABA4-62CE42407B0D}"/>
                </a:ext>
              </a:extLst>
            </p:cNvPr>
            <p:cNvSpPr/>
            <p:nvPr/>
          </p:nvSpPr>
          <p:spPr>
            <a:xfrm>
              <a:off x="9600537" y="2016216"/>
              <a:ext cx="2096745" cy="375292"/>
            </a:xfrm>
            <a:prstGeom prst="rect">
              <a:avLst/>
            </a:prstGeom>
            <a:noFill/>
            <a:ln>
              <a:solidFill>
                <a:srgbClr val="29A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 dirty="0"/>
            </a:p>
          </p:txBody>
        </p:sp>
      </p:grpSp>
      <p:cxnSp>
        <p:nvCxnSpPr>
          <p:cNvPr id="104" name="Conexão reta unidirecional 103">
            <a:extLst>
              <a:ext uri="{FF2B5EF4-FFF2-40B4-BE49-F238E27FC236}">
                <a16:creationId xmlns:a16="http://schemas.microsoft.com/office/drawing/2014/main" id="{A229A383-FF9D-4D61-B9E4-35674F0EFA1C}"/>
              </a:ext>
            </a:extLst>
          </p:cNvPr>
          <p:cNvCxnSpPr/>
          <p:nvPr/>
        </p:nvCxnSpPr>
        <p:spPr>
          <a:xfrm>
            <a:off x="8470534" y="2328870"/>
            <a:ext cx="0" cy="164004"/>
          </a:xfrm>
          <a:prstGeom prst="straightConnector1">
            <a:avLst/>
          </a:prstGeom>
          <a:ln w="28575">
            <a:solidFill>
              <a:srgbClr val="29A6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Agrupar 22">
            <a:extLst>
              <a:ext uri="{FF2B5EF4-FFF2-40B4-BE49-F238E27FC236}">
                <a16:creationId xmlns:a16="http://schemas.microsoft.com/office/drawing/2014/main" id="{0425D3FF-C3FE-4070-9D13-37AACEABC6F0}"/>
              </a:ext>
            </a:extLst>
          </p:cNvPr>
          <p:cNvGrpSpPr/>
          <p:nvPr/>
        </p:nvGrpSpPr>
        <p:grpSpPr>
          <a:xfrm>
            <a:off x="9835009" y="2506575"/>
            <a:ext cx="1790921" cy="384803"/>
            <a:chOff x="9835009" y="2576911"/>
            <a:chExt cx="1790921" cy="384803"/>
          </a:xfrm>
        </p:grpSpPr>
        <p:sp>
          <p:nvSpPr>
            <p:cNvPr id="106" name="Retângulo 105">
              <a:extLst>
                <a:ext uri="{FF2B5EF4-FFF2-40B4-BE49-F238E27FC236}">
                  <a16:creationId xmlns:a16="http://schemas.microsoft.com/office/drawing/2014/main" id="{733B8B8A-F43B-4E92-8B50-F0CC31920747}"/>
                </a:ext>
              </a:extLst>
            </p:cNvPr>
            <p:cNvSpPr/>
            <p:nvPr/>
          </p:nvSpPr>
          <p:spPr>
            <a:xfrm>
              <a:off x="9914621" y="2576911"/>
              <a:ext cx="1620877" cy="375292"/>
            </a:xfrm>
            <a:prstGeom prst="rect">
              <a:avLst/>
            </a:prstGeom>
            <a:noFill/>
            <a:ln>
              <a:solidFill>
                <a:srgbClr val="29A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 dirty="0"/>
            </a:p>
          </p:txBody>
        </p:sp>
        <p:grpSp>
          <p:nvGrpSpPr>
            <p:cNvPr id="16" name="Agrupar 15">
              <a:extLst>
                <a:ext uri="{FF2B5EF4-FFF2-40B4-BE49-F238E27FC236}">
                  <a16:creationId xmlns:a16="http://schemas.microsoft.com/office/drawing/2014/main" id="{9917CE63-9C5A-40D4-910D-E8639144AD7E}"/>
                </a:ext>
              </a:extLst>
            </p:cNvPr>
            <p:cNvGrpSpPr/>
            <p:nvPr/>
          </p:nvGrpSpPr>
          <p:grpSpPr>
            <a:xfrm>
              <a:off x="9835009" y="2592382"/>
              <a:ext cx="1790921" cy="369332"/>
              <a:chOff x="9613953" y="2823486"/>
              <a:chExt cx="1790921" cy="36933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5" name="Retângulo 104">
                    <a:extLst>
                      <a:ext uri="{FF2B5EF4-FFF2-40B4-BE49-F238E27FC236}">
                        <a16:creationId xmlns:a16="http://schemas.microsoft.com/office/drawing/2014/main" id="{7D7CC860-31D1-48E6-84A9-97C97FBBE4B3}"/>
                      </a:ext>
                    </a:extLst>
                  </p:cNvPr>
                  <p:cNvSpPr/>
                  <p:nvPr/>
                </p:nvSpPr>
                <p:spPr>
                  <a:xfrm>
                    <a:off x="9613953" y="2823486"/>
                    <a:ext cx="1031821" cy="369332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ctrlPr>
                                <a:rPr lang="ca-E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ca-ES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ca-E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ca-E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</m:d>
                        </m:oMath>
                      </m:oMathPara>
                    </a14:m>
                    <a:endParaRPr lang="ca-ES" dirty="0"/>
                  </a:p>
                </p:txBody>
              </p:sp>
            </mc:Choice>
            <mc:Fallback xmlns="">
              <p:sp>
                <p:nvSpPr>
                  <p:cNvPr id="105" name="Retângulo 104">
                    <a:extLst>
                      <a:ext uri="{FF2B5EF4-FFF2-40B4-BE49-F238E27FC236}">
                        <a16:creationId xmlns:a16="http://schemas.microsoft.com/office/drawing/2014/main" id="{7D7CC860-31D1-48E6-84A9-97C97FBBE4B3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613953" y="2823486"/>
                    <a:ext cx="1031821" cy="369332"/>
                  </a:xfrm>
                  <a:prstGeom prst="rect">
                    <a:avLst/>
                  </a:prstGeom>
                  <a:blipFill>
                    <a:blip r:embed="rId25"/>
                    <a:stretch>
                      <a:fillRect b="-6667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7" name="Retângulo 106">
                    <a:extLst>
                      <a:ext uri="{FF2B5EF4-FFF2-40B4-BE49-F238E27FC236}">
                        <a16:creationId xmlns:a16="http://schemas.microsoft.com/office/drawing/2014/main" id="{ACE7B1C6-F39A-4152-B1BD-05EE33258116}"/>
                      </a:ext>
                    </a:extLst>
                  </p:cNvPr>
                  <p:cNvSpPr/>
                  <p:nvPr/>
                </p:nvSpPr>
                <p:spPr>
                  <a:xfrm>
                    <a:off x="10373053" y="2823486"/>
                    <a:ext cx="1031821" cy="369332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ctrlPr>
                                <a:rPr lang="ca-E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ca-E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ca-E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ca-E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</m:d>
                        </m:oMath>
                      </m:oMathPara>
                    </a14:m>
                    <a:endParaRPr lang="ca-ES" dirty="0"/>
                  </a:p>
                </p:txBody>
              </p:sp>
            </mc:Choice>
            <mc:Fallback xmlns="">
              <p:sp>
                <p:nvSpPr>
                  <p:cNvPr id="107" name="Retângulo 106">
                    <a:extLst>
                      <a:ext uri="{FF2B5EF4-FFF2-40B4-BE49-F238E27FC236}">
                        <a16:creationId xmlns:a16="http://schemas.microsoft.com/office/drawing/2014/main" id="{ACE7B1C6-F39A-4152-B1BD-05EE33258116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373053" y="2823486"/>
                    <a:ext cx="1031821" cy="369332"/>
                  </a:xfrm>
                  <a:prstGeom prst="rect">
                    <a:avLst/>
                  </a:prstGeom>
                  <a:blipFill>
                    <a:blip r:embed="rId26"/>
                    <a:stretch>
                      <a:fillRect b="-6667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108" name="Oval 107">
            <a:extLst>
              <a:ext uri="{FF2B5EF4-FFF2-40B4-BE49-F238E27FC236}">
                <a16:creationId xmlns:a16="http://schemas.microsoft.com/office/drawing/2014/main" id="{E1242DCA-D881-47E5-ADA6-B5E2EBB83282}"/>
              </a:ext>
            </a:extLst>
          </p:cNvPr>
          <p:cNvSpPr/>
          <p:nvPr/>
        </p:nvSpPr>
        <p:spPr>
          <a:xfrm>
            <a:off x="10426144" y="2539291"/>
            <a:ext cx="293956" cy="319915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9CE5EE95-8D16-4D61-B08D-53F028C49FB3}"/>
              </a:ext>
            </a:extLst>
          </p:cNvPr>
          <p:cNvSpPr/>
          <p:nvPr/>
        </p:nvSpPr>
        <p:spPr>
          <a:xfrm>
            <a:off x="10749183" y="2552372"/>
            <a:ext cx="293956" cy="319915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BC7EA267-FF87-4A17-9C5A-1E134D42502D}"/>
              </a:ext>
            </a:extLst>
          </p:cNvPr>
          <p:cNvSpPr/>
          <p:nvPr/>
        </p:nvSpPr>
        <p:spPr>
          <a:xfrm>
            <a:off x="10143594" y="2913168"/>
            <a:ext cx="12137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a-ES" b="1" dirty="0">
                <a:solidFill>
                  <a:srgbClr val="C00000"/>
                </a:solidFill>
              </a:rPr>
              <a:t>Impossible</a:t>
            </a:r>
          </a:p>
        </p:txBody>
      </p:sp>
      <p:sp>
        <p:nvSpPr>
          <p:cNvPr id="18" name="Seta: Para a Direita 17">
            <a:extLst>
              <a:ext uri="{FF2B5EF4-FFF2-40B4-BE49-F238E27FC236}">
                <a16:creationId xmlns:a16="http://schemas.microsoft.com/office/drawing/2014/main" id="{2F187345-2316-4F63-AD19-41DD38CBF866}"/>
              </a:ext>
            </a:extLst>
          </p:cNvPr>
          <p:cNvSpPr/>
          <p:nvPr/>
        </p:nvSpPr>
        <p:spPr>
          <a:xfrm flipH="1">
            <a:off x="5938576" y="5158271"/>
            <a:ext cx="1272768" cy="335604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83EF9C6C-D5F5-492B-9F56-24FA36667BD1}"/>
              </a:ext>
            </a:extLst>
          </p:cNvPr>
          <p:cNvSpPr/>
          <p:nvPr/>
        </p:nvSpPr>
        <p:spPr>
          <a:xfrm>
            <a:off x="7649095" y="3392784"/>
            <a:ext cx="39431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a-ES" sz="1400" b="1" dirty="0">
                <a:solidFill>
                  <a:srgbClr val="C00000"/>
                </a:solidFill>
              </a:rPr>
              <a:t>Observeu que </a:t>
            </a:r>
            <a:r>
              <a:rPr lang="ca-ES" sz="1400" dirty="0"/>
              <a:t>fins i tot per matrius quadrades el resultat només és el mateix si A i B commuten.</a:t>
            </a:r>
          </a:p>
        </p:txBody>
      </p:sp>
    </p:spTree>
    <p:extLst>
      <p:ext uri="{BB962C8B-B14F-4D97-AF65-F5344CB8AC3E}">
        <p14:creationId xmlns:p14="http://schemas.microsoft.com/office/powerpoint/2010/main" val="4262412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500"/>
                            </p:stCondLst>
                            <p:childTnLst>
                              <p:par>
                                <p:cTn id="6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3" grpId="0"/>
      <p:bldP spid="5" grpId="0" animBg="1"/>
      <p:bldP spid="12" grpId="0" animBg="1"/>
      <p:bldP spid="80" grpId="0" animBg="1"/>
      <p:bldP spid="95" grpId="0" animBg="1"/>
      <p:bldP spid="108" grpId="0" animBg="1"/>
      <p:bldP spid="109" grpId="0" animBg="1"/>
      <p:bldP spid="17" grpId="0"/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52" name="Retângulo 51">
            <a:extLst>
              <a:ext uri="{FF2B5EF4-FFF2-40B4-BE49-F238E27FC236}">
                <a16:creationId xmlns:a16="http://schemas.microsoft.com/office/drawing/2014/main" id="{286D308E-63C5-47F1-9E0E-F3531A9487DA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cxnSp>
        <p:nvCxnSpPr>
          <p:cNvPr id="59" name="Conexão reta 58">
            <a:extLst>
              <a:ext uri="{FF2B5EF4-FFF2-40B4-BE49-F238E27FC236}">
                <a16:creationId xmlns:a16="http://schemas.microsoft.com/office/drawing/2014/main" id="{A2760DBB-EBA6-49AA-9F22-3CB1272274CE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exão reta 59">
            <a:extLst>
              <a:ext uri="{FF2B5EF4-FFF2-40B4-BE49-F238E27FC236}">
                <a16:creationId xmlns:a16="http://schemas.microsoft.com/office/drawing/2014/main" id="{F2AAEAA8-F003-4A11-BD60-DEB920BA3660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tângulo 61">
            <a:extLst>
              <a:ext uri="{FF2B5EF4-FFF2-40B4-BE49-F238E27FC236}">
                <a16:creationId xmlns:a16="http://schemas.microsoft.com/office/drawing/2014/main" id="{320E92BB-215D-4A62-ACC1-CA638D27C60A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ca-ES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Lliçó 7</a:t>
            </a:r>
          </a:p>
        </p:txBody>
      </p:sp>
      <p:sp>
        <p:nvSpPr>
          <p:cNvPr id="66" name="Retângulo 65">
            <a:extLst>
              <a:ext uri="{FF2B5EF4-FFF2-40B4-BE49-F238E27FC236}">
                <a16:creationId xmlns:a16="http://schemas.microsoft.com/office/drawing/2014/main" id="{3DF32EE7-A1F6-44A5-A497-624B7B8AE5F4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pic>
        <p:nvPicPr>
          <p:cNvPr id="67" name="Imagem 66">
            <a:extLst>
              <a:ext uri="{FF2B5EF4-FFF2-40B4-BE49-F238E27FC236}">
                <a16:creationId xmlns:a16="http://schemas.microsoft.com/office/drawing/2014/main" id="{F9912370-1C10-4BCD-8079-31AF45B23837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sp>
        <p:nvSpPr>
          <p:cNvPr id="12" name="Retângulo: Cantos Arredondados 11">
            <a:hlinkClick r:id="rId6" action="ppaction://hlinksldjump"/>
            <a:extLst>
              <a:ext uri="{FF2B5EF4-FFF2-40B4-BE49-F238E27FC236}">
                <a16:creationId xmlns:a16="http://schemas.microsoft.com/office/drawing/2014/main" id="{5B4030D9-C908-4746-AA47-6398543E527D}"/>
              </a:ext>
            </a:extLst>
          </p:cNvPr>
          <p:cNvSpPr/>
          <p:nvPr/>
        </p:nvSpPr>
        <p:spPr>
          <a:xfrm>
            <a:off x="36000" y="990000"/>
            <a:ext cx="1728000" cy="174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72000"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1. </a:t>
            </a:r>
            <a:r>
              <a:rPr lang="ca-ES" b="1" dirty="0">
                <a:solidFill>
                  <a:schemeClr val="tx1"/>
                </a:solidFill>
              </a:rPr>
              <a:t>Transposada d'una Matriu</a:t>
            </a:r>
          </a:p>
        </p:txBody>
      </p:sp>
      <p:sp>
        <p:nvSpPr>
          <p:cNvPr id="13" name="Retângulo: Cantos Arredondados 12">
            <a:hlinkClick r:id="rId7" action="ppaction://hlinksldjump"/>
            <a:extLst>
              <a:ext uri="{FF2B5EF4-FFF2-40B4-BE49-F238E27FC236}">
                <a16:creationId xmlns:a16="http://schemas.microsoft.com/office/drawing/2014/main" id="{FEE9446B-90E2-41FF-8C9A-218A25D1AE75}"/>
              </a:ext>
            </a:extLst>
          </p:cNvPr>
          <p:cNvSpPr/>
          <p:nvPr/>
        </p:nvSpPr>
        <p:spPr>
          <a:xfrm>
            <a:off x="36000" y="2790000"/>
            <a:ext cx="1728000" cy="174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2. </a:t>
            </a:r>
            <a:r>
              <a:rPr lang="ca-ES" b="1" dirty="0">
                <a:solidFill>
                  <a:schemeClr val="tx1"/>
                </a:solidFill>
              </a:rPr>
              <a:t>Propietats de la Transposada</a:t>
            </a:r>
          </a:p>
        </p:txBody>
      </p:sp>
      <p:sp>
        <p:nvSpPr>
          <p:cNvPr id="14" name="Retângulo: Cantos Arredondados 13">
            <a:hlinkClick r:id="rId8" action="ppaction://hlinksldjump"/>
            <a:extLst>
              <a:ext uri="{FF2B5EF4-FFF2-40B4-BE49-F238E27FC236}">
                <a16:creationId xmlns:a16="http://schemas.microsoft.com/office/drawing/2014/main" id="{A7FB9E14-85A1-4B4A-B263-3593D666C85F}"/>
              </a:ext>
            </a:extLst>
          </p:cNvPr>
          <p:cNvSpPr/>
          <p:nvPr/>
        </p:nvSpPr>
        <p:spPr>
          <a:xfrm>
            <a:off x="36000" y="4590000"/>
            <a:ext cx="1728000" cy="174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chemeClr val="tx1"/>
                </a:solidFill>
              </a:rPr>
              <a:t>Posa't a prova!</a:t>
            </a:r>
          </a:p>
        </p:txBody>
      </p:sp>
      <p:pic>
        <p:nvPicPr>
          <p:cNvPr id="15" name="Imagem 14" descr="Uma imagem com edifício&#10;&#10;Descrição gerada automaticamente">
            <a:extLst>
              <a:ext uri="{FF2B5EF4-FFF2-40B4-BE49-F238E27FC236}">
                <a16:creationId xmlns:a16="http://schemas.microsoft.com/office/drawing/2014/main" id="{4C9B214F-F503-42F4-AFCB-4F0384D13D6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1958" y="865664"/>
            <a:ext cx="5402428" cy="5117340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39AFD9C5-C9DB-4CE1-8D1D-250CEB5D2BDA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7971" y="1162740"/>
            <a:ext cx="2550265" cy="5000520"/>
          </a:xfrm>
          <a:prstGeom prst="rect">
            <a:avLst/>
          </a:prstGeom>
        </p:spPr>
      </p:pic>
      <p:sp>
        <p:nvSpPr>
          <p:cNvPr id="16" name="CaixaDeTexto 15">
            <a:extLst>
              <a:ext uri="{FF2B5EF4-FFF2-40B4-BE49-F238E27FC236}">
                <a16:creationId xmlns:a16="http://schemas.microsoft.com/office/drawing/2014/main" id="{74C96E2D-9AA4-4654-8672-4C891FA4C20C}"/>
              </a:ext>
            </a:extLst>
          </p:cNvPr>
          <p:cNvSpPr txBox="1"/>
          <p:nvPr/>
        </p:nvSpPr>
        <p:spPr>
          <a:xfrm rot="19954382">
            <a:off x="2437123" y="2261043"/>
            <a:ext cx="307619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400" dirty="0">
                <a:solidFill>
                  <a:srgbClr val="0C2B8E"/>
                </a:solidFill>
                <a:latin typeface="Freestyle Script" panose="030804020302050B0404" pitchFamily="66" charset="0"/>
              </a:rPr>
              <a:t>        Seguim?...</a:t>
            </a:r>
          </a:p>
          <a:p>
            <a:r>
              <a:rPr lang="ca-ES" sz="2400" dirty="0">
                <a:solidFill>
                  <a:srgbClr val="0C2B8E"/>
                </a:solidFill>
                <a:latin typeface="Freestyle Script" panose="030804020302050B0404" pitchFamily="66" charset="0"/>
              </a:rPr>
              <a:t>       …només 4 preguntes!…     </a:t>
            </a:r>
          </a:p>
          <a:p>
            <a:pPr algn="ctr"/>
            <a:r>
              <a:rPr lang="ca-ES" sz="2400" dirty="0">
                <a:solidFill>
                  <a:srgbClr val="0C2B8E"/>
                </a:solidFill>
                <a:latin typeface="Freestyle Script" panose="030804020302050B0404" pitchFamily="66" charset="0"/>
              </a:rPr>
              <a:t>Esteu a punt? </a:t>
            </a:r>
          </a:p>
          <a:p>
            <a:pPr algn="ctr"/>
            <a:r>
              <a:rPr lang="ca-ES" sz="2400" dirty="0">
                <a:solidFill>
                  <a:srgbClr val="0C2B8E"/>
                </a:solidFill>
                <a:latin typeface="Freestyle Script" panose="030804020302050B0404" pitchFamily="66" charset="0"/>
              </a:rPr>
              <a:t>SOM-HI</a:t>
            </a:r>
            <a:r>
              <a:rPr lang="ca-ES" sz="2400" b="1" dirty="0">
                <a:solidFill>
                  <a:srgbClr val="0C2B8E"/>
                </a:solidFill>
                <a:latin typeface="Freestyle Script" panose="030804020302050B0404" pitchFamily="66" charset="0"/>
              </a:rPr>
              <a:t>!</a:t>
            </a:r>
          </a:p>
          <a:p>
            <a:pPr algn="ctr"/>
            <a:endParaRPr lang="ca-ES" sz="2400" dirty="0">
              <a:solidFill>
                <a:srgbClr val="0C2B8E"/>
              </a:solidFill>
              <a:latin typeface="Freestyle Script" panose="030804020302050B0404" pitchFamily="66" charset="0"/>
            </a:endParaRPr>
          </a:p>
        </p:txBody>
      </p:sp>
      <p:pic>
        <p:nvPicPr>
          <p:cNvPr id="17" name="Imagem 16">
            <a:extLst>
              <a:ext uri="{FF2B5EF4-FFF2-40B4-BE49-F238E27FC236}">
                <a16:creationId xmlns:a16="http://schemas.microsoft.com/office/drawing/2014/main" id="{30181407-BF8E-45B4-9BB9-108080DFB4DB}"/>
              </a:ext>
            </a:extLst>
          </p:cNvPr>
          <p:cNvPicPr>
            <a:picLocks noChangeAspect="1"/>
          </p:cNvPicPr>
          <p:nvPr/>
        </p:nvPicPr>
        <p:blipFill>
          <a:blip r:embed="rId1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89672">
            <a:off x="2670427" y="2426906"/>
            <a:ext cx="267903" cy="32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919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OJECT_VERSION" val="9.3"/>
  <p:tag name="ISPRING_PROJECT_FOLDER_UPDATED" val="1"/>
  <p:tag name="ISPRING_FIRST_PUBLISH" val="1"/>
  <p:tag name="ISPRING_LMS_API_VERSION" val="SCORM 1.2"/>
  <p:tag name="ISPRING_ULTRA_SCORM_COURSE_ID" val="1659377C-373D-46B5-8979-918BB94479B4"/>
  <p:tag name="ISPRING_CMI5_LAUNCH_METHOD" val="any window"/>
  <p:tag name="ISPRINGCLOUDFOLDERID" val="1"/>
  <p:tag name="ISPRINGONLINEFOLDERID" val="1"/>
  <p:tag name="ISPRING_SCORM_RATE_SLIDES" val="0"/>
  <p:tag name="ISPRING_CURRENT_PLAYER_ID" val="universal"/>
  <p:tag name="ISPRING_PRESENTATION_COURSE_TITLE" val="L1 version 1"/>
  <p:tag name="ISPRING_SCORM_RATE_QUIZZES" val="1"/>
  <p:tag name="ISPRING_SCORM_PASSING_SCORE" val="80.000000"/>
  <p:tag name="ISPRING_PLAYERS_CUSTOMIZATION_2" val="UEsDBBQAAgAIABJEbE5rXzME1QIAAPcHAAAPAAAAbm9uZS9wbGF5ZXIueG1spVVbb9owFH6mUv9D5PfaMLStQqHVVAntYa0qdbe3yCQm8erYnu2Qsl+/Y+cCSYFtGhLIOTnfd26fD/HtSymiLTOWK7lEMzxFEZOpyrjMl+jL59XVNbq9ubyItaA7ZiKeLZFUkqEoYzY1XDvAPVJXLNGBAQMpirThynC3A9op0PZB5lN0eTEBF2mXqHBOLwip6xpzCwiZWyUqT2JxqkqiDbNMOmZIkwGKOuzC/RkN31JJ4naa2QOkdv8euCXpOV4sH5DUc6xMTt5MpzPy/f7TU1qwkl5xaR2VKfQLmjgJXVzT9PleZZVg1tsmcZPkE3POJxFsk9gt+OxaRtakS9Q4JCWzlubMYiFzRHq/jrMjaDCdNaEySyTd8pz62hLbeoUR7UlsoYxLK9ein9lurajJkt5+4B+TIxnHG0Ft0fLZQS2B/5m3xQS/xD8fzSVUVK0FtwW8OoTsrceLIMOocRl6HBT7AIpdeRIUGfaz4oZl4fFrr/vpDDWxZCVEyA7bOgUbnFY0dcrs7gABgm3Fgnt94EYfOIA8PBwe4PDYTWZPgroqN4y6yrCuRZN4yzOmHqgxYU43Gyosi8nI2oLJEB2TptZ2OvtJxIUrxdu/GIr3G83khz03kgD4z4l8BI6+H1xm7GXF4bVjJXTUMWi1t2GnBfbh9unYal0eXKCBaa9+GAnUEDlqcgb3PaOOkr2dnIKujaot6KLSGqT/muL1+z4vMk5sNJh+GjE5sgjitLJOlfxXGPVgQ7hFmOkZ8V5eRKc+HeiD5j3k/fQcorkIMKFkkFJ3LTbnsHAttpzVTx3FVWvAGpbWkd3mT6OF5k2P/nZ128gbEt1YxnuLuUo3Xp18Kz3yydiGVsLdHdYyXJYBOqr1+J48xvUNdKrqJ/6LRTXP/F/hbA4NjgrG8wJk8+56fsAgVErFMHwwnYq4UbLrA8YkPDW/YRLdRm4V0ojrhJDiVv5w/A1QSwMEFAACAAgAqZp6Trj5mLriAgAAZwoAABgAAABub25lL2NvbW1vbl9tZXNzYWdlcy5sbmetVl1v2jAUfa/U/2BF6tvWbm97gKAAbmU1JDQxpd2L5SYuWE1iFjt07NfvxoEOtqEArYQibOd+nXPudTq9n3mGlqLUUhVd5+vlFweJIlGpLGZdZ0KvP39zkDa8SHmmCtF1CuWgnnt+1sl4Mav4TMD/8zOEOrnQGpbarVd/1kimXWfcZ31vcMtoyLzxmPUnlIYB870+9h23z5OXztX69T3WgzCgUeizsRdgnwX4gTpu/TzObhzhe8etn612kyjCAWWxT4aYkZgFIQVno7GPKR467qOq0JwvBTIKLaV4RWYuADcjS4F0JlN7kCjYKCrRFmwYjjwSsAjHNCIDSsLAcWNVlqtP1i2vzFyVEE6jVGr+lInUxgSG7PmiFBpCcwMMIviZuYQ3Vc5lcdkWGmrEEaATx9MwgrpwYUSJOFpwrV9Vme7Utx2ozTEJBiFAOKBbzmntY+MYcpSgs7IUiWl3Bll6Fpk1I1MSDMMpo1YINRl5pQ0Ani8yYYTNVtal8MSi8iSeFTCTCb5sUIPolqZWgEY4jr0bzPrhA2gARBceYxHeOm54e4zFI46hIBy32QTePbnxLCKgzo10NtJMeK2EbIV4koBdzdxSqkrDTs0mCMhWry+PCxPjuwkohnj+ng5ovAL0djWTSwF5lKkoWwNBUw7wkAQ37G5CvrNrj/h4+B+a+QoVyiCeLnmRCCA24ZUWaAVnqUztWS0xG/9HJX8hbtYNebHu5WCIHy6OzWen/feojxsj8oVpC10Dtk7/lCzqdtqbwiGlnxY/HuDAi0j4McxomVdZM7Dezc9bZsdy1JrEO5E6nK0PzcQq5eApaYVy+njcurN2xhgl1McwLcHhrCkMXGYyl0akB/icjHCNaAzDphk+O5VMVZWlVliZfLEDCC6mKhf/3obPpcrtbsb1BthmAPbek0VTXNQEHR9xK75p42B+tqRxOkuUQCUf8nnBm9bJVQ5bf8V9W2n7Sdi52vpC/A1QSwMEFAACAAgAqZp6Tray98ilAAAAggEAACkAAABub25lL3BsYXliYWNrX2FuZF9uYXZpZ2F0aW9uX3NldHRpbmdzLnhtbHWQwQqDMBBE736Ff1DoOQR6Lm2F+gMrjhKIiWRXwb9vImpLmx533swuO4ohYlzPuihLRZP4p1AQLWGCOr3nRJlmXJwZSIx3URbw5suRlLDej1UAw8mKdEeWo/9H349XlpZjEe/2DMkHajNAn3OBlaSQo9n0q1YvI3QXEA98ickHR43FFUvjKbT3w7B9/BenbPxsGnDzLTSn9h4zgjp9qEWsbO/9BVBLAwQUAAIACACpmnpOH1SKajADAADHDgAAIgAAAG5vbmUvZmxhc2hfcHVibGlzaGluZ19zZXR0aW5ncy54bWzll91P2zAQwN/7V1iZeFwD2iZNKC1i/ZCqjYJIYfCE3NhtTjh25o925a/fOW5L2coWviS2PVRN7Lvfne/O5zg5+F4IMuPagJKtaK+5GxEuM8VATlvR2aj/9mNEjKWSUaEkb0VSReSg3UhKNxZg8pRbi6KGIEaa/dK2otzacj+O5/N5E0yp/awSziLfNDNVxKXmhkvLdVwKusA/uyi5iZaEGgD8FUou1dqNBiFJIB0p5gQnwFrREJ3tC2ryKA4SY5pdT7VyknWUUJro6bgVven0unvddyuZQOlCwaUPh2njoB+2+5Qx8A5QkcINJzmHaY6eYrDmwGzun2IvncS/MipyWDP1jI7CxUu7hOOEcjrjS2M4Qq2lWY761rQnVBiexJtDKzHwIaSZhRl6dqse/J04IVJXlkrbttUOET8NrijxPZhkojaMLd/JWAmMbeUUlkkx5mxICx6inV6D7KPQXkQmtACxaEXHJZckpRKTC5YKyNa6xo2NBVsltb+UPtRABTmTgNXHyVEa3VoPi8pyqg3f9Go1Y3xks/ZX5QQjC+WIgGtOrCIYXVfgU87JZgrIRKuiGsUSscQIQIsz4HPODqpQLYH3GbpEE4VDTSzFUnAbLHxzcEPGfKI0cjmdYeHiOJjAbz4IXFJjbqF05eNO+mXQ7V0Nht3exY5fIGUzKrMHwrGceFHaF+HTBZHKrvQwHBl1hldJYcCquTpraz4+DeuKxjw/Uzbu8A0UTtDnxK8DsoF+wZS/jJWHJP6PHtQ2m9NZtdH95q3QuMUBUxKYOJFhSwK57IA1gBmVREmxIDTDpmx825iBcgZHQoMIaPN4D4M+lmn1NoUZNkmlGde/R7KFxEaZ9ZUufDIZ8edfK+p2RhizUe/0sDManA9Gl1ej3sUonEZr9Xhr90xi39S393h/aLzGFn9y2juvE/khBqFWhnppLdxxHanjz3WkTsOZdLJxHtVyAXvMNOwZ7DICCsAieEUV85SvglBtz1wxf82G+QdW//o+CWuvP+0dDT4df+n+77vgqXEIb6s7U3znXpPEWy9AfqYACQVeq/yhuL41tT+8303i7VONBtLuXj7bjR9QSwMEFAACAAgAqZp6TkKBxMUYAQAA1AIAABwAAABub25lL2ZsYXNoX3NraW5fc2V0dGluZ3MueG1sjZLRToMwFIbvfQqC95BNjZp0TdzQG6Mu2V7gAAfSrPSQtpDw9naFjakQx1X5///rac8pMwehgha1EaRW4SLkN0HAMpKkd2itUKU5KictEPkqTBtrSUUZKYvKRop0BTLkt2/+Y7FP/keRq3ktU0CGY5mH5dM6uQoZatyvH5PN8xxQQ4lRCtmh1NSo3OU3r8kiubvID8vLhjDzszvQWNpZ0JZb3SCLx//eN9DiixIVWNdnZ1g0Q3LK6RlJVG81Gtcub/ICpHHEH308wlZCd97MnIAJZw7Ziwr5cgrxTo8paEXp1X1XIy80uiK/xD6JClKJ79ilBDr/PEeGu8/aPe3u2FT4QTlyc+zll5sniy9UP5txEm7tXjP/BlBLAwQUAAIACACpmnpO15twlisDAABvDgAAIQAAAG5vbmUvaHRtbF9wdWJsaXNoaW5nX3NldHRpbmdzLnhtbN1XTU8bMRC951dYW3FstqiXCiVBNB9qVEgQGyickLN2siO89tYfScOv73idhEADXSgRqIco2fHMm/Gb8XO2cfgrF2TGtQElm9F+/VNEuEwVAzltRuej3scvETGWSkaFkrwZSRWRw1atUbixAJMl3Fp0NQRhpDkobDPKrC0O4ng+n9fBFNqvKuEs4pt6qvK40NxwabmOC0EX+GUXBTfREqECAH5yJZdhrVqNkEZAOlHMCU6ANaMBFvvN5iKKg8OYpjdTrZxkbSWUJno6bkYf2t3OfufzyieAdCDn0rNhWmj0ZntAGQOfn4oEbjnJOEwzLBS5mgOzmf8Ve+9G/CdGiRy2TD1GW+HepV2C44JyOuXLZGih1tI0w3hrWhMqDG/Em6aVG3gGaWphhpXdhYd6J06IxBWF0rZltUOIB8YVSvwITGOiNpItn8lYCaS2LAqnJB9zNqA5zsRpT0ZkQnMQi2Y0LLgkCZXYUbBUQLqOMG5sLNiyk72l95EGKsi5BBw5Tk6S6C5n2EqaUW34Zi2rFeP5TFs/lBOMLJQjAm44sYogpy7HXxknm8STiVZ5aRXUWGIEYMYZ8DlnhyVBS8DHEl1hitxhJM5fIbgNGX46uCVjPlEacTmd4bSiHUzArz8LuKDG3IHSVY17yXG/073uDzrdyz2/QcpmVKbPBMch4nlhd4JPF0Qqu4pDOlLqDC+bwoCVa1X2Vn95G9ZzjH1+pW7cwzeQO0FfE35NyAb0Dlu+myzPafxfK6icNqOz8qD7w1tC4xEHbEnAxIUU1QrkUvcqAKZUEiXFgtAUpdh42ZiBcgYtQSACtHl5hSEex7R8msIMRVJpxvXTkGwhUSjTntK5byYj/tJrRp32CDkbdc+O2qP+RX90dT3qXo7CHbQOj7eqZyP2Ur5d2f1V8VDYx2+n7Kdn3YsqhA9w75Ua000qwQ2reA2/V/E6C1fR6cY1VKkElJZpOCooLgJywN6/o0HZ+hcAnpyUMFuvPCjv4Hj897ve2muzTRZIwnPwQbvWh8oEJN2T/tfhcWenTEA1Kt52FP6VifC0eiWK7722NOKt7zc1tN9/SWzVfgNQSwMEFAACAAgAqZp6To5z9vpqAAAA5QAAABoAAABub25lL2h0bWxfc2tpbl9zZXR0aW5ncy5qc6vmUgACpRwlBSuFajAbzE8qLSnJz9NLzs8rSc0r0cvLL8pNBKtRUnYDAyUdnIrzy1KLCChNS0xORTHU1MjCyQWnSoSJJk7mLs6WyOoKEtNT9ZISk7PTi/JL81IgypxdXQxdjJXAqmq5agFQSwMEFAACAAgAsJp6Trx9NfdKAAAASQAAABcAAABub25lL2xvY2FsX3NldHRpbmdzLnhtbLOxr8jNUShLLSrOzM+zVTLUM1BSSM1Lzk/JzEu3VQoNcdO1UFIoLknMS0nMyc9LtVXKy1dSsLfjssnJT07MCU4tKQEqLNa34wIAUEsDBBQAAgAIAJO+llA2YVgCRwMAAOEJAAAUAAAAdW5pdmVyc2FsL3BsYXllci54bWytVl1P2zAUfS4S/yHyO3FLxwYoATEktIcxIXVse6vc5DbxmtiZ7RC6X78b5zukbEir1Cq5vuf4fhxf17t+ThPnCZTmUvhk4c6JAyKQIReRTx6/3p2ck+ur4yMvS9gelMNDn+SClwCWECcEHSieGQQ/MBP7pGdwkZk4meJScbP3yXKO3O1Oyzk5Ppqhi9A+iY3JLiktisLlGhEi0jLJSxLtBjKlmQINwoCiVRjEabCX5u9o/KZSULPPQPeQmXn7xjVJy/Gs+YCkWLpSRfR0Pl/QH/efV0EMKTvhQhsmAiAOVnJmS7lhwe5ehnkCurTNvCrIFRhTBmFtM89c8sW5cLQKfFI5rFPQmkWg3UREhLZ+DWdDUGEa65qJcC3YE49Ymdta1162RR2JjqUyQW5q9A72G8lUuG7tPX+PTkTsbROm45pPD3Kx/DteJ2P91uX7ZCw2o3yTcB3jUh/SWaeToMNdvdTW2Mr2sZHtXclEHAW/cq4gtK/f2hMwX5Bqw1bmNk5XFwEu4NMdC4xU+1uEoXRr2bitUtxKKa4FtRxuu/uqoyBNtltgJlfQlGrmPfEQ5BemlO3XlVE5eHRkrLF0CPZolXLdpK4hXmzS5OwfelP6jVrzU7/WGQv4H435hERtTbgI4fmOo4+BFGtqAItd2lyTJW65ZxeTzjdp7zANTN1JwKZgIo5hKgI8+yEzjHZ2eggKiml0CXI1wvYWDoJjHsUJfs0kw3j1IE3K1G6SobdwEJzIYDcBbc0HgRslC8xQ51mGA+Bl8V6utx2h45aMdNmK0aMT49ALcm1kyn9bpQ/mpLm0kn7l9B4fOYc+Degm4y3kw/w1xGgSDOJq5sL2NQKcC08citWA56S2uhkO8YlZXz6NBnxpeihnTDOdS8M6qyzjOQ4mzyqv5hzn2cgnhC3LE3PbT2h4eVjoKOHpe2OK6zueVVms+G9wCh6Wfw0WSyy1E0Opd5+8P1/2GFCLOBkH21vToR23UjR1cF1q36pf247mhqq1UsnskKS8uhcVppoHH1GOkZK5CEcCsA2r6XWC8/hGAXMS2GJGi1M8HjLzyTt8qHO+OLvoUv6wuGiwNq6HauMqljdcR3XAnfxofZDaRLx6ruHjH1BLAwQUAAIACADQVURSnF4yCBQGAAA3FwAAHQAAAHVuaXZlcnNhbC9jb21tb25fbWVzc2FnZXMubG5nrVjbbuM2EH0vsP9AGAjQAtvsboFdFEXiBS0xsRBZ9Ep0vGlRCIxE20Qk0dXFifvUr+mH9Us6pGTH3gskJXmwYVGeM0PynJkhzz4+pAnaiLyQKjsfvDt9O0Aii1Qss+X5YMYufv51gIqSZzFPVCbOB5kaoI/DVz+cJTxbVnwp4PerHxA6S0VRwGMx1E+Pz0jG54PpKMSWRYLAGbkkxDPboaGHfR8zh3qhi0fEHQxxFUuFMp7nvIRgzt40CO2AUxffED8MLAKgGpqyMJhNp9RnxB4M2UqgQqZVYnCRLFCmSlRU67XKSxEjmaES/sKjCDzIW5nIcotSFYseIQRXjheCezO/ZthxHXYTTqhNBkOS8dsEwohyITKUCx6L/Dk+POpPsNuA27J4IfSpTwLiMVjM6ZgyOhhOc1GIrAS49UqVqg+e69gQZ0gvQovOPDYYBomMBTr5NCOB2XdvNhkR/wSpBTphlMF0dq+Ckx6OrsHPN+h0Dc6eRqc5hgWYYP+qXhPLJzBgh3OHjQdDC1ZXk+Zeliskg3UOQkFiw5OqZlcjpTZ3I2xdhYyGeDoNRzPGHuMe8eiuzdqikyn2bkKXXtJw5FxCWCpd82yLXLVUP/7y4cPDu/cffuoFEwCf3GMgZJDev+0A5DGfuiGgETf0yGfYbf3dz47OmOt4wOfmRz9roO418BW+W+1mvg8kbxjqBCZf6LVwickXN6pCK74RqFRoI8W9yQ4gApmDxAyH4UWkYCCrWhVm0wkGEoGumO9YmqAgBJXn29d10qnKlcrBXYHiWsWx8alZpd+va/3V3FI6UUH6ilXKZXba7nruuRTbhmQTYDe+hMVl+0kB0hG8ofRGy+Y1uLjPEsVjtICUgiQNEF+vExk1KbTh/TTh29YofDx3vEsgO3UDSF/2bkQnxRjZOdeT7Yni44D4AJDzQuRPsA0N1405wknSD2HsXI5d+DAdwlguVwl8yr5xTAkwYSpaM0WTjnEQzKlv60XT2ZijNS+Ke5XHRyw93M82YMezKAjBYgfgulTugYEfElqBPBdR2Q4GUWLD70ZXMFUgYMhMMtCSSquiBNmk60SUwkQr9VR4ZCh1KxYK9JUIvqm5D96N2Fpp7uKZZ43DEdunUJdXWbTqaAfi/KY+DtVQAU0OOd8aU4MWjuhnyC6QDGkfC3oFOfCqj8UNCWCRSdBm4+Fr57Iuk5D3dklpl/QirnNMsm1aIc2mjVRVASN6SSA1mR0pTvu5CQjUdY852P1Obq1Rd33YUm6giQECirzVEaR7i9haVJ9mzu/hBXZcU6m/pB7fmp6PxxueRQLIFnG9p1t4F8vYvNO0N/7/quTfiJdNqj9pqoRnk88nfeM5KizfUQQvS5GuyzbXesGa8J8ShZb4d0PoMvWn+d+35C+yMwdN/LP35+iw0GePWoN45kp1362XjqTp/Ak0LLo4Qo+RdLcaa7cjh+qK2H7ueLRzvIujY4aTLVR3a482AJ5CT8UIxrDGJvIAWp0UqlB3W3P2OAzfnDq628/JKHAYVJ25uC1k2erZ6LlzfTVyfnphPehZj4oNc5gLIXsAuNwfqROZQvxxB8zZhOxWoC4RRzOZqyqJjfwTeWfKBKxtlYqvu+FFrlIzmvBiR/+6TH18ThT15Pza6bRHP7VXcOf9ORDw03cpINiHNsbCnqV7H0urPeloBPLRS+GyYNc6gY5SXkYrKMcLVWVxR6D6CGaTCwxgzZwDwfP2LqwB+CKMehQ1o7/1AtEdHSRRsgf7w1OlKP7sDaKnsceoLy9K8VC2A81GhkVBSC8uoJNbLNosGB4dh2weulg1R+WdXceTM3OA/S9yJOV1UUxVCkOn7X6Zvq4zZMGMYWs8Af0FRm6qyqHp7IOwo5tFZz4c6RrlWgAEDQSTZSIQeeBab31Q9cUPZGZzSBsMJzy/g7TOlEp6xWY2UMup7DenxzuQqkxk1ivy5xVVPWHmTENs2+ZCCFYSzvt3dQ8Rw4Ezam6GErXsDGaNsQdV4ws8EcuyL6BPyP7CR19qmAsEV3F9Uf3fP/+22deXhE1OhrRXPz8mvc3XdXv/VJgr7rM3Bzfe/wNQSwMEFAACAAgA0FVEUmayotWlAAAAgwEAAC4AAAB1bml2ZXJzYWwvcGxheWJhY2tfYW5kX25hdmlnYXRpb25fc2V0dGluZ3MueG1sdZDBCoMwEETvfoV/IPQcAj2XtkL9gRVHCcREsqvg3zeRakubHnfezC47iiFi3MC6KEtFs/iHUBAtYYaq3nOiTAvOzowkxrsoC1j3ZDkacyhFrPdTHcBwsqHd/6Pv12tL67HoWJ8h+UBjRuhTLrCRFHK0mGHTmnWC7gPigS8x+eCotbhgbT2F7nYYXtX8xSkbP5tHXH0Hzam++4Kgqg+1iJXtxT8BUEsDBBQAAgAIANBVRFLQvS+0TgQAAIcVAAAnAAAAdW5pdmVyc2FsL2ZsYXNoX3B1Ymxpc2hpbmdfc2V0dGluZ3MueG1s5Vjdbts2FL73UxAaelkraZMlNWQHmS0jRh07s5SuwTAEtERbXChSFSmn7tWeZg+2J9mhaCt24rR0FgPpehEkOjznO4ff+SFD7+RzytCM5JIK3nT263sOIjwSMeXTpnMZdl8fO0gqzGPMBCdNhwsHnbRqXlaMGZVJQJQCVYkAhstGpppOolTWcN3b29s6lVmuVwUrFODLeiRSN8uJJFyR3M0YnsMvNc+IdBYIFgDwkwq+MGvVagh5BulcxAUjiMYQOad6U5h1GZaJ4xq1MY5uprkoeNwWTOQon46bzk9tv7PfebvUMVAdmhKuOZEtEGqxauA4pjoKzAL6haCE0GkC4R4dOOiWxippOm8ONApouw9RSmyzdaxR2gI44GoBnxKFY6yw+TT+FPms5FJgRPGc45RGIawgvf+m0wmvg36v418PhqEfXJ+F530TwxZGof8x3MIo7IV9fxt9W/izqwt/1O8N3l+Hw2E/7F3cWQGja4R47jpjHjArijwiFWGeSop0zDFlUKP3aJREQZUznE9JKLoUkjjBTBIH/ZmR6a8FZlTNoRn2oBluCMlOZUYiNdJpazoqL4hzB2cAITDIZVUSh++qkjg6Xtu6a7zfbWtjlB5WCkcJFA/IytA8d1W0VKO6jXCk6AwKk9zb5KRgLCiyTOSqpYMufa8KqxgegfEmgq8xp7/RWLC44oukYxIPcEpWOi64obwLmvsOmkCOGTA5zAhHAebQ5VQBu1EFIIuxVFSV3d1daJ/mFDMEeDCGCDoPHrAdJTiXa0mtEqt7K2r9PhCKyD8M20b0qGrAKHjRpWWl/5soWIzmokCM3oCdQFB5RQp/JQSt9jea5CItpTCBFJKlmxkltyQ+sXF0BS7SAixh3GWMKOPhU0G/oDGZiBxwCZ7BcAQ5lQa/vhVwhqW8A8XLGF+Zru0NOv7HV3qDOJ5hHm0JDuVK0kztBB/PERdqaQd0RLiQpExKTONyzWZv9aenoeoYyPMzZWMNX9K0YPg54StCVqB3mPLdeNkm8d+MwNptgmdlo+vmLaGhxSmkxGDCQgTTjvLFhLUAjDBHgrM5whEcWFKPjRkVhQSJGRAGWj49QmMPZVp+TWEyg8c8JrkV5N7+m7cHhz8fHb9r1N1//vr79VeNFkf5BcPanTnL24/eFeys7t0YvmH0lXvDA9uuyFNdqPEDp5vvQhbmvUHoj07bYe9DL7zaAFCy9/DM8lx9nm4+XstLxks9XQP/dNQ+QyM/uOyHQcOmogYCmldFCdTkRF+/bWwuRv4HK2wg3EZveBlCjfhWPeUHVp6HVn7f22iNzC3iYuUGYRUCnApTM+XgXGA0pVCb30WPW7Xbk8bD99Hi//kGbWbEjlqc4DxKdlZHP8YQ3mWC/se0v+x/LZ+N+HXmAv+898uw3/kBZssLZdB8Vc9La+9Jnrvx5U6vpJTTFGjVF+7qua91eLDnuZuXajVAW388bdX+BVBLAwQUAAIACADQVURSNeLgw3wDAAAADAAAIQAAAHVuaXZlcnNhbC9mbGFzaF9za2luX3NldHRpbmdzLnhtbI1WbW/aMBD+XH4FYt9hpd1opRSJviBVY201Or47yQFWHTuyHTr+/e5MHBwIJURI8d3z2OfnzudE5oPL7ga04Ure9Ya9ceciSgqtQdp3yHLBLHRjZuA5vetN/85mvYFDKKH0HKzlcmXQUFq6HFGJynImtzO1Uv2YJR8rrQqZ9sbfplf0RAMHPSCttzloweUH4n4Mb+4fp804wY19tpD1lyyBvsLAkfB0+TR8GrYh5BqMAQrm9nEynPw8wxEsBuFXuR5d31xPWjH2y0zdrxVpww23jjQajq5G180klBaxdV2/WCNXeZG3T0Ou1YpiP2CM6DnDEIqlWA0If7yl5wwcK2tLi5zJt4V/9oz2cWGtkv1ESYtF25dKZ0wgZ+l+rThlhlswXBVVS2DkcdqC4CsoHqXJKWHYCuqqJ5BepqfyhOqBruO/in5XNaGYrBloBE8xDqVTFzF8p2cPLd+Ckx+RhlqJN1qh1hGonmMBY6sLiAZ+RB6zVp+vhcXj7r2hxSPecI9vrDAwXjJhStDe6GF/4JPLNJinNHj/Qokig4ddlOFUdYeHPzzcu8SFyMpWhaZhU5r26wZGj3tBwY9wgdHj5qT6qxTbI/Chhxj+DN0zl7290mXIgdQXEUiG714fP3Iumn9GrccEC5YGB8hUCmNXEe88A0pONHA2imJwEEYk2YavmMV75Ddh4u3cQm6iwYF9V0SNNRNZbgUcV1KiCm0wBnQu6ltt8BBhd/bMxM5gaT22bvTS0zUV5tqNO1+K6qffibQbdC1eYHe9jOkP0O9KCdPrlhRsYqiuuzcP4XRPYP8B/SyXqg1BKgvhzC64RqTanaZWWGYtS9YZRtIcdaWdS15jkqJyvePkySKLQT9hwjn4QqvbCLXmq7XAv11w+IS0Dj/hJJ5d41SS8aqGA4NLMTCdrH197wZkzwphuYANiNIXGGiTJ7YTGTwMx3ukwqkXW2A5W2ll89hXQq3h1RxH8AXGo+pNKHScKWTLYuN2s28IvgsHIQSNuWxrVIVhR3NjVyjhjOhsUAtTEijHCqvmlmlbTrcfu62yDUwkz1z3QDMt4wNrcBFFKJWXIjiXxx/Z/ep0o1QTVdM3eJoJ1BnHwyaC89Qb4zset/FSA4Rd0Rk7Vav+BdtYMZ2+VIBa725wExd3hpeZa7CG5HvFL45oEFhdOirl8R2/+8edzn9QSwMEFAACAAgA0FVEUuZFxhFIBAAAERUAACYAAAB1bml2ZXJzYWwvaHRtbF9wdWJsaXNoaW5nX3NldHRpbmdzLnhtbN1Y3XLaOBS+z1NovNPL4qRNNyljyGTBTJgSoNjpNrOzkxG2wNrIkmvJUHq1T7MP1ifZIwsIBJKKTNhO9iJDfHzOd46+86exd/Y1ZWhCckkFrzlHlUMHER6JmPJxzbkKW69PHSQV5jFmgpOaw4WDzuoHXlYMGZVJQJQCVYkAhstqpmpOolRWdd3pdFqhMsv1W8EKBfiyEonUzXIiCVckdzOGZ/CjZhmRzhzBAgD+UsHnZvWDA4Q8g3Qp4oIRRGOInFN9KMwuVMoc12gNcXQ7zkXB44ZgIkf5eFhzfmn4zaPm24WOQWrSlHBNiayDUItVFccx1UFgFtBvBCWEjhOI9uTYQVMaq6TmvDnWKKDtbqKU2ObkWKM0BFDA1Rw+JQrHWGHzaPwp8lXJhcCI4hnHKY1CeIP08WtOM7wJOu2mf9PthX5wcxFedkwMOxiF/udwB6OwHXb8XfRt4S+u+/6g0+5+uAl7vU7Y7t9ZAaNrhHjuOmMeMCuKPCJLwjyVFOmQY8qgRO/RKImCImc4H5NQtCgkcYSZJA76KyPjjwVmVM2gFw6hF24Jyc5lRiI10GmrOSoviHMHZwAhMMjlsiTevV+WxMnp2tFd4/3uWFuj9LBSOEqgeEBWhua5q6KFGtVdhCNFJ1CY5N4hRwVjQZFlIld1HXTpe1W4jOEBGG8k+Bpz+hkNBYuXfJF0SOIuTiF//RZ30AiSyoC6XkY4CjCHrqYK6IyWFrIYSkVV2c2tufZ5TjFD0LEwdgi6DDbojRKcy7UsLjOpmymq/9EVisg/Db1G9KBqwCh40bVkpf+7KFiMZqJAjN6CnUBQakUK/yUErTY0GuUiLaUMS4Vk6WZCyZTEZzaOrsFFWoAljLeMEWU8fCnoNzQkI5EDLsETGIYgp9LgV3YCzrCUd6B4EeMr06btbtP//EofEMcTzKMdwaE+SZqpveDjGeJCLeyAjggXkpRJiWlcvrM5W+XpaVi2COT5mbKxhi9pWjD8nPBLQlag95jy/XjZJfE/jMDabYInZaPr5i2hocUppMRgwosIBiHl85FqARhhjgRnM4Qj2FBSj40JFYUEiRkQBlo+PUJjD2VaPo3h7gMe85jkVpCHR2/eHr/79eT0fbXifv/7n9ePGs13d59h7c4s78aDlwM7q3tXhB8YPXJR2LBtiTzVhRpvON1++bEwb3dDf3DeCNuf2uH1FoCSvc2d5bl6gW7fp+Wt4t46Hf68fRr454PGBRr4wVUnDKo2NdQV0K4qSqAKR/qGbWPTH/ifrLCBYhu93lUIVeFbdZEfWHnuWfn9YKM1MPeG/sqdwSoE2ANjM9dgEzCaUqjGF9HVVg32pIHwMpp66yWZPtrVZg7sqakJzqNkb5Xzggftz8vJ/5jprdUvty01FJCUaqP/aLs9G+nrrAX+Zfu3Xqe5V/qoHX8vomaflz7ztPw+tPZByHO3fno7APn6Z8z6wb9QSwMEFAACAAgA0FVEUsas6DLAAQAAfgYAAB8AAAB1bml2ZXJzYWwvaHRtbF9za2luX3NldHRpbmdzLmpzjZTBT8IwFMbv/BVkXg3RgU68YYDEhIOJ3oyHrnuMha6vaQuCxv/ddQh23ZvSXuiXH9/ra9fvs9evRsSj/n3/s/5dr5+a61oDp1m9gcumLjr00umREUUGL0UJopAQBcjWIUsmDJz0r1+Eco5k7Zruny0o4/lFSMDq5O+JmgANoW0J7Z0y3FHix/HfPa+rQ0feOacba1EOOEoL0g4k6pLVTHSxrIffYQDjFvQ/6JJxaJjexHdp1kn+Oo7SJONjn+NYKib3C8xxkDK+zjVuZHag50M3fXq1V6CrG1+fyj5M5z4gCmMfLZRh4dn1LJ7F3aTSYAz81B1PJ/HkloQFS0H4DSWju9HkD7RhPK/HH/S2MIU90kmcDJORTyuWQ+uUOGTX2bCJycqrdZqt4gfOws56zbAGIdgedMuq/WEoVBt1xgUqjbk7kTaauEmiAllWyPzATcdukpzbrLPt+jbqyBikqLPj7cGVmz4THMYkajwzDJ7ZinjKZVe4nBENlnzcJqi6oHJBUCJVFymQDLQgRY/bsWHWuPVr1TjTa9AviKLKT3ctYKo4Af0ol+gEZi3jq7LSqobe/Kgg987P7jLcZ+/rG1BLAwQUAAIACADQVURSlBOzImkAAABuAAAAHAAAAHVuaXZlcnNhbC9sb2NhbF9zZXR0aW5ncy54bWwNzDEOgzAMQNGdU1jeKe3WgcDGVpbSA1jERZEcG5GA4PZk+8PTb/szChy8pWDq8PV4IrDO5oMuDn/TUL8RUib1JKbsUA2h76pWbCb5cs4FJliFLt4mjiUyjxSLHHYRqOFTXv/AHpuuugFQSwMEFAACAAgA52BCUqqfjlkWCgAAFhkAABcAAAB1bml2ZXJzYWwvdW5pdmVyc2FsLnBuZ+2Ya1RTVxbHjwKKKAXscnwhwaHWdmGliAgEAkKp6GBhxnEKyEtEEpVHwAABAkQeq6IVaNESAiSxr0ErkGKEECCg+EgtMSlggzEPiNBcIISAgRtCSDIXbefDzKxZM/N1+HDXXffc39n/fc7Zd+9z7qU/hoXY2myzAQDYHjkcfAwAi1IAVg9ar0Fawm7z7yK3VYRjIUGgWeA4gTxY4gI/CgSgpXL9UoIV8rwu/XAUAYCNmcvXKjkWlQPAlltHggOP58SpZS2fuhpyLyiWym8ONhAZ/p8JYm1KQonvbpiY2jvSK1PHeHutezuGv8u9jVNzMmyhWei24dSdqkMDl7KHoaJKUjYRu993IE7585lW8vw6AC68FWgNgP0u61UAfGW5E4CD15wtASjbiLgM/lRsD4DzH+xXAxC8LgiB3/lH+OlHgQvzQ/HbE6+4P9qSeCW3n/Pzk2XmrsrhPzPwX6mtwCvwCrwCr8Ar8Aq8Aq/AK/AKvAKvwP+f8NPN64J+PXm6M72GCw1q6Hyn/KNXB1Dezn9jdFLpvHSfSDbNXSXrmeFk3VXz0hzbvIBimBZRpvldWDgJPgunwg7gQjPD9JI4zNguWHpiZ07VLfXH0FFLC17DqPsokxYfYFysCyjw72DXabUo45TE3BkOp/VJD6giBRncBnKaTS/eZCDLH9o9nRqdcgUA86Y7CSpTmvQPmaYF/Tvx+KBj1wKIygUnW7iuOJ2+9ZmkKKJeHAHACeWPI3LOl7n8oznSSY15ok6WSuUJHCEXxKTuOBzi1AhAFz6uYmFJPzncY8i/w2SxbbX1Pi/+6izt7I9wQix0xczpCaq+Q7q2BLpHyFjJTD++ijD3JDUuKQAAuUeENSOg2b572vHzN3pxPUcEKYZaL3buF0YAcjSWCm3Ir6/cZt/2GeriPLk1tRbcJe1GOhXPZEFlmfb+2u+ktZzy0NfmfAMXlhxKmb4h35Sk42k4/i6Syi8RAH/0b+3WvW7vU6S3BRg3NyuwMP6bwk5rN/5SES83WZY7gipvCW2OheTDnpYI4bS1VDJDJWve+7NjYE4+3ViDfnEzsH2qYLpMnd1MDYVFUR7k+8qh4aUJbRXZndybgBeHEh57qhy5ajUA+ZmVNr3LKyKMXupjrO38RVhsnKP0GEynydi9e/i5Un72dkIzp5oa1ce3uqA+r53N5ngStrOkizkazLuFpp81PebnMSPexucYD0nXQ/mBaap6FmOUizJoSSJIjv6EIBXxGiS1lUNDyoxWU0Fam4pexxG2kTemOeFIfTtoLpYKAd8i0YDbphwm7GbEfVnnm959gEFWlSfs5WBpuSNSw8WPVwH/jhBLRT0hVbbtOEHejhNAIp/RKchHUkM9LGWtPk1j0ekNYTl7JHfzH9QbTAKx5BGGxTXqTez4aF7WDgY1lJdeofOWidBt2nn2NDOpczrao7KhiSScZRNKKVem+XDgAbvr3CSsciujKfd3WM0b3LFMvRrNepJkCPjcxQLM9GN+b81mbqzTcrlJ8tqsvT5QBuFlj22VXrqHZXullQ934T+UniDCZ0VRLIFPBL9R3Uw96MiSw9rKGjXnpSfcliGsl5vg/IIdQ5tIHpQKBXzqp+eiEzj/gHhGlCqV6YRns9M0teLsBy6ar5FpedyIomcslmShoRTUNfx77BSKrJlFnxBPD/qdrDi0E9wNIaou6Sca7beEMK7E37uN2R3Twg5KggnIUu1RGSINLNt6daNrEYspETJHvLnnF8p8bG+HLvvRKIk3yzpfdmDiEDf4Hee8JM+7GwmayRmOYbqaaoxlu4cZFONI0IVjjTONOAu4murDfepLHJd+TqKMufnEFirnLhLp92okNT55UVvByNedu63ZuxdHx9s+vjFlpeh40b55k0RIi9tZTxjU62rV3U+sSlpeJAkSKC6BpLMiHbGJmyr1UMHQ5DicRNO2Zm3QFc80JXqz1Bdapm8Nijs1Ffxs39FMcgXfwc3oWyqZr+DvwjexnI5DWNIRclfWTV0VNwvGBs2c2SBYjmJd/XHm99ugUyO1Uff2Jbib5Wue5g2Y969pa2Mei3YnnPPvqY5yS4iBmKreh5jh+9EsY2FzC7uchJWZHEvUH9ZeGs+KwVFblzx56VgBiy2gEfGaTi5zeJ9rEM8lDp1X6uzHEkxYjGWKLNINQBKdpkT0m2lc1ypozevha3Jx/eopq8EUPOmeIsaebvpxAD1UH1mTJUrRpZowbx+ERrMUL7a6bablfussLfTLaK1Qxdl3Z23AKU1iNLHojOzRM8Niqwc7oPLTXxw03nlIWNKjoIFNvZ6StQL5EG6vOBqqpaJgLuUzOumABaJad3Weq72eDDlEpHx8nc95frlykJJGP/TwcrUPW7K307/Htp4bFeGF63TdR58930+dN8Ym47fr+B3GTaUSV5LqsuKVA2xJZF8lVzs5aJgebzSk+E2em3YonjktskjB3D9/VrRDLzK/vyw+kIIqk7xTbxbwGvqEy5NOqLhDdMpUHw1uur7NFZ1GHTwpruPeiIS+YD/i8/Pe7G0tH3Qtr6z/TVY+G7v5rEhjluVtGMqITmijb3nmyyMH2zcXbGsIXy31QHLf1aiAo6NNqBdUdXL1cMcD0mM5eoifHQ8V7UcxzUXq9+yQ71C2vdRDQuhqIX4x3iReXz0o/vTy/ANTJFQtSX+GLq9bd7lJ79QWTx5r1GhOkCTtOLhCc/YHfKXw28T27m5blhoO0/BIJenTUFOIPCKka0xjn0bpWZ5dHBbDej8MBZKVFdF2VeoSHH551M/FhxQi+W0AUDKX4nSs0UlecysYT1PRBHHf1ws4NyJ7eN4QReuLpZzC+qq+EzWSFltDBIum5lYkvJTSWRl9MyIezUs3kPJZJjksKmjxJ4fbC0bPxJY7VnZXkUqdpVQ1yyNx+k6uc5O4uy0/5rtFJG1zkmCnMVLfqtcp2idjOO6tdti4y0Zr3lGqyW3TBOyrZEbTz7RjK2aq+j08hKtTVAXC4FFP8yDnNJ6WDO2Po3CTXiVOqy99XhUj68CFR0dbhEkGNeuDRH96x3AcujD5VVT5bC5JxOeCC5Vh9v5kS4VKgKz/+n+uTd8gtZEpltX9q2o2M0crpbtDcqtM1V9gJDi5b5YKUYELHYRgtDVjVuAvoaYyTCYFPUJsBy7o/q4z4eyoDftKuIDipWgHOq+lcX8sRAo2rnhG72IdT6z4YS2yLUFddM43WfcO0ZaLOq67cbbfw2ADDvZRcvCfLEoXbx0eMt08QBjmZ/gjVT0/POCkPNgKXIegeGOhTvqTH7Yi+OJh8z7CneVtBq5H//jrR3U3AMg0jvB6xJiQ/TqhW+E8Txiiz9N8u1OulQ4GeFkpckR1DL9zXZcQHQmq28C6dcyOztmX89YaSgS+TOeng4Wvf9/znP/HLdlAQ7h5fUvLB+S5uvPLPcCRD8OCm4NOFv8NUEsDBBQAAgAIAOdgQlLlZcaxSwAAAGoAAAAbAAAAdW5pdmVyc2FsL3VuaXZlcnNhbC5wbmcueG1ss7GvyM1RKEstKs7Mz7NVMtQzULK34+WyKShKLctMLVeoAIoBBSFASaESyDVCcMszU0oybJUszM0QYhmpmekZJbZKZqbmcEF9oJEAUEsBAgAAFAACAAgAEkRsTmtfMwTVAgAA9wcAAA8AAAAAAAAAAQAAAAAAAAAAAG5vbmUvcGxheWVyLnhtbFBLAQIAABQAAgAIAKmaek64+Zi64gIAAGcKAAAYAAAAAAAAAAEAAAAAAAIDAABub25lL2NvbW1vbl9tZXNzYWdlcy5sbmdQSwECAAAUAAIACACpmnpOtrL3yKUAAACCAQAAKQAAAAAAAAABAAAAAAAaBgAAbm9uZS9wbGF5YmFja19hbmRfbmF2aWdhdGlvbl9zZXR0aW5ncy54bWxQSwECAAAUAAIACACpmnpOH1SKajADAADHDgAAIgAAAAAAAAABAAAAAAAGBwAAbm9uZS9mbGFzaF9wdWJsaXNoaW5nX3NldHRpbmdzLnhtbFBLAQIAABQAAgAIAKmaek5CgcTFGAEAANQCAAAcAAAAAAAAAAEAAAAAAHYKAABub25lL2ZsYXNoX3NraW5fc2V0dGluZ3MueG1sUEsBAgAAFAACAAgAqZp6TtebcJYrAwAAbw4AACEAAAAAAAAAAQAAAAAAyAsAAG5vbmUvaHRtbF9wdWJsaXNoaW5nX3NldHRpbmdzLnhtbFBLAQIAABQAAgAIAKmaek6Oc/b6agAAAOUAAAAaAAAAAAAAAAEAAAAAADIPAABub25lL2h0bWxfc2tpbl9zZXR0aW5ncy5qc1BLAQIAABQAAgAIALCaek68fTX3SgAAAEkAAAAXAAAAAAAAAAEAAAAAANQPAABub25lL2xvY2FsX3NldHRpbmdzLnhtbFBLAQIAABQAAgAIAJO+llA2YVgCRwMAAOEJAAAUAAAAAAAAAAEAAAAAAFMQAAB1bml2ZXJzYWwvcGxheWVyLnhtbFBLAQIAABQAAgAIANBVRFKcXjIIFAYAADcXAAAdAAAAAAAAAAEAAAAAAMwTAAB1bml2ZXJzYWwvY29tbW9uX21lc3NhZ2VzLmxuZ1BLAQIAABQAAgAIANBVRFJmsqLVpQAAAIMBAAAuAAAAAAAAAAEAAAAAABsaAAB1bml2ZXJzYWwvcGxheWJhY2tfYW5kX25hdmlnYXRpb25fc2V0dGluZ3MueG1sUEsBAgAAFAACAAgA0FVEUtC9L7ROBAAAhxUAACcAAAAAAAAAAQAAAAAADBsAAHVuaXZlcnNhbC9mbGFzaF9wdWJsaXNoaW5nX3NldHRpbmdzLnhtbFBLAQIAABQAAgAIANBVRFI14uDDfAMAAAAMAAAhAAAAAAAAAAEAAAAAAJ8fAAB1bml2ZXJzYWwvZmxhc2hfc2tpbl9zZXR0aW5ncy54bWxQSwECAAAUAAIACADQVURS5kXGEUgEAAARFQAAJgAAAAAAAAABAAAAAABaIwAAdW5pdmVyc2FsL2h0bWxfcHVibGlzaGluZ19zZXR0aW5ncy54bWxQSwECAAAUAAIACADQVURSxqzoMsABAAB+BgAAHwAAAAAAAAABAAAAAADmJwAAdW5pdmVyc2FsL2h0bWxfc2tpbl9zZXR0aW5ncy5qc1BLAQIAABQAAgAIANBVRFKUE7MiaQAAAG4AAAAcAAAAAAAAAAEAAAAAAOMpAAB1bml2ZXJzYWwvbG9jYWxfc2V0dGluZ3MueG1sUEsBAgAAFAACAAgA52BCUqqfjlkWCgAAFhkAABcAAAAAAAAAAAAAAAAAhioAAHVuaXZlcnNhbC91bml2ZXJzYWwucG5nUEsBAgAAFAACAAgA52BCUuVlxrFLAAAAagAAABsAAAAAAAAAAQAAAAAA0TQAAHVuaXZlcnNhbC91bml2ZXJzYWwucG5nLnhtbFBLBQYAAAAAEgASAFYFAABVNQAAAAA="/>
  <p:tag name="ISPRING_UUID" val="{342C9F29-55D7-4725-AA67-52B2184C6040}"/>
  <p:tag name="ISPRING_RESOURCE_FOLDER" val="C:\Users\usuari\Downloads\MBruguera\CatDef\LLIÇONS\LLIÇÓ 7\Lliçó_07_N1_CT"/>
  <p:tag name="ISPRING_PRESENTATION_PATH" val="C:\Users\usuari\Downloads\MBruguera\CatDef\LLIÇONS\LLIÇÓ 7\Lliçó_07_N1_CT.pptx"/>
  <p:tag name="ISPRING_SCREEN_RECS_UPDATED" val="C:\Users\usuari\Downloads\MBruguera\CatDef\LLIÇONS\LLIÇÓ 7\Lliçó_07_N1_CT"/>
  <p:tag name="ISPRING_OUTPUT_FOLDER" val="[[&quot;b\uFFFD0F{AB8C8627-7FDD-4AB7-AE54-4F642AE82300}&quot;,&quot;C:\\Users\\usuari\\Downloads\\MBruguera\\CatDef\\LLIÇONS\\LLIÇÓ 7&quot;],[&quot;*\uFFFD\uFFFD\uFFFD{BB4CDCA5-F38E-475C-8C53-186BBAA01A72}&quot;,&quot;C:\\Users\\filom\\Documents\\ENGIMATH\\LESSONS\\MATRICES\\LESSON 7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100,&quot;optimizeImageForResolution&quot;:&quot;T_TRUE&quot;,&quot;optimizeImageForResolutionWidth&quot;:2048,&quot;optimizeImageForResolutionHeight&quot;:1536},&quot;audioQuality&quot;:90,&quot;videoQuality&quot;:80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publishDestination&quot;:&quot;LMS&quot;,&quot;wordSettings&quot;:{&quot;printCopies&quot;:1}}"/>
  <p:tag name="ISPRING_ULTRA_SCORM_COURCE_TITLE" val="Lliçó_07_N1_CT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PRESENTATION_TITLE" val="Lliçó_07_N1_CT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QUIZ_PROPERTIES" val="&lt;QuizProperties&gt;&lt;passAction&gt;&lt;action&gt;3&lt;/action&gt;&lt;/passAction&gt;&lt;failAction&gt;&lt;action&gt;3&lt;/action&gt;&lt;/failAction&gt;&lt;viewSlidesPolicy&gt;0&lt;/viewSlidesPolicy&gt;&lt;allowInterrupt&gt;1&lt;/allowInterrupt&gt;&lt;restartFailedQuiz&gt;0&lt;/restartFailedQuiz&gt;&lt;/QuizProperties&gt;&#10;"/>
  <p:tag name="ISPRING_QUIZ_SHAPES_ADDED" val="1"/>
  <p:tag name="ISPRING_RESOURCE_QUIZ" val="quiz5.quiz"/>
  <p:tag name="ISPRING_QUIZ_FULL_PATH" val="C:\Users\usuari\Downloads\MBruguera\CatDef\LLIÇONS\LLIÇÓ 7\Lliçó_07_N1_CT\quiz\quiz5.quiz"/>
  <p:tag name="ISPRING_QUIZ_RELATIVE_PATH" val="Lliçó_07_N1_CT\quiz\quiz5.quiz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0Byqg1awK_PyPvJDyODGIA&quot;,&quot;gi&quot;:&quot;kx-MzJHSVZMmQ8FuizRvVA&quot;,&quot;ti&quot;:&quot;characters&quot;,&quot;vs&quot;:{&quot;f&quot;:[1409,832,544],&quot;i&quot;:{&quot;d&quot;:&quot;0Byqg1awK_PyPvJDyODGIA&quot;,&quot;p&quot;:true}}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QUIZ_PROPERTIES" val="&lt;QuizProperties&gt;&lt;passAction&gt;&lt;action&gt;3&lt;/action&gt;&lt;/passAction&gt;&lt;failAction&gt;&lt;action&gt;3&lt;/action&gt;&lt;/failAction&gt;&lt;viewSlidesPolicy&gt;0&lt;/viewSlidesPolicy&gt;&lt;allowInterrupt&gt;1&lt;/allowInterrupt&gt;&lt;restartFailedQuiz&gt;0&lt;/restartFailedQuiz&gt;&lt;/QuizProperties&gt;&#10;"/>
  <p:tag name="ISPRING_QUIZ_SHAPES_ADDED" val="1"/>
  <p:tag name="ISPRING_RESOURCE_QUIZ" val="quiz7.quiz"/>
  <p:tag name="ISPRING_QUIZ_FULL_PATH" val="C:\Users\usuari\Downloads\MBruguera\CatDef\LLIÇONS\LLIÇÓ 7\Lliçó_07_N1_CT\quiz\quiz7.quiz"/>
  <p:tag name="ISPRING_QUIZ_RELATIVE_PATH" val="Lliçó_07_N1_CT\quiz\quiz7.quiz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Ix7XlYtTsMDSCw4ubKE_FQ&quot;,&quot;gi&quot;:&quot;kx-MzJHSVZMmQ8FuizRvVA&quot;,&quot;ti&quot;:&quot;characters&quot;,&quot;vs&quot;:{&quot;f&quot;:[1409,832,501],&quot;i&quot;:{&quot;d&quot;:&quot;Ix7XlYtTsMDSCw4ubKE_FQ&quot;,&quot;p&quot;:true}}}"/>
</p:tagLst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3536B3E856E114D9A0F128D2740EF3C" ma:contentTypeVersion="15" ma:contentTypeDescription="Crea un document nou" ma:contentTypeScope="" ma:versionID="33ba93f1bba4d6850953fc67c1c48dcb">
  <xsd:schema xmlns:xsd="http://www.w3.org/2001/XMLSchema" xmlns:xs="http://www.w3.org/2001/XMLSchema" xmlns:p="http://schemas.microsoft.com/office/2006/metadata/properties" xmlns:ns2="6634ef0f-8284-4f24-8eee-01f4c46a1b43" xmlns:ns3="5f4cd859-d425-42d9-aada-39d41c60c1f8" targetNamespace="http://schemas.microsoft.com/office/2006/metadata/properties" ma:root="true" ma:fieldsID="d4e40d85d96a0aff56fb07a7f94e9b34" ns2:_="" ns3:_="">
    <xsd:import namespace="6634ef0f-8284-4f24-8eee-01f4c46a1b43"/>
    <xsd:import namespace="5f4cd859-d425-42d9-aada-39d41c60c1f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34ef0f-8284-4f24-8eee-01f4c46a1b4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Etiquetes de la imatge" ma:readOnly="false" ma:fieldId="{5cf76f15-5ced-4ddc-b409-7134ff3c332f}" ma:taxonomyMulti="true" ma:sspId="d428ab8e-4d73-4f28-9b9b-be95a01e923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f4cd859-d425-42d9-aada-39d41c60c1f8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2941a14a-6689-4c04-8b09-a481c127ebf8}" ma:internalName="TaxCatchAll" ma:showField="CatchAllData" ma:web="5f4cd859-d425-42d9-aada-39d41c60c1f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Compartit amb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'ha compartit amb detal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us de contingut"/>
        <xsd:element ref="dc:title" minOccurs="0" maxOccurs="1" ma:index="4" ma:displayName="Títo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f4cd859-d425-42d9-aada-39d41c60c1f8" xsi:nil="true"/>
    <lcf76f155ced4ddcb4097134ff3c332f xmlns="6634ef0f-8284-4f24-8eee-01f4c46a1b43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59F7B99-CFD6-480A-AD63-88AE4F05E786}"/>
</file>

<file path=customXml/itemProps2.xml><?xml version="1.0" encoding="utf-8"?>
<ds:datastoreItem xmlns:ds="http://schemas.openxmlformats.org/officeDocument/2006/customXml" ds:itemID="{26D657A2-B6FA-482D-B4C7-D6BD9E7F7FF9}"/>
</file>

<file path=customXml/itemProps3.xml><?xml version="1.0" encoding="utf-8"?>
<ds:datastoreItem xmlns:ds="http://schemas.openxmlformats.org/officeDocument/2006/customXml" ds:itemID="{2797DC24-6C6D-4086-8962-ECA2F15F9768}"/>
</file>

<file path=docProps/app.xml><?xml version="1.0" encoding="utf-8"?>
<Properties xmlns="http://schemas.openxmlformats.org/officeDocument/2006/extended-properties" xmlns:vt="http://schemas.openxmlformats.org/officeDocument/2006/docPropsVTypes">
  <TotalTime>13090</TotalTime>
  <Words>876</Words>
  <Application>Microsoft Office PowerPoint</Application>
  <PresentationFormat>Widescreen</PresentationFormat>
  <Paragraphs>150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Arial</vt:lpstr>
      <vt:lpstr>Calibri</vt:lpstr>
      <vt:lpstr>Calibri Light</vt:lpstr>
      <vt:lpstr>Cambria Math</vt:lpstr>
      <vt:lpstr>Freestyle Script</vt:lpstr>
      <vt:lpstr>Segoe UI</vt:lpstr>
      <vt:lpstr>Segoe UI Semibold</vt:lpstr>
      <vt:lpstr>Times New Roman</vt:lpstr>
      <vt:lpstr>Tema do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Lliçó_07_N1_CT</dc:title>
  <dc:creator>Filomena Soares</dc:creator>
  <cp:lastModifiedBy>usuari</cp:lastModifiedBy>
  <cp:revision>339</cp:revision>
  <dcterms:created xsi:type="dcterms:W3CDTF">2019-03-25T06:42:45Z</dcterms:created>
  <dcterms:modified xsi:type="dcterms:W3CDTF">2021-07-26T18:19:22Z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0x01010083536B3E856E114D9A0F128D2740EF3C</vt:lpwstr>
  </property>
</Properties>
</file>