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5" r:id="rId2"/>
    <p:sldId id="277" r:id="rId3"/>
    <p:sldId id="286" r:id="rId4"/>
    <p:sldId id="284" r:id="rId5"/>
    <p:sldId id="295" r:id="rId6"/>
    <p:sldId id="278" r:id="rId7"/>
    <p:sldId id="287" r:id="rId8"/>
    <p:sldId id="285" r:id="rId9"/>
    <p:sldId id="279" r:id="rId10"/>
    <p:sldId id="296" r:id="rId11"/>
    <p:sldId id="283" r:id="rId12"/>
  </p:sldIdLst>
  <p:sldSz cx="12192000" cy="6858000"/>
  <p:notesSz cx="6858000" cy="9144000"/>
  <p:custDataLst>
    <p:tags r:id="rId14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DEDCE1"/>
    <a:srgbClr val="F25E4F"/>
    <a:srgbClr val="2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56" y="78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3492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35510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2577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172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5650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2910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88576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023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5135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20314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5560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10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9.xml"/><Relationship Id="rId5" Type="http://schemas.openxmlformats.org/officeDocument/2006/relationships/image" Target="../media/image3.png"/><Relationship Id="rId10" Type="http://schemas.openxmlformats.org/officeDocument/2006/relationships/image" Target="../media/image28.png"/><Relationship Id="rId4" Type="http://schemas.openxmlformats.org/officeDocument/2006/relationships/image" Target="../media/image1.jp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11" Type="http://schemas.openxmlformats.org/officeDocument/2006/relationships/slide" Target="slide6.xml"/><Relationship Id="rId5" Type="http://schemas.openxmlformats.org/officeDocument/2006/relationships/image" Target="../media/image49.png"/><Relationship Id="rId10" Type="http://schemas.openxmlformats.org/officeDocument/2006/relationships/slide" Target="slide2.xml"/><Relationship Id="rId4" Type="http://schemas.openxmlformats.org/officeDocument/2006/relationships/image" Target="../media/image1.jp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3.png"/><Relationship Id="rId21" Type="http://schemas.openxmlformats.org/officeDocument/2006/relationships/slide" Target="slide6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51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slide" Target="slide6.xm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8.png"/><Relationship Id="rId5" Type="http://schemas.openxmlformats.org/officeDocument/2006/relationships/image" Target="../media/image1.jp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160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5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9.xml"/><Relationship Id="rId5" Type="http://schemas.openxmlformats.org/officeDocument/2006/relationships/image" Target="../media/image1.jp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a.wikipedia.org/wiki/Matriu_transposada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29.png"/><Relationship Id="rId10" Type="http://schemas.openxmlformats.org/officeDocument/2006/relationships/slide" Target="slide6.xml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slide" Target="slide9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image" Target="../media/image290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1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1.jpg"/><Relationship Id="rId21" Type="http://schemas.openxmlformats.org/officeDocument/2006/relationships/image" Target="../media/image39.png"/><Relationship Id="rId7" Type="http://schemas.openxmlformats.org/officeDocument/2006/relationships/slide" Target="slide9.xml"/><Relationship Id="rId12" Type="http://schemas.openxmlformats.org/officeDocument/2006/relationships/image" Target="../media/image33.png"/><Relationship Id="rId17" Type="http://schemas.openxmlformats.org/officeDocument/2006/relationships/image" Target="../media/image350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0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24" Type="http://schemas.openxmlformats.org/officeDocument/2006/relationships/image" Target="../media/image42.png"/><Relationship Id="rId5" Type="http://schemas.openxmlformats.org/officeDocument/2006/relationships/image" Target="../media/image290.png"/><Relationship Id="rId15" Type="http://schemas.openxmlformats.org/officeDocument/2006/relationships/image" Target="../media/image330.png"/><Relationship Id="rId23" Type="http://schemas.openxmlformats.org/officeDocument/2006/relationships/image" Target="../media/image41.png"/><Relationship Id="rId28" Type="http://schemas.openxmlformats.org/officeDocument/2006/relationships/slide" Target="slide6.xml"/><Relationship Id="rId10" Type="http://schemas.openxmlformats.org/officeDocument/2006/relationships/image" Target="../media/image31.png"/><Relationship Id="rId19" Type="http://schemas.openxmlformats.org/officeDocument/2006/relationships/image" Target="../media/image37.png"/><Relationship Id="rId4" Type="http://schemas.openxmlformats.org/officeDocument/2006/relationships/image" Target="../media/image3.png"/><Relationship Id="rId14" Type="http://schemas.openxmlformats.org/officeDocument/2006/relationships/image" Target="../media/image35.png"/><Relationship Id="rId22" Type="http://schemas.openxmlformats.org/officeDocument/2006/relationships/image" Target="../media/image40.png"/><Relationship Id="rId27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5.png"/><Relationship Id="rId12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9.xml"/><Relationship Id="rId11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image" Target="../media/image47.png"/><Relationship Id="rId4" Type="http://schemas.openxmlformats.org/officeDocument/2006/relationships/image" Target="../media/image1.jp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7</a:t>
            </a:r>
          </a:p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Índice</a:t>
            </a:r>
            <a:endParaRPr lang="ca-ES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Transpuesta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6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6" name="CaixaDeTexto 12">
            <a:extLst>
              <a:ext uri="{FF2B5EF4-FFF2-40B4-BE49-F238E27FC236}">
                <a16:creationId xmlns:a16="http://schemas.microsoft.com/office/drawing/2014/main" id="{6A79C7F7-96F9-403B-8848-758344C5F902}"/>
              </a:ext>
            </a:extLst>
          </p:cNvPr>
          <p:cNvSpPr txBox="1"/>
          <p:nvPr/>
        </p:nvSpPr>
        <p:spPr>
          <a:xfrm>
            <a:off x="1879200" y="23626"/>
            <a:ext cx="1031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5E4F"/>
                </a:solidFill>
              </a:rPr>
              <a:t>¡Recuerde!</a:t>
            </a:r>
            <a:r>
              <a:rPr lang="es-ES" dirty="0"/>
              <a:t> </a:t>
            </a:r>
          </a:p>
          <a:p>
            <a:r>
              <a:rPr lang="es-ES" dirty="0">
                <a:solidFill>
                  <a:srgbClr val="0C2B8E"/>
                </a:solidFill>
              </a:rPr>
              <a:t>Puede </a:t>
            </a:r>
            <a:r>
              <a:rPr lang="es-ES" b="1" dirty="0">
                <a:solidFill>
                  <a:srgbClr val="0C2B8E"/>
                </a:solidFill>
              </a:rPr>
              <a:t>recorrer todas las secciones </a:t>
            </a:r>
            <a:r>
              <a:rPr lang="es-ES" dirty="0">
                <a:solidFill>
                  <a:srgbClr val="0C2B8E"/>
                </a:solidFill>
              </a:rPr>
              <a:t>(</a:t>
            </a:r>
            <a:r>
              <a:rPr lang="es-ES" i="1" dirty="0" err="1">
                <a:solidFill>
                  <a:srgbClr val="0C2B8E"/>
                </a:solidFill>
              </a:rPr>
              <a:t>intro</a:t>
            </a:r>
            <a:r>
              <a:rPr lang="es-ES" dirty="0">
                <a:solidFill>
                  <a:srgbClr val="0C2B8E"/>
                </a:solidFill>
              </a:rPr>
              <a:t> o clic con el </a:t>
            </a:r>
            <a:r>
              <a:rPr lang="es-ES" i="1" dirty="0">
                <a:solidFill>
                  <a:srgbClr val="0C2B8E"/>
                </a:solidFill>
              </a:rPr>
              <a:t>mouse</a:t>
            </a:r>
            <a:r>
              <a:rPr lang="es-ES" dirty="0">
                <a:solidFill>
                  <a:srgbClr val="0C2B8E"/>
                </a:solidFill>
              </a:rPr>
              <a:t>) o </a:t>
            </a:r>
            <a:r>
              <a:rPr lang="es-ES" b="1" dirty="0">
                <a:solidFill>
                  <a:srgbClr val="0C2B8E"/>
                </a:solidFill>
              </a:rPr>
              <a:t>elegir la sección que le interese </a:t>
            </a:r>
            <a:r>
              <a:rPr lang="es-ES" dirty="0">
                <a:solidFill>
                  <a:srgbClr val="0C2B8E"/>
                </a:solidFill>
              </a:rPr>
              <a:t>haciendo clic sobre ella. Escoja “</a:t>
            </a:r>
            <a:r>
              <a:rPr lang="es-ES" b="1" dirty="0">
                <a:solidFill>
                  <a:srgbClr val="0C2B8E"/>
                </a:solidFill>
              </a:rPr>
              <a:t>¡Inténtelo!</a:t>
            </a:r>
            <a:r>
              <a:rPr lang="es-ES" dirty="0">
                <a:solidFill>
                  <a:srgbClr val="0C2B8E"/>
                </a:solidFill>
              </a:rPr>
              <a:t>”</a:t>
            </a:r>
            <a:r>
              <a:rPr lang="es-ES" b="1" dirty="0">
                <a:solidFill>
                  <a:srgbClr val="0C2B8E"/>
                </a:solidFill>
              </a:rPr>
              <a:t> </a:t>
            </a:r>
            <a:r>
              <a:rPr lang="es-ES" dirty="0">
                <a:solidFill>
                  <a:srgbClr val="0C2B8E"/>
                </a:solidFill>
              </a:rPr>
              <a:t>solo </a:t>
            </a:r>
            <a:r>
              <a:rPr lang="es-ES" u="sng" dirty="0">
                <a:solidFill>
                  <a:srgbClr val="0C2B8E"/>
                </a:solidFill>
              </a:rPr>
              <a:t>después de pasar por todos los contenidos de </a:t>
            </a:r>
            <a:r>
              <a:rPr lang="es-ES" u="sng">
                <a:solidFill>
                  <a:srgbClr val="0C2B8E"/>
                </a:solidFill>
              </a:rPr>
              <a:t>la lección</a:t>
            </a:r>
            <a:r>
              <a:rPr lang="es-ES" u="sng" dirty="0">
                <a:solidFill>
                  <a:srgbClr val="0C2B8E"/>
                </a:solidFill>
              </a:rPr>
              <a:t>.</a:t>
            </a:r>
            <a:endParaRPr lang="es-ES" dirty="0">
              <a:solidFill>
                <a:srgbClr val="0C2B8E"/>
              </a:solidFill>
            </a:endParaRPr>
          </a:p>
        </p:txBody>
      </p:sp>
      <p:sp>
        <p:nvSpPr>
          <p:cNvPr id="15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6AABEC34-8548-4254-AE37-41B024F262ED}"/>
              </a:ext>
            </a:extLst>
          </p:cNvPr>
          <p:cNvSpPr/>
          <p:nvPr/>
        </p:nvSpPr>
        <p:spPr>
          <a:xfrm>
            <a:off x="18000" y="2790000"/>
            <a:ext cx="1764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</a:t>
            </a:r>
            <a:r>
              <a:rPr lang="ca-ES" b="1" dirty="0" err="1">
                <a:solidFill>
                  <a:schemeClr val="tx1"/>
                </a:solidFill>
              </a:rPr>
              <a:t>Transpuesta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7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A7FB9E14-85A1-4B4A-B263-3593D666C85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8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14FDE364-ED5A-4AA8-B577-9DBD349E7A4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Transpuesta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9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4A2144C9-9B87-45C3-9D9A-246A1C845D6F}"/>
              </a:ext>
            </a:extLst>
          </p:cNvPr>
          <p:cNvSpPr/>
          <p:nvPr/>
        </p:nvSpPr>
        <p:spPr>
          <a:xfrm>
            <a:off x="18000" y="2790000"/>
            <a:ext cx="1764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</a:t>
            </a:r>
            <a:r>
              <a:rPr lang="ca-ES" b="1" dirty="0" err="1">
                <a:solidFill>
                  <a:schemeClr val="tx1"/>
                </a:solidFill>
              </a:rPr>
              <a:t>Transpuesta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6" name="ISPRING_QUIZ_SHAPE0">
            <a:extLst>
              <a:ext uri="{FF2B5EF4-FFF2-40B4-BE49-F238E27FC236}">
                <a16:creationId xmlns:a16="http://schemas.microsoft.com/office/drawing/2014/main" id="{B50669E6-5378-4EE8-8E8B-492CC521BE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0" name="ISPRING_QUIZ_SHAPE1">
            <a:extLst>
              <a:ext uri="{FF2B5EF4-FFF2-40B4-BE49-F238E27FC236}">
                <a16:creationId xmlns:a16="http://schemas.microsoft.com/office/drawing/2014/main" id="{129BDFB1-1875-4110-8ED3-5617BEC5001C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21" name="ISPRING_QUIZ_SHAPE2">
            <a:extLst>
              <a:ext uri="{FF2B5EF4-FFF2-40B4-BE49-F238E27FC236}">
                <a16:creationId xmlns:a16="http://schemas.microsoft.com/office/drawing/2014/main" id="{D5542CA0-A2AA-42CF-A031-64D5C5ED4865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23" name="ISPRING_QUIZ_SHAPE3">
            <a:extLst>
              <a:ext uri="{FF2B5EF4-FFF2-40B4-BE49-F238E27FC236}">
                <a16:creationId xmlns:a16="http://schemas.microsoft.com/office/drawing/2014/main" id="{4604F53A-D3AD-4E06-9434-010EF0FD46BE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4" name="ISPRING_QUIZ_SHAPE4">
            <a:extLst>
              <a:ext uri="{FF2B5EF4-FFF2-40B4-BE49-F238E27FC236}">
                <a16:creationId xmlns:a16="http://schemas.microsoft.com/office/drawing/2014/main" id="{0DD2053B-2D8C-4813-9CDB-0048F477AAF4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959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152984" y="450644"/>
            <a:ext cx="7743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¡Esperamos que le haya sido de utilidad!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Fin 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de la </a:t>
            </a:r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7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8" name="Retângulo: Cantos Arredondados 17">
            <a:hlinkClick r:id="rId8" action="ppaction://hlinksldjump"/>
            <a:extLst>
              <a:ext uri="{FF2B5EF4-FFF2-40B4-BE49-F238E27FC236}">
                <a16:creationId xmlns:a16="http://schemas.microsoft.com/office/drawing/2014/main" id="{08C39A05-E45C-4D09-B86F-7D38B98ABC6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8F79E82-BBD3-407D-AB3C-036D1B3517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0360" y="1658868"/>
            <a:ext cx="1317307" cy="4572000"/>
          </a:xfrm>
          <a:prstGeom prst="rect">
            <a:avLst/>
          </a:prstGeom>
        </p:spPr>
      </p:pic>
      <p:sp>
        <p:nvSpPr>
          <p:cNvPr id="23" name="Retângulo: Cantos Arredondados 21">
            <a:hlinkClick r:id="rId10" action="ppaction://hlinksldjump"/>
            <a:extLst>
              <a:ext uri="{FF2B5EF4-FFF2-40B4-BE49-F238E27FC236}">
                <a16:creationId xmlns:a16="http://schemas.microsoft.com/office/drawing/2014/main" id="{563125B7-3EC7-4BC5-98A0-48D99AAC2C0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Transpuesta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2">
            <a:hlinkClick r:id="rId11" action="ppaction://hlinksldjump"/>
            <a:extLst>
              <a:ext uri="{FF2B5EF4-FFF2-40B4-BE49-F238E27FC236}">
                <a16:creationId xmlns:a16="http://schemas.microsoft.com/office/drawing/2014/main" id="{EF96EDDF-771B-45B1-9A75-04A908CFB7A8}"/>
              </a:ext>
            </a:extLst>
          </p:cNvPr>
          <p:cNvSpPr/>
          <p:nvPr/>
        </p:nvSpPr>
        <p:spPr>
          <a:xfrm>
            <a:off x="18000" y="2790000"/>
            <a:ext cx="1764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</a:t>
            </a:r>
            <a:r>
              <a:rPr lang="ca-ES" b="1" dirty="0" err="1">
                <a:solidFill>
                  <a:schemeClr val="tx1"/>
                </a:solidFill>
              </a:rPr>
              <a:t>Transpuesta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7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1810793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247623" y="238488"/>
                <a:ext cx="9690607" cy="1945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1" u="sng" dirty="0" err="1">
                    <a:solidFill>
                      <a:srgbClr val="F25E4F"/>
                    </a:solidFill>
                  </a:rPr>
                  <a:t>Definición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ca-ES" sz="2400" dirty="0"/>
                  <a:t>Si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Transpuesta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que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denotaremos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por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), es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que resulta de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intercambiar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las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y las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columnas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es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decir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columnas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)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son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columnas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) de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623" y="238488"/>
                <a:ext cx="9690607" cy="1945533"/>
              </a:xfrm>
              <a:prstGeom prst="rect">
                <a:avLst/>
              </a:prstGeom>
              <a:blipFill>
                <a:blip r:embed="rId4"/>
                <a:stretch>
                  <a:fillRect l="-1007" t="-2508" r="-1007" b="-627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ângulo: Cantos Arredondados 49">
            <a:hlinkClick r:id="rId5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3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DA9B77CC-C7DB-4854-BA21-DAD7EDC2E027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Transpuesta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E4E0327B-11FB-4FE4-BB8D-4B2A9A9FAB97}"/>
              </a:ext>
            </a:extLst>
          </p:cNvPr>
          <p:cNvSpPr/>
          <p:nvPr/>
        </p:nvSpPr>
        <p:spPr>
          <a:xfrm>
            <a:off x="18000" y="2790000"/>
            <a:ext cx="1764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</a:t>
            </a:r>
            <a:r>
              <a:rPr lang="ca-ES" b="1" dirty="0" err="1">
                <a:solidFill>
                  <a:schemeClr val="tx1"/>
                </a:solidFill>
              </a:rPr>
              <a:t>Transpuesta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63108" y="2505076"/>
            <a:ext cx="9859639" cy="2872361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7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1810793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239396" y="226068"/>
                <a:ext cx="9690607" cy="1945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1" u="sng" dirty="0" err="1">
                    <a:solidFill>
                      <a:srgbClr val="F25E4F"/>
                    </a:solidFill>
                  </a:rPr>
                  <a:t>Definición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ca-ES" sz="2400" dirty="0"/>
                  <a:t>Si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Transpuesta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que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denotaremos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por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), es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que resulta de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intercambiar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las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y las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columnas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es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decir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columnas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)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son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columnas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) de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396" y="226068"/>
                <a:ext cx="9690607" cy="1945533"/>
              </a:xfrm>
              <a:prstGeom prst="rect">
                <a:avLst/>
              </a:prstGeom>
              <a:blipFill>
                <a:blip r:embed="rId4"/>
                <a:stretch>
                  <a:fillRect l="-943" t="-2508" r="-1006" b="-627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401566" y="2677924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0" name="Retângulo: Cantos Arredondados 49">
            <a:hlinkClick r:id="rId6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354203-5C02-4F7A-8BFE-9FE3F4DFF6D1}"/>
                  </a:ext>
                </a:extLst>
              </p:cNvPr>
              <p:cNvSpPr/>
              <p:nvPr/>
            </p:nvSpPr>
            <p:spPr>
              <a:xfrm>
                <a:off x="4546986" y="4449573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ca-ES" b="1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354203-5C02-4F7A-8BFE-9FE3F4DFF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986" y="4449573"/>
                <a:ext cx="78098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D54DA1AF-1FA7-4C07-B2E6-CAEBC98D3427}"/>
                  </a:ext>
                </a:extLst>
              </p:cNvPr>
              <p:cNvSpPr/>
              <p:nvPr/>
            </p:nvSpPr>
            <p:spPr>
              <a:xfrm>
                <a:off x="7252889" y="3228039"/>
                <a:ext cx="1999137" cy="11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ca-ES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D54DA1AF-1FA7-4C07-B2E6-CAEBC98D3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889" y="3228039"/>
                <a:ext cx="1999137" cy="1126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BFDBD30-3AFE-4BC1-8288-804CD62948D3}"/>
                  </a:ext>
                </a:extLst>
              </p:cNvPr>
              <p:cNvSpPr/>
              <p:nvPr/>
            </p:nvSpPr>
            <p:spPr>
              <a:xfrm>
                <a:off x="4729170" y="3517722"/>
                <a:ext cx="1932900" cy="55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/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BFDBD30-3AFE-4BC1-8288-804CD6294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170" y="3517722"/>
                <a:ext cx="1932900" cy="5543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91558B18-5A9F-4CB1-A96E-98D807AD2B64}"/>
              </a:ext>
            </a:extLst>
          </p:cNvPr>
          <p:cNvSpPr/>
          <p:nvPr/>
        </p:nvSpPr>
        <p:spPr>
          <a:xfrm>
            <a:off x="5401160" y="3477329"/>
            <a:ext cx="1032169" cy="369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A71E87DC-7E03-4142-947A-FC324FDA3176}"/>
                  </a:ext>
                </a:extLst>
              </p:cNvPr>
              <p:cNvSpPr/>
              <p:nvPr/>
            </p:nvSpPr>
            <p:spPr>
              <a:xfrm>
                <a:off x="5293332" y="348914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ca-ES"/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A71E87DC-7E03-4142-947A-FC324FDA3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332" y="3489143"/>
                <a:ext cx="3658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728FFE78-347C-4A29-90B7-CDAE04A31D18}"/>
                  </a:ext>
                </a:extLst>
              </p:cNvPr>
              <p:cNvSpPr/>
              <p:nvPr/>
            </p:nvSpPr>
            <p:spPr>
              <a:xfrm>
                <a:off x="5649649" y="3489537"/>
                <a:ext cx="538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ca-ES"/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728FFE78-347C-4A29-90B7-CDAE04A31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649" y="3489537"/>
                <a:ext cx="53893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F93AF21-83D8-407B-BF9D-3FFE251814F4}"/>
                  </a:ext>
                </a:extLst>
              </p:cNvPr>
              <p:cNvSpPr/>
              <p:nvPr/>
            </p:nvSpPr>
            <p:spPr>
              <a:xfrm>
                <a:off x="6176393" y="3487632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ca-ES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F93AF21-83D8-407B-BF9D-3FFE25181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393" y="3487632"/>
                <a:ext cx="36580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Conexão reta unidirecional 79">
            <a:extLst>
              <a:ext uri="{FF2B5EF4-FFF2-40B4-BE49-F238E27FC236}">
                <a16:creationId xmlns:a16="http://schemas.microsoft.com/office/drawing/2014/main" id="{F2C686E5-33C3-47A4-A32E-094E8807104A}"/>
              </a:ext>
            </a:extLst>
          </p:cNvPr>
          <p:cNvCxnSpPr>
            <a:cxnSpLocks/>
          </p:cNvCxnSpPr>
          <p:nvPr/>
        </p:nvCxnSpPr>
        <p:spPr>
          <a:xfrm>
            <a:off x="4927859" y="3941257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C255EB41-1687-4667-9CD6-09521392FBB9}"/>
                  </a:ext>
                </a:extLst>
              </p:cNvPr>
              <p:cNvSpPr/>
              <p:nvPr/>
            </p:nvSpPr>
            <p:spPr>
              <a:xfrm>
                <a:off x="7084700" y="4470091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ca-ES" b="1"/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C255EB41-1687-4667-9CD6-09521392F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700" y="4470091"/>
                <a:ext cx="78098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Conexão reta unidirecional 81">
            <a:extLst>
              <a:ext uri="{FF2B5EF4-FFF2-40B4-BE49-F238E27FC236}">
                <a16:creationId xmlns:a16="http://schemas.microsoft.com/office/drawing/2014/main" id="{282A8776-24F4-492D-A800-E9076F80E990}"/>
              </a:ext>
            </a:extLst>
          </p:cNvPr>
          <p:cNvCxnSpPr>
            <a:cxnSpLocks/>
          </p:cNvCxnSpPr>
          <p:nvPr/>
        </p:nvCxnSpPr>
        <p:spPr>
          <a:xfrm>
            <a:off x="7465573" y="3961775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C550D54F-B9A0-44C5-AB78-3656975D7A1E}"/>
              </a:ext>
            </a:extLst>
          </p:cNvPr>
          <p:cNvCxnSpPr>
            <a:cxnSpLocks/>
          </p:cNvCxnSpPr>
          <p:nvPr/>
        </p:nvCxnSpPr>
        <p:spPr>
          <a:xfrm rot="16200000">
            <a:off x="7011369" y="3506774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77F86E18-248A-4377-A097-1E7A91A0ED11}"/>
              </a:ext>
            </a:extLst>
          </p:cNvPr>
          <p:cNvSpPr/>
          <p:nvPr/>
        </p:nvSpPr>
        <p:spPr>
          <a:xfrm>
            <a:off x="5440969" y="3092603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>
                <a:solidFill>
                  <a:srgbClr val="C00000"/>
                </a:solidFill>
              </a:rPr>
              <a:t>1ª  fila </a:t>
            </a: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E1DFD4DD-5607-47AF-9E2F-AC60B9C08221}"/>
              </a:ext>
            </a:extLst>
          </p:cNvPr>
          <p:cNvSpPr/>
          <p:nvPr/>
        </p:nvSpPr>
        <p:spPr>
          <a:xfrm>
            <a:off x="7615203" y="2769052"/>
            <a:ext cx="1326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b="1" dirty="0">
                <a:solidFill>
                  <a:srgbClr val="C00000"/>
                </a:solidFill>
              </a:rPr>
              <a:t>1ª columna </a:t>
            </a:r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224D9911-BAC3-4F0F-B636-A2D9694D6728}"/>
              </a:ext>
            </a:extLst>
          </p:cNvPr>
          <p:cNvSpPr/>
          <p:nvPr/>
        </p:nvSpPr>
        <p:spPr>
          <a:xfrm>
            <a:off x="5400651" y="3743160"/>
            <a:ext cx="1032169" cy="369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2EA46CDC-BB03-4C6B-840F-3E8476E8F56F}"/>
                  </a:ext>
                </a:extLst>
              </p:cNvPr>
              <p:cNvSpPr/>
              <p:nvPr/>
            </p:nvSpPr>
            <p:spPr>
              <a:xfrm>
                <a:off x="5735865" y="375849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ca-ES"/>
              </a:p>
            </p:txBody>
          </p:sp>
        </mc:Choice>
        <mc:Fallback xmlns="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2EA46CDC-BB03-4C6B-840F-3E8476E8F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865" y="3758496"/>
                <a:ext cx="36580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B625512B-1433-4E88-B68A-A248E71C623B}"/>
                  </a:ext>
                </a:extLst>
              </p:cNvPr>
              <p:cNvSpPr/>
              <p:nvPr/>
            </p:nvSpPr>
            <p:spPr>
              <a:xfrm>
                <a:off x="6176213" y="375659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ca-ES"/>
              </a:p>
            </p:txBody>
          </p:sp>
        </mc:Choice>
        <mc:Fallback xmlns="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B625512B-1433-4E88-B68A-A248E71C6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213" y="3756591"/>
                <a:ext cx="36580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94C63FAB-575A-4BCA-9DDF-3352C826F307}"/>
                  </a:ext>
                </a:extLst>
              </p:cNvPr>
              <p:cNvSpPr/>
              <p:nvPr/>
            </p:nvSpPr>
            <p:spPr>
              <a:xfrm>
                <a:off x="5293332" y="375711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ca-ES"/>
              </a:p>
            </p:txBody>
          </p:sp>
        </mc:Choice>
        <mc:Fallback xmlns="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94C63FAB-575A-4BCA-9DDF-3352C826F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332" y="3757111"/>
                <a:ext cx="36580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tângulo 90">
            <a:extLst>
              <a:ext uri="{FF2B5EF4-FFF2-40B4-BE49-F238E27FC236}">
                <a16:creationId xmlns:a16="http://schemas.microsoft.com/office/drawing/2014/main" id="{59ABE285-51FE-44FC-A41E-F9E1277D9F2F}"/>
              </a:ext>
            </a:extLst>
          </p:cNvPr>
          <p:cNvSpPr/>
          <p:nvPr/>
        </p:nvSpPr>
        <p:spPr>
          <a:xfrm>
            <a:off x="5441332" y="4150837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>
                <a:solidFill>
                  <a:srgbClr val="C00000"/>
                </a:solidFill>
              </a:rPr>
              <a:t>2ª fila </a:t>
            </a:r>
          </a:p>
        </p:txBody>
      </p:sp>
      <p:sp>
        <p:nvSpPr>
          <p:cNvPr id="92" name="Retângulo 91">
            <a:extLst>
              <a:ext uri="{FF2B5EF4-FFF2-40B4-BE49-F238E27FC236}">
                <a16:creationId xmlns:a16="http://schemas.microsoft.com/office/drawing/2014/main" id="{60E80239-9460-471D-8F78-34904506BFE3}"/>
              </a:ext>
            </a:extLst>
          </p:cNvPr>
          <p:cNvSpPr/>
          <p:nvPr/>
        </p:nvSpPr>
        <p:spPr>
          <a:xfrm>
            <a:off x="8195625" y="4438539"/>
            <a:ext cx="1326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b="1" dirty="0">
                <a:solidFill>
                  <a:srgbClr val="C00000"/>
                </a:solidFill>
              </a:rPr>
              <a:t>2ª columna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/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ca-E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a-E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ca-E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ca-ES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eqArr>
                      </m:sub>
                    </m:sSub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ca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a-ES" sz="2000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tângulo 93">
            <a:extLst>
              <a:ext uri="{FF2B5EF4-FFF2-40B4-BE49-F238E27FC236}">
                <a16:creationId xmlns:a16="http://schemas.microsoft.com/office/drawing/2014/main" id="{C7053A78-4861-49AF-80E9-B3F7FD0FAFCB}"/>
              </a:ext>
            </a:extLst>
          </p:cNvPr>
          <p:cNvSpPr/>
          <p:nvPr/>
        </p:nvSpPr>
        <p:spPr>
          <a:xfrm>
            <a:off x="5752145" y="5521201"/>
            <a:ext cx="2485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000" b="1" dirty="0" err="1">
                <a:ln w="9525">
                  <a:solidFill>
                    <a:srgbClr val="F25E4F"/>
                  </a:solidFill>
                  <a:prstDash val="solid"/>
                </a:ln>
              </a:rPr>
              <a:t>Notación</a:t>
            </a:r>
            <a:r>
              <a:rPr lang="ca-ES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 </a:t>
            </a:r>
            <a:r>
              <a:rPr lang="ca-ES" sz="2000" b="1" dirty="0" err="1">
                <a:ln w="9525">
                  <a:solidFill>
                    <a:srgbClr val="F25E4F"/>
                  </a:solidFill>
                  <a:prstDash val="solid"/>
                </a:ln>
              </a:rPr>
              <a:t>Matemática</a:t>
            </a:r>
            <a:endParaRPr lang="ca-ES" sz="2000" b="1" dirty="0">
              <a:ln w="9525">
                <a:solidFill>
                  <a:srgbClr val="F25E4F"/>
                </a:solidFill>
                <a:prstDash val="solid"/>
              </a:ln>
            </a:endParaRPr>
          </a:p>
        </p:txBody>
      </p:sp>
      <p:sp>
        <p:nvSpPr>
          <p:cNvPr id="37" name="Retângulo: Cantos Arredondados 21">
            <a:hlinkClick r:id="rId20" action="ppaction://hlinksldjump"/>
            <a:extLst>
              <a:ext uri="{FF2B5EF4-FFF2-40B4-BE49-F238E27FC236}">
                <a16:creationId xmlns:a16="http://schemas.microsoft.com/office/drawing/2014/main" id="{07A42A0F-A794-4ADB-8912-823364300371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Transpuesta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22">
            <a:hlinkClick r:id="rId21" action="ppaction://hlinksldjump"/>
            <a:extLst>
              <a:ext uri="{FF2B5EF4-FFF2-40B4-BE49-F238E27FC236}">
                <a16:creationId xmlns:a16="http://schemas.microsoft.com/office/drawing/2014/main" id="{5EFC75CB-B32D-407F-8852-1FDF00F6DD25}"/>
              </a:ext>
            </a:extLst>
          </p:cNvPr>
          <p:cNvSpPr/>
          <p:nvPr/>
        </p:nvSpPr>
        <p:spPr>
          <a:xfrm>
            <a:off x="18000" y="2790000"/>
            <a:ext cx="1764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</a:t>
            </a:r>
            <a:r>
              <a:rPr lang="ca-ES" b="1" dirty="0" err="1">
                <a:solidFill>
                  <a:schemeClr val="tx1"/>
                </a:solidFill>
              </a:rPr>
              <a:t>Transpuesta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1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22877 -0.0372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-187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19244 0.0185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92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33333E-6 L 0.15625 0.0752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375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19257 0.020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26745 -0.0761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-381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23112 -0.021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9" y="-106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19506 0.0351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175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23138 -0.016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4" grpId="0" animBg="1"/>
      <p:bldP spid="51" grpId="0"/>
      <p:bldP spid="54" grpId="0"/>
      <p:bldP spid="67" grpId="0" animBg="1"/>
      <p:bldP spid="67" grpId="1" animBg="1"/>
      <p:bldP spid="67" grpId="2" animBg="1"/>
      <p:bldP spid="71" grpId="0"/>
      <p:bldP spid="71" grpId="1"/>
      <p:bldP spid="76" grpId="0"/>
      <p:bldP spid="76" grpId="1"/>
      <p:bldP spid="78" grpId="0"/>
      <p:bldP spid="78" grpId="1"/>
      <p:bldP spid="81" grpId="0" animBg="1"/>
      <p:bldP spid="13" grpId="0"/>
      <p:bldP spid="13" grpId="1"/>
      <p:bldP spid="84" grpId="0"/>
      <p:bldP spid="84" grpId="1"/>
      <p:bldP spid="85" grpId="0" animBg="1"/>
      <p:bldP spid="85" grpId="1" animBg="1"/>
      <p:bldP spid="85" grpId="2" animBg="1"/>
      <p:bldP spid="86" grpId="0"/>
      <p:bldP spid="86" grpId="1"/>
      <p:bldP spid="87" grpId="0"/>
      <p:bldP spid="87" grpId="1"/>
      <p:bldP spid="88" grpId="0"/>
      <p:bldP spid="88" grpId="1"/>
      <p:bldP spid="91" grpId="0"/>
      <p:bldP spid="92" grpId="0"/>
      <p:bldP spid="93" grpId="0" animBg="1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63108" y="2505076"/>
            <a:ext cx="9859639" cy="2872361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7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1810793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239680" y="232239"/>
                <a:ext cx="9690607" cy="1945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1" u="sng" dirty="0">
                    <a:solidFill>
                      <a:srgbClr val="F25E4F"/>
                    </a:solidFill>
                  </a:rPr>
                  <a:t>Definición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ca-ES" sz="2400" dirty="0"/>
                  <a:t>Si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Transpuesta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que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denotaremos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por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), es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que resulta de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intercambiar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las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y las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columnas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es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decir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columnas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)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son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columnas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) de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680" y="232239"/>
                <a:ext cx="9690607" cy="1945533"/>
              </a:xfrm>
              <a:prstGeom prst="rect">
                <a:avLst/>
              </a:prstGeom>
              <a:blipFill>
                <a:blip r:embed="rId4"/>
                <a:stretch>
                  <a:fillRect l="-943" t="-2508" r="-1006" b="-627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0" name="Retângulo: Cantos Arredondados 49">
            <a:hlinkClick r:id="rId6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/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ca-E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a-E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ca-E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ca-ES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eqArr>
                      </m:sub>
                    </m:sSub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ca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a-ES" sz="2000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tângulo 93">
            <a:extLst>
              <a:ext uri="{FF2B5EF4-FFF2-40B4-BE49-F238E27FC236}">
                <a16:creationId xmlns:a16="http://schemas.microsoft.com/office/drawing/2014/main" id="{C7053A78-4861-49AF-80E9-B3F7FD0FAFCB}"/>
              </a:ext>
            </a:extLst>
          </p:cNvPr>
          <p:cNvSpPr/>
          <p:nvPr/>
        </p:nvSpPr>
        <p:spPr>
          <a:xfrm>
            <a:off x="5752145" y="5521201"/>
            <a:ext cx="2485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000" b="1" dirty="0" err="1">
                <a:ln w="9525">
                  <a:solidFill>
                    <a:srgbClr val="F25E4F"/>
                  </a:solidFill>
                  <a:prstDash val="solid"/>
                </a:ln>
              </a:rPr>
              <a:t>Notación</a:t>
            </a:r>
            <a:r>
              <a:rPr lang="ca-ES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 </a:t>
            </a:r>
            <a:r>
              <a:rPr lang="ca-ES" sz="2000" b="1" dirty="0" err="1">
                <a:ln w="9525">
                  <a:solidFill>
                    <a:srgbClr val="F25E4F"/>
                  </a:solidFill>
                  <a:prstDash val="solid"/>
                </a:ln>
              </a:rPr>
              <a:t>Matemática</a:t>
            </a:r>
            <a:endParaRPr lang="ca-ES" sz="2000" b="1" dirty="0">
              <a:ln w="9525">
                <a:solidFill>
                  <a:srgbClr val="F25E4F"/>
                </a:solidFill>
                <a:prstDash val="solid"/>
              </a:ln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0AF176B-4C75-41AE-B5D1-946457FB1BB8}"/>
              </a:ext>
            </a:extLst>
          </p:cNvPr>
          <p:cNvSpPr/>
          <p:nvPr/>
        </p:nvSpPr>
        <p:spPr>
          <a:xfrm>
            <a:off x="2358959" y="2812307"/>
            <a:ext cx="2234017" cy="442674"/>
          </a:xfrm>
          <a:prstGeom prst="roundRect">
            <a:avLst/>
          </a:prstGeom>
          <a:ln>
            <a:solidFill>
              <a:srgbClr val="29A6FF"/>
            </a:solidFill>
          </a:ln>
        </p:spPr>
        <p:txBody>
          <a:bodyPr wrap="none">
            <a:spAutoFit/>
          </a:bodyPr>
          <a:lstStyle/>
          <a:p>
            <a:r>
              <a:rPr lang="ca-ES" sz="2000" dirty="0">
                <a:solidFill>
                  <a:sysClr val="windowText" lastClr="000000"/>
                </a:solidFill>
              </a:rPr>
              <a:t>¿</a:t>
            </a:r>
            <a:r>
              <a:rPr lang="ca-ES" sz="2000" dirty="0" err="1">
                <a:solidFill>
                  <a:sysClr val="windowText" lastClr="000000"/>
                </a:solidFill>
              </a:rPr>
              <a:t>Cómo</a:t>
            </a:r>
            <a:r>
              <a:rPr lang="ca-ES" sz="2000" dirty="0">
                <a:solidFill>
                  <a:sysClr val="windowText" lastClr="000000"/>
                </a:solidFill>
              </a:rPr>
              <a:t> funciona?...</a:t>
            </a:r>
            <a:endParaRPr lang="ca-ES" sz="2000" dirty="0"/>
          </a:p>
        </p:txBody>
      </p: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B8406435-933E-48F0-B381-5D8034E70DCD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3475968" y="3254981"/>
            <a:ext cx="907596" cy="2510880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52094FCA-7A38-4AE1-A5CB-8DF4CB7EEA52}"/>
                  </a:ext>
                </a:extLst>
              </p:cNvPr>
              <p:cNvSpPr/>
              <p:nvPr/>
            </p:nvSpPr>
            <p:spPr>
              <a:xfrm>
                <a:off x="5394375" y="2948948"/>
                <a:ext cx="1845377" cy="587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a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a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a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ca-E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ca-E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a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a-ES" i="1">
                                  <a:latin typeface="Cambria Math" panose="02040503050406030204" pitchFamily="18" charset="0"/>
                                </a:rPr>
                                <m:t>=1,2,3</m:t>
                              </m:r>
                            </m:e>
                            <m:e>
                              <m:r>
                                <a:rPr lang="ca-E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ca-ES" i="1">
                                  <a:latin typeface="Cambria Math" panose="02040503050406030204" pitchFamily="18" charset="0"/>
                                </a:rPr>
                                <m:t>=1,2,3,4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52094FCA-7A38-4AE1-A5CB-8DF4CB7EE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375" y="2948948"/>
                <a:ext cx="1845377" cy="587533"/>
              </a:xfrm>
              <a:prstGeom prst="rect">
                <a:avLst/>
              </a:prstGeom>
              <a:blipFill>
                <a:blip r:embed="rId10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8A6CFFD9-CA2A-4AFB-B9CD-550427A84D51}"/>
                  </a:ext>
                </a:extLst>
              </p:cNvPr>
              <p:cNvSpPr/>
              <p:nvPr/>
            </p:nvSpPr>
            <p:spPr>
              <a:xfrm>
                <a:off x="5222758" y="3796782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ca-ES" b="1" dirty="0"/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8A6CFFD9-CA2A-4AFB-B9CD-550427A84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758" y="3796782"/>
                <a:ext cx="78098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xão reta unidirecional 46">
            <a:extLst>
              <a:ext uri="{FF2B5EF4-FFF2-40B4-BE49-F238E27FC236}">
                <a16:creationId xmlns:a16="http://schemas.microsoft.com/office/drawing/2014/main" id="{7CBB729D-C740-4859-96D5-58B667CFE987}"/>
              </a:ext>
            </a:extLst>
          </p:cNvPr>
          <p:cNvCxnSpPr>
            <a:cxnSpLocks/>
          </p:cNvCxnSpPr>
          <p:nvPr/>
        </p:nvCxnSpPr>
        <p:spPr>
          <a:xfrm>
            <a:off x="5603631" y="3288466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72B73646-6F0F-4D6A-9AAC-AB40202CD238}"/>
                  </a:ext>
                </a:extLst>
              </p:cNvPr>
              <p:cNvSpPr/>
              <p:nvPr/>
            </p:nvSpPr>
            <p:spPr>
              <a:xfrm>
                <a:off x="7548859" y="2751459"/>
                <a:ext cx="2763513" cy="825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72B73646-6F0F-4D6A-9AAC-AB40202CD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859" y="2751459"/>
                <a:ext cx="2763513" cy="8256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exão reta unidirecional 52">
            <a:extLst>
              <a:ext uri="{FF2B5EF4-FFF2-40B4-BE49-F238E27FC236}">
                <a16:creationId xmlns:a16="http://schemas.microsoft.com/office/drawing/2014/main" id="{A12760A7-3210-49FD-9674-15216A92ED57}"/>
              </a:ext>
            </a:extLst>
          </p:cNvPr>
          <p:cNvCxnSpPr>
            <a:cxnSpLocks/>
          </p:cNvCxnSpPr>
          <p:nvPr/>
        </p:nvCxnSpPr>
        <p:spPr>
          <a:xfrm rot="16200000">
            <a:off x="7383158" y="2895917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43B36DA1-6D29-4B67-8F31-2CAEA6EE315A}"/>
              </a:ext>
            </a:extLst>
          </p:cNvPr>
          <p:cNvCxnSpPr>
            <a:cxnSpLocks/>
          </p:cNvCxnSpPr>
          <p:nvPr/>
        </p:nvCxnSpPr>
        <p:spPr>
          <a:xfrm>
            <a:off x="8951407" y="3638578"/>
            <a:ext cx="0" cy="410908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C6ECE947-D5C6-48C4-B1CC-2F441EAC4B98}"/>
                  </a:ext>
                </a:extLst>
              </p:cNvPr>
              <p:cNvSpPr/>
              <p:nvPr/>
            </p:nvSpPr>
            <p:spPr>
              <a:xfrm>
                <a:off x="7472889" y="4118160"/>
                <a:ext cx="2274854" cy="11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               </m:t>
                          </m:r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C6ECE947-D5C6-48C4-B1CC-2F441EAC4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889" y="4118160"/>
                <a:ext cx="2274854" cy="11269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>
            <a:extLst>
              <a:ext uri="{FF2B5EF4-FFF2-40B4-BE49-F238E27FC236}">
                <a16:creationId xmlns:a16="http://schemas.microsoft.com/office/drawing/2014/main" id="{AB32E0C3-255D-4B08-A1CA-18AB3E561611}"/>
              </a:ext>
            </a:extLst>
          </p:cNvPr>
          <p:cNvSpPr/>
          <p:nvPr/>
        </p:nvSpPr>
        <p:spPr>
          <a:xfrm>
            <a:off x="9257808" y="3552307"/>
            <a:ext cx="1848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b="1" dirty="0" err="1">
                <a:solidFill>
                  <a:sysClr val="windowText" lastClr="000000"/>
                </a:solidFill>
              </a:rPr>
              <a:t>intercambiando</a:t>
            </a:r>
            <a:r>
              <a:rPr lang="ca-ES" sz="1600" b="1" dirty="0">
                <a:solidFill>
                  <a:sysClr val="windowText" lastClr="000000"/>
                </a:solidFill>
              </a:rPr>
              <a:t> las </a:t>
            </a:r>
            <a:r>
              <a:rPr lang="ca-ES" sz="1600" b="1" dirty="0" err="1">
                <a:solidFill>
                  <a:sysClr val="windowText" lastClr="000000"/>
                </a:solidFill>
              </a:rPr>
              <a:t>filas</a:t>
            </a:r>
            <a:r>
              <a:rPr lang="ca-ES" sz="1600" b="1" dirty="0">
                <a:solidFill>
                  <a:sysClr val="windowText" lastClr="000000"/>
                </a:solidFill>
              </a:rPr>
              <a:t> y las </a:t>
            </a:r>
            <a:r>
              <a:rPr lang="ca-ES" sz="1600" b="1" dirty="0" err="1">
                <a:solidFill>
                  <a:sysClr val="windowText" lastClr="000000"/>
                </a:solidFill>
              </a:rPr>
              <a:t>columnas</a:t>
            </a:r>
            <a:r>
              <a:rPr lang="ca-ES" sz="1600" b="1" dirty="0">
                <a:solidFill>
                  <a:sysClr val="windowText" lastClr="000000"/>
                </a:solidFill>
              </a:rPr>
              <a:t> </a:t>
            </a:r>
            <a:endParaRPr lang="ca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88DC946-3D41-4E99-A81E-D170A9C0C3B4}"/>
                  </a:ext>
                </a:extLst>
              </p:cNvPr>
              <p:cNvSpPr/>
              <p:nvPr/>
            </p:nvSpPr>
            <p:spPr>
              <a:xfrm>
                <a:off x="8991498" y="4161079"/>
                <a:ext cx="565604" cy="1077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ca-E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b="0" i="1" smtClean="0"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b="0" i="1" smtClean="0">
                                          <a:latin typeface="Cambria Math" panose="02040503050406030204" pitchFamily="18" charset="0"/>
                                        </a:rPr>
                                        <m:t>34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88DC946-3D41-4E99-A81E-D170A9C0C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498" y="4161079"/>
                <a:ext cx="565604" cy="10773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672EE787-5DD5-4029-A3CA-A4BEB74323DD}"/>
                  </a:ext>
                </a:extLst>
              </p:cNvPr>
              <p:cNvSpPr/>
              <p:nvPr/>
            </p:nvSpPr>
            <p:spPr>
              <a:xfrm>
                <a:off x="8227440" y="4161079"/>
                <a:ext cx="565604" cy="1077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ca-E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ca-E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ca-E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672EE787-5DD5-4029-A3CA-A4BEB7432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440" y="4161079"/>
                <a:ext cx="565604" cy="107734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7E4555DF-C084-4743-96F2-C25E9EAE05C7}"/>
                  </a:ext>
                </a:extLst>
              </p:cNvPr>
              <p:cNvSpPr/>
              <p:nvPr/>
            </p:nvSpPr>
            <p:spPr>
              <a:xfrm>
                <a:off x="8608748" y="4161079"/>
                <a:ext cx="565604" cy="1077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ca-E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b="0" i="1" smtClean="0"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a-ES" b="0" i="1" smtClean="0">
                                          <a:latin typeface="Cambria Math" panose="02040503050406030204" pitchFamily="18" charset="0"/>
                                        </a:rPr>
                                        <m:t>24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7E4555DF-C084-4743-96F2-C25E9EAE0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748" y="4161079"/>
                <a:ext cx="565604" cy="107734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685E8F4D-B8B2-459F-B8C7-224D919529F8}"/>
                  </a:ext>
                </a:extLst>
              </p:cNvPr>
              <p:cNvSpPr/>
              <p:nvPr/>
            </p:nvSpPr>
            <p:spPr>
              <a:xfrm>
                <a:off x="7306609" y="4958426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ca-ES" b="1" dirty="0"/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685E8F4D-B8B2-459F-B8C7-224D91952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609" y="4958426"/>
                <a:ext cx="78098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exão reta unidirecional 60">
            <a:extLst>
              <a:ext uri="{FF2B5EF4-FFF2-40B4-BE49-F238E27FC236}">
                <a16:creationId xmlns:a16="http://schemas.microsoft.com/office/drawing/2014/main" id="{BED2DC8B-3990-4D0C-85A8-FB6368E9B379}"/>
              </a:ext>
            </a:extLst>
          </p:cNvPr>
          <p:cNvCxnSpPr>
            <a:cxnSpLocks/>
          </p:cNvCxnSpPr>
          <p:nvPr/>
        </p:nvCxnSpPr>
        <p:spPr>
          <a:xfrm>
            <a:off x="7687482" y="4783015"/>
            <a:ext cx="0" cy="194631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26A0CBB-9C09-4FB9-823D-0386EF28EA72}"/>
              </a:ext>
            </a:extLst>
          </p:cNvPr>
          <p:cNvSpPr/>
          <p:nvPr/>
        </p:nvSpPr>
        <p:spPr>
          <a:xfrm>
            <a:off x="9082595" y="4421276"/>
            <a:ext cx="400864" cy="32154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id="{320A6BC0-FD74-401E-924F-290E4E7A89C1}"/>
              </a:ext>
            </a:extLst>
          </p:cNvPr>
          <p:cNvCxnSpPr>
            <a:cxnSpLocks/>
          </p:cNvCxnSpPr>
          <p:nvPr/>
        </p:nvCxnSpPr>
        <p:spPr>
          <a:xfrm flipH="1">
            <a:off x="9506862" y="4576192"/>
            <a:ext cx="240881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14F6106-2A2E-4862-933E-B96A0302B5B0}"/>
                  </a:ext>
                </a:extLst>
              </p:cNvPr>
              <p:cNvSpPr/>
              <p:nvPr/>
            </p:nvSpPr>
            <p:spPr>
              <a:xfrm>
                <a:off x="9516500" y="4224322"/>
                <a:ext cx="2614472" cy="58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a-ES" sz="1600" b="1" dirty="0">
                    <a:solidFill>
                      <a:srgbClr val="C00000"/>
                    </a:solidFill>
                  </a:rPr>
                  <a:t>¡En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ca-ES" sz="1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1600" b="1" dirty="0">
                    <a:solidFill>
                      <a:srgbClr val="C00000"/>
                    </a:solidFill>
                  </a:rPr>
                  <a:t>esta entrada </a:t>
                </a:r>
                <a:r>
                  <a:rPr lang="ca-ES" sz="1600" b="1" dirty="0" err="1">
                    <a:solidFill>
                      <a:srgbClr val="C00000"/>
                    </a:solidFill>
                  </a:rPr>
                  <a:t>está</a:t>
                </a:r>
                <a:r>
                  <a:rPr lang="ca-ES" sz="1600" b="1" dirty="0">
                    <a:solidFill>
                      <a:srgbClr val="C00000"/>
                    </a:solidFill>
                  </a:rPr>
                  <a:t> en la 2ª fila, 3ª columna!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14F6106-2A2E-4862-933E-B96A0302B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500" y="4224322"/>
                <a:ext cx="2614472" cy="589200"/>
              </a:xfrm>
              <a:prstGeom prst="rect">
                <a:avLst/>
              </a:prstGeom>
              <a:blipFill>
                <a:blip r:embed="rId18"/>
                <a:stretch>
                  <a:fillRect t="-2062" r="-466" b="-1237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exão reta unidirecional 67">
            <a:extLst>
              <a:ext uri="{FF2B5EF4-FFF2-40B4-BE49-F238E27FC236}">
                <a16:creationId xmlns:a16="http://schemas.microsoft.com/office/drawing/2014/main" id="{82DB2B11-2CDA-41AC-9A63-24B2AB2D2CE4}"/>
              </a:ext>
            </a:extLst>
          </p:cNvPr>
          <p:cNvCxnSpPr>
            <a:cxnSpLocks/>
          </p:cNvCxnSpPr>
          <p:nvPr/>
        </p:nvCxnSpPr>
        <p:spPr>
          <a:xfrm flipH="1">
            <a:off x="9275950" y="5208848"/>
            <a:ext cx="1245413" cy="83021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xão reta unidirecional 78">
            <a:extLst>
              <a:ext uri="{FF2B5EF4-FFF2-40B4-BE49-F238E27FC236}">
                <a16:creationId xmlns:a16="http://schemas.microsoft.com/office/drawing/2014/main" id="{C56F98BD-6D79-4CCE-96BA-D51B2BFB5482}"/>
              </a:ext>
            </a:extLst>
          </p:cNvPr>
          <p:cNvCxnSpPr>
            <a:cxnSpLocks/>
          </p:cNvCxnSpPr>
          <p:nvPr/>
        </p:nvCxnSpPr>
        <p:spPr>
          <a:xfrm>
            <a:off x="10855013" y="4785147"/>
            <a:ext cx="0" cy="27514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7221CFCB-81A0-4EAC-8F43-F0F01527A01D}"/>
                  </a:ext>
                </a:extLst>
              </p:cNvPr>
              <p:cNvSpPr/>
              <p:nvPr/>
            </p:nvSpPr>
            <p:spPr>
              <a:xfrm>
                <a:off x="10521363" y="4973815"/>
                <a:ext cx="60888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ca-E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a-E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ca-E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ca-E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sub>
                      </m:sSub>
                    </m:oMath>
                  </m:oMathPara>
                </a14:m>
                <a:endParaRPr lang="ca-E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7221CFCB-81A0-4EAC-8F43-F0F01527A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363" y="4973815"/>
                <a:ext cx="608885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D97CA430-BDB5-4D2F-BCF2-C57D720DC626}"/>
              </a:ext>
            </a:extLst>
          </p:cNvPr>
          <p:cNvSpPr/>
          <p:nvPr/>
        </p:nvSpPr>
        <p:spPr>
          <a:xfrm>
            <a:off x="2393958" y="4308471"/>
            <a:ext cx="2361453" cy="7825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Relevante cuando se trabaja con matrices genéricas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21">
            <a:hlinkClick r:id="rId20" action="ppaction://hlinksldjump"/>
            <a:extLst>
              <a:ext uri="{FF2B5EF4-FFF2-40B4-BE49-F238E27FC236}">
                <a16:creationId xmlns:a16="http://schemas.microsoft.com/office/drawing/2014/main" id="{34AC6F74-FE2C-4ACD-89EA-8BBDDE95EEF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Transpuesta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22">
            <a:hlinkClick r:id="rId21" action="ppaction://hlinksldjump"/>
            <a:extLst>
              <a:ext uri="{FF2B5EF4-FFF2-40B4-BE49-F238E27FC236}">
                <a16:creationId xmlns:a16="http://schemas.microsoft.com/office/drawing/2014/main" id="{AF0D7CA5-0967-423F-91A3-485236B8F262}"/>
              </a:ext>
            </a:extLst>
          </p:cNvPr>
          <p:cNvSpPr/>
          <p:nvPr/>
        </p:nvSpPr>
        <p:spPr>
          <a:xfrm>
            <a:off x="18000" y="2790000"/>
            <a:ext cx="1764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</a:t>
            </a:r>
            <a:r>
              <a:rPr lang="ca-ES" b="1" dirty="0" err="1">
                <a:solidFill>
                  <a:schemeClr val="tx1"/>
                </a:solidFill>
              </a:rPr>
              <a:t>Transpuesta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46" grpId="0" animBg="1"/>
      <p:bldP spid="52" grpId="0"/>
      <p:bldP spid="56" grpId="0"/>
      <p:bldP spid="12" grpId="0"/>
      <p:bldP spid="17" grpId="0"/>
      <p:bldP spid="58" grpId="0"/>
      <p:bldP spid="59" grpId="0"/>
      <p:bldP spid="60" grpId="0" animBg="1"/>
      <p:bldP spid="19" grpId="0" animBg="1"/>
      <p:bldP spid="24" grpId="0"/>
      <p:bldP spid="30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7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0" name="Retângulo: Cantos Arredondados 49">
            <a:hlinkClick r:id="rId6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9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34AC6F74-FE2C-4ACD-89EA-8BBDDE95EEF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Transpuesta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AF0D7CA5-0967-423F-91A3-485236B8F262}"/>
              </a:ext>
            </a:extLst>
          </p:cNvPr>
          <p:cNvSpPr/>
          <p:nvPr/>
        </p:nvSpPr>
        <p:spPr>
          <a:xfrm>
            <a:off x="18000" y="2790000"/>
            <a:ext cx="1764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</a:t>
            </a:r>
            <a:r>
              <a:rPr lang="ca-ES" b="1" dirty="0" err="1">
                <a:solidFill>
                  <a:schemeClr val="tx1"/>
                </a:solidFill>
              </a:rPr>
              <a:t>Transpuesta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DB906730-90B3-437F-8872-8B7E593B9D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SPRING_QUIZ_SHAPE1">
            <a:extLst>
              <a:ext uri="{FF2B5EF4-FFF2-40B4-BE49-F238E27FC236}">
                <a16:creationId xmlns:a16="http://schemas.microsoft.com/office/drawing/2014/main" id="{A30AE1D1-244F-40A0-B176-D6C9774D169B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0" name="ISPRING_QUIZ_SHAPE2">
            <a:extLst>
              <a:ext uri="{FF2B5EF4-FFF2-40B4-BE49-F238E27FC236}">
                <a16:creationId xmlns:a16="http://schemas.microsoft.com/office/drawing/2014/main" id="{94999ABE-22AA-4F16-8DD9-140B3A0D37B9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2" name="ISPRING_QUIZ_SHAPE3">
            <a:extLst>
              <a:ext uri="{FF2B5EF4-FFF2-40B4-BE49-F238E27FC236}">
                <a16:creationId xmlns:a16="http://schemas.microsoft.com/office/drawing/2014/main" id="{1BC9B025-BDF2-425F-93AE-6DB85D3A0421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3" name="ISPRING_QUIZ_SHAPE4">
            <a:extLst>
              <a:ext uri="{FF2B5EF4-FFF2-40B4-BE49-F238E27FC236}">
                <a16:creationId xmlns:a16="http://schemas.microsoft.com/office/drawing/2014/main" id="{77E22F5F-6E68-43CC-95BF-1E94CCCB414C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98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7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990000"/>
            <a:ext cx="4717590" cy="5346000"/>
          </a:xfrm>
          <a:prstGeom prst="roundRect">
            <a:avLst>
              <a:gd name="adj" fmla="val 585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1189860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F25E4F"/>
                </a:solidFill>
              </a:rPr>
              <a:t>Proposiciones</a:t>
            </a:r>
            <a:r>
              <a:rPr lang="ca-ES" sz="2400" b="1" u="sng" dirty="0">
                <a:solidFill>
                  <a:srgbClr val="F25E4F"/>
                </a:solidFill>
              </a:rPr>
              <a:t> </a:t>
            </a:r>
            <a:endParaRPr lang="ca-ES" sz="2400" u="sng" dirty="0">
              <a:solidFill>
                <a:sysClr val="windowText" lastClr="000000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A036ADC-1815-46D7-A289-63BE7CE42DC8}"/>
              </a:ext>
            </a:extLst>
          </p:cNvPr>
          <p:cNvSpPr/>
          <p:nvPr/>
        </p:nvSpPr>
        <p:spPr>
          <a:xfrm>
            <a:off x="2353828" y="1794202"/>
            <a:ext cx="40771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000" dirty="0"/>
              <a:t>Si los </a:t>
            </a:r>
            <a:r>
              <a:rPr lang="ca-ES" sz="2000" dirty="0" err="1"/>
              <a:t>tamaños</a:t>
            </a:r>
            <a:r>
              <a:rPr lang="ca-ES" sz="2000" dirty="0"/>
              <a:t> de las </a:t>
            </a:r>
            <a:r>
              <a:rPr lang="ca-ES" sz="2000" dirty="0" err="1"/>
              <a:t>siguientes</a:t>
            </a:r>
            <a:r>
              <a:rPr lang="ca-ES" sz="2000" dirty="0"/>
              <a:t> </a:t>
            </a:r>
            <a:r>
              <a:rPr lang="ca-ES" sz="2000" dirty="0" err="1"/>
              <a:t>matrices</a:t>
            </a:r>
            <a:r>
              <a:rPr lang="ca-ES" sz="2000" dirty="0"/>
              <a:t> son tales que se </a:t>
            </a:r>
            <a:r>
              <a:rPr lang="ca-ES" sz="2000" dirty="0" err="1"/>
              <a:t>pueden</a:t>
            </a:r>
            <a:r>
              <a:rPr lang="ca-ES" sz="2000" dirty="0"/>
              <a:t> </a:t>
            </a:r>
            <a:r>
              <a:rPr lang="ca-ES" sz="2000" dirty="0" err="1"/>
              <a:t>realizar</a:t>
            </a:r>
            <a:r>
              <a:rPr lang="ca-ES" sz="2000" dirty="0"/>
              <a:t> las </a:t>
            </a:r>
            <a:r>
              <a:rPr lang="ca-ES" sz="2000" dirty="0" err="1"/>
              <a:t>operaciones</a:t>
            </a:r>
            <a:r>
              <a:rPr lang="ca-ES" sz="2000" dirty="0"/>
              <a:t> que se indican, </a:t>
            </a:r>
            <a:r>
              <a:rPr lang="ca-ES" sz="2000" dirty="0" err="1"/>
              <a:t>entonces</a:t>
            </a:r>
            <a:r>
              <a:rPr lang="ca-ES" sz="2000" dirty="0"/>
              <a:t>:</a:t>
            </a:r>
            <a:endParaRPr lang="ca-ES" sz="2000" i="1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3632632" y="3133031"/>
                <a:ext cx="134263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632" y="3133031"/>
                <a:ext cx="1342637" cy="442674"/>
              </a:xfrm>
              <a:prstGeom prst="roundRect">
                <a:avLst/>
              </a:prstGeom>
              <a:blipFill>
                <a:blip r:embed="rId5"/>
                <a:stretch>
                  <a:fillRect l="-450" b="-6667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39">
            <a:hlinkClick r:id="rId6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E98DE27-9BCD-4667-84F9-5AE47DA0F962}"/>
              </a:ext>
            </a:extLst>
          </p:cNvPr>
          <p:cNvSpPr txBox="1"/>
          <p:nvPr/>
        </p:nvSpPr>
        <p:spPr>
          <a:xfrm>
            <a:off x="7104028" y="1566524"/>
            <a:ext cx="3233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25E4F"/>
                </a:solidFill>
              </a:rPr>
              <a:t>¡Aplicándolo dos veces ... volvemos donde habíamos empezado! ...</a:t>
            </a:r>
            <a:endParaRPr lang="ca-ES" b="1" dirty="0">
              <a:solidFill>
                <a:srgbClr val="F25E4F"/>
              </a:solidFill>
            </a:endParaRPr>
          </a:p>
        </p:txBody>
      </p: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5E6EF859-BAD9-45E1-8CAE-B8CA77EE533F}"/>
              </a:ext>
            </a:extLst>
          </p:cNvPr>
          <p:cNvCxnSpPr>
            <a:cxnSpLocks/>
          </p:cNvCxnSpPr>
          <p:nvPr/>
        </p:nvCxnSpPr>
        <p:spPr>
          <a:xfrm flipH="1">
            <a:off x="5213900" y="2249526"/>
            <a:ext cx="1890128" cy="1104842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6DE2B82-7341-4FC8-97CA-CEBB11FF59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0889" y="2552851"/>
            <a:ext cx="2000250" cy="2571750"/>
          </a:xfrm>
          <a:prstGeom prst="rect">
            <a:avLst/>
          </a:prstGeom>
        </p:spPr>
      </p:pic>
      <p:sp>
        <p:nvSpPr>
          <p:cNvPr id="20" name="Retângulo 26">
            <a:extLst>
              <a:ext uri="{FF2B5EF4-FFF2-40B4-BE49-F238E27FC236}">
                <a16:creationId xmlns:a16="http://schemas.microsoft.com/office/drawing/2014/main" id="{9CF8E756-CE00-4BEE-8B19-AD58E53E7D94}"/>
              </a:ext>
            </a:extLst>
          </p:cNvPr>
          <p:cNvSpPr/>
          <p:nvPr/>
        </p:nvSpPr>
        <p:spPr>
          <a:xfrm>
            <a:off x="7377054" y="5276390"/>
            <a:ext cx="42915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100" dirty="0"/>
              <a:t>Fuente de la </a:t>
            </a:r>
            <a:r>
              <a:rPr lang="ca-ES" sz="1100" dirty="0" err="1"/>
              <a:t>imagen</a:t>
            </a:r>
            <a:r>
              <a:rPr lang="ca-ES" sz="1100" dirty="0"/>
              <a:t>: </a:t>
            </a:r>
            <a:r>
              <a:rPr lang="ca-ES" sz="1100" u="sng" dirty="0">
                <a:hlinkClick r:id="rId8"/>
              </a:rPr>
              <a:t>https://ca.wikipedia.org/wiki/Matriu_transposada</a:t>
            </a:r>
            <a:endParaRPr lang="ca-ES" sz="1100" dirty="0"/>
          </a:p>
        </p:txBody>
      </p:sp>
      <p:sp>
        <p:nvSpPr>
          <p:cNvPr id="21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874CCD06-E517-425F-BBA2-D3365735FB7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Transpuesta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965F3EAD-9AB1-4201-A137-F1EA8AD9AA63}"/>
              </a:ext>
            </a:extLst>
          </p:cNvPr>
          <p:cNvSpPr/>
          <p:nvPr/>
        </p:nvSpPr>
        <p:spPr>
          <a:xfrm>
            <a:off x="18000" y="2790000"/>
            <a:ext cx="1764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</a:t>
            </a:r>
            <a:r>
              <a:rPr lang="ca-ES" b="1" dirty="0" err="1">
                <a:solidFill>
                  <a:schemeClr val="tx1"/>
                </a:solidFill>
              </a:rPr>
              <a:t>Transpuesta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0" grpId="0"/>
      <p:bldP spid="46" grpId="0" animBg="1"/>
      <p:bldP spid="14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7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990000"/>
            <a:ext cx="4717590" cy="5346000"/>
          </a:xfrm>
          <a:prstGeom prst="roundRect">
            <a:avLst>
              <a:gd name="adj" fmla="val 585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296094" y="1091936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F25E4F"/>
                </a:solidFill>
              </a:rPr>
              <a:t>Proposiciones</a:t>
            </a:r>
            <a:r>
              <a:rPr lang="ca-ES" sz="2400" b="1" u="sng" dirty="0">
                <a:solidFill>
                  <a:srgbClr val="F25E4F"/>
                </a:solidFill>
              </a:rPr>
              <a:t> </a:t>
            </a:r>
            <a:endParaRPr lang="ca-ES" sz="2400" u="sng" dirty="0">
              <a:solidFill>
                <a:sysClr val="windowText" lastClr="000000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A036ADC-1815-46D7-A289-63BE7CE42DC8}"/>
              </a:ext>
            </a:extLst>
          </p:cNvPr>
          <p:cNvSpPr/>
          <p:nvPr/>
        </p:nvSpPr>
        <p:spPr>
          <a:xfrm>
            <a:off x="2296094" y="1501138"/>
            <a:ext cx="40771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000" dirty="0"/>
              <a:t>Si los </a:t>
            </a:r>
            <a:r>
              <a:rPr lang="ca-ES" sz="2000" dirty="0" err="1"/>
              <a:t>tamaños</a:t>
            </a:r>
            <a:r>
              <a:rPr lang="ca-ES" sz="2000" dirty="0"/>
              <a:t> de las </a:t>
            </a:r>
            <a:r>
              <a:rPr lang="ca-ES" sz="2000" dirty="0" err="1"/>
              <a:t>siguientes</a:t>
            </a:r>
            <a:r>
              <a:rPr lang="ca-ES" sz="2000" dirty="0"/>
              <a:t> </a:t>
            </a:r>
            <a:r>
              <a:rPr lang="ca-ES" sz="2000" dirty="0" err="1"/>
              <a:t>matrices</a:t>
            </a:r>
            <a:r>
              <a:rPr lang="ca-ES" sz="2000" dirty="0"/>
              <a:t> son tales que se </a:t>
            </a:r>
            <a:r>
              <a:rPr lang="ca-ES" sz="2000" dirty="0" err="1"/>
              <a:t>pueden</a:t>
            </a:r>
            <a:r>
              <a:rPr lang="ca-ES" sz="2000" dirty="0"/>
              <a:t> </a:t>
            </a:r>
            <a:r>
              <a:rPr lang="ca-ES" sz="2000" dirty="0" err="1"/>
              <a:t>realizar</a:t>
            </a:r>
            <a:r>
              <a:rPr lang="ca-ES" sz="2000" dirty="0"/>
              <a:t> las </a:t>
            </a:r>
            <a:r>
              <a:rPr lang="ca-ES" sz="2000" dirty="0" err="1"/>
              <a:t>operaciones</a:t>
            </a:r>
            <a:r>
              <a:rPr lang="ca-ES" sz="2000" dirty="0"/>
              <a:t> que se indican, </a:t>
            </a:r>
            <a:r>
              <a:rPr lang="ca-ES" sz="2000" dirty="0" err="1"/>
              <a:t>entonces</a:t>
            </a:r>
            <a:r>
              <a:rPr lang="ca-ES" sz="2000" dirty="0"/>
              <a:t>:</a:t>
            </a:r>
            <a:endParaRPr lang="ca-ES" sz="2000" i="1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blipFill>
                <a:blip r:embed="rId5"/>
                <a:stretch>
                  <a:fillRect b="-810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ca-E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ca-E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tângulo 76">
            <a:extLst>
              <a:ext uri="{FF2B5EF4-FFF2-40B4-BE49-F238E27FC236}">
                <a16:creationId xmlns:a16="http://schemas.microsoft.com/office/drawing/2014/main" id="{C8A8FBD8-FDC0-4C13-B9DE-9B557A429FD6}"/>
              </a:ext>
            </a:extLst>
          </p:cNvPr>
          <p:cNvSpPr/>
          <p:nvPr/>
        </p:nvSpPr>
        <p:spPr>
          <a:xfrm>
            <a:off x="7179589" y="4000782"/>
            <a:ext cx="4918354" cy="18312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a-ES" b="1" dirty="0">
                <a:solidFill>
                  <a:srgbClr val="F25E4F"/>
                </a:solidFill>
              </a:rPr>
              <a:t>OBSERVACIÓN</a:t>
            </a:r>
            <a:r>
              <a:rPr lang="ca-ES" dirty="0"/>
              <a:t> – Las tres </a:t>
            </a:r>
            <a:r>
              <a:rPr lang="ca-ES" dirty="0" err="1"/>
              <a:t>primeras</a:t>
            </a:r>
            <a:r>
              <a:rPr lang="ca-ES" dirty="0"/>
              <a:t> </a:t>
            </a:r>
            <a:r>
              <a:rPr lang="ca-ES" dirty="0" err="1"/>
              <a:t>proposiciones</a:t>
            </a:r>
            <a:r>
              <a:rPr lang="ca-ES" dirty="0"/>
              <a:t> son </a:t>
            </a:r>
            <a:r>
              <a:rPr lang="ca-ES" dirty="0" err="1"/>
              <a:t>evidentes</a:t>
            </a:r>
            <a:r>
              <a:rPr lang="ca-ES" dirty="0"/>
              <a:t>. </a:t>
            </a:r>
            <a:r>
              <a:rPr lang="ca-ES" dirty="0" err="1"/>
              <a:t>Sin</a:t>
            </a:r>
            <a:r>
              <a:rPr lang="ca-ES" dirty="0"/>
              <a:t> embargo, la </a:t>
            </a:r>
            <a:r>
              <a:rPr lang="ca-ES" dirty="0" err="1"/>
              <a:t>cuarta</a:t>
            </a:r>
            <a:r>
              <a:rPr lang="ca-ES" dirty="0"/>
              <a:t> no lo es… Se </a:t>
            </a:r>
            <a:r>
              <a:rPr lang="ca-ES" dirty="0" err="1"/>
              <a:t>puede</a:t>
            </a:r>
            <a:r>
              <a:rPr lang="ca-ES" dirty="0"/>
              <a:t> </a:t>
            </a:r>
            <a:r>
              <a:rPr lang="ca-ES" dirty="0" err="1"/>
              <a:t>generalizar</a:t>
            </a:r>
            <a:r>
              <a:rPr lang="ca-ES" dirty="0"/>
              <a:t> como:</a:t>
            </a:r>
          </a:p>
          <a:p>
            <a:pPr algn="just">
              <a:spcAft>
                <a:spcPts val="600"/>
              </a:spcAft>
            </a:pPr>
            <a:r>
              <a:rPr lang="es-ES" b="1" i="1" dirty="0"/>
              <a:t>La transpuesta de un producto de una cantidad cualquiera de matrices es igual al producto de sus transpuestas en orden inverso.</a:t>
            </a:r>
            <a:endParaRPr lang="ca-ES" dirty="0"/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/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𝑘𝐴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blipFill>
                <a:blip r:embed="rId10"/>
                <a:stretch>
                  <a:fillRect l="-375" b="-6667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/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ca-E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/>
              <p:nvPr/>
            </p:nvSpPr>
            <p:spPr>
              <a:xfrm>
                <a:off x="3450007" y="5704389"/>
                <a:ext cx="2236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dirty="0"/>
                  <a:t>donde</a:t>
                </a:r>
                <a:r>
                  <a:rPr lang="ca-ES" dirty="0"/>
                  <a:t> </a:t>
                </a:r>
                <a14:m>
                  <m:oMath xmlns:m="http://schemas.openxmlformats.org/officeDocument/2006/math">
                    <m:r>
                      <a:rPr lang="ca-E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a-ES" dirty="0"/>
                  <a:t> es un escalar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007" y="5704389"/>
                <a:ext cx="2236510" cy="369332"/>
              </a:xfrm>
              <a:prstGeom prst="rect">
                <a:avLst/>
              </a:prstGeom>
              <a:blipFill>
                <a:blip r:embed="rId12"/>
                <a:stretch>
                  <a:fillRect l="-2452" t="-10000" r="-1635" b="-26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2F187345-2316-4F63-AD19-41DD38CBF866}"/>
              </a:ext>
            </a:extLst>
          </p:cNvPr>
          <p:cNvSpPr/>
          <p:nvPr/>
        </p:nvSpPr>
        <p:spPr>
          <a:xfrm flipH="1">
            <a:off x="5938576" y="5158271"/>
            <a:ext cx="1272768" cy="33560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E98DE27-9BCD-4667-84F9-5AE47DA0F962}"/>
              </a:ext>
            </a:extLst>
          </p:cNvPr>
          <p:cNvSpPr txBox="1"/>
          <p:nvPr/>
        </p:nvSpPr>
        <p:spPr>
          <a:xfrm>
            <a:off x="7104027" y="1566524"/>
            <a:ext cx="3702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25E4F"/>
                </a:solidFill>
              </a:rPr>
              <a:t>¡Aplicándolo dos veces ... volvemos donde habíamos empezado! ...</a:t>
            </a:r>
            <a:endParaRPr lang="ca-ES" b="1" dirty="0">
              <a:solidFill>
                <a:srgbClr val="F25E4F"/>
              </a:solidFill>
            </a:endParaRPr>
          </a:p>
        </p:txBody>
      </p: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5E6EF859-BAD9-45E1-8CAE-B8CA77EE533F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213901" y="1889690"/>
            <a:ext cx="1890126" cy="1243341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4F737DCF-F414-4F50-89EA-FF966034B4F5}"/>
              </a:ext>
            </a:extLst>
          </p:cNvPr>
          <p:cNvSpPr txBox="1"/>
          <p:nvPr/>
        </p:nvSpPr>
        <p:spPr>
          <a:xfrm>
            <a:off x="7750628" y="2295603"/>
            <a:ext cx="4289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F25E4F"/>
                </a:solidFill>
              </a:rPr>
              <a:t>¡Sumar y </a:t>
            </a:r>
            <a:r>
              <a:rPr lang="ca-ES" b="1" dirty="0" err="1">
                <a:solidFill>
                  <a:srgbClr val="F25E4F"/>
                </a:solidFill>
              </a:rPr>
              <a:t>transponer</a:t>
            </a:r>
            <a:r>
              <a:rPr lang="ca-ES" b="1" dirty="0">
                <a:solidFill>
                  <a:srgbClr val="F25E4F"/>
                </a:solidFill>
              </a:rPr>
              <a:t> la suma es lo </a:t>
            </a:r>
            <a:r>
              <a:rPr lang="ca-ES" b="1" dirty="0" err="1">
                <a:solidFill>
                  <a:srgbClr val="F25E4F"/>
                </a:solidFill>
              </a:rPr>
              <a:t>mismo</a:t>
            </a:r>
            <a:r>
              <a:rPr lang="ca-ES" b="1" dirty="0">
                <a:solidFill>
                  <a:srgbClr val="F25E4F"/>
                </a:solidFill>
              </a:rPr>
              <a:t> que sumar las </a:t>
            </a:r>
            <a:r>
              <a:rPr lang="ca-ES" b="1" dirty="0" err="1">
                <a:solidFill>
                  <a:srgbClr val="F25E4F"/>
                </a:solidFill>
              </a:rPr>
              <a:t>respectivas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r>
              <a:rPr lang="ca-ES" b="1" dirty="0" err="1">
                <a:solidFill>
                  <a:srgbClr val="F25E4F"/>
                </a:solidFill>
              </a:rPr>
              <a:t>transpuestas</a:t>
            </a:r>
            <a:r>
              <a:rPr lang="ca-ES" b="1" dirty="0">
                <a:solidFill>
                  <a:srgbClr val="F25E4F"/>
                </a:solidFill>
              </a:rPr>
              <a:t>! </a:t>
            </a:r>
          </a:p>
        </p:txBody>
      </p:sp>
      <p:cxnSp>
        <p:nvCxnSpPr>
          <p:cNvPr id="74" name="Conexão reta unidirecional 73">
            <a:extLst>
              <a:ext uri="{FF2B5EF4-FFF2-40B4-BE49-F238E27FC236}">
                <a16:creationId xmlns:a16="http://schemas.microsoft.com/office/drawing/2014/main" id="{177BE7D4-9F5F-467A-A5E7-48CF0A56D4DA}"/>
              </a:ext>
            </a:extLst>
          </p:cNvPr>
          <p:cNvCxnSpPr>
            <a:cxnSpLocks/>
            <a:stCxn id="73" idx="1"/>
          </p:cNvCxnSpPr>
          <p:nvPr/>
        </p:nvCxnSpPr>
        <p:spPr>
          <a:xfrm flipH="1">
            <a:off x="5749404" y="2618769"/>
            <a:ext cx="2001224" cy="1129368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81146C1B-9BC6-43AD-B836-6C199772C17D}"/>
              </a:ext>
            </a:extLst>
          </p:cNvPr>
          <p:cNvSpPr txBox="1"/>
          <p:nvPr/>
        </p:nvSpPr>
        <p:spPr>
          <a:xfrm>
            <a:off x="7981832" y="3003468"/>
            <a:ext cx="4116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F25E4F"/>
                </a:solidFill>
              </a:rPr>
              <a:t>¡</a:t>
            </a:r>
            <a:r>
              <a:rPr lang="ca-ES" b="1" dirty="0" err="1">
                <a:solidFill>
                  <a:srgbClr val="F25E4F"/>
                </a:solidFill>
              </a:rPr>
              <a:t>Transponer</a:t>
            </a:r>
            <a:r>
              <a:rPr lang="ca-ES" b="1" dirty="0">
                <a:solidFill>
                  <a:srgbClr val="F25E4F"/>
                </a:solidFill>
              </a:rPr>
              <a:t> el </a:t>
            </a:r>
            <a:r>
              <a:rPr lang="ca-ES" b="1" dirty="0" err="1">
                <a:solidFill>
                  <a:srgbClr val="F25E4F"/>
                </a:solidFill>
              </a:rPr>
              <a:t>producto</a:t>
            </a:r>
            <a:r>
              <a:rPr lang="ca-ES" b="1" dirty="0">
                <a:solidFill>
                  <a:srgbClr val="F25E4F"/>
                </a:solidFill>
              </a:rPr>
              <a:t> de una </a:t>
            </a:r>
            <a:r>
              <a:rPr lang="ca-ES" b="1" dirty="0" err="1">
                <a:solidFill>
                  <a:srgbClr val="F25E4F"/>
                </a:solidFill>
              </a:rPr>
              <a:t>matriz</a:t>
            </a:r>
            <a:r>
              <a:rPr lang="ca-ES" b="1" dirty="0">
                <a:solidFill>
                  <a:srgbClr val="F25E4F"/>
                </a:solidFill>
              </a:rPr>
              <a:t> por un escalar es lo </a:t>
            </a:r>
            <a:r>
              <a:rPr lang="ca-ES" b="1" dirty="0" err="1">
                <a:solidFill>
                  <a:srgbClr val="F25E4F"/>
                </a:solidFill>
              </a:rPr>
              <a:t>mismo</a:t>
            </a:r>
            <a:r>
              <a:rPr lang="ca-ES" b="1" dirty="0">
                <a:solidFill>
                  <a:srgbClr val="F25E4F"/>
                </a:solidFill>
              </a:rPr>
              <a:t> que el </a:t>
            </a:r>
            <a:r>
              <a:rPr lang="ca-ES" b="1" dirty="0" err="1">
                <a:solidFill>
                  <a:srgbClr val="F25E4F"/>
                </a:solidFill>
              </a:rPr>
              <a:t>producto</a:t>
            </a:r>
            <a:r>
              <a:rPr lang="ca-ES" b="1" dirty="0">
                <a:solidFill>
                  <a:srgbClr val="F25E4F"/>
                </a:solidFill>
              </a:rPr>
              <a:t> de el escalar por la </a:t>
            </a:r>
            <a:r>
              <a:rPr lang="ca-ES" b="1" dirty="0" err="1">
                <a:solidFill>
                  <a:srgbClr val="F25E4F"/>
                </a:solidFill>
              </a:rPr>
              <a:t>transpuesta</a:t>
            </a:r>
            <a:r>
              <a:rPr lang="ca-ES" b="1" dirty="0">
                <a:solidFill>
                  <a:srgbClr val="F25E4F"/>
                </a:solidFill>
              </a:rPr>
              <a:t>!</a:t>
            </a:r>
          </a:p>
        </p:txBody>
      </p: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D48B2433-8304-4F10-AC33-B7F3373A9204}"/>
              </a:ext>
            </a:extLst>
          </p:cNvPr>
          <p:cNvCxnSpPr>
            <a:cxnSpLocks/>
            <a:stCxn id="82" idx="1"/>
          </p:cNvCxnSpPr>
          <p:nvPr/>
        </p:nvCxnSpPr>
        <p:spPr>
          <a:xfrm flipH="1">
            <a:off x="5247296" y="3465133"/>
            <a:ext cx="2734536" cy="990869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: Cantos Arredondados 21">
            <a:hlinkClick r:id="rId13" action="ppaction://hlinksldjump"/>
            <a:extLst>
              <a:ext uri="{FF2B5EF4-FFF2-40B4-BE49-F238E27FC236}">
                <a16:creationId xmlns:a16="http://schemas.microsoft.com/office/drawing/2014/main" id="{AF6578DB-9438-49E7-A358-ACFCF38CFE2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Transpuesta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22">
            <a:hlinkClick r:id="rId14" action="ppaction://hlinksldjump"/>
            <a:extLst>
              <a:ext uri="{FF2B5EF4-FFF2-40B4-BE49-F238E27FC236}">
                <a16:creationId xmlns:a16="http://schemas.microsoft.com/office/drawing/2014/main" id="{4D9F9247-C91E-424B-9643-A745A0ACA09A}"/>
              </a:ext>
            </a:extLst>
          </p:cNvPr>
          <p:cNvSpPr/>
          <p:nvPr/>
        </p:nvSpPr>
        <p:spPr>
          <a:xfrm>
            <a:off x="18000" y="2790000"/>
            <a:ext cx="1764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</a:t>
            </a:r>
            <a:r>
              <a:rPr lang="ca-ES" b="1" dirty="0" err="1">
                <a:solidFill>
                  <a:schemeClr val="tx1"/>
                </a:solidFill>
              </a:rPr>
              <a:t>Transpuesta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7" grpId="0" animBg="1"/>
      <p:bldP spid="41" grpId="0" animBg="1"/>
      <p:bldP spid="42" grpId="0" animBg="1"/>
      <p:bldP spid="2" grpId="0"/>
      <p:bldP spid="18" grpId="0" animBg="1"/>
      <p:bldP spid="73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7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990000"/>
            <a:ext cx="4717590" cy="5346000"/>
          </a:xfrm>
          <a:prstGeom prst="roundRect">
            <a:avLst>
              <a:gd name="adj" fmla="val 585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1189860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F25E4F"/>
                </a:solidFill>
              </a:rPr>
              <a:t>Proposiciones</a:t>
            </a:r>
            <a:r>
              <a:rPr lang="ca-ES" sz="2400" b="1" u="sng" dirty="0">
                <a:solidFill>
                  <a:srgbClr val="F25E4F"/>
                </a:solidFill>
              </a:rPr>
              <a:t> </a:t>
            </a:r>
            <a:endParaRPr lang="ca-ES" sz="2400" u="sng" dirty="0">
              <a:solidFill>
                <a:sysClr val="windowText" lastClr="000000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A036ADC-1815-46D7-A289-63BE7CE42DC8}"/>
              </a:ext>
            </a:extLst>
          </p:cNvPr>
          <p:cNvSpPr/>
          <p:nvPr/>
        </p:nvSpPr>
        <p:spPr>
          <a:xfrm>
            <a:off x="2298380" y="1569651"/>
            <a:ext cx="40771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000" dirty="0"/>
              <a:t>Si los </a:t>
            </a:r>
            <a:r>
              <a:rPr lang="ca-ES" sz="2000" dirty="0" err="1"/>
              <a:t>tamaños</a:t>
            </a:r>
            <a:r>
              <a:rPr lang="ca-ES" sz="2000" dirty="0"/>
              <a:t> de las </a:t>
            </a:r>
            <a:r>
              <a:rPr lang="ca-ES" sz="2000" dirty="0" err="1"/>
              <a:t>siguientes</a:t>
            </a:r>
            <a:r>
              <a:rPr lang="ca-ES" sz="2000" dirty="0"/>
              <a:t> </a:t>
            </a:r>
            <a:r>
              <a:rPr lang="ca-ES" sz="2000" dirty="0" err="1"/>
              <a:t>matrices</a:t>
            </a:r>
            <a:r>
              <a:rPr lang="ca-ES" sz="2000" dirty="0"/>
              <a:t> son tales que se </a:t>
            </a:r>
            <a:r>
              <a:rPr lang="ca-ES" sz="2000" dirty="0" err="1"/>
              <a:t>pueden</a:t>
            </a:r>
            <a:r>
              <a:rPr lang="ca-ES" sz="2000" dirty="0"/>
              <a:t> </a:t>
            </a:r>
            <a:r>
              <a:rPr lang="ca-ES" sz="2000" dirty="0" err="1"/>
              <a:t>realizar</a:t>
            </a:r>
            <a:r>
              <a:rPr lang="ca-ES" sz="2000" dirty="0"/>
              <a:t> las </a:t>
            </a:r>
            <a:r>
              <a:rPr lang="ca-ES" sz="2000" dirty="0" err="1"/>
              <a:t>operaciones</a:t>
            </a:r>
            <a:r>
              <a:rPr lang="ca-ES" sz="2000" dirty="0"/>
              <a:t> que se indican, </a:t>
            </a:r>
            <a:r>
              <a:rPr lang="ca-ES" sz="2000" dirty="0" err="1"/>
              <a:t>entonces</a:t>
            </a:r>
            <a:r>
              <a:rPr lang="ca-ES" sz="2000" dirty="0"/>
              <a:t>:</a:t>
            </a:r>
            <a:endParaRPr lang="ca-ES" sz="2000" i="1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blipFill>
                <a:blip r:embed="rId5"/>
                <a:stretch>
                  <a:fillRect b="-810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ca-E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ca-E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tângulo 76">
            <a:extLst>
              <a:ext uri="{FF2B5EF4-FFF2-40B4-BE49-F238E27FC236}">
                <a16:creationId xmlns:a16="http://schemas.microsoft.com/office/drawing/2014/main" id="{C8A8FBD8-FDC0-4C13-B9DE-9B557A429FD6}"/>
              </a:ext>
            </a:extLst>
          </p:cNvPr>
          <p:cNvSpPr/>
          <p:nvPr/>
        </p:nvSpPr>
        <p:spPr>
          <a:xfrm>
            <a:off x="7179589" y="4000782"/>
            <a:ext cx="4627450" cy="21082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a-ES" b="1" dirty="0">
                <a:solidFill>
                  <a:srgbClr val="F25E4F"/>
                </a:solidFill>
              </a:rPr>
              <a:t>OBSERVACIÓN</a:t>
            </a:r>
            <a:r>
              <a:rPr lang="ca-ES" dirty="0"/>
              <a:t> – Las tres </a:t>
            </a:r>
            <a:r>
              <a:rPr lang="ca-ES" dirty="0" err="1"/>
              <a:t>primeras</a:t>
            </a:r>
            <a:r>
              <a:rPr lang="ca-ES" dirty="0"/>
              <a:t> </a:t>
            </a:r>
            <a:r>
              <a:rPr lang="ca-ES" dirty="0" err="1"/>
              <a:t>proposiciones</a:t>
            </a:r>
            <a:r>
              <a:rPr lang="ca-ES" dirty="0"/>
              <a:t> son </a:t>
            </a:r>
            <a:r>
              <a:rPr lang="ca-ES" dirty="0" err="1"/>
              <a:t>evidentes</a:t>
            </a:r>
            <a:r>
              <a:rPr lang="ca-ES" dirty="0"/>
              <a:t>. </a:t>
            </a:r>
            <a:r>
              <a:rPr lang="ca-ES" dirty="0" err="1"/>
              <a:t>Sin</a:t>
            </a:r>
            <a:r>
              <a:rPr lang="ca-ES" dirty="0"/>
              <a:t> embargo, la </a:t>
            </a:r>
            <a:r>
              <a:rPr lang="ca-ES" dirty="0" err="1"/>
              <a:t>cuarta</a:t>
            </a:r>
            <a:r>
              <a:rPr lang="ca-ES" dirty="0"/>
              <a:t> no lo es… Se </a:t>
            </a:r>
            <a:r>
              <a:rPr lang="ca-ES" dirty="0" err="1"/>
              <a:t>puede</a:t>
            </a:r>
            <a:r>
              <a:rPr lang="ca-ES" dirty="0"/>
              <a:t> </a:t>
            </a:r>
            <a:r>
              <a:rPr lang="ca-ES" dirty="0" err="1"/>
              <a:t>generalizar</a:t>
            </a:r>
            <a:r>
              <a:rPr lang="ca-ES" dirty="0"/>
              <a:t> como:</a:t>
            </a:r>
          </a:p>
          <a:p>
            <a:pPr algn="just">
              <a:spcAft>
                <a:spcPts val="600"/>
              </a:spcAft>
            </a:pPr>
            <a:r>
              <a:rPr lang="es-ES" b="1" i="1" dirty="0"/>
              <a:t>La transpuesta de un producto de una cantidad cualquiera de matrices es igual al producto de sus transpuestas en orden inverso.</a:t>
            </a:r>
            <a:endParaRPr lang="ca-ES" dirty="0"/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/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𝑘𝐴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blipFill>
                <a:blip r:embed="rId10"/>
                <a:stretch>
                  <a:fillRect l="-375" b="-6667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/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ca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ca-E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/>
              <p:nvPr/>
            </p:nvSpPr>
            <p:spPr>
              <a:xfrm>
                <a:off x="3450007" y="5704389"/>
                <a:ext cx="2236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dirty="0" err="1"/>
                  <a:t>donde</a:t>
                </a:r>
                <a:r>
                  <a:rPr lang="ca-ES" dirty="0"/>
                  <a:t> </a:t>
                </a:r>
                <a14:m>
                  <m:oMath xmlns:m="http://schemas.openxmlformats.org/officeDocument/2006/math">
                    <m:r>
                      <a:rPr lang="ca-E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a-ES" dirty="0"/>
                  <a:t> es un escalar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007" y="5704389"/>
                <a:ext cx="2236510" cy="369332"/>
              </a:xfrm>
              <a:prstGeom prst="rect">
                <a:avLst/>
              </a:prstGeom>
              <a:blipFill>
                <a:blip r:embed="rId12"/>
                <a:stretch>
                  <a:fillRect l="-2452" t="-10000" r="-1635" b="-26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B6863D46-A4DA-4814-ABE2-519DA7D13880}"/>
                  </a:ext>
                </a:extLst>
              </p:cNvPr>
              <p:cNvSpPr/>
              <p:nvPr/>
            </p:nvSpPr>
            <p:spPr>
              <a:xfrm>
                <a:off x="7378428" y="990000"/>
                <a:ext cx="4428611" cy="2888663"/>
              </a:xfrm>
              <a:prstGeom prst="roundRect">
                <a:avLst>
                  <a:gd name="adj" fmla="val 9635"/>
                </a:avLst>
              </a:prstGeom>
              <a:solidFill>
                <a:schemeClr val="bg1"/>
              </a:solidFill>
              <a:ln>
                <a:solidFill>
                  <a:srgbClr val="29A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ca-E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a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ca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ca-E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ca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ca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ca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ca-E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B6863D46-A4DA-4814-ABE2-519DA7D13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428" y="990000"/>
                <a:ext cx="4428611" cy="2888663"/>
              </a:xfrm>
              <a:prstGeom prst="roundRect">
                <a:avLst>
                  <a:gd name="adj" fmla="val 9635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9138F78E-9DC9-4844-B8DB-F964ECAD9C33}"/>
                  </a:ext>
                </a:extLst>
              </p:cNvPr>
              <p:cNvSpPr/>
              <p:nvPr/>
            </p:nvSpPr>
            <p:spPr>
              <a:xfrm>
                <a:off x="7728720" y="1195950"/>
                <a:ext cx="3619325" cy="593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a-ES" sz="32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a-E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32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ca-ES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</m:e>
                      <m:sup>
                        <m:r>
                          <a:rPr lang="ca-ES" sz="32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ca-ES" sz="3200" b="1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ca-E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ca-E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ca-E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3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32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ca-E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32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ca-ES" sz="32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endParaRPr lang="ca-ES" sz="3200" b="1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9138F78E-9DC9-4844-B8DB-F964ECAD9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720" y="1195950"/>
                <a:ext cx="3619325" cy="5936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164C146F-B4FE-4375-9654-5744662CF101}"/>
              </a:ext>
            </a:extLst>
          </p:cNvPr>
          <p:cNvSpPr/>
          <p:nvPr/>
        </p:nvSpPr>
        <p:spPr>
          <a:xfrm>
            <a:off x="7887968" y="1195950"/>
            <a:ext cx="1195754" cy="593624"/>
          </a:xfrm>
          <a:prstGeom prst="rect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9" name="Conexão reta unidirecional 8">
            <a:extLst>
              <a:ext uri="{FF2B5EF4-FFF2-40B4-BE49-F238E27FC236}">
                <a16:creationId xmlns:a16="http://schemas.microsoft.com/office/drawing/2014/main" id="{E1411B64-00DE-4C32-BF25-3A0D1C37234A}"/>
              </a:ext>
            </a:extLst>
          </p:cNvPr>
          <p:cNvCxnSpPr/>
          <p:nvPr/>
        </p:nvCxnSpPr>
        <p:spPr>
          <a:xfrm>
            <a:off x="10741452" y="1789574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E2D1F37B-B6C9-47C7-B829-10BA663BDBC8}"/>
              </a:ext>
            </a:extLst>
          </p:cNvPr>
          <p:cNvGrpSpPr/>
          <p:nvPr/>
        </p:nvGrpSpPr>
        <p:grpSpPr>
          <a:xfrm>
            <a:off x="7429647" y="1951840"/>
            <a:ext cx="2056845" cy="377030"/>
            <a:chOff x="7429647" y="2022176"/>
            <a:chExt cx="2056845" cy="377030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CA2291E5-BE18-45A7-9591-2D31D13DB47E}"/>
                </a:ext>
              </a:extLst>
            </p:cNvPr>
            <p:cNvGrpSpPr/>
            <p:nvPr/>
          </p:nvGrpSpPr>
          <p:grpSpPr>
            <a:xfrm>
              <a:off x="7429647" y="2022176"/>
              <a:ext cx="2056845" cy="374050"/>
              <a:chOff x="7692211" y="2250300"/>
              <a:chExt cx="2056845" cy="3740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tângulo 3">
                    <a:extLst>
                      <a:ext uri="{FF2B5EF4-FFF2-40B4-BE49-F238E27FC236}">
                        <a16:creationId xmlns:a16="http://schemas.microsoft.com/office/drawing/2014/main" id="{897B0A78-C17D-4574-8FC6-94E955332A33}"/>
                      </a:ext>
                    </a:extLst>
                  </p:cNvPr>
                  <p:cNvSpPr/>
                  <p:nvPr/>
                </p:nvSpPr>
                <p:spPr>
                  <a:xfrm>
                    <a:off x="7791547" y="2255018"/>
                    <a:ext cx="10306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ca-ES" dirty="0"/>
                  </a:p>
                </p:txBody>
              </p:sp>
            </mc:Choice>
            <mc:Fallback xmlns="">
              <p:sp>
                <p:nvSpPr>
                  <p:cNvPr id="4" name="Retângulo 3">
                    <a:extLst>
                      <a:ext uri="{FF2B5EF4-FFF2-40B4-BE49-F238E27FC236}">
                        <a16:creationId xmlns:a16="http://schemas.microsoft.com/office/drawing/2014/main" id="{897B0A78-C17D-4574-8FC6-94E955332A3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1547" y="2255018"/>
                    <a:ext cx="1030667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tângulo 48">
                    <a:extLst>
                      <a:ext uri="{FF2B5EF4-FFF2-40B4-BE49-F238E27FC236}">
                        <a16:creationId xmlns:a16="http://schemas.microsoft.com/office/drawing/2014/main" id="{802505CA-083E-439A-B21E-02552F4C5C31}"/>
                      </a:ext>
                    </a:extLst>
                  </p:cNvPr>
                  <p:cNvSpPr/>
                  <p:nvPr/>
                </p:nvSpPr>
                <p:spPr>
                  <a:xfrm>
                    <a:off x="8587597" y="2250300"/>
                    <a:ext cx="96494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ca-ES" dirty="0"/>
                  </a:p>
                </p:txBody>
              </p:sp>
            </mc:Choice>
            <mc:Fallback xmlns="">
              <p:sp>
                <p:nvSpPr>
                  <p:cNvPr id="49" name="Retângulo 48">
                    <a:extLst>
                      <a:ext uri="{FF2B5EF4-FFF2-40B4-BE49-F238E27FC236}">
                        <a16:creationId xmlns:a16="http://schemas.microsoft.com/office/drawing/2014/main" id="{802505CA-083E-439A-B21E-02552F4C5C3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87597" y="2250300"/>
                    <a:ext cx="96494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tângulo 49">
                    <a:extLst>
                      <a:ext uri="{FF2B5EF4-FFF2-40B4-BE49-F238E27FC236}">
                        <a16:creationId xmlns:a16="http://schemas.microsoft.com/office/drawing/2014/main" id="{5D67CB91-F991-442A-9E60-A0C14ED3237B}"/>
                      </a:ext>
                    </a:extLst>
                  </p:cNvPr>
                  <p:cNvSpPr/>
                  <p:nvPr/>
                </p:nvSpPr>
                <p:spPr>
                  <a:xfrm>
                    <a:off x="7692211" y="2255018"/>
                    <a:ext cx="205684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a-E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a-ES" b="0" i="1" smtClean="0">
                                      <a:latin typeface="Cambria Math" panose="02040503050406030204" pitchFamily="18" charset="0"/>
                                    </a:rPr>
                                    <m:t>                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ca-ES" dirty="0"/>
                  </a:p>
                </p:txBody>
              </p:sp>
            </mc:Choice>
            <mc:Fallback xmlns="">
              <p:sp>
                <p:nvSpPr>
                  <p:cNvPr id="50" name="Retângulo 49">
                    <a:extLst>
                      <a:ext uri="{FF2B5EF4-FFF2-40B4-BE49-F238E27FC236}">
                        <a16:creationId xmlns:a16="http://schemas.microsoft.com/office/drawing/2014/main" id="{5D67CB91-F991-442A-9E60-A0C14ED323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92211" y="2255018"/>
                    <a:ext cx="2056845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id="{0419B5EE-BE15-4A52-AF6B-D90079438726}"/>
                </a:ext>
              </a:extLst>
            </p:cNvPr>
            <p:cNvSpPr/>
            <p:nvPr/>
          </p:nvSpPr>
          <p:spPr>
            <a:xfrm>
              <a:off x="7510965" y="2023914"/>
              <a:ext cx="1894304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8D2DA77-5E24-4E44-81C9-5710E1B30548}"/>
              </a:ext>
            </a:extLst>
          </p:cNvPr>
          <p:cNvSpPr/>
          <p:nvPr/>
        </p:nvSpPr>
        <p:spPr>
          <a:xfrm>
            <a:off x="8164781" y="1976548"/>
            <a:ext cx="218476" cy="31991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5B28561-94DF-4460-BAEA-1AF36052BCB9}"/>
              </a:ext>
            </a:extLst>
          </p:cNvPr>
          <p:cNvSpPr/>
          <p:nvPr/>
        </p:nvSpPr>
        <p:spPr>
          <a:xfrm>
            <a:off x="8487820" y="1989629"/>
            <a:ext cx="218476" cy="31991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77209D30-DC3A-4405-944D-9D00B24B1F18}"/>
              </a:ext>
            </a:extLst>
          </p:cNvPr>
          <p:cNvGrpSpPr/>
          <p:nvPr/>
        </p:nvGrpSpPr>
        <p:grpSpPr>
          <a:xfrm>
            <a:off x="7826869" y="2496995"/>
            <a:ext cx="1338700" cy="378912"/>
            <a:chOff x="7826869" y="2567331"/>
            <a:chExt cx="1338700" cy="378912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B7F20E85-9B4F-4D73-833E-8A6647465DBE}"/>
                </a:ext>
              </a:extLst>
            </p:cNvPr>
            <p:cNvGrpSpPr/>
            <p:nvPr/>
          </p:nvGrpSpPr>
          <p:grpSpPr>
            <a:xfrm>
              <a:off x="7826869" y="2576911"/>
              <a:ext cx="1338700" cy="369332"/>
              <a:chOff x="7811472" y="2823255"/>
              <a:chExt cx="133870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Retângulo 83">
                    <a:extLst>
                      <a:ext uri="{FF2B5EF4-FFF2-40B4-BE49-F238E27FC236}">
                        <a16:creationId xmlns:a16="http://schemas.microsoft.com/office/drawing/2014/main" id="{CC200909-C193-40F6-8E10-DC0EFC1A6D77}"/>
                      </a:ext>
                    </a:extLst>
                  </p:cNvPr>
                  <p:cNvSpPr/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a-E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a-ES" b="0" i="1" smtClean="0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ca-ES" dirty="0"/>
                  </a:p>
                </p:txBody>
              </p:sp>
            </mc:Choice>
            <mc:Fallback xmlns="">
              <p:sp>
                <p:nvSpPr>
                  <p:cNvPr id="84" name="Retângulo 83">
                    <a:extLst>
                      <a:ext uri="{FF2B5EF4-FFF2-40B4-BE49-F238E27FC236}">
                        <a16:creationId xmlns:a16="http://schemas.microsoft.com/office/drawing/2014/main" id="{CC200909-C193-40F6-8E10-DC0EFC1A6D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tângulo 85">
                    <a:extLst>
                      <a:ext uri="{FF2B5EF4-FFF2-40B4-BE49-F238E27FC236}">
                        <a16:creationId xmlns:a16="http://schemas.microsoft.com/office/drawing/2014/main" id="{DA02413A-F5FF-4B9D-B6C6-866B192D1E98}"/>
                      </a:ext>
                    </a:extLst>
                  </p:cNvPr>
                  <p:cNvSpPr/>
                  <p:nvPr/>
                </p:nvSpPr>
                <p:spPr>
                  <a:xfrm>
                    <a:off x="7910808" y="2823255"/>
                    <a:ext cx="103182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ca-ES" dirty="0"/>
                  </a:p>
                </p:txBody>
              </p:sp>
            </mc:Choice>
            <mc:Fallback xmlns="">
              <p:sp>
                <p:nvSpPr>
                  <p:cNvPr id="86" name="Retângulo 85">
                    <a:extLst>
                      <a:ext uri="{FF2B5EF4-FFF2-40B4-BE49-F238E27FC236}">
                        <a16:creationId xmlns:a16="http://schemas.microsoft.com/office/drawing/2014/main" id="{DA02413A-F5FF-4B9D-B6C6-866B192D1E9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0808" y="2823255"/>
                    <a:ext cx="1031821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8384D206-854E-461B-8F2A-67E15F146592}"/>
                </a:ext>
              </a:extLst>
            </p:cNvPr>
            <p:cNvSpPr/>
            <p:nvPr/>
          </p:nvSpPr>
          <p:spPr>
            <a:xfrm>
              <a:off x="7874633" y="2567331"/>
              <a:ext cx="1195752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cxnSp>
        <p:nvCxnSpPr>
          <p:cNvPr id="89" name="Conexão reta unidirecional 88">
            <a:extLst>
              <a:ext uri="{FF2B5EF4-FFF2-40B4-BE49-F238E27FC236}">
                <a16:creationId xmlns:a16="http://schemas.microsoft.com/office/drawing/2014/main" id="{F7D2AAC0-8259-44FF-8928-1C702984D4F6}"/>
              </a:ext>
            </a:extLst>
          </p:cNvPr>
          <p:cNvCxnSpPr/>
          <p:nvPr/>
        </p:nvCxnSpPr>
        <p:spPr>
          <a:xfrm>
            <a:off x="8478119" y="2872287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592FF7B-BC8D-4C0E-9E44-82D05D777C87}"/>
              </a:ext>
            </a:extLst>
          </p:cNvPr>
          <p:cNvGrpSpPr/>
          <p:nvPr/>
        </p:nvGrpSpPr>
        <p:grpSpPr>
          <a:xfrm>
            <a:off x="7958433" y="3036236"/>
            <a:ext cx="1036498" cy="384803"/>
            <a:chOff x="7958433" y="3106572"/>
            <a:chExt cx="1036498" cy="384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tângulo 91">
                  <a:extLst>
                    <a:ext uri="{FF2B5EF4-FFF2-40B4-BE49-F238E27FC236}">
                      <a16:creationId xmlns:a16="http://schemas.microsoft.com/office/drawing/2014/main" id="{AE555AE5-2EA0-47DF-9FBB-79E1295123C4}"/>
                    </a:ext>
                  </a:extLst>
                </p:cNvPr>
                <p:cNvSpPr/>
                <p:nvPr/>
              </p:nvSpPr>
              <p:spPr>
                <a:xfrm>
                  <a:off x="7963110" y="3122043"/>
                  <a:ext cx="10318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ca-E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a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ca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ca-ES" dirty="0"/>
                </a:p>
              </p:txBody>
            </p:sp>
          </mc:Choice>
          <mc:Fallback xmlns="">
            <p:sp>
              <p:nvSpPr>
                <p:cNvPr id="92" name="Retângulo 91">
                  <a:extLst>
                    <a:ext uri="{FF2B5EF4-FFF2-40B4-BE49-F238E27FC236}">
                      <a16:creationId xmlns:a16="http://schemas.microsoft.com/office/drawing/2014/main" id="{AE555AE5-2EA0-47DF-9FBB-79E1295123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3110" y="3122043"/>
                  <a:ext cx="1031821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tângulo 92">
              <a:extLst>
                <a:ext uri="{FF2B5EF4-FFF2-40B4-BE49-F238E27FC236}">
                  <a16:creationId xmlns:a16="http://schemas.microsoft.com/office/drawing/2014/main" id="{68B4D81B-8769-4C4F-A9D7-1694A03E0DA8}"/>
                </a:ext>
              </a:extLst>
            </p:cNvPr>
            <p:cNvSpPr/>
            <p:nvPr/>
          </p:nvSpPr>
          <p:spPr>
            <a:xfrm>
              <a:off x="7958433" y="3106572"/>
              <a:ext cx="1031822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sp>
        <p:nvSpPr>
          <p:cNvPr id="95" name="Retângulo 94">
            <a:extLst>
              <a:ext uri="{FF2B5EF4-FFF2-40B4-BE49-F238E27FC236}">
                <a16:creationId xmlns:a16="http://schemas.microsoft.com/office/drawing/2014/main" id="{540A2D15-3177-4E9C-BC1A-1D442493A67A}"/>
              </a:ext>
            </a:extLst>
          </p:cNvPr>
          <p:cNvSpPr/>
          <p:nvPr/>
        </p:nvSpPr>
        <p:spPr>
          <a:xfrm>
            <a:off x="10139790" y="1192970"/>
            <a:ext cx="1195754" cy="593624"/>
          </a:xfrm>
          <a:prstGeom prst="rect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89DAF42B-B5BA-4388-A14E-489DBFE90865}"/>
              </a:ext>
            </a:extLst>
          </p:cNvPr>
          <p:cNvCxnSpPr/>
          <p:nvPr/>
        </p:nvCxnSpPr>
        <p:spPr>
          <a:xfrm>
            <a:off x="8470534" y="1789574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xão reta unidirecional 84">
            <a:extLst>
              <a:ext uri="{FF2B5EF4-FFF2-40B4-BE49-F238E27FC236}">
                <a16:creationId xmlns:a16="http://schemas.microsoft.com/office/drawing/2014/main" id="{7751C02F-1E7A-4519-97CB-06A34BDD3311}"/>
              </a:ext>
            </a:extLst>
          </p:cNvPr>
          <p:cNvCxnSpPr/>
          <p:nvPr/>
        </p:nvCxnSpPr>
        <p:spPr>
          <a:xfrm>
            <a:off x="10741470" y="2328870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6413DB32-A584-4F07-8BDE-FA445F6F8EAB}"/>
              </a:ext>
            </a:extLst>
          </p:cNvPr>
          <p:cNvGrpSpPr/>
          <p:nvPr/>
        </p:nvGrpSpPr>
        <p:grpSpPr>
          <a:xfrm>
            <a:off x="9505965" y="1945880"/>
            <a:ext cx="2311523" cy="382687"/>
            <a:chOff x="9505965" y="2016216"/>
            <a:chExt cx="2311523" cy="382687"/>
          </a:xfrm>
        </p:grpSpPr>
        <p:grpSp>
          <p:nvGrpSpPr>
            <p:cNvPr id="97" name="Agrupar 96">
              <a:extLst>
                <a:ext uri="{FF2B5EF4-FFF2-40B4-BE49-F238E27FC236}">
                  <a16:creationId xmlns:a16="http://schemas.microsoft.com/office/drawing/2014/main" id="{4E2D8765-FB45-4FA7-863B-6328F7ADD5DB}"/>
                </a:ext>
              </a:extLst>
            </p:cNvPr>
            <p:cNvGrpSpPr/>
            <p:nvPr/>
          </p:nvGrpSpPr>
          <p:grpSpPr>
            <a:xfrm>
              <a:off x="9505965" y="2029571"/>
              <a:ext cx="1338700" cy="369332"/>
              <a:chOff x="7811472" y="2823255"/>
              <a:chExt cx="133870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tângulo 97">
                    <a:extLst>
                      <a:ext uri="{FF2B5EF4-FFF2-40B4-BE49-F238E27FC236}">
                        <a16:creationId xmlns:a16="http://schemas.microsoft.com/office/drawing/2014/main" id="{B5C2FA29-6992-4122-8B9C-810FC96E29CA}"/>
                      </a:ext>
                    </a:extLst>
                  </p:cNvPr>
                  <p:cNvSpPr/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a-E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a-ES" b="0" i="1" smtClean="0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ca-ES" dirty="0"/>
                  </a:p>
                </p:txBody>
              </p:sp>
            </mc:Choice>
            <mc:Fallback xmlns="">
              <p:sp>
                <p:nvSpPr>
                  <p:cNvPr id="98" name="Retângulo 97">
                    <a:extLst>
                      <a:ext uri="{FF2B5EF4-FFF2-40B4-BE49-F238E27FC236}">
                        <a16:creationId xmlns:a16="http://schemas.microsoft.com/office/drawing/2014/main" id="{B5C2FA29-6992-4122-8B9C-810FC96E29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Retângulo 98">
                    <a:extLst>
                      <a:ext uri="{FF2B5EF4-FFF2-40B4-BE49-F238E27FC236}">
                        <a16:creationId xmlns:a16="http://schemas.microsoft.com/office/drawing/2014/main" id="{68AED150-47B2-41D4-8DE7-8DDAA7FFE795}"/>
                      </a:ext>
                    </a:extLst>
                  </p:cNvPr>
                  <p:cNvSpPr/>
                  <p:nvPr/>
                </p:nvSpPr>
                <p:spPr>
                  <a:xfrm>
                    <a:off x="7910808" y="2823255"/>
                    <a:ext cx="102585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ca-ES" dirty="0"/>
                  </a:p>
                </p:txBody>
              </p:sp>
            </mc:Choice>
            <mc:Fallback xmlns="">
              <p:sp>
                <p:nvSpPr>
                  <p:cNvPr id="99" name="Retângulo 98">
                    <a:extLst>
                      <a:ext uri="{FF2B5EF4-FFF2-40B4-BE49-F238E27FC236}">
                        <a16:creationId xmlns:a16="http://schemas.microsoft.com/office/drawing/2014/main" id="{68AED150-47B2-41D4-8DE7-8DDAA7FFE79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0808" y="2823255"/>
                    <a:ext cx="1025858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A4BB9A60-6871-48A1-83DD-E3A10AB9EF00}"/>
                </a:ext>
              </a:extLst>
            </p:cNvPr>
            <p:cNvGrpSpPr/>
            <p:nvPr/>
          </p:nvGrpSpPr>
          <p:grpSpPr>
            <a:xfrm>
              <a:off x="10581380" y="2029571"/>
              <a:ext cx="1236108" cy="369332"/>
              <a:chOff x="10551236" y="2260675"/>
              <a:chExt cx="1236108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tângulo 100">
                    <a:extLst>
                      <a:ext uri="{FF2B5EF4-FFF2-40B4-BE49-F238E27FC236}">
                        <a16:creationId xmlns:a16="http://schemas.microsoft.com/office/drawing/2014/main" id="{E998C56C-53BA-42F5-9F94-1EE9C877A672}"/>
                      </a:ext>
                    </a:extLst>
                  </p:cNvPr>
                  <p:cNvSpPr/>
                  <p:nvPr/>
                </p:nvSpPr>
                <p:spPr>
                  <a:xfrm>
                    <a:off x="10551236" y="2260675"/>
                    <a:ext cx="123610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a-E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a-ES" b="0" i="1" smtClean="0">
                                      <a:latin typeface="Cambria Math" panose="02040503050406030204" pitchFamily="18" charset="0"/>
                                    </a:rPr>
                                    <m:t>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ca-ES" dirty="0"/>
                  </a:p>
                </p:txBody>
              </p:sp>
            </mc:Choice>
            <mc:Fallback xmlns="">
              <p:sp>
                <p:nvSpPr>
                  <p:cNvPr id="101" name="Retângulo 100">
                    <a:extLst>
                      <a:ext uri="{FF2B5EF4-FFF2-40B4-BE49-F238E27FC236}">
                        <a16:creationId xmlns:a16="http://schemas.microsoft.com/office/drawing/2014/main" id="{E998C56C-53BA-42F5-9F94-1EE9C877A67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51236" y="2260675"/>
                    <a:ext cx="1236108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tângulo 101">
                    <a:extLst>
                      <a:ext uri="{FF2B5EF4-FFF2-40B4-BE49-F238E27FC236}">
                        <a16:creationId xmlns:a16="http://schemas.microsoft.com/office/drawing/2014/main" id="{AEAF0AB3-06FE-4965-90BA-E5CBF512E6F1}"/>
                      </a:ext>
                    </a:extLst>
                  </p:cNvPr>
                  <p:cNvSpPr/>
                  <p:nvPr/>
                </p:nvSpPr>
                <p:spPr>
                  <a:xfrm>
                    <a:off x="10620428" y="2260675"/>
                    <a:ext cx="96494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ca-ES" dirty="0"/>
                  </a:p>
                </p:txBody>
              </p:sp>
            </mc:Choice>
            <mc:Fallback xmlns="">
              <p:sp>
                <p:nvSpPr>
                  <p:cNvPr id="102" name="Retângulo 101">
                    <a:extLst>
                      <a:ext uri="{FF2B5EF4-FFF2-40B4-BE49-F238E27FC236}">
                        <a16:creationId xmlns:a16="http://schemas.microsoft.com/office/drawing/2014/main" id="{AEAF0AB3-06FE-4965-90BA-E5CBF512E6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20428" y="2260675"/>
                    <a:ext cx="964944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3" name="Retângulo 102">
              <a:extLst>
                <a:ext uri="{FF2B5EF4-FFF2-40B4-BE49-F238E27FC236}">
                  <a16:creationId xmlns:a16="http://schemas.microsoft.com/office/drawing/2014/main" id="{EF6A7788-12B3-4E1D-ABA4-62CE42407B0D}"/>
                </a:ext>
              </a:extLst>
            </p:cNvPr>
            <p:cNvSpPr/>
            <p:nvPr/>
          </p:nvSpPr>
          <p:spPr>
            <a:xfrm>
              <a:off x="9600537" y="2016216"/>
              <a:ext cx="2096745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cxnSp>
        <p:nvCxnSpPr>
          <p:cNvPr id="104" name="Conexão reta unidirecional 103">
            <a:extLst>
              <a:ext uri="{FF2B5EF4-FFF2-40B4-BE49-F238E27FC236}">
                <a16:creationId xmlns:a16="http://schemas.microsoft.com/office/drawing/2014/main" id="{A229A383-FF9D-4D61-B9E4-35674F0EFA1C}"/>
              </a:ext>
            </a:extLst>
          </p:cNvPr>
          <p:cNvCxnSpPr/>
          <p:nvPr/>
        </p:nvCxnSpPr>
        <p:spPr>
          <a:xfrm>
            <a:off x="8470534" y="2328870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0425D3FF-C3FE-4070-9D13-37AACEABC6F0}"/>
              </a:ext>
            </a:extLst>
          </p:cNvPr>
          <p:cNvGrpSpPr/>
          <p:nvPr/>
        </p:nvGrpSpPr>
        <p:grpSpPr>
          <a:xfrm>
            <a:off x="9835009" y="2506575"/>
            <a:ext cx="1790921" cy="384803"/>
            <a:chOff x="9835009" y="2576911"/>
            <a:chExt cx="1790921" cy="384803"/>
          </a:xfrm>
        </p:grpSpPr>
        <p:sp>
          <p:nvSpPr>
            <p:cNvPr id="106" name="Retângulo 105">
              <a:extLst>
                <a:ext uri="{FF2B5EF4-FFF2-40B4-BE49-F238E27FC236}">
                  <a16:creationId xmlns:a16="http://schemas.microsoft.com/office/drawing/2014/main" id="{733B8B8A-F43B-4E92-8B50-F0CC31920747}"/>
                </a:ext>
              </a:extLst>
            </p:cNvPr>
            <p:cNvSpPr/>
            <p:nvPr/>
          </p:nvSpPr>
          <p:spPr>
            <a:xfrm>
              <a:off x="9914621" y="2576911"/>
              <a:ext cx="1620877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9917CE63-9C5A-40D4-910D-E8639144AD7E}"/>
                </a:ext>
              </a:extLst>
            </p:cNvPr>
            <p:cNvGrpSpPr/>
            <p:nvPr/>
          </p:nvGrpSpPr>
          <p:grpSpPr>
            <a:xfrm>
              <a:off x="9835009" y="2592382"/>
              <a:ext cx="1790921" cy="369332"/>
              <a:chOff x="9613953" y="2823486"/>
              <a:chExt cx="1790921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tângulo 104">
                    <a:extLst>
                      <a:ext uri="{FF2B5EF4-FFF2-40B4-BE49-F238E27FC236}">
                        <a16:creationId xmlns:a16="http://schemas.microsoft.com/office/drawing/2014/main" id="{7D7CC860-31D1-48E6-84A9-97C97FBBE4B3}"/>
                      </a:ext>
                    </a:extLst>
                  </p:cNvPr>
                  <p:cNvSpPr/>
                  <p:nvPr/>
                </p:nvSpPr>
                <p:spPr>
                  <a:xfrm>
                    <a:off x="9613953" y="2823486"/>
                    <a:ext cx="1031821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oMath>
                      </m:oMathPara>
                    </a14:m>
                    <a:endParaRPr lang="ca-ES" dirty="0"/>
                  </a:p>
                </p:txBody>
              </p:sp>
            </mc:Choice>
            <mc:Fallback xmlns="">
              <p:sp>
                <p:nvSpPr>
                  <p:cNvPr id="105" name="Retângulo 104">
                    <a:extLst>
                      <a:ext uri="{FF2B5EF4-FFF2-40B4-BE49-F238E27FC236}">
                        <a16:creationId xmlns:a16="http://schemas.microsoft.com/office/drawing/2014/main" id="{7D7CC860-31D1-48E6-84A9-97C97FBBE4B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13953" y="2823486"/>
                    <a:ext cx="1031821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tângulo 106">
                    <a:extLst>
                      <a:ext uri="{FF2B5EF4-FFF2-40B4-BE49-F238E27FC236}">
                        <a16:creationId xmlns:a16="http://schemas.microsoft.com/office/drawing/2014/main" id="{ACE7B1C6-F39A-4152-B1BD-05EE33258116}"/>
                      </a:ext>
                    </a:extLst>
                  </p:cNvPr>
                  <p:cNvSpPr/>
                  <p:nvPr/>
                </p:nvSpPr>
                <p:spPr>
                  <a:xfrm>
                    <a:off x="10373053" y="2823486"/>
                    <a:ext cx="1031821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ca-ES" dirty="0"/>
                  </a:p>
                </p:txBody>
              </p:sp>
            </mc:Choice>
            <mc:Fallback xmlns="">
              <p:sp>
                <p:nvSpPr>
                  <p:cNvPr id="107" name="Retângulo 106">
                    <a:extLst>
                      <a:ext uri="{FF2B5EF4-FFF2-40B4-BE49-F238E27FC236}">
                        <a16:creationId xmlns:a16="http://schemas.microsoft.com/office/drawing/2014/main" id="{ACE7B1C6-F39A-4152-B1BD-05EE3325811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73053" y="2823486"/>
                    <a:ext cx="1031821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E1242DCA-D881-47E5-ADA6-B5E2EBB83282}"/>
              </a:ext>
            </a:extLst>
          </p:cNvPr>
          <p:cNvSpPr/>
          <p:nvPr/>
        </p:nvSpPr>
        <p:spPr>
          <a:xfrm>
            <a:off x="10426144" y="2539291"/>
            <a:ext cx="293956" cy="31991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CE5EE95-8D16-4D61-B08D-53F028C49FB3}"/>
              </a:ext>
            </a:extLst>
          </p:cNvPr>
          <p:cNvSpPr/>
          <p:nvPr/>
        </p:nvSpPr>
        <p:spPr>
          <a:xfrm>
            <a:off x="10749183" y="2552372"/>
            <a:ext cx="293956" cy="31991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C7EA267-FF87-4A17-9C5A-1E134D42502D}"/>
              </a:ext>
            </a:extLst>
          </p:cNvPr>
          <p:cNvSpPr/>
          <p:nvPr/>
        </p:nvSpPr>
        <p:spPr>
          <a:xfrm>
            <a:off x="10143594" y="2913168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 err="1">
                <a:solidFill>
                  <a:srgbClr val="C00000"/>
                </a:solidFill>
              </a:rPr>
              <a:t>Imposible</a:t>
            </a:r>
            <a:endParaRPr lang="ca-ES" b="1" dirty="0">
              <a:solidFill>
                <a:srgbClr val="C00000"/>
              </a:solidFill>
            </a:endParaRP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2F187345-2316-4F63-AD19-41DD38CBF866}"/>
              </a:ext>
            </a:extLst>
          </p:cNvPr>
          <p:cNvSpPr/>
          <p:nvPr/>
        </p:nvSpPr>
        <p:spPr>
          <a:xfrm flipH="1">
            <a:off x="5938576" y="5158271"/>
            <a:ext cx="1272768" cy="33560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3EF9C6C-D5F5-492B-9F56-24FA36667BD1}"/>
              </a:ext>
            </a:extLst>
          </p:cNvPr>
          <p:cNvSpPr/>
          <p:nvPr/>
        </p:nvSpPr>
        <p:spPr>
          <a:xfrm>
            <a:off x="7649095" y="3392784"/>
            <a:ext cx="39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 err="1">
                <a:solidFill>
                  <a:srgbClr val="C00000"/>
                </a:solidFill>
              </a:rPr>
              <a:t>Observe</a:t>
            </a:r>
            <a:r>
              <a:rPr lang="ca-ES" sz="1400" b="1" dirty="0">
                <a:solidFill>
                  <a:srgbClr val="C00000"/>
                </a:solidFill>
              </a:rPr>
              <a:t> que </a:t>
            </a:r>
            <a:r>
              <a:rPr lang="ca-ES" sz="1400" dirty="0" err="1"/>
              <a:t>incluso</a:t>
            </a:r>
            <a:r>
              <a:rPr lang="ca-ES" sz="1400" dirty="0"/>
              <a:t> para </a:t>
            </a:r>
            <a:r>
              <a:rPr lang="ca-ES" sz="1400" dirty="0" err="1"/>
              <a:t>matrices</a:t>
            </a:r>
            <a:r>
              <a:rPr lang="ca-ES" sz="1400" dirty="0"/>
              <a:t> </a:t>
            </a:r>
            <a:r>
              <a:rPr lang="ca-ES" sz="1400" dirty="0" err="1"/>
              <a:t>cuadradas</a:t>
            </a:r>
            <a:r>
              <a:rPr lang="ca-ES" sz="1400" dirty="0"/>
              <a:t> el </a:t>
            </a:r>
            <a:r>
              <a:rPr lang="ca-ES" sz="1400" dirty="0" err="1"/>
              <a:t>resultado</a:t>
            </a:r>
            <a:r>
              <a:rPr lang="ca-ES" sz="1400" dirty="0"/>
              <a:t> </a:t>
            </a:r>
            <a:r>
              <a:rPr lang="ca-ES" sz="1400" dirty="0" err="1"/>
              <a:t>sólo</a:t>
            </a:r>
            <a:r>
              <a:rPr lang="ca-ES" sz="1400" dirty="0"/>
              <a:t> es el </a:t>
            </a:r>
            <a:r>
              <a:rPr lang="ca-ES" sz="1400" dirty="0" err="1"/>
              <a:t>mismo</a:t>
            </a:r>
            <a:r>
              <a:rPr lang="ca-ES" sz="1400" dirty="0"/>
              <a:t> si A y B </a:t>
            </a:r>
            <a:r>
              <a:rPr lang="ca-ES" sz="1400" dirty="0" err="1"/>
              <a:t>conmutan</a:t>
            </a:r>
            <a:r>
              <a:rPr lang="ca-ES" sz="1400" dirty="0"/>
              <a:t>.</a:t>
            </a:r>
          </a:p>
        </p:txBody>
      </p:sp>
      <p:sp>
        <p:nvSpPr>
          <p:cNvPr id="64" name="Retângulo: Cantos Arredondados 21">
            <a:hlinkClick r:id="rId27" action="ppaction://hlinksldjump"/>
            <a:extLst>
              <a:ext uri="{FF2B5EF4-FFF2-40B4-BE49-F238E27FC236}">
                <a16:creationId xmlns:a16="http://schemas.microsoft.com/office/drawing/2014/main" id="{A416394D-0BE5-4D2B-A45D-89EAC9B7B2BF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Transpuesta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66" name="Retângulo: Cantos Arredondados 22">
            <a:hlinkClick r:id="rId28" action="ppaction://hlinksldjump"/>
            <a:extLst>
              <a:ext uri="{FF2B5EF4-FFF2-40B4-BE49-F238E27FC236}">
                <a16:creationId xmlns:a16="http://schemas.microsoft.com/office/drawing/2014/main" id="{6A732353-4619-47E1-B6A0-7DB321E9470F}"/>
              </a:ext>
            </a:extLst>
          </p:cNvPr>
          <p:cNvSpPr/>
          <p:nvPr/>
        </p:nvSpPr>
        <p:spPr>
          <a:xfrm>
            <a:off x="18000" y="2790000"/>
            <a:ext cx="1764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</a:t>
            </a:r>
            <a:r>
              <a:rPr lang="ca-ES" b="1" dirty="0" err="1">
                <a:solidFill>
                  <a:schemeClr val="tx1"/>
                </a:solidFill>
              </a:rPr>
              <a:t>Transpuesta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1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/>
      <p:bldP spid="5" grpId="0" animBg="1"/>
      <p:bldP spid="12" grpId="0" animBg="1"/>
      <p:bldP spid="80" grpId="0" animBg="1"/>
      <p:bldP spid="95" grpId="0" animBg="1"/>
      <p:bldP spid="108" grpId="0" animBg="1"/>
      <p:bldP spid="109" grpId="0" animBg="1"/>
      <p:bldP spid="17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7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A7FB9E14-85A1-4B4A-B263-3593D666C85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5" name="Imagem 14" descr="Uma imagem com edifício&#10;&#10;Descrição gerada automaticamente">
            <a:extLst>
              <a:ext uri="{FF2B5EF4-FFF2-40B4-BE49-F238E27FC236}">
                <a16:creationId xmlns:a16="http://schemas.microsoft.com/office/drawing/2014/main" id="{4C9B214F-F503-42F4-AFCB-4F0384D13D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58" y="865664"/>
            <a:ext cx="5402428" cy="51173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9AFD9C5-C9DB-4CE1-8D1D-250CEB5D2BD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47" y="1162740"/>
            <a:ext cx="2550265" cy="500052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4C96E2D-9AA4-4654-8672-4C891FA4C20C}"/>
              </a:ext>
            </a:extLst>
          </p:cNvPr>
          <p:cNvSpPr txBox="1"/>
          <p:nvPr/>
        </p:nvSpPr>
        <p:spPr>
          <a:xfrm rot="19954382">
            <a:off x="2462173" y="2098787"/>
            <a:ext cx="3377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       ¿</a:t>
            </a:r>
            <a:r>
              <a:rPr lang="ca-E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Seguimos</a:t>
            </a:r>
            <a:r>
              <a:rPr lang="ca-E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?...</a:t>
            </a:r>
          </a:p>
          <a:p>
            <a:r>
              <a:rPr lang="ca-E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      …¡</a:t>
            </a:r>
            <a:r>
              <a:rPr lang="ca-E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sólo</a:t>
            </a:r>
            <a:r>
              <a:rPr lang="ca-E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4 </a:t>
            </a:r>
            <a:r>
              <a:rPr lang="ca-E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preguntas</a:t>
            </a:r>
            <a:r>
              <a:rPr lang="ca-E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!…     </a:t>
            </a:r>
          </a:p>
          <a:p>
            <a:pPr algn="ctr"/>
            <a:r>
              <a:rPr lang="ca-E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¿</a:t>
            </a:r>
            <a:r>
              <a:rPr lang="ca-E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Está</a:t>
            </a:r>
            <a:r>
              <a:rPr lang="ca-E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ca-E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preparado</a:t>
            </a:r>
            <a:r>
              <a:rPr lang="ca-E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? </a:t>
            </a:r>
          </a:p>
          <a:p>
            <a:pPr algn="ctr"/>
            <a:r>
              <a:rPr lang="ca-ES" sz="2400" b="1" dirty="0">
                <a:solidFill>
                  <a:srgbClr val="0C2B8E"/>
                </a:solidFill>
                <a:latin typeface="Freestyle Script" panose="030804020302050B0404" pitchFamily="66" charset="0"/>
              </a:rPr>
              <a:t>¡ADELANTE!</a:t>
            </a:r>
          </a:p>
          <a:p>
            <a:pPr algn="ctr"/>
            <a:endParaRPr lang="ca-ES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0181407-BF8E-45B4-9BB9-108080DFB4DB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672">
            <a:off x="2670427" y="2426906"/>
            <a:ext cx="267903" cy="327362"/>
          </a:xfrm>
          <a:prstGeom prst="rect">
            <a:avLst/>
          </a:prstGeom>
        </p:spPr>
      </p:pic>
      <p:sp>
        <p:nvSpPr>
          <p:cNvPr id="18" name="Retângulo: Cantos Arredondados 21">
            <a:hlinkClick r:id="rId11" action="ppaction://hlinksldjump"/>
            <a:extLst>
              <a:ext uri="{FF2B5EF4-FFF2-40B4-BE49-F238E27FC236}">
                <a16:creationId xmlns:a16="http://schemas.microsoft.com/office/drawing/2014/main" id="{14FDE364-ED5A-4AA8-B577-9DBD349E7A4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Transpuesta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9" name="Retângulo: Cantos Arredondados 22">
            <a:hlinkClick r:id="rId12" action="ppaction://hlinksldjump"/>
            <a:extLst>
              <a:ext uri="{FF2B5EF4-FFF2-40B4-BE49-F238E27FC236}">
                <a16:creationId xmlns:a16="http://schemas.microsoft.com/office/drawing/2014/main" id="{4A2144C9-9B87-45C3-9D9A-246A1C845D6F}"/>
              </a:ext>
            </a:extLst>
          </p:cNvPr>
          <p:cNvSpPr/>
          <p:nvPr/>
        </p:nvSpPr>
        <p:spPr>
          <a:xfrm>
            <a:off x="18000" y="2790000"/>
            <a:ext cx="1764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</a:t>
            </a:r>
            <a:r>
              <a:rPr lang="ca-ES" b="1" dirty="0" err="1">
                <a:solidFill>
                  <a:schemeClr val="tx1"/>
                </a:solidFill>
              </a:rPr>
              <a:t>Transpuesta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QVU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0FV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NBVR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DQVURSNeLgw3wDAAAADAAAIQAAAHVuaXZlcnNhbC9mbGFzaF9za2luX3NldHRpbmdzLnhtbI1WbW/aMBD+XH4FYt9hpd1opRSJviBVY201Or47yQFWHTuyHTr+/e5MHBwIJURI8d3z2OfnzudE5oPL7ga04Ure9Ya9ceciSgqtQdp3yHLBLHRjZuA5vetN/85mvYFDKKH0HKzlcmXQUFq6HFGJynImtzO1Uv2YJR8rrQqZ9sbfplf0RAMHPSCttzloweUH4n4Mb+4fp804wY19tpD1lyyBvsLAkfB0+TR8GrYh5BqMAQrm9nEynPw8wxEsBuFXuR5d31xPWjH2y0zdrxVpww23jjQajq5G180klBaxdV2/WCNXeZG3T0Ou1YpiP2CM6DnDEIqlWA0If7yl5wwcK2tLi5zJt4V/9oz2cWGtkv1ESYtF25dKZ0wgZ+l+rThlhlswXBVVS2DkcdqC4CsoHqXJKWHYCuqqJ5BepqfyhOqBruO/in5XNaGYrBloBE8xDqVTFzF8p2cPLd+Ckx+RhlqJN1qh1hGonmMBY6sLiAZ+RB6zVp+vhcXj7r2hxSPecI9vrDAwXjJhStDe6GF/4JPLNJinNHj/Qokig4ddlOFUdYeHPzzcu8SFyMpWhaZhU5r26wZGj3tBwY9wgdHj5qT6qxTbI/Chhxj+DN0zl7290mXIgdQXEUiG714fP3Iumn9GrccEC5YGB8hUCmNXEe88A0pONHA2imJwEEYk2YavmMV75Ddh4u3cQm6iwYF9V0SNNRNZbgUcV1KiCm0wBnQu6ltt8BBhd/bMxM5gaT22bvTS0zUV5tqNO1+K6qffibQbdC1eYHe9jOkP0O9KCdPrlhRsYqiuuzcP4XRPYP8B/SyXqg1BKgvhzC64RqTanaZWWGYtS9YZRtIcdaWdS15jkqJyvePkySKLQT9hwjn4QqvbCLXmq7XAv11w+IS0Dj/hJJ5d41SS8aqGA4NLMTCdrH197wZkzwphuYANiNIXGGiTJ7YTGTwMx3ukwqkXW2A5W2ll89hXQq3h1RxH8AXGo+pNKHScKWTLYuN2s28IvgsHIQSNuWxrVIVhR3NjVyjhjOhsUAtTEijHCqvmlmlbTrcfu62yDUwkz1z3QDMt4wNrcBFFKJWXIjiXxx/Z/ep0o1QTVdM3eJoJ1BnHwyaC89Qb4zset/FSA4Rd0Rk7Vav+BdtYMZ2+VIBa725wExd3hpeZa7CG5HvFL45oEFhdOirl8R2/+8edzn9QSwMEFAACAAgA0FVEUu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0FVEUsas6DLAAQAAfgYAAB8AAAB1bml2ZXJzYWwvaHRtbF9za2luX3NldHRpbmdzLmpzjZTBT8IwFMbv/BVkXg3RgU68YYDEhIOJ3oyHrnuMha6vaQuCxv/ddQh23ZvSXuiXH9/ra9fvs9evRsSj/n3/s/5dr5+a61oDp1m9gcumLjr00umREUUGL0UJopAQBcjWIUsmDJz0r1+Eco5k7Zruny0o4/lFSMDq5O+JmgANoW0J7Z0y3FHix/HfPa+rQ0feOacba1EOOEoL0g4k6pLVTHSxrIffYQDjFvQ/6JJxaJjexHdp1kn+Oo7SJONjn+NYKib3C8xxkDK+zjVuZHag50M3fXq1V6CrG1+fyj5M5z4gCmMfLZRh4dn1LJ7F3aTSYAz81B1PJ/HkloQFS0H4DSWju9HkD7RhPK/HH/S2MIU90kmcDJORTyuWQ+uUOGTX2bCJycqrdZqt4gfOws56zbAGIdgedMuq/WEoVBt1xgUqjbk7kTaauEmiAllWyPzATcdukpzbrLPt+jbqyBikqLPj7cGVmz4THMYkajwzDJ7ZinjKZVe4nBENlnzcJqi6oHJBUCJVFymQDLQgRY/bsWHWuPVr1TjTa9AviKLKT3ctYKo4Af0ol+gEZi3jq7LSqobe/Kgg987P7jLcZ+/rG1BLAwQUAAIACADQVURSlBOzImkAAABuAAAAHAAAAHVuaXZlcnNhbC9sb2NhbF9zZXR0aW5ncy54bWwNzDEOgzAMQNGdU1jeKe3WgcDGVpbSA1jERZEcG5GA4PZk+8PTb/szChy8pWDq8PV4IrDO5oMuDn/TUL8RUib1JKbsUA2h76pWbCb5cs4FJliFLt4mjiUyjxSLHHYRqOFTXv/AHpuuugFQSwMEFAACAAgA52BCUqqfjlkWCgAAFhkAABcAAAB1bml2ZXJzYWwvdW5pdmVyc2FsLnBuZ+2Ya1RTVxbHjwKKKAXscnwhwaHWdmGliAgEAkKp6GBhxnEKyEtEEpVHwAABAkQeq6IVaNESAiSxr0ErkGKEECCg+EgtMSlggzEPiNBcIISAgRtCSDIXbefDzKxZM/N1+HDXXffc39n/fc7Zd+9z7qU/hoXY2myzAQDYHjkcfAwAi1IAVg9ar0Fawm7z7yK3VYRjIUGgWeA4gTxY4gI/CgSgpXL9UoIV8rwu/XAUAYCNmcvXKjkWlQPAlltHggOP58SpZS2fuhpyLyiWym8ONhAZ/p8JYm1KQonvbpiY2jvSK1PHeHutezuGv8u9jVNzMmyhWei24dSdqkMDl7KHoaJKUjYRu993IE7585lW8vw6AC68FWgNgP0u61UAfGW5E4CD15wtASjbiLgM/lRsD4DzH+xXAxC8LgiB3/lH+OlHgQvzQ/HbE6+4P9qSeCW3n/Pzk2XmrsrhPzPwX6mtwCvwCrwCr8Ar8Aq8Aq/AK/AKvAKvwP+f8NPN64J+PXm6M72GCw1q6Hyn/KNXB1Dezn9jdFLpvHSfSDbNXSXrmeFk3VXz0hzbvIBimBZRpvldWDgJPgunwg7gQjPD9JI4zNguWHpiZ07VLfXH0FFLC17DqPsokxYfYFysCyjw72DXabUo45TE3BkOp/VJD6giBRncBnKaTS/eZCDLH9o9nRqdcgUA86Y7CSpTmvQPmaYF/Tvx+KBj1wKIygUnW7iuOJ2+9ZmkKKJeHAHACeWPI3LOl7n8oznSSY15ok6WSuUJHCEXxKTuOBzi1AhAFz6uYmFJPzncY8i/w2SxbbX1Pi/+6izt7I9wQix0xczpCaq+Q7q2BLpHyFjJTD++ijD3JDUuKQAAuUeENSOg2b572vHzN3pxPUcEKYZaL3buF0YAcjSWCm3Ir6/cZt/2GeriPLk1tRbcJe1GOhXPZEFlmfb+2u+ktZzy0NfmfAMXlhxKmb4h35Sk42k4/i6Syi8RAH/0b+3WvW7vU6S3BRg3NyuwMP6bwk5rN/5SES83WZY7gipvCW2OheTDnpYI4bS1VDJDJWve+7NjYE4+3ViDfnEzsH2qYLpMnd1MDYVFUR7k+8qh4aUJbRXZndybgBeHEh57qhy5ajUA+ZmVNr3LKyKMXupjrO38RVhsnKP0GEynydi9e/i5Un72dkIzp5oa1ce3uqA+r53N5ngStrOkizkazLuFpp81PebnMSPexucYD0nXQ/mBaap6FmOUizJoSSJIjv6EIBXxGiS1lUNDyoxWU0Fam4pexxG2kTemOeFIfTtoLpYKAd8i0YDbphwm7GbEfVnnm959gEFWlSfs5WBpuSNSw8WPVwH/jhBLRT0hVbbtOEHejhNAIp/RKchHUkM9LGWtPk1j0ekNYTl7JHfzH9QbTAKx5BGGxTXqTez4aF7WDgY1lJdeofOWidBt2nn2NDOpczrao7KhiSScZRNKKVem+XDgAbvr3CSsciujKfd3WM0b3LFMvRrNepJkCPjcxQLM9GN+b81mbqzTcrlJ8tqsvT5QBuFlj22VXrqHZXullQ934T+UniDCZ0VRLIFPBL9R3Uw96MiSw9rKGjXnpSfcliGsl5vg/IIdQ5tIHpQKBXzqp+eiEzj/gHhGlCqV6YRns9M0teLsBy6ar5FpedyIomcslmShoRTUNfx77BSKrJlFnxBPD/qdrDi0E9wNIaou6Sca7beEMK7E37uN2R3Twg5KggnIUu1RGSINLNt6daNrEYspETJHvLnnF8p8bG+HLvvRKIk3yzpfdmDiEDf4Hee8JM+7GwmayRmOYbqaaoxlu4cZFONI0IVjjTONOAu4murDfepLHJd+TqKMufnEFirnLhLp92okNT55UVvByNedu63ZuxdHx9s+vjFlpeh40b55k0RIi9tZTxjU62rV3U+sSlpeJAkSKC6BpLMiHbGJmyr1UMHQ5DicRNO2Zm3QFc80JXqz1Bdapm8Nijs1Ffxs39FMcgXfwc3oWyqZr+DvwjexnI5DWNIRclfWTV0VNwvGBs2c2SBYjmJd/XHm99ugUyO1Uff2Jbib5Wue5g2Y969pa2Mei3YnnPPvqY5yS4iBmKreh5jh+9EsY2FzC7uchJWZHEvUH9ZeGs+KwVFblzx56VgBiy2gEfGaTi5zeJ9rEM8lDp1X6uzHEkxYjGWKLNINQBKdpkT0m2lc1ypozevha3Jx/eopq8EUPOmeIsaebvpxAD1UH1mTJUrRpZowbx+ERrMUL7a6bablfussLfTLaK1Qxdl3Z23AKU1iNLHojOzRM8Niqwc7oPLTXxw03nlIWNKjoIFNvZ6StQL5EG6vOBqqpaJgLuUzOumABaJad3Weq72eDDlEpHx8nc95frlykJJGP/TwcrUPW7K307/Htp4bFeGF63TdR58930+dN8Ym47fr+B3GTaUSV5LqsuKVA2xJZF8lVzs5aJgebzSk+E2em3YonjktskjB3D9/VrRDLzK/vyw+kIIqk7xTbxbwGvqEy5NOqLhDdMpUHw1uur7NFZ1GHTwpruPeiIS+YD/i8/Pe7G0tH3Qtr6z/TVY+G7v5rEhjluVtGMqITmijb3nmyyMH2zcXbGsIXy31QHLf1aiAo6NNqBdUdXL1cMcD0mM5eoifHQ8V7UcxzUXq9+yQ71C2vdRDQuhqIX4x3iReXz0o/vTy/ANTJFQtSX+GLq9bd7lJ79QWTx5r1GhOkCTtOLhCc/YHfKXw28T27m5blhoO0/BIJenTUFOIPCKka0xjn0bpWZ5dHBbDej8MBZKVFdF2VeoSHH551M/FhxQi+W0AUDKX4nSs0UlecysYT1PRBHHf1ws4NyJ7eN4QReuLpZzC+qq+EzWSFltDBIum5lYkvJTSWRl9MyIezUs3kPJZJjksKmjxJ4fbC0bPxJY7VnZXkUqdpVQ1yyNx+k6uc5O4uy0/5rtFJG1zkmCnMVLfqtcp2idjOO6tdti4y0Zr3lGqyW3TBOyrZEbTz7RjK2aq+j08hKtTVAXC4FFP8yDnNJ6WDO2Po3CTXiVOqy99XhUj68CFR0dbhEkGNeuDRH96x3AcujD5VVT5bC5JxOeCC5Vh9v5kS4VKgKz/+n+uTd8gtZEpltX9q2o2M0crpbtDcqtM1V9gJDi5b5YKUYELHYRgtDVjVuAvoaYyTCYFPUJsBy7o/q4z4eyoDftKuIDipWgHOq+lcX8sRAo2rnhG72IdT6z4YS2yLUFddM43WfcO0ZaLOq67cbbfw2ADDvZRcvCfLEoXbx0eMt08QBjmZ/gjVT0/POCkPNgKXIegeGOhTvqTH7Yi+OJh8z7CneVtBq5H//jrR3U3AMg0jvB6xJiQ/TqhW+E8Txiiz9N8u1OulQ4GeFkpckR1DL9zXZcQHQmq28C6dcyOztmX89YaSgS+TOeng4Wvf9/znP/HLdlAQ7h5fUvLB+S5uvPLPcCRD8OCm4NOFv8NUEsDBBQAAgAIAOdgQlLlZcaxSwAAAGoAAAAbAAAAdW5pdmVyc2FsL3VuaXZlcnNhbC5wbmcueG1ss7GvyM1RKEstKs7Mz7NVMtQzULK34+WyKShKLctMLVeoAIoBBSFASaESyDVCcMszU0oybJUszM0QYhmpmekZJbZKZqbmcEF9oJEAUEsBAgAAFAACAAgAEkRsTmtfMwTVAgAA9wcAAA8AAAAAAAAAAQAAAAAAAAAAAG5vbmUvcGxheWVyLnhtbFBLAQIAABQAAgAIAKmaek64+Zi64gIAAGcKAAAYAAAAAAAAAAEAAAAAAAIDAABub25lL2NvbW1vbl9tZXNzYWdlcy5sbmdQSwECAAAUAAIACACpmnpOtrL3yKUAAACCAQAAKQAAAAAAAAABAAAAAAAaBgAAbm9uZS9wbGF5YmFja19hbmRfbmF2aWdhdGlvbl9zZXR0aW5ncy54bWxQSwECAAAUAAIACACpmnpOH1SKajADAADHDgAAIgAAAAAAAAABAAAAAAAGBwAAbm9uZS9mbGFzaF9wdWJsaXNoaW5nX3NldHRpbmdzLnhtbFBLAQIAABQAAgAIAKmaek5CgcTFGAEAANQCAAAcAAAAAAAAAAEAAAAAAHYKAABub25lL2ZsYXNoX3NraW5fc2V0dGluZ3MueG1sUEsBAgAAFAACAAgAqZp6TtebcJYrAwAAbw4AACEAAAAAAAAAAQAAAAAAyAsAAG5vbmUvaHRtbF9wdWJsaXNoaW5nX3NldHRpbmdzLnhtbFBLAQIAABQAAgAIAKmaek6Oc/b6agAAAOUAAAAaAAAAAAAAAAEAAAAAADIPAABub25lL2h0bWxfc2tpbl9zZXR0aW5ncy5qc1BLAQIAABQAAgAIALCaek68fTX3SgAAAEkAAAAXAAAAAAAAAAEAAAAAANQPAABub25lL2xvY2FsX3NldHRpbmdzLnhtbFBLAQIAABQAAgAIAJO+llA2YVgCRwMAAOEJAAAUAAAAAAAAAAEAAAAAAFMQAAB1bml2ZXJzYWwvcGxheWVyLnhtbFBLAQIAABQAAgAIANBVRFKcXjIIFAYAADcXAAAdAAAAAAAAAAEAAAAAAMwTAAB1bml2ZXJzYWwvY29tbW9uX21lc3NhZ2VzLmxuZ1BLAQIAABQAAgAIANBVRFJmsqLVpQAAAIMBAAAuAAAAAAAAAAEAAAAAABsaAAB1bml2ZXJzYWwvcGxheWJhY2tfYW5kX25hdmlnYXRpb25fc2V0dGluZ3MueG1sUEsBAgAAFAACAAgA0FVEUtC9L7ROBAAAhxUAACcAAAAAAAAAAQAAAAAADBsAAHVuaXZlcnNhbC9mbGFzaF9wdWJsaXNoaW5nX3NldHRpbmdzLnhtbFBLAQIAABQAAgAIANBVRFI14uDDfAMAAAAMAAAhAAAAAAAAAAEAAAAAAJ8fAAB1bml2ZXJzYWwvZmxhc2hfc2tpbl9zZXR0aW5ncy54bWxQSwECAAAUAAIACADQVURS5kXGEUgEAAARFQAAJgAAAAAAAAABAAAAAABaIwAAdW5pdmVyc2FsL2h0bWxfcHVibGlzaGluZ19zZXR0aW5ncy54bWxQSwECAAAUAAIACADQVURSxqzoMsABAAB+BgAAHwAAAAAAAAABAAAAAADmJwAAdW5pdmVyc2FsL2h0bWxfc2tpbl9zZXR0aW5ncy5qc1BLAQIAABQAAgAIANBVRFKUE7MiaQAAAG4AAAAcAAAAAAAAAAEAAAAAAOMpAAB1bml2ZXJzYWwvbG9jYWxfc2V0dGluZ3MueG1sUEsBAgAAFAACAAgA52BCUqqfjlkWCgAAFhkAABcAAAAAAAAAAAAAAAAAhioAAHVuaXZlcnNhbC91bml2ZXJzYWwucG5nUEsBAgAAFAACAAgA52BCUuVlxrFLAAAAagAAABsAAAAAAAAAAQAAAAAA0TQAAHVuaXZlcnNhbC91bml2ZXJzYWwucG5nLnhtbFBLBQYAAAAAEgASAFYFAABVNQAAAAA=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UID" val="{E45AAB60-4D92-4CEC-9898-109C233ED458}"/>
  <p:tag name="ISPRING_RESOURCE_FOLDER" val="C:\Users\usuari\Documents\Jhil·li\LECCIONES\LECCIÓN 7\Lección_07_N1_ES\"/>
  <p:tag name="ISPRING_PRESENTATION_PATH" val="C:\Users\usuari\Documents\Jhil·li\LECCIONES\LECCIÓN 7\Lección_07_N1_ES.pptx"/>
  <p:tag name="ISPRING_SCREEN_RECS_UPDATED" val="C:\Users\usuari\Documents\Jhil·li\LECCIONES\LECCIÓN 7\Lección_07_N1_ES\"/>
  <p:tag name="ISPRING_ULTRA_SCORM_COURCE_TITLE" val="Lección_07_N1_ES"/>
  <p:tag name="ISPRING_PRESENTATION_TITLE" val="Lección_07_N1_ES"/>
  <p:tag name="ISPRING_OUTPUT_FOLDER" val="[[&quot;\uFFFDd\u0013*{0FCB5101-AEB5-4723-8DCE-7D5C9063266D}&quot;,&quot;C:\\Users\\Carles Serrat\\Desktop\\EngiMath-UPC\\Execution\\LECCIONES_DEF\\LECCIÓN 7&quot;],[&quot;b\uFFFD0F{AB8C8627-7FDD-4AB7-AE54-4F642AE82300}&quot;,&quot;C:\\Users\\usuari\\Documents\\Jhil·li\\LECCIONES\\LECCIÓN 7&quot;],[&quot;*\uFFFD\uFFFD\uFFFD{BB4CDCA5-F38E-475C-8C53-186BBAA01A72}&quot;,&quot;C:\\Users\\filom\\Documents\\ENGIMATH\\LESSONS\\MATRICES\\LESSON 7&quot;]]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C:\Users\usuari\Documents\Jhil·li\LECCIONES\LECCIÓN 7\Lección_07_N1_ES\quiz\quiz3.quiz"/>
  <p:tag name="ISPRING_QUIZ_RELATIVE_PATH" val="Lección_07_N1_ES\quiz\quiz3.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Byqg1awK_PyPvJDyODGIA&quot;,&quot;gi&quot;:&quot;kx-MzJHSVZMmQ8FuizRvVA&quot;,&quot;ti&quot;:&quot;characters&quot;,&quot;vs&quot;:{&quot;f&quot;:[1409,832,544],&quot;i&quot;:{&quot;d&quot;:&quot;0Byqg1awK_PyPvJDyODGI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4.quiz"/>
  <p:tag name="ISPRING_QUIZ_FULL_PATH" val="C:\Users\usuari\Documents\Jhil·li\LECCIONES\LECCIÓN 7\Lección_07_N1_ES\quiz\quiz4.quiz"/>
  <p:tag name="ISPRING_QUIZ_RELATIVE_PATH" val="Lección_07_N1_ES\quiz\quiz4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Ix7XlYtTsMDSCw4ubKE_FQ&quot;,&quot;gi&quot;:&quot;kx-MzJHSVZMmQ8FuizRvVA&quot;,&quot;ti&quot;:&quot;characters&quot;,&quot;vs&quot;:{&quot;f&quot;:[1409,832,501],&quot;i&quot;:{&quot;d&quot;:&quot;Ix7XlYtTsMDSCw4ubKE_FQ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67F5BB-17AB-42B3-8C20-599B9FAC19A8}"/>
</file>

<file path=customXml/itemProps2.xml><?xml version="1.0" encoding="utf-8"?>
<ds:datastoreItem xmlns:ds="http://schemas.openxmlformats.org/officeDocument/2006/customXml" ds:itemID="{A6621D10-5D83-4F56-B96A-3C831948DF1A}"/>
</file>

<file path=customXml/itemProps3.xml><?xml version="1.0" encoding="utf-8"?>
<ds:datastoreItem xmlns:ds="http://schemas.openxmlformats.org/officeDocument/2006/customXml" ds:itemID="{D108C916-0E18-4B0B-BC07-A4C82DDDCA09}"/>
</file>

<file path=docProps/app.xml><?xml version="1.0" encoding="utf-8"?>
<Properties xmlns="http://schemas.openxmlformats.org/officeDocument/2006/extended-properties" xmlns:vt="http://schemas.openxmlformats.org/officeDocument/2006/docPropsVTypes">
  <TotalTime>13380</TotalTime>
  <Words>906</Words>
  <Application>Microsoft Office PowerPoint</Application>
  <PresentationFormat>Pantalla panoràmica</PresentationFormat>
  <Paragraphs>149</Paragraphs>
  <Slides>11</Slides>
  <Notes>11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Times New Roman</vt:lpstr>
      <vt:lpstr>Tema do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Lección_07_N1_ES</dc:title>
  <dc:creator>Filomena Soares</dc:creator>
  <cp:lastModifiedBy>Administrator</cp:lastModifiedBy>
  <cp:revision>366</cp:revision>
  <dcterms:created xsi:type="dcterms:W3CDTF">2019-03-25T06:42:45Z</dcterms:created>
  <dcterms:modified xsi:type="dcterms:W3CDTF">2021-08-21T22:02:15Z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