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7.xml" ContentType="application/vnd.openxmlformats-officedocument.presentationml.tags+xml"/>
  <Override PartName="/ppt/tags/tag1.xml" ContentType="application/vnd.openxmlformats-officedocument.presentationml.tags+xml"/>
  <Override PartName="/ppt/tags/tag6.xml" ContentType="application/vnd.openxmlformats-officedocument.presentationml.tags+xml"/>
  <Override PartName="/ppt/tags/tag4.xml" ContentType="application/vnd.openxmlformats-officedocument.presentationml.tags+xml"/>
  <Override PartName="/ppt/tags/tag2.xml" ContentType="application/vnd.openxmlformats-officedocument.presentationml.tags+xml"/>
  <Override PartName="/ppt/tags/tag5.xml" ContentType="application/vnd.openxmlformats-officedocument.presentationml.tags+xml"/>
  <Override PartName="/ppt/tags/tag3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7" r:id="rId3"/>
    <p:sldId id="286" r:id="rId4"/>
    <p:sldId id="287" r:id="rId5"/>
    <p:sldId id="290" r:id="rId6"/>
    <p:sldId id="278" r:id="rId7"/>
    <p:sldId id="288" r:id="rId8"/>
    <p:sldId id="289" r:id="rId9"/>
    <p:sldId id="279" r:id="rId10"/>
    <p:sldId id="280" r:id="rId11"/>
    <p:sldId id="297" r:id="rId12"/>
    <p:sldId id="291" r:id="rId13"/>
    <p:sldId id="292" r:id="rId14"/>
    <p:sldId id="293" r:id="rId15"/>
    <p:sldId id="294" r:id="rId16"/>
    <p:sldId id="284" r:id="rId17"/>
    <p:sldId id="298" r:id="rId18"/>
    <p:sldId id="283" r:id="rId19"/>
  </p:sldIdLst>
  <p:sldSz cx="12192000" cy="6858000"/>
  <p:notesSz cx="6858000" cy="9144000"/>
  <p:custDataLst>
    <p:tags r:id="rId21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4F"/>
    <a:srgbClr val="29A6FF"/>
    <a:srgbClr val="0C2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6" y="174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90534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23712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27092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80464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8302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75267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45054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314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38412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369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570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5650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5548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865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44294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30038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57635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69692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26/07/2021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10" Type="http://schemas.openxmlformats.org/officeDocument/2006/relationships/slide" Target="slide16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0.png"/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48.png"/><Relationship Id="rId5" Type="http://schemas.openxmlformats.org/officeDocument/2006/relationships/slide" Target="slide16.xml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0.png"/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48.png"/><Relationship Id="rId5" Type="http://schemas.openxmlformats.org/officeDocument/2006/relationships/slide" Target="slide16.xml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8.png"/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56.png"/><Relationship Id="rId5" Type="http://schemas.openxmlformats.org/officeDocument/2006/relationships/slide" Target="slide16.xml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0.png"/><Relationship Id="rId18" Type="http://schemas.openxmlformats.org/officeDocument/2006/relationships/image" Target="../media/image64.png"/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12" Type="http://schemas.openxmlformats.org/officeDocument/2006/relationships/image" Target="../media/image49.png"/><Relationship Id="rId17" Type="http://schemas.openxmlformats.org/officeDocument/2006/relationships/image" Target="../media/image5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48.png"/><Relationship Id="rId5" Type="http://schemas.openxmlformats.org/officeDocument/2006/relationships/slide" Target="slide16.xml"/><Relationship Id="rId15" Type="http://schemas.openxmlformats.org/officeDocument/2006/relationships/image" Target="../media/image63.png"/><Relationship Id="rId10" Type="http://schemas.openxmlformats.org/officeDocument/2006/relationships/image" Target="../media/image47.png"/><Relationship Id="rId19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0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1.jpg"/><Relationship Id="rId21" Type="http://schemas.openxmlformats.org/officeDocument/2006/relationships/image" Target="../media/image69.png"/><Relationship Id="rId7" Type="http://schemas.openxmlformats.org/officeDocument/2006/relationships/slide" Target="slide2.xml"/><Relationship Id="rId12" Type="http://schemas.openxmlformats.org/officeDocument/2006/relationships/image" Target="../media/image49.png"/><Relationship Id="rId17" Type="http://schemas.openxmlformats.org/officeDocument/2006/relationships/image" Target="../media/image650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40.png"/><Relationship Id="rId20" Type="http://schemas.openxmlformats.org/officeDocument/2006/relationships/image" Target="../media/image68.png"/><Relationship Id="rId29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48.png"/><Relationship Id="rId24" Type="http://schemas.openxmlformats.org/officeDocument/2006/relationships/image" Target="../media/image72.png"/><Relationship Id="rId5" Type="http://schemas.openxmlformats.org/officeDocument/2006/relationships/slide" Target="slide16.xml"/><Relationship Id="rId15" Type="http://schemas.openxmlformats.org/officeDocument/2006/relationships/image" Target="../media/image630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10" Type="http://schemas.openxmlformats.org/officeDocument/2006/relationships/image" Target="../media/image47.png"/><Relationship Id="rId19" Type="http://schemas.openxmlformats.org/officeDocument/2006/relationships/image" Target="../media/image67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620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0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" Type="http://schemas.openxmlformats.org/officeDocument/2006/relationships/image" Target="../media/image1.jpg"/><Relationship Id="rId21" Type="http://schemas.openxmlformats.org/officeDocument/2006/relationships/image" Target="../media/image71.png"/><Relationship Id="rId7" Type="http://schemas.openxmlformats.org/officeDocument/2006/relationships/slide" Target="slide2.xml"/><Relationship Id="rId12" Type="http://schemas.openxmlformats.org/officeDocument/2006/relationships/image" Target="../media/image49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48.png"/><Relationship Id="rId24" Type="http://schemas.openxmlformats.org/officeDocument/2006/relationships/image" Target="../media/image74.png"/><Relationship Id="rId32" Type="http://schemas.openxmlformats.org/officeDocument/2006/relationships/image" Target="../media/image84.png"/><Relationship Id="rId5" Type="http://schemas.openxmlformats.org/officeDocument/2006/relationships/slide" Target="slide16.xml"/><Relationship Id="rId15" Type="http://schemas.openxmlformats.org/officeDocument/2006/relationships/image" Target="../media/image630.png"/><Relationship Id="rId23" Type="http://schemas.openxmlformats.org/officeDocument/2006/relationships/image" Target="../media/image73.png"/><Relationship Id="rId28" Type="http://schemas.openxmlformats.org/officeDocument/2006/relationships/image" Target="../media/image80.png"/><Relationship Id="rId10" Type="http://schemas.openxmlformats.org/officeDocument/2006/relationships/image" Target="../media/image78.png"/><Relationship Id="rId19" Type="http://schemas.openxmlformats.org/officeDocument/2006/relationships/image" Target="../media/image69.png"/><Relationship Id="rId31" Type="http://schemas.openxmlformats.org/officeDocument/2006/relationships/image" Target="../media/image83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620.png"/><Relationship Id="rId22" Type="http://schemas.openxmlformats.org/officeDocument/2006/relationships/image" Target="../media/image72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87.png"/><Relationship Id="rId3" Type="http://schemas.openxmlformats.org/officeDocument/2006/relationships/notesSlide" Target="../notesSlides/notesSlide16.xml"/><Relationship Id="rId7" Type="http://schemas.openxmlformats.org/officeDocument/2006/relationships/slide" Target="slide10.xml"/><Relationship Id="rId12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16.xml"/><Relationship Id="rId11" Type="http://schemas.openxmlformats.org/officeDocument/2006/relationships/image" Target="../media/image85.png"/><Relationship Id="rId5" Type="http://schemas.openxmlformats.org/officeDocument/2006/relationships/image" Target="../media/image3.png"/><Relationship Id="rId10" Type="http://schemas.openxmlformats.org/officeDocument/2006/relationships/slide" Target="slide9.xml"/><Relationship Id="rId4" Type="http://schemas.openxmlformats.org/officeDocument/2006/relationships/image" Target="../media/image1.jpg"/><Relationship Id="rId9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7.xml"/><Relationship Id="rId7" Type="http://schemas.openxmlformats.org/officeDocument/2006/relationships/slide" Target="slide10.xml"/><Relationship Id="rId12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16.xml"/><Relationship Id="rId11" Type="http://schemas.openxmlformats.org/officeDocument/2006/relationships/image" Target="../media/image88.png"/><Relationship Id="rId5" Type="http://schemas.openxmlformats.org/officeDocument/2006/relationships/image" Target="../media/image3.png"/><Relationship Id="rId10" Type="http://schemas.openxmlformats.org/officeDocument/2006/relationships/slide" Target="slide9.xml"/><Relationship Id="rId4" Type="http://schemas.openxmlformats.org/officeDocument/2006/relationships/image" Target="../media/image1.jpg"/><Relationship Id="rId9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91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.png"/><Relationship Id="rId12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11" Type="http://schemas.openxmlformats.org/officeDocument/2006/relationships/slide" Target="slide6.xml"/><Relationship Id="rId5" Type="http://schemas.openxmlformats.org/officeDocument/2006/relationships/image" Target="../media/image90.png"/><Relationship Id="rId10" Type="http://schemas.openxmlformats.org/officeDocument/2006/relationships/slide" Target="slide2.xml"/><Relationship Id="rId4" Type="http://schemas.openxmlformats.org/officeDocument/2006/relationships/image" Target="../media/image1.jpg"/><Relationship Id="rId9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8.png"/><Relationship Id="rId18" Type="http://schemas.openxmlformats.org/officeDocument/2006/relationships/image" Target="../media/image1.jpg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6.png"/><Relationship Id="rId5" Type="http://schemas.openxmlformats.org/officeDocument/2006/relationships/slide" Target="slide10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" Target="slide16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12" Type="http://schemas.openxmlformats.org/officeDocument/2006/relationships/image" Target="../media/image15.png"/><Relationship Id="rId17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14.png"/><Relationship Id="rId5" Type="http://schemas.openxmlformats.org/officeDocument/2006/relationships/slide" Target="slide16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0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6" Type="http://schemas.openxmlformats.org/officeDocument/2006/relationships/image" Target="../media/image22.png"/><Relationship Id="rId1" Type="http://schemas.openxmlformats.org/officeDocument/2006/relationships/tags" Target="../tags/tag2.xml"/><Relationship Id="rId6" Type="http://schemas.openxmlformats.org/officeDocument/2006/relationships/slide" Target="slide16.xml"/><Relationship Id="rId11" Type="http://schemas.openxmlformats.org/officeDocument/2006/relationships/image" Target="../media/image190.pn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10" Type="http://schemas.openxmlformats.org/officeDocument/2006/relationships/slide" Target="slide9.xml"/><Relationship Id="rId4" Type="http://schemas.openxmlformats.org/officeDocument/2006/relationships/notesSlide" Target="../notesSlides/notesSlide4.xml"/><Relationship Id="rId9" Type="http://schemas.openxmlformats.org/officeDocument/2006/relationships/slide" Target="slide6.xml"/><Relationship Id="rId1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slide" Target="slide16.xml"/><Relationship Id="rId9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24.png"/><Relationship Id="rId5" Type="http://schemas.openxmlformats.org/officeDocument/2006/relationships/slide" Target="slide16.xml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24.png"/><Relationship Id="rId5" Type="http://schemas.openxmlformats.org/officeDocument/2006/relationships/slide" Target="slide16.xml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24.png"/><Relationship Id="rId5" Type="http://schemas.openxmlformats.org/officeDocument/2006/relationships/slide" Target="slide16.xml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44.png"/><Relationship Id="rId7" Type="http://schemas.openxmlformats.org/officeDocument/2006/relationships/slide" Target="slide10.xml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tags" Target="../tags/tag4.xml"/><Relationship Id="rId6" Type="http://schemas.openxmlformats.org/officeDocument/2006/relationships/slide" Target="slide16.xml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slide" Target="slide9.xml"/><Relationship Id="rId19" Type="http://schemas.openxmlformats.org/officeDocument/2006/relationships/image" Target="../media/image42.png"/><Relationship Id="rId4" Type="http://schemas.openxmlformats.org/officeDocument/2006/relationships/image" Target="../media/image1.jpg"/><Relationship Id="rId9" Type="http://schemas.openxmlformats.org/officeDocument/2006/relationships/slide" Target="slide6.xml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4. </a:t>
            </a:r>
            <a:r>
              <a:rPr lang="ca-ES" b="1">
                <a:solidFill>
                  <a:schemeClr val="tx1"/>
                </a:solidFill>
              </a:rPr>
              <a:t>Producte per blocs</a:t>
            </a: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Suma i producte per escalar per blocs</a:t>
            </a: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3. </a:t>
            </a:r>
            <a:r>
              <a:rPr lang="ca-ES" b="1">
                <a:solidFill>
                  <a:schemeClr val="tx1"/>
                </a:solidFill>
              </a:rPr>
              <a:t>Transposició per blocs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8</a:t>
            </a:r>
          </a:p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: Cantos Arredondados 20">
            <a:hlinkClick r:id="rId10" action="ppaction://hlinksldjump"/>
            <a:extLst>
              <a:ext uri="{FF2B5EF4-FFF2-40B4-BE49-F238E27FC236}">
                <a16:creationId xmlns:a16="http://schemas.microsoft.com/office/drawing/2014/main" id="{AEE59DB6-818A-4C9D-8FB2-E5A317CA7C5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17" name="CaixaDeTexto 12">
            <a:extLst>
              <a:ext uri="{FF2B5EF4-FFF2-40B4-BE49-F238E27FC236}">
                <a16:creationId xmlns:a16="http://schemas.microsoft.com/office/drawing/2014/main" id="{F4558CCB-93A2-469F-AC64-95CA28B51A43}"/>
              </a:ext>
            </a:extLst>
          </p:cNvPr>
          <p:cNvSpPr txBox="1"/>
          <p:nvPr/>
        </p:nvSpPr>
        <p:spPr>
          <a:xfrm>
            <a:off x="1916522" y="23626"/>
            <a:ext cx="10276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>
                <a:solidFill>
                  <a:srgbClr val="F25E4F"/>
                </a:solidFill>
              </a:rPr>
              <a:t>Recordeu!</a:t>
            </a:r>
            <a:r>
              <a:rPr lang="ca-ES"/>
              <a:t> </a:t>
            </a:r>
          </a:p>
          <a:p>
            <a:r>
              <a:rPr lang="ca-ES">
                <a:solidFill>
                  <a:srgbClr val="0C2B8E"/>
                </a:solidFill>
              </a:rPr>
              <a:t>Podeu </a:t>
            </a:r>
            <a:r>
              <a:rPr lang="ca-ES" b="1">
                <a:solidFill>
                  <a:srgbClr val="0C2B8E"/>
                </a:solidFill>
              </a:rPr>
              <a:t>recórrer totes les seccions </a:t>
            </a:r>
            <a:r>
              <a:rPr lang="ca-ES">
                <a:solidFill>
                  <a:srgbClr val="0C2B8E"/>
                </a:solidFill>
              </a:rPr>
              <a:t>(</a:t>
            </a:r>
            <a:r>
              <a:rPr lang="ca-ES" i="1">
                <a:solidFill>
                  <a:srgbClr val="0C2B8E"/>
                </a:solidFill>
              </a:rPr>
              <a:t>intro</a:t>
            </a:r>
            <a:r>
              <a:rPr lang="ca-ES">
                <a:solidFill>
                  <a:srgbClr val="0C2B8E"/>
                </a:solidFill>
              </a:rPr>
              <a:t> o clic amb el </a:t>
            </a:r>
            <a:r>
              <a:rPr lang="ca-ES" i="1">
                <a:solidFill>
                  <a:srgbClr val="0C2B8E"/>
                </a:solidFill>
              </a:rPr>
              <a:t>mouse</a:t>
            </a:r>
            <a:r>
              <a:rPr lang="ca-ES">
                <a:solidFill>
                  <a:srgbClr val="0C2B8E"/>
                </a:solidFill>
              </a:rPr>
              <a:t>) o </a:t>
            </a:r>
            <a:r>
              <a:rPr lang="ca-ES" b="1">
                <a:solidFill>
                  <a:srgbClr val="0C2B8E"/>
                </a:solidFill>
              </a:rPr>
              <a:t>escolliu la secció que us interessi </a:t>
            </a:r>
            <a:r>
              <a:rPr lang="ca-ES">
                <a:solidFill>
                  <a:srgbClr val="0C2B8E"/>
                </a:solidFill>
              </a:rPr>
              <a:t>fent-hi clic.</a:t>
            </a:r>
          </a:p>
          <a:p>
            <a:r>
              <a:rPr lang="ca-ES">
                <a:solidFill>
                  <a:srgbClr val="0C2B8E"/>
                </a:solidFill>
              </a:rPr>
              <a:t>Escolliu “</a:t>
            </a:r>
            <a:r>
              <a:rPr lang="ca-ES" b="1">
                <a:solidFill>
                  <a:srgbClr val="0C2B8E"/>
                </a:solidFill>
              </a:rPr>
              <a:t>Posa’t a prova</a:t>
            </a:r>
            <a:r>
              <a:rPr lang="ca-ES">
                <a:solidFill>
                  <a:srgbClr val="0C2B8E"/>
                </a:solidFill>
              </a:rPr>
              <a:t>” només</a:t>
            </a:r>
            <a:r>
              <a:rPr lang="ca-ES" b="1">
                <a:solidFill>
                  <a:srgbClr val="0C2B8E"/>
                </a:solidFill>
              </a:rPr>
              <a:t> </a:t>
            </a:r>
            <a:r>
              <a:rPr lang="ca-ES" u="sng">
                <a:solidFill>
                  <a:srgbClr val="0C2B8E"/>
                </a:solidFill>
              </a:rPr>
              <a:t>després de passar per tots els continguts de la lliçó</a:t>
            </a:r>
            <a:r>
              <a:rPr lang="ca-ES">
                <a:solidFill>
                  <a:srgbClr val="0C2B8E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5" action="ppaction://hlinksldjump"/>
            <a:extLst>
              <a:ext uri="{FF2B5EF4-FFF2-40B4-BE49-F238E27FC236}">
                <a16:creationId xmlns:a16="http://schemas.microsoft.com/office/drawing/2014/main" id="{BB826678-5728-4664-8AA0-40F1B156271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8</a:t>
            </a: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EFB0CADF-6D0B-415D-A66F-226413FAC2E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Producte per blocs</a:t>
            </a: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331538E5-7355-4377-9936-07C047E4D43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249F251-1D08-4291-BA67-4E22CBFF016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producte per escalar per blocs</a:t>
            </a: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F4060DD6-6470-4907-9E8F-7EA0EC6D6B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Transposició per blocs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Les matrius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particionades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es poden multiplicar per la regla fila-columna habitual com si les entrades de bloc fossin escalars, sempre que, per al producte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la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partició columna de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coincideixi amb la partició fila de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  <a:blipFill>
                <a:blip r:embed="rId10"/>
                <a:stretch>
                  <a:fillRect l="-1008" r="-945" b="-755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68696" y="258300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dirty="0">
                    <a:solidFill>
                      <a:sysClr val="windowText" lastClr="000000"/>
                    </a:solidFill>
                  </a:rPr>
                  <a:t>Donada la matriu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i la matriu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calculeu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utilitzant el producte per blocs.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  <a:blipFill>
                <a:blip r:embed="rId12"/>
                <a:stretch>
                  <a:fillRect l="-1530" t="-3289" r="-1721" b="-92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>
            <a:extLst>
              <a:ext uri="{FF2B5EF4-FFF2-40B4-BE49-F238E27FC236}">
                <a16:creationId xmlns:a16="http://schemas.microsoft.com/office/drawing/2014/main" id="{827EA902-CBEE-4FA7-8BA7-2907D6D69F76}"/>
              </a:ext>
            </a:extLst>
          </p:cNvPr>
          <p:cNvSpPr/>
          <p:nvPr/>
        </p:nvSpPr>
        <p:spPr>
          <a:xfrm>
            <a:off x="7102377" y="2487545"/>
            <a:ext cx="4881739" cy="3992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272C58E-ED12-4426-90D1-18D65568F066}"/>
              </a:ext>
            </a:extLst>
          </p:cNvPr>
          <p:cNvSpPr/>
          <p:nvPr/>
        </p:nvSpPr>
        <p:spPr>
          <a:xfrm>
            <a:off x="7302730" y="2634335"/>
            <a:ext cx="3190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b="1" dirty="0">
                <a:solidFill>
                  <a:srgbClr val="F25E4F"/>
                </a:solidFill>
              </a:rPr>
              <a:t>DIVISIÓ PER BLOCS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/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/>
                </a:pPr>
                <a:r>
                  <a:rPr lang="ca-ES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Divisió </a:t>
                </a:r>
                <a:r>
                  <a:rPr lang="ca-ES" b="1" dirty="0">
                    <a:solidFill>
                      <a:sysClr val="windowText" lastClr="000000"/>
                    </a:solidFill>
                  </a:rPr>
                  <a:t>vertical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i divisió </a:t>
                </a:r>
                <a:r>
                  <a:rPr lang="ca-ES" b="1" dirty="0">
                    <a:solidFill>
                      <a:sysClr val="windowText" lastClr="000000"/>
                    </a:solidFill>
                  </a:rPr>
                  <a:t>horitzontal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  <a:blipFill>
                <a:blip r:embed="rId14"/>
                <a:stretch>
                  <a:fillRect l="-1118" t="-10000" b="-26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5395A387-2DC9-4704-8CE1-882CACDA5733}"/>
              </a:ext>
            </a:extLst>
          </p:cNvPr>
          <p:cNvCxnSpPr>
            <a:cxnSpLocks/>
          </p:cNvCxnSpPr>
          <p:nvPr/>
        </p:nvCxnSpPr>
        <p:spPr>
          <a:xfrm>
            <a:off x="3759436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ta 29">
            <a:extLst>
              <a:ext uri="{FF2B5EF4-FFF2-40B4-BE49-F238E27FC236}">
                <a16:creationId xmlns:a16="http://schemas.microsoft.com/office/drawing/2014/main" id="{EBC8EEFB-574E-4937-BE33-A5664FEB66DA}"/>
              </a:ext>
            </a:extLst>
          </p:cNvPr>
          <p:cNvCxnSpPr>
            <a:cxnSpLocks/>
          </p:cNvCxnSpPr>
          <p:nvPr/>
        </p:nvCxnSpPr>
        <p:spPr>
          <a:xfrm>
            <a:off x="4112804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FF9A4EAC-634E-4328-B570-1DA546F34736}"/>
              </a:ext>
            </a:extLst>
          </p:cNvPr>
          <p:cNvCxnSpPr>
            <a:cxnSpLocks/>
          </p:cNvCxnSpPr>
          <p:nvPr/>
        </p:nvCxnSpPr>
        <p:spPr>
          <a:xfrm>
            <a:off x="3166583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F45D034C-4683-4AC7-99A0-5ADBC57A6B59}"/>
              </a:ext>
            </a:extLst>
          </p:cNvPr>
          <p:cNvCxnSpPr>
            <a:cxnSpLocks/>
          </p:cNvCxnSpPr>
          <p:nvPr/>
        </p:nvCxnSpPr>
        <p:spPr>
          <a:xfrm>
            <a:off x="2876212" y="5145190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45">
            <a:extLst>
              <a:ext uri="{FF2B5EF4-FFF2-40B4-BE49-F238E27FC236}">
                <a16:creationId xmlns:a16="http://schemas.microsoft.com/office/drawing/2014/main" id="{CFF73BE5-A459-4B3C-84EE-5A82286C92F4}"/>
              </a:ext>
            </a:extLst>
          </p:cNvPr>
          <p:cNvCxnSpPr>
            <a:cxnSpLocks/>
          </p:cNvCxnSpPr>
          <p:nvPr/>
        </p:nvCxnSpPr>
        <p:spPr>
          <a:xfrm>
            <a:off x="2889994" y="5528701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62999706-1AD4-4B9B-A483-751894E388BD}"/>
              </a:ext>
            </a:extLst>
          </p:cNvPr>
          <p:cNvCxnSpPr>
            <a:cxnSpLocks/>
          </p:cNvCxnSpPr>
          <p:nvPr/>
        </p:nvCxnSpPr>
        <p:spPr>
          <a:xfrm>
            <a:off x="2900042" y="5715716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/>
              <p:nvPr/>
            </p:nvSpPr>
            <p:spPr>
              <a:xfrm>
                <a:off x="7077176" y="3529417"/>
                <a:ext cx="4906939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ca-ES" dirty="0">
                    <a:solidFill>
                      <a:sysClr val="windowText" lastClr="000000"/>
                    </a:solidFill>
                  </a:rPr>
                  <a:t>Trieu el nombre de línies verticals en </a:t>
                </a:r>
                <a14:m>
                  <m:oMath xmlns:m="http://schemas.openxmlformats.org/officeDocument/2006/math"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i el nombre de columnes que separen cadascuna d’elles.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6" y="3529417"/>
                <a:ext cx="4906939" cy="646331"/>
              </a:xfrm>
              <a:prstGeom prst="rect">
                <a:avLst/>
              </a:prstGeom>
              <a:blipFill>
                <a:blip r:embed="rId15"/>
                <a:stretch>
                  <a:fillRect l="-1118" t="-5660" r="-994" b="-1415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/>
              <p:nvPr/>
            </p:nvSpPr>
            <p:spPr>
              <a:xfrm>
                <a:off x="4690690" y="3745742"/>
                <a:ext cx="1749343" cy="954107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ca-ES" sz="1400" dirty="0">
                    <a:solidFill>
                      <a:srgbClr val="F25E4F"/>
                    </a:solidFill>
                  </a:rPr>
                  <a:t>Per exemple, en la matriu </a:t>
                </a:r>
                <a14:m>
                  <m:oMath xmlns:m="http://schemas.openxmlformats.org/officeDocument/2006/math">
                    <m:r>
                      <a:rPr lang="ca-ES" sz="1400" b="0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1400" dirty="0">
                    <a:solidFill>
                      <a:srgbClr val="F25E4F"/>
                    </a:solidFill>
                  </a:rPr>
                  <a:t> observeu que hi ha una matriu identitat 3x3.</a:t>
                </a: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690" y="3745742"/>
                <a:ext cx="1749343" cy="954107"/>
              </a:xfrm>
              <a:prstGeom prst="rect">
                <a:avLst/>
              </a:prstGeom>
              <a:blipFill>
                <a:blip r:embed="rId16"/>
                <a:stretch>
                  <a:fillRect l="-692" r="-692" b="-5031"/>
                </a:stretch>
              </a:blipFill>
              <a:ln/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C3AB71-DD8E-4223-9DF2-676C7BAE7C4D}"/>
              </a:ext>
            </a:extLst>
          </p:cNvPr>
          <p:cNvSpPr/>
          <p:nvPr/>
        </p:nvSpPr>
        <p:spPr>
          <a:xfrm>
            <a:off x="3519951" y="4073052"/>
            <a:ext cx="817372" cy="6886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 animBg="1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8" grpId="1"/>
      <p:bldP spid="48" grpId="0" animBg="1"/>
      <p:bldP spid="50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5" action="ppaction://hlinksldjump"/>
            <a:extLst>
              <a:ext uri="{FF2B5EF4-FFF2-40B4-BE49-F238E27FC236}">
                <a16:creationId xmlns:a16="http://schemas.microsoft.com/office/drawing/2014/main" id="{BB826678-5728-4664-8AA0-40F1B156271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8</a:t>
            </a: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EFB0CADF-6D0B-415D-A66F-226413FAC2E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Producte per blocs</a:t>
            </a: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331538E5-7355-4377-9936-07C047E4D43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249F251-1D08-4291-BA67-4E22CBFF016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producte per escalar per blocs</a:t>
            </a: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F4060DD6-6470-4907-9E8F-7EA0EC6D6B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Transposició per blocs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Les matrius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particionades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es poden multiplicar per la regla fila-columna habitual com si les entrades de bloc fossin escalars, sempre que, per al producte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la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partició columna de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coincideixi amb la partició fila de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  <a:blipFill>
                <a:blip r:embed="rId10"/>
                <a:stretch>
                  <a:fillRect l="-1008" r="-945" b="-755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68696" y="258300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dirty="0">
                    <a:solidFill>
                      <a:sysClr val="windowText" lastClr="000000"/>
                    </a:solidFill>
                  </a:rPr>
                  <a:t>Donada la matriu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i la matriu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calculeu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utilitzant el producte per blocs.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  <a:blipFill>
                <a:blip r:embed="rId12"/>
                <a:stretch>
                  <a:fillRect l="-1530" t="-3289" r="-1721" b="-92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>
            <a:extLst>
              <a:ext uri="{FF2B5EF4-FFF2-40B4-BE49-F238E27FC236}">
                <a16:creationId xmlns:a16="http://schemas.microsoft.com/office/drawing/2014/main" id="{827EA902-CBEE-4FA7-8BA7-2907D6D69F76}"/>
              </a:ext>
            </a:extLst>
          </p:cNvPr>
          <p:cNvSpPr/>
          <p:nvPr/>
        </p:nvSpPr>
        <p:spPr>
          <a:xfrm>
            <a:off x="7102377" y="2487545"/>
            <a:ext cx="4881739" cy="3992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272C58E-ED12-4426-90D1-18D65568F066}"/>
              </a:ext>
            </a:extLst>
          </p:cNvPr>
          <p:cNvSpPr/>
          <p:nvPr/>
        </p:nvSpPr>
        <p:spPr>
          <a:xfrm>
            <a:off x="7302730" y="2634335"/>
            <a:ext cx="3190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b="1" dirty="0">
                <a:solidFill>
                  <a:srgbClr val="F25E4F"/>
                </a:solidFill>
              </a:rPr>
              <a:t>DIVISIÓ PER BLOCS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/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/>
                </a:pPr>
                <a:r>
                  <a:rPr lang="ca-ES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Divisió </a:t>
                </a:r>
                <a:r>
                  <a:rPr lang="ca-ES" b="1" dirty="0">
                    <a:solidFill>
                      <a:sysClr val="windowText" lastClr="000000"/>
                    </a:solidFill>
                  </a:rPr>
                  <a:t>vertical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i divisió </a:t>
                </a:r>
                <a:r>
                  <a:rPr lang="ca-ES" b="1" dirty="0">
                    <a:solidFill>
                      <a:sysClr val="windowText" lastClr="000000"/>
                    </a:solidFill>
                  </a:rPr>
                  <a:t>horitzontal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  <a:blipFill>
                <a:blip r:embed="rId14"/>
                <a:stretch>
                  <a:fillRect l="-1118" t="-10000" b="-26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5395A387-2DC9-4704-8CE1-882CACDA5733}"/>
              </a:ext>
            </a:extLst>
          </p:cNvPr>
          <p:cNvCxnSpPr>
            <a:cxnSpLocks/>
          </p:cNvCxnSpPr>
          <p:nvPr/>
        </p:nvCxnSpPr>
        <p:spPr>
          <a:xfrm>
            <a:off x="3759436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ta 29">
            <a:extLst>
              <a:ext uri="{FF2B5EF4-FFF2-40B4-BE49-F238E27FC236}">
                <a16:creationId xmlns:a16="http://schemas.microsoft.com/office/drawing/2014/main" id="{EBC8EEFB-574E-4937-BE33-A5664FEB66DA}"/>
              </a:ext>
            </a:extLst>
          </p:cNvPr>
          <p:cNvCxnSpPr>
            <a:cxnSpLocks/>
          </p:cNvCxnSpPr>
          <p:nvPr/>
        </p:nvCxnSpPr>
        <p:spPr>
          <a:xfrm>
            <a:off x="4112804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FF9A4EAC-634E-4328-B570-1DA546F34736}"/>
              </a:ext>
            </a:extLst>
          </p:cNvPr>
          <p:cNvCxnSpPr>
            <a:cxnSpLocks/>
          </p:cNvCxnSpPr>
          <p:nvPr/>
        </p:nvCxnSpPr>
        <p:spPr>
          <a:xfrm>
            <a:off x="3166583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F45D034C-4683-4AC7-99A0-5ADBC57A6B59}"/>
              </a:ext>
            </a:extLst>
          </p:cNvPr>
          <p:cNvCxnSpPr>
            <a:cxnSpLocks/>
          </p:cNvCxnSpPr>
          <p:nvPr/>
        </p:nvCxnSpPr>
        <p:spPr>
          <a:xfrm>
            <a:off x="2876212" y="5145190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45">
            <a:extLst>
              <a:ext uri="{FF2B5EF4-FFF2-40B4-BE49-F238E27FC236}">
                <a16:creationId xmlns:a16="http://schemas.microsoft.com/office/drawing/2014/main" id="{CFF73BE5-A459-4B3C-84EE-5A82286C92F4}"/>
              </a:ext>
            </a:extLst>
          </p:cNvPr>
          <p:cNvCxnSpPr>
            <a:cxnSpLocks/>
          </p:cNvCxnSpPr>
          <p:nvPr/>
        </p:nvCxnSpPr>
        <p:spPr>
          <a:xfrm>
            <a:off x="2889994" y="5528701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62999706-1AD4-4B9B-A483-751894E388BD}"/>
              </a:ext>
            </a:extLst>
          </p:cNvPr>
          <p:cNvCxnSpPr>
            <a:cxnSpLocks/>
          </p:cNvCxnSpPr>
          <p:nvPr/>
        </p:nvCxnSpPr>
        <p:spPr>
          <a:xfrm>
            <a:off x="2900042" y="5715716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/>
              <p:nvPr/>
            </p:nvSpPr>
            <p:spPr>
              <a:xfrm>
                <a:off x="7077176" y="3529417"/>
                <a:ext cx="4906939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ca-ES" dirty="0">
                    <a:solidFill>
                      <a:sysClr val="windowText" lastClr="000000"/>
                    </a:solidFill>
                  </a:rPr>
                  <a:t>Trieu el nombre de línies verticals en </a:t>
                </a:r>
                <a14:m>
                  <m:oMath xmlns:m="http://schemas.openxmlformats.org/officeDocument/2006/math"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i el nombre de columnes que separen cadascuna d’elles.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6" y="3529417"/>
                <a:ext cx="4906939" cy="646331"/>
              </a:xfrm>
              <a:prstGeom prst="rect">
                <a:avLst/>
              </a:prstGeom>
              <a:blipFill>
                <a:blip r:embed="rId15"/>
                <a:stretch>
                  <a:fillRect l="-1118" t="-5660" r="-994" b="-1415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/>
              <p:nvPr/>
            </p:nvSpPr>
            <p:spPr>
              <a:xfrm>
                <a:off x="4572000" y="3745742"/>
                <a:ext cx="2164327" cy="954107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1400" dirty="0">
                    <a:solidFill>
                      <a:srgbClr val="0C2B8E"/>
                    </a:solidFill>
                  </a:rPr>
                  <a:t>Aleshores, només 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una línia vertical</a:t>
                </a:r>
                <a:r>
                  <a:rPr lang="ca-ES" sz="1400" dirty="0">
                    <a:solidFill>
                      <a:srgbClr val="0C2B8E"/>
                    </a:solidFill>
                  </a:rPr>
                  <a:t>, dividint les 5 columnes de </a:t>
                </a:r>
                <a14:m>
                  <m:oMath xmlns:m="http://schemas.openxmlformats.org/officeDocument/2006/math"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en dos conjunts de 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2+3 </a:t>
                </a:r>
                <a:r>
                  <a:rPr lang="ca-ES" sz="1400" dirty="0">
                    <a:solidFill>
                      <a:srgbClr val="0C2B8E"/>
                    </a:solidFill>
                  </a:rPr>
                  <a:t>columnes.</a:t>
                </a: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45742"/>
                <a:ext cx="2164327" cy="954107"/>
              </a:xfrm>
              <a:prstGeom prst="rect">
                <a:avLst/>
              </a:prstGeom>
              <a:blipFill>
                <a:blip r:embed="rId16"/>
                <a:stretch>
                  <a:fillRect l="-560" r="-560" b="-5031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21E09A8-6592-4336-978B-56043BA3653D}"/>
              </a:ext>
            </a:extLst>
          </p:cNvPr>
          <p:cNvSpPr/>
          <p:nvPr/>
        </p:nvSpPr>
        <p:spPr>
          <a:xfrm>
            <a:off x="3519951" y="4073052"/>
            <a:ext cx="817372" cy="6886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3454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5" action="ppaction://hlinksldjump"/>
            <a:extLst>
              <a:ext uri="{FF2B5EF4-FFF2-40B4-BE49-F238E27FC236}">
                <a16:creationId xmlns:a16="http://schemas.microsoft.com/office/drawing/2014/main" id="{BB826678-5728-4664-8AA0-40F1B156271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8</a:t>
            </a: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EFB0CADF-6D0B-415D-A66F-226413FAC2E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Producte per blocs</a:t>
            </a: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331538E5-7355-4377-9936-07C047E4D43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249F251-1D08-4291-BA67-4E22CBFF016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producte per escalar per blocs</a:t>
            </a: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F4060DD6-6470-4907-9E8F-7EA0EC6D6B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Transposició per blocs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Les matrius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particionades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es poden multiplicar per la regla fila-columna habitual com si les entrades de bloc fossin escalars, sempre que, per al producte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la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partició columna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coincideixi amb la partició fila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  <a:blipFill>
                <a:blip r:embed="rId10"/>
                <a:stretch>
                  <a:fillRect l="-1008" r="-945" b="-755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68696" y="258300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dirty="0">
                    <a:solidFill>
                      <a:sysClr val="windowText" lastClr="000000"/>
                    </a:solidFill>
                  </a:rPr>
                  <a:t>Donada la matriu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i la matriu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calculeu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utilitzant el producte per blocs.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  <a:blipFill>
                <a:blip r:embed="rId12"/>
                <a:stretch>
                  <a:fillRect l="-1530" t="-3289" r="-1721" b="-92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>
            <a:extLst>
              <a:ext uri="{FF2B5EF4-FFF2-40B4-BE49-F238E27FC236}">
                <a16:creationId xmlns:a16="http://schemas.microsoft.com/office/drawing/2014/main" id="{827EA902-CBEE-4FA7-8BA7-2907D6D69F76}"/>
              </a:ext>
            </a:extLst>
          </p:cNvPr>
          <p:cNvSpPr/>
          <p:nvPr/>
        </p:nvSpPr>
        <p:spPr>
          <a:xfrm>
            <a:off x="7102377" y="2487545"/>
            <a:ext cx="4881739" cy="3992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272C58E-ED12-4426-90D1-18D65568F066}"/>
              </a:ext>
            </a:extLst>
          </p:cNvPr>
          <p:cNvSpPr/>
          <p:nvPr/>
        </p:nvSpPr>
        <p:spPr>
          <a:xfrm>
            <a:off x="7302730" y="2634335"/>
            <a:ext cx="3190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b="1" dirty="0">
                <a:solidFill>
                  <a:srgbClr val="F25E4F"/>
                </a:solidFill>
              </a:rPr>
              <a:t>DIVISIÓ PER BLOCS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/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/>
                </a:pPr>
                <a:r>
                  <a:rPr lang="ca-ES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Divisió </a:t>
                </a:r>
                <a:r>
                  <a:rPr lang="ca-ES" b="1" dirty="0">
                    <a:solidFill>
                      <a:sysClr val="windowText" lastClr="000000"/>
                    </a:solidFill>
                  </a:rPr>
                  <a:t>vertical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i divisió </a:t>
                </a:r>
                <a:r>
                  <a:rPr lang="ca-ES" b="1" dirty="0">
                    <a:solidFill>
                      <a:sysClr val="windowText" lastClr="000000"/>
                    </a:solidFill>
                  </a:rPr>
                  <a:t>horitzontal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  <a:blipFill>
                <a:blip r:embed="rId14"/>
                <a:stretch>
                  <a:fillRect l="-1118" t="-10000" b="-26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F45D034C-4683-4AC7-99A0-5ADBC57A6B59}"/>
              </a:ext>
            </a:extLst>
          </p:cNvPr>
          <p:cNvCxnSpPr>
            <a:cxnSpLocks/>
          </p:cNvCxnSpPr>
          <p:nvPr/>
        </p:nvCxnSpPr>
        <p:spPr>
          <a:xfrm>
            <a:off x="2876212" y="5145190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45">
            <a:extLst>
              <a:ext uri="{FF2B5EF4-FFF2-40B4-BE49-F238E27FC236}">
                <a16:creationId xmlns:a16="http://schemas.microsoft.com/office/drawing/2014/main" id="{CFF73BE5-A459-4B3C-84EE-5A82286C92F4}"/>
              </a:ext>
            </a:extLst>
          </p:cNvPr>
          <p:cNvCxnSpPr>
            <a:cxnSpLocks/>
          </p:cNvCxnSpPr>
          <p:nvPr/>
        </p:nvCxnSpPr>
        <p:spPr>
          <a:xfrm>
            <a:off x="2889994" y="5528701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62999706-1AD4-4B9B-A483-751894E388BD}"/>
              </a:ext>
            </a:extLst>
          </p:cNvPr>
          <p:cNvCxnSpPr>
            <a:cxnSpLocks/>
          </p:cNvCxnSpPr>
          <p:nvPr/>
        </p:nvCxnSpPr>
        <p:spPr>
          <a:xfrm>
            <a:off x="2900042" y="5715716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/>
              <p:nvPr/>
            </p:nvSpPr>
            <p:spPr>
              <a:xfrm>
                <a:off x="7077176" y="3529417"/>
                <a:ext cx="49069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ca-ES" dirty="0">
                    <a:solidFill>
                      <a:sysClr val="windowText" lastClr="000000"/>
                    </a:solidFill>
                  </a:rPr>
                  <a:t>Trieu el nombre de línies verticals en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i el nombre de columnes que separen cadascuna d’elles.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6" y="3529417"/>
                <a:ext cx="4906939" cy="646331"/>
              </a:xfrm>
              <a:prstGeom prst="rect">
                <a:avLst/>
              </a:prstGeom>
              <a:blipFill>
                <a:blip r:embed="rId15"/>
                <a:stretch>
                  <a:fillRect l="-1118" t="-5660" r="-994" b="-1415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 48">
            <a:extLst>
              <a:ext uri="{FF2B5EF4-FFF2-40B4-BE49-F238E27FC236}">
                <a16:creationId xmlns:a16="http://schemas.microsoft.com/office/drawing/2014/main" id="{7C65998B-BBC6-4FEE-BCCF-82067F93E45A}"/>
              </a:ext>
            </a:extLst>
          </p:cNvPr>
          <p:cNvSpPr/>
          <p:nvPr/>
        </p:nvSpPr>
        <p:spPr>
          <a:xfrm>
            <a:off x="7077175" y="4205145"/>
            <a:ext cx="4906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ca-ES" dirty="0">
                <a:solidFill>
                  <a:sysClr val="windowText" lastClr="000000"/>
                </a:solidFill>
              </a:rPr>
              <a:t>Dividiu 𝐵 horitzontalment de </a:t>
            </a:r>
            <a:r>
              <a:rPr lang="ca-ES" b="1" dirty="0">
                <a:solidFill>
                  <a:sysClr val="windowText" lastClr="000000"/>
                </a:solidFill>
              </a:rPr>
              <a:t>forma anàloga</a:t>
            </a:r>
            <a:r>
              <a:rPr lang="ca-ES" dirty="0">
                <a:solidFill>
                  <a:sysClr val="windowText" lastClr="000000"/>
                </a:solidFill>
              </a:rPr>
              <a:t>,  </a:t>
            </a:r>
            <a:r>
              <a:rPr lang="ca-ES" u="sng" dirty="0">
                <a:solidFill>
                  <a:sysClr val="windowText" lastClr="000000"/>
                </a:solidFill>
              </a:rPr>
              <a:t>respectant el nombre de línies</a:t>
            </a:r>
            <a:r>
              <a:rPr lang="ca-ES" dirty="0">
                <a:solidFill>
                  <a:sysClr val="windowText" lastClr="000000"/>
                </a:solidFill>
              </a:rPr>
              <a:t> i el </a:t>
            </a:r>
            <a:r>
              <a:rPr lang="ca-ES" u="sng" dirty="0">
                <a:solidFill>
                  <a:sysClr val="windowText" lastClr="000000"/>
                </a:solidFill>
              </a:rPr>
              <a:t>nombre de files entre elles</a:t>
            </a:r>
            <a:r>
              <a:rPr lang="ca-ES" dirty="0">
                <a:solidFill>
                  <a:sysClr val="windowText" lastClr="00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/>
              <p:nvPr/>
            </p:nvSpPr>
            <p:spPr>
              <a:xfrm>
                <a:off x="4572009" y="3745742"/>
                <a:ext cx="2163600" cy="954000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1400" dirty="0">
                    <a:solidFill>
                      <a:srgbClr val="0C2B8E"/>
                    </a:solidFill>
                  </a:rPr>
                  <a:t>Aleshores, només 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una línia vertical</a:t>
                </a:r>
                <a:r>
                  <a:rPr lang="ca-ES" sz="1400" dirty="0">
                    <a:solidFill>
                      <a:srgbClr val="0C2B8E"/>
                    </a:solidFill>
                  </a:rPr>
                  <a:t>, dividint les 5 columnes de </a:t>
                </a:r>
                <a14:m>
                  <m:oMath xmlns:m="http://schemas.openxmlformats.org/officeDocument/2006/math"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en dos conjunts de 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2+3 </a:t>
                </a:r>
                <a:r>
                  <a:rPr lang="ca-ES" sz="1400" dirty="0">
                    <a:solidFill>
                      <a:srgbClr val="0C2B8E"/>
                    </a:solidFill>
                  </a:rPr>
                  <a:t>columnes.</a:t>
                </a: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9" y="3745742"/>
                <a:ext cx="2163600" cy="954000"/>
              </a:xfrm>
              <a:prstGeom prst="rect">
                <a:avLst/>
              </a:prstGeom>
              <a:blipFill>
                <a:blip r:embed="rId16"/>
                <a:stretch>
                  <a:fillRect l="-560" r="-560" b="-5031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E7562D49-89AA-4F97-AE28-57606B619C24}"/>
                  </a:ext>
                </a:extLst>
              </p:cNvPr>
              <p:cNvSpPr/>
              <p:nvPr/>
            </p:nvSpPr>
            <p:spPr>
              <a:xfrm>
                <a:off x="4122057" y="5005881"/>
                <a:ext cx="2506757" cy="1169551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1400" dirty="0">
                    <a:solidFill>
                      <a:srgbClr val="0C2B8E"/>
                    </a:solidFill>
                  </a:rPr>
                  <a:t>Només 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una línia horitzontal</a:t>
                </a:r>
                <a:r>
                  <a:rPr lang="ca-ES" sz="1400" dirty="0">
                    <a:solidFill>
                      <a:srgbClr val="0C2B8E"/>
                    </a:solidFill>
                  </a:rPr>
                  <a:t>, dividint les 5 files de </a:t>
                </a:r>
                <a14:m>
                  <m:oMath xmlns:m="http://schemas.openxmlformats.org/officeDocument/2006/math"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en els mateixos dos conjunts 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2+3 </a:t>
                </a:r>
                <a:r>
                  <a:rPr lang="ca-ES" sz="1400" dirty="0">
                    <a:solidFill>
                      <a:srgbClr val="0C2B8E"/>
                    </a:solidFill>
                  </a:rPr>
                  <a:t> que s’han considerat a la matriu </a:t>
                </a:r>
                <a14:m>
                  <m:oMath xmlns:m="http://schemas.openxmlformats.org/officeDocument/2006/math"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però ara amb les files.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E7562D49-89AA-4F97-AE28-57606B619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057" y="5005881"/>
                <a:ext cx="2506757" cy="1169551"/>
              </a:xfrm>
              <a:prstGeom prst="rect">
                <a:avLst/>
              </a:prstGeom>
              <a:blipFill>
                <a:blip r:embed="rId17"/>
                <a:stretch>
                  <a:fillRect l="-484" t="-515" r="-484" b="-4124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eta: Para Baixo 51">
            <a:extLst>
              <a:ext uri="{FF2B5EF4-FFF2-40B4-BE49-F238E27FC236}">
                <a16:creationId xmlns:a16="http://schemas.microsoft.com/office/drawing/2014/main" id="{40FA0061-6EF7-43DA-823E-7FB9715F9929}"/>
              </a:ext>
            </a:extLst>
          </p:cNvPr>
          <p:cNvSpPr/>
          <p:nvPr/>
        </p:nvSpPr>
        <p:spPr>
          <a:xfrm>
            <a:off x="4902213" y="4778177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4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5" action="ppaction://hlinksldjump"/>
            <a:extLst>
              <a:ext uri="{FF2B5EF4-FFF2-40B4-BE49-F238E27FC236}">
                <a16:creationId xmlns:a16="http://schemas.microsoft.com/office/drawing/2014/main" id="{BB826678-5728-4664-8AA0-40F1B156271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8</a:t>
            </a: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EFB0CADF-6D0B-415D-A66F-226413FAC2E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Producte per blocs</a:t>
            </a: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331538E5-7355-4377-9936-07C047E4D43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249F251-1D08-4291-BA67-4E22CBFF016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producte per escalar per blocs</a:t>
            </a: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F4060DD6-6470-4907-9E8F-7EA0EC6D6B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Transposició per blocs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Les matrius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particionades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es poden multiplicar per la regla fila-columna habitual com si les entrades de bloc fossin escalars, sempre que, per al producte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la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partició columna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coincideixi amb la partició fila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  <a:blipFill>
                <a:blip r:embed="rId10"/>
                <a:stretch>
                  <a:fillRect l="-1008" r="-945" b="-755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68696" y="258300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dirty="0">
                    <a:solidFill>
                      <a:sysClr val="windowText" lastClr="000000"/>
                    </a:solidFill>
                  </a:rPr>
                  <a:t>Donada la matriu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i la matriu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calculeu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utilitzant el producte per blocs.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  <a:blipFill>
                <a:blip r:embed="rId12"/>
                <a:stretch>
                  <a:fillRect l="-1530" t="-3289" r="-1721" b="-92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>
            <a:extLst>
              <a:ext uri="{FF2B5EF4-FFF2-40B4-BE49-F238E27FC236}">
                <a16:creationId xmlns:a16="http://schemas.microsoft.com/office/drawing/2014/main" id="{827EA902-CBEE-4FA7-8BA7-2907D6D69F76}"/>
              </a:ext>
            </a:extLst>
          </p:cNvPr>
          <p:cNvSpPr/>
          <p:nvPr/>
        </p:nvSpPr>
        <p:spPr>
          <a:xfrm>
            <a:off x="7102377" y="2487545"/>
            <a:ext cx="4881739" cy="3992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272C58E-ED12-4426-90D1-18D65568F066}"/>
              </a:ext>
            </a:extLst>
          </p:cNvPr>
          <p:cNvSpPr/>
          <p:nvPr/>
        </p:nvSpPr>
        <p:spPr>
          <a:xfrm>
            <a:off x="7302730" y="2634335"/>
            <a:ext cx="3190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b="1" dirty="0">
                <a:solidFill>
                  <a:srgbClr val="F25E4F"/>
                </a:solidFill>
              </a:rPr>
              <a:t>DIVISIÓ PER BLOCS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/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/>
                </a:pPr>
                <a:r>
                  <a:rPr lang="ca-ES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Divisió </a:t>
                </a:r>
                <a:r>
                  <a:rPr lang="ca-ES" b="1" dirty="0">
                    <a:solidFill>
                      <a:sysClr val="windowText" lastClr="000000"/>
                    </a:solidFill>
                  </a:rPr>
                  <a:t>vertical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i divisió </a:t>
                </a:r>
                <a:r>
                  <a:rPr lang="ca-ES" b="1" dirty="0">
                    <a:solidFill>
                      <a:sysClr val="windowText" lastClr="000000"/>
                    </a:solidFill>
                  </a:rPr>
                  <a:t>horitzontal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  <a:blipFill>
                <a:blip r:embed="rId14"/>
                <a:stretch>
                  <a:fillRect l="-1118" t="-10000" b="-26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/>
              <p:nvPr/>
            </p:nvSpPr>
            <p:spPr>
              <a:xfrm>
                <a:off x="7077176" y="3529417"/>
                <a:ext cx="490693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ca-ES" dirty="0">
                    <a:solidFill>
                      <a:sysClr val="windowText" lastClr="000000"/>
                    </a:solidFill>
                  </a:rPr>
                  <a:t>Trieu el nombre de línies verticals en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i el nombre de columnes que separen cadascuna d’elles.</a:t>
                </a:r>
              </a:p>
              <a:p>
                <a:pPr algn="just">
                  <a:buClr>
                    <a:srgbClr val="F25E4F"/>
                  </a:buClr>
                </a:pPr>
                <a:endParaRPr lang="ca-E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6" y="3529417"/>
                <a:ext cx="4906939" cy="923330"/>
              </a:xfrm>
              <a:prstGeom prst="rect">
                <a:avLst/>
              </a:prstGeom>
              <a:blipFill>
                <a:blip r:embed="rId15"/>
                <a:stretch>
                  <a:fillRect l="-1118" t="-3974" r="-99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 48">
            <a:extLst>
              <a:ext uri="{FF2B5EF4-FFF2-40B4-BE49-F238E27FC236}">
                <a16:creationId xmlns:a16="http://schemas.microsoft.com/office/drawing/2014/main" id="{7C65998B-BBC6-4FEE-BCCF-82067F93E45A}"/>
              </a:ext>
            </a:extLst>
          </p:cNvPr>
          <p:cNvSpPr/>
          <p:nvPr/>
        </p:nvSpPr>
        <p:spPr>
          <a:xfrm>
            <a:off x="7077175" y="4205145"/>
            <a:ext cx="4906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ca-ES" dirty="0">
                <a:solidFill>
                  <a:sysClr val="windowText" lastClr="000000"/>
                </a:solidFill>
              </a:rPr>
              <a:t>Dividiu 𝐵 horitzontalment de </a:t>
            </a:r>
            <a:r>
              <a:rPr lang="ca-ES" b="1" dirty="0">
                <a:solidFill>
                  <a:sysClr val="windowText" lastClr="000000"/>
                </a:solidFill>
              </a:rPr>
              <a:t>forma anàloga</a:t>
            </a:r>
            <a:r>
              <a:rPr lang="ca-ES" dirty="0">
                <a:solidFill>
                  <a:sysClr val="windowText" lastClr="000000"/>
                </a:solidFill>
              </a:rPr>
              <a:t>,  </a:t>
            </a:r>
            <a:r>
              <a:rPr lang="ca-ES" u="sng" dirty="0">
                <a:solidFill>
                  <a:sysClr val="windowText" lastClr="000000"/>
                </a:solidFill>
              </a:rPr>
              <a:t>respectant el nombre de línies</a:t>
            </a:r>
            <a:r>
              <a:rPr lang="ca-ES" dirty="0">
                <a:solidFill>
                  <a:sysClr val="windowText" lastClr="000000"/>
                </a:solidFill>
              </a:rPr>
              <a:t> i el </a:t>
            </a:r>
            <a:r>
              <a:rPr lang="ca-ES" u="sng" dirty="0">
                <a:solidFill>
                  <a:sysClr val="windowText" lastClr="000000"/>
                </a:solidFill>
              </a:rPr>
              <a:t>nombre de files entre elles</a:t>
            </a:r>
            <a:r>
              <a:rPr lang="ca-ES" dirty="0">
                <a:solidFill>
                  <a:sysClr val="windowText" lastClr="00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43DEEA63-99A3-44A8-A4C6-658C99F2F811}"/>
                  </a:ext>
                </a:extLst>
              </p:cNvPr>
              <p:cNvSpPr/>
              <p:nvPr/>
            </p:nvSpPr>
            <p:spPr>
              <a:xfrm>
                <a:off x="7102377" y="5230920"/>
                <a:ext cx="49069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 startAt="2"/>
                </a:pPr>
                <a:r>
                  <a:rPr lang="ca-ES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Divisió </a:t>
                </a:r>
                <a:r>
                  <a:rPr lang="ca-ES" b="1" dirty="0">
                    <a:solidFill>
                      <a:sysClr val="windowText" lastClr="000000"/>
                    </a:solidFill>
                  </a:rPr>
                  <a:t>horitzontal 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de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i divisió </a:t>
                </a:r>
                <a:r>
                  <a:rPr lang="ca-ES" b="1" dirty="0">
                    <a:solidFill>
                      <a:sysClr val="windowText" lastClr="000000"/>
                    </a:solidFill>
                  </a:rPr>
                  <a:t>vertical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43DEEA63-99A3-44A8-A4C6-658C99F2F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377" y="5230920"/>
                <a:ext cx="4906939" cy="369332"/>
              </a:xfrm>
              <a:prstGeom prst="rect">
                <a:avLst/>
              </a:prstGeom>
              <a:blipFill>
                <a:blip r:embed="rId17"/>
                <a:stretch>
                  <a:fillRect l="-994" t="-8197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BF961454-CA85-4786-BE34-F75D481A0CD9}"/>
              </a:ext>
            </a:extLst>
          </p:cNvPr>
          <p:cNvCxnSpPr>
            <a:cxnSpLocks/>
          </p:cNvCxnSpPr>
          <p:nvPr/>
        </p:nvCxnSpPr>
        <p:spPr>
          <a:xfrm>
            <a:off x="2910330" y="3939389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982123BB-B651-42DE-9394-84B8FD32FF4E}"/>
              </a:ext>
            </a:extLst>
          </p:cNvPr>
          <p:cNvCxnSpPr>
            <a:cxnSpLocks/>
          </p:cNvCxnSpPr>
          <p:nvPr/>
        </p:nvCxnSpPr>
        <p:spPr>
          <a:xfrm>
            <a:off x="2920378" y="4116356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ta 52">
            <a:extLst>
              <a:ext uri="{FF2B5EF4-FFF2-40B4-BE49-F238E27FC236}">
                <a16:creationId xmlns:a16="http://schemas.microsoft.com/office/drawing/2014/main" id="{46EB4919-60AB-4883-8B16-08289D495BF7}"/>
              </a:ext>
            </a:extLst>
          </p:cNvPr>
          <p:cNvCxnSpPr>
            <a:cxnSpLocks/>
          </p:cNvCxnSpPr>
          <p:nvPr/>
        </p:nvCxnSpPr>
        <p:spPr>
          <a:xfrm>
            <a:off x="2924112" y="4332948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ta 53">
            <a:extLst>
              <a:ext uri="{FF2B5EF4-FFF2-40B4-BE49-F238E27FC236}">
                <a16:creationId xmlns:a16="http://schemas.microsoft.com/office/drawing/2014/main" id="{A7E21568-9F9B-46E2-9CA3-7BBACDB86FA5}"/>
              </a:ext>
            </a:extLst>
          </p:cNvPr>
          <p:cNvCxnSpPr>
            <a:cxnSpLocks/>
          </p:cNvCxnSpPr>
          <p:nvPr/>
        </p:nvCxnSpPr>
        <p:spPr>
          <a:xfrm>
            <a:off x="2934160" y="4519963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F2412AA2-3BC4-4E9D-A7BA-6AD8516CD544}"/>
              </a:ext>
            </a:extLst>
          </p:cNvPr>
          <p:cNvCxnSpPr>
            <a:cxnSpLocks/>
          </p:cNvCxnSpPr>
          <p:nvPr/>
        </p:nvCxnSpPr>
        <p:spPr>
          <a:xfrm>
            <a:off x="3089930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xão reta 55">
            <a:extLst>
              <a:ext uri="{FF2B5EF4-FFF2-40B4-BE49-F238E27FC236}">
                <a16:creationId xmlns:a16="http://schemas.microsoft.com/office/drawing/2014/main" id="{BD822B48-8A85-4B78-9591-202950FE4955}"/>
              </a:ext>
            </a:extLst>
          </p:cNvPr>
          <p:cNvCxnSpPr>
            <a:cxnSpLocks/>
          </p:cNvCxnSpPr>
          <p:nvPr/>
        </p:nvCxnSpPr>
        <p:spPr>
          <a:xfrm>
            <a:off x="3443298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01EE690-CCE3-4357-ADEE-A316355F3B6C}"/>
                  </a:ext>
                </a:extLst>
              </p:cNvPr>
              <p:cNvSpPr/>
              <p:nvPr/>
            </p:nvSpPr>
            <p:spPr>
              <a:xfrm>
                <a:off x="7102376" y="5616234"/>
                <a:ext cx="4906939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ca-ES" dirty="0">
                    <a:solidFill>
                      <a:sysClr val="windowText" lastClr="000000"/>
                    </a:solidFill>
                  </a:rPr>
                  <a:t>Trieu una configuració de línies horitzontals en </a:t>
                </a:r>
                <a14:m>
                  <m:oMath xmlns:m="http://schemas.openxmlformats.org/officeDocument/2006/math"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i verticals en </a:t>
                </a:r>
                <a14:m>
                  <m:oMath xmlns:m="http://schemas.openxmlformats.org/officeDocument/2006/math"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– que no necessàriament han de “coincidir”.</a:t>
                </a: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01EE690-CCE3-4357-ADEE-A316355F3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376" y="5616234"/>
                <a:ext cx="4906939" cy="923330"/>
              </a:xfrm>
              <a:prstGeom prst="rect">
                <a:avLst/>
              </a:prstGeom>
              <a:blipFill>
                <a:blip r:embed="rId18"/>
                <a:stretch>
                  <a:fillRect l="-994" t="-3289" r="-1118" b="-92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tângulo 57">
            <a:extLst>
              <a:ext uri="{FF2B5EF4-FFF2-40B4-BE49-F238E27FC236}">
                <a16:creationId xmlns:a16="http://schemas.microsoft.com/office/drawing/2014/main" id="{4C9AB692-6265-41D0-970A-DE02419B2364}"/>
              </a:ext>
            </a:extLst>
          </p:cNvPr>
          <p:cNvSpPr/>
          <p:nvPr/>
        </p:nvSpPr>
        <p:spPr>
          <a:xfrm>
            <a:off x="4576809" y="3745742"/>
            <a:ext cx="2052005" cy="954107"/>
          </a:xfrm>
          <a:prstGeom prst="rect">
            <a:avLst/>
          </a:prstGeom>
          <a:ln>
            <a:solidFill>
              <a:srgbClr val="29A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a-ES" sz="1400" dirty="0">
                <a:solidFill>
                  <a:srgbClr val="0C2B8E"/>
                </a:solidFill>
              </a:rPr>
              <a:t>Aleshores, només </a:t>
            </a:r>
            <a:r>
              <a:rPr lang="ca-ES" sz="1400" b="1" dirty="0">
                <a:solidFill>
                  <a:srgbClr val="0C2B8E"/>
                </a:solidFill>
              </a:rPr>
              <a:t>una línia horitzontal</a:t>
            </a:r>
            <a:r>
              <a:rPr lang="ca-ES" sz="1400" dirty="0">
                <a:solidFill>
                  <a:srgbClr val="0C2B8E"/>
                </a:solidFill>
              </a:rPr>
              <a:t>, per tal de “separar” la identitat a la part inferior dreta…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18C03064-375C-4330-8A1B-AE77C1294931}"/>
                  </a:ext>
                </a:extLst>
              </p:cNvPr>
              <p:cNvSpPr/>
              <p:nvPr/>
            </p:nvSpPr>
            <p:spPr>
              <a:xfrm>
                <a:off x="3989199" y="4963836"/>
                <a:ext cx="2639599" cy="1384995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1400" dirty="0">
                    <a:solidFill>
                      <a:srgbClr val="0C2B8E"/>
                    </a:solidFill>
                  </a:rPr>
                  <a:t>Per a </a:t>
                </a:r>
                <a14:m>
                  <m:oMath xmlns:m="http://schemas.openxmlformats.org/officeDocument/2006/math"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l’elecció és 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independent de la que s’ha fet en </a:t>
                </a:r>
                <a14:m>
                  <m:oMath xmlns:m="http://schemas.openxmlformats.org/officeDocument/2006/math">
                    <m:r>
                      <a:rPr lang="ca-ES" sz="14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. </a:t>
                </a:r>
              </a:p>
              <a:p>
                <a:pPr algn="just"/>
                <a:r>
                  <a:rPr lang="ca-ES" sz="1400" dirty="0">
                    <a:solidFill>
                      <a:srgbClr val="0C2B8E"/>
                    </a:solidFill>
                  </a:rPr>
                  <a:t>Per exemple, només 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una línia vertical</a:t>
                </a:r>
                <a:r>
                  <a:rPr lang="ca-ES" sz="1400" dirty="0">
                    <a:solidFill>
                      <a:srgbClr val="0C2B8E"/>
                    </a:solidFill>
                  </a:rPr>
                  <a:t>, per tal de “separar” la columna zero en la part inferior esquerra…</a:t>
                </a: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18C03064-375C-4330-8A1B-AE77C1294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199" y="4963836"/>
                <a:ext cx="2639599" cy="1384995"/>
              </a:xfrm>
              <a:prstGeom prst="rect">
                <a:avLst/>
              </a:prstGeom>
              <a:blipFill>
                <a:blip r:embed="rId19"/>
                <a:stretch>
                  <a:fillRect l="-460" r="-460" b="-3493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87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57" grpId="0" animBg="1"/>
      <p:bldP spid="58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CA5C3BBC-81F8-430D-BD2D-D7C508531702}"/>
              </a:ext>
            </a:extLst>
          </p:cNvPr>
          <p:cNvSpPr/>
          <p:nvPr/>
        </p:nvSpPr>
        <p:spPr>
          <a:xfrm>
            <a:off x="2178625" y="1127058"/>
            <a:ext cx="6805718" cy="385871"/>
          </a:xfrm>
          <a:prstGeom prst="round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86" name="Retângulo: Cantos Arredondados 85">
            <a:extLst>
              <a:ext uri="{FF2B5EF4-FFF2-40B4-BE49-F238E27FC236}">
                <a16:creationId xmlns:a16="http://schemas.microsoft.com/office/drawing/2014/main" id="{78DBB936-D401-4877-8D85-492472181321}"/>
              </a:ext>
            </a:extLst>
          </p:cNvPr>
          <p:cNvSpPr/>
          <p:nvPr/>
        </p:nvSpPr>
        <p:spPr>
          <a:xfrm>
            <a:off x="8984343" y="522514"/>
            <a:ext cx="2860201" cy="385871"/>
          </a:xfrm>
          <a:prstGeom prst="round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45ADB3B8-3828-437B-9926-E3123DAA5A95}"/>
              </a:ext>
            </a:extLst>
          </p:cNvPr>
          <p:cNvSpPr/>
          <p:nvPr/>
        </p:nvSpPr>
        <p:spPr>
          <a:xfrm>
            <a:off x="2041574" y="2463449"/>
            <a:ext cx="99425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5" action="ppaction://hlinksldjump"/>
            <a:extLst>
              <a:ext uri="{FF2B5EF4-FFF2-40B4-BE49-F238E27FC236}">
                <a16:creationId xmlns:a16="http://schemas.microsoft.com/office/drawing/2014/main" id="{BB826678-5728-4664-8AA0-40F1B156271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8</a:t>
            </a: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EFB0CADF-6D0B-415D-A66F-226413FAC2E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Producte per blocs</a:t>
            </a: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331538E5-7355-4377-9936-07C047E4D43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249F251-1D08-4291-BA67-4E22CBFF016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producte per escalar per blocs</a:t>
            </a: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F4060DD6-6470-4907-9E8F-7EA0EC6D6B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Transposició per blocs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Les matrius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particionades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es poden multiplicar per la regla fila-columna habitual com si les entrades de bloc fossin escalars, sempre que, per al producte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la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partició columna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coincideixi amb la partició fila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  <a:blipFill>
                <a:blip r:embed="rId10"/>
                <a:stretch>
                  <a:fillRect l="-1008" r="-945" b="-755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68696" y="258300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dirty="0">
                    <a:solidFill>
                      <a:sysClr val="windowText" lastClr="000000"/>
                    </a:solidFill>
                  </a:rPr>
                  <a:t>Donada la matriu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i la matriu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calculeu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utilitzant el producte per blocs.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  <a:blipFill>
                <a:blip r:embed="rId12"/>
                <a:stretch>
                  <a:fillRect l="-1530" t="-3289" r="-1721" b="-92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982123BB-B651-42DE-9394-84B8FD32FF4E}"/>
              </a:ext>
            </a:extLst>
          </p:cNvPr>
          <p:cNvCxnSpPr>
            <a:cxnSpLocks/>
          </p:cNvCxnSpPr>
          <p:nvPr/>
        </p:nvCxnSpPr>
        <p:spPr>
          <a:xfrm>
            <a:off x="2920378" y="4116356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F2412AA2-3BC4-4E9D-A7BA-6AD8516CD544}"/>
              </a:ext>
            </a:extLst>
          </p:cNvPr>
          <p:cNvCxnSpPr>
            <a:cxnSpLocks/>
          </p:cNvCxnSpPr>
          <p:nvPr/>
        </p:nvCxnSpPr>
        <p:spPr>
          <a:xfrm>
            <a:off x="3089930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/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/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58E9873-726C-4A7A-9C2A-1CBD9DB1540E}"/>
                  </a:ext>
                </a:extLst>
              </p:cNvPr>
              <p:cNvSpPr/>
              <p:nvPr/>
            </p:nvSpPr>
            <p:spPr>
              <a:xfrm>
                <a:off x="10370294" y="2714354"/>
                <a:ext cx="1630873" cy="1596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a-ES" sz="1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:endParaRPr lang="ca-ES" sz="14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a-ES" sz="1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58E9873-726C-4A7A-9C2A-1CBD9DB15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0294" y="2714354"/>
                <a:ext cx="1630873" cy="159607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2DBBE9B9-A57E-41BA-B882-33C77C7C684A}"/>
                  </a:ext>
                </a:extLst>
              </p:cNvPr>
              <p:cNvSpPr/>
              <p:nvPr/>
            </p:nvSpPr>
            <p:spPr>
              <a:xfrm>
                <a:off x="10416251" y="4534871"/>
                <a:ext cx="1567861" cy="1594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a-ES" sz="1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b>
                    </m:sSub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2DBBE9B9-A57E-41BA-B882-33C77C7C6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251" y="4534871"/>
                <a:ext cx="1567861" cy="159466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/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336FD45A-9005-44BE-874E-6F5D3E080710}"/>
              </a:ext>
            </a:extLst>
          </p:cNvPr>
          <p:cNvSpPr/>
          <p:nvPr/>
        </p:nvSpPr>
        <p:spPr>
          <a:xfrm>
            <a:off x="7541395" y="4947530"/>
            <a:ext cx="281535" cy="20109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179599BB-E6F8-452E-820D-EF31B728ADFB}"/>
              </a:ext>
            </a:extLst>
          </p:cNvPr>
          <p:cNvSpPr/>
          <p:nvPr/>
        </p:nvSpPr>
        <p:spPr>
          <a:xfrm>
            <a:off x="10181945" y="4327616"/>
            <a:ext cx="20084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1400" b="1" dirty="0">
                <a:solidFill>
                  <a:srgbClr val="C00000"/>
                </a:solidFill>
              </a:rPr>
              <a:t>Feu servir les propietats!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BD2DC13-10D0-44C5-8B47-BA8A9CC75E4F}"/>
              </a:ext>
            </a:extLst>
          </p:cNvPr>
          <p:cNvSpPr/>
          <p:nvPr/>
        </p:nvSpPr>
        <p:spPr>
          <a:xfrm>
            <a:off x="8874408" y="4903011"/>
            <a:ext cx="804603" cy="28247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33" name="Conexão reta unidirecional 32">
            <a:extLst>
              <a:ext uri="{FF2B5EF4-FFF2-40B4-BE49-F238E27FC236}">
                <a16:creationId xmlns:a16="http://schemas.microsoft.com/office/drawing/2014/main" id="{23C806A2-89B3-47AC-BD85-2DD5B48FE32E}"/>
              </a:ext>
            </a:extLst>
          </p:cNvPr>
          <p:cNvCxnSpPr/>
          <p:nvPr/>
        </p:nvCxnSpPr>
        <p:spPr>
          <a:xfrm>
            <a:off x="7822931" y="5185482"/>
            <a:ext cx="0" cy="2087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/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</m:sub>
                      </m:sSub>
                    </m:oMath>
                  </m:oMathPara>
                </a14:m>
                <a:endParaRPr lang="ca-ES" sz="1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/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a-ES" sz="1400" dirty="0"/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exão reta unidirecional 63">
            <a:extLst>
              <a:ext uri="{FF2B5EF4-FFF2-40B4-BE49-F238E27FC236}">
                <a16:creationId xmlns:a16="http://schemas.microsoft.com/office/drawing/2014/main" id="{193EFBAF-D59A-4735-98CF-353BCC3878B5}"/>
              </a:ext>
            </a:extLst>
          </p:cNvPr>
          <p:cNvCxnSpPr/>
          <p:nvPr/>
        </p:nvCxnSpPr>
        <p:spPr>
          <a:xfrm>
            <a:off x="9492629" y="5177109"/>
            <a:ext cx="0" cy="2087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1645D14D-33AA-41FC-AF18-12AF86AFF53A}"/>
              </a:ext>
            </a:extLst>
          </p:cNvPr>
          <p:cNvSpPr/>
          <p:nvPr/>
        </p:nvSpPr>
        <p:spPr>
          <a:xfrm>
            <a:off x="10396884" y="4039245"/>
            <a:ext cx="804603" cy="27351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/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ca-ES" sz="11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1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1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ca-ES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ca-ES" sz="1100" dirty="0">
                    <a:solidFill>
                      <a:srgbClr val="0C2B8E"/>
                    </a:solidFill>
                  </a:rPr>
                  <a:t> </a:t>
                </a:r>
                <a:endParaRPr lang="ca-ES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/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100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100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100" b="1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235B2DBA-3CD6-4BE0-9319-5C52021FC441}"/>
              </a:ext>
            </a:extLst>
          </p:cNvPr>
          <p:cNvSpPr/>
          <p:nvPr/>
        </p:nvSpPr>
        <p:spPr>
          <a:xfrm>
            <a:off x="10470351" y="5257481"/>
            <a:ext cx="936122" cy="30927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01E7083-9F24-44F2-812C-647491545AE0}"/>
              </a:ext>
            </a:extLst>
          </p:cNvPr>
          <p:cNvSpPr/>
          <p:nvPr/>
        </p:nvSpPr>
        <p:spPr>
          <a:xfrm>
            <a:off x="7827652" y="4917386"/>
            <a:ext cx="281536" cy="23795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8FC19E7-7991-4FF5-A152-6D3D9682677A}"/>
              </a:ext>
            </a:extLst>
          </p:cNvPr>
          <p:cNvSpPr/>
          <p:nvPr/>
        </p:nvSpPr>
        <p:spPr>
          <a:xfrm>
            <a:off x="7827820" y="4668417"/>
            <a:ext cx="281536" cy="23795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71" name="Conexão reta unidirecional 70">
            <a:extLst>
              <a:ext uri="{FF2B5EF4-FFF2-40B4-BE49-F238E27FC236}">
                <a16:creationId xmlns:a16="http://schemas.microsoft.com/office/drawing/2014/main" id="{7EABC5A2-587C-4E0F-B98C-B593F1A9912F}"/>
              </a:ext>
            </a:extLst>
          </p:cNvPr>
          <p:cNvCxnSpPr>
            <a:cxnSpLocks/>
          </p:cNvCxnSpPr>
          <p:nvPr/>
        </p:nvCxnSpPr>
        <p:spPr>
          <a:xfrm flipV="1">
            <a:off x="7794465" y="4473721"/>
            <a:ext cx="0" cy="2087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/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2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2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  <a:blipFill>
                <a:blip r:embed="rId2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/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ca-ES" sz="11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ca-ES" sz="11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a-ES" sz="11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ca-ES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ca-ES" sz="1100" dirty="0">
                    <a:solidFill>
                      <a:srgbClr val="0C2B8E"/>
                    </a:solidFill>
                  </a:rPr>
                  <a:t> </a:t>
                </a:r>
                <a:endParaRPr lang="ca-ES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Fluxograma: Conexão Exterior à Página 74">
            <a:extLst>
              <a:ext uri="{FF2B5EF4-FFF2-40B4-BE49-F238E27FC236}">
                <a16:creationId xmlns:a16="http://schemas.microsoft.com/office/drawing/2014/main" id="{AF4A5645-F603-4B71-9493-F794B0D8C0EF}"/>
              </a:ext>
            </a:extLst>
          </p:cNvPr>
          <p:cNvSpPr/>
          <p:nvPr/>
        </p:nvSpPr>
        <p:spPr>
          <a:xfrm flipV="1">
            <a:off x="6661401" y="3944679"/>
            <a:ext cx="1402118" cy="583680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/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ca-ES" sz="1100" b="1" i="1" smtClean="0">
                            <a:solidFill>
                              <a:srgbClr val="29A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ca-ES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100" dirty="0">
                    <a:solidFill>
                      <a:srgbClr val="0C2B8E"/>
                    </a:solidFill>
                  </a:rPr>
                  <a:t> </a:t>
                </a:r>
                <a:endParaRPr lang="ca-ES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Fluxograma: Conexão Exterior à Página 76">
            <a:extLst>
              <a:ext uri="{FF2B5EF4-FFF2-40B4-BE49-F238E27FC236}">
                <a16:creationId xmlns:a16="http://schemas.microsoft.com/office/drawing/2014/main" id="{47748FF5-CD51-4524-839D-97F0497F0AA9}"/>
              </a:ext>
            </a:extLst>
          </p:cNvPr>
          <p:cNvSpPr/>
          <p:nvPr/>
        </p:nvSpPr>
        <p:spPr>
          <a:xfrm flipH="1">
            <a:off x="6686361" y="5239993"/>
            <a:ext cx="1402118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/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a-ES" sz="110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1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100" spc="-150" dirty="0"/>
                  <a:t>+</a:t>
                </a:r>
                <a:r>
                  <a:rPr lang="ca-ES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1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1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1100" spc="-150" dirty="0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/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ca-ES" sz="11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ca-ES" sz="11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ca-ES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ca-ES" sz="1100" dirty="0">
                    <a:solidFill>
                      <a:srgbClr val="0C2B8E"/>
                    </a:solidFill>
                  </a:rPr>
                  <a:t> </a:t>
                </a:r>
                <a:endParaRPr lang="ca-ES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luxograma: Conexão Exterior à Página 79">
            <a:extLst>
              <a:ext uri="{FF2B5EF4-FFF2-40B4-BE49-F238E27FC236}">
                <a16:creationId xmlns:a16="http://schemas.microsoft.com/office/drawing/2014/main" id="{ACC6B5E4-66B7-4EFA-AD47-D4B1013EAD82}"/>
              </a:ext>
            </a:extLst>
          </p:cNvPr>
          <p:cNvSpPr/>
          <p:nvPr/>
        </p:nvSpPr>
        <p:spPr>
          <a:xfrm flipH="1">
            <a:off x="8113978" y="5241246"/>
            <a:ext cx="1630873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/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1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a-ES" sz="11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100" b="1" i="1" spc="-30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b="1" i="1" spc="-30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ca-ES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Fluxograma: Conexão Exterior à Página 81">
            <a:extLst>
              <a:ext uri="{FF2B5EF4-FFF2-40B4-BE49-F238E27FC236}">
                <a16:creationId xmlns:a16="http://schemas.microsoft.com/office/drawing/2014/main" id="{5375D077-5F19-4393-B562-72D8D1263572}"/>
              </a:ext>
            </a:extLst>
          </p:cNvPr>
          <p:cNvSpPr/>
          <p:nvPr/>
        </p:nvSpPr>
        <p:spPr>
          <a:xfrm flipV="1">
            <a:off x="8113820" y="3945845"/>
            <a:ext cx="2114250" cy="583681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/>
              <p:nvPr/>
            </p:nvSpPr>
            <p:spPr>
              <a:xfrm>
                <a:off x="8211946" y="3550495"/>
                <a:ext cx="2098079" cy="378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1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a-ES" sz="11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100" b="1" i="1" spc="-30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b="1" i="1" spc="-150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ca-ES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ca-ES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946" y="3550495"/>
                <a:ext cx="2098079" cy="37805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Conexão reta 83">
            <a:extLst>
              <a:ext uri="{FF2B5EF4-FFF2-40B4-BE49-F238E27FC236}">
                <a16:creationId xmlns:a16="http://schemas.microsoft.com/office/drawing/2014/main" id="{5E529F8C-C7EA-4B4D-87E1-4721DAA975BE}"/>
              </a:ext>
            </a:extLst>
          </p:cNvPr>
          <p:cNvCxnSpPr>
            <a:cxnSpLocks/>
          </p:cNvCxnSpPr>
          <p:nvPr/>
        </p:nvCxnSpPr>
        <p:spPr>
          <a:xfrm>
            <a:off x="10308972" y="2574816"/>
            <a:ext cx="0" cy="3767034"/>
          </a:xfrm>
          <a:prstGeom prst="line">
            <a:avLst/>
          </a:prstGeom>
          <a:ln w="9525">
            <a:solidFill>
              <a:srgbClr val="29A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86" grpId="0" animBg="1"/>
      <p:bldP spid="86" grpId="1" animBg="1"/>
      <p:bldP spid="44" grpId="0" animBg="1"/>
      <p:bldP spid="46" grpId="0"/>
      <p:bldP spid="47" grpId="0"/>
      <p:bldP spid="50" grpId="0"/>
      <p:bldP spid="51" grpId="0"/>
      <p:bldP spid="52" grpId="0"/>
      <p:bldP spid="30" grpId="0" animBg="1"/>
      <p:bldP spid="60" grpId="0"/>
      <p:bldP spid="61" grpId="0" animBg="1"/>
      <p:bldP spid="62" grpId="0"/>
      <p:bldP spid="63" grpId="0"/>
      <p:bldP spid="65" grpId="0" animBg="1"/>
      <p:bldP spid="66" grpId="0"/>
      <p:bldP spid="67" grpId="0"/>
      <p:bldP spid="68" grpId="0" animBg="1"/>
      <p:bldP spid="69" grpId="0" animBg="1"/>
      <p:bldP spid="70" grpId="0" animBg="1"/>
      <p:bldP spid="72" grpId="0"/>
      <p:bldP spid="73" grpId="0"/>
      <p:bldP spid="75" grpId="0" animBg="1"/>
      <p:bldP spid="76" grpId="0"/>
      <p:bldP spid="77" grpId="0" animBg="1"/>
      <p:bldP spid="78" grpId="0"/>
      <p:bldP spid="79" grpId="0"/>
      <p:bldP spid="80" grpId="0" animBg="1"/>
      <p:bldP spid="81" grpId="0"/>
      <p:bldP spid="82" grpId="0" animBg="1"/>
      <p:bldP spid="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45ADB3B8-3828-437B-9926-E3123DAA5A95}"/>
              </a:ext>
            </a:extLst>
          </p:cNvPr>
          <p:cNvSpPr/>
          <p:nvPr/>
        </p:nvSpPr>
        <p:spPr>
          <a:xfrm>
            <a:off x="2041574" y="2463449"/>
            <a:ext cx="99425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39">
            <a:hlinkClick r:id="rId5" action="ppaction://hlinksldjump"/>
            <a:extLst>
              <a:ext uri="{FF2B5EF4-FFF2-40B4-BE49-F238E27FC236}">
                <a16:creationId xmlns:a16="http://schemas.microsoft.com/office/drawing/2014/main" id="{BB826678-5728-4664-8AA0-40F1B156271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8</a:t>
            </a: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EFB0CADF-6D0B-415D-A66F-226413FAC2E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Producte per blocs</a:t>
            </a: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331538E5-7355-4377-9936-07C047E4D43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249F251-1D08-4291-BA67-4E22CBFF016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producte per escalar per blocs</a:t>
            </a: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F4060DD6-6470-4907-9E8F-7EA0EC6D6B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Transposició per blocs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Les matrius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particionades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es poden multiplicar per la regla fila-columna habitual com si 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les entrades de bloc fossin escalars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, sempre que, per al producte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la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partició columna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coincideixi amb la partició fila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  <a:blipFill>
                <a:blip r:embed="rId10"/>
                <a:stretch>
                  <a:fillRect l="-1008" r="-945" b="-755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68696" y="258300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dirty="0">
                    <a:solidFill>
                      <a:sysClr val="windowText" lastClr="000000"/>
                    </a:solidFill>
                  </a:rPr>
                  <a:t>Donada la matriu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i la matriu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calculeu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utilitzant el producte per blocs.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  <a:blipFill>
                <a:blip r:embed="rId12"/>
                <a:stretch>
                  <a:fillRect l="-1530" t="-3289" r="-1721" b="-92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982123BB-B651-42DE-9394-84B8FD32FF4E}"/>
              </a:ext>
            </a:extLst>
          </p:cNvPr>
          <p:cNvCxnSpPr>
            <a:cxnSpLocks/>
          </p:cNvCxnSpPr>
          <p:nvPr/>
        </p:nvCxnSpPr>
        <p:spPr>
          <a:xfrm>
            <a:off x="2920378" y="4116356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F2412AA2-3BC4-4E9D-A7BA-6AD8516CD544}"/>
              </a:ext>
            </a:extLst>
          </p:cNvPr>
          <p:cNvCxnSpPr>
            <a:cxnSpLocks/>
          </p:cNvCxnSpPr>
          <p:nvPr/>
        </p:nvCxnSpPr>
        <p:spPr>
          <a:xfrm>
            <a:off x="3089930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/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/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/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/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</m:sub>
                      </m:sSub>
                    </m:oMath>
                  </m:oMathPara>
                </a14:m>
                <a:endParaRPr lang="ca-ES" sz="1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/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a-ES" sz="1400" dirty="0"/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/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ca-ES" sz="11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1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1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ca-ES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ca-ES" sz="1100" dirty="0">
                    <a:solidFill>
                      <a:srgbClr val="0C2B8E"/>
                    </a:solidFill>
                  </a:rPr>
                  <a:t> </a:t>
                </a:r>
                <a:endParaRPr lang="ca-ES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/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100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100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100" b="1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/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2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2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  <a:blipFill>
                <a:blip r:embed="rId2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/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ca-ES" sz="11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ca-ES" sz="11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a-ES" sz="11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ca-ES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ca-ES" sz="1100" dirty="0">
                    <a:solidFill>
                      <a:srgbClr val="0C2B8E"/>
                    </a:solidFill>
                  </a:rPr>
                  <a:t> </a:t>
                </a:r>
                <a:endParaRPr lang="ca-ES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Fluxograma: Conexão Exterior à Página 74">
            <a:extLst>
              <a:ext uri="{FF2B5EF4-FFF2-40B4-BE49-F238E27FC236}">
                <a16:creationId xmlns:a16="http://schemas.microsoft.com/office/drawing/2014/main" id="{AF4A5645-F603-4B71-9493-F794B0D8C0EF}"/>
              </a:ext>
            </a:extLst>
          </p:cNvPr>
          <p:cNvSpPr/>
          <p:nvPr/>
        </p:nvSpPr>
        <p:spPr>
          <a:xfrm flipV="1">
            <a:off x="6661401" y="3944679"/>
            <a:ext cx="1402118" cy="583680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/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ca-ES" sz="1100" b="1" i="1" smtClean="0">
                            <a:solidFill>
                              <a:srgbClr val="29A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ca-ES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100" dirty="0">
                    <a:solidFill>
                      <a:srgbClr val="0C2B8E"/>
                    </a:solidFill>
                  </a:rPr>
                  <a:t> </a:t>
                </a:r>
                <a:endParaRPr lang="ca-ES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Fluxograma: Conexão Exterior à Página 76">
            <a:extLst>
              <a:ext uri="{FF2B5EF4-FFF2-40B4-BE49-F238E27FC236}">
                <a16:creationId xmlns:a16="http://schemas.microsoft.com/office/drawing/2014/main" id="{47748FF5-CD51-4524-839D-97F0497F0AA9}"/>
              </a:ext>
            </a:extLst>
          </p:cNvPr>
          <p:cNvSpPr/>
          <p:nvPr/>
        </p:nvSpPr>
        <p:spPr>
          <a:xfrm flipH="1">
            <a:off x="6686361" y="5239993"/>
            <a:ext cx="1402118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/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a-ES" sz="110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1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100" spc="-150" dirty="0"/>
                  <a:t>+</a:t>
                </a:r>
                <a:r>
                  <a:rPr lang="ca-ES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1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1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1100" spc="-150" dirty="0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/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ca-ES" sz="11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ca-ES" sz="11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ca-ES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ca-ES" sz="1100" dirty="0">
                    <a:solidFill>
                      <a:srgbClr val="0C2B8E"/>
                    </a:solidFill>
                  </a:rPr>
                  <a:t> </a:t>
                </a:r>
                <a:endParaRPr lang="ca-ES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luxograma: Conexão Exterior à Página 79">
            <a:extLst>
              <a:ext uri="{FF2B5EF4-FFF2-40B4-BE49-F238E27FC236}">
                <a16:creationId xmlns:a16="http://schemas.microsoft.com/office/drawing/2014/main" id="{ACC6B5E4-66B7-4EFA-AD47-D4B1013EAD82}"/>
              </a:ext>
            </a:extLst>
          </p:cNvPr>
          <p:cNvSpPr/>
          <p:nvPr/>
        </p:nvSpPr>
        <p:spPr>
          <a:xfrm flipH="1">
            <a:off x="8113978" y="5241246"/>
            <a:ext cx="1630873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/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1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a-ES" sz="11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100" b="1" i="1" spc="-30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b="1" i="1" spc="-30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ca-ES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Fluxograma: Conexão Exterior à Página 81">
            <a:extLst>
              <a:ext uri="{FF2B5EF4-FFF2-40B4-BE49-F238E27FC236}">
                <a16:creationId xmlns:a16="http://schemas.microsoft.com/office/drawing/2014/main" id="{5375D077-5F19-4393-B562-72D8D1263572}"/>
              </a:ext>
            </a:extLst>
          </p:cNvPr>
          <p:cNvSpPr/>
          <p:nvPr/>
        </p:nvSpPr>
        <p:spPr>
          <a:xfrm flipV="1">
            <a:off x="8113820" y="3945845"/>
            <a:ext cx="2114250" cy="583681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/>
              <p:nvPr/>
            </p:nvSpPr>
            <p:spPr>
              <a:xfrm>
                <a:off x="8211946" y="3550495"/>
                <a:ext cx="2043119" cy="378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1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a-ES" sz="11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100" b="1" i="1" spc="-30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b="1" i="1" spc="-150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ca-ES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ca-ES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946" y="3550495"/>
                <a:ext cx="2043119" cy="37805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tângulo 56">
            <a:extLst>
              <a:ext uri="{FF2B5EF4-FFF2-40B4-BE49-F238E27FC236}">
                <a16:creationId xmlns:a16="http://schemas.microsoft.com/office/drawing/2014/main" id="{B586491C-796F-47E6-85B3-9E07BB98F077}"/>
              </a:ext>
            </a:extLst>
          </p:cNvPr>
          <p:cNvSpPr/>
          <p:nvPr/>
        </p:nvSpPr>
        <p:spPr>
          <a:xfrm>
            <a:off x="10421590" y="4109195"/>
            <a:ext cx="1435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rgbClr val="29A6FF"/>
                </a:solidFill>
              </a:rPr>
              <a:t>PRODUCTE</a:t>
            </a:r>
          </a:p>
        </p:txBody>
      </p:sp>
      <p:sp>
        <p:nvSpPr>
          <p:cNvPr id="58" name="Seta: Para Baixo 57">
            <a:extLst>
              <a:ext uri="{FF2B5EF4-FFF2-40B4-BE49-F238E27FC236}">
                <a16:creationId xmlns:a16="http://schemas.microsoft.com/office/drawing/2014/main" id="{C69C3294-E568-4D14-AEB3-519A87C3DBD3}"/>
              </a:ext>
            </a:extLst>
          </p:cNvPr>
          <p:cNvSpPr/>
          <p:nvPr/>
        </p:nvSpPr>
        <p:spPr>
          <a:xfrm rot="16200000">
            <a:off x="9817568" y="4752630"/>
            <a:ext cx="267596" cy="305376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BE4CBEE-38E4-492C-AC1E-49E63C29097F}"/>
                  </a:ext>
                </a:extLst>
              </p:cNvPr>
              <p:cNvSpPr/>
              <p:nvPr/>
            </p:nvSpPr>
            <p:spPr>
              <a:xfrm>
                <a:off x="10150515" y="4426953"/>
                <a:ext cx="1588127" cy="968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12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ca-ES" sz="12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2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2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2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2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2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2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BE4CBEE-38E4-492C-AC1E-49E63C290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515" y="4426953"/>
                <a:ext cx="1588127" cy="9689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DCC68158-A939-442B-8547-E1356E705D53}"/>
              </a:ext>
            </a:extLst>
          </p:cNvPr>
          <p:cNvCxnSpPr>
            <a:cxnSpLocks/>
          </p:cNvCxnSpPr>
          <p:nvPr/>
        </p:nvCxnSpPr>
        <p:spPr>
          <a:xfrm>
            <a:off x="10721680" y="4829579"/>
            <a:ext cx="853465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xão reta 84">
            <a:extLst>
              <a:ext uri="{FF2B5EF4-FFF2-40B4-BE49-F238E27FC236}">
                <a16:creationId xmlns:a16="http://schemas.microsoft.com/office/drawing/2014/main" id="{4839F425-1BC7-48F6-9492-030A5A02F012}"/>
              </a:ext>
            </a:extLst>
          </p:cNvPr>
          <p:cNvCxnSpPr>
            <a:cxnSpLocks/>
          </p:cNvCxnSpPr>
          <p:nvPr/>
        </p:nvCxnSpPr>
        <p:spPr>
          <a:xfrm>
            <a:off x="11004866" y="4481692"/>
            <a:ext cx="0" cy="82206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41F8B3A-826A-487B-B5C5-C0A9DD5CC99B}"/>
                  </a:ext>
                </a:extLst>
              </p:cNvPr>
              <p:cNvSpPr/>
              <p:nvPr/>
            </p:nvSpPr>
            <p:spPr>
              <a:xfrm>
                <a:off x="10703181" y="4481692"/>
                <a:ext cx="301685" cy="378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ca-ES" sz="1100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ca-ES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mr>
                        <m:mr>
                          <m:e>
                            <m:r>
                              <a:rPr lang="ca-ES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mr>
                      </m:m>
                    </m:oMath>
                  </m:oMathPara>
                </a14:m>
                <a:endParaRPr lang="ca-ES" sz="11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41F8B3A-826A-487B-B5C5-C0A9DD5CC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181" y="4481692"/>
                <a:ext cx="301685" cy="37805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040D67BF-1524-407C-A1DA-CFA45FD27E63}"/>
                  </a:ext>
                </a:extLst>
              </p:cNvPr>
              <p:cNvSpPr/>
              <p:nvPr/>
            </p:nvSpPr>
            <p:spPr>
              <a:xfrm>
                <a:off x="11024962" y="4468373"/>
                <a:ext cx="578147" cy="378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ca-ES" sz="1100" b="1" i="1" spc="-15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ca-ES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ca-ES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mr>
                        <m:mr>
                          <m:e>
                            <m:r>
                              <a:rPr lang="ca-ES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e>
                            <m:r>
                              <a:rPr lang="ca-ES" sz="1100" b="1" i="1" spc="-150" smtClean="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ca-ES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</m:m>
                    </m:oMath>
                  </m:oMathPara>
                </a14:m>
                <a:endParaRPr lang="ca-ES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040D67BF-1524-407C-A1DA-CFA45FD27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4962" y="4468373"/>
                <a:ext cx="578147" cy="37805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DE7F2D01-D7D3-4B2F-A6A6-150A7714EE84}"/>
                  </a:ext>
                </a:extLst>
              </p:cNvPr>
              <p:cNvSpPr/>
              <p:nvPr/>
            </p:nvSpPr>
            <p:spPr>
              <a:xfrm>
                <a:off x="10713532" y="4818535"/>
                <a:ext cx="301899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ca-ES" sz="1100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ca-ES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ca-ES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ca-ES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mr>
                      </m:m>
                    </m:oMath>
                  </m:oMathPara>
                </a14:m>
                <a:endParaRPr lang="ca-ES" sz="1100" b="1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DE7F2D01-D7D3-4B2F-A6A6-150A7714EE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532" y="4818535"/>
                <a:ext cx="301899" cy="53995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8A71828C-A573-489C-97AF-A2247F5E9D6B}"/>
                  </a:ext>
                </a:extLst>
              </p:cNvPr>
              <p:cNvSpPr/>
              <p:nvPr/>
            </p:nvSpPr>
            <p:spPr>
              <a:xfrm>
                <a:off x="10989470" y="4825821"/>
                <a:ext cx="542339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ca-ES" sz="1100" b="1" i="1" spc="-30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ca-ES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ca-ES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ca-ES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ca-ES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ca-ES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ca-ES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mr>
                      </m:m>
                    </m:oMath>
                  </m:oMathPara>
                </a14:m>
                <a:endParaRPr lang="ca-ES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8A71828C-A573-489C-97AF-A2247F5E9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470" y="4825821"/>
                <a:ext cx="542339" cy="53995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88">
            <a:extLst>
              <a:ext uri="{FF2B5EF4-FFF2-40B4-BE49-F238E27FC236}">
                <a16:creationId xmlns:a16="http://schemas.microsoft.com/office/drawing/2014/main" id="{59DEB75B-A0DC-459C-9023-7CE2EBB54A7B}"/>
              </a:ext>
            </a:extLst>
          </p:cNvPr>
          <p:cNvSpPr/>
          <p:nvPr/>
        </p:nvSpPr>
        <p:spPr>
          <a:xfrm>
            <a:off x="7213113" y="3505371"/>
            <a:ext cx="305621" cy="4271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35A58096-4B27-4F3E-9820-E11503D0CDF6}"/>
              </a:ext>
            </a:extLst>
          </p:cNvPr>
          <p:cNvSpPr/>
          <p:nvPr/>
        </p:nvSpPr>
        <p:spPr>
          <a:xfrm>
            <a:off x="7201771" y="5787274"/>
            <a:ext cx="303831" cy="5630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045AFB1-88CA-4519-A02E-723D51B2EC18}"/>
              </a:ext>
            </a:extLst>
          </p:cNvPr>
          <p:cNvSpPr/>
          <p:nvPr/>
        </p:nvSpPr>
        <p:spPr>
          <a:xfrm>
            <a:off x="9524273" y="3526893"/>
            <a:ext cx="498018" cy="4271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A17B6F5-EFA5-4F71-8194-60BA98B7FA99}"/>
              </a:ext>
            </a:extLst>
          </p:cNvPr>
          <p:cNvSpPr/>
          <p:nvPr/>
        </p:nvSpPr>
        <p:spPr>
          <a:xfrm>
            <a:off x="9524273" y="5715831"/>
            <a:ext cx="498018" cy="67540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261F346E-C244-4059-96A0-190A7F4CAFB0}"/>
              </a:ext>
            </a:extLst>
          </p:cNvPr>
          <p:cNvCxnSpPr>
            <a:cxnSpLocks/>
          </p:cNvCxnSpPr>
          <p:nvPr/>
        </p:nvCxnSpPr>
        <p:spPr>
          <a:xfrm>
            <a:off x="7528788" y="3760151"/>
            <a:ext cx="3174393" cy="8972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23CA4DDC-9211-4F87-86D2-874EAA728442}"/>
              </a:ext>
            </a:extLst>
          </p:cNvPr>
          <p:cNvCxnSpPr>
            <a:cxnSpLocks/>
          </p:cNvCxnSpPr>
          <p:nvPr/>
        </p:nvCxnSpPr>
        <p:spPr>
          <a:xfrm flipV="1">
            <a:off x="7528788" y="5039116"/>
            <a:ext cx="3174393" cy="9481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xão reta unidirecional 94">
            <a:extLst>
              <a:ext uri="{FF2B5EF4-FFF2-40B4-BE49-F238E27FC236}">
                <a16:creationId xmlns:a16="http://schemas.microsoft.com/office/drawing/2014/main" id="{B682AFD2-9C6F-485D-A222-AA38E0327A1A}"/>
              </a:ext>
            </a:extLst>
          </p:cNvPr>
          <p:cNvCxnSpPr>
            <a:cxnSpLocks/>
          </p:cNvCxnSpPr>
          <p:nvPr/>
        </p:nvCxnSpPr>
        <p:spPr>
          <a:xfrm>
            <a:off x="10022291" y="3760151"/>
            <a:ext cx="1201718" cy="7215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B79A7499-2FB6-47CB-AFFA-16E0F6F23F91}"/>
              </a:ext>
            </a:extLst>
          </p:cNvPr>
          <p:cNvCxnSpPr>
            <a:cxnSpLocks/>
            <a:stCxn id="92" idx="6"/>
          </p:cNvCxnSpPr>
          <p:nvPr/>
        </p:nvCxnSpPr>
        <p:spPr>
          <a:xfrm flipV="1">
            <a:off x="10022291" y="5332205"/>
            <a:ext cx="1272056" cy="7213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DDFCD8C2-67A4-4E87-BF30-E01F444CDE33}"/>
              </a:ext>
            </a:extLst>
          </p:cNvPr>
          <p:cNvSpPr/>
          <p:nvPr/>
        </p:nvSpPr>
        <p:spPr>
          <a:xfrm>
            <a:off x="10210053" y="4416972"/>
            <a:ext cx="1528589" cy="1011621"/>
          </a:xfrm>
          <a:prstGeom prst="roundRect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646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2" grpId="0"/>
      <p:bldP spid="5" grpId="0"/>
      <p:bldP spid="86" grpId="0"/>
      <p:bldP spid="87" grpId="0"/>
      <p:bldP spid="88" grpId="0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203F0D1-081D-49B7-814B-7B0C702DC05D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6D9DE7E-8163-4A4B-AEF8-F8967E46F93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D925C60A-2E31-4D6C-8EAD-83703F9505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58211910-DAEA-4C65-A286-F938C62371E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037880A7-324E-4E05-99DB-2A0EADDB625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: Cantos Arredondados 31">
            <a:hlinkClick r:id="rId6" action="ppaction://hlinksldjump"/>
            <a:extLst>
              <a:ext uri="{FF2B5EF4-FFF2-40B4-BE49-F238E27FC236}">
                <a16:creationId xmlns:a16="http://schemas.microsoft.com/office/drawing/2014/main" id="{3D9E068E-6BF4-41AD-8777-2556348637C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7B8F371-A5F0-4822-BCB1-672E0CF2D4C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8</a:t>
            </a:r>
          </a:p>
        </p:txBody>
      </p:sp>
      <p:sp>
        <p:nvSpPr>
          <p:cNvPr id="14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B463F179-4CDC-4012-9F3C-31325CC3425E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4. </a:t>
            </a:r>
            <a:r>
              <a:rPr lang="ca-ES" b="1">
                <a:solidFill>
                  <a:schemeClr val="tx1"/>
                </a:solidFill>
              </a:rPr>
              <a:t>Producte per blocs</a:t>
            </a:r>
          </a:p>
        </p:txBody>
      </p:sp>
      <p:sp>
        <p:nvSpPr>
          <p:cNvPr id="21" name="Retângulo: Cantos Arredondados 20">
            <a:hlinkClick r:id="rId8" action="ppaction://hlinksldjump"/>
            <a:extLst>
              <a:ext uri="{FF2B5EF4-FFF2-40B4-BE49-F238E27FC236}">
                <a16:creationId xmlns:a16="http://schemas.microsoft.com/office/drawing/2014/main" id="{1E63BEB5-240E-446E-9D8D-F376FD0AB35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Matriu Particionada</a:t>
            </a:r>
          </a:p>
        </p:txBody>
      </p:sp>
      <p:sp>
        <p:nvSpPr>
          <p:cNvPr id="22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878638FA-F9F9-43A5-A226-729653D1448B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Suma i producte per escalar per blocs</a:t>
            </a:r>
          </a:p>
        </p:txBody>
      </p:sp>
      <p:sp>
        <p:nvSpPr>
          <p:cNvPr id="23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7C23A423-B8F9-4A24-AC98-524E6C2A768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3. </a:t>
            </a:r>
            <a:r>
              <a:rPr lang="ca-ES" b="1">
                <a:solidFill>
                  <a:schemeClr val="tx1"/>
                </a:solidFill>
              </a:rPr>
              <a:t>Transposició per blocs</a:t>
            </a:r>
          </a:p>
        </p:txBody>
      </p:sp>
      <p:pic>
        <p:nvPicPr>
          <p:cNvPr id="24" name="Imagem 23" descr="Uma imagem com edifício&#10;&#10;Descrição gerada automaticamente">
            <a:extLst>
              <a:ext uri="{FF2B5EF4-FFF2-40B4-BE49-F238E27FC236}">
                <a16:creationId xmlns:a16="http://schemas.microsoft.com/office/drawing/2014/main" id="{C4066140-5F47-4299-A0CC-34FD291BB7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grpSp>
        <p:nvGrpSpPr>
          <p:cNvPr id="26" name="Agrupar 25">
            <a:extLst>
              <a:ext uri="{FF2B5EF4-FFF2-40B4-BE49-F238E27FC236}">
                <a16:creationId xmlns:a16="http://schemas.microsoft.com/office/drawing/2014/main" id="{F5D2D2C6-0FAD-4C14-8686-E4C3FCF96BFF}"/>
              </a:ext>
            </a:extLst>
          </p:cNvPr>
          <p:cNvGrpSpPr/>
          <p:nvPr/>
        </p:nvGrpSpPr>
        <p:grpSpPr>
          <a:xfrm>
            <a:off x="1964932" y="211253"/>
            <a:ext cx="3903295" cy="1385822"/>
            <a:chOff x="2352922" y="231113"/>
            <a:chExt cx="3284204" cy="1557494"/>
          </a:xfrm>
        </p:grpSpPr>
        <p:sp>
          <p:nvSpPr>
            <p:cNvPr id="27" name="Bolha de Pensamento: Nuvem 26">
              <a:extLst>
                <a:ext uri="{FF2B5EF4-FFF2-40B4-BE49-F238E27FC236}">
                  <a16:creationId xmlns:a16="http://schemas.microsoft.com/office/drawing/2014/main" id="{52E317C5-0A44-4178-B6F8-4E3F681FC5F7}"/>
                </a:ext>
              </a:extLst>
            </p:cNvPr>
            <p:cNvSpPr/>
            <p:nvPr/>
          </p:nvSpPr>
          <p:spPr>
            <a:xfrm>
              <a:off x="2352922" y="231113"/>
              <a:ext cx="3284204" cy="1557494"/>
            </a:xfrm>
            <a:prstGeom prst="cloudCallout">
              <a:avLst>
                <a:gd name="adj1" fmla="val -5339"/>
                <a:gd name="adj2" fmla="val 90919"/>
              </a:avLst>
            </a:prstGeom>
            <a:solidFill>
              <a:srgbClr val="F9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98C535E5-FC92-419D-BACD-4427847A5289}"/>
                </a:ext>
              </a:extLst>
            </p:cNvPr>
            <p:cNvSpPr txBox="1"/>
            <p:nvPr/>
          </p:nvSpPr>
          <p:spPr>
            <a:xfrm rot="21362075">
              <a:off x="2616187" y="544574"/>
              <a:ext cx="2675150" cy="93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400">
                  <a:solidFill>
                    <a:srgbClr val="0C2B8E"/>
                  </a:solidFill>
                  <a:latin typeface="Freestyle Script" panose="030804020302050B0404" pitchFamily="66" charset="0"/>
                </a:rPr>
                <a:t>Millor tenir llapis i paper a prop abans de provar-ho!…</a:t>
              </a:r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7BA1CCAD-7CFC-478F-ABC9-F62C48310761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45">
            <a:off x="4848152" y="869861"/>
            <a:ext cx="267903" cy="32736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D77A3E2-C770-4B7F-9B9F-A70163011A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25" y="2056899"/>
            <a:ext cx="134588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1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203F0D1-081D-49B7-814B-7B0C702DC05D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6D9DE7E-8163-4A4B-AEF8-F8967E46F93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D925C60A-2E31-4D6C-8EAD-83703F9505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58211910-DAEA-4C65-A286-F938C62371E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037880A7-324E-4E05-99DB-2A0EADDB625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: Cantos Arredondados 31">
            <a:hlinkClick r:id="rId6" action="ppaction://hlinksldjump"/>
            <a:extLst>
              <a:ext uri="{FF2B5EF4-FFF2-40B4-BE49-F238E27FC236}">
                <a16:creationId xmlns:a16="http://schemas.microsoft.com/office/drawing/2014/main" id="{3D9E068E-6BF4-41AD-8777-2556348637C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7B8F371-A5F0-4822-BCB1-672E0CF2D4C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8</a:t>
            </a:r>
          </a:p>
        </p:txBody>
      </p:sp>
      <p:sp>
        <p:nvSpPr>
          <p:cNvPr id="14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B463F179-4CDC-4012-9F3C-31325CC3425E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4. </a:t>
            </a:r>
            <a:r>
              <a:rPr lang="ca-ES" b="1">
                <a:solidFill>
                  <a:schemeClr val="tx1"/>
                </a:solidFill>
              </a:rPr>
              <a:t>Producte per blocs</a:t>
            </a:r>
          </a:p>
        </p:txBody>
      </p:sp>
      <p:sp>
        <p:nvSpPr>
          <p:cNvPr id="21" name="Retângulo: Cantos Arredondados 20">
            <a:hlinkClick r:id="rId8" action="ppaction://hlinksldjump"/>
            <a:extLst>
              <a:ext uri="{FF2B5EF4-FFF2-40B4-BE49-F238E27FC236}">
                <a16:creationId xmlns:a16="http://schemas.microsoft.com/office/drawing/2014/main" id="{1E63BEB5-240E-446E-9D8D-F376FD0AB35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Matriu Particionada</a:t>
            </a:r>
          </a:p>
        </p:txBody>
      </p:sp>
      <p:sp>
        <p:nvSpPr>
          <p:cNvPr id="22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878638FA-F9F9-43A5-A226-729653D1448B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Suma i producte per escalar per blocs</a:t>
            </a:r>
          </a:p>
        </p:txBody>
      </p:sp>
      <p:sp>
        <p:nvSpPr>
          <p:cNvPr id="23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7C23A423-B8F9-4A24-AC98-524E6C2A768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3. </a:t>
            </a:r>
            <a:r>
              <a:rPr lang="ca-ES" b="1">
                <a:solidFill>
                  <a:schemeClr val="tx1"/>
                </a:solidFill>
              </a:rPr>
              <a:t>Transposició per blocs</a:t>
            </a: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9E6CB39E-B1CA-4B5C-B716-2095537C32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7FF1EA1C-02FB-4039-9E66-475E6DF27D3D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3F5B7414-D790-4594-AA4D-30BB618D1496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9" name="ISPRING_QUIZ_SHAPE3">
            <a:extLst>
              <a:ext uri="{FF2B5EF4-FFF2-40B4-BE49-F238E27FC236}">
                <a16:creationId xmlns:a16="http://schemas.microsoft.com/office/drawing/2014/main" id="{5FD738B8-BA3A-4DE5-BA51-C01F75508605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0" name="ISPRING_QUIZ_SHAPE4">
            <a:extLst>
              <a:ext uri="{FF2B5EF4-FFF2-40B4-BE49-F238E27FC236}">
                <a16:creationId xmlns:a16="http://schemas.microsoft.com/office/drawing/2014/main" id="{98C1F0B2-2A44-4108-9690-16C6446B6C10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815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900110" y="450644"/>
            <a:ext cx="5942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/>
              <a:t>Esperem que us hagi estat útil!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 de la Lliçó 8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3" name="Retângulo: Cantos Arredondados 42">
            <a:hlinkClick r:id="rId8" action="ppaction://hlinksldjump"/>
            <a:extLst>
              <a:ext uri="{FF2B5EF4-FFF2-40B4-BE49-F238E27FC236}">
                <a16:creationId xmlns:a16="http://schemas.microsoft.com/office/drawing/2014/main" id="{7B186728-68FB-4E3D-B290-52D9840674A1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24" name="Retângulo: Cantos Arredondados 23">
            <a:hlinkClick r:id="rId9" action="ppaction://hlinksldjump"/>
            <a:extLst>
              <a:ext uri="{FF2B5EF4-FFF2-40B4-BE49-F238E27FC236}">
                <a16:creationId xmlns:a16="http://schemas.microsoft.com/office/drawing/2014/main" id="{A834110B-A946-4990-99F6-7DC6B2BB5077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4. </a:t>
            </a:r>
            <a:r>
              <a:rPr lang="ca-ES" b="1">
                <a:solidFill>
                  <a:schemeClr val="tx1"/>
                </a:solidFill>
              </a:rPr>
              <a:t>Producte per blocs</a:t>
            </a:r>
          </a:p>
        </p:txBody>
      </p:sp>
      <p:sp>
        <p:nvSpPr>
          <p:cNvPr id="25" name="Retângulo: Cantos Arredondados 24">
            <a:hlinkClick r:id="rId10" action="ppaction://hlinksldjump"/>
            <a:extLst>
              <a:ext uri="{FF2B5EF4-FFF2-40B4-BE49-F238E27FC236}">
                <a16:creationId xmlns:a16="http://schemas.microsoft.com/office/drawing/2014/main" id="{5D713554-BD3F-471C-8DA4-11EFB57C9C8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Matriu Particionada</a:t>
            </a:r>
          </a:p>
        </p:txBody>
      </p:sp>
      <p:sp>
        <p:nvSpPr>
          <p:cNvPr id="27" name="Retângulo: Cantos Arredondados 26">
            <a:hlinkClick r:id="rId11" action="ppaction://hlinksldjump"/>
            <a:extLst>
              <a:ext uri="{FF2B5EF4-FFF2-40B4-BE49-F238E27FC236}">
                <a16:creationId xmlns:a16="http://schemas.microsoft.com/office/drawing/2014/main" id="{6CDC59C8-0839-4305-B67E-186905E3424C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Suma i producte per escalar per blocs</a:t>
            </a:r>
          </a:p>
        </p:txBody>
      </p:sp>
      <p:sp>
        <p:nvSpPr>
          <p:cNvPr id="28" name="Retângulo: Cantos Arredondados 27">
            <a:hlinkClick r:id="rId12" action="ppaction://hlinksldjump"/>
            <a:extLst>
              <a:ext uri="{FF2B5EF4-FFF2-40B4-BE49-F238E27FC236}">
                <a16:creationId xmlns:a16="http://schemas.microsoft.com/office/drawing/2014/main" id="{DCA35A70-D5AA-4473-9F74-AAA1BA468194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3. </a:t>
            </a:r>
            <a:r>
              <a:rPr lang="ca-ES" b="1">
                <a:solidFill>
                  <a:schemeClr val="tx1"/>
                </a:solidFill>
              </a:rPr>
              <a:t>Transposició per blocs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12D9157-8531-4AEC-8FAE-E1E17800CA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75" y="1503000"/>
            <a:ext cx="176307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029125" y="2502040"/>
            <a:ext cx="9954982" cy="4134600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0E9ED32E-11E2-40DC-9706-1889F4DF5021}"/>
              </a:ext>
            </a:extLst>
          </p:cNvPr>
          <p:cNvSpPr/>
          <p:nvPr/>
        </p:nvSpPr>
        <p:spPr>
          <a:xfrm>
            <a:off x="7988433" y="3043973"/>
            <a:ext cx="1135460" cy="5881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486C18AE-4726-4B60-98FB-21AB4792807B}"/>
              </a:ext>
            </a:extLst>
          </p:cNvPr>
          <p:cNvSpPr/>
          <p:nvPr/>
        </p:nvSpPr>
        <p:spPr>
          <a:xfrm>
            <a:off x="9371547" y="3044329"/>
            <a:ext cx="1983081" cy="5881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4D108424-C9C8-4F31-AF15-402F36F38EA8}"/>
              </a:ext>
            </a:extLst>
          </p:cNvPr>
          <p:cNvSpPr/>
          <p:nvPr/>
        </p:nvSpPr>
        <p:spPr>
          <a:xfrm>
            <a:off x="9371547" y="3759244"/>
            <a:ext cx="1983081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05D984CA-0632-4A2B-BA6F-29411EC433AC}"/>
              </a:ext>
            </a:extLst>
          </p:cNvPr>
          <p:cNvSpPr/>
          <p:nvPr/>
        </p:nvSpPr>
        <p:spPr>
          <a:xfrm>
            <a:off x="7987995" y="3760403"/>
            <a:ext cx="1135903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8EE1B63D-C89B-4935-90E1-753B77AEE7A8}"/>
              </a:ext>
            </a:extLst>
          </p:cNvPr>
          <p:cNvSpPr/>
          <p:nvPr/>
        </p:nvSpPr>
        <p:spPr>
          <a:xfrm>
            <a:off x="9954454" y="4474450"/>
            <a:ext cx="54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E057F8A7-A264-4B04-8A50-FAA2C481DCF4}"/>
              </a:ext>
            </a:extLst>
          </p:cNvPr>
          <p:cNvSpPr/>
          <p:nvPr/>
        </p:nvSpPr>
        <p:spPr>
          <a:xfrm>
            <a:off x="10642228" y="4474450"/>
            <a:ext cx="5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A458AE6A-1B4E-443C-8889-46588F407FFC}"/>
              </a:ext>
            </a:extLst>
          </p:cNvPr>
          <p:cNvSpPr/>
          <p:nvPr/>
        </p:nvSpPr>
        <p:spPr>
          <a:xfrm>
            <a:off x="10644258" y="4868314"/>
            <a:ext cx="54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B8209400-A478-46F2-8C0D-BA5FC6F119D1}"/>
              </a:ext>
            </a:extLst>
          </p:cNvPr>
          <p:cNvSpPr/>
          <p:nvPr/>
        </p:nvSpPr>
        <p:spPr>
          <a:xfrm>
            <a:off x="9954454" y="4869698"/>
            <a:ext cx="54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158189" y="493881"/>
            <a:ext cx="967584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400" dirty="0">
                <a:solidFill>
                  <a:sysClr val="windowText" lastClr="000000"/>
                </a:solidFill>
              </a:rPr>
              <a:t>Una matriu es pot subdividir o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particionar</a:t>
            </a:r>
            <a:r>
              <a:rPr lang="ca-ES" sz="2400" dirty="0">
                <a:solidFill>
                  <a:sysClr val="windowText" lastClr="000000"/>
                </a:solidFill>
              </a:rPr>
              <a:t> en matrius més petites –</a:t>
            </a:r>
            <a:r>
              <a:rPr lang="ca-ES" sz="2400" b="1" dirty="0">
                <a:solidFill>
                  <a:sysClr val="windowText" lastClr="000000"/>
                </a:solidFill>
              </a:rPr>
              <a:t>blocs</a:t>
            </a:r>
            <a:r>
              <a:rPr lang="ca-ES" sz="2400" dirty="0">
                <a:solidFill>
                  <a:sysClr val="windowText" lastClr="000000"/>
                </a:solidFill>
              </a:rPr>
              <a:t> (</a:t>
            </a:r>
            <a:r>
              <a:rPr lang="ca-ES" sz="2400" dirty="0" err="1">
                <a:solidFill>
                  <a:sysClr val="windowText" lastClr="000000"/>
                </a:solidFill>
              </a:rPr>
              <a:t>submatrius</a:t>
            </a:r>
            <a:r>
              <a:rPr lang="ca-ES" sz="2400" dirty="0">
                <a:solidFill>
                  <a:sysClr val="windowText" lastClr="000000"/>
                </a:solidFill>
              </a:rPr>
              <a:t>)– inserint línies horitzontals i verticals entre les files i columnes seleccionades.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: Cantos Arredondados 75">
            <a:hlinkClick r:id="rId4" action="ppaction://hlinksldjump"/>
            <a:extLst>
              <a:ext uri="{FF2B5EF4-FFF2-40B4-BE49-F238E27FC236}">
                <a16:creationId xmlns:a16="http://schemas.microsoft.com/office/drawing/2014/main" id="{E1366602-12C0-41CB-9EC1-3ADC612D6E4F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8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BAB24967-742D-4303-96C8-40954A3E5A1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Producte per blocs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0A6EEF7-E39D-408A-96BE-B8934D0AB464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7" action="ppaction://hlinksldjump"/>
            <a:extLst>
              <a:ext uri="{FF2B5EF4-FFF2-40B4-BE49-F238E27FC236}">
                <a16:creationId xmlns:a16="http://schemas.microsoft.com/office/drawing/2014/main" id="{03F38C25-3B3D-4138-8E84-249F3708C85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producte per escalar per blocs</a:t>
            </a:r>
          </a:p>
        </p:txBody>
      </p:sp>
      <p:sp>
        <p:nvSpPr>
          <p:cNvPr id="19" name="Retângulo: Cantos Arredondados 18">
            <a:hlinkClick r:id="rId8" action="ppaction://hlinksldjump"/>
            <a:extLst>
              <a:ext uri="{FF2B5EF4-FFF2-40B4-BE49-F238E27FC236}">
                <a16:creationId xmlns:a16="http://schemas.microsoft.com/office/drawing/2014/main" id="{C53F3711-4105-45D7-B032-7497081DE0B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Transposició per blocs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68921AC-AAA0-4A0E-90F7-65B94DBDC572}"/>
              </a:ext>
            </a:extLst>
          </p:cNvPr>
          <p:cNvSpPr/>
          <p:nvPr/>
        </p:nvSpPr>
        <p:spPr>
          <a:xfrm>
            <a:off x="2172143" y="2696195"/>
            <a:ext cx="1847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Per exemple: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/>
              <p:nvPr/>
            </p:nvSpPr>
            <p:spPr>
              <a:xfrm>
                <a:off x="2036685" y="3133024"/>
                <a:ext cx="5289273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Considereu una matriu genèrica </a:t>
                </a:r>
                <a14:m>
                  <m:oMath xmlns:m="http://schemas.openxmlformats.org/officeDocument/2006/math"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×5)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685" y="3133024"/>
                <a:ext cx="5289273" cy="588110"/>
              </a:xfrm>
              <a:prstGeom prst="rect">
                <a:avLst/>
              </a:prstGeom>
              <a:blipFill>
                <a:blip r:embed="rId9"/>
                <a:stretch>
                  <a:fillRect l="-1728" r="-576" b="-239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413D7C1-6E2A-4395-8FF8-2A2A963C96C9}"/>
                  </a:ext>
                </a:extLst>
              </p:cNvPr>
              <p:cNvSpPr/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a-ES" sz="24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413D7C1-6E2A-4395-8FF8-2A2A963C9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/>
              <p:nvPr/>
            </p:nvSpPr>
            <p:spPr>
              <a:xfrm>
                <a:off x="2135750" y="3895081"/>
                <a:ext cx="5974819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ca-ES" sz="2400" i="1">
                        <a:solidFill>
                          <a:srgbClr val="29A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400" dirty="0">
                    <a:solidFill>
                      <a:srgbClr val="29A6FF"/>
                    </a:solidFill>
                  </a:rPr>
                  <a:t>es pot </a:t>
                </a:r>
                <a:r>
                  <a:rPr lang="ca-ES" sz="2400" dirty="0" err="1">
                    <a:solidFill>
                      <a:srgbClr val="29A6FF"/>
                    </a:solidFill>
                  </a:rPr>
                  <a:t>particionar</a:t>
                </a:r>
                <a:r>
                  <a:rPr lang="ca-ES" sz="2400" dirty="0">
                    <a:solidFill>
                      <a:srgbClr val="29A6FF"/>
                    </a:solidFill>
                  </a:rPr>
                  <a:t>  “com es vulgui”!</a:t>
                </a: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50" y="3895081"/>
                <a:ext cx="5974819" cy="588110"/>
              </a:xfrm>
              <a:prstGeom prst="rect">
                <a:avLst/>
              </a:prstGeom>
              <a:blipFill>
                <a:blip r:embed="rId11"/>
                <a:stretch>
                  <a:fillRect l="-204" b="-239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2B4EB48E-F56A-41BB-85F1-A749F1B8259D}"/>
              </a:ext>
            </a:extLst>
          </p:cNvPr>
          <p:cNvCxnSpPr>
            <a:cxnSpLocks/>
          </p:cNvCxnSpPr>
          <p:nvPr/>
        </p:nvCxnSpPr>
        <p:spPr>
          <a:xfrm>
            <a:off x="7923260" y="3699752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88482DA4-92F5-4720-9E0E-94251F19D3AC}"/>
              </a:ext>
            </a:extLst>
          </p:cNvPr>
          <p:cNvCxnSpPr>
            <a:cxnSpLocks/>
          </p:cNvCxnSpPr>
          <p:nvPr/>
        </p:nvCxnSpPr>
        <p:spPr>
          <a:xfrm>
            <a:off x="5152571" y="1578026"/>
            <a:ext cx="2173392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063545BA-1F83-4D7D-A92E-E1D1C029D747}"/>
              </a:ext>
            </a:extLst>
          </p:cNvPr>
          <p:cNvCxnSpPr>
            <a:cxnSpLocks/>
          </p:cNvCxnSpPr>
          <p:nvPr/>
        </p:nvCxnSpPr>
        <p:spPr>
          <a:xfrm flipV="1">
            <a:off x="9306582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524A3735-F7C6-4680-8172-9ADB3D87EDAD}"/>
              </a:ext>
            </a:extLst>
          </p:cNvPr>
          <p:cNvCxnSpPr>
            <a:cxnSpLocks/>
          </p:cNvCxnSpPr>
          <p:nvPr/>
        </p:nvCxnSpPr>
        <p:spPr>
          <a:xfrm>
            <a:off x="7516554" y="1580133"/>
            <a:ext cx="103236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FB049E9F-C60C-425A-B974-80359F34CF30}"/>
                  </a:ext>
                </a:extLst>
              </p:cNvPr>
              <p:cNvSpPr/>
              <p:nvPr/>
            </p:nvSpPr>
            <p:spPr>
              <a:xfrm>
                <a:off x="2104105" y="4607810"/>
                <a:ext cx="87509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0" dirty="0">
                    <a:solidFill>
                      <a:srgbClr val="0C2B8E"/>
                    </a:solidFill>
                  </a:rPr>
                  <a:t>Això </a:t>
                </a:r>
                <a:r>
                  <a:rPr lang="ca-ES" sz="2400" b="0" dirty="0" err="1">
                    <a:solidFill>
                      <a:srgbClr val="0C2B8E"/>
                    </a:solidFill>
                  </a:rPr>
                  <a:t>dóna</a:t>
                </a:r>
                <a:r>
                  <a:rPr lang="ca-ES" sz="2400" b="0" dirty="0">
                    <a:solidFill>
                      <a:srgbClr val="0C2B8E"/>
                    </a:solidFill>
                  </a:rPr>
                  <a:t> la </a:t>
                </a:r>
                <a:r>
                  <a:rPr lang="ca-ES" sz="2400" b="1" dirty="0">
                    <a:solidFill>
                      <a:srgbClr val="0C2B8E"/>
                    </a:solidFill>
                  </a:rPr>
                  <a:t>matriu per blocs</a:t>
                </a:r>
                <a:r>
                  <a:rPr lang="ca-ES" sz="2400" dirty="0">
                    <a:solidFill>
                      <a:srgbClr val="0C2B8E"/>
                    </a:solidFill>
                  </a:rPr>
                  <a:t> o </a:t>
                </a:r>
                <a:r>
                  <a:rPr lang="ca-ES" sz="2400" b="1" dirty="0">
                    <a:solidFill>
                      <a:srgbClr val="0C2B8E"/>
                    </a:solidFill>
                  </a:rPr>
                  <a:t>particionada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</m:t>
                        </m:r>
                      </m:e>
                    </m:d>
                    <m:r>
                      <a:rPr lang="es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ca-ES" sz="24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FB049E9F-C60C-425A-B974-80359F34C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05" y="4607810"/>
                <a:ext cx="8750906" cy="461665"/>
              </a:xfrm>
              <a:prstGeom prst="rect">
                <a:avLst/>
              </a:prstGeom>
              <a:blipFill>
                <a:blip r:embed="rId12"/>
                <a:stretch>
                  <a:fillRect l="-1045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/>
              <p:nvPr/>
            </p:nvSpPr>
            <p:spPr>
              <a:xfrm>
                <a:off x="9162904" y="4436809"/>
                <a:ext cx="2354664" cy="771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904" y="4436809"/>
                <a:ext cx="2354664" cy="7714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>
            <a:extLst>
              <a:ext uri="{FF2B5EF4-FFF2-40B4-BE49-F238E27FC236}">
                <a16:creationId xmlns:a16="http://schemas.microsoft.com/office/drawing/2014/main" id="{1C401AD0-B6D5-406F-8255-C532961CEB5B}"/>
              </a:ext>
            </a:extLst>
          </p:cNvPr>
          <p:cNvSpPr/>
          <p:nvPr/>
        </p:nvSpPr>
        <p:spPr>
          <a:xfrm>
            <a:off x="2104105" y="5079167"/>
            <a:ext cx="1107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>
                <a:solidFill>
                  <a:srgbClr val="0C2B8E"/>
                </a:solidFill>
              </a:rPr>
              <a:t>on:</a:t>
            </a:r>
            <a:endParaRPr lang="ca-ES" sz="24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C563BE98-34CC-4ABF-B72D-E7679EAD903D}"/>
                  </a:ext>
                </a:extLst>
              </p:cNvPr>
              <p:cNvSpPr/>
              <p:nvPr/>
            </p:nvSpPr>
            <p:spPr>
              <a:xfrm>
                <a:off x="3007904" y="5374882"/>
                <a:ext cx="2995242" cy="712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,</a:t>
                </a: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C563BE98-34CC-4ABF-B72D-E7679EAD9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904" y="5374882"/>
                <a:ext cx="2995242" cy="712503"/>
              </a:xfrm>
              <a:prstGeom prst="rect">
                <a:avLst/>
              </a:prstGeom>
              <a:blipFill>
                <a:blip r:embed="rId14"/>
                <a:stretch>
                  <a:fillRect b="-170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587F42CA-C979-4FCE-A6E2-FA4CAC6DAE39}"/>
                  </a:ext>
                </a:extLst>
              </p:cNvPr>
              <p:cNvSpPr/>
              <p:nvPr/>
            </p:nvSpPr>
            <p:spPr>
              <a:xfrm>
                <a:off x="5518297" y="5374882"/>
                <a:ext cx="3728966" cy="707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a-ES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ca-ES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,</a:t>
                </a: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587F42CA-C979-4FCE-A6E2-FA4CAC6DA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297" y="5374882"/>
                <a:ext cx="3728966" cy="707245"/>
              </a:xfrm>
              <a:prstGeom prst="rect">
                <a:avLst/>
              </a:prstGeom>
              <a:blipFill>
                <a:blip r:embed="rId15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97A02DF1-CC52-4247-9D87-85B0200D2B1A}"/>
                  </a:ext>
                </a:extLst>
              </p:cNvPr>
              <p:cNvSpPr/>
              <p:nvPr/>
            </p:nvSpPr>
            <p:spPr>
              <a:xfrm>
                <a:off x="8910919" y="5497297"/>
                <a:ext cx="26028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97A02DF1-CC52-4247-9D87-85B0200D2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919" y="5497297"/>
                <a:ext cx="2602832" cy="461665"/>
              </a:xfrm>
              <a:prstGeom prst="rect">
                <a:avLst/>
              </a:prstGeom>
              <a:blipFill>
                <a:blip r:embed="rId16"/>
                <a:stretch>
                  <a:fillRect l="-70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89EE2769-64E3-45C7-9D86-4964A1D15AA6}"/>
                  </a:ext>
                </a:extLst>
              </p:cNvPr>
              <p:cNvSpPr/>
              <p:nvPr/>
            </p:nvSpPr>
            <p:spPr>
              <a:xfrm>
                <a:off x="3007904" y="6104443"/>
                <a:ext cx="41321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>
                    <a:solidFill>
                      <a:srgbClr val="0C2B8E"/>
                    </a:solidFill>
                  </a:rPr>
                  <a:t>i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a-ES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89EE2769-64E3-45C7-9D86-4964A1D15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904" y="6104443"/>
                <a:ext cx="4132135" cy="461665"/>
              </a:xfrm>
              <a:prstGeom prst="rect">
                <a:avLst/>
              </a:prstGeom>
              <a:blipFill>
                <a:blip r:embed="rId17"/>
                <a:stretch>
                  <a:fillRect l="-2212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 50">
            <a:extLst>
              <a:ext uri="{FF2B5EF4-FFF2-40B4-BE49-F238E27FC236}">
                <a16:creationId xmlns:a16="http://schemas.microsoft.com/office/drawing/2014/main" id="{8D942843-5D8E-4364-A33D-CE873654EED2}"/>
              </a:ext>
            </a:extLst>
          </p:cNvPr>
          <p:cNvSpPr/>
          <p:nvPr/>
        </p:nvSpPr>
        <p:spPr>
          <a:xfrm>
            <a:off x="3698038" y="4601894"/>
            <a:ext cx="2285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chemeClr val="accent2"/>
                </a:solidFill>
              </a:rPr>
              <a:t>matriu per blocs</a:t>
            </a:r>
            <a:endParaRPr lang="ca-ES" sz="2400" dirty="0">
              <a:solidFill>
                <a:schemeClr val="accent2"/>
              </a:solidFill>
            </a:endParaRPr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82F414F9-21F3-4069-81A2-5ED4F112183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48" grpId="0" animBg="1"/>
      <p:bldP spid="64" grpId="0"/>
      <p:bldP spid="21" grpId="0"/>
      <p:bldP spid="22" grpId="0"/>
      <p:bldP spid="24" grpId="0"/>
      <p:bldP spid="2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85698BB4-5236-45E2-98A9-EA2BF4735C0D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DC747B3A-6B42-4161-BD8D-BD9B34A3B38F}"/>
              </a:ext>
            </a:extLst>
          </p:cNvPr>
          <p:cNvSpPr/>
          <p:nvPr/>
        </p:nvSpPr>
        <p:spPr>
          <a:xfrm>
            <a:off x="2158189" y="493881"/>
            <a:ext cx="967584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400" dirty="0">
                <a:solidFill>
                  <a:sysClr val="windowText" lastClr="000000"/>
                </a:solidFill>
              </a:rPr>
              <a:t>Una matriu es pot subdividir o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particionar</a:t>
            </a:r>
            <a:r>
              <a:rPr lang="ca-ES" sz="2400" dirty="0">
                <a:solidFill>
                  <a:sysClr val="windowText" lastClr="000000"/>
                </a:solidFill>
              </a:rPr>
              <a:t> en matrius més petites –</a:t>
            </a:r>
            <a:r>
              <a:rPr lang="ca-ES" sz="2400" b="1" dirty="0">
                <a:solidFill>
                  <a:sysClr val="windowText" lastClr="000000"/>
                </a:solidFill>
              </a:rPr>
              <a:t>blocs</a:t>
            </a:r>
            <a:r>
              <a:rPr lang="ca-ES" sz="2400" dirty="0">
                <a:solidFill>
                  <a:sysClr val="windowText" lastClr="000000"/>
                </a:solidFill>
              </a:rPr>
              <a:t> (</a:t>
            </a:r>
            <a:r>
              <a:rPr lang="ca-ES" sz="2400" dirty="0" err="1">
                <a:solidFill>
                  <a:sysClr val="windowText" lastClr="000000"/>
                </a:solidFill>
              </a:rPr>
              <a:t>submatrius</a:t>
            </a:r>
            <a:r>
              <a:rPr lang="ca-ES" sz="2400" dirty="0">
                <a:solidFill>
                  <a:sysClr val="windowText" lastClr="000000"/>
                </a:solidFill>
              </a:rPr>
              <a:t>)– inserint línies horitzontals i verticals entre les files i columnes seleccionades.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029125" y="2502040"/>
            <a:ext cx="9954982" cy="4134600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D8E9976E-49BB-427B-9D86-89CA60148A5F}"/>
                  </a:ext>
                </a:extLst>
              </p:cNvPr>
              <p:cNvSpPr/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a-ES" sz="24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D8E9976E-49BB-427B-9D86-89CA60148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: Cantos Arredondados 75">
            <a:hlinkClick r:id="rId5" action="ppaction://hlinksldjump"/>
            <a:extLst>
              <a:ext uri="{FF2B5EF4-FFF2-40B4-BE49-F238E27FC236}">
                <a16:creationId xmlns:a16="http://schemas.microsoft.com/office/drawing/2014/main" id="{E1366602-12C0-41CB-9EC1-3ADC612D6E4F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8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AB24967-742D-4303-96C8-40954A3E5A1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  </a:t>
            </a:r>
            <a:r>
              <a:rPr lang="ca-ES" b="1" dirty="0">
                <a:solidFill>
                  <a:schemeClr val="tx1"/>
                </a:solidFill>
              </a:rPr>
              <a:t>Producte per blocs</a:t>
            </a: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0A6EEF7-E39D-408A-96BE-B8934D0AB464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8" action="ppaction://hlinksldjump"/>
            <a:extLst>
              <a:ext uri="{FF2B5EF4-FFF2-40B4-BE49-F238E27FC236}">
                <a16:creationId xmlns:a16="http://schemas.microsoft.com/office/drawing/2014/main" id="{03F38C25-3B3D-4138-8E84-249F3708C85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producte per escalar per blocs</a:t>
            </a:r>
          </a:p>
        </p:txBody>
      </p:sp>
      <p:sp>
        <p:nvSpPr>
          <p:cNvPr id="19" name="Retângulo: Cantos Arredondados 18">
            <a:hlinkClick r:id="rId9" action="ppaction://hlinksldjump"/>
            <a:extLst>
              <a:ext uri="{FF2B5EF4-FFF2-40B4-BE49-F238E27FC236}">
                <a16:creationId xmlns:a16="http://schemas.microsoft.com/office/drawing/2014/main" id="{C53F3711-4105-45D7-B032-7497081DE0B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Transposició per blocs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68921AC-AAA0-4A0E-90F7-65B94DBDC572}"/>
              </a:ext>
            </a:extLst>
          </p:cNvPr>
          <p:cNvSpPr/>
          <p:nvPr/>
        </p:nvSpPr>
        <p:spPr>
          <a:xfrm>
            <a:off x="2172143" y="2696195"/>
            <a:ext cx="1847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Per exemple: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/>
              <p:nvPr/>
            </p:nvSpPr>
            <p:spPr>
              <a:xfrm>
                <a:off x="2043639" y="3133024"/>
                <a:ext cx="5229688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Considereu una matriu genèrica </a:t>
                </a:r>
                <a14:m>
                  <m:oMath xmlns:m="http://schemas.openxmlformats.org/officeDocument/2006/math"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×5)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639" y="3133024"/>
                <a:ext cx="5229688" cy="588110"/>
              </a:xfrm>
              <a:prstGeom prst="rect">
                <a:avLst/>
              </a:prstGeom>
              <a:blipFill>
                <a:blip r:embed="rId10"/>
                <a:stretch>
                  <a:fillRect l="-1748" r="-1748" b="-239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/>
              <p:nvPr/>
            </p:nvSpPr>
            <p:spPr>
              <a:xfrm>
                <a:off x="2135750" y="3895081"/>
                <a:ext cx="5974819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b="1" dirty="0">
                    <a:solidFill>
                      <a:srgbClr val="29A6FF"/>
                    </a:solidFill>
                  </a:rPr>
                  <a:t>Partició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a-ES" sz="2400" b="1" dirty="0">
                    <a:solidFill>
                      <a:srgbClr val="29A6FF"/>
                    </a:solidFill>
                  </a:rPr>
                  <a:t> per les seves files</a:t>
                </a:r>
                <a:r>
                  <a:rPr lang="ca-ES" sz="2400" dirty="0">
                    <a:solidFill>
                      <a:srgbClr val="29A6FF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50" y="3895081"/>
                <a:ext cx="5974819" cy="588110"/>
              </a:xfrm>
              <a:prstGeom prst="rect">
                <a:avLst/>
              </a:prstGeom>
              <a:blipFill>
                <a:blip r:embed="rId11"/>
                <a:stretch>
                  <a:fillRect l="-1531" b="-239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2B4EB48E-F56A-41BB-85F1-A749F1B8259D}"/>
              </a:ext>
            </a:extLst>
          </p:cNvPr>
          <p:cNvCxnSpPr>
            <a:cxnSpLocks/>
          </p:cNvCxnSpPr>
          <p:nvPr/>
        </p:nvCxnSpPr>
        <p:spPr>
          <a:xfrm>
            <a:off x="7928141" y="3699752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88482DA4-92F5-4720-9E0E-94251F19D3AC}"/>
              </a:ext>
            </a:extLst>
          </p:cNvPr>
          <p:cNvCxnSpPr>
            <a:cxnSpLocks/>
          </p:cNvCxnSpPr>
          <p:nvPr/>
        </p:nvCxnSpPr>
        <p:spPr>
          <a:xfrm>
            <a:off x="5138057" y="1569650"/>
            <a:ext cx="2190969" cy="8375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FB049E9F-C60C-425A-B974-80359F34CF30}"/>
                  </a:ext>
                </a:extLst>
              </p:cNvPr>
              <p:cNvSpPr/>
              <p:nvPr/>
            </p:nvSpPr>
            <p:spPr>
              <a:xfrm>
                <a:off x="2104105" y="4607810"/>
                <a:ext cx="87509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0" dirty="0">
                    <a:solidFill>
                      <a:srgbClr val="0C2B8E"/>
                    </a:solidFill>
                  </a:rPr>
                  <a:t>Això </a:t>
                </a:r>
                <a:r>
                  <a:rPr lang="ca-ES" sz="2400" b="0" dirty="0" err="1">
                    <a:solidFill>
                      <a:srgbClr val="0C2B8E"/>
                    </a:solidFill>
                  </a:rPr>
                  <a:t>dóna</a:t>
                </a:r>
                <a:r>
                  <a:rPr lang="ca-ES" sz="2400" b="0" dirty="0">
                    <a:solidFill>
                      <a:srgbClr val="0C2B8E"/>
                    </a:solidFill>
                  </a:rPr>
                  <a:t> la </a:t>
                </a:r>
                <a:r>
                  <a:rPr lang="ca-ES" sz="2400" b="1" dirty="0">
                    <a:solidFill>
                      <a:srgbClr val="0C2B8E"/>
                    </a:solidFill>
                  </a:rPr>
                  <a:t>matriu per blocs </a:t>
                </a:r>
                <a:r>
                  <a:rPr lang="ca-ES" sz="2400" b="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ca-ES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ca-ES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:</a:t>
                </a:r>
                <a:endParaRPr lang="ca-ES" sz="24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FB049E9F-C60C-425A-B974-80359F34C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05" y="4607810"/>
                <a:ext cx="8750906" cy="461665"/>
              </a:xfrm>
              <a:prstGeom prst="rect">
                <a:avLst/>
              </a:prstGeom>
              <a:blipFill>
                <a:blip r:embed="rId12"/>
                <a:stretch>
                  <a:fillRect l="-1045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/>
              <p:nvPr/>
            </p:nvSpPr>
            <p:spPr>
              <a:xfrm>
                <a:off x="7108361" y="4304617"/>
                <a:ext cx="2354664" cy="1281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361" y="4304617"/>
                <a:ext cx="2354664" cy="12813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D5C8B0BE-8A5D-4F6D-814D-097A038FAB70}"/>
              </a:ext>
            </a:extLst>
          </p:cNvPr>
          <p:cNvCxnSpPr>
            <a:cxnSpLocks/>
          </p:cNvCxnSpPr>
          <p:nvPr/>
        </p:nvCxnSpPr>
        <p:spPr>
          <a:xfrm>
            <a:off x="7928141" y="3340280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74F9A96B-F203-4C35-8B13-7A443C1A6AD0}"/>
                  </a:ext>
                </a:extLst>
              </p:cNvPr>
              <p:cNvSpPr/>
              <p:nvPr/>
            </p:nvSpPr>
            <p:spPr>
              <a:xfrm>
                <a:off x="2178299" y="5238794"/>
                <a:ext cx="5974819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b="1" dirty="0">
                    <a:solidFill>
                      <a:srgbClr val="29A6FF"/>
                    </a:solidFill>
                  </a:rPr>
                  <a:t>Partició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a-ES" sz="2400" b="1" dirty="0">
                    <a:solidFill>
                      <a:srgbClr val="29A6FF"/>
                    </a:solidFill>
                  </a:rPr>
                  <a:t> per les seves columnes:</a:t>
                </a:r>
                <a:endParaRPr lang="ca-ES" sz="2400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74F9A96B-F203-4C35-8B13-7A443C1A6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299" y="5238794"/>
                <a:ext cx="5974819" cy="588110"/>
              </a:xfrm>
              <a:prstGeom prst="rect">
                <a:avLst/>
              </a:prstGeom>
              <a:blipFill>
                <a:blip r:embed="rId14"/>
                <a:stretch>
                  <a:fillRect l="-1531" b="-2268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CE02CF4-3308-4321-A868-21F54398B7C5}"/>
                  </a:ext>
                </a:extLst>
              </p:cNvPr>
              <p:cNvSpPr/>
              <p:nvPr/>
            </p:nvSpPr>
            <p:spPr>
              <a:xfrm>
                <a:off x="2101308" y="5996223"/>
                <a:ext cx="87509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>
                    <a:solidFill>
                      <a:srgbClr val="0C2B8E"/>
                    </a:solidFill>
                  </a:rPr>
                  <a:t>Això </a:t>
                </a:r>
                <a:r>
                  <a:rPr lang="ca-ES" sz="2400" dirty="0" err="1">
                    <a:solidFill>
                      <a:srgbClr val="0C2B8E"/>
                    </a:solidFill>
                  </a:rPr>
                  <a:t>dóna</a:t>
                </a:r>
                <a:r>
                  <a:rPr lang="ca-ES" sz="2400" dirty="0">
                    <a:solidFill>
                      <a:srgbClr val="0C2B8E"/>
                    </a:solidFill>
                  </a:rPr>
                  <a:t> la </a:t>
                </a:r>
                <a:r>
                  <a:rPr lang="ca-ES" sz="2400" b="1" dirty="0">
                    <a:solidFill>
                      <a:srgbClr val="0C2B8E"/>
                    </a:solidFill>
                  </a:rPr>
                  <a:t>matriu per blocs</a:t>
                </a:r>
                <a14:m>
                  <m:oMath xmlns:m="http://schemas.openxmlformats.org/officeDocument/2006/math">
                    <m:r>
                      <a:rPr lang="ca-ES" sz="2400" b="1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ca-ES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ca-ES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:</a:t>
                </a:r>
                <a:endParaRPr lang="ca-ES" sz="24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CE02CF4-3308-4321-A868-21F54398B7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308" y="5996223"/>
                <a:ext cx="8750906" cy="461665"/>
              </a:xfrm>
              <a:prstGeom prst="rect">
                <a:avLst/>
              </a:prstGeom>
              <a:blipFill>
                <a:blip r:embed="rId15"/>
                <a:stretch>
                  <a:fillRect l="-1115" t="-10667" b="-30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AD67CA04-AFAC-44B0-AB3E-5B4818051460}"/>
                  </a:ext>
                </a:extLst>
              </p:cNvPr>
              <p:cNvSpPr/>
              <p:nvPr/>
            </p:nvSpPr>
            <p:spPr>
              <a:xfrm>
                <a:off x="7108360" y="6003948"/>
                <a:ext cx="51908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</m:sub>
                          </m:s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AD67CA04-AFAC-44B0-AB3E-5B48180514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360" y="6003948"/>
                <a:ext cx="5190821" cy="461665"/>
              </a:xfrm>
              <a:prstGeom prst="rect">
                <a:avLst/>
              </a:prstGeom>
              <a:blipFill>
                <a:blip r:embed="rId16"/>
                <a:stretch>
                  <a:fillRect l="-235" b="-13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exão reta 51">
            <a:extLst>
              <a:ext uri="{FF2B5EF4-FFF2-40B4-BE49-F238E27FC236}">
                <a16:creationId xmlns:a16="http://schemas.microsoft.com/office/drawing/2014/main" id="{655D1E5A-F383-424F-BF71-A230EE9E3711}"/>
              </a:ext>
            </a:extLst>
          </p:cNvPr>
          <p:cNvCxnSpPr>
            <a:cxnSpLocks/>
          </p:cNvCxnSpPr>
          <p:nvPr/>
        </p:nvCxnSpPr>
        <p:spPr>
          <a:xfrm flipV="1">
            <a:off x="9271271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ta 52">
            <a:extLst>
              <a:ext uri="{FF2B5EF4-FFF2-40B4-BE49-F238E27FC236}">
                <a16:creationId xmlns:a16="http://schemas.microsoft.com/office/drawing/2014/main" id="{FC24ACD7-5C1A-44C6-A636-678389253430}"/>
              </a:ext>
            </a:extLst>
          </p:cNvPr>
          <p:cNvCxnSpPr>
            <a:cxnSpLocks/>
          </p:cNvCxnSpPr>
          <p:nvPr/>
        </p:nvCxnSpPr>
        <p:spPr>
          <a:xfrm>
            <a:off x="7539530" y="1569650"/>
            <a:ext cx="1050128" cy="8375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ta 53">
            <a:extLst>
              <a:ext uri="{FF2B5EF4-FFF2-40B4-BE49-F238E27FC236}">
                <a16:creationId xmlns:a16="http://schemas.microsoft.com/office/drawing/2014/main" id="{CE283F9E-96D4-461D-8F77-F4D934915AB1}"/>
              </a:ext>
            </a:extLst>
          </p:cNvPr>
          <p:cNvCxnSpPr>
            <a:cxnSpLocks/>
          </p:cNvCxnSpPr>
          <p:nvPr/>
        </p:nvCxnSpPr>
        <p:spPr>
          <a:xfrm flipV="1">
            <a:off x="10064243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CEFEF991-C071-4F0E-9593-60730C8125E0}"/>
              </a:ext>
            </a:extLst>
          </p:cNvPr>
          <p:cNvCxnSpPr>
            <a:cxnSpLocks/>
          </p:cNvCxnSpPr>
          <p:nvPr/>
        </p:nvCxnSpPr>
        <p:spPr>
          <a:xfrm flipV="1">
            <a:off x="10800296" y="3020705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xão reta 55">
            <a:extLst>
              <a:ext uri="{FF2B5EF4-FFF2-40B4-BE49-F238E27FC236}">
                <a16:creationId xmlns:a16="http://schemas.microsoft.com/office/drawing/2014/main" id="{4B5A41E7-F97C-4075-9DF4-036BCDF367B7}"/>
              </a:ext>
            </a:extLst>
          </p:cNvPr>
          <p:cNvCxnSpPr>
            <a:cxnSpLocks/>
          </p:cNvCxnSpPr>
          <p:nvPr/>
        </p:nvCxnSpPr>
        <p:spPr>
          <a:xfrm flipV="1">
            <a:off x="8589658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Imagem 59">
            <a:extLst>
              <a:ext uri="{FF2B5EF4-FFF2-40B4-BE49-F238E27FC236}">
                <a16:creationId xmlns:a16="http://schemas.microsoft.com/office/drawing/2014/main" id="{53BEA00A-5738-4390-B35A-CE29B1AEE56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  <p:bldP spid="36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09D888D1-4EF6-4BC1-BAF7-298BBD8836CC}"/>
              </a:ext>
            </a:extLst>
          </p:cNvPr>
          <p:cNvSpPr/>
          <p:nvPr/>
        </p:nvSpPr>
        <p:spPr>
          <a:xfrm>
            <a:off x="6793285" y="2502040"/>
            <a:ext cx="5190821" cy="3797960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: Cantos Arredondados 75">
            <a:hlinkClick r:id="rId6" action="ppaction://hlinksldjump"/>
            <a:extLst>
              <a:ext uri="{FF2B5EF4-FFF2-40B4-BE49-F238E27FC236}">
                <a16:creationId xmlns:a16="http://schemas.microsoft.com/office/drawing/2014/main" id="{E1366602-12C0-41CB-9EC1-3ADC612D6E4F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8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AB24967-742D-4303-96C8-40954A3E5A1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4. </a:t>
            </a:r>
            <a:r>
              <a:rPr lang="ca-ES" b="1">
                <a:solidFill>
                  <a:schemeClr val="tx1"/>
                </a:solidFill>
              </a:rPr>
              <a:t>Producte per blocs</a:t>
            </a: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60A6EEF7-E39D-408A-96BE-B8934D0AB464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1. </a:t>
            </a:r>
            <a:r>
              <a:rPr lang="ca-ES" b="1">
                <a:solidFill>
                  <a:schemeClr val="tx1"/>
                </a:solidFill>
              </a:rPr>
              <a:t>Matriu Particionada</a:t>
            </a:r>
          </a:p>
        </p:txBody>
      </p:sp>
      <p:sp>
        <p:nvSpPr>
          <p:cNvPr id="18" name="Retângulo: Cantos Arredondados 17">
            <a:hlinkClick r:id="rId9" action="ppaction://hlinksldjump"/>
            <a:extLst>
              <a:ext uri="{FF2B5EF4-FFF2-40B4-BE49-F238E27FC236}">
                <a16:creationId xmlns:a16="http://schemas.microsoft.com/office/drawing/2014/main" id="{03F38C25-3B3D-4138-8E84-249F3708C85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2. </a:t>
            </a:r>
            <a:r>
              <a:rPr lang="ca-ES" b="1">
                <a:solidFill>
                  <a:schemeClr val="tx1"/>
                </a:solidFill>
              </a:rPr>
              <a:t>Suma i producte per escalar per blocs</a:t>
            </a:r>
          </a:p>
        </p:txBody>
      </p:sp>
      <p:sp>
        <p:nvSpPr>
          <p:cNvPr id="19" name="Retângulo: Cantos Arredondados 18">
            <a:hlinkClick r:id="rId10" action="ppaction://hlinksldjump"/>
            <a:extLst>
              <a:ext uri="{FF2B5EF4-FFF2-40B4-BE49-F238E27FC236}">
                <a16:creationId xmlns:a16="http://schemas.microsoft.com/office/drawing/2014/main" id="{C53F3711-4105-45D7-B032-7497081DE0B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>
                <a:solidFill>
                  <a:srgbClr val="F25E4F"/>
                </a:solidFill>
              </a:rPr>
              <a:t>3. </a:t>
            </a:r>
            <a:r>
              <a:rPr lang="ca-ES" b="1">
                <a:solidFill>
                  <a:schemeClr val="tx1"/>
                </a:solidFill>
              </a:rPr>
              <a:t>Transposició per blocs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124832" y="3933020"/>
            <a:ext cx="4397621" cy="27539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68921AC-AAA0-4A0E-90F7-65B94DBDC572}"/>
              </a:ext>
            </a:extLst>
          </p:cNvPr>
          <p:cNvSpPr/>
          <p:nvPr/>
        </p:nvSpPr>
        <p:spPr>
          <a:xfrm>
            <a:off x="2210251" y="4127175"/>
            <a:ext cx="1609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>
                <a:solidFill>
                  <a:srgbClr val="F25E4F"/>
                </a:solidFill>
              </a:rPr>
              <a:t>Observació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/>
              <p:nvPr/>
            </p:nvSpPr>
            <p:spPr>
              <a:xfrm>
                <a:off x="2231457" y="4564004"/>
                <a:ext cx="408844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0" dirty="0">
                    <a:solidFill>
                      <a:schemeClr val="tx1"/>
                    </a:solidFill>
                  </a:rPr>
                  <a:t>Les línies que “inserim” han de ser </a:t>
                </a:r>
                <a:r>
                  <a:rPr lang="ca-ES" sz="2400" b="1" dirty="0">
                    <a:solidFill>
                      <a:schemeClr val="tx1"/>
                    </a:solidFill>
                  </a:rPr>
                  <a:t>completes</a:t>
                </a:r>
                <a:r>
                  <a:rPr lang="ca-ES" sz="2400" b="0" dirty="0">
                    <a:solidFill>
                      <a:schemeClr val="tx1"/>
                    </a:solidFill>
                  </a:rPr>
                  <a:t> en el sentit que 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a-ES" sz="2400" dirty="0">
                    <a:solidFill>
                      <a:schemeClr val="tx1"/>
                    </a:solidFill>
                  </a:rPr>
                  <a:t> escrita com a </a:t>
                </a:r>
                <a:r>
                  <a:rPr lang="ca-ES" sz="2400" b="1" dirty="0">
                    <a:solidFill>
                      <a:schemeClr val="tx1"/>
                    </a:solidFill>
                  </a:rPr>
                  <a:t>blocs segueixi sent una matriu</a:t>
                </a:r>
                <a:r>
                  <a:rPr lang="ca-ES" sz="2400" dirty="0">
                    <a:solidFill>
                      <a:schemeClr val="tx1"/>
                    </a:solidFill>
                  </a:rPr>
                  <a:t> amb les seves files i columnes!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457" y="4564004"/>
                <a:ext cx="4088441" cy="1938992"/>
              </a:xfrm>
              <a:prstGeom prst="rect">
                <a:avLst/>
              </a:prstGeom>
              <a:blipFill>
                <a:blip r:embed="rId11"/>
                <a:stretch>
                  <a:fillRect l="-2235" t="-2516" r="-2385" b="-628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55D925D-B32B-43B0-A556-1006A546C33A}"/>
                  </a:ext>
                </a:extLst>
              </p:cNvPr>
              <p:cNvSpPr/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a-ES" sz="2400" b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ca-ES" sz="240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55D925D-B32B-43B0-A556-1006A546C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C4D50778-CF77-4674-A38F-BB1357B43549}"/>
              </a:ext>
            </a:extLst>
          </p:cNvPr>
          <p:cNvCxnSpPr>
            <a:cxnSpLocks/>
          </p:cNvCxnSpPr>
          <p:nvPr/>
        </p:nvCxnSpPr>
        <p:spPr>
          <a:xfrm>
            <a:off x="7928141" y="3699752"/>
            <a:ext cx="210847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2CB68EDC-D2A3-415A-B647-199C4ABF5055}"/>
              </a:ext>
            </a:extLst>
          </p:cNvPr>
          <p:cNvCxnSpPr>
            <a:cxnSpLocks/>
          </p:cNvCxnSpPr>
          <p:nvPr/>
        </p:nvCxnSpPr>
        <p:spPr>
          <a:xfrm flipV="1">
            <a:off x="10036620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A70A6791-9CF2-43FF-93AD-52C347DD96AB}"/>
                  </a:ext>
                </a:extLst>
              </p:cNvPr>
              <p:cNvSpPr/>
              <p:nvPr/>
            </p:nvSpPr>
            <p:spPr>
              <a:xfrm>
                <a:off x="7839495" y="4637598"/>
                <a:ext cx="3380378" cy="997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32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a-ES" sz="3200" b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32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32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3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ca-ES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a-ES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ca-ES" sz="320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320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a-ES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ca-ES" sz="320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ca-ES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ca-ES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??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ca-ES" sz="320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A70A6791-9CF2-43FF-93AD-52C347DD9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95" y="4637598"/>
                <a:ext cx="3380378" cy="9979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reeform 18">
            <a:extLst>
              <a:ext uri="{FF2B5EF4-FFF2-40B4-BE49-F238E27FC236}">
                <a16:creationId xmlns:a16="http://schemas.microsoft.com/office/drawing/2014/main" id="{301E1BA3-11E8-4641-9E82-DD973329987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712078" y="4348799"/>
            <a:ext cx="1625922" cy="1629756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rgbClr val="DB5A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0470929C-89F4-4AFE-B32E-22C0833D853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573D2093-0FDE-4933-9713-657A63129CEC}"/>
              </a:ext>
            </a:extLst>
          </p:cNvPr>
          <p:cNvCxnSpPr>
            <a:cxnSpLocks/>
          </p:cNvCxnSpPr>
          <p:nvPr/>
        </p:nvCxnSpPr>
        <p:spPr>
          <a:xfrm>
            <a:off x="7928141" y="3699752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0CE59750-85B5-4BD8-A1FA-77867E4C72F1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>
              <a:solidFill>
                <a:sysClr val="windowText" lastClr="000000"/>
              </a:solidFill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A7217ADE-50E3-496F-BF8F-20F16867B30E}"/>
              </a:ext>
            </a:extLst>
          </p:cNvPr>
          <p:cNvSpPr/>
          <p:nvPr/>
        </p:nvSpPr>
        <p:spPr>
          <a:xfrm>
            <a:off x="2158189" y="493881"/>
            <a:ext cx="967584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400" dirty="0">
                <a:solidFill>
                  <a:sysClr val="windowText" lastClr="000000"/>
                </a:solidFill>
              </a:rPr>
              <a:t>Una matriu es pot subdividir o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particionar</a:t>
            </a:r>
            <a:r>
              <a:rPr lang="ca-ES" sz="2400" dirty="0">
                <a:solidFill>
                  <a:sysClr val="windowText" lastClr="000000"/>
                </a:solidFill>
              </a:rPr>
              <a:t> en matrius més petites –</a:t>
            </a:r>
            <a:r>
              <a:rPr lang="ca-ES" sz="2400" b="1" dirty="0">
                <a:solidFill>
                  <a:sysClr val="windowText" lastClr="000000"/>
                </a:solidFill>
              </a:rPr>
              <a:t>blocs</a:t>
            </a:r>
            <a:r>
              <a:rPr lang="ca-ES" sz="2400" dirty="0">
                <a:solidFill>
                  <a:sysClr val="windowText" lastClr="000000"/>
                </a:solidFill>
              </a:rPr>
              <a:t> (</a:t>
            </a:r>
            <a:r>
              <a:rPr lang="ca-ES" sz="2400" dirty="0" err="1">
                <a:solidFill>
                  <a:sysClr val="windowText" lastClr="000000"/>
                </a:solidFill>
              </a:rPr>
              <a:t>submatrius</a:t>
            </a:r>
            <a:r>
              <a:rPr lang="ca-ES" sz="2400" dirty="0">
                <a:solidFill>
                  <a:sysClr val="windowText" lastClr="000000"/>
                </a:solidFill>
              </a:rPr>
              <a:t>)– inserint línies horitzontals i verticals entre les files i columnes seleccionades.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05E5E6-E89B-4268-B23E-C83BA1D6F33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731" y="2420402"/>
            <a:ext cx="1472086" cy="151274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A2048C0-F341-4AA6-899E-36536280F3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36" y="2273900"/>
            <a:ext cx="2062777" cy="168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1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41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: Cantos Arredondados 75">
            <a:hlinkClick r:id="rId4" action="ppaction://hlinksldjump"/>
            <a:extLst>
              <a:ext uri="{FF2B5EF4-FFF2-40B4-BE49-F238E27FC236}">
                <a16:creationId xmlns:a16="http://schemas.microsoft.com/office/drawing/2014/main" id="{E1366602-12C0-41CB-9EC1-3ADC612D6E4F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8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BAB24967-742D-4303-96C8-40954A3E5A1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Producte per blocs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0A6EEF7-E39D-408A-96BE-B8934D0AB464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7" action="ppaction://hlinksldjump"/>
            <a:extLst>
              <a:ext uri="{FF2B5EF4-FFF2-40B4-BE49-F238E27FC236}">
                <a16:creationId xmlns:a16="http://schemas.microsoft.com/office/drawing/2014/main" id="{03F38C25-3B3D-4138-8E84-249F3708C85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producte per escalar per blocs</a:t>
            </a:r>
          </a:p>
        </p:txBody>
      </p:sp>
      <p:sp>
        <p:nvSpPr>
          <p:cNvPr id="19" name="Retângulo: Cantos Arredondados 18">
            <a:hlinkClick r:id="rId8" action="ppaction://hlinksldjump"/>
            <a:extLst>
              <a:ext uri="{FF2B5EF4-FFF2-40B4-BE49-F238E27FC236}">
                <a16:creationId xmlns:a16="http://schemas.microsoft.com/office/drawing/2014/main" id="{C53F3711-4105-45D7-B032-7497081DE0B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Transposició per blocs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066472" y="3472886"/>
            <a:ext cx="9859281" cy="3002701"/>
          </a:xfrm>
          <a:prstGeom prst="roundRect">
            <a:avLst>
              <a:gd name="adj" fmla="val 6518"/>
            </a:avLst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68921AC-AAA0-4A0E-90F7-65B94DBDC572}"/>
              </a:ext>
            </a:extLst>
          </p:cNvPr>
          <p:cNvSpPr/>
          <p:nvPr/>
        </p:nvSpPr>
        <p:spPr>
          <a:xfrm>
            <a:off x="5642716" y="3541462"/>
            <a:ext cx="2665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000" b="1" u="sng" dirty="0">
                <a:solidFill>
                  <a:srgbClr val="F25E4F"/>
                </a:solidFill>
              </a:rPr>
              <a:t>El que cal que recordeu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7252DCA-25A1-417F-B7B6-6FA1FC840B6C}"/>
              </a:ext>
            </a:extLst>
          </p:cNvPr>
          <p:cNvSpPr/>
          <p:nvPr/>
        </p:nvSpPr>
        <p:spPr>
          <a:xfrm>
            <a:off x="2187159" y="3924500"/>
            <a:ext cx="9602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SzPct val="150000"/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Una </a:t>
            </a:r>
            <a:r>
              <a:rPr lang="ca-ES" sz="2000" b="1" dirty="0">
                <a:solidFill>
                  <a:schemeClr val="bg1">
                    <a:lumMod val="95000"/>
                  </a:schemeClr>
                </a:solidFill>
              </a:rPr>
              <a:t>Matriu </a:t>
            </a:r>
            <a:r>
              <a:rPr lang="ca-ES" sz="2000" b="1" dirty="0" err="1">
                <a:solidFill>
                  <a:schemeClr val="bg1">
                    <a:lumMod val="95000"/>
                  </a:schemeClr>
                </a:solidFill>
              </a:rPr>
              <a:t>Particionada</a:t>
            </a:r>
            <a:r>
              <a:rPr lang="ca-ES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es pot pensar com una matriu que té com entrades matrius “més petites”;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0470929C-89F4-4AFE-B32E-22C0833D853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0CE59750-85B5-4BD8-A1FA-77867E4C72F1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A7217ADE-50E3-496F-BF8F-20F16867B30E}"/>
              </a:ext>
            </a:extLst>
          </p:cNvPr>
          <p:cNvSpPr/>
          <p:nvPr/>
        </p:nvSpPr>
        <p:spPr>
          <a:xfrm>
            <a:off x="2158189" y="493881"/>
            <a:ext cx="967584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400" dirty="0">
                <a:solidFill>
                  <a:sysClr val="windowText" lastClr="000000"/>
                </a:solidFill>
              </a:rPr>
              <a:t>Una matriu es pot subdividir o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particionar</a:t>
            </a:r>
            <a:r>
              <a:rPr lang="ca-ES" sz="2400" dirty="0">
                <a:solidFill>
                  <a:sysClr val="windowText" lastClr="000000"/>
                </a:solidFill>
              </a:rPr>
              <a:t> en matrius més petites –</a:t>
            </a:r>
            <a:r>
              <a:rPr lang="ca-ES" sz="2400" b="1" dirty="0">
                <a:solidFill>
                  <a:sysClr val="windowText" lastClr="000000"/>
                </a:solidFill>
              </a:rPr>
              <a:t>blocs</a:t>
            </a:r>
            <a:r>
              <a:rPr lang="ca-ES" sz="2400" dirty="0">
                <a:solidFill>
                  <a:sysClr val="windowText" lastClr="000000"/>
                </a:solidFill>
              </a:rPr>
              <a:t> (</a:t>
            </a:r>
            <a:r>
              <a:rPr lang="ca-ES" sz="2400" dirty="0" err="1">
                <a:solidFill>
                  <a:sysClr val="windowText" lastClr="000000"/>
                </a:solidFill>
              </a:rPr>
              <a:t>submatrius</a:t>
            </a:r>
            <a:r>
              <a:rPr lang="ca-ES" sz="2400" dirty="0">
                <a:solidFill>
                  <a:sysClr val="windowText" lastClr="000000"/>
                </a:solidFill>
              </a:rPr>
              <a:t>)– inserint línies horitzontals i verticals entre les files i columnes seleccionades.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BD4FFAF-A6D3-46EA-B5E3-12E7DF01B50A}"/>
              </a:ext>
            </a:extLst>
          </p:cNvPr>
          <p:cNvSpPr/>
          <p:nvPr/>
        </p:nvSpPr>
        <p:spPr>
          <a:xfrm>
            <a:off x="2187159" y="4582174"/>
            <a:ext cx="9576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SzPct val="150000"/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L’objectiu principal d’utilitzar les matrius </a:t>
            </a:r>
            <a:r>
              <a:rPr lang="ca-ES" sz="2000" dirty="0" err="1">
                <a:solidFill>
                  <a:schemeClr val="bg1">
                    <a:lumMod val="95000"/>
                  </a:schemeClr>
                </a:solidFill>
              </a:rPr>
              <a:t>particionades</a:t>
            </a: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 és </a:t>
            </a:r>
            <a:r>
              <a:rPr lang="ca-ES" sz="2000" b="1" dirty="0">
                <a:solidFill>
                  <a:schemeClr val="bg1">
                    <a:lumMod val="95000"/>
                  </a:schemeClr>
                </a:solidFill>
              </a:rPr>
              <a:t>simplificar els càlculs </a:t>
            </a: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quan les matrius són massa grans;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26FFB44-6593-464C-B786-1BA62459A08E}"/>
              </a:ext>
            </a:extLst>
          </p:cNvPr>
          <p:cNvSpPr/>
          <p:nvPr/>
        </p:nvSpPr>
        <p:spPr>
          <a:xfrm>
            <a:off x="2187159" y="5295228"/>
            <a:ext cx="9576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SzPct val="150000"/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Recordeu que sovint el </a:t>
            </a:r>
            <a:r>
              <a:rPr lang="ca-ES" sz="2000" b="1" dirty="0">
                <a:solidFill>
                  <a:schemeClr val="bg1">
                    <a:lumMod val="95000"/>
                  </a:schemeClr>
                </a:solidFill>
              </a:rPr>
              <a:t>context</a:t>
            </a: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 o les </a:t>
            </a:r>
            <a:r>
              <a:rPr lang="ca-ES" sz="2000" b="1" dirty="0">
                <a:solidFill>
                  <a:schemeClr val="bg1">
                    <a:lumMod val="95000"/>
                  </a:schemeClr>
                </a:solidFill>
              </a:rPr>
              <a:t>entrades</a:t>
            </a: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 de la matriu suggeriran una manera útil de dividir la matriu en blocs, per exemple, grans blocs de zeros en una matriu o blocs amb la matriu identitat mostren maneres de partició útils.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FCB22E63-3533-463E-9EE9-AF70BE4C1631}"/>
              </a:ext>
            </a:extLst>
          </p:cNvPr>
          <p:cNvSpPr/>
          <p:nvPr/>
        </p:nvSpPr>
        <p:spPr>
          <a:xfrm>
            <a:off x="2061030" y="2575037"/>
            <a:ext cx="986472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a-ES" b="1" dirty="0">
                <a:solidFill>
                  <a:srgbClr val="F25E4F"/>
                </a:solidFill>
              </a:rPr>
              <a:t>Notació</a:t>
            </a:r>
            <a:r>
              <a:rPr lang="ca-ES" b="1" dirty="0">
                <a:solidFill>
                  <a:sysClr val="windowText" lastClr="000000"/>
                </a:solidFill>
              </a:rPr>
              <a:t> </a:t>
            </a:r>
            <a:r>
              <a:rPr lang="ca-ES" dirty="0">
                <a:solidFill>
                  <a:sysClr val="windowText" lastClr="000000"/>
                </a:solidFill>
              </a:rPr>
              <a:t>– Normalment, quan no hi ha confusió, els blocs es representen amb la mateixa lletra majúscula que la matriu i amb els dos subíndexs habituals que identifiquen la posició respectiva dels blocs. </a:t>
            </a:r>
          </a:p>
        </p:txBody>
      </p:sp>
    </p:spTree>
    <p:extLst>
      <p:ext uri="{BB962C8B-B14F-4D97-AF65-F5344CB8AC3E}">
        <p14:creationId xmlns:p14="http://schemas.microsoft.com/office/powerpoint/2010/main" val="22226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8" grpId="0"/>
      <p:bldP spid="29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23C2155B-F8E4-4870-9E1F-73E2FDC1B28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18B73C74-A004-482B-9F0B-219C9547C9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63">
            <a:hlinkClick r:id="rId5" action="ppaction://hlinksldjump"/>
            <a:extLst>
              <a:ext uri="{FF2B5EF4-FFF2-40B4-BE49-F238E27FC236}">
                <a16:creationId xmlns:a16="http://schemas.microsoft.com/office/drawing/2014/main" id="{C768C98F-CA32-4A31-AD0D-7BF9BF2DDE9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8</a:t>
            </a: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027E0D2B-17A6-45B7-A300-98D33CCC4565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Producte per blocs</a:t>
            </a: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66B2A70C-29C3-4EB7-8CF7-DF39CEB78AB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4C21C48D-A472-44C4-B0D3-53745A4C8DD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producte per escalar per blocs</a:t>
            </a:r>
          </a:p>
        </p:txBody>
      </p:sp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D110EFBB-9AFA-4FBD-9035-FCE245EBD6C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Transposició per blocs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7D90CCA-F24E-40F2-9A5A-D6385F3B3BBA}"/>
              </a:ext>
            </a:extLst>
          </p:cNvPr>
          <p:cNvSpPr/>
          <p:nvPr/>
        </p:nvSpPr>
        <p:spPr>
          <a:xfrm>
            <a:off x="2029125" y="612363"/>
            <a:ext cx="9954991" cy="2311707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/>
              <p:nvPr/>
            </p:nvSpPr>
            <p:spPr>
              <a:xfrm>
                <a:off x="2158189" y="766549"/>
                <a:ext cx="9675848" cy="1142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les matrius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tenen la mateixa mida i es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particionen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exactament de la mateixa manera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la matriu suma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tindrà la mateixa partició. 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766549"/>
                <a:ext cx="9675848" cy="1142108"/>
              </a:xfrm>
              <a:prstGeom prst="rect">
                <a:avLst/>
              </a:prstGeom>
              <a:blipFill>
                <a:blip r:embed="rId10"/>
                <a:stretch>
                  <a:fillRect l="-945" r="-1008" b="-1176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/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Cada bloc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la suma dels corresponents blocs de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  <a:blipFill>
                <a:blip r:embed="rId11"/>
                <a:stretch>
                  <a:fillRect l="-945" b="-239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A3B45A2C-919D-44C1-91E4-2B0DA69E90F1}"/>
              </a:ext>
            </a:extLst>
          </p:cNvPr>
          <p:cNvSpPr/>
          <p:nvPr/>
        </p:nvSpPr>
        <p:spPr>
          <a:xfrm>
            <a:off x="2041574" y="3175945"/>
            <a:ext cx="9954982" cy="328049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A466A8EC-149A-4EE4-B028-5FE3D0DEA15C}"/>
              </a:ext>
            </a:extLst>
          </p:cNvPr>
          <p:cNvSpPr/>
          <p:nvPr/>
        </p:nvSpPr>
        <p:spPr>
          <a:xfrm rot="16200000">
            <a:off x="1627917" y="449756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/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amb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/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amb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/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amb</a:t>
                </a: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/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ca-ES" sz="1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/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a-ES" sz="1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  <a:blipFill>
                <a:blip r:embed="rId1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/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ca-ES" sz="1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/>
              <p:nvPr/>
            </p:nvSpPr>
            <p:spPr>
              <a:xfrm>
                <a:off x="9800568" y="4477444"/>
                <a:ext cx="1594338" cy="662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ca-ES" sz="1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568" y="4477444"/>
                <a:ext cx="1594338" cy="6621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eta: Para Baixo 70">
            <a:extLst>
              <a:ext uri="{FF2B5EF4-FFF2-40B4-BE49-F238E27FC236}">
                <a16:creationId xmlns:a16="http://schemas.microsoft.com/office/drawing/2014/main" id="{4C9BF9B5-7E8F-42F0-9324-16BD2BF29774}"/>
              </a:ext>
            </a:extLst>
          </p:cNvPr>
          <p:cNvSpPr/>
          <p:nvPr/>
        </p:nvSpPr>
        <p:spPr>
          <a:xfrm flipV="1">
            <a:off x="10721713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2" name="Seta: Para Baixo 71">
            <a:extLst>
              <a:ext uri="{FF2B5EF4-FFF2-40B4-BE49-F238E27FC236}">
                <a16:creationId xmlns:a16="http://schemas.microsoft.com/office/drawing/2014/main" id="{721E5ACF-B99D-4AC9-ACF0-D45D4AB5E0B3}"/>
              </a:ext>
            </a:extLst>
          </p:cNvPr>
          <p:cNvSpPr/>
          <p:nvPr/>
        </p:nvSpPr>
        <p:spPr>
          <a:xfrm flipV="1">
            <a:off x="932275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3" name="Seta: Para Baixo 72">
            <a:extLst>
              <a:ext uri="{FF2B5EF4-FFF2-40B4-BE49-F238E27FC236}">
                <a16:creationId xmlns:a16="http://schemas.microsoft.com/office/drawing/2014/main" id="{50268D80-254B-4AA1-B34F-89B467711E1F}"/>
              </a:ext>
            </a:extLst>
          </p:cNvPr>
          <p:cNvSpPr/>
          <p:nvPr/>
        </p:nvSpPr>
        <p:spPr>
          <a:xfrm flipV="1">
            <a:off x="7906797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4" name="Seta: Para Baixo 73">
            <a:extLst>
              <a:ext uri="{FF2B5EF4-FFF2-40B4-BE49-F238E27FC236}">
                <a16:creationId xmlns:a16="http://schemas.microsoft.com/office/drawing/2014/main" id="{4FE88D44-3342-492E-A434-26808342D3C4}"/>
              </a:ext>
            </a:extLst>
          </p:cNvPr>
          <p:cNvSpPr/>
          <p:nvPr/>
        </p:nvSpPr>
        <p:spPr>
          <a:xfrm flipV="1">
            <a:off x="663984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5" name="Seta: Para Baixo 74">
            <a:extLst>
              <a:ext uri="{FF2B5EF4-FFF2-40B4-BE49-F238E27FC236}">
                <a16:creationId xmlns:a16="http://schemas.microsoft.com/office/drawing/2014/main" id="{06E19E39-4EE2-4613-A8AE-7D5D80CCCFC8}"/>
              </a:ext>
            </a:extLst>
          </p:cNvPr>
          <p:cNvSpPr/>
          <p:nvPr/>
        </p:nvSpPr>
        <p:spPr>
          <a:xfrm>
            <a:off x="10711665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6" name="Seta: Para Baixo 75">
            <a:extLst>
              <a:ext uri="{FF2B5EF4-FFF2-40B4-BE49-F238E27FC236}">
                <a16:creationId xmlns:a16="http://schemas.microsoft.com/office/drawing/2014/main" id="{83C4BA34-4A1A-484B-A24A-E291EFA3765F}"/>
              </a:ext>
            </a:extLst>
          </p:cNvPr>
          <p:cNvSpPr/>
          <p:nvPr/>
        </p:nvSpPr>
        <p:spPr>
          <a:xfrm>
            <a:off x="931270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7" name="Seta: Para Baixo 76">
            <a:extLst>
              <a:ext uri="{FF2B5EF4-FFF2-40B4-BE49-F238E27FC236}">
                <a16:creationId xmlns:a16="http://schemas.microsoft.com/office/drawing/2014/main" id="{4906F058-A7BD-4A4B-BE79-1FE9D9608665}"/>
              </a:ext>
            </a:extLst>
          </p:cNvPr>
          <p:cNvSpPr/>
          <p:nvPr/>
        </p:nvSpPr>
        <p:spPr>
          <a:xfrm>
            <a:off x="7896749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8" name="Seta: Para Baixo 77">
            <a:extLst>
              <a:ext uri="{FF2B5EF4-FFF2-40B4-BE49-F238E27FC236}">
                <a16:creationId xmlns:a16="http://schemas.microsoft.com/office/drawing/2014/main" id="{0512122D-ED2F-419C-B570-AC2AC07C248C}"/>
              </a:ext>
            </a:extLst>
          </p:cNvPr>
          <p:cNvSpPr/>
          <p:nvPr/>
        </p:nvSpPr>
        <p:spPr>
          <a:xfrm>
            <a:off x="662979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E763DE0D-0E63-4A52-B100-D1F588DC4B6F}"/>
              </a:ext>
            </a:extLst>
          </p:cNvPr>
          <p:cNvCxnSpPr>
            <a:cxnSpLocks/>
          </p:cNvCxnSpPr>
          <p:nvPr/>
        </p:nvCxnSpPr>
        <p:spPr>
          <a:xfrm>
            <a:off x="2883233" y="3778614"/>
            <a:ext cx="1407413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xão reta 80">
            <a:extLst>
              <a:ext uri="{FF2B5EF4-FFF2-40B4-BE49-F238E27FC236}">
                <a16:creationId xmlns:a16="http://schemas.microsoft.com/office/drawing/2014/main" id="{EF13760B-65F1-468E-AC63-5D474FDFF724}"/>
              </a:ext>
            </a:extLst>
          </p:cNvPr>
          <p:cNvCxnSpPr>
            <a:cxnSpLocks/>
          </p:cNvCxnSpPr>
          <p:nvPr/>
        </p:nvCxnSpPr>
        <p:spPr>
          <a:xfrm>
            <a:off x="2883233" y="5599040"/>
            <a:ext cx="1407413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xão reta 81">
            <a:extLst>
              <a:ext uri="{FF2B5EF4-FFF2-40B4-BE49-F238E27FC236}">
                <a16:creationId xmlns:a16="http://schemas.microsoft.com/office/drawing/2014/main" id="{C4CA09CF-7EF8-4666-85EE-128D80644663}"/>
              </a:ext>
            </a:extLst>
          </p:cNvPr>
          <p:cNvCxnSpPr>
            <a:cxnSpLocks/>
          </p:cNvCxnSpPr>
          <p:nvPr/>
        </p:nvCxnSpPr>
        <p:spPr>
          <a:xfrm>
            <a:off x="3538372" y="3397288"/>
            <a:ext cx="0" cy="1037267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xão reta 82">
            <a:extLst>
              <a:ext uri="{FF2B5EF4-FFF2-40B4-BE49-F238E27FC236}">
                <a16:creationId xmlns:a16="http://schemas.microsoft.com/office/drawing/2014/main" id="{B34DE8A8-9C67-4590-8CDC-078C6E561511}"/>
              </a:ext>
            </a:extLst>
          </p:cNvPr>
          <p:cNvCxnSpPr>
            <a:cxnSpLocks/>
          </p:cNvCxnSpPr>
          <p:nvPr/>
        </p:nvCxnSpPr>
        <p:spPr>
          <a:xfrm>
            <a:off x="3522499" y="5175119"/>
            <a:ext cx="0" cy="1037267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8" grpId="0"/>
      <p:bldP spid="49" grpId="0" animBg="1"/>
      <p:bldP spid="50" grpId="0"/>
      <p:bldP spid="51" grpId="0"/>
      <p:bldP spid="52" grpId="0"/>
      <p:bldP spid="53" grpId="0"/>
      <p:bldP spid="2" grpId="0"/>
      <p:bldP spid="66" grpId="0"/>
      <p:bldP spid="67" grpId="0"/>
      <p:bldP spid="68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23C2155B-F8E4-4870-9E1F-73E2FDC1B28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18B73C74-A004-482B-9F0B-219C9547C9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63">
            <a:hlinkClick r:id="rId5" action="ppaction://hlinksldjump"/>
            <a:extLst>
              <a:ext uri="{FF2B5EF4-FFF2-40B4-BE49-F238E27FC236}">
                <a16:creationId xmlns:a16="http://schemas.microsoft.com/office/drawing/2014/main" id="{C768C98F-CA32-4A31-AD0D-7BF9BF2DDE9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8</a:t>
            </a: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027E0D2B-17A6-45B7-A300-98D33CCC4565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Producte per blocs</a:t>
            </a: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66B2A70C-29C3-4EB7-8CF7-DF39CEB78AB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4C21C48D-A472-44C4-B0D3-53745A4C8DD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producte per escalar per blocs</a:t>
            </a:r>
          </a:p>
        </p:txBody>
      </p:sp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D110EFBB-9AFA-4FBD-9035-FCE245EBD6C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Transposició per blocs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7D90CCA-F24E-40F2-9A5A-D6385F3B3BBA}"/>
              </a:ext>
            </a:extLst>
          </p:cNvPr>
          <p:cNvSpPr/>
          <p:nvPr/>
        </p:nvSpPr>
        <p:spPr>
          <a:xfrm>
            <a:off x="2029125" y="612363"/>
            <a:ext cx="9954991" cy="2311707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/>
              <p:nvPr/>
            </p:nvSpPr>
            <p:spPr>
              <a:xfrm>
                <a:off x="2158189" y="766549"/>
                <a:ext cx="9675848" cy="114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les matrius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tenen la mateixa mida i es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particionen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exactament de la mateixa manera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la matriu suma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tindrà la mateixa partició. 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766549"/>
                <a:ext cx="9675848" cy="1143070"/>
              </a:xfrm>
              <a:prstGeom prst="rect">
                <a:avLst/>
              </a:prstGeom>
              <a:blipFill>
                <a:blip r:embed="rId10"/>
                <a:stretch>
                  <a:fillRect l="-945" r="-1008" b="-1176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/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Cada bloc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la suma dels corresponents blocs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  <a:blipFill>
                <a:blip r:embed="rId11"/>
                <a:stretch>
                  <a:fillRect l="-945" b="-239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A3B45A2C-919D-44C1-91E4-2B0DA69E90F1}"/>
              </a:ext>
            </a:extLst>
          </p:cNvPr>
          <p:cNvSpPr/>
          <p:nvPr/>
        </p:nvSpPr>
        <p:spPr>
          <a:xfrm>
            <a:off x="2041574" y="3175945"/>
            <a:ext cx="9954982" cy="328049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A466A8EC-149A-4EE4-B028-5FE3D0DEA15C}"/>
              </a:ext>
            </a:extLst>
          </p:cNvPr>
          <p:cNvSpPr/>
          <p:nvPr/>
        </p:nvSpPr>
        <p:spPr>
          <a:xfrm rot="16200000">
            <a:off x="1627917" y="449756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/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amb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/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amb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/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amb</a:t>
                </a: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/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ca-ES" sz="1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/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a-ES" sz="1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  <a:blipFill>
                <a:blip r:embed="rId1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/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ca-ES" sz="1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/>
              <p:nvPr/>
            </p:nvSpPr>
            <p:spPr>
              <a:xfrm>
                <a:off x="9800568" y="4477444"/>
                <a:ext cx="1594338" cy="662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ca-ES" sz="1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568" y="4477444"/>
                <a:ext cx="1594338" cy="6621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eta: Para Baixo 70">
            <a:extLst>
              <a:ext uri="{FF2B5EF4-FFF2-40B4-BE49-F238E27FC236}">
                <a16:creationId xmlns:a16="http://schemas.microsoft.com/office/drawing/2014/main" id="{4C9BF9B5-7E8F-42F0-9324-16BD2BF29774}"/>
              </a:ext>
            </a:extLst>
          </p:cNvPr>
          <p:cNvSpPr/>
          <p:nvPr/>
        </p:nvSpPr>
        <p:spPr>
          <a:xfrm flipV="1">
            <a:off x="10721713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2" name="Seta: Para Baixo 71">
            <a:extLst>
              <a:ext uri="{FF2B5EF4-FFF2-40B4-BE49-F238E27FC236}">
                <a16:creationId xmlns:a16="http://schemas.microsoft.com/office/drawing/2014/main" id="{721E5ACF-B99D-4AC9-ACF0-D45D4AB5E0B3}"/>
              </a:ext>
            </a:extLst>
          </p:cNvPr>
          <p:cNvSpPr/>
          <p:nvPr/>
        </p:nvSpPr>
        <p:spPr>
          <a:xfrm flipV="1">
            <a:off x="932275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3" name="Seta: Para Baixo 72">
            <a:extLst>
              <a:ext uri="{FF2B5EF4-FFF2-40B4-BE49-F238E27FC236}">
                <a16:creationId xmlns:a16="http://schemas.microsoft.com/office/drawing/2014/main" id="{50268D80-254B-4AA1-B34F-89B467711E1F}"/>
              </a:ext>
            </a:extLst>
          </p:cNvPr>
          <p:cNvSpPr/>
          <p:nvPr/>
        </p:nvSpPr>
        <p:spPr>
          <a:xfrm flipV="1">
            <a:off x="7906797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4" name="Seta: Para Baixo 73">
            <a:extLst>
              <a:ext uri="{FF2B5EF4-FFF2-40B4-BE49-F238E27FC236}">
                <a16:creationId xmlns:a16="http://schemas.microsoft.com/office/drawing/2014/main" id="{4FE88D44-3342-492E-A434-26808342D3C4}"/>
              </a:ext>
            </a:extLst>
          </p:cNvPr>
          <p:cNvSpPr/>
          <p:nvPr/>
        </p:nvSpPr>
        <p:spPr>
          <a:xfrm flipV="1">
            <a:off x="663984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5" name="Seta: Para Baixo 74">
            <a:extLst>
              <a:ext uri="{FF2B5EF4-FFF2-40B4-BE49-F238E27FC236}">
                <a16:creationId xmlns:a16="http://schemas.microsoft.com/office/drawing/2014/main" id="{06E19E39-4EE2-4613-A8AE-7D5D80CCCFC8}"/>
              </a:ext>
            </a:extLst>
          </p:cNvPr>
          <p:cNvSpPr/>
          <p:nvPr/>
        </p:nvSpPr>
        <p:spPr>
          <a:xfrm>
            <a:off x="10711665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6" name="Seta: Para Baixo 75">
            <a:extLst>
              <a:ext uri="{FF2B5EF4-FFF2-40B4-BE49-F238E27FC236}">
                <a16:creationId xmlns:a16="http://schemas.microsoft.com/office/drawing/2014/main" id="{83C4BA34-4A1A-484B-A24A-E291EFA3765F}"/>
              </a:ext>
            </a:extLst>
          </p:cNvPr>
          <p:cNvSpPr/>
          <p:nvPr/>
        </p:nvSpPr>
        <p:spPr>
          <a:xfrm>
            <a:off x="931270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7" name="Seta: Para Baixo 76">
            <a:extLst>
              <a:ext uri="{FF2B5EF4-FFF2-40B4-BE49-F238E27FC236}">
                <a16:creationId xmlns:a16="http://schemas.microsoft.com/office/drawing/2014/main" id="{4906F058-A7BD-4A4B-BE79-1FE9D9608665}"/>
              </a:ext>
            </a:extLst>
          </p:cNvPr>
          <p:cNvSpPr/>
          <p:nvPr/>
        </p:nvSpPr>
        <p:spPr>
          <a:xfrm>
            <a:off x="7896749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8" name="Seta: Para Baixo 77">
            <a:extLst>
              <a:ext uri="{FF2B5EF4-FFF2-40B4-BE49-F238E27FC236}">
                <a16:creationId xmlns:a16="http://schemas.microsoft.com/office/drawing/2014/main" id="{0512122D-ED2F-419C-B570-AC2AC07C248C}"/>
              </a:ext>
            </a:extLst>
          </p:cNvPr>
          <p:cNvSpPr/>
          <p:nvPr/>
        </p:nvSpPr>
        <p:spPr>
          <a:xfrm>
            <a:off x="662979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08880C7C-E8DC-4B64-ACB0-94C25FBD20C7}"/>
                  </a:ext>
                </a:extLst>
              </p:cNvPr>
              <p:cNvSpPr/>
              <p:nvPr/>
            </p:nvSpPr>
            <p:spPr>
              <a:xfrm>
                <a:off x="3881239" y="4238392"/>
                <a:ext cx="2061783" cy="1115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:endParaRPr lang="ca-ES" sz="14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08880C7C-E8DC-4B64-ACB0-94C25FBD2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239" y="4238392"/>
                <a:ext cx="2061783" cy="11151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5727F419-D357-45D4-AF58-4134B91202D2}"/>
              </a:ext>
            </a:extLst>
          </p:cNvPr>
          <p:cNvCxnSpPr>
            <a:cxnSpLocks/>
          </p:cNvCxnSpPr>
          <p:nvPr/>
        </p:nvCxnSpPr>
        <p:spPr>
          <a:xfrm>
            <a:off x="4411227" y="4689637"/>
            <a:ext cx="1256043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AB6A2766-DB84-4068-9F5E-0A5ABD213742}"/>
              </a:ext>
            </a:extLst>
          </p:cNvPr>
          <p:cNvCxnSpPr>
            <a:cxnSpLocks/>
          </p:cNvCxnSpPr>
          <p:nvPr/>
        </p:nvCxnSpPr>
        <p:spPr>
          <a:xfrm>
            <a:off x="4914997" y="4316302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6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C9404ED-8E63-47D9-8D0C-B3276FAF9F70}"/>
              </a:ext>
            </a:extLst>
          </p:cNvPr>
          <p:cNvSpPr/>
          <p:nvPr/>
        </p:nvSpPr>
        <p:spPr>
          <a:xfrm>
            <a:off x="2041574" y="3175945"/>
            <a:ext cx="9954982" cy="328049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9E320ED9-06D1-4014-8449-EFC7D63D04C6}"/>
              </a:ext>
            </a:extLst>
          </p:cNvPr>
          <p:cNvSpPr/>
          <p:nvPr/>
        </p:nvSpPr>
        <p:spPr>
          <a:xfrm>
            <a:off x="2051115" y="4527022"/>
            <a:ext cx="9954982" cy="1929414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A6D22E36-BF17-4F2C-A8DF-111645BA4919}"/>
              </a:ext>
            </a:extLst>
          </p:cNvPr>
          <p:cNvSpPr/>
          <p:nvPr/>
        </p:nvSpPr>
        <p:spPr>
          <a:xfrm>
            <a:off x="2029125" y="612362"/>
            <a:ext cx="9954991" cy="3477317"/>
          </a:xfrm>
          <a:prstGeom prst="roundRect">
            <a:avLst>
              <a:gd name="adj" fmla="val 7156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23C2155B-F8E4-4870-9E1F-73E2FDC1B28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18B73C74-A004-482B-9F0B-219C9547C9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63">
            <a:hlinkClick r:id="rId5" action="ppaction://hlinksldjump"/>
            <a:extLst>
              <a:ext uri="{FF2B5EF4-FFF2-40B4-BE49-F238E27FC236}">
                <a16:creationId xmlns:a16="http://schemas.microsoft.com/office/drawing/2014/main" id="{C768C98F-CA32-4A31-AD0D-7BF9BF2DDE9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8</a:t>
            </a: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027E0D2B-17A6-45B7-A300-98D33CCC4565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Producte per blocs</a:t>
            </a: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66B2A70C-29C3-4EB7-8CF7-DF39CEB78AB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4C21C48D-A472-44C4-B0D3-53745A4C8DD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producte per escalar per blocs</a:t>
            </a:r>
          </a:p>
        </p:txBody>
      </p:sp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D110EFBB-9AFA-4FBD-9035-FCE245EBD6C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Transposició per blocs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7D90CCA-F24E-40F2-9A5A-D6385F3B3BBA}"/>
              </a:ext>
            </a:extLst>
          </p:cNvPr>
          <p:cNvSpPr/>
          <p:nvPr/>
        </p:nvSpPr>
        <p:spPr>
          <a:xfrm>
            <a:off x="2029125" y="612363"/>
            <a:ext cx="9954991" cy="2311707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/>
              <p:nvPr/>
            </p:nvSpPr>
            <p:spPr>
              <a:xfrm>
                <a:off x="2158189" y="766549"/>
                <a:ext cx="9675848" cy="114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les matrius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tenen la mateixa mida i es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particionen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exactament de la mateixa manera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, aleshores la matriu suma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tindrà la mateixa partició. 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766549"/>
                <a:ext cx="9675848" cy="1143070"/>
              </a:xfrm>
              <a:prstGeom prst="rect">
                <a:avLst/>
              </a:prstGeom>
              <a:blipFill>
                <a:blip r:embed="rId10"/>
                <a:stretch>
                  <a:fillRect l="-945" r="-1008" b="-1176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/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Cada bloc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és la suma dels corresponents blocs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  <a:blipFill>
                <a:blip r:embed="rId11"/>
                <a:stretch>
                  <a:fillRect l="-945" b="-239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 37">
            <a:extLst>
              <a:ext uri="{FF2B5EF4-FFF2-40B4-BE49-F238E27FC236}">
                <a16:creationId xmlns:a16="http://schemas.microsoft.com/office/drawing/2014/main" id="{B6136A32-6CA1-4CE9-BD12-8E73E3D9F312}"/>
              </a:ext>
            </a:extLst>
          </p:cNvPr>
          <p:cNvSpPr/>
          <p:nvPr/>
        </p:nvSpPr>
        <p:spPr>
          <a:xfrm>
            <a:off x="2168696" y="2646785"/>
            <a:ext cx="9675848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400" dirty="0">
                <a:solidFill>
                  <a:sysClr val="windowText" lastClr="000000"/>
                </a:solidFill>
              </a:rPr>
              <a:t>Quan es treballa amb matrius </a:t>
            </a:r>
            <a:r>
              <a:rPr lang="ca-ES" sz="2400" dirty="0" err="1">
                <a:solidFill>
                  <a:sysClr val="windowText" lastClr="000000"/>
                </a:solidFill>
              </a:rPr>
              <a:t>particionades</a:t>
            </a:r>
            <a:r>
              <a:rPr lang="ca-ES" sz="2400" dirty="0">
                <a:solidFill>
                  <a:sysClr val="windowText" lastClr="000000"/>
                </a:solidFill>
              </a:rPr>
              <a:t>, el </a:t>
            </a:r>
            <a:r>
              <a:rPr lang="ca-ES" sz="2400" b="1" dirty="0">
                <a:solidFill>
                  <a:sysClr val="windowText" lastClr="000000"/>
                </a:solidFill>
              </a:rPr>
              <a:t>producte d’una matriu per un escalar</a:t>
            </a:r>
            <a:r>
              <a:rPr lang="ca-ES" sz="2400" dirty="0">
                <a:solidFill>
                  <a:sysClr val="windowText" lastClr="000000"/>
                </a:solidFill>
              </a:rPr>
              <a:t> també es calcula </a:t>
            </a:r>
            <a:r>
              <a:rPr lang="ca-ES" sz="2400" b="1" dirty="0">
                <a:solidFill>
                  <a:sysClr val="windowText" lastClr="000000"/>
                </a:solidFill>
              </a:rPr>
              <a:t>bloc-per-bloc</a:t>
            </a:r>
            <a:r>
              <a:rPr lang="ca-ES" sz="2400" dirty="0">
                <a:solidFill>
                  <a:sysClr val="windowText" lastClr="00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6C1999D-2F0E-4560-8F04-C90C21F3CD1D}"/>
                  </a:ext>
                </a:extLst>
              </p:cNvPr>
              <p:cNvSpPr/>
              <p:nvPr/>
            </p:nvSpPr>
            <p:spPr>
              <a:xfrm>
                <a:off x="2192617" y="5130460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amb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6C1999D-2F0E-4560-8F04-C90C21F3C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617" y="5130460"/>
                <a:ext cx="9652896" cy="1115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tângulo 85">
            <a:extLst>
              <a:ext uri="{FF2B5EF4-FFF2-40B4-BE49-F238E27FC236}">
                <a16:creationId xmlns:a16="http://schemas.microsoft.com/office/drawing/2014/main" id="{71C3C1D9-3072-4992-BC08-C1CE37E6B6E2}"/>
              </a:ext>
            </a:extLst>
          </p:cNvPr>
          <p:cNvSpPr/>
          <p:nvPr/>
        </p:nvSpPr>
        <p:spPr>
          <a:xfrm>
            <a:off x="2087891" y="464996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114674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85" grpId="0" animBg="1"/>
      <p:bldP spid="37" grpId="0" animBg="1"/>
      <p:bldP spid="44" grpId="0" animBg="1"/>
      <p:bldP spid="45" grpId="0"/>
      <p:bldP spid="48" grpId="0"/>
      <p:bldP spid="38" grpId="0"/>
      <p:bldP spid="42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D4CCDC74-EF03-4584-9023-5A7002263115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AA49F40B-4EED-4127-9995-C8AC9400F2B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hlinkClick r:id="rId6" action="ppaction://hlinksldjump"/>
            <a:extLst>
              <a:ext uri="{FF2B5EF4-FFF2-40B4-BE49-F238E27FC236}">
                <a16:creationId xmlns:a16="http://schemas.microsoft.com/office/drawing/2014/main" id="{2FE30A87-2B09-491D-82BF-4A69F0BDF268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Posa't a prova!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 8</a:t>
            </a: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1767A228-8C2D-4FFB-A17D-6DC5465272C1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>
                <a:solidFill>
                  <a:schemeClr val="tx1"/>
                </a:solidFill>
              </a:rPr>
              <a:t>Producte per blocs</a:t>
            </a: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9EFC407A-F535-4DD8-88AA-E4C80D158945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Matriu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02510B22-C28D-435C-9855-CC5A50ED0FAB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>
                <a:solidFill>
                  <a:schemeClr val="tx1"/>
                </a:solidFill>
              </a:rPr>
              <a:t>Suma i producte per escalar per blocs</a:t>
            </a:r>
          </a:p>
        </p:txBody>
      </p:sp>
      <p:sp>
        <p:nvSpPr>
          <p:cNvPr id="33" name="Retângulo: Cantos Arredondados 32">
            <a:hlinkClick r:id="rId10" action="ppaction://hlinksldjump"/>
            <a:extLst>
              <a:ext uri="{FF2B5EF4-FFF2-40B4-BE49-F238E27FC236}">
                <a16:creationId xmlns:a16="http://schemas.microsoft.com/office/drawing/2014/main" id="{775C5CD5-18D2-48E7-B74C-37346D69457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b="1" dirty="0">
                <a:solidFill>
                  <a:schemeClr val="tx1"/>
                </a:solidFill>
              </a:rPr>
              <a:t>Transposició per blocs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DE15A67A-44C8-43D3-B2FF-3A9E73960AD4}"/>
              </a:ext>
            </a:extLst>
          </p:cNvPr>
          <p:cNvSpPr/>
          <p:nvPr/>
        </p:nvSpPr>
        <p:spPr>
          <a:xfrm>
            <a:off x="2029125" y="269617"/>
            <a:ext cx="9954991" cy="1598274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524E6173-47BF-4302-BE19-E0BE0A779C31}"/>
                  </a:ext>
                </a:extLst>
              </p:cNvPr>
              <p:cNvSpPr/>
              <p:nvPr/>
            </p:nvSpPr>
            <p:spPr>
              <a:xfrm>
                <a:off x="2158189" y="423802"/>
                <a:ext cx="9675848" cy="114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La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transposada d’una Matriu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Particionada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es calcula com la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transposada de la matriu per blocs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amb tots els 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blocs transposats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524E6173-47BF-4302-BE19-E0BE0A779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423802"/>
                <a:ext cx="9675848" cy="1143070"/>
              </a:xfrm>
              <a:prstGeom prst="rect">
                <a:avLst/>
              </a:prstGeom>
              <a:blipFill>
                <a:blip r:embed="rId11"/>
                <a:stretch>
                  <a:fillRect l="-945" r="-1008" b="-1176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B721E6B5-058B-431A-9D5C-E91A25F5DA99}"/>
              </a:ext>
            </a:extLst>
          </p:cNvPr>
          <p:cNvSpPr/>
          <p:nvPr/>
        </p:nvSpPr>
        <p:spPr>
          <a:xfrm>
            <a:off x="2041574" y="2096362"/>
            <a:ext cx="9954982" cy="449202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C3CF1C4-C0BD-459B-AD36-8E9C1F9BD33B}"/>
              </a:ext>
            </a:extLst>
          </p:cNvPr>
          <p:cNvSpPr/>
          <p:nvPr/>
        </p:nvSpPr>
        <p:spPr>
          <a:xfrm>
            <a:off x="2310328" y="2287524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>
                <a:solidFill>
                  <a:srgbClr val="29A6FF"/>
                </a:solidFill>
              </a:rPr>
              <a:t>Exemple: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5E5B070A-3576-43C1-A4E3-F60EDC46CA93}"/>
                  </a:ext>
                </a:extLst>
              </p:cNvPr>
              <p:cNvSpPr/>
              <p:nvPr/>
            </p:nvSpPr>
            <p:spPr>
              <a:xfrm>
                <a:off x="2310325" y="2177323"/>
                <a:ext cx="9536159" cy="2898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a-ES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ca-E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a-E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a-E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a-E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a-E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a-E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a-E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 amb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ca-E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ca-E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ca-E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a-ES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ca-ES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11</m:t>
                                            </m:r>
                                          </m:sub>
                                        </m:sSub>
                                        <m:r>
                                          <a:rPr lang="ca-E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d>
                                          <m:dPr>
                                            <m:ctrlPr>
                                              <a:rPr lang="ca-E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ca-E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</m:e>
                                      <m:e/>
                                    </m:eqArr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ca-E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ca-E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a-ES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ca-ES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ca-E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ca-E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d>
                                          <m:dPr>
                                            <m:ctrlPr>
                                              <a:rPr lang="ca-E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ca-E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5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</m:e>
                                      <m:e/>
                                    </m:eqAr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ca-E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ca-E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a-ES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ca-E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21</m:t>
                                            </m:r>
                                          </m:sub>
                                        </m:sSub>
                                        <m:r>
                                          <a:rPr lang="ca-E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d>
                                          <m:dPr>
                                            <m:ctrlPr>
                                              <a:rPr lang="ca-E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ca-E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ca-ES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ca-ES" sz="20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/>
                                              <m:sup/>
                                            </m:sSup>
                                          </m:e>
                                          <m:sup/>
                                        </m:sSup>
                                      </m:e>
                                    </m:eqAr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ca-E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a-E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ca-E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ca-E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ca-E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3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ca-E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ca-ES" sz="20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ca-ES" sz="20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ca-ES" sz="20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5E5B070A-3576-43C1-A4E3-F60EDC46C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325" y="2177323"/>
                <a:ext cx="9536159" cy="28984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B5C43236-CEAA-48BF-9894-73017BDC5849}"/>
                  </a:ext>
                </a:extLst>
              </p:cNvPr>
              <p:cNvSpPr/>
              <p:nvPr/>
            </p:nvSpPr>
            <p:spPr>
              <a:xfrm>
                <a:off x="2316341" y="4089824"/>
                <a:ext cx="4354133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ca-ES" sz="20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ca-ES" sz="2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𝟏𝟐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ca-ES" sz="20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ca-ES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𝟐𝟏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ca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ca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ca-ES" sz="20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ca-ES" sz="20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ca-ES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ca-ES" sz="20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ca-ES" sz="20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a-ES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B5C43236-CEAA-48BF-9894-73017BDC5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341" y="4089824"/>
                <a:ext cx="4354133" cy="7838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exão reta 47">
            <a:extLst>
              <a:ext uri="{FF2B5EF4-FFF2-40B4-BE49-F238E27FC236}">
                <a16:creationId xmlns:a16="http://schemas.microsoft.com/office/drawing/2014/main" id="{AB2EB5A6-B3EA-4A69-9730-7954F963BD54}"/>
              </a:ext>
            </a:extLst>
          </p:cNvPr>
          <p:cNvCxnSpPr>
            <a:cxnSpLocks/>
          </p:cNvCxnSpPr>
          <p:nvPr/>
        </p:nvCxnSpPr>
        <p:spPr>
          <a:xfrm>
            <a:off x="3017665" y="3774867"/>
            <a:ext cx="1757703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A6060240-3491-4A14-A8D3-127ED54A1C07}"/>
              </a:ext>
            </a:extLst>
          </p:cNvPr>
          <p:cNvCxnSpPr>
            <a:cxnSpLocks/>
          </p:cNvCxnSpPr>
          <p:nvPr/>
        </p:nvCxnSpPr>
        <p:spPr>
          <a:xfrm>
            <a:off x="3705378" y="3247808"/>
            <a:ext cx="0" cy="74044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90C35AAC-D01C-4849-AA43-E6B00D3C535E}"/>
                  </a:ext>
                </a:extLst>
              </p:cNvPr>
              <p:cNvSpPr/>
              <p:nvPr/>
            </p:nvSpPr>
            <p:spPr>
              <a:xfrm>
                <a:off x="2324529" y="4950803"/>
                <a:ext cx="2423933" cy="155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a-ES" sz="20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ca-ES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a-ES" sz="20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0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ca-ES" sz="2000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90C35AAC-D01C-4849-AA43-E6B00D3C5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29" y="4950803"/>
                <a:ext cx="2423933" cy="15534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exão reta 49">
            <a:extLst>
              <a:ext uri="{FF2B5EF4-FFF2-40B4-BE49-F238E27FC236}">
                <a16:creationId xmlns:a16="http://schemas.microsoft.com/office/drawing/2014/main" id="{41A6B57E-4D68-4B0B-89E3-DF6B513499C6}"/>
              </a:ext>
            </a:extLst>
          </p:cNvPr>
          <p:cNvCxnSpPr>
            <a:cxnSpLocks/>
          </p:cNvCxnSpPr>
          <p:nvPr/>
        </p:nvCxnSpPr>
        <p:spPr>
          <a:xfrm>
            <a:off x="3211064" y="5591264"/>
            <a:ext cx="1306286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25921F00-9985-4A54-B4AB-E8D56B8ADA6B}"/>
              </a:ext>
            </a:extLst>
          </p:cNvPr>
          <p:cNvCxnSpPr>
            <a:cxnSpLocks/>
          </p:cNvCxnSpPr>
          <p:nvPr/>
        </p:nvCxnSpPr>
        <p:spPr>
          <a:xfrm>
            <a:off x="4090457" y="5054157"/>
            <a:ext cx="0" cy="1351142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1D63925C-D369-448B-A6C8-05B3167F1CA5}"/>
                  </a:ext>
                </a:extLst>
              </p:cNvPr>
              <p:cNvSpPr/>
              <p:nvPr/>
            </p:nvSpPr>
            <p:spPr>
              <a:xfrm>
                <a:off x="9600778" y="2215581"/>
                <a:ext cx="1878719" cy="605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  <m:sup>
                          <m:r>
                            <a:rPr lang="ca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000" dirty="0"/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1D63925C-D369-448B-A6C8-05B3167F1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778" y="2215581"/>
                <a:ext cx="1878719" cy="6055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2B6781D2-C923-4CDB-B32E-67E569A8EA87}"/>
                  </a:ext>
                </a:extLst>
              </p:cNvPr>
              <p:cNvSpPr/>
              <p:nvPr/>
            </p:nvSpPr>
            <p:spPr>
              <a:xfrm>
                <a:off x="9595378" y="2831017"/>
                <a:ext cx="1939890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a-ES" sz="2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a-E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a-E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a-E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ca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000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2B6781D2-C923-4CDB-B32E-67E569A8EA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378" y="2831017"/>
                <a:ext cx="1939890" cy="9062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7C329433-6A63-426F-BAF4-7BD594A9B68D}"/>
                  </a:ext>
                </a:extLst>
              </p:cNvPr>
              <p:cNvSpPr/>
              <p:nvPr/>
            </p:nvSpPr>
            <p:spPr>
              <a:xfrm>
                <a:off x="9595378" y="3752806"/>
                <a:ext cx="1485535" cy="603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a-ES" sz="2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a-E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a-E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a-E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ca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000" dirty="0"/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7C329433-6A63-426F-BAF4-7BD594A9B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378" y="3752806"/>
                <a:ext cx="1485535" cy="6034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09CE140D-C4C6-441C-9839-589D944F32A8}"/>
                  </a:ext>
                </a:extLst>
              </p:cNvPr>
              <p:cNvSpPr/>
              <p:nvPr/>
            </p:nvSpPr>
            <p:spPr>
              <a:xfrm>
                <a:off x="9602295" y="4367467"/>
                <a:ext cx="1546705" cy="906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a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e>
                        <m:sup>
                          <m:r>
                            <a:rPr lang="ca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000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09CE140D-C4C6-441C-9839-589D944F3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295" y="4367467"/>
                <a:ext cx="1546705" cy="90614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Seta: Para Baixo 66">
            <a:extLst>
              <a:ext uri="{FF2B5EF4-FFF2-40B4-BE49-F238E27FC236}">
                <a16:creationId xmlns:a16="http://schemas.microsoft.com/office/drawing/2014/main" id="{82DA1CFA-524A-4628-991A-FD6B0050BAA5}"/>
              </a:ext>
            </a:extLst>
          </p:cNvPr>
          <p:cNvSpPr/>
          <p:nvPr/>
        </p:nvSpPr>
        <p:spPr>
          <a:xfrm rot="16200000">
            <a:off x="9228495" y="4746623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68" name="Seta: Para Baixo 67">
            <a:extLst>
              <a:ext uri="{FF2B5EF4-FFF2-40B4-BE49-F238E27FC236}">
                <a16:creationId xmlns:a16="http://schemas.microsoft.com/office/drawing/2014/main" id="{4E1DB9AB-9B53-40FB-AD5D-5E77AF558A96}"/>
              </a:ext>
            </a:extLst>
          </p:cNvPr>
          <p:cNvSpPr/>
          <p:nvPr/>
        </p:nvSpPr>
        <p:spPr>
          <a:xfrm rot="16200000">
            <a:off x="9228496" y="3990385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69" name="Seta: Para Baixo 68">
            <a:extLst>
              <a:ext uri="{FF2B5EF4-FFF2-40B4-BE49-F238E27FC236}">
                <a16:creationId xmlns:a16="http://schemas.microsoft.com/office/drawing/2014/main" id="{FBD1D70A-DECB-4896-966D-54040E9AA8AB}"/>
              </a:ext>
            </a:extLst>
          </p:cNvPr>
          <p:cNvSpPr/>
          <p:nvPr/>
        </p:nvSpPr>
        <p:spPr>
          <a:xfrm rot="16200000">
            <a:off x="9234466" y="3251295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0" name="Seta: Para Baixo 69">
            <a:extLst>
              <a:ext uri="{FF2B5EF4-FFF2-40B4-BE49-F238E27FC236}">
                <a16:creationId xmlns:a16="http://schemas.microsoft.com/office/drawing/2014/main" id="{DCD23121-D460-4EF2-BFD8-65C30B5214C1}"/>
              </a:ext>
            </a:extLst>
          </p:cNvPr>
          <p:cNvSpPr/>
          <p:nvPr/>
        </p:nvSpPr>
        <p:spPr>
          <a:xfrm rot="16200000">
            <a:off x="9233896" y="2444441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9965F8B9-9947-4191-88B5-496C5DB93660}"/>
                  </a:ext>
                </a:extLst>
              </p:cNvPr>
              <p:cNvSpPr/>
              <p:nvPr/>
            </p:nvSpPr>
            <p:spPr>
              <a:xfrm>
                <a:off x="3198225" y="4984478"/>
                <a:ext cx="784189" cy="605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</m:oMath>
                  </m:oMathPara>
                </a14:m>
                <a:endParaRPr lang="ca-ES" sz="2000" dirty="0"/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9965F8B9-9947-4191-88B5-496C5DB93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225" y="4984478"/>
                <a:ext cx="784189" cy="60555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C4F3037-E9A6-4DE3-8F97-0E4B07218CB7}"/>
                  </a:ext>
                </a:extLst>
              </p:cNvPr>
              <p:cNvSpPr/>
              <p:nvPr/>
            </p:nvSpPr>
            <p:spPr>
              <a:xfrm>
                <a:off x="3198225" y="5555660"/>
                <a:ext cx="784189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mr>
                      </m:m>
                    </m:oMath>
                  </m:oMathPara>
                </a14:m>
                <a:endParaRPr lang="ca-ES" sz="20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C4F3037-E9A6-4DE3-8F97-0E4B07218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225" y="5555660"/>
                <a:ext cx="784189" cy="9062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26A6BCA0-5A8E-4FF1-A75C-3AC0BC6C5AD7}"/>
                  </a:ext>
                </a:extLst>
              </p:cNvPr>
              <p:cNvSpPr/>
              <p:nvPr/>
            </p:nvSpPr>
            <p:spPr>
              <a:xfrm>
                <a:off x="4088201" y="4987232"/>
                <a:ext cx="385042" cy="603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ca-ES" sz="2000" dirty="0"/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26A6BCA0-5A8E-4FF1-A75C-3AC0BC6C5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201" y="4987232"/>
                <a:ext cx="385042" cy="6034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0631BDC0-ED12-4027-87BF-C002677F0C50}"/>
                  </a:ext>
                </a:extLst>
              </p:cNvPr>
              <p:cNvSpPr/>
              <p:nvPr/>
            </p:nvSpPr>
            <p:spPr>
              <a:xfrm>
                <a:off x="4090457" y="5565512"/>
                <a:ext cx="385041" cy="906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mr>
                      </m:m>
                    </m:oMath>
                  </m:oMathPara>
                </a14:m>
                <a:endParaRPr lang="ca-ES" sz="2000" dirty="0"/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0631BDC0-ED12-4027-87BF-C002677F0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457" y="5565512"/>
                <a:ext cx="385041" cy="90614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639050E1-8D00-4117-BAE4-9F807CC51292}"/>
              </a:ext>
            </a:extLst>
          </p:cNvPr>
          <p:cNvCxnSpPr>
            <a:stCxn id="16" idx="2"/>
          </p:cNvCxnSpPr>
          <p:nvPr/>
        </p:nvCxnSpPr>
        <p:spPr>
          <a:xfrm flipH="1">
            <a:off x="3982414" y="2821131"/>
            <a:ext cx="6557724" cy="21633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xão reta unidirecional 76">
            <a:extLst>
              <a:ext uri="{FF2B5EF4-FFF2-40B4-BE49-F238E27FC236}">
                <a16:creationId xmlns:a16="http://schemas.microsoft.com/office/drawing/2014/main" id="{A72C5F02-3CC2-4C76-998F-18560E31FC44}"/>
              </a:ext>
            </a:extLst>
          </p:cNvPr>
          <p:cNvCxnSpPr/>
          <p:nvPr/>
        </p:nvCxnSpPr>
        <p:spPr>
          <a:xfrm flipH="1">
            <a:off x="3974130" y="3737227"/>
            <a:ext cx="6557724" cy="21633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xão reta unidirecional 77">
            <a:extLst>
              <a:ext uri="{FF2B5EF4-FFF2-40B4-BE49-F238E27FC236}">
                <a16:creationId xmlns:a16="http://schemas.microsoft.com/office/drawing/2014/main" id="{A4E2C77F-349C-446F-B2CF-4E678FE99D33}"/>
              </a:ext>
            </a:extLst>
          </p:cNvPr>
          <p:cNvCxnSpPr>
            <a:cxnSpLocks/>
          </p:cNvCxnSpPr>
          <p:nvPr/>
        </p:nvCxnSpPr>
        <p:spPr>
          <a:xfrm flipH="1">
            <a:off x="4473243" y="4270851"/>
            <a:ext cx="6025069" cy="10826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xão reta unidirecional 78">
            <a:extLst>
              <a:ext uri="{FF2B5EF4-FFF2-40B4-BE49-F238E27FC236}">
                <a16:creationId xmlns:a16="http://schemas.microsoft.com/office/drawing/2014/main" id="{9A5D91F7-DE0E-46DA-AE1D-B6852E319BEE}"/>
              </a:ext>
            </a:extLst>
          </p:cNvPr>
          <p:cNvCxnSpPr>
            <a:cxnSpLocks/>
          </p:cNvCxnSpPr>
          <p:nvPr/>
        </p:nvCxnSpPr>
        <p:spPr>
          <a:xfrm flipH="1">
            <a:off x="4530189" y="5071408"/>
            <a:ext cx="5970903" cy="9204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:a16="http://schemas.microsoft.com/office/drawing/2014/main" id="{39AED75D-2648-4FAB-AA83-AB86187E1F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55"/>
          <a:stretch/>
        </p:blipFill>
        <p:spPr>
          <a:xfrm>
            <a:off x="5131247" y="4997796"/>
            <a:ext cx="1639896" cy="15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4" grpId="0"/>
      <p:bldP spid="45" grpId="0"/>
      <p:bldP spid="47" grpId="0"/>
      <p:bldP spid="8" grpId="0"/>
      <p:bldP spid="16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REEN_RECS_UPDATED" val="C:\Users\filom\Documents\ENGIMATH\LESSONS\MATRICES\LESSON 8\Lesson_08_Q1\"/>
  <p:tag name="ISPRING_SCORM_RATE_QUIZZES" val="1"/>
  <p:tag name="ISPRING_SCORM_PASSING_SCORE" val="80.000000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FV0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RVd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EVXR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BFV0RSNeLgw3wDAAAADAAAIQAAAHVuaXZlcnNhbC9mbGFzaF9za2luX3NldHRpbmdzLnhtbI1WbW/aMBD+XH4FYt9hpd1opRSJviBVY201Or47yQFWHTuyHTr+/e5MHBwIJURI8d3z2OfnzudE5oPL7ga04Ure9Ya9ceciSgqtQdp3yHLBLHRjZuA5vetN/85mvYFDKKH0HKzlcmXQUFq6HFGJynImtzO1Uv2YJR8rrQqZ9sbfplf0RAMHPSCttzloweUH4n4Mb+4fp804wY19tpD1lyyBvsLAkfB0+TR8GrYh5BqMAQrm9nEynPw8wxEsBuFXuR5d31xPWjH2y0zdrxVpww23jjQajq5G180klBaxdV2/WCNXeZG3T0Ou1YpiP2CM6DnDEIqlWA0If7yl5wwcK2tLi5zJt4V/9oz2cWGtkv1ESYtF25dKZ0wgZ+l+rThlhlswXBVVS2DkcdqC4CsoHqXJKWHYCuqqJ5BepqfyhOqBruO/in5XNaGYrBloBE8xDqVTFzF8p2cPLd+Ckx+RhlqJN1qh1hGonmMBY6sLiAZ+RB6zVp+vhcXj7r2hxSPecI9vrDAwXjJhStDe6GF/4JPLNJinNHj/Qokig4ddlOFUdYeHPzzcu8SFyMpWhaZhU5r26wZGj3tBwY9wgdHj5qT6qxTbI/Chhxj+DN0zl7290mXIgdQXEUiG714fP3Iumn9GrccEC5YGB8hUCmNXEe88A0pONHA2imJwEEYk2YavmMV75Ddh4u3cQm6iwYF9V0SNNRNZbgUcV1KiCm0wBnQu6ltt8BBhd/bMxM5gaT22bvTS0zUV5tqNO1+K6qffibQbdC1eYHe9jOkP0O9KCdPrlhRsYqiuuzcP4XRPYP8B/SyXqg1BKgvhzC64RqTanaZWWGYtS9YZRtIcdaWdS15jkqJyvePkySKLQT9hwjn4QqvbCLXmq7XAv11w+IS0Dj/hJJ5d41SS8aqGA4NLMTCdrH197wZkzwphuYANiNIXGGiTJ7YTGTwMx3ukwqkXW2A5W2ll89hXQq3h1RxH8AXGo+pNKHScKWTLYuN2s28IvgsHIQSNuWxrVIVhR3NjVyjhjOhsUAtTEijHCqvmlmlbTrcfu62yDUwkz1z3QDMt4wNrcBFFKJWXIjiXxx/Z/ep0o1QTVdM3eJoJ1BnHwyaC89Qb4zset/FSA4Rd0Rk7Vav+BdtYMZ2+VIBa725wExd3hpeZa7CG5HvFL45oEFhdOirl8R2/+8edzn9QSwMEFAACAAgARVdEUu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RVdEUsas6DLAAQAAfgYAAB8AAAB1bml2ZXJzYWwvaHRtbF9za2luX3NldHRpbmdzLmpzjZTBT8IwFMbv/BVkXg3RgU68YYDEhIOJ3oyHrnuMha6vaQuCxv/ddQh23ZvSXuiXH9/ra9fvs9evRsSj/n3/s/5dr5+a61oDp1m9gcumLjr00umREUUGL0UJopAQBcjWIUsmDJz0r1+Eco5k7Zruny0o4/lFSMDq5O+JmgANoW0J7Z0y3FHix/HfPa+rQ0feOacba1EOOEoL0g4k6pLVTHSxrIffYQDjFvQ/6JJxaJjexHdp1kn+Oo7SJONjn+NYKib3C8xxkDK+zjVuZHag50M3fXq1V6CrG1+fyj5M5z4gCmMfLZRh4dn1LJ7F3aTSYAz81B1PJ/HkloQFS0H4DSWju9HkD7RhPK/HH/S2MIU90kmcDJORTyuWQ+uUOGTX2bCJycqrdZqt4gfOws56zbAGIdgedMuq/WEoVBt1xgUqjbk7kTaauEmiAllWyPzATcdukpzbrLPt+jbqyBikqLPj7cGVmz4THMYkajwzDJ7ZinjKZVe4nBENlnzcJqi6oHJBUCJVFymQDLQgRY/bsWHWuPVr1TjTa9AviKLKT3ctYKo4Af0ol+gEZi3jq7LSqobe/Kgg987P7jLcZ+/rG1BLAwQUAAIACABFV0RSlBOzImkAAABuAAAAHAAAAHVuaXZlcnNhbC9sb2NhbF9zZXR0aW5ncy54bWwNzDEOgzAMQNGdU1jeKe3WgcDGVpbSA1jERZEcG5GA4PZk+8PTb/szChy8pWDq8PV4IrDO5oMuDn/TUL8RUib1JKbsUA2h76pWbCb5cs4FJliFLt4mjiUyjxSLHHYRqOFTXv/AHpuuugFQSwMEFAACAAgADWhCUqqfjlkWCgAAFhkAABcAAAB1bml2ZXJzYWwvdW5pdmVyc2FsLnBuZ+2Ya1RTVxbHjwKKKAXscnwhwaHWdmGliAgEAkKp6GBhxnEKyEtEEpVHwAABAkQeq6IVaNESAiSxr0ErkGKEECCg+EgtMSlggzEPiNBcIISAgRtCSDIXbefDzKxZM/N1+HDXXffc39n/fc7Zd+9z7qU/hoXY2myzAQDYHjkcfAwAi1IAVg9ar0Fawm7z7yK3VYRjIUGgWeA4gTxY4gI/CgSgpXL9UoIV8rwu/XAUAYCNmcvXKjkWlQPAlltHggOP58SpZS2fuhpyLyiWym8ONhAZ/p8JYm1KQonvbpiY2jvSK1PHeHutezuGv8u9jVNzMmyhWei24dSdqkMDl7KHoaJKUjYRu993IE7585lW8vw6AC68FWgNgP0u61UAfGW5E4CD15wtASjbiLgM/lRsD4DzH+xXAxC8LgiB3/lH+OlHgQvzQ/HbE6+4P9qSeCW3n/Pzk2XmrsrhPzPwX6mtwCvwCrwCr8Ar8Aq8Aq/AK/AKvAKvwP+f8NPN64J+PXm6M72GCw1q6Hyn/KNXB1Dezn9jdFLpvHSfSDbNXSXrmeFk3VXz0hzbvIBimBZRpvldWDgJPgunwg7gQjPD9JI4zNguWHpiZ07VLfXH0FFLC17DqPsokxYfYFysCyjw72DXabUo45TE3BkOp/VJD6giBRncBnKaTS/eZCDLH9o9nRqdcgUA86Y7CSpTmvQPmaYF/Tvx+KBj1wKIygUnW7iuOJ2+9ZmkKKJeHAHACeWPI3LOl7n8oznSSY15ok6WSuUJHCEXxKTuOBzi1AhAFz6uYmFJPzncY8i/w2SxbbX1Pi/+6izt7I9wQix0xczpCaq+Q7q2BLpHyFjJTD++ijD3JDUuKQAAuUeENSOg2b572vHzN3pxPUcEKYZaL3buF0YAcjSWCm3Ir6/cZt/2GeriPLk1tRbcJe1GOhXPZEFlmfb+2u+ktZzy0NfmfAMXlhxKmb4h35Sk42k4/i6Syi8RAH/0b+3WvW7vU6S3BRg3NyuwMP6bwk5rN/5SES83WZY7gipvCW2OheTDnpYI4bS1VDJDJWve+7NjYE4+3ViDfnEzsH2qYLpMnd1MDYVFUR7k+8qh4aUJbRXZndybgBeHEh57qhy5ajUA+ZmVNr3LKyKMXupjrO38RVhsnKP0GEynydi9e/i5Un72dkIzp5oa1ce3uqA+r53N5ngStrOkizkazLuFpp81PebnMSPexucYD0nXQ/mBaap6FmOUizJoSSJIjv6EIBXxGiS1lUNDyoxWU0Fam4pexxG2kTemOeFIfTtoLpYKAd8i0YDbphwm7GbEfVnnm959gEFWlSfs5WBpuSNSw8WPVwH/jhBLRT0hVbbtOEHejhNAIp/RKchHUkM9LGWtPk1j0ekNYTl7JHfzH9QbTAKx5BGGxTXqTez4aF7WDgY1lJdeofOWidBt2nn2NDOpczrao7KhiSScZRNKKVem+XDgAbvr3CSsciujKfd3WM0b3LFMvRrNepJkCPjcxQLM9GN+b81mbqzTcrlJ8tqsvT5QBuFlj22VXrqHZXullQ934T+UniDCZ0VRLIFPBL9R3Uw96MiSw9rKGjXnpSfcliGsl5vg/IIdQ5tIHpQKBXzqp+eiEzj/gHhGlCqV6YRns9M0teLsBy6ar5FpedyIomcslmShoRTUNfx77BSKrJlFnxBPD/qdrDi0E9wNIaou6Sca7beEMK7E37uN2R3Twg5KggnIUu1RGSINLNt6daNrEYspETJHvLnnF8p8bG+HLvvRKIk3yzpfdmDiEDf4Hee8JM+7GwmayRmOYbqaaoxlu4cZFONI0IVjjTONOAu4murDfepLHJd+TqKMufnEFirnLhLp92okNT55UVvByNedu63ZuxdHx9s+vjFlpeh40b55k0RIi9tZTxjU62rV3U+sSlpeJAkSKC6BpLMiHbGJmyr1UMHQ5DicRNO2Zm3QFc80JXqz1Bdapm8Nijs1Ffxs39FMcgXfwc3oWyqZr+DvwjexnI5DWNIRclfWTV0VNwvGBs2c2SBYjmJd/XHm99ugUyO1Uff2Jbib5Wue5g2Y969pa2Mei3YnnPPvqY5yS4iBmKreh5jh+9EsY2FzC7uchJWZHEvUH9ZeGs+KwVFblzx56VgBiy2gEfGaTi5zeJ9rEM8lDp1X6uzHEkxYjGWKLNINQBKdpkT0m2lc1ypozevha3Jx/eopq8EUPOmeIsaebvpxAD1UH1mTJUrRpZowbx+ERrMUL7a6bablfussLfTLaK1Qxdl3Z23AKU1iNLHojOzRM8Niqwc7oPLTXxw03nlIWNKjoIFNvZ6StQL5EG6vOBqqpaJgLuUzOumABaJad3Weq72eDDlEpHx8nc95frlykJJGP/TwcrUPW7K307/Htp4bFeGF63TdR58930+dN8Ym47fr+B3GTaUSV5LqsuKVA2xJZF8lVzs5aJgebzSk+E2em3YonjktskjB3D9/VrRDLzK/vyw+kIIqk7xTbxbwGvqEy5NOqLhDdMpUHw1uur7NFZ1GHTwpruPeiIS+YD/i8/Pe7G0tH3Qtr6z/TVY+G7v5rEhjluVtGMqITmijb3nmyyMH2zcXbGsIXy31QHLf1aiAo6NNqBdUdXL1cMcD0mM5eoifHQ8V7UcxzUXq9+yQ71C2vdRDQuhqIX4x3iReXz0o/vTy/ANTJFQtSX+GLq9bd7lJ79QWTx5r1GhOkCTtOLhCc/YHfKXw28T27m5blhoO0/BIJenTUFOIPCKka0xjn0bpWZ5dHBbDej8MBZKVFdF2VeoSHH551M/FhxQi+W0AUDKX4nSs0UlecysYT1PRBHHf1ws4NyJ7eN4QReuLpZzC+qq+EzWSFltDBIum5lYkvJTSWRl9MyIezUs3kPJZJjksKmjxJ4fbC0bPxJY7VnZXkUqdpVQ1yyNx+k6uc5O4uy0/5rtFJG1zkmCnMVLfqtcp2idjOO6tdti4y0Zr3lGqyW3TBOyrZEbTz7RjK2aq+j08hKtTVAXC4FFP8yDnNJ6WDO2Po3CTXiVOqy99XhUj68CFR0dbhEkGNeuDRH96x3AcujD5VVT5bC5JxOeCC5Vh9v5kS4VKgKz/+n+uTd8gtZEpltX9q2o2M0crpbtDcqtM1V9gJDi5b5YKUYELHYRgtDVjVuAvoaYyTCYFPUJsBy7o/q4z4eyoDftKuIDipWgHOq+lcX8sRAo2rnhG72IdT6z4YS2yLUFddM43WfcO0ZaLOq67cbbfw2ADDvZRcvCfLEoXbx0eMt08QBjmZ/gjVT0/POCkPNgKXIegeGOhTvqTH7Yi+OJh8z7CneVtBq5H//jrR3U3AMg0jvB6xJiQ/TqhW+E8Txiiz9N8u1OulQ4GeFkpckR1DL9zXZcQHQmq28C6dcyOztmX89YaSgS+TOeng4Wvf9/znP/HLdlAQ7h5fUvLB+S5uvPLPcCRD8OCm4NOFv8NUEsDBBQAAgAIAA1oQlLlZcaxSwAAAGoAAAAbAAAAdW5pdmVyc2FsL3VuaXZlcnNhbC5wbmcueG1ss7GvyM1RKEstKs7Mz7NVMtQzULK34+WyKShKLctMLVeoAIoBBSFASaESyDVCcMszU0oybJUszM0QYhmpmekZJbZKZqbmcEF9oJEAUEsBAgAAFAACAAgAEkRsTmtfMwTVAgAA9wcAAA8AAAAAAAAAAQAAAAAAAAAAAG5vbmUvcGxheWVyLnhtbFBLAQIAABQAAgAIAKmaek64+Zi64gIAAGcKAAAYAAAAAAAAAAEAAAAAAAIDAABub25lL2NvbW1vbl9tZXNzYWdlcy5sbmdQSwECAAAUAAIACACpmnpOtrL3yKUAAACCAQAAKQAAAAAAAAABAAAAAAAaBgAAbm9uZS9wbGF5YmFja19hbmRfbmF2aWdhdGlvbl9zZXR0aW5ncy54bWxQSwECAAAUAAIACACpmnpOH1SKajADAADHDgAAIgAAAAAAAAABAAAAAAAGBwAAbm9uZS9mbGFzaF9wdWJsaXNoaW5nX3NldHRpbmdzLnhtbFBLAQIAABQAAgAIAKmaek5CgcTFGAEAANQCAAAcAAAAAAAAAAEAAAAAAHYKAABub25lL2ZsYXNoX3NraW5fc2V0dGluZ3MueG1sUEsBAgAAFAACAAgAqZp6TtebcJYrAwAAbw4AACEAAAAAAAAAAQAAAAAAyAsAAG5vbmUvaHRtbF9wdWJsaXNoaW5nX3NldHRpbmdzLnhtbFBLAQIAABQAAgAIAKmaek6Oc/b6agAAAOUAAAAaAAAAAAAAAAEAAAAAADIPAABub25lL2h0bWxfc2tpbl9zZXR0aW5ncy5qc1BLAQIAABQAAgAIALCaek68fTX3SgAAAEkAAAAXAAAAAAAAAAEAAAAAANQPAABub25lL2xvY2FsX3NldHRpbmdzLnhtbFBLAQIAABQAAgAIAJO+llA2YVgCRwMAAOEJAAAUAAAAAAAAAAEAAAAAAFMQAAB1bml2ZXJzYWwvcGxheWVyLnhtbFBLAQIAABQAAgAIAEVXRFKcXjIIFAYAADcXAAAdAAAAAAAAAAEAAAAAAMwTAAB1bml2ZXJzYWwvY29tbW9uX21lc3NhZ2VzLmxuZ1BLAQIAABQAAgAIAEVXRFJmsqLVpQAAAIMBAAAuAAAAAAAAAAEAAAAAABsaAAB1bml2ZXJzYWwvcGxheWJhY2tfYW5kX25hdmlnYXRpb25fc2V0dGluZ3MueG1sUEsBAgAAFAACAAgARVdEUtC9L7ROBAAAhxUAACcAAAAAAAAAAQAAAAAADBsAAHVuaXZlcnNhbC9mbGFzaF9wdWJsaXNoaW5nX3NldHRpbmdzLnhtbFBLAQIAABQAAgAIAEVXRFI14uDDfAMAAAAMAAAhAAAAAAAAAAEAAAAAAJ8fAAB1bml2ZXJzYWwvZmxhc2hfc2tpbl9zZXR0aW5ncy54bWxQSwECAAAUAAIACABFV0RS5kXGEUgEAAARFQAAJgAAAAAAAAABAAAAAABaIwAAdW5pdmVyc2FsL2h0bWxfcHVibGlzaGluZ19zZXR0aW5ncy54bWxQSwECAAAUAAIACABFV0RSxqzoMsABAAB+BgAAHwAAAAAAAAABAAAAAADmJwAAdW5pdmVyc2FsL2h0bWxfc2tpbl9zZXR0aW5ncy5qc1BLAQIAABQAAgAIAEVXRFKUE7MiaQAAAG4AAAAcAAAAAAAAAAEAAAAAAOMpAAB1bml2ZXJzYWwvbG9jYWxfc2V0dGluZ3MueG1sUEsBAgAAFAACAAgADWhCUqqfjlkWCgAAFhkAABcAAAAAAAAAAAAAAAAAhioAAHVuaXZlcnNhbC91bml2ZXJzYWwucG5nUEsBAgAAFAACAAgADWhCUuVlxrFLAAAAagAAABsAAAAAAAAAAQAAAAAA0TQAAHVuaXZlcnNhbC91bml2ZXJzYWwucG5nLnhtbFBLBQYAAAAAEgASAFYFAABVNQAAAAA="/>
  <p:tag name="ISPRING_UUID" val="{B714FFBE-7730-4DBB-AC46-4F67A407886A}"/>
  <p:tag name="ISPRING_ULTRA_SCORM_COURCE_TITLE" val="Lliçó_08_N1_CT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d\u0013*{0FCB5101-AEB5-4723-8DCE-7D5C9063266D}&quot;,&quot;C:\\Users\\Carles Serrat\\Desktop\\EngiMath-UPC\\Execution\\LLIÇONS\\LLIÇÓ 8&quot;],[&quot;*\uFFFD\uFFFD\uFFFD{BB4CDCA5-F38E-475C-8C53-186BBAA01A72}&quot;,&quot;C:\\Users\\filom\\Documents\\ENGIMATH\\LESSONS\\MATRICES\\LESSON 8&quot;]]"/>
  <p:tag name="ISPRING_PRESENTATION_TITLE" val="Lliçó_08_N1_CT"/>
  <p:tag name="ISPRING_RESOURCE_FOLDER" val="C:\Users\usuari\Downloads\MBruguera\CatDef\LLIÇONS\LLIÇÓ 8\Lliçó_08_N1_CT"/>
  <p:tag name="ISPRING_PRESENTATION_PATH" val="C:\Users\usuari\Downloads\MBruguera\CatDef\LLIÇONS\LLIÇÓ 8\Lliçó_08_N1_CT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99Rlf9QcIuRBDve0BeiV4Q&quot;,&quot;gi&quot;:&quot;lsknoda5qv1EZXJMOCwFDQ&quot;,&quot;ti&quot;:&quot;characters&quot;,&quot;vs&quot;:{&quot;f&quot;:[878,854,642],&quot;i&quot;:{&quot;d&quot;:&quot;99Rlf9QcIuRBDve0BeiV4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8ZfF4_VwcvlE6VXjnJwXNA&quot;,&quot;gi&quot;:&quot;lsknoda5qv1EZXJMOCwFDQ&quot;,&quot;ti&quot;:&quot;characters&quot;,&quot;vs&quot;:{&quot;f&quot;:[878,854,642],&quot;i&quot;:{&quot;d&quot;:&quot;8ZfF4_VwcvlE6VXjnJwXN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7iCsY5V9Bl4IHyahq-mng&quot;,&quot;gi&quot;:&quot;lsknoda5qv1EZXJMOCwFDQ&quot;,&quot;ti&quot;:&quot;characters&quot;,&quot;vs&quot;:{&quot;f&quot;:[878,854,501],&quot;i&quot;:{&quot;d&quot;:&quot;K7iCsY5V9Bl4IHyahq-mng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jbWt-Wrr4tw7XmPRqGB2lA&quot;,&quot;gi&quot;:&quot;lsknoda5qv1EZXJMOCwFDQ&quot;,&quot;ti&quot;:&quot;characters&quot;,&quot;vs&quot;:{&quot;f&quot;:[878,854],&quot;i&quot;:{&quot;d&quot;:&quot;jbWt-Wrr4tw7XmPRqGB2lA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C:\Users\usuari\Downloads\MBruguera\CatDef\LLIÇONS\LLIÇÓ 8\Lliçó_08_N1_CT\quiz\quiz3.quiz"/>
  <p:tag name="ISPRING_QUIZ_RELATIVE_PATH" val="Lliçó_08_N1_CT\quiz\quiz3.qui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JwbKQCZtFmwo-E5kkravcg&quot;,&quot;gi&quot;:&quot;lsknoda5qv1EZXJMOCwFDQ&quot;,&quot;ti&quot;:&quot;characters&quot;,&quot;vs&quot;:{&quot;f&quot;:[878,854,501],&quot;i&quot;:{&quot;d&quot;:&quot;JwbKQCZtFmwo-E5kkravc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E5D118-D0B7-47F0-B4E0-8E6185D92524}"/>
</file>

<file path=customXml/itemProps2.xml><?xml version="1.0" encoding="utf-8"?>
<ds:datastoreItem xmlns:ds="http://schemas.openxmlformats.org/officeDocument/2006/customXml" ds:itemID="{3AACCA92-BFE4-4FBA-9258-69EF237841F1}"/>
</file>

<file path=customXml/itemProps3.xml><?xml version="1.0" encoding="utf-8"?>
<ds:datastoreItem xmlns:ds="http://schemas.openxmlformats.org/officeDocument/2006/customXml" ds:itemID="{7AFA8121-A093-40D7-914E-16234F6C21C8}"/>
</file>

<file path=docProps/app.xml><?xml version="1.0" encoding="utf-8"?>
<Properties xmlns="http://schemas.openxmlformats.org/officeDocument/2006/extended-properties" xmlns:vt="http://schemas.openxmlformats.org/officeDocument/2006/docPropsVTypes">
  <TotalTime>17926</TotalTime>
  <Words>2238</Words>
  <Application>Microsoft Office PowerPoint</Application>
  <PresentationFormat>Widescreen</PresentationFormat>
  <Paragraphs>305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Lliçó_08_N1_CT</dc:title>
  <dc:creator>Filomena Soares</dc:creator>
  <cp:lastModifiedBy>usuari</cp:lastModifiedBy>
  <cp:revision>343</cp:revision>
  <dcterms:created xsi:type="dcterms:W3CDTF">2019-03-25T06:42:45Z</dcterms:created>
  <dcterms:modified xsi:type="dcterms:W3CDTF">2021-07-26T18:52:20Z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