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86" r:id="rId4"/>
    <p:sldId id="287" r:id="rId5"/>
    <p:sldId id="290" r:id="rId6"/>
    <p:sldId id="278" r:id="rId7"/>
    <p:sldId id="288" r:id="rId8"/>
    <p:sldId id="289" r:id="rId9"/>
    <p:sldId id="279" r:id="rId10"/>
    <p:sldId id="280" r:id="rId11"/>
    <p:sldId id="297" r:id="rId12"/>
    <p:sldId id="291" r:id="rId13"/>
    <p:sldId id="292" r:id="rId14"/>
    <p:sldId id="293" r:id="rId15"/>
    <p:sldId id="294" r:id="rId16"/>
    <p:sldId id="284" r:id="rId17"/>
    <p:sldId id="300" r:id="rId18"/>
    <p:sldId id="283" r:id="rId19"/>
  </p:sldIdLst>
  <p:sldSz cx="12192000" cy="6858000"/>
  <p:notesSz cx="6858000" cy="9144000"/>
  <p:custDataLst>
    <p:tags r:id="rId2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756" y="78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0534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23712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7092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0464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302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75267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5054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314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58870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3697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0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0565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548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86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4429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30038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763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69692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22/08/2021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10" Type="http://schemas.openxmlformats.org/officeDocument/2006/relationships/slide" Target="slide1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slide" Target="slide9.xml"/><Relationship Id="rId3" Type="http://schemas.openxmlformats.org/officeDocument/2006/relationships/image" Target="../media/image1.jpg"/><Relationship Id="rId21" Type="http://schemas.openxmlformats.org/officeDocument/2006/relationships/slide" Target="slide16.xml"/><Relationship Id="rId12" Type="http://schemas.openxmlformats.org/officeDocument/2006/relationships/image" Target="../media/image49.png"/><Relationship Id="rId17" Type="http://schemas.openxmlformats.org/officeDocument/2006/relationships/slide" Target="slide2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image" Target="../media/image47.png"/><Relationship Id="rId15" Type="http://schemas.openxmlformats.org/officeDocument/2006/relationships/image" Target="../media/image52.png"/><Relationship Id="rId19" Type="http://schemas.openxmlformats.org/officeDocument/2006/relationships/slide" Target="slide10.xml"/><Relationship Id="rId4" Type="http://schemas.openxmlformats.org/officeDocument/2006/relationships/image" Target="../media/image3.png"/><Relationship Id="rId1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slide" Target="slide9.xml"/><Relationship Id="rId3" Type="http://schemas.openxmlformats.org/officeDocument/2006/relationships/image" Target="../media/image1.jpg"/><Relationship Id="rId21" Type="http://schemas.openxmlformats.org/officeDocument/2006/relationships/slide" Target="slide16.xml"/><Relationship Id="rId12" Type="http://schemas.openxmlformats.org/officeDocument/2006/relationships/image" Target="../media/image49.png"/><Relationship Id="rId17" Type="http://schemas.openxmlformats.org/officeDocument/2006/relationships/slide" Target="slide2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5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5" Type="http://schemas.openxmlformats.org/officeDocument/2006/relationships/image" Target="../media/image54.png"/><Relationship Id="rId15" Type="http://schemas.openxmlformats.org/officeDocument/2006/relationships/image" Target="../media/image52.png"/><Relationship Id="rId19" Type="http://schemas.openxmlformats.org/officeDocument/2006/relationships/slide" Target="slide10.xml"/><Relationship Id="rId4" Type="http://schemas.openxmlformats.org/officeDocument/2006/relationships/image" Target="../media/image3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png"/><Relationship Id="rId18" Type="http://schemas.openxmlformats.org/officeDocument/2006/relationships/slide" Target="slide2.xml"/><Relationship Id="rId3" Type="http://schemas.openxmlformats.org/officeDocument/2006/relationships/image" Target="../media/image1.jpg"/><Relationship Id="rId21" Type="http://schemas.openxmlformats.org/officeDocument/2006/relationships/slide" Target="slide6.xml"/><Relationship Id="rId12" Type="http://schemas.openxmlformats.org/officeDocument/2006/relationships/image" Target="../media/image49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9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60.png"/><Relationship Id="rId5" Type="http://schemas.openxmlformats.org/officeDocument/2006/relationships/image" Target="../media/image56.png"/><Relationship Id="rId15" Type="http://schemas.openxmlformats.org/officeDocument/2006/relationships/image" Target="../media/image57.png"/><Relationship Id="rId19" Type="http://schemas.openxmlformats.org/officeDocument/2006/relationships/slide" Target="slide9.xml"/><Relationship Id="rId4" Type="http://schemas.openxmlformats.org/officeDocument/2006/relationships/image" Target="../media/image3.png"/><Relationship Id="rId14" Type="http://schemas.openxmlformats.org/officeDocument/2006/relationships/image" Target="../media/image550.png"/><Relationship Id="rId22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67.png"/><Relationship Id="rId3" Type="http://schemas.openxmlformats.org/officeDocument/2006/relationships/image" Target="../media/image1.jpg"/><Relationship Id="rId21" Type="http://schemas.openxmlformats.org/officeDocument/2006/relationships/slide" Target="slide9.xml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5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24" Type="http://schemas.openxmlformats.org/officeDocument/2006/relationships/slide" Target="slide16.xml"/><Relationship Id="rId5" Type="http://schemas.openxmlformats.org/officeDocument/2006/relationships/image" Target="../media/image61.png"/><Relationship Id="rId15" Type="http://schemas.openxmlformats.org/officeDocument/2006/relationships/image" Target="../media/image64.png"/><Relationship Id="rId23" Type="http://schemas.openxmlformats.org/officeDocument/2006/relationships/slide" Target="slide6.xml"/><Relationship Id="rId19" Type="http://schemas.openxmlformats.org/officeDocument/2006/relationships/image" Target="../media/image68.png"/><Relationship Id="rId4" Type="http://schemas.openxmlformats.org/officeDocument/2006/relationships/image" Target="../media/image3.png"/><Relationship Id="rId14" Type="http://schemas.openxmlformats.org/officeDocument/2006/relationships/image" Target="../media/image63.png"/><Relationship Id="rId22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660.png"/><Relationship Id="rId26" Type="http://schemas.openxmlformats.org/officeDocument/2006/relationships/image" Target="../media/image74.png"/><Relationship Id="rId3" Type="http://schemas.openxmlformats.org/officeDocument/2006/relationships/image" Target="../media/image1.jpg"/><Relationship Id="rId21" Type="http://schemas.openxmlformats.org/officeDocument/2006/relationships/image" Target="../media/image690.png"/><Relationship Id="rId34" Type="http://schemas.openxmlformats.org/officeDocument/2006/relationships/slide" Target="slide16.xml"/><Relationship Id="rId12" Type="http://schemas.openxmlformats.org/officeDocument/2006/relationships/image" Target="../media/image691.png"/><Relationship Id="rId17" Type="http://schemas.openxmlformats.org/officeDocument/2006/relationships/image" Target="../media/image650.png"/><Relationship Id="rId25" Type="http://schemas.openxmlformats.org/officeDocument/2006/relationships/image" Target="../media/image73.png"/><Relationship Id="rId33" Type="http://schemas.openxmlformats.org/officeDocument/2006/relationships/slide" Target="slide6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40.png"/><Relationship Id="rId20" Type="http://schemas.openxmlformats.org/officeDocument/2006/relationships/image" Target="../media/image680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24" Type="http://schemas.openxmlformats.org/officeDocument/2006/relationships/image" Target="../media/image72.png"/><Relationship Id="rId32" Type="http://schemas.openxmlformats.org/officeDocument/2006/relationships/slide" Target="slide10.xml"/><Relationship Id="rId5" Type="http://schemas.openxmlformats.org/officeDocument/2006/relationships/image" Target="../media/image69.png"/><Relationship Id="rId15" Type="http://schemas.openxmlformats.org/officeDocument/2006/relationships/image" Target="../media/image630.png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9" Type="http://schemas.openxmlformats.org/officeDocument/2006/relationships/image" Target="../media/image670.png"/><Relationship Id="rId31" Type="http://schemas.openxmlformats.org/officeDocument/2006/relationships/slide" Target="slide9.xml"/><Relationship Id="rId4" Type="http://schemas.openxmlformats.org/officeDocument/2006/relationships/image" Target="../media/image3.png"/><Relationship Id="rId14" Type="http://schemas.openxmlformats.org/officeDocument/2006/relationships/image" Target="../media/image620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image" Target="../media/image680.png"/><Relationship Id="rId26" Type="http://schemas.openxmlformats.org/officeDocument/2006/relationships/image" Target="../media/image76.png"/><Relationship Id="rId3" Type="http://schemas.openxmlformats.org/officeDocument/2006/relationships/image" Target="../media/image1.jpg"/><Relationship Id="rId21" Type="http://schemas.openxmlformats.org/officeDocument/2006/relationships/image" Target="../media/image71.png"/><Relationship Id="rId34" Type="http://schemas.openxmlformats.org/officeDocument/2006/relationships/slide" Target="slide9.xml"/><Relationship Id="rId12" Type="http://schemas.openxmlformats.org/officeDocument/2006/relationships/image" Target="../media/image79.png"/><Relationship Id="rId17" Type="http://schemas.openxmlformats.org/officeDocument/2006/relationships/image" Target="../media/image670.png"/><Relationship Id="rId25" Type="http://schemas.openxmlformats.org/officeDocument/2006/relationships/image" Target="../media/image75.png"/><Relationship Id="rId33" Type="http://schemas.openxmlformats.org/officeDocument/2006/relationships/slide" Target="slide2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60.png"/><Relationship Id="rId20" Type="http://schemas.openxmlformats.org/officeDocument/2006/relationships/image" Target="../media/image70.png"/><Relationship Id="rId29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.png"/><Relationship Id="rId24" Type="http://schemas.openxmlformats.org/officeDocument/2006/relationships/image" Target="../media/image74.png"/><Relationship Id="rId32" Type="http://schemas.openxmlformats.org/officeDocument/2006/relationships/image" Target="../media/image84.png"/><Relationship Id="rId37" Type="http://schemas.openxmlformats.org/officeDocument/2006/relationships/slide" Target="slide16.xml"/><Relationship Id="rId5" Type="http://schemas.openxmlformats.org/officeDocument/2006/relationships/image" Target="../media/image78.png"/><Relationship Id="rId15" Type="http://schemas.openxmlformats.org/officeDocument/2006/relationships/image" Target="../media/image630.png"/><Relationship Id="rId23" Type="http://schemas.openxmlformats.org/officeDocument/2006/relationships/image" Target="../media/image73.png"/><Relationship Id="rId28" Type="http://schemas.openxmlformats.org/officeDocument/2006/relationships/image" Target="../media/image80.png"/><Relationship Id="rId36" Type="http://schemas.openxmlformats.org/officeDocument/2006/relationships/slide" Target="slide6.xml"/><Relationship Id="rId19" Type="http://schemas.openxmlformats.org/officeDocument/2006/relationships/image" Target="../media/image690.png"/><Relationship Id="rId31" Type="http://schemas.openxmlformats.org/officeDocument/2006/relationships/image" Target="../media/image83.png"/><Relationship Id="rId4" Type="http://schemas.openxmlformats.org/officeDocument/2006/relationships/image" Target="../media/image3.png"/><Relationship Id="rId14" Type="http://schemas.openxmlformats.org/officeDocument/2006/relationships/image" Target="../media/image620.png"/><Relationship Id="rId22" Type="http://schemas.openxmlformats.org/officeDocument/2006/relationships/image" Target="../media/image72.png"/><Relationship Id="rId27" Type="http://schemas.openxmlformats.org/officeDocument/2006/relationships/image" Target="../media/image790.png"/><Relationship Id="rId30" Type="http://schemas.openxmlformats.org/officeDocument/2006/relationships/image" Target="../media/image82.png"/><Relationship Id="rId35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slide" Target="slide16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6.png"/><Relationship Id="rId12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85.png"/><Relationship Id="rId11" Type="http://schemas.openxmlformats.org/officeDocument/2006/relationships/slide" Target="slide10.xml"/><Relationship Id="rId5" Type="http://schemas.openxmlformats.org/officeDocument/2006/relationships/image" Target="../media/image3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notesSlide" Target="../notesSlides/notesSlide17.xml"/><Relationship Id="rId7" Type="http://schemas.openxmlformats.org/officeDocument/2006/relationships/slide" Target="slide9.xml"/><Relationship Id="rId12" Type="http://schemas.openxmlformats.org/officeDocument/2006/relationships/image" Target="../media/image8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11" Type="http://schemas.openxmlformats.org/officeDocument/2006/relationships/image" Target="../media/image88.png"/><Relationship Id="rId5" Type="http://schemas.openxmlformats.org/officeDocument/2006/relationships/image" Target="../media/image3.png"/><Relationship Id="rId10" Type="http://schemas.openxmlformats.org/officeDocument/2006/relationships/slide" Target="slide16.xml"/><Relationship Id="rId4" Type="http://schemas.openxmlformats.org/officeDocument/2006/relationships/image" Target="../media/image1.jpg"/><Relationship Id="rId9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slide" Target="slide16.xml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png"/><Relationship Id="rId12" Type="http://schemas.openxmlformats.org/officeDocument/2006/relationships/slide" Target="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slide" Target="slide10.xml"/><Relationship Id="rId5" Type="http://schemas.openxmlformats.org/officeDocument/2006/relationships/image" Target="../media/image90.png"/><Relationship Id="rId10" Type="http://schemas.openxmlformats.org/officeDocument/2006/relationships/slide" Target="slide9.xml"/><Relationship Id="rId4" Type="http://schemas.openxmlformats.org/officeDocument/2006/relationships/image" Target="../media/image1.jp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.jpg"/><Relationship Id="rId3" Type="http://schemas.openxmlformats.org/officeDocument/2006/relationships/image" Target="../media/image3.png"/><Relationship Id="rId21" Type="http://schemas.openxmlformats.org/officeDocument/2006/relationships/slide" Target="slide10.xml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slide" Target="slide16.xml"/><Relationship Id="rId10" Type="http://schemas.openxmlformats.org/officeDocument/2006/relationships/image" Target="../media/image5.png"/><Relationship Id="rId19" Type="http://schemas.openxmlformats.org/officeDocument/2006/relationships/slide" Target="slide2.xml"/><Relationship Id="rId14" Type="http://schemas.openxmlformats.org/officeDocument/2006/relationships/image" Target="../media/image9.png"/><Relationship Id="rId22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slide" Target="slide2.xml"/><Relationship Id="rId3" Type="http://schemas.openxmlformats.org/officeDocument/2006/relationships/image" Target="../media/image5.png"/><Relationship Id="rId21" Type="http://schemas.openxmlformats.org/officeDocument/2006/relationships/slide" Target="slide6.xml"/><Relationship Id="rId7" Type="http://schemas.openxmlformats.org/officeDocument/2006/relationships/image" Target="../media/image15.png"/><Relationship Id="rId1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9" Type="http://schemas.openxmlformats.org/officeDocument/2006/relationships/slide" Target="slide9.xml"/><Relationship Id="rId4" Type="http://schemas.openxmlformats.org/officeDocument/2006/relationships/image" Target="../media/image3.png"/><Relationship Id="rId14" Type="http://schemas.openxmlformats.org/officeDocument/2006/relationships/image" Target="../media/image17.png"/><Relationship Id="rId22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0.png"/><Relationship Id="rId18" Type="http://schemas.openxmlformats.org/officeDocument/2006/relationships/slide" Target="slide9.xml"/><Relationship Id="rId3" Type="http://schemas.openxmlformats.org/officeDocument/2006/relationships/slideLayout" Target="../slideLayouts/slideLayout2.xml"/><Relationship Id="rId21" Type="http://schemas.openxmlformats.org/officeDocument/2006/relationships/slide" Target="slide16.xml"/><Relationship Id="rId12" Type="http://schemas.openxmlformats.org/officeDocument/2006/relationships/image" Target="../media/image5.png"/><Relationship Id="rId17" Type="http://schemas.openxmlformats.org/officeDocument/2006/relationships/slide" Target="slide2.xml"/><Relationship Id="rId2" Type="http://schemas.openxmlformats.org/officeDocument/2006/relationships/tags" Target="../tags/tag3.xml"/><Relationship Id="rId16" Type="http://schemas.openxmlformats.org/officeDocument/2006/relationships/image" Target="../media/image22.png"/><Relationship Id="rId20" Type="http://schemas.openxmlformats.org/officeDocument/2006/relationships/slide" Target="slide6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1.png"/><Relationship Id="rId19" Type="http://schemas.openxmlformats.org/officeDocument/2006/relationships/slide" Target="slide10.xml"/><Relationship Id="rId4" Type="http://schemas.openxmlformats.org/officeDocument/2006/relationships/notesSlide" Target="../notesSlides/notesSlide4.xml"/><Relationship Id="rId1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2.xml"/><Relationship Id="rId4" Type="http://schemas.openxmlformats.org/officeDocument/2006/relationships/image" Target="../media/image1.jpg"/><Relationship Id="rId9" Type="http://schemas.openxmlformats.org/officeDocument/2006/relationships/slide" Target="slide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1.jpg"/><Relationship Id="rId21" Type="http://schemas.openxmlformats.org/officeDocument/2006/relationships/slide" Target="slide10.xml"/><Relationship Id="rId7" Type="http://schemas.openxmlformats.org/officeDocument/2006/relationships/image" Target="../media/image24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slide" Target="slide16.xml"/><Relationship Id="rId10" Type="http://schemas.openxmlformats.org/officeDocument/2006/relationships/image" Target="../media/image27.png"/><Relationship Id="rId19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22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8" Type="http://schemas.openxmlformats.org/officeDocument/2006/relationships/image" Target="../media/image31.png"/><Relationship Id="rId3" Type="http://schemas.openxmlformats.org/officeDocument/2006/relationships/image" Target="../media/image1.jpg"/><Relationship Id="rId21" Type="http://schemas.openxmlformats.org/officeDocument/2006/relationships/slide" Target="slide9.xml"/><Relationship Id="rId7" Type="http://schemas.openxmlformats.org/officeDocument/2006/relationships/image" Target="../media/image3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20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24" Type="http://schemas.openxmlformats.org/officeDocument/2006/relationships/slide" Target="slide16.xml"/><Relationship Id="rId15" Type="http://schemas.openxmlformats.org/officeDocument/2006/relationships/image" Target="../media/image28.png"/><Relationship Id="rId23" Type="http://schemas.openxmlformats.org/officeDocument/2006/relationships/slide" Target="slide6.xml"/><Relationship Id="rId10" Type="http://schemas.openxmlformats.org/officeDocument/2006/relationships/image" Target="../media/image34.png"/><Relationship Id="rId19" Type="http://schemas.openxmlformats.org/officeDocument/2006/relationships/image" Target="../media/image320.png"/><Relationship Id="rId4" Type="http://schemas.openxmlformats.org/officeDocument/2006/relationships/image" Target="../media/image3.png"/><Relationship Id="rId9" Type="http://schemas.openxmlformats.org/officeDocument/2006/relationships/image" Target="../media/image26.png"/><Relationship Id="rId22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slide" Target="slide16.xml"/><Relationship Id="rId3" Type="http://schemas.openxmlformats.org/officeDocument/2006/relationships/image" Target="../media/image1.jpg"/><Relationship Id="rId7" Type="http://schemas.openxmlformats.org/officeDocument/2006/relationships/image" Target="../media/image36.png"/><Relationship Id="rId12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slide" Target="slide10.xml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360.png"/><Relationship Id="rId18" Type="http://schemas.openxmlformats.org/officeDocument/2006/relationships/image" Target="../media/image41.png"/><Relationship Id="rId26" Type="http://schemas.openxmlformats.org/officeDocument/2006/relationships/slide" Target="slide10.xml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4.png"/><Relationship Id="rId17" Type="http://schemas.openxmlformats.org/officeDocument/2006/relationships/image" Target="../media/image40.png"/><Relationship Id="rId25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0.png"/><Relationship Id="rId20" Type="http://schemas.openxmlformats.org/officeDocument/2006/relationships/image" Target="../media/image43.png"/><Relationship Id="rId1" Type="http://schemas.openxmlformats.org/officeDocument/2006/relationships/tags" Target="../tags/tag4.xml"/><Relationship Id="rId6" Type="http://schemas.openxmlformats.org/officeDocument/2006/relationships/image" Target="../media/image38.png"/><Relationship Id="rId24" Type="http://schemas.openxmlformats.org/officeDocument/2006/relationships/slide" Target="slide2.xml"/><Relationship Id="rId5" Type="http://schemas.openxmlformats.org/officeDocument/2006/relationships/image" Target="../media/image3.png"/><Relationship Id="rId15" Type="http://schemas.openxmlformats.org/officeDocument/2006/relationships/image" Target="../media/image380.png"/><Relationship Id="rId23" Type="http://schemas.openxmlformats.org/officeDocument/2006/relationships/image" Target="../media/image46.png"/><Relationship Id="rId28" Type="http://schemas.openxmlformats.org/officeDocument/2006/relationships/slide" Target="slide16.xml"/><Relationship Id="rId19" Type="http://schemas.openxmlformats.org/officeDocument/2006/relationships/image" Target="../media/image42.png"/><Relationship Id="rId4" Type="http://schemas.openxmlformats.org/officeDocument/2006/relationships/image" Target="../media/image1.jpg"/><Relationship Id="rId14" Type="http://schemas.openxmlformats.org/officeDocument/2006/relationships/image" Target="../media/image370.png"/><Relationship Id="rId22" Type="http://schemas.openxmlformats.org/officeDocument/2006/relationships/image" Target="../media/image45.png"/><Relationship Id="rId27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3. </a:t>
            </a:r>
            <a:r>
              <a:rPr lang="ca-ES" sz="1700" b="1" dirty="0" err="1">
                <a:solidFill>
                  <a:schemeClr val="tx1"/>
                </a:solidFill>
              </a:rPr>
              <a:t>Transposición</a:t>
            </a:r>
            <a:r>
              <a:rPr lang="ca-ES" sz="1700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Índice</a:t>
            </a:r>
            <a:endParaRPr lang="ca-ES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AEE59DB6-818A-4C9D-8FB2-E5A317CA7C5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9" name="CaixaDeTexto 12">
            <a:extLst>
              <a:ext uri="{FF2B5EF4-FFF2-40B4-BE49-F238E27FC236}">
                <a16:creationId xmlns:a16="http://schemas.microsoft.com/office/drawing/2014/main" id="{53E54A98-3DC3-4FBA-B93F-FE1ACAD4D905}"/>
              </a:ext>
            </a:extLst>
          </p:cNvPr>
          <p:cNvSpPr txBox="1"/>
          <p:nvPr/>
        </p:nvSpPr>
        <p:spPr>
          <a:xfrm>
            <a:off x="1879200" y="23626"/>
            <a:ext cx="1031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25E4F"/>
                </a:solidFill>
              </a:rPr>
              <a:t>¡Recuerde!</a:t>
            </a:r>
            <a:r>
              <a:rPr lang="es-ES" dirty="0"/>
              <a:t> </a:t>
            </a:r>
          </a:p>
          <a:p>
            <a:r>
              <a:rPr lang="es-ES" dirty="0">
                <a:solidFill>
                  <a:srgbClr val="0C2B8E"/>
                </a:solidFill>
              </a:rPr>
              <a:t>¡Puede </a:t>
            </a:r>
            <a:r>
              <a:rPr lang="es-ES" b="1" dirty="0">
                <a:solidFill>
                  <a:srgbClr val="0C2B8E"/>
                </a:solidFill>
              </a:rPr>
              <a:t>recorrer todas las secciones </a:t>
            </a:r>
            <a:r>
              <a:rPr lang="es-ES" dirty="0">
                <a:solidFill>
                  <a:srgbClr val="0C2B8E"/>
                </a:solidFill>
              </a:rPr>
              <a:t>(</a:t>
            </a:r>
            <a:r>
              <a:rPr lang="es-ES" i="1" dirty="0" err="1">
                <a:solidFill>
                  <a:srgbClr val="0C2B8E"/>
                </a:solidFill>
              </a:rPr>
              <a:t>intro</a:t>
            </a:r>
            <a:r>
              <a:rPr lang="es-ES" dirty="0">
                <a:solidFill>
                  <a:srgbClr val="0C2B8E"/>
                </a:solidFill>
              </a:rPr>
              <a:t> o clic con el </a:t>
            </a:r>
            <a:r>
              <a:rPr lang="es-ES" i="1" dirty="0">
                <a:solidFill>
                  <a:srgbClr val="0C2B8E"/>
                </a:solidFill>
              </a:rPr>
              <a:t>mouse</a:t>
            </a:r>
            <a:r>
              <a:rPr lang="es-ES" dirty="0">
                <a:solidFill>
                  <a:srgbClr val="0C2B8E"/>
                </a:solidFill>
              </a:rPr>
              <a:t>) o </a:t>
            </a:r>
            <a:r>
              <a:rPr lang="es-ES" b="1" dirty="0">
                <a:solidFill>
                  <a:srgbClr val="0C2B8E"/>
                </a:solidFill>
              </a:rPr>
              <a:t>elegir la sección que le interese </a:t>
            </a:r>
            <a:r>
              <a:rPr lang="es-ES" dirty="0">
                <a:solidFill>
                  <a:srgbClr val="0C2B8E"/>
                </a:solidFill>
              </a:rPr>
              <a:t>haciendo clic sobre ella. Escoja “</a:t>
            </a:r>
            <a:r>
              <a:rPr lang="es-ES" b="1" dirty="0">
                <a:solidFill>
                  <a:srgbClr val="0C2B8E"/>
                </a:solidFill>
              </a:rPr>
              <a:t>¡Inténtelo!</a:t>
            </a:r>
            <a:r>
              <a:rPr lang="es-ES" dirty="0">
                <a:solidFill>
                  <a:srgbClr val="0C2B8E"/>
                </a:solidFill>
              </a:rPr>
              <a:t>”</a:t>
            </a:r>
            <a:r>
              <a:rPr lang="es-ES" b="1" dirty="0">
                <a:solidFill>
                  <a:srgbClr val="0C2B8E"/>
                </a:solidFill>
              </a:rPr>
              <a:t> </a:t>
            </a:r>
            <a:r>
              <a:rPr lang="es-ES" dirty="0">
                <a:solidFill>
                  <a:srgbClr val="0C2B8E"/>
                </a:solidFill>
              </a:rPr>
              <a:t>solo </a:t>
            </a:r>
            <a:r>
              <a:rPr lang="es-ES" u="sng" dirty="0">
                <a:solidFill>
                  <a:srgbClr val="0C2B8E"/>
                </a:solidFill>
              </a:rPr>
              <a:t>después de pasar por todos los contenidos de </a:t>
            </a:r>
            <a:r>
              <a:rPr lang="es-ES" u="sng">
                <a:solidFill>
                  <a:srgbClr val="0C2B8E"/>
                </a:solidFill>
              </a:rPr>
              <a:t>la lección</a:t>
            </a:r>
            <a:r>
              <a:rPr lang="es-ES" u="sng" dirty="0">
                <a:solidFill>
                  <a:srgbClr val="0C2B8E"/>
                </a:solidFill>
              </a:rPr>
              <a:t>.</a:t>
            </a:r>
            <a:endParaRPr lang="es-ES" dirty="0">
              <a:solidFill>
                <a:srgbClr val="0C2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2072558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098911" y="391639"/>
                <a:ext cx="9815417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pueden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multiplicar por la regla fila-columna habitual como si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fueran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escalares,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siempre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para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columna de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coincida con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fila de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11" y="391639"/>
                <a:ext cx="9815417" cy="1696105"/>
              </a:xfrm>
              <a:prstGeom prst="rect">
                <a:avLst/>
              </a:prstGeom>
              <a:blipFill>
                <a:blip r:embed="rId5"/>
                <a:stretch>
                  <a:fillRect l="-932" r="-994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91139" y="258300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43069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Dada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utilizando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por bloques.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430696" cy="923330"/>
              </a:xfrm>
              <a:prstGeom prst="rect">
                <a:avLst/>
              </a:prstGeom>
              <a:blipFill>
                <a:blip r:embed="rId12"/>
                <a:stretch>
                  <a:fillRect l="-1421" t="-3289" r="-1599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DIVISIÓN POR BLOQUES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 err="1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r="-497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5395A387-2DC9-4704-8CE1-882CACDA5733}"/>
              </a:ext>
            </a:extLst>
          </p:cNvPr>
          <p:cNvCxnSpPr>
            <a:cxnSpLocks/>
          </p:cNvCxnSpPr>
          <p:nvPr/>
        </p:nvCxnSpPr>
        <p:spPr>
          <a:xfrm>
            <a:off x="3759436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EBC8EEFB-574E-4937-BE33-A5664FEB66DA}"/>
              </a:ext>
            </a:extLst>
          </p:cNvPr>
          <p:cNvCxnSpPr>
            <a:cxnSpLocks/>
          </p:cNvCxnSpPr>
          <p:nvPr/>
        </p:nvCxnSpPr>
        <p:spPr>
          <a:xfrm>
            <a:off x="4112804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FF9A4EAC-634E-4328-B570-1DA546F34736}"/>
              </a:ext>
            </a:extLst>
          </p:cNvPr>
          <p:cNvCxnSpPr>
            <a:cxnSpLocks/>
          </p:cNvCxnSpPr>
          <p:nvPr/>
        </p:nvCxnSpPr>
        <p:spPr>
          <a:xfrm>
            <a:off x="3166583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 err="1">
                    <a:solidFill>
                      <a:sysClr val="windowText" lastClr="000000"/>
                    </a:solidFill>
                  </a:rPr>
                  <a:t>Elija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el número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líneas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verticales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el número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separan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cada una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ellas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690690" y="3745742"/>
                <a:ext cx="1749343" cy="954107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>
                    <a:solidFill>
                      <a:srgbClr val="F25E4F"/>
                    </a:solidFill>
                  </a:rPr>
                  <a:t>Por </a:t>
                </a:r>
                <a:r>
                  <a:rPr lang="ca-ES" sz="1400" dirty="0" err="1">
                    <a:solidFill>
                      <a:srgbClr val="F25E4F"/>
                    </a:solidFill>
                  </a:rPr>
                  <a:t>ejemplo</a:t>
                </a:r>
                <a:r>
                  <a:rPr lang="ca-ES" sz="1400" dirty="0">
                    <a:solidFill>
                      <a:srgbClr val="F25E4F"/>
                    </a:solidFill>
                  </a:rPr>
                  <a:t>, en la </a:t>
                </a:r>
                <a:r>
                  <a:rPr lang="ca-ES" sz="1400" dirty="0" err="1">
                    <a:solidFill>
                      <a:srgbClr val="F25E4F"/>
                    </a:solidFill>
                  </a:rPr>
                  <a:t>matriz</a:t>
                </a:r>
                <a:r>
                  <a:rPr lang="ca-ES" sz="1400" dirty="0">
                    <a:solidFill>
                      <a:srgbClr val="F25E4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F25E4F"/>
                    </a:solidFill>
                  </a:rPr>
                  <a:t> observe que </a:t>
                </a:r>
                <a:r>
                  <a:rPr lang="ca-ES" sz="1400" dirty="0" err="1">
                    <a:solidFill>
                      <a:srgbClr val="F25E4F"/>
                    </a:solidFill>
                  </a:rPr>
                  <a:t>hay</a:t>
                </a:r>
                <a:r>
                  <a:rPr lang="ca-ES" sz="1400" dirty="0">
                    <a:solidFill>
                      <a:srgbClr val="F25E4F"/>
                    </a:solidFill>
                  </a:rPr>
                  <a:t> una </a:t>
                </a:r>
                <a:r>
                  <a:rPr lang="ca-ES" sz="1400" dirty="0" err="1">
                    <a:solidFill>
                      <a:srgbClr val="F25E4F"/>
                    </a:solidFill>
                  </a:rPr>
                  <a:t>matriz</a:t>
                </a:r>
                <a:r>
                  <a:rPr lang="ca-ES" sz="1400" dirty="0">
                    <a:solidFill>
                      <a:srgbClr val="F25E4F"/>
                    </a:solidFill>
                  </a:rPr>
                  <a:t> </a:t>
                </a:r>
                <a:r>
                  <a:rPr lang="ca-ES" sz="1400" dirty="0" err="1">
                    <a:solidFill>
                      <a:srgbClr val="F25E4F"/>
                    </a:solidFill>
                  </a:rPr>
                  <a:t>identidad</a:t>
                </a:r>
                <a:r>
                  <a:rPr lang="ca-ES" sz="1400" dirty="0">
                    <a:solidFill>
                      <a:srgbClr val="F25E4F"/>
                    </a:solidFill>
                  </a:rPr>
                  <a:t> 3x3.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690" y="3745742"/>
                <a:ext cx="1749343" cy="954107"/>
              </a:xfrm>
              <a:prstGeom prst="rect">
                <a:avLst/>
              </a:prstGeom>
              <a:blipFill>
                <a:blip r:embed="rId16"/>
                <a:stretch>
                  <a:fillRect l="-692" r="-692" b="-5031"/>
                </a:stretch>
              </a:blipFill>
              <a:ln/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C3AB71-DD8E-4223-9DF2-676C7BAE7C4D}"/>
              </a:ext>
            </a:extLst>
          </p:cNvPr>
          <p:cNvSpPr/>
          <p:nvPr/>
        </p:nvSpPr>
        <p:spPr>
          <a:xfrm>
            <a:off x="3519951" y="4073052"/>
            <a:ext cx="817372" cy="6886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Retângulo: Cantos Arredondados 7">
            <a:hlinkClick r:id="rId17" action="ppaction://hlinksldjump"/>
            <a:extLst>
              <a:ext uri="{FF2B5EF4-FFF2-40B4-BE49-F238E27FC236}">
                <a16:creationId xmlns:a16="http://schemas.microsoft.com/office/drawing/2014/main" id="{06C0A7FB-4373-4DA0-AE7D-4AEA7DBB885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9">
            <a:hlinkClick r:id="rId18" action="ppaction://hlinksldjump"/>
            <a:extLst>
              <a:ext uri="{FF2B5EF4-FFF2-40B4-BE49-F238E27FC236}">
                <a16:creationId xmlns:a16="http://schemas.microsoft.com/office/drawing/2014/main" id="{B3A9B268-27CE-484E-A930-AFF3731CE7C1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13">
            <a:hlinkClick r:id="rId19" action="ppaction://hlinksldjump"/>
            <a:extLst>
              <a:ext uri="{FF2B5EF4-FFF2-40B4-BE49-F238E27FC236}">
                <a16:creationId xmlns:a16="http://schemas.microsoft.com/office/drawing/2014/main" id="{8E8E45F2-CC07-45BB-9C5D-B742F2E4C52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53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FCA9EDB2-F6AC-4AFC-A954-CED223C46B10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54" name="Retângulo: Cantos Arredondados 20">
            <a:hlinkClick r:id="rId21" action="ppaction://hlinksldjump"/>
            <a:extLst>
              <a:ext uri="{FF2B5EF4-FFF2-40B4-BE49-F238E27FC236}">
                <a16:creationId xmlns:a16="http://schemas.microsoft.com/office/drawing/2014/main" id="{64C74D75-086D-49E9-B9DA-68BFF28F056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8" grpId="1"/>
      <p:bldP spid="48" grpId="0" animBg="1"/>
      <p:bldP spid="5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105911"/>
            <a:ext cx="9954991" cy="2125196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098910" y="231828"/>
                <a:ext cx="9815419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pueden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multiplicar por la regla fila-columna habitual como si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fueran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escalares,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siempre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para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coincida con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8910" y="231828"/>
                <a:ext cx="9815419" cy="1696105"/>
              </a:xfrm>
              <a:prstGeom prst="rect">
                <a:avLst/>
              </a:prstGeom>
              <a:blipFill>
                <a:blip r:embed="rId5"/>
                <a:stretch>
                  <a:fillRect l="-932" r="-994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91139" y="258300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43069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Dada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ca-ES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utilizando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por bloques.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430696" cy="923330"/>
              </a:xfrm>
              <a:prstGeom prst="rect">
                <a:avLst/>
              </a:prstGeom>
              <a:blipFill>
                <a:blip r:embed="rId12"/>
                <a:stretch>
                  <a:fillRect l="-1421" t="-3289" r="-1599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072878" y="2578707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DIVISIÓN POR BLOQUES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 err="1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7" y="3149037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10000" r="-497" b="-26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5395A387-2DC9-4704-8CE1-882CACDA5733}"/>
              </a:ext>
            </a:extLst>
          </p:cNvPr>
          <p:cNvCxnSpPr>
            <a:cxnSpLocks/>
          </p:cNvCxnSpPr>
          <p:nvPr/>
        </p:nvCxnSpPr>
        <p:spPr>
          <a:xfrm>
            <a:off x="3759436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ta 29">
            <a:extLst>
              <a:ext uri="{FF2B5EF4-FFF2-40B4-BE49-F238E27FC236}">
                <a16:creationId xmlns:a16="http://schemas.microsoft.com/office/drawing/2014/main" id="{EBC8EEFB-574E-4937-BE33-A5664FEB66DA}"/>
              </a:ext>
            </a:extLst>
          </p:cNvPr>
          <p:cNvCxnSpPr>
            <a:cxnSpLocks/>
          </p:cNvCxnSpPr>
          <p:nvPr/>
        </p:nvCxnSpPr>
        <p:spPr>
          <a:xfrm>
            <a:off x="4112804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FF9A4EAC-634E-4328-B570-1DA546F34736}"/>
              </a:ext>
            </a:extLst>
          </p:cNvPr>
          <p:cNvCxnSpPr>
            <a:cxnSpLocks/>
          </p:cNvCxnSpPr>
          <p:nvPr/>
        </p:nvCxnSpPr>
        <p:spPr>
          <a:xfrm>
            <a:off x="3166583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>
                    <a:solidFill>
                      <a:sysClr val="windowText" lastClr="000000"/>
                    </a:solidFill>
                  </a:rPr>
                  <a:t>Elija el número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líneas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verticales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el número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separan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cada una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ellas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6" y="3529417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2000" y="3745742"/>
                <a:ext cx="2263492" cy="954107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 err="1">
                    <a:solidFill>
                      <a:srgbClr val="0C2B8E"/>
                    </a:solidFill>
                  </a:rPr>
                  <a:t>Entonces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sólo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</a:t>
                </a:r>
                <a:r>
                  <a:rPr lang="ca-ES" sz="1400" b="1" dirty="0" err="1">
                    <a:solidFill>
                      <a:srgbClr val="0C2B8E"/>
                    </a:solidFill>
                  </a:rPr>
                  <a:t>línea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 vertical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dividiendo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las 5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columnas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en dos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conjuntos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de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2+3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columnas</a:t>
                </a:r>
                <a:r>
                  <a:rPr lang="ca-ES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45742"/>
                <a:ext cx="2263492" cy="954107"/>
              </a:xfrm>
              <a:prstGeom prst="rect">
                <a:avLst/>
              </a:prstGeom>
              <a:blipFill>
                <a:blip r:embed="rId16"/>
                <a:stretch>
                  <a:fillRect l="-536" r="-536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21E09A8-6592-4336-978B-56043BA3653D}"/>
              </a:ext>
            </a:extLst>
          </p:cNvPr>
          <p:cNvSpPr/>
          <p:nvPr/>
        </p:nvSpPr>
        <p:spPr>
          <a:xfrm>
            <a:off x="3519951" y="4073052"/>
            <a:ext cx="817372" cy="68862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5" name="Retângulo: Cantos Arredondados 7">
            <a:hlinkClick r:id="rId17" action="ppaction://hlinksldjump"/>
            <a:extLst>
              <a:ext uri="{FF2B5EF4-FFF2-40B4-BE49-F238E27FC236}">
                <a16:creationId xmlns:a16="http://schemas.microsoft.com/office/drawing/2014/main" id="{4A5F0A2D-2338-4E8F-9738-ADEAC6769DB4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9">
            <a:hlinkClick r:id="rId18" action="ppaction://hlinksldjump"/>
            <a:extLst>
              <a:ext uri="{FF2B5EF4-FFF2-40B4-BE49-F238E27FC236}">
                <a16:creationId xmlns:a16="http://schemas.microsoft.com/office/drawing/2014/main" id="{4FC7868F-2CC0-4AF2-901C-1CB02E6A33D4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52" name="Retângulo: Cantos Arredondados 13">
            <a:hlinkClick r:id="rId19" action="ppaction://hlinksldjump"/>
            <a:extLst>
              <a:ext uri="{FF2B5EF4-FFF2-40B4-BE49-F238E27FC236}">
                <a16:creationId xmlns:a16="http://schemas.microsoft.com/office/drawing/2014/main" id="{9772B302-6621-4FB9-884C-EAC19BEE8605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53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15049359-04B8-4F04-B650-82E7D788D89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54" name="Retângulo: Cantos Arredondados 20">
            <a:hlinkClick r:id="rId21" action="ppaction://hlinksldjump"/>
            <a:extLst>
              <a:ext uri="{FF2B5EF4-FFF2-40B4-BE49-F238E27FC236}">
                <a16:creationId xmlns:a16="http://schemas.microsoft.com/office/drawing/2014/main" id="{AE80F456-1106-4C47-B9BD-C2CD520BE22A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45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105911"/>
            <a:ext cx="9954991" cy="2125196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14878" y="277653"/>
                <a:ext cx="9815409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pueden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multiplicar por la regla fila-columna habitual como si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fueran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escalares,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siempre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para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coincida con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878" y="277653"/>
                <a:ext cx="9815409" cy="1696105"/>
              </a:xfrm>
              <a:prstGeom prst="rect">
                <a:avLst/>
              </a:prstGeom>
              <a:blipFill>
                <a:blip r:embed="rId5"/>
                <a:stretch>
                  <a:fillRect l="-994" r="-932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91139" y="258300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43069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Dada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utilizando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por bloques.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430697" cy="923330"/>
              </a:xfrm>
              <a:prstGeom prst="rect">
                <a:avLst/>
              </a:prstGeom>
              <a:blipFill>
                <a:blip r:embed="rId12"/>
                <a:stretch>
                  <a:fillRect l="-1421" t="-3289" r="-1599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DIVISIÓN POR BLOQUES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102377" y="3019208"/>
                <a:ext cx="490680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 err="1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7" y="3019208"/>
                <a:ext cx="4906808" cy="369332"/>
              </a:xfrm>
              <a:prstGeom prst="rect">
                <a:avLst/>
              </a:prstGeom>
              <a:blipFill>
                <a:blip r:embed="rId14"/>
                <a:stretch>
                  <a:fillRect l="-994" t="-8197" r="-621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F45D034C-4683-4AC7-99A0-5ADBC57A6B59}"/>
              </a:ext>
            </a:extLst>
          </p:cNvPr>
          <p:cNvCxnSpPr>
            <a:cxnSpLocks/>
          </p:cNvCxnSpPr>
          <p:nvPr/>
        </p:nvCxnSpPr>
        <p:spPr>
          <a:xfrm>
            <a:off x="2876212" y="5145190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CFF73BE5-A459-4B3C-84EE-5A82286C92F4}"/>
              </a:ext>
            </a:extLst>
          </p:cNvPr>
          <p:cNvCxnSpPr>
            <a:cxnSpLocks/>
          </p:cNvCxnSpPr>
          <p:nvPr/>
        </p:nvCxnSpPr>
        <p:spPr>
          <a:xfrm>
            <a:off x="2889994" y="5528701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62999706-1AD4-4B9B-A483-751894E388BD}"/>
              </a:ext>
            </a:extLst>
          </p:cNvPr>
          <p:cNvCxnSpPr>
            <a:cxnSpLocks/>
          </p:cNvCxnSpPr>
          <p:nvPr/>
        </p:nvCxnSpPr>
        <p:spPr>
          <a:xfrm>
            <a:off x="2900042" y="5715716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077174" y="3429000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>
                    <a:solidFill>
                      <a:sysClr val="windowText" lastClr="000000"/>
                    </a:solidFill>
                  </a:rPr>
                  <a:t>Elija el número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líneas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verticales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el número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separan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cada una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ellas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174" y="3429000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1118" t="-3974" r="-994" b="-927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7C65998B-BBC6-4FEE-BCCF-82067F93E45A}"/>
              </a:ext>
            </a:extLst>
          </p:cNvPr>
          <p:cNvSpPr/>
          <p:nvPr/>
        </p:nvSpPr>
        <p:spPr>
          <a:xfrm>
            <a:off x="7077173" y="4298893"/>
            <a:ext cx="4906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ca-ES" dirty="0" err="1">
                <a:solidFill>
                  <a:sysClr val="windowText" lastClr="000000"/>
                </a:solidFill>
              </a:rPr>
              <a:t>Divide</a:t>
            </a:r>
            <a:r>
              <a:rPr lang="ca-ES" dirty="0">
                <a:solidFill>
                  <a:sysClr val="windowText" lastClr="000000"/>
                </a:solidFill>
              </a:rPr>
              <a:t> 𝐵 </a:t>
            </a:r>
            <a:r>
              <a:rPr lang="ca-ES" dirty="0" err="1">
                <a:solidFill>
                  <a:sysClr val="windowText" lastClr="000000"/>
                </a:solidFill>
              </a:rPr>
              <a:t>horizontalmente</a:t>
            </a:r>
            <a:r>
              <a:rPr lang="ca-ES" dirty="0">
                <a:solidFill>
                  <a:sysClr val="windowText" lastClr="000000"/>
                </a:solidFill>
              </a:rPr>
              <a:t> de </a:t>
            </a:r>
            <a:r>
              <a:rPr lang="ca-ES" b="1" dirty="0">
                <a:solidFill>
                  <a:sysClr val="windowText" lastClr="000000"/>
                </a:solidFill>
              </a:rPr>
              <a:t>forma </a:t>
            </a:r>
            <a:r>
              <a:rPr lang="ca-ES" b="1" dirty="0" err="1">
                <a:solidFill>
                  <a:sysClr val="windowText" lastClr="000000"/>
                </a:solidFill>
              </a:rPr>
              <a:t>análoga</a:t>
            </a:r>
            <a:r>
              <a:rPr lang="ca-ES" dirty="0">
                <a:solidFill>
                  <a:sysClr val="windowText" lastClr="000000"/>
                </a:solidFill>
              </a:rPr>
              <a:t>,  </a:t>
            </a:r>
            <a:r>
              <a:rPr lang="ca-ES" u="sng" dirty="0" err="1">
                <a:solidFill>
                  <a:sysClr val="windowText" lastClr="000000"/>
                </a:solidFill>
              </a:rPr>
              <a:t>respectando</a:t>
            </a:r>
            <a:r>
              <a:rPr lang="ca-ES" u="sng" dirty="0">
                <a:solidFill>
                  <a:sysClr val="windowText" lastClr="000000"/>
                </a:solidFill>
              </a:rPr>
              <a:t> el número de </a:t>
            </a:r>
            <a:r>
              <a:rPr lang="ca-ES" u="sng" dirty="0" err="1">
                <a:solidFill>
                  <a:sysClr val="windowText" lastClr="000000"/>
                </a:solidFill>
              </a:rPr>
              <a:t>líneas</a:t>
            </a:r>
            <a:r>
              <a:rPr lang="ca-ES" dirty="0">
                <a:solidFill>
                  <a:sysClr val="windowText" lastClr="000000"/>
                </a:solidFill>
              </a:rPr>
              <a:t> y el </a:t>
            </a:r>
            <a:r>
              <a:rPr lang="ca-ES" u="sng" dirty="0">
                <a:solidFill>
                  <a:sysClr val="windowText" lastClr="000000"/>
                </a:solidFill>
              </a:rPr>
              <a:t>número de </a:t>
            </a:r>
            <a:r>
              <a:rPr lang="ca-ES" u="sng" dirty="0" err="1">
                <a:solidFill>
                  <a:sysClr val="windowText" lastClr="000000"/>
                </a:solidFill>
              </a:rPr>
              <a:t>filas</a:t>
            </a:r>
            <a:r>
              <a:rPr lang="ca-ES" u="sng" dirty="0">
                <a:solidFill>
                  <a:sysClr val="windowText" lastClr="000000"/>
                </a:solidFill>
              </a:rPr>
              <a:t> entre </a:t>
            </a:r>
            <a:r>
              <a:rPr lang="ca-ES" u="sng" dirty="0" err="1">
                <a:solidFill>
                  <a:sysClr val="windowText" lastClr="000000"/>
                </a:solidFill>
              </a:rPr>
              <a:t>ellas</a:t>
            </a:r>
            <a:r>
              <a:rPr lang="ca-ES" dirty="0">
                <a:solidFill>
                  <a:sysClr val="windowText" lastClr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/>
              <p:nvPr/>
            </p:nvSpPr>
            <p:spPr>
              <a:xfrm>
                <a:off x="4572008" y="3745743"/>
                <a:ext cx="2297273" cy="954107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 err="1">
                    <a:solidFill>
                      <a:srgbClr val="0C2B8E"/>
                    </a:solidFill>
                  </a:rPr>
                  <a:t>Entonces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sólo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</a:t>
                </a:r>
                <a:r>
                  <a:rPr lang="ca-ES" sz="1400" b="1" dirty="0" err="1">
                    <a:solidFill>
                      <a:srgbClr val="0C2B8E"/>
                    </a:solidFill>
                  </a:rPr>
                  <a:t>línea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 vertical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dividiendo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las 5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columnas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en dos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conjuntos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de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2+3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columnas</a:t>
                </a:r>
                <a:r>
                  <a:rPr lang="ca-ES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DC7B2E5B-604D-45E1-9561-670CFEA621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8" y="3745743"/>
                <a:ext cx="2297273" cy="954107"/>
              </a:xfrm>
              <a:prstGeom prst="rect">
                <a:avLst/>
              </a:prstGeom>
              <a:blipFill>
                <a:blip r:embed="rId16"/>
                <a:stretch>
                  <a:fillRect l="-528" r="-528" b="-5031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/>
              <p:nvPr/>
            </p:nvSpPr>
            <p:spPr>
              <a:xfrm>
                <a:off x="4122057" y="5005881"/>
                <a:ext cx="2506757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 err="1">
                    <a:solidFill>
                      <a:srgbClr val="0C2B8E"/>
                    </a:solidFill>
                  </a:rPr>
                  <a:t>Sólo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</a:t>
                </a:r>
                <a:r>
                  <a:rPr lang="ca-ES" sz="1400" b="1" dirty="0" err="1">
                    <a:solidFill>
                      <a:srgbClr val="0C2B8E"/>
                    </a:solidFill>
                  </a:rPr>
                  <a:t>línea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 </a:t>
                </a:r>
                <a:r>
                  <a:rPr lang="ca-ES" sz="1400" b="1" dirty="0" err="1">
                    <a:solidFill>
                      <a:srgbClr val="0C2B8E"/>
                    </a:solidFill>
                  </a:rPr>
                  <a:t>horizontal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dividiendo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las 5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filas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en los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mismos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dos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conjuntos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2+3 </a:t>
                </a:r>
                <a:r>
                  <a:rPr lang="ca-ES" sz="1400" dirty="0">
                    <a:solidFill>
                      <a:srgbClr val="0C2B8E"/>
                    </a:solidFill>
                  </a:rPr>
                  <a:t> que se han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considerado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en la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matriz</a:t>
                </a:r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pero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ahora</a:t>
                </a:r>
                <a:r>
                  <a:rPr lang="ca-ES" sz="1400" dirty="0">
                    <a:solidFill>
                      <a:srgbClr val="0C2B8E"/>
                    </a:solidFill>
                  </a:rPr>
                  <a:t> con las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filas</a:t>
                </a:r>
                <a:r>
                  <a:rPr lang="ca-ES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E7562D49-89AA-4F97-AE28-57606B619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057" y="5005881"/>
                <a:ext cx="2506757" cy="1169551"/>
              </a:xfrm>
              <a:prstGeom prst="rect">
                <a:avLst/>
              </a:prstGeom>
              <a:blipFill>
                <a:blip r:embed="rId17"/>
                <a:stretch>
                  <a:fillRect l="-484" t="-515" r="-484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eta: Para Baixo 51">
            <a:extLst>
              <a:ext uri="{FF2B5EF4-FFF2-40B4-BE49-F238E27FC236}">
                <a16:creationId xmlns:a16="http://schemas.microsoft.com/office/drawing/2014/main" id="{40FA0061-6EF7-43DA-823E-7FB9715F9929}"/>
              </a:ext>
            </a:extLst>
          </p:cNvPr>
          <p:cNvSpPr/>
          <p:nvPr/>
        </p:nvSpPr>
        <p:spPr>
          <a:xfrm>
            <a:off x="4902213" y="4778177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34" name="Retângulo: Cantos Arredondados 7">
            <a:hlinkClick r:id="rId18" action="ppaction://hlinksldjump"/>
            <a:extLst>
              <a:ext uri="{FF2B5EF4-FFF2-40B4-BE49-F238E27FC236}">
                <a16:creationId xmlns:a16="http://schemas.microsoft.com/office/drawing/2014/main" id="{19717A8C-6149-4445-BF00-3AE6BF05F37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2" name="Retângulo: Cantos Arredondados 9">
            <a:hlinkClick r:id="rId19" action="ppaction://hlinksldjump"/>
            <a:extLst>
              <a:ext uri="{FF2B5EF4-FFF2-40B4-BE49-F238E27FC236}">
                <a16:creationId xmlns:a16="http://schemas.microsoft.com/office/drawing/2014/main" id="{4ACEE2A0-E6B7-43AB-84D3-FEEE09F3851D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13">
            <a:hlinkClick r:id="rId20" action="ppaction://hlinksldjump"/>
            <a:extLst>
              <a:ext uri="{FF2B5EF4-FFF2-40B4-BE49-F238E27FC236}">
                <a16:creationId xmlns:a16="http://schemas.microsoft.com/office/drawing/2014/main" id="{C52ABC43-3943-46A4-BEE5-6E09A46DC6D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54" name="Retângulo: Cantos Arredondados 8">
            <a:hlinkClick r:id="rId21" action="ppaction://hlinksldjump"/>
            <a:extLst>
              <a:ext uri="{FF2B5EF4-FFF2-40B4-BE49-F238E27FC236}">
                <a16:creationId xmlns:a16="http://schemas.microsoft.com/office/drawing/2014/main" id="{EB237E6E-F372-40D1-9AB3-22BE33CD131C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55" name="Retângulo: Cantos Arredondados 20">
            <a:hlinkClick r:id="rId22" action="ppaction://hlinksldjump"/>
            <a:extLst>
              <a:ext uri="{FF2B5EF4-FFF2-40B4-BE49-F238E27FC236}">
                <a16:creationId xmlns:a16="http://schemas.microsoft.com/office/drawing/2014/main" id="{0A558BE0-F0C0-485D-A0CC-74754D624F60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476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197582"/>
            <a:ext cx="9954991" cy="2033525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10638" y="338862"/>
                <a:ext cx="9840617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pueden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multiplicar por la regla fila-columna habitual como si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fueran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escalares,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siempre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para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coincida con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638" y="338862"/>
                <a:ext cx="9840617" cy="1696105"/>
              </a:xfrm>
              <a:prstGeom prst="rect">
                <a:avLst/>
              </a:prstGeom>
              <a:blipFill>
                <a:blip r:embed="rId5"/>
                <a:stretch>
                  <a:fillRect l="-929" r="-929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91139" y="258300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372465" y="2593671"/>
                <a:ext cx="348471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Dada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utilizando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por bloques.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465" y="2593671"/>
                <a:ext cx="3484718" cy="923330"/>
              </a:xfrm>
              <a:prstGeom prst="rect">
                <a:avLst/>
              </a:prstGeom>
              <a:blipFill>
                <a:blip r:embed="rId12"/>
                <a:stretch>
                  <a:fillRect l="-1399" t="-3289" r="-1399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tângulo 25">
            <a:extLst>
              <a:ext uri="{FF2B5EF4-FFF2-40B4-BE49-F238E27FC236}">
                <a16:creationId xmlns:a16="http://schemas.microsoft.com/office/drawing/2014/main" id="{827EA902-CBEE-4FA7-8BA7-2907D6D69F76}"/>
              </a:ext>
            </a:extLst>
          </p:cNvPr>
          <p:cNvSpPr/>
          <p:nvPr/>
        </p:nvSpPr>
        <p:spPr>
          <a:xfrm>
            <a:off x="7102377" y="2487545"/>
            <a:ext cx="4881739" cy="3992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7272C58E-ED12-4426-90D1-18D65568F066}"/>
              </a:ext>
            </a:extLst>
          </p:cNvPr>
          <p:cNvSpPr/>
          <p:nvPr/>
        </p:nvSpPr>
        <p:spPr>
          <a:xfrm>
            <a:off x="7302730" y="2634335"/>
            <a:ext cx="31902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b="1" dirty="0">
                <a:solidFill>
                  <a:srgbClr val="F25E4F"/>
                </a:solidFill>
              </a:rPr>
              <a:t>DIVISIÓN POR BLOQUES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/>
              <p:nvPr/>
            </p:nvSpPr>
            <p:spPr>
              <a:xfrm>
                <a:off x="7044316" y="3013629"/>
                <a:ext cx="49069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 err="1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1577826C-7A8D-4B8C-8D14-10A8641CDA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316" y="3013629"/>
                <a:ext cx="4906939" cy="369332"/>
              </a:xfrm>
              <a:prstGeom prst="rect">
                <a:avLst/>
              </a:prstGeom>
              <a:blipFill>
                <a:blip r:embed="rId14"/>
                <a:stretch>
                  <a:fillRect l="-1118" t="-8197" r="-497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/>
              <p:nvPr/>
            </p:nvSpPr>
            <p:spPr>
              <a:xfrm>
                <a:off x="7102375" y="3407187"/>
                <a:ext cx="490693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>
                    <a:solidFill>
                      <a:sysClr val="windowText" lastClr="000000"/>
                    </a:solidFill>
                  </a:rPr>
                  <a:t>Elija el número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líneas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verticales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el número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columnas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que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separan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cada una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ellas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ABB0C1A5-5879-4D82-9BE1-832F3EDE3F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5" y="3407187"/>
                <a:ext cx="4906939" cy="923330"/>
              </a:xfrm>
              <a:prstGeom prst="rect">
                <a:avLst/>
              </a:prstGeom>
              <a:blipFill>
                <a:blip r:embed="rId15"/>
                <a:stretch>
                  <a:fillRect l="-994" t="-3974" r="-1118" b="-993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 48">
            <a:extLst>
              <a:ext uri="{FF2B5EF4-FFF2-40B4-BE49-F238E27FC236}">
                <a16:creationId xmlns:a16="http://schemas.microsoft.com/office/drawing/2014/main" id="{7C65998B-BBC6-4FEE-BCCF-82067F93E45A}"/>
              </a:ext>
            </a:extLst>
          </p:cNvPr>
          <p:cNvSpPr/>
          <p:nvPr/>
        </p:nvSpPr>
        <p:spPr>
          <a:xfrm>
            <a:off x="7077175" y="4205145"/>
            <a:ext cx="4906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5E4F"/>
              </a:buClr>
            </a:pPr>
            <a:r>
              <a:rPr lang="ca-ES" dirty="0" err="1">
                <a:solidFill>
                  <a:sysClr val="windowText" lastClr="000000"/>
                </a:solidFill>
              </a:rPr>
              <a:t>Divide</a:t>
            </a:r>
            <a:r>
              <a:rPr lang="ca-ES" dirty="0">
                <a:solidFill>
                  <a:sysClr val="windowText" lastClr="000000"/>
                </a:solidFill>
              </a:rPr>
              <a:t> 𝐵 </a:t>
            </a:r>
            <a:r>
              <a:rPr lang="ca-ES" dirty="0" err="1">
                <a:solidFill>
                  <a:sysClr val="windowText" lastClr="000000"/>
                </a:solidFill>
              </a:rPr>
              <a:t>horizontalmente</a:t>
            </a:r>
            <a:r>
              <a:rPr lang="ca-ES" dirty="0">
                <a:solidFill>
                  <a:sysClr val="windowText" lastClr="000000"/>
                </a:solidFill>
              </a:rPr>
              <a:t> de </a:t>
            </a:r>
            <a:r>
              <a:rPr lang="ca-ES" b="1" dirty="0">
                <a:solidFill>
                  <a:sysClr val="windowText" lastClr="000000"/>
                </a:solidFill>
              </a:rPr>
              <a:t>forma </a:t>
            </a:r>
            <a:r>
              <a:rPr lang="ca-ES" b="1" dirty="0" err="1">
                <a:solidFill>
                  <a:sysClr val="windowText" lastClr="000000"/>
                </a:solidFill>
              </a:rPr>
              <a:t>análoga</a:t>
            </a:r>
            <a:r>
              <a:rPr lang="ca-ES" dirty="0">
                <a:solidFill>
                  <a:sysClr val="windowText" lastClr="000000"/>
                </a:solidFill>
              </a:rPr>
              <a:t>,  </a:t>
            </a:r>
            <a:r>
              <a:rPr lang="ca-ES" u="sng" dirty="0" err="1">
                <a:solidFill>
                  <a:sysClr val="windowText" lastClr="000000"/>
                </a:solidFill>
              </a:rPr>
              <a:t>respectando</a:t>
            </a:r>
            <a:r>
              <a:rPr lang="ca-ES" u="sng" dirty="0">
                <a:solidFill>
                  <a:sysClr val="windowText" lastClr="000000"/>
                </a:solidFill>
              </a:rPr>
              <a:t> el número de línies</a:t>
            </a:r>
            <a:r>
              <a:rPr lang="ca-ES" dirty="0">
                <a:solidFill>
                  <a:sysClr val="windowText" lastClr="000000"/>
                </a:solidFill>
              </a:rPr>
              <a:t> y el </a:t>
            </a:r>
            <a:r>
              <a:rPr lang="ca-ES" u="sng" dirty="0">
                <a:solidFill>
                  <a:sysClr val="windowText" lastClr="000000"/>
                </a:solidFill>
              </a:rPr>
              <a:t>número de </a:t>
            </a:r>
            <a:r>
              <a:rPr lang="ca-ES" u="sng" dirty="0" err="1">
                <a:solidFill>
                  <a:sysClr val="windowText" lastClr="000000"/>
                </a:solidFill>
              </a:rPr>
              <a:t>filas</a:t>
            </a:r>
            <a:r>
              <a:rPr lang="ca-ES" u="sng" dirty="0">
                <a:solidFill>
                  <a:sysClr val="windowText" lastClr="000000"/>
                </a:solidFill>
              </a:rPr>
              <a:t> entre </a:t>
            </a:r>
            <a:r>
              <a:rPr lang="ca-ES" u="sng" dirty="0" err="1">
                <a:solidFill>
                  <a:sysClr val="windowText" lastClr="000000"/>
                </a:solidFill>
              </a:rPr>
              <a:t>ellas</a:t>
            </a:r>
            <a:r>
              <a:rPr lang="ca-ES" dirty="0">
                <a:solidFill>
                  <a:sysClr val="windowText" lastClr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/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975" indent="-180975" algn="just">
                  <a:buClr>
                    <a:srgbClr val="F25E4F"/>
                  </a:buClr>
                  <a:buFont typeface="+mj-lt"/>
                  <a:buAutoNum type="arabicPeriod" startAt="2"/>
                </a:pP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 err="1">
                    <a:solidFill>
                      <a:sysClr val="windowText" lastClr="000000"/>
                    </a:solidFill>
                  </a:rPr>
                  <a:t>horizontal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división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b="1" dirty="0">
                    <a:solidFill>
                      <a:sysClr val="windowText" lastClr="000000"/>
                    </a:solidFill>
                  </a:rPr>
                  <a:t>vertical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34" name="Retângulo 33">
                <a:extLst>
                  <a:ext uri="{FF2B5EF4-FFF2-40B4-BE49-F238E27FC236}">
                    <a16:creationId xmlns:a16="http://schemas.microsoft.com/office/drawing/2014/main" id="{43DEEA63-99A3-44A8-A4C6-658C99F2F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7" y="5230920"/>
                <a:ext cx="4906939" cy="369332"/>
              </a:xfrm>
              <a:prstGeom prst="rect">
                <a:avLst/>
              </a:prstGeom>
              <a:blipFill>
                <a:blip r:embed="rId16"/>
                <a:stretch>
                  <a:fillRect l="-994" t="-8197" r="-621" b="-2459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BF961454-CA85-4786-BE34-F75D481A0CD9}"/>
              </a:ext>
            </a:extLst>
          </p:cNvPr>
          <p:cNvCxnSpPr>
            <a:cxnSpLocks/>
          </p:cNvCxnSpPr>
          <p:nvPr/>
        </p:nvCxnSpPr>
        <p:spPr>
          <a:xfrm>
            <a:off x="2910330" y="3939389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46EB4919-60AB-4883-8B16-08289D495BF7}"/>
              </a:ext>
            </a:extLst>
          </p:cNvPr>
          <p:cNvCxnSpPr>
            <a:cxnSpLocks/>
          </p:cNvCxnSpPr>
          <p:nvPr/>
        </p:nvCxnSpPr>
        <p:spPr>
          <a:xfrm>
            <a:off x="2924112" y="4332948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A7E21568-9F9B-46E2-9CA3-7BBACDB86FA5}"/>
              </a:ext>
            </a:extLst>
          </p:cNvPr>
          <p:cNvCxnSpPr>
            <a:cxnSpLocks/>
          </p:cNvCxnSpPr>
          <p:nvPr/>
        </p:nvCxnSpPr>
        <p:spPr>
          <a:xfrm>
            <a:off x="2934160" y="4519963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BD822B48-8A85-4B78-9591-202950FE4955}"/>
              </a:ext>
            </a:extLst>
          </p:cNvPr>
          <p:cNvCxnSpPr>
            <a:cxnSpLocks/>
          </p:cNvCxnSpPr>
          <p:nvPr/>
        </p:nvCxnSpPr>
        <p:spPr>
          <a:xfrm>
            <a:off x="3443298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/>
              <p:nvPr/>
            </p:nvSpPr>
            <p:spPr>
              <a:xfrm>
                <a:off x="7102376" y="5616234"/>
                <a:ext cx="4906939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just">
                  <a:buClr>
                    <a:srgbClr val="F25E4F"/>
                  </a:buClr>
                </a:pPr>
                <a:r>
                  <a:rPr lang="ca-ES" dirty="0" err="1">
                    <a:solidFill>
                      <a:sysClr val="windowText" lastClr="000000"/>
                    </a:solidFill>
                  </a:rPr>
                  <a:t>Elija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configuración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líneas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horizontales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verticales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– que no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necesariamente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tiene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que “coincidir”.</a:t>
                </a:r>
              </a:p>
            </p:txBody>
          </p:sp>
        </mc:Choice>
        <mc:Fallback xmlns="">
          <p:sp>
            <p:nvSpPr>
              <p:cNvPr id="57" name="Retângulo 56">
                <a:extLst>
                  <a:ext uri="{FF2B5EF4-FFF2-40B4-BE49-F238E27FC236}">
                    <a16:creationId xmlns:a16="http://schemas.microsoft.com/office/drawing/2014/main" id="{D01EE690-CCE3-4357-ADEE-A316355F3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376" y="5616234"/>
                <a:ext cx="4906939" cy="923330"/>
              </a:xfrm>
              <a:prstGeom prst="rect">
                <a:avLst/>
              </a:prstGeom>
              <a:blipFill>
                <a:blip r:embed="rId17"/>
                <a:stretch>
                  <a:fillRect l="-994" t="-3289" r="-1118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4C9AB692-6265-41D0-970A-DE02419B2364}"/>
                  </a:ext>
                </a:extLst>
              </p:cNvPr>
              <p:cNvSpPr/>
              <p:nvPr/>
            </p:nvSpPr>
            <p:spPr>
              <a:xfrm>
                <a:off x="4576809" y="3745742"/>
                <a:ext cx="2052005" cy="1169551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>
                    <a:solidFill>
                      <a:srgbClr val="0C2B8E"/>
                    </a:solidFill>
                  </a:rPr>
                  <a:t>Entonces,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sólo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</a:t>
                </a:r>
                <a:r>
                  <a:rPr lang="ca-ES" sz="1400" b="1" dirty="0" err="1">
                    <a:solidFill>
                      <a:srgbClr val="0C2B8E"/>
                    </a:solidFill>
                  </a:rPr>
                  <a:t>línea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 vertical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dividiendo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las 5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columnas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en dos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conjuntos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de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2+3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columnas</a:t>
                </a:r>
                <a:r>
                  <a:rPr lang="ca-ES" sz="1400" dirty="0">
                    <a:solidFill>
                      <a:srgbClr val="0C2B8E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4C9AB692-6265-41D0-970A-DE02419B2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09" y="3745742"/>
                <a:ext cx="2052005" cy="1169551"/>
              </a:xfrm>
              <a:prstGeom prst="rect">
                <a:avLst/>
              </a:prstGeom>
              <a:blipFill>
                <a:blip r:embed="rId18"/>
                <a:stretch>
                  <a:fillRect l="-592" r="-888" b="-4124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/>
              <p:nvPr/>
            </p:nvSpPr>
            <p:spPr>
              <a:xfrm>
                <a:off x="3989199" y="4963836"/>
                <a:ext cx="2867980" cy="1384995"/>
              </a:xfrm>
              <a:prstGeom prst="rect">
                <a:avLst/>
              </a:prstGeom>
              <a:ln>
                <a:solidFill>
                  <a:srgbClr val="29A6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1400" dirty="0">
                    <a:solidFill>
                      <a:srgbClr val="0C2B8E"/>
                    </a:solidFill>
                  </a:rPr>
                  <a:t>Para</a:t>
                </a:r>
                <a14:m>
                  <m:oMath xmlns:m="http://schemas.openxmlformats.org/officeDocument/2006/math">
                    <m:r>
                      <a:rPr lang="es-ES" sz="1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la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elección</a:t>
                </a:r>
                <a:r>
                  <a:rPr lang="ca-ES" sz="1400" dirty="0">
                    <a:solidFill>
                      <a:srgbClr val="0C2B8E"/>
                    </a:solidFill>
                  </a:rPr>
                  <a:t> es </a:t>
                </a:r>
                <a:r>
                  <a:rPr lang="ca-ES" sz="1400" b="1" dirty="0" err="1">
                    <a:solidFill>
                      <a:srgbClr val="0C2B8E"/>
                    </a:solidFill>
                  </a:rPr>
                  <a:t>independiente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 de la que se ha </a:t>
                </a:r>
                <a:r>
                  <a:rPr lang="ca-ES" sz="1400" b="1" dirty="0" err="1">
                    <a:solidFill>
                      <a:srgbClr val="0C2B8E"/>
                    </a:solidFill>
                  </a:rPr>
                  <a:t>hecho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 en </a:t>
                </a:r>
                <a14:m>
                  <m:oMath xmlns:m="http://schemas.openxmlformats.org/officeDocument/2006/math">
                    <m:r>
                      <a:rPr lang="ca-ES" sz="1400" b="1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. </a:t>
                </a:r>
              </a:p>
              <a:p>
                <a:pPr algn="just"/>
                <a:r>
                  <a:rPr lang="ca-ES" sz="1400" dirty="0">
                    <a:solidFill>
                      <a:srgbClr val="0C2B8E"/>
                    </a:solidFill>
                  </a:rPr>
                  <a:t>Por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ejemplo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sólo</a:t>
                </a:r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una </a:t>
                </a:r>
                <a:r>
                  <a:rPr lang="ca-ES" sz="1400" b="1" dirty="0" err="1">
                    <a:solidFill>
                      <a:srgbClr val="0C2B8E"/>
                    </a:solidFill>
                  </a:rPr>
                  <a:t>línea</a:t>
                </a:r>
                <a:r>
                  <a:rPr lang="ca-ES" sz="1400" b="1" dirty="0">
                    <a:solidFill>
                      <a:srgbClr val="0C2B8E"/>
                    </a:solidFill>
                  </a:rPr>
                  <a:t> vertical</a:t>
                </a:r>
                <a:r>
                  <a:rPr lang="ca-ES" sz="1400" dirty="0">
                    <a:solidFill>
                      <a:srgbClr val="0C2B8E"/>
                    </a:solidFill>
                  </a:rPr>
                  <a:t>, con el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fin</a:t>
                </a:r>
                <a:r>
                  <a:rPr lang="ca-ES" sz="1400" dirty="0">
                    <a:solidFill>
                      <a:srgbClr val="0C2B8E"/>
                    </a:solidFill>
                  </a:rPr>
                  <a:t> de de “separar” la columna cero en la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parte</a:t>
                </a:r>
                <a:r>
                  <a:rPr lang="ca-ES" sz="1400" dirty="0">
                    <a:solidFill>
                      <a:srgbClr val="0C2B8E"/>
                    </a:solidFill>
                  </a:rPr>
                  <a:t> inferior de la </a:t>
                </a:r>
                <a:r>
                  <a:rPr lang="ca-ES" sz="1400" dirty="0" err="1">
                    <a:solidFill>
                      <a:srgbClr val="0C2B8E"/>
                    </a:solidFill>
                  </a:rPr>
                  <a:t>izquierda</a:t>
                </a:r>
                <a:r>
                  <a:rPr lang="ca-ES" sz="1400" dirty="0">
                    <a:solidFill>
                      <a:srgbClr val="0C2B8E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8C03064-375C-4330-8A1B-AE77C1294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199" y="4963836"/>
                <a:ext cx="2867980" cy="1384995"/>
              </a:xfrm>
              <a:prstGeom prst="rect">
                <a:avLst/>
              </a:prstGeom>
              <a:blipFill>
                <a:blip r:embed="rId19"/>
                <a:stretch>
                  <a:fillRect l="-423" r="-211" b="-3493"/>
                </a:stretch>
              </a:blipFill>
              <a:ln>
                <a:solidFill>
                  <a:srgbClr val="29A6FF"/>
                </a:solidFill>
              </a:ln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tângulo: Cantos Arredondados 7">
            <a:hlinkClick r:id="rId20" action="ppaction://hlinksldjump"/>
            <a:extLst>
              <a:ext uri="{FF2B5EF4-FFF2-40B4-BE49-F238E27FC236}">
                <a16:creationId xmlns:a16="http://schemas.microsoft.com/office/drawing/2014/main" id="{7DA40863-83A4-4FB8-8211-C2C6AA8D7FA7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7" name="Retângulo: Cantos Arredondados 9">
            <a:hlinkClick r:id="rId21" action="ppaction://hlinksldjump"/>
            <a:extLst>
              <a:ext uri="{FF2B5EF4-FFF2-40B4-BE49-F238E27FC236}">
                <a16:creationId xmlns:a16="http://schemas.microsoft.com/office/drawing/2014/main" id="{27BECA3D-C3A1-4226-8B1F-599CDB0E61A1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50" name="Retângulo: Cantos Arredondados 13">
            <a:hlinkClick r:id="rId22" action="ppaction://hlinksldjump"/>
            <a:extLst>
              <a:ext uri="{FF2B5EF4-FFF2-40B4-BE49-F238E27FC236}">
                <a16:creationId xmlns:a16="http://schemas.microsoft.com/office/drawing/2014/main" id="{A8E3DCC0-FAA4-4FE7-9D28-E8EA636709BC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51" name="Retângulo: Cantos Arredondados 8">
            <a:hlinkClick r:id="rId23" action="ppaction://hlinksldjump"/>
            <a:extLst>
              <a:ext uri="{FF2B5EF4-FFF2-40B4-BE49-F238E27FC236}">
                <a16:creationId xmlns:a16="http://schemas.microsoft.com/office/drawing/2014/main" id="{EC5F2DA9-4C73-4C44-9331-20E1714E82C3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52" name="Retângulo: Cantos Arredondados 20">
            <a:hlinkClick r:id="rId24" action="ppaction://hlinksldjump"/>
            <a:extLst>
              <a:ext uri="{FF2B5EF4-FFF2-40B4-BE49-F238E27FC236}">
                <a16:creationId xmlns:a16="http://schemas.microsoft.com/office/drawing/2014/main" id="{813DA9EF-059E-433B-9A40-8870EF08209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11087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57" grpId="0" animBg="1"/>
      <p:bldP spid="58" grpId="0" animBg="1"/>
      <p:bldP spid="5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269617"/>
            <a:ext cx="9954991" cy="1961490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87" name="Retângulo: Cantos Arredondados 86">
            <a:extLst>
              <a:ext uri="{FF2B5EF4-FFF2-40B4-BE49-F238E27FC236}">
                <a16:creationId xmlns:a16="http://schemas.microsoft.com/office/drawing/2014/main" id="{CA5C3BBC-81F8-430D-BD2D-D7C508531702}"/>
              </a:ext>
            </a:extLst>
          </p:cNvPr>
          <p:cNvSpPr/>
          <p:nvPr/>
        </p:nvSpPr>
        <p:spPr>
          <a:xfrm>
            <a:off x="2178625" y="1127059"/>
            <a:ext cx="7314004" cy="345078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78DBB936-D401-4877-8D85-492472181321}"/>
              </a:ext>
            </a:extLst>
          </p:cNvPr>
          <p:cNvSpPr/>
          <p:nvPr/>
        </p:nvSpPr>
        <p:spPr>
          <a:xfrm>
            <a:off x="8637815" y="522514"/>
            <a:ext cx="3206730" cy="392232"/>
          </a:xfrm>
          <a:prstGeom prst="roundRect">
            <a:avLst/>
          </a:prstGeom>
          <a:solidFill>
            <a:srgbClr val="F25E4F"/>
          </a:solidFill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119553" y="378868"/>
                <a:ext cx="9815407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pueden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multiplicar por la regla fila-columna habitual como si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fueran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escalares,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siempre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para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coincida con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553" y="378868"/>
                <a:ext cx="9815407" cy="1696105"/>
              </a:xfrm>
              <a:prstGeom prst="rect">
                <a:avLst/>
              </a:prstGeom>
              <a:blipFill>
                <a:blip r:embed="rId5"/>
                <a:stretch>
                  <a:fillRect l="-994" r="-932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91139" y="258300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sz="2400" b="1" u="sng" dirty="0">
                <a:solidFill>
                  <a:srgbClr val="29A6FF"/>
                </a:solidFill>
              </a:rPr>
              <a:t>E</a:t>
            </a:r>
            <a:r>
              <a:rPr lang="ca-ES" sz="2400" b="1" u="sng" dirty="0" err="1">
                <a:solidFill>
                  <a:srgbClr val="29A6FF"/>
                </a:solidFill>
              </a:rPr>
              <a:t>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53115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Dada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utilizando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por bloques.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531152" cy="923330"/>
              </a:xfrm>
              <a:prstGeom prst="rect">
                <a:avLst/>
              </a:prstGeom>
              <a:blipFill>
                <a:blip r:embed="rId12"/>
                <a:stretch>
                  <a:fillRect l="-1382" t="-3289" r="-1554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/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endParaRPr lang="ca-ES" sz="14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458E9873-726C-4A7A-9C2A-1CBD9DB154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0294" y="2714354"/>
                <a:ext cx="1630873" cy="159607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/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2DBBE9B9-A57E-41BA-B882-33C77C7C68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251" y="4534871"/>
                <a:ext cx="1567861" cy="15946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336FD45A-9005-44BE-874E-6F5D3E080710}"/>
              </a:ext>
            </a:extLst>
          </p:cNvPr>
          <p:cNvSpPr/>
          <p:nvPr/>
        </p:nvSpPr>
        <p:spPr>
          <a:xfrm>
            <a:off x="7541395" y="4947530"/>
            <a:ext cx="281535" cy="20109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179599BB-E6F8-452E-820D-EF31B728ADFB}"/>
              </a:ext>
            </a:extLst>
          </p:cNvPr>
          <p:cNvSpPr/>
          <p:nvPr/>
        </p:nvSpPr>
        <p:spPr>
          <a:xfrm>
            <a:off x="10345056" y="4328248"/>
            <a:ext cx="20084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400" b="1" dirty="0" err="1">
                <a:solidFill>
                  <a:srgbClr val="C00000"/>
                </a:solidFill>
              </a:rPr>
              <a:t>Use</a:t>
            </a:r>
            <a:r>
              <a:rPr lang="ca-ES" sz="1400" b="1" dirty="0">
                <a:solidFill>
                  <a:srgbClr val="C00000"/>
                </a:solidFill>
              </a:rPr>
              <a:t> las </a:t>
            </a:r>
            <a:r>
              <a:rPr lang="ca-ES" sz="1400" b="1" dirty="0" err="1">
                <a:solidFill>
                  <a:srgbClr val="C00000"/>
                </a:solidFill>
              </a:rPr>
              <a:t>propiedades</a:t>
            </a:r>
            <a:endParaRPr lang="ca-ES" sz="1400" b="1" dirty="0">
              <a:solidFill>
                <a:srgbClr val="C0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BD2DC13-10D0-44C5-8B47-BA8A9CC75E4F}"/>
              </a:ext>
            </a:extLst>
          </p:cNvPr>
          <p:cNvSpPr/>
          <p:nvPr/>
        </p:nvSpPr>
        <p:spPr>
          <a:xfrm>
            <a:off x="8874408" y="4903011"/>
            <a:ext cx="804603" cy="28247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23C806A2-89B3-47AC-BD85-2DD5B48FE32E}"/>
              </a:ext>
            </a:extLst>
          </p:cNvPr>
          <p:cNvCxnSpPr/>
          <p:nvPr/>
        </p:nvCxnSpPr>
        <p:spPr>
          <a:xfrm>
            <a:off x="7822931" y="5185482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exão reta unidirecional 63">
            <a:extLst>
              <a:ext uri="{FF2B5EF4-FFF2-40B4-BE49-F238E27FC236}">
                <a16:creationId xmlns:a16="http://schemas.microsoft.com/office/drawing/2014/main" id="{193EFBAF-D59A-4735-98CF-353BCC3878B5}"/>
              </a:ext>
            </a:extLst>
          </p:cNvPr>
          <p:cNvCxnSpPr/>
          <p:nvPr/>
        </p:nvCxnSpPr>
        <p:spPr>
          <a:xfrm>
            <a:off x="9492629" y="5177109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1645D14D-33AA-41FC-AF18-12AF86AFF53A}"/>
              </a:ext>
            </a:extLst>
          </p:cNvPr>
          <p:cNvSpPr/>
          <p:nvPr/>
        </p:nvSpPr>
        <p:spPr>
          <a:xfrm>
            <a:off x="10396884" y="4039245"/>
            <a:ext cx="804603" cy="27351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>
            <a:extLst>
              <a:ext uri="{FF2B5EF4-FFF2-40B4-BE49-F238E27FC236}">
                <a16:creationId xmlns:a16="http://schemas.microsoft.com/office/drawing/2014/main" id="{235B2DBA-3CD6-4BE0-9319-5C52021FC441}"/>
              </a:ext>
            </a:extLst>
          </p:cNvPr>
          <p:cNvSpPr/>
          <p:nvPr/>
        </p:nvSpPr>
        <p:spPr>
          <a:xfrm>
            <a:off x="10470351" y="5257481"/>
            <a:ext cx="936122" cy="309270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01E7083-9F24-44F2-812C-647491545AE0}"/>
              </a:ext>
            </a:extLst>
          </p:cNvPr>
          <p:cNvSpPr/>
          <p:nvPr/>
        </p:nvSpPr>
        <p:spPr>
          <a:xfrm>
            <a:off x="7827652" y="4917386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8FC19E7-7991-4FF5-A152-6D3D9682677A}"/>
              </a:ext>
            </a:extLst>
          </p:cNvPr>
          <p:cNvSpPr/>
          <p:nvPr/>
        </p:nvSpPr>
        <p:spPr>
          <a:xfrm>
            <a:off x="7827820" y="4668417"/>
            <a:ext cx="281536" cy="237952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7EABC5A2-587C-4E0F-B98C-B593F1A9912F}"/>
              </a:ext>
            </a:extLst>
          </p:cNvPr>
          <p:cNvCxnSpPr>
            <a:cxnSpLocks/>
          </p:cNvCxnSpPr>
          <p:nvPr/>
        </p:nvCxnSpPr>
        <p:spPr>
          <a:xfrm flipV="1">
            <a:off x="7794465" y="4473721"/>
            <a:ext cx="0" cy="2087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2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ca-ES" sz="11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b="1" i="1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/>
                  <a:t>+</a:t>
                </a:r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1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1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98079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Conexão reta 83">
            <a:extLst>
              <a:ext uri="{FF2B5EF4-FFF2-40B4-BE49-F238E27FC236}">
                <a16:creationId xmlns:a16="http://schemas.microsoft.com/office/drawing/2014/main" id="{5E529F8C-C7EA-4B4D-87E1-4721DAA975BE}"/>
              </a:ext>
            </a:extLst>
          </p:cNvPr>
          <p:cNvCxnSpPr>
            <a:cxnSpLocks/>
          </p:cNvCxnSpPr>
          <p:nvPr/>
        </p:nvCxnSpPr>
        <p:spPr>
          <a:xfrm>
            <a:off x="10308972" y="2574816"/>
            <a:ext cx="0" cy="3767034"/>
          </a:xfrm>
          <a:prstGeom prst="line">
            <a:avLst/>
          </a:prstGeom>
          <a:ln w="9525">
            <a:solidFill>
              <a:srgbClr val="29A6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: Cantos Arredondados 7">
            <a:hlinkClick r:id="rId30" action="ppaction://hlinksldjump"/>
            <a:extLst>
              <a:ext uri="{FF2B5EF4-FFF2-40B4-BE49-F238E27FC236}">
                <a16:creationId xmlns:a16="http://schemas.microsoft.com/office/drawing/2014/main" id="{EF86D6AB-EC55-4DFE-8AA0-524EB01CB663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85" name="Retângulo: Cantos Arredondados 9">
            <a:hlinkClick r:id="rId31" action="ppaction://hlinksldjump"/>
            <a:extLst>
              <a:ext uri="{FF2B5EF4-FFF2-40B4-BE49-F238E27FC236}">
                <a16:creationId xmlns:a16="http://schemas.microsoft.com/office/drawing/2014/main" id="{020D2E76-63BD-45C1-B804-0634B702229E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88" name="Retângulo: Cantos Arredondados 13">
            <a:hlinkClick r:id="rId32" action="ppaction://hlinksldjump"/>
            <a:extLst>
              <a:ext uri="{FF2B5EF4-FFF2-40B4-BE49-F238E27FC236}">
                <a16:creationId xmlns:a16="http://schemas.microsoft.com/office/drawing/2014/main" id="{752F3D1D-4689-4EA1-8B23-0B1361880D2F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89" name="Retângulo: Cantos Arredondados 8">
            <a:hlinkClick r:id="rId33" action="ppaction://hlinksldjump"/>
            <a:extLst>
              <a:ext uri="{FF2B5EF4-FFF2-40B4-BE49-F238E27FC236}">
                <a16:creationId xmlns:a16="http://schemas.microsoft.com/office/drawing/2014/main" id="{0800719B-3A52-4E7C-91CD-2A6969F87A6F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90" name="Retângulo: Cantos Arredondados 20">
            <a:hlinkClick r:id="rId34" action="ppaction://hlinksldjump"/>
            <a:extLst>
              <a:ext uri="{FF2B5EF4-FFF2-40B4-BE49-F238E27FC236}">
                <a16:creationId xmlns:a16="http://schemas.microsoft.com/office/drawing/2014/main" id="{B630D860-C5E4-4FA1-B7AA-795EC2F92374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93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6" grpId="0" animBg="1"/>
      <p:bldP spid="86" grpId="1" animBg="1"/>
      <p:bldP spid="44" grpId="0" animBg="1"/>
      <p:bldP spid="46" grpId="0"/>
      <p:bldP spid="47" grpId="0"/>
      <p:bldP spid="50" grpId="0"/>
      <p:bldP spid="51" grpId="0"/>
      <p:bldP spid="52" grpId="0"/>
      <p:bldP spid="30" grpId="0" animBg="1"/>
      <p:bldP spid="60" grpId="0"/>
      <p:bldP spid="61" grpId="0" animBg="1"/>
      <p:bldP spid="62" grpId="0"/>
      <p:bldP spid="63" grpId="0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2" grpId="0"/>
      <p:bldP spid="73" grpId="0"/>
      <p:bldP spid="75" grpId="0" animBg="1"/>
      <p:bldP spid="76" grpId="0"/>
      <p:bldP spid="77" grpId="0" animBg="1"/>
      <p:bldP spid="78" grpId="0"/>
      <p:bldP spid="79" grpId="0"/>
      <p:bldP spid="80" grpId="0" animBg="1"/>
      <p:bldP spid="81" grpId="0"/>
      <p:bldP spid="82" grpId="0" animBg="1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7F54A840-B1D5-4CAA-80C1-EB4C8B95BFF4}"/>
              </a:ext>
            </a:extLst>
          </p:cNvPr>
          <p:cNvSpPr/>
          <p:nvPr/>
        </p:nvSpPr>
        <p:spPr>
          <a:xfrm>
            <a:off x="2041574" y="2463449"/>
            <a:ext cx="48817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45ADB3B8-3828-437B-9926-E3123DAA5A95}"/>
              </a:ext>
            </a:extLst>
          </p:cNvPr>
          <p:cNvSpPr/>
          <p:nvPr/>
        </p:nvSpPr>
        <p:spPr>
          <a:xfrm>
            <a:off x="2041574" y="2463449"/>
            <a:ext cx="9942539" cy="399298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429C054B-382C-4CFF-B89A-1C2E5AFCE3F6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B89273-F071-4097-A17C-E1A883AB0E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Imagem 36">
            <a:extLst>
              <a:ext uri="{FF2B5EF4-FFF2-40B4-BE49-F238E27FC236}">
                <a16:creationId xmlns:a16="http://schemas.microsoft.com/office/drawing/2014/main" id="{22DF1BAF-5A8A-41C9-A530-A100E6B27B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D21716BC-C9BB-481B-AF9F-27878A872CD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2E8A1205-C836-4249-ADB4-49B90F8DCB89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45D89ED8-B456-4A7B-8024-36ADE950A10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58831553-BC6C-4D43-BE30-3AE8C885628E}"/>
              </a:ext>
            </a:extLst>
          </p:cNvPr>
          <p:cNvSpPr/>
          <p:nvPr/>
        </p:nvSpPr>
        <p:spPr>
          <a:xfrm>
            <a:off x="2029125" y="164892"/>
            <a:ext cx="9954991" cy="2066215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/>
              <p:nvPr/>
            </p:nvSpPr>
            <p:spPr>
              <a:xfrm>
                <a:off x="2055988" y="208664"/>
                <a:ext cx="9942538" cy="1696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particionadas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se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pueden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multiplicar por la regla fila-columna habitual como 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si las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entradas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de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u="sng" dirty="0" err="1">
                    <a:solidFill>
                      <a:sysClr val="windowText" lastClr="000000"/>
                    </a:solidFill>
                  </a:rPr>
                  <a:t>fueran</a:t>
                </a:r>
                <a:r>
                  <a:rPr lang="ca-ES" sz="2400" u="sng" dirty="0">
                    <a:solidFill>
                      <a:sysClr val="windowText" lastClr="000000"/>
                    </a:solidFill>
                  </a:rPr>
                  <a:t> escalares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siempre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que, para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,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columna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coincida con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fila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7B7150A0-8856-4B4C-A7AA-0CE09A6BD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988" y="208664"/>
                <a:ext cx="9942538" cy="1696105"/>
              </a:xfrm>
              <a:prstGeom prst="rect">
                <a:avLst/>
              </a:prstGeom>
              <a:blipFill>
                <a:blip r:embed="rId5"/>
                <a:stretch>
                  <a:fillRect l="-920" r="-981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tângulo 21">
            <a:extLst>
              <a:ext uri="{FF2B5EF4-FFF2-40B4-BE49-F238E27FC236}">
                <a16:creationId xmlns:a16="http://schemas.microsoft.com/office/drawing/2014/main" id="{23E6BE37-90FD-4B33-A0D4-D239AAB16EE6}"/>
              </a:ext>
            </a:extLst>
          </p:cNvPr>
          <p:cNvSpPr/>
          <p:nvPr/>
        </p:nvSpPr>
        <p:spPr>
          <a:xfrm>
            <a:off x="2191139" y="2583000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/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2DF616C3-5BAF-49B6-B372-C39D4323E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60" y="3663000"/>
                <a:ext cx="2358969" cy="1115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/>
              <p:nvPr/>
            </p:nvSpPr>
            <p:spPr>
              <a:xfrm>
                <a:off x="3438595" y="2623499"/>
                <a:ext cx="35755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dirty="0">
                    <a:solidFill>
                      <a:sysClr val="windowText" lastClr="000000"/>
                    </a:solidFill>
                  </a:rPr>
                  <a:t>Dada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y la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ca-ES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×3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calcule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b="1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ca-ES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utilizando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dirty="0" err="1">
                    <a:solidFill>
                      <a:sysClr val="windowText" lastClr="000000"/>
                    </a:solidFill>
                  </a:rPr>
                  <a:t>producto</a:t>
                </a:r>
                <a:r>
                  <a:rPr lang="ca-ES" dirty="0">
                    <a:solidFill>
                      <a:sysClr val="windowText" lastClr="000000"/>
                    </a:solidFill>
                  </a:rPr>
                  <a:t> por bloques. </a:t>
                </a: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33547E51-1C3D-4946-8040-D18BCAEDD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95" y="2623499"/>
                <a:ext cx="3575560" cy="923330"/>
              </a:xfrm>
              <a:prstGeom prst="rect">
                <a:avLst/>
              </a:prstGeom>
              <a:blipFill>
                <a:blip r:embed="rId12"/>
                <a:stretch>
                  <a:fillRect l="-1363" t="-3289" r="-1533" b="-921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/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ca-ES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  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ca-ES" sz="1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6198931B-43FA-40D4-88F2-229D23BAD6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659" y="4872096"/>
                <a:ext cx="2358969" cy="1115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C05DCAA5-E993-41F9-8919-0CE1267594A4}"/>
              </a:ext>
            </a:extLst>
          </p:cNvPr>
          <p:cNvCxnSpPr>
            <a:cxnSpLocks/>
          </p:cNvCxnSpPr>
          <p:nvPr/>
        </p:nvCxnSpPr>
        <p:spPr>
          <a:xfrm>
            <a:off x="3519951" y="3760151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ta 44">
            <a:extLst>
              <a:ext uri="{FF2B5EF4-FFF2-40B4-BE49-F238E27FC236}">
                <a16:creationId xmlns:a16="http://schemas.microsoft.com/office/drawing/2014/main" id="{641E252E-0245-4134-872F-C92DD486818D}"/>
              </a:ext>
            </a:extLst>
          </p:cNvPr>
          <p:cNvCxnSpPr>
            <a:cxnSpLocks/>
          </p:cNvCxnSpPr>
          <p:nvPr/>
        </p:nvCxnSpPr>
        <p:spPr>
          <a:xfrm>
            <a:off x="2886260" y="5332205"/>
            <a:ext cx="828000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982123BB-B651-42DE-9394-84B8FD32FF4E}"/>
              </a:ext>
            </a:extLst>
          </p:cNvPr>
          <p:cNvCxnSpPr>
            <a:cxnSpLocks/>
          </p:cNvCxnSpPr>
          <p:nvPr/>
        </p:nvCxnSpPr>
        <p:spPr>
          <a:xfrm>
            <a:off x="2920378" y="4116356"/>
            <a:ext cx="1332000" cy="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F2412AA2-3BC4-4E9D-A7BA-6AD8516CD544}"/>
              </a:ext>
            </a:extLst>
          </p:cNvPr>
          <p:cNvCxnSpPr>
            <a:cxnSpLocks/>
          </p:cNvCxnSpPr>
          <p:nvPr/>
        </p:nvCxnSpPr>
        <p:spPr>
          <a:xfrm>
            <a:off x="3089930" y="4947531"/>
            <a:ext cx="0" cy="97200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/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E8F91455-BBB4-4A05-8AC3-BC7E0B620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192" y="3979308"/>
                <a:ext cx="1331994" cy="49122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/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58DAA04C-324E-470C-8DF0-D3DBA8874C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534" y="5185482"/>
                <a:ext cx="1331994" cy="48840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/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ca-ES" sz="1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947612BB-9CC9-47AB-990D-BBAD83F105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035" y="4657399"/>
                <a:ext cx="5778444" cy="49122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/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×1</m:t>
                          </m:r>
                        </m:sub>
                      </m:sSub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62" name="Retângulo 61">
                <a:extLst>
                  <a:ext uri="{FF2B5EF4-FFF2-40B4-BE49-F238E27FC236}">
                    <a16:creationId xmlns:a16="http://schemas.microsoft.com/office/drawing/2014/main" id="{E28A3D7F-F063-4118-BA64-E4D0530B1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962" y="5320048"/>
                <a:ext cx="589777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/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a-ES" sz="1400" dirty="0"/>
              </a:p>
            </p:txBody>
          </p:sp>
        </mc:Choice>
        <mc:Fallback xmlns="">
          <p:sp>
            <p:nvSpPr>
              <p:cNvPr id="63" name="Retângulo 62">
                <a:extLst>
                  <a:ext uri="{FF2B5EF4-FFF2-40B4-BE49-F238E27FC236}">
                    <a16:creationId xmlns:a16="http://schemas.microsoft.com/office/drawing/2014/main" id="{9218F77D-977E-4A27-8426-32E5E1CC03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9979" y="5321839"/>
                <a:ext cx="49359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/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4D7ADEF8-8834-41E0-B038-9AA46C7B59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477" y="5203958"/>
                <a:ext cx="1630873" cy="53995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/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81023C64-73AB-4C4C-9370-45F084F011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246" y="5792534"/>
                <a:ext cx="379542" cy="55342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/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2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2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3ABB17E-441E-4234-BC12-A0857C3BE1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602" y="4116356"/>
                <a:ext cx="594001" cy="400302"/>
              </a:xfrm>
              <a:prstGeom prst="rect">
                <a:avLst/>
              </a:prstGeom>
              <a:blipFill>
                <a:blip r:embed="rId2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/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ca-ES" sz="11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E874066B-A6D7-4DD2-B712-6AD797D68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0709" y="4133803"/>
                <a:ext cx="1630873" cy="37459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Fluxograma: Conexão Exterior à Página 74">
            <a:extLst>
              <a:ext uri="{FF2B5EF4-FFF2-40B4-BE49-F238E27FC236}">
                <a16:creationId xmlns:a16="http://schemas.microsoft.com/office/drawing/2014/main" id="{AF4A5645-F603-4B71-9493-F794B0D8C0EF}"/>
              </a:ext>
            </a:extLst>
          </p:cNvPr>
          <p:cNvSpPr/>
          <p:nvPr/>
        </p:nvSpPr>
        <p:spPr>
          <a:xfrm flipV="1">
            <a:off x="6661401" y="3944679"/>
            <a:ext cx="1402118" cy="583680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/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b="1" i="1" smtClean="0">
                            <a:solidFill>
                              <a:srgbClr val="29A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1" i="1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tângulo 75">
                <a:extLst>
                  <a:ext uri="{FF2B5EF4-FFF2-40B4-BE49-F238E27FC236}">
                    <a16:creationId xmlns:a16="http://schemas.microsoft.com/office/drawing/2014/main" id="{DF47A756-248C-4C62-8225-B8D724863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634" y="3544818"/>
                <a:ext cx="419571" cy="37459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Fluxograma: Conexão Exterior à Página 76">
            <a:extLst>
              <a:ext uri="{FF2B5EF4-FFF2-40B4-BE49-F238E27FC236}">
                <a16:creationId xmlns:a16="http://schemas.microsoft.com/office/drawing/2014/main" id="{47748FF5-CD51-4524-839D-97F0497F0AA9}"/>
              </a:ext>
            </a:extLst>
          </p:cNvPr>
          <p:cNvSpPr/>
          <p:nvPr/>
        </p:nvSpPr>
        <p:spPr>
          <a:xfrm flipH="1">
            <a:off x="6686361" y="5239993"/>
            <a:ext cx="1402118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/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/>
                  <a:t>+</a:t>
                </a:r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100" spc="-15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1100" i="1" spc="-15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pc="-15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a-ES" sz="1100" spc="-150" dirty="0"/>
              </a:p>
            </p:txBody>
          </p:sp>
        </mc:Choice>
        <mc:Fallback xmlns="">
          <p:sp>
            <p:nvSpPr>
              <p:cNvPr id="78" name="Retângulo 77">
                <a:extLst>
                  <a:ext uri="{FF2B5EF4-FFF2-40B4-BE49-F238E27FC236}">
                    <a16:creationId xmlns:a16="http://schemas.microsoft.com/office/drawing/2014/main" id="{A9E33F9A-45CD-433C-BB07-061CB8F23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632" y="4019576"/>
                <a:ext cx="2291368" cy="53995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/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d>
                      <m:dPr>
                        <m:ctrlPr>
                          <a:rPr lang="ca-ES" sz="11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ca-ES" sz="11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1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1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  <m:r>
                      <a:rPr lang="ca-ES" sz="11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ca-ES" sz="1100" dirty="0">
                    <a:solidFill>
                      <a:srgbClr val="0C2B8E"/>
                    </a:solidFill>
                  </a:rPr>
                  <a:t> </a:t>
                </a:r>
                <a:endParaRPr lang="ca-ES" sz="1100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tângulo 78">
                <a:extLst>
                  <a:ext uri="{FF2B5EF4-FFF2-40B4-BE49-F238E27FC236}">
                    <a16:creationId xmlns:a16="http://schemas.microsoft.com/office/drawing/2014/main" id="{62E41126-1E11-4BFB-9FC0-EA4521763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771" y="5215760"/>
                <a:ext cx="1630873" cy="53995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Fluxograma: Conexão Exterior à Página 79">
            <a:extLst>
              <a:ext uri="{FF2B5EF4-FFF2-40B4-BE49-F238E27FC236}">
                <a16:creationId xmlns:a16="http://schemas.microsoft.com/office/drawing/2014/main" id="{ACC6B5E4-66B7-4EFA-AD47-D4B1013EAD82}"/>
              </a:ext>
            </a:extLst>
          </p:cNvPr>
          <p:cNvSpPr/>
          <p:nvPr/>
        </p:nvSpPr>
        <p:spPr>
          <a:xfrm flipH="1">
            <a:off x="8113978" y="5241246"/>
            <a:ext cx="1630873" cy="563099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/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300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100" b="0" i="1" spc="-30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1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30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100" i="1" spc="-30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pc="-30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e>
                                <m: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30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e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30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1" name="Retângulo 80">
                <a:extLst>
                  <a:ext uri="{FF2B5EF4-FFF2-40B4-BE49-F238E27FC236}">
                    <a16:creationId xmlns:a16="http://schemas.microsoft.com/office/drawing/2014/main" id="{21E43994-2241-4EE9-8452-D858D98E0D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5" y="5787275"/>
                <a:ext cx="2405096" cy="5545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Fluxograma: Conexão Exterior à Página 81">
            <a:extLst>
              <a:ext uri="{FF2B5EF4-FFF2-40B4-BE49-F238E27FC236}">
                <a16:creationId xmlns:a16="http://schemas.microsoft.com/office/drawing/2014/main" id="{5375D077-5F19-4393-B562-72D8D1263572}"/>
              </a:ext>
            </a:extLst>
          </p:cNvPr>
          <p:cNvSpPr/>
          <p:nvPr/>
        </p:nvSpPr>
        <p:spPr>
          <a:xfrm flipV="1">
            <a:off x="8113820" y="3945845"/>
            <a:ext cx="2114250" cy="583681"/>
          </a:xfrm>
          <a:prstGeom prst="flowChartOffpageConnector">
            <a:avLst/>
          </a:prstGeom>
          <a:noFill/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/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ca-ES" sz="1100" i="1" spc="-300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ca-ES" sz="1100" i="1" spc="-30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i="1" spc="-15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100" i="1" spc="-15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ca-ES" sz="1100" b="0" i="1" spc="-150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ca-ES" sz="1100" b="0" i="1" spc="-30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100" b="1" i="1" spc="-150" smtClean="0">
                                  <a:solidFill>
                                    <a:srgbClr val="29A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e>
                              <m:e>
                                <m:r>
                                  <a:rPr lang="ca-ES" sz="1100" b="1" i="1" spc="-150" smtClean="0">
                                    <a:solidFill>
                                      <a:srgbClr val="29A6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tângulo 82">
                <a:extLst>
                  <a:ext uri="{FF2B5EF4-FFF2-40B4-BE49-F238E27FC236}">
                    <a16:creationId xmlns:a16="http://schemas.microsoft.com/office/drawing/2014/main" id="{50031E25-3FC2-452F-BB83-E4E4BD53F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946" y="3550495"/>
                <a:ext cx="2043119" cy="37805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tângulo 56">
            <a:extLst>
              <a:ext uri="{FF2B5EF4-FFF2-40B4-BE49-F238E27FC236}">
                <a16:creationId xmlns:a16="http://schemas.microsoft.com/office/drawing/2014/main" id="{B586491C-796F-47E6-85B3-9E07BB98F077}"/>
              </a:ext>
            </a:extLst>
          </p:cNvPr>
          <p:cNvSpPr/>
          <p:nvPr/>
        </p:nvSpPr>
        <p:spPr>
          <a:xfrm>
            <a:off x="10421590" y="4109195"/>
            <a:ext cx="14359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a-ES" sz="1400" b="1" dirty="0">
                <a:solidFill>
                  <a:srgbClr val="29A6FF"/>
                </a:solidFill>
              </a:rPr>
              <a:t>PRODUCTO</a:t>
            </a:r>
          </a:p>
        </p:txBody>
      </p:sp>
      <p:sp>
        <p:nvSpPr>
          <p:cNvPr id="58" name="Seta: Para Baixo 57">
            <a:extLst>
              <a:ext uri="{FF2B5EF4-FFF2-40B4-BE49-F238E27FC236}">
                <a16:creationId xmlns:a16="http://schemas.microsoft.com/office/drawing/2014/main" id="{C69C3294-E568-4D14-AEB3-519A87C3DBD3}"/>
              </a:ext>
            </a:extLst>
          </p:cNvPr>
          <p:cNvSpPr/>
          <p:nvPr/>
        </p:nvSpPr>
        <p:spPr>
          <a:xfrm rot="16200000">
            <a:off x="9817568" y="4752630"/>
            <a:ext cx="267596" cy="305376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/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a-ES" sz="12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ca-ES" sz="120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2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2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2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2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2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  <m:mr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a-ES" sz="120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2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8BE4CBEE-38E4-492C-AC1E-49E63C2909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0515" y="4426953"/>
                <a:ext cx="1588127" cy="9689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DCC68158-A939-442B-8547-E1356E705D53}"/>
              </a:ext>
            </a:extLst>
          </p:cNvPr>
          <p:cNvCxnSpPr>
            <a:cxnSpLocks/>
          </p:cNvCxnSpPr>
          <p:nvPr/>
        </p:nvCxnSpPr>
        <p:spPr>
          <a:xfrm>
            <a:off x="10721680" y="4829579"/>
            <a:ext cx="853465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xão reta 84">
            <a:extLst>
              <a:ext uri="{FF2B5EF4-FFF2-40B4-BE49-F238E27FC236}">
                <a16:creationId xmlns:a16="http://schemas.microsoft.com/office/drawing/2014/main" id="{4839F425-1BC7-48F6-9492-030A5A02F012}"/>
              </a:ext>
            </a:extLst>
          </p:cNvPr>
          <p:cNvCxnSpPr>
            <a:cxnSpLocks/>
          </p:cNvCxnSpPr>
          <p:nvPr/>
        </p:nvCxnSpPr>
        <p:spPr>
          <a:xfrm>
            <a:off x="11004866" y="4481692"/>
            <a:ext cx="0" cy="822060"/>
          </a:xfrm>
          <a:prstGeom prst="line">
            <a:avLst/>
          </a:prstGeom>
          <a:ln w="952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/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sz="11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mr>
                        <m:mr>
                          <m:e>
                            <m: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ca-ES" sz="1100" dirty="0"/>
              </a:p>
            </p:txBody>
          </p:sp>
        </mc:Choice>
        <mc:Fallback xmlns="">
          <p:sp>
            <p:nvSpPr>
              <p:cNvPr id="5" name="Retângulo 4">
                <a:extLst>
                  <a:ext uri="{FF2B5EF4-FFF2-40B4-BE49-F238E27FC236}">
                    <a16:creationId xmlns:a16="http://schemas.microsoft.com/office/drawing/2014/main" id="{641F8B3A-826A-487B-B5C5-C0A9DD5CC9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181" y="4481692"/>
                <a:ext cx="301685" cy="37805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/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ca-ES" sz="1100" b="1" i="1" spc="-15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mr>
                        <m:mr>
                          <m:e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ca-ES" sz="1100" b="1" i="1" spc="-150" smtClean="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ca-ES" sz="1100" b="1" i="1" spc="-15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mr>
                      </m:m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6" name="Retângulo 85">
                <a:extLst>
                  <a:ext uri="{FF2B5EF4-FFF2-40B4-BE49-F238E27FC236}">
                    <a16:creationId xmlns:a16="http://schemas.microsoft.com/office/drawing/2014/main" id="{040D67BF-1524-407C-A1DA-CFA45FD27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4962" y="4468373"/>
                <a:ext cx="578147" cy="37805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/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sz="1100" b="1" i="1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ca-ES" sz="1100" b="1" i="1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mr>
                      </m:m>
                    </m:oMath>
                  </m:oMathPara>
                </a14:m>
                <a:endParaRPr lang="ca-ES" sz="1100" b="1" i="1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7" name="Retângulo 86">
                <a:extLst>
                  <a:ext uri="{FF2B5EF4-FFF2-40B4-BE49-F238E27FC236}">
                    <a16:creationId xmlns:a16="http://schemas.microsoft.com/office/drawing/2014/main" id="{DE7F2D01-D7D3-4B2F-A6A6-150A7714E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3532" y="4818535"/>
                <a:ext cx="301899" cy="53995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/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ca-ES" sz="1100" b="1" i="1" spc="-300" smtClean="0">
                              <a:solidFill>
                                <a:srgbClr val="29A6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mr>
                        <m:mr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a-ES" sz="1100" b="1" i="1" spc="-300">
                                <a:solidFill>
                                  <a:srgbClr val="29A6FF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mr>
                      </m:m>
                    </m:oMath>
                  </m:oMathPara>
                </a14:m>
                <a:endParaRPr lang="ca-ES" sz="1100" b="1" i="1" spc="-300" dirty="0">
                  <a:solidFill>
                    <a:srgbClr val="0C2B8E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8" name="Retângulo 87">
                <a:extLst>
                  <a:ext uri="{FF2B5EF4-FFF2-40B4-BE49-F238E27FC236}">
                    <a16:creationId xmlns:a16="http://schemas.microsoft.com/office/drawing/2014/main" id="{8A71828C-A573-489C-97AF-A2247F5E9D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470" y="4825821"/>
                <a:ext cx="542339" cy="53995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59DEB75B-A0DC-459C-9023-7CE2EBB54A7B}"/>
              </a:ext>
            </a:extLst>
          </p:cNvPr>
          <p:cNvSpPr/>
          <p:nvPr/>
        </p:nvSpPr>
        <p:spPr>
          <a:xfrm>
            <a:off x="7213113" y="3505371"/>
            <a:ext cx="305621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35A58096-4B27-4F3E-9820-E11503D0CDF6}"/>
              </a:ext>
            </a:extLst>
          </p:cNvPr>
          <p:cNvSpPr/>
          <p:nvPr/>
        </p:nvSpPr>
        <p:spPr>
          <a:xfrm>
            <a:off x="7201771" y="5787274"/>
            <a:ext cx="303831" cy="56309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5045AFB1-88CA-4519-A02E-723D51B2EC18}"/>
              </a:ext>
            </a:extLst>
          </p:cNvPr>
          <p:cNvSpPr/>
          <p:nvPr/>
        </p:nvSpPr>
        <p:spPr>
          <a:xfrm>
            <a:off x="9524273" y="3526893"/>
            <a:ext cx="498018" cy="4271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4A17B6F5-EFA5-4F71-8194-60BA98B7FA99}"/>
              </a:ext>
            </a:extLst>
          </p:cNvPr>
          <p:cNvSpPr/>
          <p:nvPr/>
        </p:nvSpPr>
        <p:spPr>
          <a:xfrm>
            <a:off x="9524273" y="5715831"/>
            <a:ext cx="498018" cy="67540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261F346E-C244-4059-96A0-190A7F4CAFB0}"/>
              </a:ext>
            </a:extLst>
          </p:cNvPr>
          <p:cNvCxnSpPr>
            <a:cxnSpLocks/>
          </p:cNvCxnSpPr>
          <p:nvPr/>
        </p:nvCxnSpPr>
        <p:spPr>
          <a:xfrm>
            <a:off x="7528788" y="3760151"/>
            <a:ext cx="3174393" cy="897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3CA4DDC-9211-4F87-86D2-874EAA728442}"/>
              </a:ext>
            </a:extLst>
          </p:cNvPr>
          <p:cNvCxnSpPr>
            <a:cxnSpLocks/>
          </p:cNvCxnSpPr>
          <p:nvPr/>
        </p:nvCxnSpPr>
        <p:spPr>
          <a:xfrm flipV="1">
            <a:off x="7528788" y="5039116"/>
            <a:ext cx="3174393" cy="9481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B682AFD2-9C6F-485D-A222-AA38E0327A1A}"/>
              </a:ext>
            </a:extLst>
          </p:cNvPr>
          <p:cNvCxnSpPr>
            <a:cxnSpLocks/>
          </p:cNvCxnSpPr>
          <p:nvPr/>
        </p:nvCxnSpPr>
        <p:spPr>
          <a:xfrm>
            <a:off x="10022291" y="3760151"/>
            <a:ext cx="1201718" cy="72154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B79A7499-2FB6-47CB-AFFA-16E0F6F23F91}"/>
              </a:ext>
            </a:extLst>
          </p:cNvPr>
          <p:cNvCxnSpPr>
            <a:cxnSpLocks/>
            <a:stCxn id="92" idx="6"/>
          </p:cNvCxnSpPr>
          <p:nvPr/>
        </p:nvCxnSpPr>
        <p:spPr>
          <a:xfrm flipV="1">
            <a:off x="10022291" y="5332205"/>
            <a:ext cx="1272056" cy="7213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DDFCD8C2-67A4-4E87-BF30-E01F444CDE33}"/>
              </a:ext>
            </a:extLst>
          </p:cNvPr>
          <p:cNvSpPr/>
          <p:nvPr/>
        </p:nvSpPr>
        <p:spPr>
          <a:xfrm>
            <a:off x="10210053" y="4416972"/>
            <a:ext cx="1528589" cy="1011621"/>
          </a:xfrm>
          <a:prstGeom prst="roundRect">
            <a:avLst/>
          </a:prstGeom>
          <a:noFill/>
          <a:ln w="381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4" name="Retângulo: Cantos Arredondados 7">
            <a:hlinkClick r:id="rId33" action="ppaction://hlinksldjump"/>
            <a:extLst>
              <a:ext uri="{FF2B5EF4-FFF2-40B4-BE49-F238E27FC236}">
                <a16:creationId xmlns:a16="http://schemas.microsoft.com/office/drawing/2014/main" id="{D92C2015-6E10-4059-B822-3C57D7DFBC7E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68" name="Retângulo: Cantos Arredondados 9">
            <a:hlinkClick r:id="rId34" action="ppaction://hlinksldjump"/>
            <a:extLst>
              <a:ext uri="{FF2B5EF4-FFF2-40B4-BE49-F238E27FC236}">
                <a16:creationId xmlns:a16="http://schemas.microsoft.com/office/drawing/2014/main" id="{13DFE009-1466-445D-9B08-A2FE67F01C66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69" name="Retângulo: Cantos Arredondados 13">
            <a:hlinkClick r:id="rId35" action="ppaction://hlinksldjump"/>
            <a:extLst>
              <a:ext uri="{FF2B5EF4-FFF2-40B4-BE49-F238E27FC236}">
                <a16:creationId xmlns:a16="http://schemas.microsoft.com/office/drawing/2014/main" id="{86EB8B4C-443F-4F01-A228-23186F35320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70" name="Retângulo: Cantos Arredondados 8">
            <a:hlinkClick r:id="rId36" action="ppaction://hlinksldjump"/>
            <a:extLst>
              <a:ext uri="{FF2B5EF4-FFF2-40B4-BE49-F238E27FC236}">
                <a16:creationId xmlns:a16="http://schemas.microsoft.com/office/drawing/2014/main" id="{8B9B7AEC-5033-4C5D-84DE-BD39EAAD0007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71" name="Retângulo: Cantos Arredondados 20">
            <a:hlinkClick r:id="rId37" action="ppaction://hlinksldjump"/>
            <a:extLst>
              <a:ext uri="{FF2B5EF4-FFF2-40B4-BE49-F238E27FC236}">
                <a16:creationId xmlns:a16="http://schemas.microsoft.com/office/drawing/2014/main" id="{1E9BE4FD-7EA3-494E-B181-1255CAD7881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646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2" grpId="0"/>
      <p:bldP spid="5" grpId="0"/>
      <p:bldP spid="86" grpId="0"/>
      <p:bldP spid="87" grpId="0"/>
      <p:bldP spid="88" grpId="0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pic>
        <p:nvPicPr>
          <p:cNvPr id="24" name="Imagem 23" descr="Uma imagem com edifício&#10;&#10;Descrição gerada automaticamente">
            <a:extLst>
              <a:ext uri="{FF2B5EF4-FFF2-40B4-BE49-F238E27FC236}">
                <a16:creationId xmlns:a16="http://schemas.microsoft.com/office/drawing/2014/main" id="{C4066140-5F47-4299-A0CC-34FD291BB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4" y="870330"/>
            <a:ext cx="5402428" cy="5117340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F5D2D2C6-0FAD-4C14-8686-E4C3FCF96BFF}"/>
              </a:ext>
            </a:extLst>
          </p:cNvPr>
          <p:cNvGrpSpPr/>
          <p:nvPr/>
        </p:nvGrpSpPr>
        <p:grpSpPr>
          <a:xfrm>
            <a:off x="1964932" y="211253"/>
            <a:ext cx="3903295" cy="1385822"/>
            <a:chOff x="2352922" y="231113"/>
            <a:chExt cx="3284204" cy="1557494"/>
          </a:xfrm>
        </p:grpSpPr>
        <p:sp>
          <p:nvSpPr>
            <p:cNvPr id="27" name="Bolha de Pensamento: Nuvem 26">
              <a:extLst>
                <a:ext uri="{FF2B5EF4-FFF2-40B4-BE49-F238E27FC236}">
                  <a16:creationId xmlns:a16="http://schemas.microsoft.com/office/drawing/2014/main" id="{52E317C5-0A44-4178-B6F8-4E3F681FC5F7}"/>
                </a:ext>
              </a:extLst>
            </p:cNvPr>
            <p:cNvSpPr/>
            <p:nvPr/>
          </p:nvSpPr>
          <p:spPr>
            <a:xfrm>
              <a:off x="2352922" y="231113"/>
              <a:ext cx="3284204" cy="1557494"/>
            </a:xfrm>
            <a:prstGeom prst="cloudCallout">
              <a:avLst>
                <a:gd name="adj1" fmla="val -5339"/>
                <a:gd name="adj2" fmla="val 90919"/>
              </a:avLst>
            </a:prstGeom>
            <a:solidFill>
              <a:srgbClr val="F9FB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98C535E5-FC92-419D-BACD-4427847A5289}"/>
                </a:ext>
              </a:extLst>
            </p:cNvPr>
            <p:cNvSpPr txBox="1"/>
            <p:nvPr/>
          </p:nvSpPr>
          <p:spPr>
            <a:xfrm rot="21362075">
              <a:off x="2616187" y="544574"/>
              <a:ext cx="2675150" cy="933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¡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Mejor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tener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lápiz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y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papel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 antes de </a:t>
              </a:r>
              <a:r>
                <a:rPr lang="ca-ES" sz="2400" dirty="0" err="1">
                  <a:solidFill>
                    <a:srgbClr val="0C2B8E"/>
                  </a:solidFill>
                  <a:latin typeface="Freestyle Script" panose="030804020302050B0404" pitchFamily="66" charset="0"/>
                </a:rPr>
                <a:t>intentarlo</a:t>
              </a:r>
              <a:r>
                <a:rPr lang="ca-ES" sz="2400" dirty="0">
                  <a:solidFill>
                    <a:srgbClr val="0C2B8E"/>
                  </a:solidFill>
                  <a:latin typeface="Freestyle Script" panose="030804020302050B0404" pitchFamily="66" charset="0"/>
                </a:rPr>
                <a:t>!…</a:t>
              </a:r>
            </a:p>
          </p:txBody>
        </p:sp>
      </p:grpSp>
      <p:pic>
        <p:nvPicPr>
          <p:cNvPr id="29" name="Imagem 28">
            <a:extLst>
              <a:ext uri="{FF2B5EF4-FFF2-40B4-BE49-F238E27FC236}">
                <a16:creationId xmlns:a16="http://schemas.microsoft.com/office/drawing/2014/main" id="{7BA1CCAD-7CFC-478F-ABC9-F62C4831076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9145">
            <a:off x="4848152" y="869861"/>
            <a:ext cx="267903" cy="32736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D77A3E2-C770-4B7F-9B9F-A70163011A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25" y="2056899"/>
            <a:ext cx="1345882" cy="4572000"/>
          </a:xfrm>
          <a:prstGeom prst="rect">
            <a:avLst/>
          </a:prstGeom>
        </p:spPr>
      </p:pic>
      <p:sp>
        <p:nvSpPr>
          <p:cNvPr id="30" name="Retângulo: Cantos Arredondados 7">
            <a:hlinkClick r:id="rId9" action="ppaction://hlinksldjump"/>
            <a:extLst>
              <a:ext uri="{FF2B5EF4-FFF2-40B4-BE49-F238E27FC236}">
                <a16:creationId xmlns:a16="http://schemas.microsoft.com/office/drawing/2014/main" id="{AD36FBAA-D287-474F-8E29-8646608E2A1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88372FD0-42A3-4C14-88B0-43ACD8F2DF6F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13">
            <a:hlinkClick r:id="rId11" action="ppaction://hlinksldjump"/>
            <a:extLst>
              <a:ext uri="{FF2B5EF4-FFF2-40B4-BE49-F238E27FC236}">
                <a16:creationId xmlns:a16="http://schemas.microsoft.com/office/drawing/2014/main" id="{D34762E8-9A4D-4F6E-82CA-C54E755B1D9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21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311354DC-1720-453D-A8E5-020A7E7ED18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22" name="Retângulo: Cantos Arredondados 20">
            <a:hlinkClick r:id="rId13" action="ppaction://hlinksldjump"/>
            <a:extLst>
              <a:ext uri="{FF2B5EF4-FFF2-40B4-BE49-F238E27FC236}">
                <a16:creationId xmlns:a16="http://schemas.microsoft.com/office/drawing/2014/main" id="{2134083C-199C-499E-83A0-C591C99525D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7631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03F0D1-081D-49B7-814B-7B0C702DC05D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86D9DE7E-8163-4A4B-AEF8-F8967E46F93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D925C60A-2E31-4D6C-8EAD-83703F95057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8211910-DAEA-4C65-A286-F938C62371ED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37880A7-324E-4E05-99DB-2A0EADDB625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B8F371-A5F0-4822-BCB1-672E0CF2D4C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30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AD36FBAA-D287-474F-8E29-8646608E2A18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5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88372FD0-42A3-4C14-88B0-43ACD8F2DF6F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36" name="Retângulo: Cantos Arredondados 13">
            <a:hlinkClick r:id="rId8" action="ppaction://hlinksldjump"/>
            <a:extLst>
              <a:ext uri="{FF2B5EF4-FFF2-40B4-BE49-F238E27FC236}">
                <a16:creationId xmlns:a16="http://schemas.microsoft.com/office/drawing/2014/main" id="{D34762E8-9A4D-4F6E-82CA-C54E755B1D91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21" name="Retângulo: Cantos Arredondados 8">
            <a:hlinkClick r:id="rId9" action="ppaction://hlinksldjump"/>
            <a:extLst>
              <a:ext uri="{FF2B5EF4-FFF2-40B4-BE49-F238E27FC236}">
                <a16:creationId xmlns:a16="http://schemas.microsoft.com/office/drawing/2014/main" id="{311354DC-1720-453D-A8E5-020A7E7ED185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22" name="Retângulo: Cantos Arredondados 20">
            <a:hlinkClick r:id="rId10" action="ppaction://hlinksldjump"/>
            <a:extLst>
              <a:ext uri="{FF2B5EF4-FFF2-40B4-BE49-F238E27FC236}">
                <a16:creationId xmlns:a16="http://schemas.microsoft.com/office/drawing/2014/main" id="{2134083C-199C-499E-83A0-C591C99525D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ISPRING_QUIZ_SHAPE0">
            <a:extLst>
              <a:ext uri="{FF2B5EF4-FFF2-40B4-BE49-F238E27FC236}">
                <a16:creationId xmlns:a16="http://schemas.microsoft.com/office/drawing/2014/main" id="{2DD22E9B-C2D8-446E-A32C-12183C37A9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EFA2B462-8B66-46D3-B966-62A962DED59F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14217AAF-B63B-4032-B96F-F1F5336CE126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4" name="ISPRING_QUIZ_SHAPE3">
            <a:extLst>
              <a:ext uri="{FF2B5EF4-FFF2-40B4-BE49-F238E27FC236}">
                <a16:creationId xmlns:a16="http://schemas.microsoft.com/office/drawing/2014/main" id="{C50DA223-C9CF-4581-A8D2-72C4106FCB10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19226E96-C052-463B-9FC8-2BA6CA8C3252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7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/>
              <a:t>By </a:t>
            </a:r>
            <a:r>
              <a:rPr lang="ca-ES" sz="2800" b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ca-ES" sz="160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3150610" y="450644"/>
            <a:ext cx="7743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600" dirty="0"/>
              <a:t>¡Esperamos que le haya sido de utilidad!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de la </a:t>
            </a:r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DEE2C1EE-B7BD-454F-A133-9A5E9107186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m 41">
            <a:extLst>
              <a:ext uri="{FF2B5EF4-FFF2-40B4-BE49-F238E27FC236}">
                <a16:creationId xmlns:a16="http://schemas.microsoft.com/office/drawing/2014/main" id="{2DB13659-BE35-40DF-938F-36079C3403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12D9157-8531-4AEC-8FAE-E1E17800CA2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75" y="1503000"/>
            <a:ext cx="1763077" cy="4572000"/>
          </a:xfrm>
          <a:prstGeom prst="rect">
            <a:avLst/>
          </a:prstGeom>
        </p:spPr>
      </p:pic>
      <p:sp>
        <p:nvSpPr>
          <p:cNvPr id="23" name="Retângulo: Cantos Arredondados 7">
            <a:hlinkClick r:id="rId9" action="ppaction://hlinksldjump"/>
            <a:extLst>
              <a:ext uri="{FF2B5EF4-FFF2-40B4-BE49-F238E27FC236}">
                <a16:creationId xmlns:a16="http://schemas.microsoft.com/office/drawing/2014/main" id="{8FD71957-C4CF-4A88-A4BA-D03B9C6B8D1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732B1FAE-D379-4A37-96AC-9D8F7E5BF8B8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32" name="Retângulo: Cantos Arredondados 13">
            <a:hlinkClick r:id="rId11" action="ppaction://hlinksldjump"/>
            <a:extLst>
              <a:ext uri="{FF2B5EF4-FFF2-40B4-BE49-F238E27FC236}">
                <a16:creationId xmlns:a16="http://schemas.microsoft.com/office/drawing/2014/main" id="{48E46F1E-1591-4D00-9E4D-9FF8C7DDAABB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24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35B71745-C54A-4BAE-9BEB-ED2D1DC1B1D8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25" name="Retângulo: Cantos Arredondados 20">
            <a:hlinkClick r:id="rId13" action="ppaction://hlinksldjump"/>
            <a:extLst>
              <a:ext uri="{FF2B5EF4-FFF2-40B4-BE49-F238E27FC236}">
                <a16:creationId xmlns:a16="http://schemas.microsoft.com/office/drawing/2014/main" id="{B74699DA-33F5-4BD1-92F3-DCE66C087FB6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E9ED32E-11E2-40DC-9706-1889F4DF5021}"/>
              </a:ext>
            </a:extLst>
          </p:cNvPr>
          <p:cNvSpPr/>
          <p:nvPr/>
        </p:nvSpPr>
        <p:spPr>
          <a:xfrm>
            <a:off x="7988433" y="3043973"/>
            <a:ext cx="1135460" cy="58810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486C18AE-4726-4B60-98FB-21AB4792807B}"/>
              </a:ext>
            </a:extLst>
          </p:cNvPr>
          <p:cNvSpPr/>
          <p:nvPr/>
        </p:nvSpPr>
        <p:spPr>
          <a:xfrm>
            <a:off x="9371547" y="3044329"/>
            <a:ext cx="1983081" cy="5881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4D108424-C9C8-4F31-AF15-402F36F38EA8}"/>
              </a:ext>
            </a:extLst>
          </p:cNvPr>
          <p:cNvSpPr/>
          <p:nvPr/>
        </p:nvSpPr>
        <p:spPr>
          <a:xfrm>
            <a:off x="9371547" y="3759244"/>
            <a:ext cx="1983081" cy="21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5" name="Retângulo 44">
            <a:extLst>
              <a:ext uri="{FF2B5EF4-FFF2-40B4-BE49-F238E27FC236}">
                <a16:creationId xmlns:a16="http://schemas.microsoft.com/office/drawing/2014/main" id="{05D984CA-0632-4A2B-BA6F-29411EC433AC}"/>
              </a:ext>
            </a:extLst>
          </p:cNvPr>
          <p:cNvSpPr/>
          <p:nvPr/>
        </p:nvSpPr>
        <p:spPr>
          <a:xfrm>
            <a:off x="7987995" y="3760403"/>
            <a:ext cx="1135903" cy="2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8EE1B63D-C89B-4935-90E1-753B77AEE7A8}"/>
              </a:ext>
            </a:extLst>
          </p:cNvPr>
          <p:cNvSpPr/>
          <p:nvPr/>
        </p:nvSpPr>
        <p:spPr>
          <a:xfrm>
            <a:off x="9388728" y="4483191"/>
            <a:ext cx="540000" cy="32241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057F8A7-A264-4B04-8A50-FAA2C481DCF4}"/>
              </a:ext>
            </a:extLst>
          </p:cNvPr>
          <p:cNvSpPr/>
          <p:nvPr/>
        </p:nvSpPr>
        <p:spPr>
          <a:xfrm>
            <a:off x="10218497" y="4466139"/>
            <a:ext cx="5400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458AE6A-1B4E-443C-8889-46588F407FFC}"/>
              </a:ext>
            </a:extLst>
          </p:cNvPr>
          <p:cNvSpPr/>
          <p:nvPr/>
        </p:nvSpPr>
        <p:spPr>
          <a:xfrm>
            <a:off x="10206865" y="4850949"/>
            <a:ext cx="54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B8209400-A478-46F2-8C0D-BA5FC6F119D1}"/>
              </a:ext>
            </a:extLst>
          </p:cNvPr>
          <p:cNvSpPr/>
          <p:nvPr/>
        </p:nvSpPr>
        <p:spPr>
          <a:xfrm>
            <a:off x="9372269" y="4844766"/>
            <a:ext cx="556459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9498F5E8-429F-4D98-B9EB-FC6E932B6FC5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se </a:t>
            </a:r>
            <a:r>
              <a:rPr lang="ca-ES" sz="2400" dirty="0" err="1">
                <a:solidFill>
                  <a:sysClr val="windowText" lastClr="000000"/>
                </a:solidFill>
              </a:rPr>
              <a:t>puede</a:t>
            </a:r>
            <a:r>
              <a:rPr lang="ca-ES" sz="2400" dirty="0">
                <a:solidFill>
                  <a:sysClr val="windowText" lastClr="000000"/>
                </a:solidFill>
              </a:rPr>
              <a:t> subdividir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particionar</a:t>
            </a:r>
            <a:r>
              <a:rPr lang="ca-ES" sz="2400" dirty="0">
                <a:solidFill>
                  <a:sysClr val="windowText" lastClr="000000"/>
                </a:solidFill>
              </a:rPr>
              <a:t> en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más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pequeñas</a:t>
            </a:r>
            <a:r>
              <a:rPr lang="ca-ES" sz="2400" dirty="0">
                <a:solidFill>
                  <a:sysClr val="windowText" lastClr="000000"/>
                </a:solidFill>
              </a:rPr>
              <a:t> –</a:t>
            </a:r>
            <a:r>
              <a:rPr lang="ca-ES" sz="2400" b="1" dirty="0">
                <a:solidFill>
                  <a:sysClr val="windowText" lastClr="000000"/>
                </a:solidFill>
              </a:rPr>
              <a:t>bloques</a:t>
            </a:r>
            <a:r>
              <a:rPr lang="ca-ES" sz="2400" dirty="0">
                <a:solidFill>
                  <a:sysClr val="windowText" lastClr="000000"/>
                </a:solidFill>
              </a:rPr>
              <a:t> (</a:t>
            </a:r>
            <a:r>
              <a:rPr lang="ca-ES" sz="2400" dirty="0" err="1">
                <a:solidFill>
                  <a:sysClr val="windowText" lastClr="000000"/>
                </a:solidFill>
              </a:rPr>
              <a:t>submatrices</a:t>
            </a:r>
            <a:r>
              <a:rPr lang="ca-ES" sz="2400" dirty="0">
                <a:solidFill>
                  <a:sysClr val="windowText" lastClr="000000"/>
                </a:solidFill>
              </a:rPr>
              <a:t>)– </a:t>
            </a:r>
            <a:r>
              <a:rPr lang="ca-ES" sz="2400" dirty="0" err="1">
                <a:solidFill>
                  <a:sysClr val="windowText" lastClr="000000"/>
                </a:solidFill>
              </a:rPr>
              <a:t>insertando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líneas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horizontales</a:t>
            </a:r>
            <a:r>
              <a:rPr lang="ca-ES" sz="2400" dirty="0">
                <a:solidFill>
                  <a:sysClr val="windowText" lastClr="000000"/>
                </a:solidFill>
              </a:rPr>
              <a:t> y </a:t>
            </a:r>
            <a:r>
              <a:rPr lang="ca-ES" sz="2400" dirty="0" err="1">
                <a:solidFill>
                  <a:sysClr val="windowText" lastClr="000000"/>
                </a:solidFill>
              </a:rPr>
              <a:t>verticales</a:t>
            </a:r>
            <a:r>
              <a:rPr lang="ca-ES" sz="2400" dirty="0">
                <a:solidFill>
                  <a:sysClr val="windowText" lastClr="000000"/>
                </a:solidFill>
              </a:rPr>
              <a:t> entre las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seleccionadas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87692" y="2696195"/>
            <a:ext cx="181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Por </a:t>
            </a:r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r>
              <a:rPr lang="ca-ES" sz="2400" b="1" u="sng" dirty="0">
                <a:solidFill>
                  <a:srgbClr val="29A6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036685" y="3133024"/>
                <a:ext cx="5289273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Considere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genérica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685" y="3133024"/>
                <a:ext cx="5289273" cy="588110"/>
              </a:xfrm>
              <a:prstGeom prst="rect">
                <a:avLst/>
              </a:prstGeom>
              <a:blipFill>
                <a:blip r:embed="rId5"/>
                <a:stretch>
                  <a:fillRect l="-1728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0413D7C1-6E2A-4395-8FF8-2A2A963C9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s-ES" sz="2400" b="0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¡</m:t>
                    </m:r>
                    <m:r>
                      <a:rPr lang="ca-ES" sz="2400" b="0" i="1" smtClean="0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ca-ES" sz="2400" i="1">
                        <a:solidFill>
                          <a:srgbClr val="29A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a-ES" sz="2400" dirty="0">
                    <a:solidFill>
                      <a:srgbClr val="29A6FF"/>
                    </a:solidFill>
                  </a:rPr>
                  <a:t>se </a:t>
                </a:r>
                <a:r>
                  <a:rPr lang="ca-ES" sz="2400" dirty="0" err="1">
                    <a:solidFill>
                      <a:srgbClr val="29A6FF"/>
                    </a:solidFill>
                  </a:rPr>
                  <a:t>puede</a:t>
                </a:r>
                <a:r>
                  <a:rPr lang="ca-ES" sz="2400" dirty="0">
                    <a:solidFill>
                      <a:srgbClr val="29A6FF"/>
                    </a:solidFill>
                  </a:rPr>
                  <a:t> </a:t>
                </a:r>
                <a:r>
                  <a:rPr lang="ca-ES" sz="2400" dirty="0" err="1">
                    <a:solidFill>
                      <a:srgbClr val="29A6FF"/>
                    </a:solidFill>
                  </a:rPr>
                  <a:t>particionar</a:t>
                </a:r>
                <a:r>
                  <a:rPr lang="ca-ES" sz="2400" dirty="0">
                    <a:solidFill>
                      <a:srgbClr val="29A6FF"/>
                    </a:solidFill>
                  </a:rPr>
                  <a:t> “como </a:t>
                </a:r>
                <a:r>
                  <a:rPr lang="ca-ES" sz="2400" dirty="0" err="1">
                    <a:solidFill>
                      <a:srgbClr val="29A6FF"/>
                    </a:solidFill>
                  </a:rPr>
                  <a:t>uno</a:t>
                </a:r>
                <a:r>
                  <a:rPr lang="ca-ES" sz="2400" dirty="0">
                    <a:solidFill>
                      <a:srgbClr val="29A6FF"/>
                    </a:solidFill>
                  </a:rPr>
                  <a:t> </a:t>
                </a:r>
                <a:r>
                  <a:rPr lang="ca-ES" sz="2400" dirty="0" err="1">
                    <a:solidFill>
                      <a:srgbClr val="29A6FF"/>
                    </a:solidFill>
                  </a:rPr>
                  <a:t>quiera</a:t>
                </a:r>
                <a:r>
                  <a:rPr lang="ca-ES" sz="2400" dirty="0">
                    <a:solidFill>
                      <a:srgbClr val="29A6FF"/>
                    </a:solidFill>
                  </a:rPr>
                  <a:t>”!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  <a:blipFill>
                <a:blip r:embed="rId11"/>
                <a:stretch>
                  <a:fillRect l="-204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3260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6685613" y="1592465"/>
            <a:ext cx="75800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ta 30">
            <a:extLst>
              <a:ext uri="{FF2B5EF4-FFF2-40B4-BE49-F238E27FC236}">
                <a16:creationId xmlns:a16="http://schemas.microsoft.com/office/drawing/2014/main" id="{063545BA-1F83-4D7D-A92E-E1D1C029D747}"/>
              </a:ext>
            </a:extLst>
          </p:cNvPr>
          <p:cNvCxnSpPr>
            <a:cxnSpLocks/>
          </p:cNvCxnSpPr>
          <p:nvPr/>
        </p:nvCxnSpPr>
        <p:spPr>
          <a:xfrm flipV="1">
            <a:off x="9306582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524A3735-F7C6-4680-8172-9ADB3D87EDAD}"/>
              </a:ext>
            </a:extLst>
          </p:cNvPr>
          <p:cNvCxnSpPr>
            <a:cxnSpLocks/>
          </p:cNvCxnSpPr>
          <p:nvPr/>
        </p:nvCxnSpPr>
        <p:spPr>
          <a:xfrm>
            <a:off x="7585023" y="1586299"/>
            <a:ext cx="155790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0" dirty="0">
                    <a:solidFill>
                      <a:srgbClr val="0C2B8E"/>
                    </a:solidFill>
                  </a:rPr>
                  <a:t>De </a:t>
                </a:r>
                <a:r>
                  <a:rPr lang="ca-ES" sz="2400" b="0" dirty="0" err="1">
                    <a:solidFill>
                      <a:srgbClr val="0C2B8E"/>
                    </a:solidFill>
                  </a:rPr>
                  <a:t>ahí</a:t>
                </a:r>
                <a:r>
                  <a:rPr lang="ca-ES" sz="2400" b="0" dirty="0">
                    <a:solidFill>
                      <a:srgbClr val="0C2B8E"/>
                    </a:solidFill>
                  </a:rPr>
                  <a:t> la </a:t>
                </a:r>
                <a:r>
                  <a:rPr lang="ca-ES" sz="2400" b="1" dirty="0" err="1">
                    <a:solidFill>
                      <a:srgbClr val="0C2B8E"/>
                    </a:solidFill>
                  </a:rPr>
                  <a:t>matriz</a:t>
                </a:r>
                <a:r>
                  <a:rPr lang="ca-ES" sz="2400" b="1" dirty="0">
                    <a:solidFill>
                      <a:srgbClr val="0C2B8E"/>
                    </a:solidFill>
                  </a:rPr>
                  <a:t> por bloques </a:t>
                </a:r>
                <a:r>
                  <a:rPr lang="ca-ES" sz="2400" dirty="0">
                    <a:solidFill>
                      <a:srgbClr val="0C2B8E"/>
                    </a:solidFill>
                  </a:rPr>
                  <a:t>o </a:t>
                </a:r>
                <a:r>
                  <a:rPr lang="ca-ES" sz="2400" b="1" dirty="0">
                    <a:solidFill>
                      <a:srgbClr val="0C2B8E"/>
                    </a:solidFill>
                  </a:rPr>
                  <a:t>particionada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e>
                    </m:d>
                    <m:r>
                      <a:rPr lang="es-ES" sz="24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ca-ES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105" y="4607810"/>
                <a:ext cx="8750906" cy="461665"/>
              </a:xfrm>
              <a:prstGeom prst="rect">
                <a:avLst/>
              </a:prstGeom>
              <a:blipFill>
                <a:blip r:embed="rId12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8649317" y="4477693"/>
                <a:ext cx="2354664" cy="771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317" y="4477693"/>
                <a:ext cx="2354664" cy="77143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 36">
            <a:extLst>
              <a:ext uri="{FF2B5EF4-FFF2-40B4-BE49-F238E27FC236}">
                <a16:creationId xmlns:a16="http://schemas.microsoft.com/office/drawing/2014/main" id="{1C401AD0-B6D5-406F-8255-C532961CEB5B}"/>
              </a:ext>
            </a:extLst>
          </p:cNvPr>
          <p:cNvSpPr/>
          <p:nvPr/>
        </p:nvSpPr>
        <p:spPr>
          <a:xfrm>
            <a:off x="2104105" y="5079167"/>
            <a:ext cx="1107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2400" dirty="0" err="1">
                <a:solidFill>
                  <a:srgbClr val="0C2B8E"/>
                </a:solidFill>
              </a:rPr>
              <a:t>donde</a:t>
            </a:r>
            <a:r>
              <a:rPr lang="ca-ES" sz="2400" dirty="0">
                <a:solidFill>
                  <a:srgbClr val="0C2B8E"/>
                </a:solidFill>
              </a:rPr>
              <a:t>:</a:t>
            </a:r>
            <a:endParaRPr lang="ca-ES" sz="2400" b="1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/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C563BE98-34CC-4ABF-B72D-E7679EAD9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5374882"/>
                <a:ext cx="2995242" cy="712503"/>
              </a:xfrm>
              <a:prstGeom prst="rect">
                <a:avLst/>
              </a:prstGeom>
              <a:blipFill>
                <a:blip r:embed="rId14"/>
                <a:stretch>
                  <a:fillRect b="-170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/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 ,</a:t>
                </a:r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587F42CA-C979-4FCE-A6E2-FA4CAC6DA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297" y="5374882"/>
                <a:ext cx="3728966" cy="707245"/>
              </a:xfrm>
              <a:prstGeom prst="rect">
                <a:avLst/>
              </a:prstGeom>
              <a:blipFill>
                <a:blip r:embed="rId1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/>
              <p:nvPr/>
            </p:nvSpPr>
            <p:spPr>
              <a:xfrm>
                <a:off x="8846439" y="5540832"/>
                <a:ext cx="26028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2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2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97A02DF1-CC52-4247-9D87-85B0200D2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439" y="5540832"/>
                <a:ext cx="2602832" cy="461665"/>
              </a:xfrm>
              <a:prstGeom prst="rect">
                <a:avLst/>
              </a:prstGeom>
              <a:blipFill>
                <a:blip r:embed="rId16"/>
                <a:stretch>
                  <a:fillRect l="-46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/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rgbClr val="0C2B8E"/>
                    </a:solidFill>
                  </a:rPr>
                  <a:t>y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2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2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a-ES" sz="2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89EE2769-64E3-45C7-9D86-4964A1D15A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904" y="6104443"/>
                <a:ext cx="4132135" cy="461665"/>
              </a:xfrm>
              <a:prstGeom prst="rect">
                <a:avLst/>
              </a:prstGeom>
              <a:blipFill>
                <a:blip r:embed="rId17"/>
                <a:stretch>
                  <a:fillRect l="-2212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tângulo 50">
            <a:extLst>
              <a:ext uri="{FF2B5EF4-FFF2-40B4-BE49-F238E27FC236}">
                <a16:creationId xmlns:a16="http://schemas.microsoft.com/office/drawing/2014/main" id="{8D942843-5D8E-4364-A33D-CE873654EED2}"/>
              </a:ext>
            </a:extLst>
          </p:cNvPr>
          <p:cNvSpPr/>
          <p:nvPr/>
        </p:nvSpPr>
        <p:spPr>
          <a:xfrm>
            <a:off x="3211617" y="4606344"/>
            <a:ext cx="31196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err="1">
                <a:solidFill>
                  <a:schemeClr val="accent2"/>
                </a:solidFill>
              </a:rPr>
              <a:t>matriz</a:t>
            </a:r>
            <a:r>
              <a:rPr lang="ca-ES" sz="2400" b="1" dirty="0">
                <a:solidFill>
                  <a:schemeClr val="accent2"/>
                </a:solidFill>
              </a:rPr>
              <a:t> por bloques</a:t>
            </a:r>
            <a:endParaRPr lang="ca-ES" sz="2400" dirty="0">
              <a:solidFill>
                <a:schemeClr val="accent2"/>
              </a:solidFill>
            </a:endParaRPr>
          </a:p>
        </p:txBody>
      </p:sp>
      <p:pic>
        <p:nvPicPr>
          <p:cNvPr id="52" name="Imagem 51">
            <a:extLst>
              <a:ext uri="{FF2B5EF4-FFF2-40B4-BE49-F238E27FC236}">
                <a16:creationId xmlns:a16="http://schemas.microsoft.com/office/drawing/2014/main" id="{82F414F9-21F3-4069-81A2-5ED4F112183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3" name="Retângulo: Cantos Arredondados 7">
            <a:hlinkClick r:id="rId19" action="ppaction://hlinksldjump"/>
            <a:extLst>
              <a:ext uri="{FF2B5EF4-FFF2-40B4-BE49-F238E27FC236}">
                <a16:creationId xmlns:a16="http://schemas.microsoft.com/office/drawing/2014/main" id="{EFD8F2AC-2FAF-46CA-8812-AA9F397D9EF6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5" name="Retângulo: Cantos Arredondados 9">
            <a:hlinkClick r:id="rId20" action="ppaction://hlinksldjump"/>
            <a:extLst>
              <a:ext uri="{FF2B5EF4-FFF2-40B4-BE49-F238E27FC236}">
                <a16:creationId xmlns:a16="http://schemas.microsoft.com/office/drawing/2014/main" id="{EDF31E4E-7097-4BED-8D9F-5C314CCA3F65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56" name="Retângulo: Cantos Arredondados 13">
            <a:hlinkClick r:id="rId21" action="ppaction://hlinksldjump"/>
            <a:extLst>
              <a:ext uri="{FF2B5EF4-FFF2-40B4-BE49-F238E27FC236}">
                <a16:creationId xmlns:a16="http://schemas.microsoft.com/office/drawing/2014/main" id="{F01B2FB8-977B-4316-B16C-2141E274E6F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57" name="Retângulo: Cantos Arredondados 8">
            <a:hlinkClick r:id="rId22" action="ppaction://hlinksldjump"/>
            <a:extLst>
              <a:ext uri="{FF2B5EF4-FFF2-40B4-BE49-F238E27FC236}">
                <a16:creationId xmlns:a16="http://schemas.microsoft.com/office/drawing/2014/main" id="{9261BA75-DDE4-4249-A64A-4C8E537EF161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58" name="Retângulo: Cantos Arredondados 20">
            <a:hlinkClick r:id="rId23" action="ppaction://hlinksldjump"/>
            <a:extLst>
              <a:ext uri="{FF2B5EF4-FFF2-40B4-BE49-F238E27FC236}">
                <a16:creationId xmlns:a16="http://schemas.microsoft.com/office/drawing/2014/main" id="{6B9C7C10-9565-4F6D-B4E3-A33AD3B719C6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48" grpId="0" animBg="1"/>
      <p:bldP spid="64" grpId="0"/>
      <p:bldP spid="21" grpId="0"/>
      <p:bldP spid="22" grpId="0"/>
      <p:bldP spid="24" grpId="0"/>
      <p:bldP spid="2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5698BB4-5236-45E2-98A9-EA2BF4735C0D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62" name="Retângulo 61">
            <a:extLst>
              <a:ext uri="{FF2B5EF4-FFF2-40B4-BE49-F238E27FC236}">
                <a16:creationId xmlns:a16="http://schemas.microsoft.com/office/drawing/2014/main" id="{DC747B3A-6B42-4161-BD8D-BD9B34A3B38F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se </a:t>
            </a:r>
            <a:r>
              <a:rPr lang="ca-ES" sz="2400" dirty="0" err="1">
                <a:solidFill>
                  <a:sysClr val="windowText" lastClr="000000"/>
                </a:solidFill>
              </a:rPr>
              <a:t>puede</a:t>
            </a:r>
            <a:r>
              <a:rPr lang="ca-ES" sz="2400" dirty="0">
                <a:solidFill>
                  <a:sysClr val="windowText" lastClr="000000"/>
                </a:solidFill>
              </a:rPr>
              <a:t> subdividir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particionar</a:t>
            </a:r>
            <a:r>
              <a:rPr lang="ca-ES" sz="2400" dirty="0">
                <a:solidFill>
                  <a:sysClr val="windowText" lastClr="000000"/>
                </a:solidFill>
              </a:rPr>
              <a:t> en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más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pequeñas</a:t>
            </a:r>
            <a:r>
              <a:rPr lang="ca-ES" sz="2400" dirty="0">
                <a:solidFill>
                  <a:sysClr val="windowText" lastClr="000000"/>
                </a:solidFill>
              </a:rPr>
              <a:t> –</a:t>
            </a:r>
            <a:r>
              <a:rPr lang="ca-ES" sz="2400" b="1" dirty="0">
                <a:solidFill>
                  <a:sysClr val="windowText" lastClr="000000"/>
                </a:solidFill>
              </a:rPr>
              <a:t>bloques</a:t>
            </a:r>
            <a:r>
              <a:rPr lang="ca-ES" sz="2400" dirty="0">
                <a:solidFill>
                  <a:sysClr val="windowText" lastClr="000000"/>
                </a:solidFill>
              </a:rPr>
              <a:t> (</a:t>
            </a:r>
            <a:r>
              <a:rPr lang="ca-ES" sz="2400" dirty="0" err="1">
                <a:solidFill>
                  <a:sysClr val="windowText" lastClr="000000"/>
                </a:solidFill>
              </a:rPr>
              <a:t>submatrices</a:t>
            </a:r>
            <a:r>
              <a:rPr lang="ca-ES" sz="2400" dirty="0">
                <a:solidFill>
                  <a:sysClr val="windowText" lastClr="000000"/>
                </a:solidFill>
              </a:rPr>
              <a:t>)– </a:t>
            </a:r>
            <a:r>
              <a:rPr lang="ca-ES" sz="2400" dirty="0" err="1">
                <a:solidFill>
                  <a:sysClr val="windowText" lastClr="000000"/>
                </a:solidFill>
              </a:rPr>
              <a:t>insertando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líneas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horizontales</a:t>
            </a:r>
            <a:r>
              <a:rPr lang="ca-ES" sz="2400" dirty="0">
                <a:solidFill>
                  <a:sysClr val="windowText" lastClr="000000"/>
                </a:solidFill>
              </a:rPr>
              <a:t> y </a:t>
            </a:r>
            <a:r>
              <a:rPr lang="ca-ES" sz="2400" dirty="0" err="1">
                <a:solidFill>
                  <a:sysClr val="windowText" lastClr="000000"/>
                </a:solidFill>
              </a:rPr>
              <a:t>verticales</a:t>
            </a:r>
            <a:r>
              <a:rPr lang="ca-ES" sz="2400" dirty="0">
                <a:solidFill>
                  <a:sysClr val="windowText" lastClr="000000"/>
                </a:solidFill>
              </a:rPr>
              <a:t> entre las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seleccionadas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29125" y="2502040"/>
            <a:ext cx="9954982" cy="413460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400" b="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ca-E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D8E9976E-49BB-427B-9D86-89CA60148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171172" y="2696656"/>
            <a:ext cx="181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>
                <a:solidFill>
                  <a:srgbClr val="29A6FF"/>
                </a:solidFill>
              </a:rPr>
              <a:t>Por </a:t>
            </a:r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r>
              <a:rPr lang="ca-ES" sz="2400" b="1" u="sng" dirty="0">
                <a:solidFill>
                  <a:srgbClr val="29A6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178299" y="3132603"/>
                <a:ext cx="522968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Considere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una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genérica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×5)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99" y="3132603"/>
                <a:ext cx="5229688" cy="588110"/>
              </a:xfrm>
              <a:prstGeom prst="rect">
                <a:avLst/>
              </a:prstGeom>
              <a:blipFill>
                <a:blip r:embed="rId5"/>
                <a:stretch>
                  <a:fillRect l="-1748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/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b="1" dirty="0" err="1">
                    <a:solidFill>
                      <a:srgbClr val="29A6FF"/>
                    </a:solidFill>
                  </a:rPr>
                  <a:t>Partición</a:t>
                </a:r>
                <a:r>
                  <a:rPr lang="ca-ES" sz="2400" b="1" dirty="0">
                    <a:solidFill>
                      <a:srgbClr val="29A6FF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a-ES" sz="2400" b="1" dirty="0">
                    <a:solidFill>
                      <a:srgbClr val="29A6FF"/>
                    </a:solidFill>
                  </a:rPr>
                  <a:t> por </a:t>
                </a:r>
                <a:r>
                  <a:rPr lang="ca-ES" sz="2400" b="1" dirty="0" err="1">
                    <a:solidFill>
                      <a:srgbClr val="29A6FF"/>
                    </a:solidFill>
                  </a:rPr>
                  <a:t>sus</a:t>
                </a:r>
                <a:r>
                  <a:rPr lang="ca-ES" sz="2400" b="1" dirty="0">
                    <a:solidFill>
                      <a:srgbClr val="29A6FF"/>
                    </a:solidFill>
                  </a:rPr>
                  <a:t> </a:t>
                </a:r>
                <a:r>
                  <a:rPr lang="ca-ES" sz="2400" b="1" dirty="0" err="1">
                    <a:solidFill>
                      <a:srgbClr val="29A6FF"/>
                    </a:solidFill>
                  </a:rPr>
                  <a:t>filas</a:t>
                </a:r>
                <a:r>
                  <a:rPr lang="ca-ES" sz="2400" dirty="0">
                    <a:solidFill>
                      <a:srgbClr val="29A6FF"/>
                    </a:solidFill>
                  </a:rPr>
                  <a:t>:</a:t>
                </a:r>
              </a:p>
            </p:txBody>
          </p:sp>
        </mc:Choice>
        <mc:Fallback xmlns="">
          <p:sp>
            <p:nvSpPr>
              <p:cNvPr id="25" name="Retângulo 24">
                <a:extLst>
                  <a:ext uri="{FF2B5EF4-FFF2-40B4-BE49-F238E27FC236}">
                    <a16:creationId xmlns:a16="http://schemas.microsoft.com/office/drawing/2014/main" id="{5C79DCCA-3A1F-48A9-8C31-FFD84F0D3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3895081"/>
                <a:ext cx="5974819" cy="588110"/>
              </a:xfrm>
              <a:prstGeom prst="rect">
                <a:avLst/>
              </a:prstGeom>
              <a:blipFill>
                <a:blip r:embed="rId6"/>
                <a:stretch>
                  <a:fillRect l="-1531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ta 3">
            <a:extLst>
              <a:ext uri="{FF2B5EF4-FFF2-40B4-BE49-F238E27FC236}">
                <a16:creationId xmlns:a16="http://schemas.microsoft.com/office/drawing/2014/main" id="{2B4EB48E-F56A-41BB-85F1-A749F1B8259D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88482DA4-92F5-4720-9E0E-94251F19D3AC}"/>
              </a:ext>
            </a:extLst>
          </p:cNvPr>
          <p:cNvCxnSpPr>
            <a:cxnSpLocks/>
          </p:cNvCxnSpPr>
          <p:nvPr/>
        </p:nvCxnSpPr>
        <p:spPr>
          <a:xfrm>
            <a:off x="6642606" y="1578025"/>
            <a:ext cx="65840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/>
              <p:nvPr/>
            </p:nvSpPr>
            <p:spPr>
              <a:xfrm>
                <a:off x="2135750" y="4608779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0" dirty="0">
                    <a:solidFill>
                      <a:srgbClr val="0C2B8E"/>
                    </a:solidFill>
                  </a:rPr>
                  <a:t>De </a:t>
                </a:r>
                <a:r>
                  <a:rPr lang="ca-ES" sz="2400" b="0" dirty="0" err="1">
                    <a:solidFill>
                      <a:srgbClr val="0C2B8E"/>
                    </a:solidFill>
                  </a:rPr>
                  <a:t>ahí</a:t>
                </a:r>
                <a:r>
                  <a:rPr lang="ca-ES" sz="2400" b="0" dirty="0">
                    <a:solidFill>
                      <a:srgbClr val="0C2B8E"/>
                    </a:solidFill>
                  </a:rPr>
                  <a:t> la </a:t>
                </a:r>
                <a:r>
                  <a:rPr lang="ca-ES" sz="2400" b="1" dirty="0" err="1">
                    <a:solidFill>
                      <a:srgbClr val="0C2B8E"/>
                    </a:solidFill>
                  </a:rPr>
                  <a:t>matriz</a:t>
                </a:r>
                <a:r>
                  <a:rPr lang="ca-ES" sz="2400" b="1" dirty="0">
                    <a:solidFill>
                      <a:srgbClr val="0C2B8E"/>
                    </a:solidFill>
                  </a:rPr>
                  <a:t> por bloques </a:t>
                </a:r>
                <a:r>
                  <a:rPr lang="ca-ES" sz="2400" b="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ca-ES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ca-ES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:</a:t>
                </a:r>
                <a:endParaRPr lang="ca-ES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FB049E9F-C60C-425A-B974-80359F34CF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750" y="4608779"/>
                <a:ext cx="8750906" cy="461665"/>
              </a:xfrm>
              <a:prstGeom prst="rect">
                <a:avLst/>
              </a:prstGeom>
              <a:blipFill>
                <a:blip r:embed="rId7"/>
                <a:stretch>
                  <a:fillRect l="-1045" t="-10526" b="-2894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/>
              <p:nvPr/>
            </p:nvSpPr>
            <p:spPr>
              <a:xfrm>
                <a:off x="7108361" y="4304617"/>
                <a:ext cx="2354664" cy="12813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a-ES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ca-ES" sz="2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ca-ES" sz="2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DCC38F16-8B14-4BB9-A9DB-14B5BAC061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361" y="4304617"/>
                <a:ext cx="2354664" cy="12813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Conexão reta 46">
            <a:extLst>
              <a:ext uri="{FF2B5EF4-FFF2-40B4-BE49-F238E27FC236}">
                <a16:creationId xmlns:a16="http://schemas.microsoft.com/office/drawing/2014/main" id="{D5C8B0BE-8A5D-4F6D-814D-097A038FAB70}"/>
              </a:ext>
            </a:extLst>
          </p:cNvPr>
          <p:cNvCxnSpPr>
            <a:cxnSpLocks/>
          </p:cNvCxnSpPr>
          <p:nvPr/>
        </p:nvCxnSpPr>
        <p:spPr>
          <a:xfrm>
            <a:off x="7928141" y="3340280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/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b="1" dirty="0" err="1">
                    <a:solidFill>
                      <a:srgbClr val="29A6FF"/>
                    </a:solidFill>
                  </a:rPr>
                  <a:t>Partición</a:t>
                </a:r>
                <a:r>
                  <a:rPr lang="ca-ES" sz="2400" b="1" dirty="0">
                    <a:solidFill>
                      <a:srgbClr val="29A6FF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b="1" i="1">
                        <a:solidFill>
                          <a:srgbClr val="29A6FF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a-ES" sz="2400" b="1" dirty="0">
                    <a:solidFill>
                      <a:srgbClr val="29A6FF"/>
                    </a:solidFill>
                  </a:rPr>
                  <a:t> por </a:t>
                </a:r>
                <a:r>
                  <a:rPr lang="ca-ES" sz="2400" b="1" dirty="0" err="1">
                    <a:solidFill>
                      <a:srgbClr val="29A6FF"/>
                    </a:solidFill>
                  </a:rPr>
                  <a:t>sus</a:t>
                </a:r>
                <a:r>
                  <a:rPr lang="ca-ES" sz="2400" b="1" dirty="0">
                    <a:solidFill>
                      <a:srgbClr val="29A6FF"/>
                    </a:solidFill>
                  </a:rPr>
                  <a:t> </a:t>
                </a:r>
                <a:r>
                  <a:rPr lang="ca-ES" sz="2400" b="1" dirty="0" err="1">
                    <a:solidFill>
                      <a:srgbClr val="29A6FF"/>
                    </a:solidFill>
                  </a:rPr>
                  <a:t>columnas</a:t>
                </a:r>
                <a:r>
                  <a:rPr lang="ca-ES" sz="2400" b="1" dirty="0">
                    <a:solidFill>
                      <a:srgbClr val="29A6FF"/>
                    </a:solidFill>
                  </a:rPr>
                  <a:t>:</a:t>
                </a:r>
                <a:endParaRPr lang="ca-ES" sz="2400" dirty="0">
                  <a:solidFill>
                    <a:srgbClr val="29A6FF"/>
                  </a:solidFill>
                </a:endParaRPr>
              </a:p>
            </p:txBody>
          </p:sp>
        </mc:Choice>
        <mc:Fallback xmlns=""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74F9A96B-F203-4C35-8B13-7A443C1A6A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99" y="5238794"/>
                <a:ext cx="5974819" cy="588110"/>
              </a:xfrm>
              <a:prstGeom prst="rect">
                <a:avLst/>
              </a:prstGeom>
              <a:blipFill>
                <a:blip r:embed="rId14"/>
                <a:stretch>
                  <a:fillRect l="-1531" b="-2268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/>
              <p:nvPr/>
            </p:nvSpPr>
            <p:spPr>
              <a:xfrm>
                <a:off x="2178299" y="5965517"/>
                <a:ext cx="87509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dirty="0">
                    <a:solidFill>
                      <a:srgbClr val="0C2B8E"/>
                    </a:solidFill>
                  </a:rPr>
                  <a:t>De </a:t>
                </a:r>
                <a:r>
                  <a:rPr lang="ca-ES" sz="2400" dirty="0" err="1">
                    <a:solidFill>
                      <a:srgbClr val="0C2B8E"/>
                    </a:solidFill>
                  </a:rPr>
                  <a:t>ahí</a:t>
                </a:r>
                <a:r>
                  <a:rPr lang="ca-ES" sz="2400" dirty="0">
                    <a:solidFill>
                      <a:srgbClr val="0C2B8E"/>
                    </a:solidFill>
                  </a:rPr>
                  <a:t> la </a:t>
                </a:r>
                <a:r>
                  <a:rPr lang="ca-ES" sz="2400" b="1" dirty="0" err="1">
                    <a:solidFill>
                      <a:srgbClr val="0C2B8E"/>
                    </a:solidFill>
                  </a:rPr>
                  <a:t>matriz</a:t>
                </a:r>
                <a:r>
                  <a:rPr lang="ca-ES" sz="2400" b="1" dirty="0">
                    <a:solidFill>
                      <a:srgbClr val="0C2B8E"/>
                    </a:solidFill>
                  </a:rPr>
                  <a:t> por bloques</a:t>
                </a:r>
                <a14:m>
                  <m:oMath xmlns:m="http://schemas.openxmlformats.org/officeDocument/2006/math">
                    <m:r>
                      <a:rPr lang="ca-ES" sz="2400" b="1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ca-ES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ca-ES" sz="2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ca-ES" sz="2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a-ES" sz="2400" dirty="0">
                    <a:solidFill>
                      <a:srgbClr val="0C2B8E"/>
                    </a:solidFill>
                  </a:rPr>
                  <a:t>:</a:t>
                </a:r>
                <a:endParaRPr lang="ca-ES" sz="2400" b="1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FCE02CF4-3308-4321-A868-21F54398B7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299" y="5965517"/>
                <a:ext cx="8750906" cy="461665"/>
              </a:xfrm>
              <a:prstGeom prst="rect">
                <a:avLst/>
              </a:prstGeom>
              <a:blipFill>
                <a:blip r:embed="rId15"/>
                <a:stretch>
                  <a:fillRect l="-1045" t="-10667" b="-30667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/>
              <p:nvPr/>
            </p:nvSpPr>
            <p:spPr>
              <a:xfrm>
                <a:off x="6930009" y="5962293"/>
                <a:ext cx="51908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pt-PT" sz="2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2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AD67CA04-AFAC-44B0-AB3E-5B4818051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0009" y="5962293"/>
                <a:ext cx="5190821" cy="461665"/>
              </a:xfrm>
              <a:prstGeom prst="rect">
                <a:avLst/>
              </a:prstGeom>
              <a:blipFill>
                <a:blip r:embed="rId16"/>
                <a:stretch>
                  <a:fillRect l="-353" b="-1316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exão reta 51">
            <a:extLst>
              <a:ext uri="{FF2B5EF4-FFF2-40B4-BE49-F238E27FC236}">
                <a16:creationId xmlns:a16="http://schemas.microsoft.com/office/drawing/2014/main" id="{655D1E5A-F383-424F-BF71-A230EE9E3711}"/>
              </a:ext>
            </a:extLst>
          </p:cNvPr>
          <p:cNvCxnSpPr>
            <a:cxnSpLocks/>
          </p:cNvCxnSpPr>
          <p:nvPr/>
        </p:nvCxnSpPr>
        <p:spPr>
          <a:xfrm flipV="1">
            <a:off x="9271271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xão reta 52">
            <a:extLst>
              <a:ext uri="{FF2B5EF4-FFF2-40B4-BE49-F238E27FC236}">
                <a16:creationId xmlns:a16="http://schemas.microsoft.com/office/drawing/2014/main" id="{FC24ACD7-5C1A-44C6-A636-678389253430}"/>
              </a:ext>
            </a:extLst>
          </p:cNvPr>
          <p:cNvCxnSpPr>
            <a:cxnSpLocks/>
          </p:cNvCxnSpPr>
          <p:nvPr/>
        </p:nvCxnSpPr>
        <p:spPr>
          <a:xfrm>
            <a:off x="7539530" y="1569650"/>
            <a:ext cx="1514529" cy="8375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xão reta 53">
            <a:extLst>
              <a:ext uri="{FF2B5EF4-FFF2-40B4-BE49-F238E27FC236}">
                <a16:creationId xmlns:a16="http://schemas.microsoft.com/office/drawing/2014/main" id="{CE283F9E-96D4-461D-8F77-F4D934915AB1}"/>
              </a:ext>
            </a:extLst>
          </p:cNvPr>
          <p:cNvCxnSpPr>
            <a:cxnSpLocks/>
          </p:cNvCxnSpPr>
          <p:nvPr/>
        </p:nvCxnSpPr>
        <p:spPr>
          <a:xfrm flipV="1">
            <a:off x="10064243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xão reta 54">
            <a:extLst>
              <a:ext uri="{FF2B5EF4-FFF2-40B4-BE49-F238E27FC236}">
                <a16:creationId xmlns:a16="http://schemas.microsoft.com/office/drawing/2014/main" id="{CEFEF991-C071-4F0E-9593-60730C8125E0}"/>
              </a:ext>
            </a:extLst>
          </p:cNvPr>
          <p:cNvCxnSpPr>
            <a:cxnSpLocks/>
          </p:cNvCxnSpPr>
          <p:nvPr/>
        </p:nvCxnSpPr>
        <p:spPr>
          <a:xfrm flipV="1">
            <a:off x="10800296" y="3020705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ta 55">
            <a:extLst>
              <a:ext uri="{FF2B5EF4-FFF2-40B4-BE49-F238E27FC236}">
                <a16:creationId xmlns:a16="http://schemas.microsoft.com/office/drawing/2014/main" id="{4B5A41E7-F97C-4075-9DF4-036BCDF367B7}"/>
              </a:ext>
            </a:extLst>
          </p:cNvPr>
          <p:cNvCxnSpPr>
            <a:cxnSpLocks/>
          </p:cNvCxnSpPr>
          <p:nvPr/>
        </p:nvCxnSpPr>
        <p:spPr>
          <a:xfrm flipV="1">
            <a:off x="8589658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Imagem 59">
            <a:extLst>
              <a:ext uri="{FF2B5EF4-FFF2-40B4-BE49-F238E27FC236}">
                <a16:creationId xmlns:a16="http://schemas.microsoft.com/office/drawing/2014/main" id="{53BEA00A-5738-4390-B35A-CE29B1AEE56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4" name="Retângulo: Cantos Arredondados 7">
            <a:hlinkClick r:id="rId18" action="ppaction://hlinksldjump"/>
            <a:extLst>
              <a:ext uri="{FF2B5EF4-FFF2-40B4-BE49-F238E27FC236}">
                <a16:creationId xmlns:a16="http://schemas.microsoft.com/office/drawing/2014/main" id="{40D06DAB-ABB9-40A4-AE62-43A2EDEAE370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8" name="Retângulo: Cantos Arredondados 9">
            <a:hlinkClick r:id="rId19" action="ppaction://hlinksldjump"/>
            <a:extLst>
              <a:ext uri="{FF2B5EF4-FFF2-40B4-BE49-F238E27FC236}">
                <a16:creationId xmlns:a16="http://schemas.microsoft.com/office/drawing/2014/main" id="{79DFC398-13F2-48C9-8A4E-49D44A37A284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13">
            <a:hlinkClick r:id="rId20" action="ppaction://hlinksldjump"/>
            <a:extLst>
              <a:ext uri="{FF2B5EF4-FFF2-40B4-BE49-F238E27FC236}">
                <a16:creationId xmlns:a16="http://schemas.microsoft.com/office/drawing/2014/main" id="{556D6DD9-65D4-4DBD-ACB0-95C855270C70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40" name="Retângulo: Cantos Arredondados 8">
            <a:hlinkClick r:id="rId21" action="ppaction://hlinksldjump"/>
            <a:extLst>
              <a:ext uri="{FF2B5EF4-FFF2-40B4-BE49-F238E27FC236}">
                <a16:creationId xmlns:a16="http://schemas.microsoft.com/office/drawing/2014/main" id="{3325FE49-1A4D-4ED3-893F-80D140AC64C1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41" name="Retângulo: Cantos Arredondados 20">
            <a:hlinkClick r:id="rId22" action="ppaction://hlinksldjump"/>
            <a:extLst>
              <a:ext uri="{FF2B5EF4-FFF2-40B4-BE49-F238E27FC236}">
                <a16:creationId xmlns:a16="http://schemas.microsoft.com/office/drawing/2014/main" id="{FC02DC46-4C68-496A-B33B-99EBCC62217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96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  <p:bldP spid="36" grpId="0"/>
      <p:bldP spid="49" grpId="0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09D888D1-4EF6-4BC1-BAF7-298BBD8836CC}"/>
              </a:ext>
            </a:extLst>
          </p:cNvPr>
          <p:cNvSpPr/>
          <p:nvPr/>
        </p:nvSpPr>
        <p:spPr>
          <a:xfrm>
            <a:off x="6793285" y="2502040"/>
            <a:ext cx="5190821" cy="379796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124832" y="3933020"/>
            <a:ext cx="4397621" cy="2753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2268552" y="4008978"/>
            <a:ext cx="177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F25E4F"/>
                </a:solidFill>
              </a:rPr>
              <a:t>Observación</a:t>
            </a:r>
            <a:endParaRPr lang="ca-ES" sz="2400" b="1" u="sng" dirty="0">
              <a:solidFill>
                <a:srgbClr val="F25E4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/>
              <p:nvPr/>
            </p:nvSpPr>
            <p:spPr>
              <a:xfrm>
                <a:off x="2268552" y="4439735"/>
                <a:ext cx="408844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ca-ES" sz="2400" b="0" dirty="0">
                    <a:solidFill>
                      <a:schemeClr val="tx1"/>
                    </a:solidFill>
                  </a:rPr>
                  <a:t>¡Las </a:t>
                </a:r>
                <a:r>
                  <a:rPr lang="ca-ES" sz="2400" b="0" dirty="0" err="1">
                    <a:solidFill>
                      <a:schemeClr val="tx1"/>
                    </a:solidFill>
                  </a:rPr>
                  <a:t>líneas</a:t>
                </a:r>
                <a:r>
                  <a:rPr lang="ca-ES" sz="2400" b="0" dirty="0">
                    <a:solidFill>
                      <a:schemeClr val="tx1"/>
                    </a:solidFill>
                  </a:rPr>
                  <a:t> que “</a:t>
                </a:r>
                <a:r>
                  <a:rPr lang="ca-ES" sz="2400" b="0" dirty="0" err="1">
                    <a:solidFill>
                      <a:schemeClr val="tx1"/>
                    </a:solidFill>
                  </a:rPr>
                  <a:t>insertamos</a:t>
                </a:r>
                <a:r>
                  <a:rPr lang="ca-ES" sz="2400" b="0" dirty="0">
                    <a:solidFill>
                      <a:schemeClr val="tx1"/>
                    </a:solidFill>
                  </a:rPr>
                  <a:t>” </a:t>
                </a:r>
                <a:r>
                  <a:rPr lang="ca-ES" sz="2400" b="0" dirty="0" err="1">
                    <a:solidFill>
                      <a:schemeClr val="tx1"/>
                    </a:solidFill>
                  </a:rPr>
                  <a:t>tienen</a:t>
                </a:r>
                <a:r>
                  <a:rPr lang="ca-ES" sz="2400" b="0" dirty="0">
                    <a:solidFill>
                      <a:schemeClr val="tx1"/>
                    </a:solidFill>
                  </a:rPr>
                  <a:t> que ser </a:t>
                </a:r>
                <a:r>
                  <a:rPr lang="ca-ES" sz="2400" b="1" dirty="0" err="1">
                    <a:solidFill>
                      <a:schemeClr val="tx1"/>
                    </a:solidFill>
                  </a:rPr>
                  <a:t>completas</a:t>
                </a:r>
                <a:r>
                  <a:rPr lang="ca-ES" sz="2400" b="0" dirty="0">
                    <a:solidFill>
                      <a:schemeClr val="tx1"/>
                    </a:solidFill>
                  </a:rPr>
                  <a:t> en el </a:t>
                </a:r>
                <a:r>
                  <a:rPr lang="ca-ES" sz="2400" b="0" dirty="0" err="1">
                    <a:solidFill>
                      <a:schemeClr val="tx1"/>
                    </a:solidFill>
                  </a:rPr>
                  <a:t>sentido</a:t>
                </a:r>
                <a:r>
                  <a:rPr lang="ca-ES" sz="2400" b="0" dirty="0">
                    <a:solidFill>
                      <a:schemeClr val="tx1"/>
                    </a:solidFill>
                  </a:rPr>
                  <a:t> que</a:t>
                </a:r>
                <a14:m>
                  <m:oMath xmlns:m="http://schemas.openxmlformats.org/officeDocument/2006/math">
                    <m:r>
                      <a:rPr lang="ca-E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a-E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400" dirty="0">
                    <a:solidFill>
                      <a:schemeClr val="tx1"/>
                    </a:solidFill>
                  </a:rPr>
                  <a:t>escrita como 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bloques </a:t>
                </a:r>
                <a:r>
                  <a:rPr lang="ca-ES" sz="2400" b="1" dirty="0" err="1">
                    <a:solidFill>
                      <a:schemeClr val="tx1"/>
                    </a:solidFill>
                  </a:rPr>
                  <a:t>siga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ca-ES" sz="2400" b="1" dirty="0" err="1">
                    <a:solidFill>
                      <a:schemeClr val="tx1"/>
                    </a:solidFill>
                  </a:rPr>
                  <a:t>siendo</a:t>
                </a:r>
                <a:r>
                  <a:rPr lang="ca-ES" sz="2400" b="1" dirty="0">
                    <a:solidFill>
                      <a:schemeClr val="tx1"/>
                    </a:solidFill>
                  </a:rPr>
                  <a:t> una </a:t>
                </a:r>
                <a:r>
                  <a:rPr lang="ca-ES" sz="2400" b="1" dirty="0" err="1">
                    <a:solidFill>
                      <a:schemeClr val="tx1"/>
                    </a:solidFill>
                  </a:rPr>
                  <a:t>matriz</a:t>
                </a:r>
                <a:r>
                  <a:rPr lang="ca-ES" sz="2400" dirty="0">
                    <a:solidFill>
                      <a:schemeClr val="tx1"/>
                    </a:solidFill>
                  </a:rPr>
                  <a:t> con </a:t>
                </a:r>
                <a:r>
                  <a:rPr lang="ca-ES" sz="2400" dirty="0" err="1">
                    <a:solidFill>
                      <a:schemeClr val="tx1"/>
                    </a:solidFill>
                  </a:rPr>
                  <a:t>sus</a:t>
                </a:r>
                <a:r>
                  <a:rPr lang="ca-ES" sz="2400" dirty="0">
                    <a:solidFill>
                      <a:schemeClr val="tx1"/>
                    </a:solidFill>
                  </a:rPr>
                  <a:t> </a:t>
                </a:r>
                <a:r>
                  <a:rPr lang="ca-ES" sz="2400" dirty="0" err="1">
                    <a:solidFill>
                      <a:schemeClr val="tx1"/>
                    </a:solidFill>
                  </a:rPr>
                  <a:t>filas</a:t>
                </a:r>
                <a:r>
                  <a:rPr lang="ca-ES" sz="2400" dirty="0">
                    <a:solidFill>
                      <a:schemeClr val="tx1"/>
                    </a:solidFill>
                  </a:rPr>
                  <a:t> y </a:t>
                </a:r>
                <a:r>
                  <a:rPr lang="ca-ES" sz="2400" dirty="0" err="1">
                    <a:solidFill>
                      <a:schemeClr val="tx1"/>
                    </a:solidFill>
                  </a:rPr>
                  <a:t>sus</a:t>
                </a:r>
                <a:r>
                  <a:rPr lang="ca-ES" sz="2400" dirty="0">
                    <a:solidFill>
                      <a:schemeClr val="tx1"/>
                    </a:solidFill>
                  </a:rPr>
                  <a:t> </a:t>
                </a:r>
                <a:r>
                  <a:rPr lang="ca-ES" sz="2400" dirty="0" err="1">
                    <a:solidFill>
                      <a:schemeClr val="tx1"/>
                    </a:solidFill>
                  </a:rPr>
                  <a:t>columnas</a:t>
                </a:r>
                <a:r>
                  <a:rPr lang="ca-ES" sz="2400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2" name="Retângulo 21">
                <a:extLst>
                  <a:ext uri="{FF2B5EF4-FFF2-40B4-BE49-F238E27FC236}">
                    <a16:creationId xmlns:a16="http://schemas.microsoft.com/office/drawing/2014/main" id="{97252DCA-25A1-417F-B7B6-6FA1FC840B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52" y="4439735"/>
                <a:ext cx="4088441" cy="1938992"/>
              </a:xfrm>
              <a:prstGeom prst="rect">
                <a:avLst/>
              </a:prstGeom>
              <a:blipFill>
                <a:blip r:embed="rId6"/>
                <a:stretch>
                  <a:fillRect l="-2235" t="-2516" r="-2385" b="-628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/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24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400" b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4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4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33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34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ca-ES" sz="2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ca-ES" sz="240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ca-ES" sz="2400" b="0" i="1" smtClean="0">
                                                  <a:solidFill>
                                                    <a:sysClr val="windowText" lastClr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35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ca-ES" sz="24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455D925D-B32B-43B0-A556-1006A546C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81" y="2967770"/>
                <a:ext cx="4784806" cy="10680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Conexão reta 38">
            <a:extLst>
              <a:ext uri="{FF2B5EF4-FFF2-40B4-BE49-F238E27FC236}">
                <a16:creationId xmlns:a16="http://schemas.microsoft.com/office/drawing/2014/main" id="{C4D50778-CF77-4674-A38F-BB1357B43549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210847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2CB68EDC-D2A3-415A-B647-199C4ABF5055}"/>
              </a:ext>
            </a:extLst>
          </p:cNvPr>
          <p:cNvCxnSpPr>
            <a:cxnSpLocks/>
          </p:cNvCxnSpPr>
          <p:nvPr/>
        </p:nvCxnSpPr>
        <p:spPr>
          <a:xfrm flipV="1">
            <a:off x="10036620" y="3043973"/>
            <a:ext cx="0" cy="937846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/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32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3200" b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32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32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3200" b="0" i="1" smtClean="0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3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32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32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3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a-ES" sz="320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sSub>
                                <m:sSubPr>
                                  <m:ctrlPr>
                                    <a:rPr lang="ca-E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a-ES" sz="32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??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ca-ES" sz="32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A70A6791-9CF2-43FF-93AD-52C347DD9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495" y="4637598"/>
                <a:ext cx="3380378" cy="9979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18">
            <a:extLst>
              <a:ext uri="{FF2B5EF4-FFF2-40B4-BE49-F238E27FC236}">
                <a16:creationId xmlns:a16="http://schemas.microsoft.com/office/drawing/2014/main" id="{301E1BA3-11E8-4641-9E82-DD973329987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12078" y="4348799"/>
            <a:ext cx="1625922" cy="1629756"/>
          </a:xfrm>
          <a:custGeom>
            <a:avLst/>
            <a:gdLst>
              <a:gd name="T0" fmla="*/ 112 w 168"/>
              <a:gd name="T1" fmla="*/ 84 h 168"/>
              <a:gd name="T2" fmla="*/ 160 w 168"/>
              <a:gd name="T3" fmla="*/ 36 h 168"/>
              <a:gd name="T4" fmla="*/ 160 w 168"/>
              <a:gd name="T5" fmla="*/ 8 h 168"/>
              <a:gd name="T6" fmla="*/ 132 w 168"/>
              <a:gd name="T7" fmla="*/ 8 h 168"/>
              <a:gd name="T8" fmla="*/ 84 w 168"/>
              <a:gd name="T9" fmla="*/ 56 h 168"/>
              <a:gd name="T10" fmla="*/ 36 w 168"/>
              <a:gd name="T11" fmla="*/ 8 h 168"/>
              <a:gd name="T12" fmla="*/ 8 w 168"/>
              <a:gd name="T13" fmla="*/ 8 h 168"/>
              <a:gd name="T14" fmla="*/ 8 w 168"/>
              <a:gd name="T15" fmla="*/ 36 h 168"/>
              <a:gd name="T16" fmla="*/ 56 w 168"/>
              <a:gd name="T17" fmla="*/ 84 h 168"/>
              <a:gd name="T18" fmla="*/ 8 w 168"/>
              <a:gd name="T19" fmla="*/ 132 h 168"/>
              <a:gd name="T20" fmla="*/ 8 w 168"/>
              <a:gd name="T21" fmla="*/ 160 h 168"/>
              <a:gd name="T22" fmla="*/ 36 w 168"/>
              <a:gd name="T23" fmla="*/ 160 h 168"/>
              <a:gd name="T24" fmla="*/ 84 w 168"/>
              <a:gd name="T25" fmla="*/ 112 h 168"/>
              <a:gd name="T26" fmla="*/ 132 w 168"/>
              <a:gd name="T27" fmla="*/ 160 h 168"/>
              <a:gd name="T28" fmla="*/ 160 w 168"/>
              <a:gd name="T29" fmla="*/ 160 h 168"/>
              <a:gd name="T30" fmla="*/ 160 w 168"/>
              <a:gd name="T31" fmla="*/ 132 h 168"/>
              <a:gd name="T32" fmla="*/ 112 w 168"/>
              <a:gd name="T33" fmla="*/ 84 h 168"/>
              <a:gd name="T34" fmla="*/ 151 w 168"/>
              <a:gd name="T35" fmla="*/ 151 h 168"/>
              <a:gd name="T36" fmla="*/ 140 w 168"/>
              <a:gd name="T37" fmla="*/ 151 h 168"/>
              <a:gd name="T38" fmla="*/ 84 w 168"/>
              <a:gd name="T39" fmla="*/ 95 h 168"/>
              <a:gd name="T40" fmla="*/ 28 w 168"/>
              <a:gd name="T41" fmla="*/ 151 h 168"/>
              <a:gd name="T42" fmla="*/ 17 w 168"/>
              <a:gd name="T43" fmla="*/ 151 h 168"/>
              <a:gd name="T44" fmla="*/ 17 w 168"/>
              <a:gd name="T45" fmla="*/ 140 h 168"/>
              <a:gd name="T46" fmla="*/ 73 w 168"/>
              <a:gd name="T47" fmla="*/ 84 h 168"/>
              <a:gd name="T48" fmla="*/ 17 w 168"/>
              <a:gd name="T49" fmla="*/ 28 h 168"/>
              <a:gd name="T50" fmla="*/ 17 w 168"/>
              <a:gd name="T51" fmla="*/ 16 h 168"/>
              <a:gd name="T52" fmla="*/ 28 w 168"/>
              <a:gd name="T53" fmla="*/ 16 h 168"/>
              <a:gd name="T54" fmla="*/ 84 w 168"/>
              <a:gd name="T55" fmla="*/ 73 h 168"/>
              <a:gd name="T56" fmla="*/ 140 w 168"/>
              <a:gd name="T57" fmla="*/ 17 h 168"/>
              <a:gd name="T58" fmla="*/ 151 w 168"/>
              <a:gd name="T59" fmla="*/ 17 h 168"/>
              <a:gd name="T60" fmla="*/ 151 w 168"/>
              <a:gd name="T61" fmla="*/ 28 h 168"/>
              <a:gd name="T62" fmla="*/ 95 w 168"/>
              <a:gd name="T63" fmla="*/ 84 h 168"/>
              <a:gd name="T64" fmla="*/ 151 w 168"/>
              <a:gd name="T65" fmla="*/ 140 h 168"/>
              <a:gd name="T66" fmla="*/ 151 w 168"/>
              <a:gd name="T67" fmla="*/ 151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8">
                <a:moveTo>
                  <a:pt x="112" y="84"/>
                </a:moveTo>
                <a:cubicBezTo>
                  <a:pt x="160" y="36"/>
                  <a:pt x="160" y="36"/>
                  <a:pt x="160" y="36"/>
                </a:cubicBezTo>
                <a:cubicBezTo>
                  <a:pt x="168" y="29"/>
                  <a:pt x="168" y="16"/>
                  <a:pt x="160" y="8"/>
                </a:cubicBezTo>
                <a:cubicBezTo>
                  <a:pt x="152" y="0"/>
                  <a:pt x="139" y="0"/>
                  <a:pt x="132" y="8"/>
                </a:cubicBezTo>
                <a:cubicBezTo>
                  <a:pt x="84" y="56"/>
                  <a:pt x="84" y="56"/>
                  <a:pt x="84" y="56"/>
                </a:cubicBezTo>
                <a:cubicBezTo>
                  <a:pt x="36" y="8"/>
                  <a:pt x="36" y="8"/>
                  <a:pt x="36" y="8"/>
                </a:cubicBezTo>
                <a:cubicBezTo>
                  <a:pt x="29" y="0"/>
                  <a:pt x="16" y="0"/>
                  <a:pt x="8" y="8"/>
                </a:cubicBezTo>
                <a:cubicBezTo>
                  <a:pt x="0" y="16"/>
                  <a:pt x="0" y="28"/>
                  <a:pt x="8" y="36"/>
                </a:cubicBezTo>
                <a:cubicBezTo>
                  <a:pt x="56" y="84"/>
                  <a:pt x="56" y="84"/>
                  <a:pt x="56" y="84"/>
                </a:cubicBezTo>
                <a:cubicBezTo>
                  <a:pt x="8" y="132"/>
                  <a:pt x="8" y="132"/>
                  <a:pt x="8" y="132"/>
                </a:cubicBezTo>
                <a:cubicBezTo>
                  <a:pt x="0" y="139"/>
                  <a:pt x="0" y="152"/>
                  <a:pt x="8" y="160"/>
                </a:cubicBezTo>
                <a:cubicBezTo>
                  <a:pt x="16" y="168"/>
                  <a:pt x="29" y="168"/>
                  <a:pt x="36" y="160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39" y="168"/>
                  <a:pt x="152" y="168"/>
                  <a:pt x="160" y="160"/>
                </a:cubicBezTo>
                <a:cubicBezTo>
                  <a:pt x="168" y="152"/>
                  <a:pt x="168" y="139"/>
                  <a:pt x="160" y="132"/>
                </a:cubicBezTo>
                <a:lnTo>
                  <a:pt x="112" y="84"/>
                </a:lnTo>
                <a:close/>
                <a:moveTo>
                  <a:pt x="151" y="151"/>
                </a:moveTo>
                <a:cubicBezTo>
                  <a:pt x="148" y="154"/>
                  <a:pt x="143" y="154"/>
                  <a:pt x="140" y="151"/>
                </a:cubicBezTo>
                <a:cubicBezTo>
                  <a:pt x="84" y="95"/>
                  <a:pt x="84" y="95"/>
                  <a:pt x="84" y="95"/>
                </a:cubicBezTo>
                <a:cubicBezTo>
                  <a:pt x="28" y="151"/>
                  <a:pt x="28" y="151"/>
                  <a:pt x="28" y="151"/>
                </a:cubicBezTo>
                <a:cubicBezTo>
                  <a:pt x="25" y="154"/>
                  <a:pt x="20" y="154"/>
                  <a:pt x="17" y="151"/>
                </a:cubicBezTo>
                <a:cubicBezTo>
                  <a:pt x="14" y="148"/>
                  <a:pt x="14" y="143"/>
                  <a:pt x="17" y="140"/>
                </a:cubicBezTo>
                <a:cubicBezTo>
                  <a:pt x="73" y="84"/>
                  <a:pt x="73" y="84"/>
                  <a:pt x="73" y="84"/>
                </a:cubicBezTo>
                <a:cubicBezTo>
                  <a:pt x="17" y="28"/>
                  <a:pt x="17" y="28"/>
                  <a:pt x="17" y="28"/>
                </a:cubicBezTo>
                <a:cubicBezTo>
                  <a:pt x="13" y="25"/>
                  <a:pt x="13" y="20"/>
                  <a:pt x="17" y="16"/>
                </a:cubicBezTo>
                <a:cubicBezTo>
                  <a:pt x="20" y="13"/>
                  <a:pt x="25" y="13"/>
                  <a:pt x="28" y="16"/>
                </a:cubicBezTo>
                <a:cubicBezTo>
                  <a:pt x="84" y="73"/>
                  <a:pt x="84" y="73"/>
                  <a:pt x="84" y="73"/>
                </a:cubicBezTo>
                <a:cubicBezTo>
                  <a:pt x="140" y="17"/>
                  <a:pt x="140" y="17"/>
                  <a:pt x="140" y="17"/>
                </a:cubicBezTo>
                <a:cubicBezTo>
                  <a:pt x="143" y="13"/>
                  <a:pt x="148" y="13"/>
                  <a:pt x="151" y="17"/>
                </a:cubicBezTo>
                <a:cubicBezTo>
                  <a:pt x="155" y="20"/>
                  <a:pt x="155" y="25"/>
                  <a:pt x="151" y="28"/>
                </a:cubicBezTo>
                <a:cubicBezTo>
                  <a:pt x="95" y="84"/>
                  <a:pt x="95" y="84"/>
                  <a:pt x="95" y="84"/>
                </a:cubicBezTo>
                <a:cubicBezTo>
                  <a:pt x="151" y="140"/>
                  <a:pt x="151" y="140"/>
                  <a:pt x="151" y="140"/>
                </a:cubicBezTo>
                <a:cubicBezTo>
                  <a:pt x="155" y="143"/>
                  <a:pt x="155" y="148"/>
                  <a:pt x="151" y="151"/>
                </a:cubicBezTo>
                <a:close/>
              </a:path>
            </a:pathLst>
          </a:custGeom>
          <a:solidFill>
            <a:srgbClr val="DB5A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573D2093-0FDE-4933-9713-657A63129CEC}"/>
              </a:ext>
            </a:extLst>
          </p:cNvPr>
          <p:cNvCxnSpPr>
            <a:cxnSpLocks/>
          </p:cNvCxnSpPr>
          <p:nvPr/>
        </p:nvCxnSpPr>
        <p:spPr>
          <a:xfrm>
            <a:off x="7928141" y="3699752"/>
            <a:ext cx="3526970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se </a:t>
            </a:r>
            <a:r>
              <a:rPr lang="ca-ES" sz="2400" dirty="0" err="1">
                <a:solidFill>
                  <a:sysClr val="windowText" lastClr="000000"/>
                </a:solidFill>
              </a:rPr>
              <a:t>puede</a:t>
            </a:r>
            <a:r>
              <a:rPr lang="ca-ES" sz="2400" dirty="0">
                <a:solidFill>
                  <a:sysClr val="windowText" lastClr="000000"/>
                </a:solidFill>
              </a:rPr>
              <a:t> subdividir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particionar</a:t>
            </a:r>
            <a:r>
              <a:rPr lang="ca-ES" sz="2400" dirty="0">
                <a:solidFill>
                  <a:sysClr val="windowText" lastClr="000000"/>
                </a:solidFill>
              </a:rPr>
              <a:t> en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más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pequeñas</a:t>
            </a:r>
            <a:r>
              <a:rPr lang="ca-ES" sz="2400" dirty="0">
                <a:solidFill>
                  <a:sysClr val="windowText" lastClr="000000"/>
                </a:solidFill>
              </a:rPr>
              <a:t> –</a:t>
            </a:r>
            <a:r>
              <a:rPr lang="ca-ES" sz="2400" b="1" dirty="0">
                <a:solidFill>
                  <a:sysClr val="windowText" lastClr="000000"/>
                </a:solidFill>
              </a:rPr>
              <a:t>bloques</a:t>
            </a:r>
            <a:r>
              <a:rPr lang="ca-ES" sz="2400" dirty="0">
                <a:solidFill>
                  <a:sysClr val="windowText" lastClr="000000"/>
                </a:solidFill>
              </a:rPr>
              <a:t> (</a:t>
            </a:r>
            <a:r>
              <a:rPr lang="ca-ES" sz="2400" dirty="0" err="1">
                <a:solidFill>
                  <a:sysClr val="windowText" lastClr="000000"/>
                </a:solidFill>
              </a:rPr>
              <a:t>submatrices</a:t>
            </a:r>
            <a:r>
              <a:rPr lang="ca-ES" sz="2400" dirty="0">
                <a:solidFill>
                  <a:sysClr val="windowText" lastClr="000000"/>
                </a:solidFill>
              </a:rPr>
              <a:t>)– </a:t>
            </a:r>
            <a:r>
              <a:rPr lang="ca-ES" sz="2400" dirty="0" err="1">
                <a:solidFill>
                  <a:sysClr val="windowText" lastClr="000000"/>
                </a:solidFill>
              </a:rPr>
              <a:t>insertando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líneas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horizontales</a:t>
            </a:r>
            <a:r>
              <a:rPr lang="ca-ES" sz="2400" dirty="0">
                <a:solidFill>
                  <a:sysClr val="windowText" lastClr="000000"/>
                </a:solidFill>
              </a:rPr>
              <a:t> y </a:t>
            </a:r>
            <a:r>
              <a:rPr lang="ca-ES" sz="2400" dirty="0" err="1">
                <a:solidFill>
                  <a:sysClr val="windowText" lastClr="000000"/>
                </a:solidFill>
              </a:rPr>
              <a:t>verticales</a:t>
            </a:r>
            <a:r>
              <a:rPr lang="ca-ES" sz="2400" dirty="0">
                <a:solidFill>
                  <a:sysClr val="windowText" lastClr="000000"/>
                </a:solidFill>
              </a:rPr>
              <a:t> entre las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seleccionadas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05E5E6-E89B-4268-B23E-C83BA1D6F33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731" y="2420402"/>
            <a:ext cx="1472086" cy="151274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A2048C0-F341-4AA6-899E-36536280F3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136" y="2273900"/>
            <a:ext cx="2062777" cy="1681327"/>
          </a:xfrm>
          <a:prstGeom prst="rect">
            <a:avLst/>
          </a:prstGeom>
        </p:spPr>
      </p:pic>
      <p:sp>
        <p:nvSpPr>
          <p:cNvPr id="28" name="Retângulo: Cantos Arredondados 7">
            <a:hlinkClick r:id="rId17" action="ppaction://hlinksldjump"/>
            <a:extLst>
              <a:ext uri="{FF2B5EF4-FFF2-40B4-BE49-F238E27FC236}">
                <a16:creationId xmlns:a16="http://schemas.microsoft.com/office/drawing/2014/main" id="{0DACED09-FDA1-41A8-A857-A75EE4E6119D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9">
            <a:hlinkClick r:id="rId18" action="ppaction://hlinksldjump"/>
            <a:extLst>
              <a:ext uri="{FF2B5EF4-FFF2-40B4-BE49-F238E27FC236}">
                <a16:creationId xmlns:a16="http://schemas.microsoft.com/office/drawing/2014/main" id="{211C6656-4568-49BB-AE16-437C6AA65714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31" name="Retângulo: Cantos Arredondados 13">
            <a:hlinkClick r:id="rId19" action="ppaction://hlinksldjump"/>
            <a:extLst>
              <a:ext uri="{FF2B5EF4-FFF2-40B4-BE49-F238E27FC236}">
                <a16:creationId xmlns:a16="http://schemas.microsoft.com/office/drawing/2014/main" id="{11D1BC6C-EEE6-4192-85D2-F9C79FB04ECD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32" name="Retângulo: Cantos Arredondados 8">
            <a:hlinkClick r:id="rId20" action="ppaction://hlinksldjump"/>
            <a:extLst>
              <a:ext uri="{FF2B5EF4-FFF2-40B4-BE49-F238E27FC236}">
                <a16:creationId xmlns:a16="http://schemas.microsoft.com/office/drawing/2014/main" id="{EFBCC5F7-5D4E-4542-9DD5-836692026AB3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33" name="Retângulo: Cantos Arredondados 20">
            <a:hlinkClick r:id="rId21" action="ppaction://hlinksldjump"/>
            <a:extLst>
              <a:ext uri="{FF2B5EF4-FFF2-40B4-BE49-F238E27FC236}">
                <a16:creationId xmlns:a16="http://schemas.microsoft.com/office/drawing/2014/main" id="{1B7AAE4F-3506-48E2-B19B-23BE02CC6E62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217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8E476C9B-1E2D-427B-B547-CB50A82F8EBB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29D4F2D0-CD81-481B-9891-2A60DD099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E63DA439-67A6-4F33-AFFF-D0CBA8E2BB63}"/>
              </a:ext>
            </a:extLst>
          </p:cNvPr>
          <p:cNvSpPr/>
          <p:nvPr/>
        </p:nvSpPr>
        <p:spPr>
          <a:xfrm>
            <a:off x="2066472" y="3472886"/>
            <a:ext cx="9859281" cy="3002701"/>
          </a:xfrm>
          <a:prstGeom prst="roundRect">
            <a:avLst>
              <a:gd name="adj" fmla="val 6518"/>
            </a:avLst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68921AC-AAA0-4A0E-90F7-65B94DBDC572}"/>
              </a:ext>
            </a:extLst>
          </p:cNvPr>
          <p:cNvSpPr/>
          <p:nvPr/>
        </p:nvSpPr>
        <p:spPr>
          <a:xfrm>
            <a:off x="5594595" y="3541462"/>
            <a:ext cx="27615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000" b="1" u="sng" dirty="0">
                <a:solidFill>
                  <a:srgbClr val="F25E4F"/>
                </a:solidFill>
              </a:rPr>
              <a:t>Lo que </a:t>
            </a:r>
            <a:r>
              <a:rPr lang="ca-ES" sz="2000" b="1" u="sng" dirty="0" err="1">
                <a:solidFill>
                  <a:srgbClr val="F25E4F"/>
                </a:solidFill>
              </a:rPr>
              <a:t>hay</a:t>
            </a:r>
            <a:r>
              <a:rPr lang="ca-ES" sz="2000" b="1" u="sng" dirty="0">
                <a:solidFill>
                  <a:srgbClr val="F25E4F"/>
                </a:solidFill>
              </a:rPr>
              <a:t> que recordar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7252DCA-25A1-417F-B7B6-6FA1FC840B6C}"/>
              </a:ext>
            </a:extLst>
          </p:cNvPr>
          <p:cNvSpPr/>
          <p:nvPr/>
        </p:nvSpPr>
        <p:spPr>
          <a:xfrm>
            <a:off x="2187159" y="3924500"/>
            <a:ext cx="96025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Una </a:t>
            </a:r>
            <a:r>
              <a:rPr lang="ca-ES" sz="2000" b="1" dirty="0" err="1">
                <a:solidFill>
                  <a:schemeClr val="bg1">
                    <a:lumMod val="95000"/>
                  </a:schemeClr>
                </a:solidFill>
              </a:rPr>
              <a:t>Matriz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2000" b="1" dirty="0" err="1">
                <a:solidFill>
                  <a:schemeClr val="bg1">
                    <a:lumMod val="95000"/>
                  </a:schemeClr>
                </a:solidFill>
              </a:rPr>
              <a:t>Particionada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se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puede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pensar como una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matriz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que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tiene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como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entradas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matrices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“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más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pequeñas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”;</a:t>
            </a: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0470929C-89F4-4AFE-B32E-22C0833D85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5" name="Retângulo: Cantos Arredondados 44">
            <a:extLst>
              <a:ext uri="{FF2B5EF4-FFF2-40B4-BE49-F238E27FC236}">
                <a16:creationId xmlns:a16="http://schemas.microsoft.com/office/drawing/2014/main" id="{0CE59750-85B5-4BD8-A1FA-77867E4C72F1}"/>
              </a:ext>
            </a:extLst>
          </p:cNvPr>
          <p:cNvSpPr/>
          <p:nvPr/>
        </p:nvSpPr>
        <p:spPr>
          <a:xfrm>
            <a:off x="2029125" y="365559"/>
            <a:ext cx="9954991" cy="2001092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7217ADE-50E3-496F-BF8F-20F16867B30E}"/>
              </a:ext>
            </a:extLst>
          </p:cNvPr>
          <p:cNvSpPr/>
          <p:nvPr/>
        </p:nvSpPr>
        <p:spPr>
          <a:xfrm>
            <a:off x="2158189" y="493881"/>
            <a:ext cx="9675848" cy="1697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>
                <a:solidFill>
                  <a:sysClr val="windowText" lastClr="000000"/>
                </a:solidFill>
              </a:rPr>
              <a:t>Una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dirty="0">
                <a:solidFill>
                  <a:sysClr val="windowText" lastClr="000000"/>
                </a:solidFill>
              </a:rPr>
              <a:t> se </a:t>
            </a:r>
            <a:r>
              <a:rPr lang="ca-ES" sz="2400" dirty="0" err="1">
                <a:solidFill>
                  <a:sysClr val="windowText" lastClr="000000"/>
                </a:solidFill>
              </a:rPr>
              <a:t>puede</a:t>
            </a:r>
            <a:r>
              <a:rPr lang="ca-ES" sz="2400" dirty="0">
                <a:solidFill>
                  <a:sysClr val="windowText" lastClr="000000"/>
                </a:solidFill>
              </a:rPr>
              <a:t> subdividir o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particionar</a:t>
            </a:r>
            <a:r>
              <a:rPr lang="ca-ES" sz="2400" dirty="0">
                <a:solidFill>
                  <a:sysClr val="windowText" lastClr="000000"/>
                </a:solidFill>
              </a:rPr>
              <a:t> en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más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pequeñas</a:t>
            </a:r>
            <a:r>
              <a:rPr lang="ca-ES" sz="2400" dirty="0">
                <a:solidFill>
                  <a:sysClr val="windowText" lastClr="000000"/>
                </a:solidFill>
              </a:rPr>
              <a:t> –</a:t>
            </a:r>
            <a:r>
              <a:rPr lang="ca-ES" sz="2400" b="1" dirty="0">
                <a:solidFill>
                  <a:sysClr val="windowText" lastClr="000000"/>
                </a:solidFill>
              </a:rPr>
              <a:t>bloques</a:t>
            </a:r>
            <a:r>
              <a:rPr lang="ca-ES" sz="2400" dirty="0">
                <a:solidFill>
                  <a:sysClr val="windowText" lastClr="000000"/>
                </a:solidFill>
              </a:rPr>
              <a:t> (</a:t>
            </a:r>
            <a:r>
              <a:rPr lang="ca-ES" sz="2400" dirty="0" err="1">
                <a:solidFill>
                  <a:sysClr val="windowText" lastClr="000000"/>
                </a:solidFill>
              </a:rPr>
              <a:t>submatrices</a:t>
            </a:r>
            <a:r>
              <a:rPr lang="ca-ES" sz="2400" dirty="0">
                <a:solidFill>
                  <a:sysClr val="windowText" lastClr="000000"/>
                </a:solidFill>
              </a:rPr>
              <a:t>)– </a:t>
            </a:r>
            <a:r>
              <a:rPr lang="ca-ES" sz="2400" dirty="0" err="1">
                <a:solidFill>
                  <a:sysClr val="windowText" lastClr="000000"/>
                </a:solidFill>
              </a:rPr>
              <a:t>insertando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líneas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horizontales</a:t>
            </a:r>
            <a:r>
              <a:rPr lang="ca-ES" sz="2400" dirty="0">
                <a:solidFill>
                  <a:sysClr val="windowText" lastClr="000000"/>
                </a:solidFill>
              </a:rPr>
              <a:t> y </a:t>
            </a:r>
            <a:r>
              <a:rPr lang="ca-ES" sz="2400" dirty="0" err="1">
                <a:solidFill>
                  <a:sysClr val="windowText" lastClr="000000"/>
                </a:solidFill>
              </a:rPr>
              <a:t>verticales</a:t>
            </a:r>
            <a:r>
              <a:rPr lang="ca-ES" sz="2400" dirty="0">
                <a:solidFill>
                  <a:sysClr val="windowText" lastClr="000000"/>
                </a:solidFill>
              </a:rPr>
              <a:t> entre las </a:t>
            </a:r>
            <a:r>
              <a:rPr lang="ca-ES" sz="2400" dirty="0" err="1">
                <a:solidFill>
                  <a:sysClr val="windowText" lastClr="000000"/>
                </a:solidFill>
              </a:rPr>
              <a:t>filas</a:t>
            </a:r>
            <a:r>
              <a:rPr lang="ca-ES" sz="2400" dirty="0">
                <a:solidFill>
                  <a:sysClr val="windowText" lastClr="000000"/>
                </a:solidFill>
              </a:rPr>
              <a:t> y </a:t>
            </a:r>
            <a:r>
              <a:rPr lang="ca-ES" sz="2400" dirty="0" err="1">
                <a:solidFill>
                  <a:sysClr val="windowText" lastClr="000000"/>
                </a:solidFill>
              </a:rPr>
              <a:t>columnas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seleccionadas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6BD4FFAF-A6D3-46EA-B5E3-12E7DF01B50A}"/>
              </a:ext>
            </a:extLst>
          </p:cNvPr>
          <p:cNvSpPr/>
          <p:nvPr/>
        </p:nvSpPr>
        <p:spPr>
          <a:xfrm>
            <a:off x="2187159" y="4582174"/>
            <a:ext cx="9576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El objectivo principal de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utilizar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las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matrices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particionadas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es 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simplificar los </a:t>
            </a:r>
            <a:r>
              <a:rPr lang="ca-ES" sz="2000" b="1" dirty="0" err="1">
                <a:solidFill>
                  <a:schemeClr val="bg1">
                    <a:lumMod val="95000"/>
                  </a:schemeClr>
                </a:solidFill>
              </a:rPr>
              <a:t>cálculos</a:t>
            </a:r>
            <a:r>
              <a:rPr lang="ca-ES" sz="2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cuando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las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matrices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son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demasiado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ca-ES" sz="2000" dirty="0" err="1">
                <a:solidFill>
                  <a:schemeClr val="bg1">
                    <a:lumMod val="95000"/>
                  </a:schemeClr>
                </a:solidFill>
              </a:rPr>
              <a:t>grandes</a:t>
            </a:r>
            <a:r>
              <a:rPr lang="ca-ES" sz="2000" dirty="0">
                <a:solidFill>
                  <a:schemeClr val="bg1">
                    <a:lumMod val="95000"/>
                  </a:schemeClr>
                </a:solidFill>
              </a:rPr>
              <a:t>;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26FFB44-6593-464C-B786-1BA62459A08E}"/>
              </a:ext>
            </a:extLst>
          </p:cNvPr>
          <p:cNvSpPr/>
          <p:nvPr/>
        </p:nvSpPr>
        <p:spPr>
          <a:xfrm>
            <a:off x="2187159" y="5295228"/>
            <a:ext cx="9576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25E4F"/>
              </a:buClr>
              <a:buSzPct val="150000"/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bg1">
                    <a:lumMod val="95000"/>
                  </a:schemeClr>
                </a:solidFill>
              </a:rPr>
              <a:t>Recuerde que a menudo el </a:t>
            </a:r>
            <a:r>
              <a:rPr lang="es-ES" sz="2000" b="1" dirty="0">
                <a:solidFill>
                  <a:schemeClr val="bg1">
                    <a:lumMod val="95000"/>
                  </a:schemeClr>
                </a:solidFill>
              </a:rPr>
              <a:t>contexto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</a:rPr>
              <a:t> o las </a:t>
            </a:r>
            <a:r>
              <a:rPr lang="es-ES" sz="2000" b="1" dirty="0">
                <a:solidFill>
                  <a:schemeClr val="bg1">
                    <a:lumMod val="95000"/>
                  </a:schemeClr>
                </a:solidFill>
              </a:rPr>
              <a:t>entradas</a:t>
            </a:r>
            <a:r>
              <a:rPr lang="es-ES" sz="2000" dirty="0">
                <a:solidFill>
                  <a:schemeClr val="bg1">
                    <a:lumMod val="95000"/>
                  </a:schemeClr>
                </a:solidFill>
              </a:rPr>
              <a:t> de la matriz sugerirán una manera útil de dividir la matriz en bloques, por ejemplo, grandes bloques de ceros en una matriz o bloques con la matriz identidad muestran maneras de partición útiles.</a:t>
            </a:r>
            <a:endParaRPr lang="ca-E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FCB22E63-3533-463E-9EE9-AF70BE4C1631}"/>
              </a:ext>
            </a:extLst>
          </p:cNvPr>
          <p:cNvSpPr/>
          <p:nvPr/>
        </p:nvSpPr>
        <p:spPr>
          <a:xfrm>
            <a:off x="2061030" y="2575037"/>
            <a:ext cx="986472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ca-ES" b="1" dirty="0" err="1">
                <a:solidFill>
                  <a:srgbClr val="F25E4F"/>
                </a:solidFill>
              </a:rPr>
              <a:t>Notación</a:t>
            </a:r>
            <a:r>
              <a:rPr lang="ca-ES" b="1" dirty="0">
                <a:solidFill>
                  <a:sysClr val="windowText" lastClr="000000"/>
                </a:solidFill>
              </a:rPr>
              <a:t> </a:t>
            </a:r>
            <a:r>
              <a:rPr lang="ca-ES" dirty="0">
                <a:solidFill>
                  <a:sysClr val="windowText" lastClr="000000"/>
                </a:solidFill>
              </a:rPr>
              <a:t>– </a:t>
            </a:r>
            <a:r>
              <a:rPr lang="ca-ES" dirty="0" err="1">
                <a:solidFill>
                  <a:sysClr val="windowText" lastClr="000000"/>
                </a:solidFill>
              </a:rPr>
              <a:t>Normalmente</a:t>
            </a:r>
            <a:r>
              <a:rPr lang="ca-ES" dirty="0">
                <a:solidFill>
                  <a:sysClr val="windowText" lastClr="000000"/>
                </a:solidFill>
              </a:rPr>
              <a:t>, </a:t>
            </a:r>
            <a:r>
              <a:rPr lang="ca-ES" dirty="0" err="1">
                <a:solidFill>
                  <a:sysClr val="windowText" lastClr="000000"/>
                </a:solidFill>
              </a:rPr>
              <a:t>caundo</a:t>
            </a:r>
            <a:r>
              <a:rPr lang="ca-ES" dirty="0">
                <a:solidFill>
                  <a:sysClr val="windowText" lastClr="000000"/>
                </a:solidFill>
              </a:rPr>
              <a:t> no </a:t>
            </a:r>
            <a:r>
              <a:rPr lang="ca-ES" dirty="0" err="1">
                <a:solidFill>
                  <a:sysClr val="windowText" lastClr="000000"/>
                </a:solidFill>
              </a:rPr>
              <a:t>hay</a:t>
            </a:r>
            <a:r>
              <a:rPr lang="ca-ES" dirty="0">
                <a:solidFill>
                  <a:sysClr val="windowText" lastClr="000000"/>
                </a:solidFill>
              </a:rPr>
              <a:t> </a:t>
            </a:r>
            <a:r>
              <a:rPr lang="ca-ES" dirty="0" err="1">
                <a:solidFill>
                  <a:sysClr val="windowText" lastClr="000000"/>
                </a:solidFill>
              </a:rPr>
              <a:t>confusión</a:t>
            </a:r>
            <a:r>
              <a:rPr lang="ca-ES" dirty="0">
                <a:solidFill>
                  <a:sysClr val="windowText" lastClr="000000"/>
                </a:solidFill>
              </a:rPr>
              <a:t>, los bloques se </a:t>
            </a:r>
            <a:r>
              <a:rPr lang="ca-ES" dirty="0" err="1">
                <a:solidFill>
                  <a:sysClr val="windowText" lastClr="000000"/>
                </a:solidFill>
              </a:rPr>
              <a:t>representan</a:t>
            </a:r>
            <a:r>
              <a:rPr lang="ca-ES" dirty="0">
                <a:solidFill>
                  <a:sysClr val="windowText" lastClr="000000"/>
                </a:solidFill>
              </a:rPr>
              <a:t> con la </a:t>
            </a:r>
            <a:r>
              <a:rPr lang="ca-ES" dirty="0" err="1">
                <a:solidFill>
                  <a:sysClr val="windowText" lastClr="000000"/>
                </a:solidFill>
              </a:rPr>
              <a:t>misma</a:t>
            </a:r>
            <a:r>
              <a:rPr lang="ca-ES" dirty="0">
                <a:solidFill>
                  <a:sysClr val="windowText" lastClr="000000"/>
                </a:solidFill>
              </a:rPr>
              <a:t> </a:t>
            </a:r>
            <a:r>
              <a:rPr lang="ca-ES" dirty="0" err="1">
                <a:solidFill>
                  <a:sysClr val="windowText" lastClr="000000"/>
                </a:solidFill>
              </a:rPr>
              <a:t>letra</a:t>
            </a:r>
            <a:r>
              <a:rPr lang="ca-ES" dirty="0">
                <a:solidFill>
                  <a:sysClr val="windowText" lastClr="000000"/>
                </a:solidFill>
              </a:rPr>
              <a:t> </a:t>
            </a:r>
            <a:r>
              <a:rPr lang="ca-ES" dirty="0" err="1">
                <a:solidFill>
                  <a:sysClr val="windowText" lastClr="000000"/>
                </a:solidFill>
              </a:rPr>
              <a:t>mayúscula</a:t>
            </a:r>
            <a:r>
              <a:rPr lang="ca-ES" dirty="0">
                <a:solidFill>
                  <a:sysClr val="windowText" lastClr="000000"/>
                </a:solidFill>
              </a:rPr>
              <a:t> que la </a:t>
            </a:r>
            <a:r>
              <a:rPr lang="ca-ES" dirty="0" err="1">
                <a:solidFill>
                  <a:sysClr val="windowText" lastClr="000000"/>
                </a:solidFill>
              </a:rPr>
              <a:t>matriz</a:t>
            </a:r>
            <a:r>
              <a:rPr lang="ca-ES" dirty="0">
                <a:solidFill>
                  <a:sysClr val="windowText" lastClr="000000"/>
                </a:solidFill>
              </a:rPr>
              <a:t> y con los dos </a:t>
            </a:r>
            <a:r>
              <a:rPr lang="ca-ES" dirty="0" err="1">
                <a:solidFill>
                  <a:sysClr val="windowText" lastClr="000000"/>
                </a:solidFill>
              </a:rPr>
              <a:t>subíndices</a:t>
            </a:r>
            <a:r>
              <a:rPr lang="ca-ES" dirty="0">
                <a:solidFill>
                  <a:sysClr val="windowText" lastClr="000000"/>
                </a:solidFill>
              </a:rPr>
              <a:t> </a:t>
            </a:r>
            <a:r>
              <a:rPr lang="ca-ES" dirty="0" err="1">
                <a:solidFill>
                  <a:sysClr val="windowText" lastClr="000000"/>
                </a:solidFill>
              </a:rPr>
              <a:t>habituales</a:t>
            </a:r>
            <a:r>
              <a:rPr lang="ca-ES" dirty="0">
                <a:solidFill>
                  <a:sysClr val="windowText" lastClr="000000"/>
                </a:solidFill>
              </a:rPr>
              <a:t> que </a:t>
            </a:r>
            <a:r>
              <a:rPr lang="ca-ES" dirty="0" err="1">
                <a:solidFill>
                  <a:sysClr val="windowText" lastClr="000000"/>
                </a:solidFill>
              </a:rPr>
              <a:t>identifican</a:t>
            </a:r>
            <a:r>
              <a:rPr lang="ca-ES" dirty="0">
                <a:solidFill>
                  <a:sysClr val="windowText" lastClr="000000"/>
                </a:solidFill>
              </a:rPr>
              <a:t> la </a:t>
            </a:r>
            <a:r>
              <a:rPr lang="ca-ES" dirty="0" err="1">
                <a:solidFill>
                  <a:sysClr val="windowText" lastClr="000000"/>
                </a:solidFill>
              </a:rPr>
              <a:t>posición</a:t>
            </a:r>
            <a:r>
              <a:rPr lang="ca-ES" dirty="0">
                <a:solidFill>
                  <a:sysClr val="windowText" lastClr="000000"/>
                </a:solidFill>
              </a:rPr>
              <a:t> respectiva de los bloques. </a:t>
            </a:r>
          </a:p>
        </p:txBody>
      </p:sp>
      <p:sp>
        <p:nvSpPr>
          <p:cNvPr id="23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47882A3-A225-43BF-872B-19F92D18CE1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9">
            <a:hlinkClick r:id="rId6" action="ppaction://hlinksldjump"/>
            <a:extLst>
              <a:ext uri="{FF2B5EF4-FFF2-40B4-BE49-F238E27FC236}">
                <a16:creationId xmlns:a16="http://schemas.microsoft.com/office/drawing/2014/main" id="{EC803E38-C26A-4806-A220-57F7D9C500EE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27" name="Retângulo: Cantos Arredondados 13">
            <a:hlinkClick r:id="rId7" action="ppaction://hlinksldjump"/>
            <a:extLst>
              <a:ext uri="{FF2B5EF4-FFF2-40B4-BE49-F238E27FC236}">
                <a16:creationId xmlns:a16="http://schemas.microsoft.com/office/drawing/2014/main" id="{14C63899-CA9E-46CA-834E-94E331632E5A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25" name="Retângulo: Cantos Arredondados 8">
            <a:hlinkClick r:id="rId8" action="ppaction://hlinksldjump"/>
            <a:extLst>
              <a:ext uri="{FF2B5EF4-FFF2-40B4-BE49-F238E27FC236}">
                <a16:creationId xmlns:a16="http://schemas.microsoft.com/office/drawing/2014/main" id="{9D9C7FC6-7915-4A12-A5BA-81279DD5A457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30" name="Retângulo: Cantos Arredondados 20">
            <a:hlinkClick r:id="rId9" action="ppaction://hlinksldjump"/>
            <a:extLst>
              <a:ext uri="{FF2B5EF4-FFF2-40B4-BE49-F238E27FC236}">
                <a16:creationId xmlns:a16="http://schemas.microsoft.com/office/drawing/2014/main" id="{DE056B0D-77F8-4870-8DE8-226425CD297A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26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40760" y="646115"/>
                <a:ext cx="9675848" cy="1697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tienen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tamaño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se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particionan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exactamente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manera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suma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tendrá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60" y="646115"/>
                <a:ext cx="9675848" cy="1697068"/>
              </a:xfrm>
              <a:prstGeom prst="rect">
                <a:avLst/>
              </a:prstGeom>
              <a:blipFill>
                <a:blip r:embed="rId5"/>
                <a:stretch>
                  <a:fillRect l="-945" r="-1008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40760" y="2224487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Cada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la suma de los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bloques de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60" y="2224487"/>
                <a:ext cx="9675848" cy="588110"/>
              </a:xfrm>
              <a:prstGeom prst="rect">
                <a:avLst/>
              </a:prstGeom>
              <a:blipFill>
                <a:blip r:embed="rId7"/>
                <a:stretch>
                  <a:fillRect l="-945" r="-126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50359" y="4497569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con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800568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68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721713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711665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E763DE0D-0E63-4A52-B100-D1F588DC4B6F}"/>
              </a:ext>
            </a:extLst>
          </p:cNvPr>
          <p:cNvCxnSpPr>
            <a:cxnSpLocks/>
          </p:cNvCxnSpPr>
          <p:nvPr/>
        </p:nvCxnSpPr>
        <p:spPr>
          <a:xfrm>
            <a:off x="2883233" y="3778614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EF13760B-65F1-468E-AC63-5D474FDFF724}"/>
              </a:ext>
            </a:extLst>
          </p:cNvPr>
          <p:cNvCxnSpPr>
            <a:cxnSpLocks/>
          </p:cNvCxnSpPr>
          <p:nvPr/>
        </p:nvCxnSpPr>
        <p:spPr>
          <a:xfrm>
            <a:off x="2883233" y="5599040"/>
            <a:ext cx="140741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C4CA09CF-7EF8-4666-85EE-128D80644663}"/>
              </a:ext>
            </a:extLst>
          </p:cNvPr>
          <p:cNvCxnSpPr>
            <a:cxnSpLocks/>
          </p:cNvCxnSpPr>
          <p:nvPr/>
        </p:nvCxnSpPr>
        <p:spPr>
          <a:xfrm>
            <a:off x="3538372" y="3397288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B34DE8A8-9C67-4590-8CDC-078C6E561511}"/>
              </a:ext>
            </a:extLst>
          </p:cNvPr>
          <p:cNvCxnSpPr>
            <a:cxnSpLocks/>
          </p:cNvCxnSpPr>
          <p:nvPr/>
        </p:nvCxnSpPr>
        <p:spPr>
          <a:xfrm>
            <a:off x="3522499" y="5175119"/>
            <a:ext cx="0" cy="1037267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tângulo: Cantos Arredondados 7">
            <a:hlinkClick r:id="rId19" action="ppaction://hlinksldjump"/>
            <a:extLst>
              <a:ext uri="{FF2B5EF4-FFF2-40B4-BE49-F238E27FC236}">
                <a16:creationId xmlns:a16="http://schemas.microsoft.com/office/drawing/2014/main" id="{A62F89EC-5C53-46C7-A94F-856962E8550C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9">
            <a:hlinkClick r:id="rId20" action="ppaction://hlinksldjump"/>
            <a:extLst>
              <a:ext uri="{FF2B5EF4-FFF2-40B4-BE49-F238E27FC236}">
                <a16:creationId xmlns:a16="http://schemas.microsoft.com/office/drawing/2014/main" id="{E372A34F-8276-4032-B2C0-4EFFD8CC97F7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41" name="Retângulo: Cantos Arredondados 13">
            <a:hlinkClick r:id="rId21" action="ppaction://hlinksldjump"/>
            <a:extLst>
              <a:ext uri="{FF2B5EF4-FFF2-40B4-BE49-F238E27FC236}">
                <a16:creationId xmlns:a16="http://schemas.microsoft.com/office/drawing/2014/main" id="{396F3E5C-C3AE-480B-9345-9D0822385079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42" name="Retângulo: Cantos Arredondados 8">
            <a:hlinkClick r:id="rId22" action="ppaction://hlinksldjump"/>
            <a:extLst>
              <a:ext uri="{FF2B5EF4-FFF2-40B4-BE49-F238E27FC236}">
                <a16:creationId xmlns:a16="http://schemas.microsoft.com/office/drawing/2014/main" id="{744E817B-2FCD-4678-A370-BB0416CBE49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43" name="Retângulo: Cantos Arredondados 20">
            <a:hlinkClick r:id="rId23" action="ppaction://hlinksldjump"/>
            <a:extLst>
              <a:ext uri="{FF2B5EF4-FFF2-40B4-BE49-F238E27FC236}">
                <a16:creationId xmlns:a16="http://schemas.microsoft.com/office/drawing/2014/main" id="{FC9F81B1-F6CE-4147-90D4-8B62B4DFFE9B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48" grpId="0"/>
      <p:bldP spid="49" grpId="0" animBg="1"/>
      <p:bldP spid="50" grpId="0"/>
      <p:bldP spid="51" grpId="0"/>
      <p:bldP spid="52" grpId="0"/>
      <p:bldP spid="53" grpId="0"/>
      <p:bldP spid="2" grpId="0"/>
      <p:bldP spid="66" grpId="0"/>
      <p:bldP spid="67" grpId="0"/>
      <p:bldP spid="68" grpId="0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40760" y="571849"/>
                <a:ext cx="9675848" cy="1697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tienen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tamaño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se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particionan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exactamente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manera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suma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tendra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60" y="571849"/>
                <a:ext cx="9675848" cy="1697068"/>
              </a:xfrm>
              <a:prstGeom prst="rect">
                <a:avLst/>
              </a:prstGeom>
              <a:blipFill>
                <a:blip r:embed="rId6"/>
                <a:stretch>
                  <a:fillRect l="-945" r="-1008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40760" y="2167843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Cada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la suma de los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bloques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760" y="2167843"/>
                <a:ext cx="9675848" cy="588110"/>
              </a:xfrm>
              <a:prstGeom prst="rect">
                <a:avLst/>
              </a:prstGeom>
              <a:blipFill>
                <a:blip r:embed="rId7"/>
                <a:stretch>
                  <a:fillRect l="-945" r="-126" b="-23958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tângulo: Cantos Arredondados 48">
            <a:extLst>
              <a:ext uri="{FF2B5EF4-FFF2-40B4-BE49-F238E27FC236}">
                <a16:creationId xmlns:a16="http://schemas.microsoft.com/office/drawing/2014/main" id="{A3B45A2C-919D-44C1-91E4-2B0DA69E90F1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0" name="Retângulo 49">
            <a:extLst>
              <a:ext uri="{FF2B5EF4-FFF2-40B4-BE49-F238E27FC236}">
                <a16:creationId xmlns:a16="http://schemas.microsoft.com/office/drawing/2014/main" id="{A466A8EC-149A-4EE4-B028-5FE3D0DEA15C}"/>
              </a:ext>
            </a:extLst>
          </p:cNvPr>
          <p:cNvSpPr/>
          <p:nvPr/>
        </p:nvSpPr>
        <p:spPr>
          <a:xfrm rot="16200000">
            <a:off x="1650360" y="4497569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/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1" name="Retângulo 50">
                <a:extLst>
                  <a:ext uri="{FF2B5EF4-FFF2-40B4-BE49-F238E27FC236}">
                    <a16:creationId xmlns:a16="http://schemas.microsoft.com/office/drawing/2014/main" id="{9AFB4A6D-87ED-4401-BDE9-B039867EC8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3319378"/>
                <a:ext cx="9652896" cy="1115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/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526E1F68-A142-46BF-838E-0E2D4C8CE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201" y="5130460"/>
                <a:ext cx="9652896" cy="1115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/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con</a:t>
                </a:r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2A809002-07D6-4528-8C6C-4F43F77685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339" y="4543441"/>
                <a:ext cx="2555410" cy="4912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/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28D22C04-6E0A-4907-AF10-C1E2AE81D3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050" y="4565955"/>
                <a:ext cx="1594338" cy="451598"/>
              </a:xfrm>
              <a:prstGeom prst="rect">
                <a:avLst/>
              </a:prstGeom>
              <a:blipFill>
                <a:blip r:embed="rId1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/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18C7A3DD-2D0B-47F4-9003-8D43B9ECA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684" y="4570182"/>
                <a:ext cx="1594338" cy="451598"/>
              </a:xfrm>
              <a:prstGeom prst="rect">
                <a:avLst/>
              </a:prstGeom>
              <a:blipFill>
                <a:blip r:embed="rId16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/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7" name="Retângulo 66">
                <a:extLst>
                  <a:ext uri="{FF2B5EF4-FFF2-40B4-BE49-F238E27FC236}">
                    <a16:creationId xmlns:a16="http://schemas.microsoft.com/office/drawing/2014/main" id="{52565E37-5410-489D-AF3C-56E3CDEEAA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912" y="4451404"/>
                <a:ext cx="1594338" cy="6806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/>
              <p:nvPr/>
            </p:nvSpPr>
            <p:spPr>
              <a:xfrm>
                <a:off x="9800568" y="4477444"/>
                <a:ext cx="1594338" cy="662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a-ES" sz="14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ca-ES" sz="14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22</m:t>
                          </m:r>
                        </m:sub>
                      </m:sSub>
                      <m:r>
                        <a:rPr lang="ca-ES" sz="1400" i="1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14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a-ES" sz="14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14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1400" dirty="0">
                  <a:solidFill>
                    <a:srgbClr val="0C2B8E"/>
                  </a:solidFill>
                </a:endParaRPr>
              </a:p>
            </p:txBody>
          </p:sp>
        </mc:Choice>
        <mc:Fallback xmlns="">
          <p:sp>
            <p:nvSpPr>
              <p:cNvPr id="68" name="Retângulo 67">
                <a:extLst>
                  <a:ext uri="{FF2B5EF4-FFF2-40B4-BE49-F238E27FC236}">
                    <a16:creationId xmlns:a16="http://schemas.microsoft.com/office/drawing/2014/main" id="{67640985-25D5-46A7-88B5-AFA5878BE5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568" y="4477444"/>
                <a:ext cx="1594338" cy="66210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Seta: Para Baixo 70">
            <a:extLst>
              <a:ext uri="{FF2B5EF4-FFF2-40B4-BE49-F238E27FC236}">
                <a16:creationId xmlns:a16="http://schemas.microsoft.com/office/drawing/2014/main" id="{4C9BF9B5-7E8F-42F0-9324-16BD2BF29774}"/>
              </a:ext>
            </a:extLst>
          </p:cNvPr>
          <p:cNvSpPr/>
          <p:nvPr/>
        </p:nvSpPr>
        <p:spPr>
          <a:xfrm flipV="1">
            <a:off x="10721713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2" name="Seta: Para Baixo 71">
            <a:extLst>
              <a:ext uri="{FF2B5EF4-FFF2-40B4-BE49-F238E27FC236}">
                <a16:creationId xmlns:a16="http://schemas.microsoft.com/office/drawing/2014/main" id="{721E5ACF-B99D-4AC9-ACF0-D45D4AB5E0B3}"/>
              </a:ext>
            </a:extLst>
          </p:cNvPr>
          <p:cNvSpPr/>
          <p:nvPr/>
        </p:nvSpPr>
        <p:spPr>
          <a:xfrm flipV="1">
            <a:off x="932275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50268D80-254B-4AA1-B34F-89B467711E1F}"/>
              </a:ext>
            </a:extLst>
          </p:cNvPr>
          <p:cNvSpPr/>
          <p:nvPr/>
        </p:nvSpPr>
        <p:spPr>
          <a:xfrm flipV="1">
            <a:off x="7906797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4FE88D44-3342-492E-A434-26808342D3C4}"/>
              </a:ext>
            </a:extLst>
          </p:cNvPr>
          <p:cNvSpPr/>
          <p:nvPr/>
        </p:nvSpPr>
        <p:spPr>
          <a:xfrm flipV="1">
            <a:off x="6639845" y="518006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5" name="Seta: Para Baixo 74">
            <a:extLst>
              <a:ext uri="{FF2B5EF4-FFF2-40B4-BE49-F238E27FC236}">
                <a16:creationId xmlns:a16="http://schemas.microsoft.com/office/drawing/2014/main" id="{06E19E39-4EE2-4613-A8AE-7D5D80CCCFC8}"/>
              </a:ext>
            </a:extLst>
          </p:cNvPr>
          <p:cNvSpPr/>
          <p:nvPr/>
        </p:nvSpPr>
        <p:spPr>
          <a:xfrm>
            <a:off x="10711665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6" name="Seta: Para Baixo 75">
            <a:extLst>
              <a:ext uri="{FF2B5EF4-FFF2-40B4-BE49-F238E27FC236}">
                <a16:creationId xmlns:a16="http://schemas.microsoft.com/office/drawing/2014/main" id="{83C4BA34-4A1A-484B-A24A-E291EFA3765F}"/>
              </a:ext>
            </a:extLst>
          </p:cNvPr>
          <p:cNvSpPr/>
          <p:nvPr/>
        </p:nvSpPr>
        <p:spPr>
          <a:xfrm>
            <a:off x="931270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7" name="Seta: Para Baixo 76">
            <a:extLst>
              <a:ext uri="{FF2B5EF4-FFF2-40B4-BE49-F238E27FC236}">
                <a16:creationId xmlns:a16="http://schemas.microsoft.com/office/drawing/2014/main" id="{4906F058-A7BD-4A4B-BE79-1FE9D9608665}"/>
              </a:ext>
            </a:extLst>
          </p:cNvPr>
          <p:cNvSpPr/>
          <p:nvPr/>
        </p:nvSpPr>
        <p:spPr>
          <a:xfrm>
            <a:off x="7896749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8" name="Seta: Para Baixo 77">
            <a:extLst>
              <a:ext uri="{FF2B5EF4-FFF2-40B4-BE49-F238E27FC236}">
                <a16:creationId xmlns:a16="http://schemas.microsoft.com/office/drawing/2014/main" id="{0512122D-ED2F-419C-B570-AC2AC07C248C}"/>
              </a:ext>
            </a:extLst>
          </p:cNvPr>
          <p:cNvSpPr/>
          <p:nvPr/>
        </p:nvSpPr>
        <p:spPr>
          <a:xfrm>
            <a:off x="6629797" y="4264572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/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:endParaRPr lang="ca-ES" sz="1400" dirty="0"/>
              </a:p>
            </p:txBody>
          </p:sp>
        </mc:Choice>
        <mc:Fallback xmlns="">
          <p:sp>
            <p:nvSpPr>
              <p:cNvPr id="3" name="Retângulo 2">
                <a:extLst>
                  <a:ext uri="{FF2B5EF4-FFF2-40B4-BE49-F238E27FC236}">
                    <a16:creationId xmlns:a16="http://schemas.microsoft.com/office/drawing/2014/main" id="{08880C7C-E8DC-4B64-ACB0-94C25FBD20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39" y="4238392"/>
                <a:ext cx="2061783" cy="11151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5727F419-D357-45D4-AF58-4134B91202D2}"/>
              </a:ext>
            </a:extLst>
          </p:cNvPr>
          <p:cNvCxnSpPr>
            <a:cxnSpLocks/>
          </p:cNvCxnSpPr>
          <p:nvPr/>
        </p:nvCxnSpPr>
        <p:spPr>
          <a:xfrm>
            <a:off x="4411227" y="4689637"/>
            <a:ext cx="1256043" cy="0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ta 35">
            <a:extLst>
              <a:ext uri="{FF2B5EF4-FFF2-40B4-BE49-F238E27FC236}">
                <a16:creationId xmlns:a16="http://schemas.microsoft.com/office/drawing/2014/main" id="{AB6A2766-DB84-4068-9F5E-0A5ABD213742}"/>
              </a:ext>
            </a:extLst>
          </p:cNvPr>
          <p:cNvCxnSpPr>
            <a:cxnSpLocks/>
          </p:cNvCxnSpPr>
          <p:nvPr/>
        </p:nvCxnSpPr>
        <p:spPr>
          <a:xfrm>
            <a:off x="4914997" y="4316302"/>
            <a:ext cx="0" cy="939698"/>
          </a:xfrm>
          <a:prstGeom prst="line">
            <a:avLst/>
          </a:prstGeom>
          <a:ln w="9525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: Cantos Arredondados 7">
            <a:hlinkClick r:id="rId20" action="ppaction://hlinksldjump"/>
            <a:extLst>
              <a:ext uri="{FF2B5EF4-FFF2-40B4-BE49-F238E27FC236}">
                <a16:creationId xmlns:a16="http://schemas.microsoft.com/office/drawing/2014/main" id="{54027B8A-BC6A-4C9B-BA51-7447676FFB22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39" name="Retângulo: Cantos Arredondados 9">
            <a:hlinkClick r:id="rId21" action="ppaction://hlinksldjump"/>
            <a:extLst>
              <a:ext uri="{FF2B5EF4-FFF2-40B4-BE49-F238E27FC236}">
                <a16:creationId xmlns:a16="http://schemas.microsoft.com/office/drawing/2014/main" id="{FFD6B239-D7B8-4BBE-92A4-4416F238243E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40" name="Retângulo: Cantos Arredondados 13">
            <a:hlinkClick r:id="rId22" action="ppaction://hlinksldjump"/>
            <a:extLst>
              <a:ext uri="{FF2B5EF4-FFF2-40B4-BE49-F238E27FC236}">
                <a16:creationId xmlns:a16="http://schemas.microsoft.com/office/drawing/2014/main" id="{A3D927DC-8A55-4D7B-A493-10191E944303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41" name="Retângulo: Cantos Arredondados 8">
            <a:hlinkClick r:id="rId23" action="ppaction://hlinksldjump"/>
            <a:extLst>
              <a:ext uri="{FF2B5EF4-FFF2-40B4-BE49-F238E27FC236}">
                <a16:creationId xmlns:a16="http://schemas.microsoft.com/office/drawing/2014/main" id="{073650D9-184F-4369-8439-AD8BAC31325B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42" name="Retângulo: Cantos Arredondados 20">
            <a:hlinkClick r:id="rId24" action="ppaction://hlinksldjump"/>
            <a:extLst>
              <a:ext uri="{FF2B5EF4-FFF2-40B4-BE49-F238E27FC236}">
                <a16:creationId xmlns:a16="http://schemas.microsoft.com/office/drawing/2014/main" id="{DDF6EF0B-EA02-4D37-A8D9-B458249BEA67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766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C9404ED-8E63-47D9-8D0C-B3276FAF9F70}"/>
              </a:ext>
            </a:extLst>
          </p:cNvPr>
          <p:cNvSpPr/>
          <p:nvPr/>
        </p:nvSpPr>
        <p:spPr>
          <a:xfrm>
            <a:off x="2041574" y="3175945"/>
            <a:ext cx="9954982" cy="328049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85" name="Retângulo: Cantos Arredondados 84">
            <a:extLst>
              <a:ext uri="{FF2B5EF4-FFF2-40B4-BE49-F238E27FC236}">
                <a16:creationId xmlns:a16="http://schemas.microsoft.com/office/drawing/2014/main" id="{9E320ED9-06D1-4014-8449-EFC7D63D04C6}"/>
              </a:ext>
            </a:extLst>
          </p:cNvPr>
          <p:cNvSpPr/>
          <p:nvPr/>
        </p:nvSpPr>
        <p:spPr>
          <a:xfrm>
            <a:off x="2051115" y="4527022"/>
            <a:ext cx="9954982" cy="1929414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A6D22E36-BF17-4F2C-A8DF-111645BA4919}"/>
              </a:ext>
            </a:extLst>
          </p:cNvPr>
          <p:cNvSpPr/>
          <p:nvPr/>
        </p:nvSpPr>
        <p:spPr>
          <a:xfrm>
            <a:off x="2029125" y="612362"/>
            <a:ext cx="9954991" cy="3477317"/>
          </a:xfrm>
          <a:prstGeom prst="roundRect">
            <a:avLst>
              <a:gd name="adj" fmla="val 7156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23C2155B-F8E4-4870-9E1F-73E2FDC1B28D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61" name="Imagem 60">
            <a:extLst>
              <a:ext uri="{FF2B5EF4-FFF2-40B4-BE49-F238E27FC236}">
                <a16:creationId xmlns:a16="http://schemas.microsoft.com/office/drawing/2014/main" id="{18B73C74-A004-482B-9F0B-219C9547C9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44" name="Retângulo: Cantos Arredondados 43">
            <a:extLst>
              <a:ext uri="{FF2B5EF4-FFF2-40B4-BE49-F238E27FC236}">
                <a16:creationId xmlns:a16="http://schemas.microsoft.com/office/drawing/2014/main" id="{27D90CCA-F24E-40F2-9A5A-D6385F3B3BBA}"/>
              </a:ext>
            </a:extLst>
          </p:cNvPr>
          <p:cNvSpPr/>
          <p:nvPr/>
        </p:nvSpPr>
        <p:spPr>
          <a:xfrm>
            <a:off x="2029125" y="612363"/>
            <a:ext cx="9954991" cy="2311707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/>
              <p:nvPr/>
            </p:nvSpPr>
            <p:spPr>
              <a:xfrm>
                <a:off x="2158189" y="597140"/>
                <a:ext cx="9675848" cy="1697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Si las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tienen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el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tamaño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y se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particionan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exactamente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manera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,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entonces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suma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tendra la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misma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partición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4B143D0C-534F-452C-B11C-86B767399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597140"/>
                <a:ext cx="9675848" cy="1697068"/>
              </a:xfrm>
              <a:prstGeom prst="rect">
                <a:avLst/>
              </a:prstGeom>
              <a:blipFill>
                <a:blip r:embed="rId6"/>
                <a:stretch>
                  <a:fillRect l="-945" r="-1008" b="-755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/>
              <p:nvPr/>
            </p:nvSpPr>
            <p:spPr>
              <a:xfrm>
                <a:off x="2145749" y="2195918"/>
                <a:ext cx="9675848" cy="588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Cada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bloque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es la suma de los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correspondientes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bloques de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 y </a:t>
                </a:r>
                <a14:m>
                  <m:oMath xmlns:m="http://schemas.openxmlformats.org/officeDocument/2006/math">
                    <m:r>
                      <a:rPr lang="ca-ES" sz="24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ca-ES" sz="24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8" name="Retângulo 47">
                <a:extLst>
                  <a:ext uri="{FF2B5EF4-FFF2-40B4-BE49-F238E27FC236}">
                    <a16:creationId xmlns:a16="http://schemas.microsoft.com/office/drawing/2014/main" id="{1F7D133E-1E3E-4C05-A704-F2ADA407C2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749" y="2195918"/>
                <a:ext cx="9675848" cy="588110"/>
              </a:xfrm>
              <a:prstGeom prst="rect">
                <a:avLst/>
              </a:prstGeom>
              <a:blipFill>
                <a:blip r:embed="rId7"/>
                <a:stretch>
                  <a:fillRect l="-1008" r="-63" b="-22680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ângulo 37">
            <a:extLst>
              <a:ext uri="{FF2B5EF4-FFF2-40B4-BE49-F238E27FC236}">
                <a16:creationId xmlns:a16="http://schemas.microsoft.com/office/drawing/2014/main" id="{B6136A32-6CA1-4CE9-BD12-8E73E3D9F312}"/>
              </a:ext>
            </a:extLst>
          </p:cNvPr>
          <p:cNvSpPr/>
          <p:nvPr/>
        </p:nvSpPr>
        <p:spPr>
          <a:xfrm>
            <a:off x="2168696" y="2824336"/>
            <a:ext cx="9675848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ca-ES" sz="2400" dirty="0" err="1">
                <a:solidFill>
                  <a:sysClr val="windowText" lastClr="000000"/>
                </a:solidFill>
              </a:rPr>
              <a:t>Caundo</a:t>
            </a:r>
            <a:r>
              <a:rPr lang="ca-ES" sz="2400" dirty="0">
                <a:solidFill>
                  <a:sysClr val="windowText" lastClr="000000"/>
                </a:solidFill>
              </a:rPr>
              <a:t> se </a:t>
            </a:r>
            <a:r>
              <a:rPr lang="ca-ES" sz="2400" dirty="0" err="1">
                <a:solidFill>
                  <a:sysClr val="windowText" lastClr="000000"/>
                </a:solidFill>
              </a:rPr>
              <a:t>trabaja</a:t>
            </a:r>
            <a:r>
              <a:rPr lang="ca-ES" sz="2400" dirty="0">
                <a:solidFill>
                  <a:sysClr val="windowText" lastClr="000000"/>
                </a:solidFill>
              </a:rPr>
              <a:t> con </a:t>
            </a:r>
            <a:r>
              <a:rPr lang="ca-ES" sz="2400" dirty="0" err="1">
                <a:solidFill>
                  <a:sysClr val="windowText" lastClr="000000"/>
                </a:solidFill>
              </a:rPr>
              <a:t>matrices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particionadas</a:t>
            </a:r>
            <a:r>
              <a:rPr lang="ca-ES" sz="2400" dirty="0">
                <a:solidFill>
                  <a:sysClr val="windowText" lastClr="000000"/>
                </a:solidFill>
              </a:rPr>
              <a:t>, el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producto</a:t>
            </a:r>
            <a:r>
              <a:rPr lang="ca-ES" sz="2400" b="1" dirty="0">
                <a:solidFill>
                  <a:sysClr val="windowText" lastClr="000000"/>
                </a:solidFill>
              </a:rPr>
              <a:t> de una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matriz</a:t>
            </a:r>
            <a:r>
              <a:rPr lang="ca-ES" sz="2400" b="1" dirty="0">
                <a:solidFill>
                  <a:sysClr val="windowText" lastClr="000000"/>
                </a:solidFill>
              </a:rPr>
              <a:t> por un escalar</a:t>
            </a:r>
            <a:r>
              <a:rPr lang="ca-ES" sz="2400" dirty="0">
                <a:solidFill>
                  <a:sysClr val="windowText" lastClr="000000"/>
                </a:solidFill>
              </a:rPr>
              <a:t> </a:t>
            </a:r>
            <a:r>
              <a:rPr lang="ca-ES" sz="2400" dirty="0" err="1">
                <a:solidFill>
                  <a:sysClr val="windowText" lastClr="000000"/>
                </a:solidFill>
              </a:rPr>
              <a:t>también</a:t>
            </a:r>
            <a:r>
              <a:rPr lang="ca-ES" sz="2400" dirty="0">
                <a:solidFill>
                  <a:sysClr val="windowText" lastClr="000000"/>
                </a:solidFill>
              </a:rPr>
              <a:t> se calcula 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bloque</a:t>
            </a:r>
            <a:r>
              <a:rPr lang="ca-ES" sz="2400" b="1" dirty="0">
                <a:solidFill>
                  <a:sysClr val="windowText" lastClr="000000"/>
                </a:solidFill>
              </a:rPr>
              <a:t>-por-</a:t>
            </a:r>
            <a:r>
              <a:rPr lang="ca-ES" sz="2400" b="1" dirty="0" err="1">
                <a:solidFill>
                  <a:sysClr val="windowText" lastClr="000000"/>
                </a:solidFill>
              </a:rPr>
              <a:t>bloque</a:t>
            </a:r>
            <a:r>
              <a:rPr lang="ca-ES" sz="2400" dirty="0">
                <a:solidFill>
                  <a:sysClr val="windowText" lastClr="000000"/>
                </a:solidFill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/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ca-ES" sz="140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14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ca-ES" sz="14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14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ca-ES" sz="1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ca-ES" sz="14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ca-ES" sz="1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ca-ES" sz="14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ca-ES" sz="14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a-ES" sz="14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14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ca-ES" sz="14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ca-ES" sz="14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a-ES" sz="1400" dirty="0">
                    <a:solidFill>
                      <a:srgbClr val="0C2B8E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42" name="Retângulo 41">
                <a:extLst>
                  <a:ext uri="{FF2B5EF4-FFF2-40B4-BE49-F238E27FC236}">
                    <a16:creationId xmlns:a16="http://schemas.microsoft.com/office/drawing/2014/main" id="{F6C1999D-2F0E-4560-8F04-C90C21F3C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617" y="5130460"/>
                <a:ext cx="9652896" cy="1115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tângulo 85">
            <a:extLst>
              <a:ext uri="{FF2B5EF4-FFF2-40B4-BE49-F238E27FC236}">
                <a16:creationId xmlns:a16="http://schemas.microsoft.com/office/drawing/2014/main" id="{71C3C1D9-3072-4992-BC08-C1CE37E6B6E2}"/>
              </a:ext>
            </a:extLst>
          </p:cNvPr>
          <p:cNvSpPr/>
          <p:nvPr/>
        </p:nvSpPr>
        <p:spPr>
          <a:xfrm>
            <a:off x="2110334" y="4649969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endParaRPr lang="ca-ES" sz="2400" b="1" u="sng" dirty="0">
              <a:solidFill>
                <a:srgbClr val="29A6FF"/>
              </a:solidFill>
            </a:endParaRPr>
          </a:p>
        </p:txBody>
      </p:sp>
      <p:sp>
        <p:nvSpPr>
          <p:cNvPr id="23" name="Retângulo: Cantos Arredondados 7">
            <a:hlinkClick r:id="rId9" action="ppaction://hlinksldjump"/>
            <a:extLst>
              <a:ext uri="{FF2B5EF4-FFF2-40B4-BE49-F238E27FC236}">
                <a16:creationId xmlns:a16="http://schemas.microsoft.com/office/drawing/2014/main" id="{C922A82F-3725-4906-9111-C1262212FF5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25" name="Retângulo: Cantos Arredondados 9">
            <a:hlinkClick r:id="rId10" action="ppaction://hlinksldjump"/>
            <a:extLst>
              <a:ext uri="{FF2B5EF4-FFF2-40B4-BE49-F238E27FC236}">
                <a16:creationId xmlns:a16="http://schemas.microsoft.com/office/drawing/2014/main" id="{6074B6FD-2F19-4690-B5C5-9B54238B105B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26" name="Retângulo: Cantos Arredondados 13">
            <a:hlinkClick r:id="rId11" action="ppaction://hlinksldjump"/>
            <a:extLst>
              <a:ext uri="{FF2B5EF4-FFF2-40B4-BE49-F238E27FC236}">
                <a16:creationId xmlns:a16="http://schemas.microsoft.com/office/drawing/2014/main" id="{5B566986-41CB-44A2-9BEC-7ACB01EE0B64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27" name="Retângulo: Cantos Arredondados 8">
            <a:hlinkClick r:id="rId12" action="ppaction://hlinksldjump"/>
            <a:extLst>
              <a:ext uri="{FF2B5EF4-FFF2-40B4-BE49-F238E27FC236}">
                <a16:creationId xmlns:a16="http://schemas.microsoft.com/office/drawing/2014/main" id="{A67D715C-E00D-4B9E-ADE4-FB73158F55CF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28" name="Retângulo: Cantos Arredondados 20">
            <a:hlinkClick r:id="rId13" action="ppaction://hlinksldjump"/>
            <a:extLst>
              <a:ext uri="{FF2B5EF4-FFF2-40B4-BE49-F238E27FC236}">
                <a16:creationId xmlns:a16="http://schemas.microsoft.com/office/drawing/2014/main" id="{AC77EA9F-DEE6-4918-8C1E-CD43836B61F6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674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85" grpId="0" animBg="1"/>
      <p:bldP spid="37" grpId="0" animBg="1"/>
      <p:bldP spid="44" grpId="0" animBg="1"/>
      <p:bldP spid="45" grpId="0"/>
      <p:bldP spid="48" grpId="0"/>
      <p:bldP spid="38" grpId="0"/>
      <p:bldP spid="42" grpId="0"/>
      <p:bldP spid="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7" name="Retângulo 56">
            <a:extLst>
              <a:ext uri="{FF2B5EF4-FFF2-40B4-BE49-F238E27FC236}">
                <a16:creationId xmlns:a16="http://schemas.microsoft.com/office/drawing/2014/main" id="{D4CCDC74-EF03-4584-9023-5A7002263115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AA49F40B-4EED-4127-9995-C8AC9400F2B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ca-ES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Lección</a:t>
            </a:r>
            <a:r>
              <a:rPr lang="ca-ES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8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DE15A67A-44C8-43D3-B2FF-3A9E73960AD4}"/>
              </a:ext>
            </a:extLst>
          </p:cNvPr>
          <p:cNvSpPr/>
          <p:nvPr/>
        </p:nvSpPr>
        <p:spPr>
          <a:xfrm>
            <a:off x="2041574" y="269617"/>
            <a:ext cx="9954991" cy="1598274"/>
          </a:xfrm>
          <a:prstGeom prst="roundRect">
            <a:avLst>
              <a:gd name="adj" fmla="val 11917"/>
            </a:avLst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ca-ES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/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ca-ES" sz="2400" dirty="0">
                    <a:solidFill>
                      <a:sysClr val="windowText" lastClr="000000"/>
                    </a:solidFill>
                  </a:rPr>
                  <a:t>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transpuesta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una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Particionada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ca-ES" sz="2400" b="1" dirty="0">
                    <a:solidFill>
                      <a:sysClr val="windowText" lastClr="000000"/>
                    </a:solidFill>
                  </a:rPr>
                  <a:t> 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se calcula como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transpuesta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de la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matriz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 por bloques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con </a:t>
                </a:r>
                <a:r>
                  <a:rPr lang="ca-ES" sz="2400" dirty="0" err="1">
                    <a:solidFill>
                      <a:sysClr val="windowText" lastClr="000000"/>
                    </a:solidFill>
                  </a:rPr>
                  <a:t>todos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 los </a:t>
                </a:r>
                <a:r>
                  <a:rPr lang="ca-ES" sz="2400" b="1" dirty="0">
                    <a:solidFill>
                      <a:sysClr val="windowText" lastClr="000000"/>
                    </a:solidFill>
                  </a:rPr>
                  <a:t>bloques </a:t>
                </a:r>
                <a:r>
                  <a:rPr lang="ca-ES" sz="2400" b="1" dirty="0" err="1">
                    <a:solidFill>
                      <a:sysClr val="windowText" lastClr="000000"/>
                    </a:solidFill>
                  </a:rPr>
                  <a:t>transpuestos</a:t>
                </a:r>
                <a:r>
                  <a:rPr lang="ca-ES" sz="2400" dirty="0">
                    <a:solidFill>
                      <a:sysClr val="windowText" lastClr="000000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1" name="Retângulo 40">
                <a:extLst>
                  <a:ext uri="{FF2B5EF4-FFF2-40B4-BE49-F238E27FC236}">
                    <a16:creationId xmlns:a16="http://schemas.microsoft.com/office/drawing/2014/main" id="{524E6173-47BF-4302-BE19-E0BE0A779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89" y="423802"/>
                <a:ext cx="9675848" cy="1143070"/>
              </a:xfrm>
              <a:prstGeom prst="rect">
                <a:avLst/>
              </a:prstGeom>
              <a:blipFill>
                <a:blip r:embed="rId6"/>
                <a:stretch>
                  <a:fillRect l="-945" r="-1008" b="-1176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ângulo: Cantos Arredondados 41">
            <a:extLst>
              <a:ext uri="{FF2B5EF4-FFF2-40B4-BE49-F238E27FC236}">
                <a16:creationId xmlns:a16="http://schemas.microsoft.com/office/drawing/2014/main" id="{B721E6B5-058B-431A-9D5C-E91A25F5DA99}"/>
              </a:ext>
            </a:extLst>
          </p:cNvPr>
          <p:cNvSpPr/>
          <p:nvPr/>
        </p:nvSpPr>
        <p:spPr>
          <a:xfrm>
            <a:off x="2041574" y="2096362"/>
            <a:ext cx="9954982" cy="4492021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C3CF1C4-C0BD-459B-AD36-8E9C1F9BD33B}"/>
              </a:ext>
            </a:extLst>
          </p:cNvPr>
          <p:cNvSpPr/>
          <p:nvPr/>
        </p:nvSpPr>
        <p:spPr>
          <a:xfrm>
            <a:off x="2310328" y="2287524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400" b="1" u="sng" dirty="0" err="1">
                <a:solidFill>
                  <a:srgbClr val="29A6FF"/>
                </a:solidFill>
              </a:rPr>
              <a:t>Ejemplo</a:t>
            </a:r>
            <a:r>
              <a:rPr lang="ca-ES" sz="2400" b="1" u="sng" dirty="0">
                <a:solidFill>
                  <a:srgbClr val="29A6FF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/>
              <p:nvPr/>
            </p:nvSpPr>
            <p:spPr>
              <a:xfrm>
                <a:off x="2324529" y="2196601"/>
                <a:ext cx="9536159" cy="2898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a-E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a-ES" sz="20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ca-E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ca-E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ca-E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a-E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ca-ES" sz="2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chemeClr val="tx1"/>
                    </a:solidFill>
                  </a:rPr>
                  <a:t> con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ca-E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a-E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11</m:t>
                                            </m:r>
                                          </m:sub>
                                        </m:sSub>
                                        <m:r>
                                          <a:rPr lang="ca-E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ca-E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a:rPr lang="ca-E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ca-E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4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3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5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/>
                                    </m:eqAr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eqArr>
                                      <m:eqArr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sSub>
                                          <m:sSub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  <m:sub>
                                            <m:r>
                                              <a:rPr lang="ca-E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21</m:t>
                                            </m:r>
                                          </m:sub>
                                        </m:sSub>
                                        <m:r>
                                          <a:rPr lang="ca-E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d>
                                          <m:dPr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ca-ES" sz="2000" i="1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ca-ES" sz="20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d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ca-ES" sz="200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ca-ES" sz="200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/>
                                              <m:sup/>
                                            </m:sSup>
                                          </m:e>
                                          <m:sup/>
                                        </m:sSup>
                                      </m:e>
                                    </m:eqAr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a-ES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ca-E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ca-E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3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ca-ES" sz="20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ca-ES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e>
                                            <m:e>
                                              <m:r>
                                                <a:rPr lang="ca-ES" sz="200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5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ca-ES" sz="200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5" name="Retângulo 44">
                <a:extLst>
                  <a:ext uri="{FF2B5EF4-FFF2-40B4-BE49-F238E27FC236}">
                    <a16:creationId xmlns:a16="http://schemas.microsoft.com/office/drawing/2014/main" id="{5E5B070A-3576-43C1-A4E3-F60EDC46C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29" y="2196601"/>
                <a:ext cx="9536159" cy="28984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/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0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ca-ES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a-ES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ca-ES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a-ES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𝟐𝟏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ca-ES" sz="2000" b="0" i="1" smtClean="0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ca-ES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a-ES" sz="20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  <m:r>
                                          <a:rPr lang="ca-ES" sz="2000" b="1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ca-ES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b="1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ca-ES" sz="2000" b="1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𝟏𝟐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ca-ES" sz="2000" b="0" i="1" smtClean="0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ca-ES" sz="2000" i="1">
                                            <a:solidFill>
                                              <a:srgbClr val="0C2B8E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  <m:sup>
                                    <m:r>
                                      <a:rPr lang="ca-ES" sz="2000" i="1">
                                        <a:solidFill>
                                          <a:srgbClr val="0C2B8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B5C43236-CEAA-48BF-9894-73017BDC5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41" y="4089824"/>
                <a:ext cx="4354133" cy="78386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exão reta 47">
            <a:extLst>
              <a:ext uri="{FF2B5EF4-FFF2-40B4-BE49-F238E27FC236}">
                <a16:creationId xmlns:a16="http://schemas.microsoft.com/office/drawing/2014/main" id="{AB2EB5A6-B3EA-4A69-9730-7954F963BD54}"/>
              </a:ext>
            </a:extLst>
          </p:cNvPr>
          <p:cNvCxnSpPr>
            <a:cxnSpLocks/>
          </p:cNvCxnSpPr>
          <p:nvPr/>
        </p:nvCxnSpPr>
        <p:spPr>
          <a:xfrm>
            <a:off x="3017665" y="3774867"/>
            <a:ext cx="1757703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A6060240-3491-4A14-A8D3-127ED54A1C07}"/>
              </a:ext>
            </a:extLst>
          </p:cNvPr>
          <p:cNvCxnSpPr>
            <a:cxnSpLocks/>
          </p:cNvCxnSpPr>
          <p:nvPr/>
        </p:nvCxnSpPr>
        <p:spPr>
          <a:xfrm>
            <a:off x="3705378" y="3247808"/>
            <a:ext cx="0" cy="74044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/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ca-ES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a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ca-ES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ca-ES" sz="2000" dirty="0">
                    <a:solidFill>
                      <a:srgbClr val="0C2B8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a-ES" sz="2000" i="1">
                        <a:solidFill>
                          <a:srgbClr val="0C2B8E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a-ES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a-ES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a-ES" sz="200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</m:mr>
                                <m:mr>
                                  <m:e/>
                                </m:mr>
                                <m:mr>
                                  <m:e/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ca-ES" sz="2000" dirty="0"/>
              </a:p>
            </p:txBody>
          </p:sp>
        </mc:Choice>
        <mc:Fallback xmlns="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90C35AAC-D01C-4849-AA43-E6B00D3C53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529" y="4950803"/>
                <a:ext cx="2423933" cy="155343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41A6B57E-4D68-4B0B-89E3-DF6B513499C6}"/>
              </a:ext>
            </a:extLst>
          </p:cNvPr>
          <p:cNvCxnSpPr>
            <a:cxnSpLocks/>
          </p:cNvCxnSpPr>
          <p:nvPr/>
        </p:nvCxnSpPr>
        <p:spPr>
          <a:xfrm>
            <a:off x="3211064" y="5591264"/>
            <a:ext cx="1306286" cy="0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25921F00-9985-4A54-B4AB-E8D56B8ADA6B}"/>
              </a:ext>
            </a:extLst>
          </p:cNvPr>
          <p:cNvCxnSpPr>
            <a:cxnSpLocks/>
          </p:cNvCxnSpPr>
          <p:nvPr/>
        </p:nvCxnSpPr>
        <p:spPr>
          <a:xfrm>
            <a:off x="4090457" y="5054157"/>
            <a:ext cx="0" cy="1351142"/>
          </a:xfrm>
          <a:prstGeom prst="line">
            <a:avLst/>
          </a:prstGeom>
          <a:ln w="1905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/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b>
                          </m:sSub>
                        </m:e>
                        <m:sup>
                          <m: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ca-ES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16" name="Retângulo 15">
                <a:extLst>
                  <a:ext uri="{FF2B5EF4-FFF2-40B4-BE49-F238E27FC236}">
                    <a16:creationId xmlns:a16="http://schemas.microsoft.com/office/drawing/2014/main" id="{1D63925C-D369-448B-A6C8-05B3167F1C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0778" y="2215581"/>
                <a:ext cx="1878719" cy="6055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/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a-ES" sz="20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a-E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a-E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2B6781D2-C923-4CDB-B32E-67E569A8EA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2831017"/>
                <a:ext cx="1939890" cy="9062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/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a-ES" sz="20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a-ES" sz="20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a-ES" sz="20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65" name="Retângulo 64">
                <a:extLst>
                  <a:ext uri="{FF2B5EF4-FFF2-40B4-BE49-F238E27FC236}">
                    <a16:creationId xmlns:a16="http://schemas.microsoft.com/office/drawing/2014/main" id="{7C329433-6A63-426F-BAF4-7BD594A9B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378" y="3752806"/>
                <a:ext cx="1485535" cy="6034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/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a-ES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ca-ES" sz="20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sub>
                          </m:sSub>
                        </m:e>
                        <m:sup>
                          <m: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ca-ES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ca-ES" sz="2000" i="1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a-ES" sz="200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ca-ES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66" name="Retângulo 65">
                <a:extLst>
                  <a:ext uri="{FF2B5EF4-FFF2-40B4-BE49-F238E27FC236}">
                    <a16:creationId xmlns:a16="http://schemas.microsoft.com/office/drawing/2014/main" id="{09CE140D-C4C6-441C-9839-589D944F3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295" y="4367467"/>
                <a:ext cx="1546705" cy="90614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Seta: Para Baixo 66">
            <a:extLst>
              <a:ext uri="{FF2B5EF4-FFF2-40B4-BE49-F238E27FC236}">
                <a16:creationId xmlns:a16="http://schemas.microsoft.com/office/drawing/2014/main" id="{82DA1CFA-524A-4628-991A-FD6B0050BAA5}"/>
              </a:ext>
            </a:extLst>
          </p:cNvPr>
          <p:cNvSpPr/>
          <p:nvPr/>
        </p:nvSpPr>
        <p:spPr>
          <a:xfrm rot="16200000">
            <a:off x="9228495" y="4746623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68" name="Seta: Para Baixo 67">
            <a:extLst>
              <a:ext uri="{FF2B5EF4-FFF2-40B4-BE49-F238E27FC236}">
                <a16:creationId xmlns:a16="http://schemas.microsoft.com/office/drawing/2014/main" id="{4E1DB9AB-9B53-40FB-AD5D-5E77AF558A96}"/>
              </a:ext>
            </a:extLst>
          </p:cNvPr>
          <p:cNvSpPr/>
          <p:nvPr/>
        </p:nvSpPr>
        <p:spPr>
          <a:xfrm rot="16200000">
            <a:off x="9228496" y="399038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69" name="Seta: Para Baixo 68">
            <a:extLst>
              <a:ext uri="{FF2B5EF4-FFF2-40B4-BE49-F238E27FC236}">
                <a16:creationId xmlns:a16="http://schemas.microsoft.com/office/drawing/2014/main" id="{FBD1D70A-DECB-4896-966D-54040E9AA8AB}"/>
              </a:ext>
            </a:extLst>
          </p:cNvPr>
          <p:cNvSpPr/>
          <p:nvPr/>
        </p:nvSpPr>
        <p:spPr>
          <a:xfrm rot="16200000">
            <a:off x="9234466" y="3251295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p:sp>
        <p:nvSpPr>
          <p:cNvPr id="70" name="Seta: Para Baixo 69">
            <a:extLst>
              <a:ext uri="{FF2B5EF4-FFF2-40B4-BE49-F238E27FC236}">
                <a16:creationId xmlns:a16="http://schemas.microsoft.com/office/drawing/2014/main" id="{DCD23121-D460-4EF2-BFD8-65C30B5214C1}"/>
              </a:ext>
            </a:extLst>
          </p:cNvPr>
          <p:cNvSpPr/>
          <p:nvPr/>
        </p:nvSpPr>
        <p:spPr>
          <a:xfrm rot="16200000">
            <a:off x="9233896" y="2444441"/>
            <a:ext cx="262981" cy="147830"/>
          </a:xfrm>
          <a:prstGeom prst="downArrow">
            <a:avLst/>
          </a:prstGeom>
          <a:noFill/>
          <a:ln w="28575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solidFill>
                <a:srgbClr val="0C2B8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/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mr>
                      </m:m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71" name="Retângulo 70">
                <a:extLst>
                  <a:ext uri="{FF2B5EF4-FFF2-40B4-BE49-F238E27FC236}">
                    <a16:creationId xmlns:a16="http://schemas.microsoft.com/office/drawing/2014/main" id="{9965F8B9-9947-4191-88B5-496C5DB936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4984478"/>
                <a:ext cx="784189" cy="60555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/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FC4F3037-E9A6-4DE3-8F97-0E4B07218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225" y="5555660"/>
                <a:ext cx="784189" cy="9062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/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73" name="Retângulo 72">
                <a:extLst>
                  <a:ext uri="{FF2B5EF4-FFF2-40B4-BE49-F238E27FC236}">
                    <a16:creationId xmlns:a16="http://schemas.microsoft.com/office/drawing/2014/main" id="{26A6BCA0-5A8E-4FF1-A75C-3AC0BC6C5A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01" y="4987232"/>
                <a:ext cx="385042" cy="6034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/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ca-ES" sz="200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ca-ES" sz="2000" i="1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mr>
                      </m:m>
                    </m:oMath>
                  </m:oMathPara>
                </a14:m>
                <a:endParaRPr lang="ca-ES" sz="2000" dirty="0"/>
              </a:p>
            </p:txBody>
          </p:sp>
        </mc:Choice>
        <mc:Fallback xmlns="">
          <p:sp>
            <p:nvSpPr>
              <p:cNvPr id="74" name="Retângulo 73">
                <a:extLst>
                  <a:ext uri="{FF2B5EF4-FFF2-40B4-BE49-F238E27FC236}">
                    <a16:creationId xmlns:a16="http://schemas.microsoft.com/office/drawing/2014/main" id="{0631BDC0-ED12-4027-87BF-C002677F0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0457" y="5565512"/>
                <a:ext cx="385041" cy="90614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xão reta unidirecional 18">
            <a:extLst>
              <a:ext uri="{FF2B5EF4-FFF2-40B4-BE49-F238E27FC236}">
                <a16:creationId xmlns:a16="http://schemas.microsoft.com/office/drawing/2014/main" id="{639050E1-8D00-4117-BAE4-9F807CC51292}"/>
              </a:ext>
            </a:extLst>
          </p:cNvPr>
          <p:cNvCxnSpPr>
            <a:stCxn id="16" idx="2"/>
          </p:cNvCxnSpPr>
          <p:nvPr/>
        </p:nvCxnSpPr>
        <p:spPr>
          <a:xfrm flipH="1">
            <a:off x="3982414" y="2821131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A72C5F02-3CC2-4C76-998F-18560E31FC44}"/>
              </a:ext>
            </a:extLst>
          </p:cNvPr>
          <p:cNvCxnSpPr/>
          <p:nvPr/>
        </p:nvCxnSpPr>
        <p:spPr>
          <a:xfrm flipH="1">
            <a:off x="3974130" y="3737227"/>
            <a:ext cx="6557724" cy="2163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xão reta unidirecional 77">
            <a:extLst>
              <a:ext uri="{FF2B5EF4-FFF2-40B4-BE49-F238E27FC236}">
                <a16:creationId xmlns:a16="http://schemas.microsoft.com/office/drawing/2014/main" id="{A4E2C77F-349C-446F-B2CF-4E678FE99D33}"/>
              </a:ext>
            </a:extLst>
          </p:cNvPr>
          <p:cNvCxnSpPr>
            <a:cxnSpLocks/>
          </p:cNvCxnSpPr>
          <p:nvPr/>
        </p:nvCxnSpPr>
        <p:spPr>
          <a:xfrm flipH="1">
            <a:off x="4473243" y="4270851"/>
            <a:ext cx="6025069" cy="10826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xão reta unidirecional 78">
            <a:extLst>
              <a:ext uri="{FF2B5EF4-FFF2-40B4-BE49-F238E27FC236}">
                <a16:creationId xmlns:a16="http://schemas.microsoft.com/office/drawing/2014/main" id="{9A5D91F7-DE0E-46DA-AE1D-B6852E319BEE}"/>
              </a:ext>
            </a:extLst>
          </p:cNvPr>
          <p:cNvCxnSpPr>
            <a:cxnSpLocks/>
          </p:cNvCxnSpPr>
          <p:nvPr/>
        </p:nvCxnSpPr>
        <p:spPr>
          <a:xfrm flipH="1">
            <a:off x="4530189" y="5071408"/>
            <a:ext cx="5970903" cy="9204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>
            <a:extLst>
              <a:ext uri="{FF2B5EF4-FFF2-40B4-BE49-F238E27FC236}">
                <a16:creationId xmlns:a16="http://schemas.microsoft.com/office/drawing/2014/main" id="{39AED75D-2648-4FAB-AA83-AB86187E1F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55"/>
          <a:stretch/>
        </p:blipFill>
        <p:spPr>
          <a:xfrm>
            <a:off x="5131247" y="4997796"/>
            <a:ext cx="1639896" cy="1581916"/>
          </a:xfrm>
          <a:prstGeom prst="rect">
            <a:avLst/>
          </a:prstGeom>
        </p:spPr>
      </p:pic>
      <p:sp>
        <p:nvSpPr>
          <p:cNvPr id="43" name="Retângulo: Cantos Arredondados 7">
            <a:hlinkClick r:id="rId24" action="ppaction://hlinksldjump"/>
            <a:extLst>
              <a:ext uri="{FF2B5EF4-FFF2-40B4-BE49-F238E27FC236}">
                <a16:creationId xmlns:a16="http://schemas.microsoft.com/office/drawing/2014/main" id="{90F5D15A-7289-41F3-9A36-A26FCD470229}"/>
              </a:ext>
            </a:extLst>
          </p:cNvPr>
          <p:cNvSpPr/>
          <p:nvPr/>
        </p:nvSpPr>
        <p:spPr>
          <a:xfrm>
            <a:off x="36000" y="99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1. </a:t>
            </a:r>
            <a:r>
              <a:rPr lang="ca-ES" b="1" dirty="0" err="1">
                <a:solidFill>
                  <a:schemeClr val="tx1"/>
                </a:solidFill>
              </a:rPr>
              <a:t>Matriz</a:t>
            </a:r>
            <a:r>
              <a:rPr lang="ca-ES" b="1" dirty="0">
                <a:solidFill>
                  <a:schemeClr val="tx1"/>
                </a:solidFill>
              </a:rPr>
              <a:t> </a:t>
            </a:r>
            <a:r>
              <a:rPr lang="ca-ES" b="1" dirty="0" err="1">
                <a:solidFill>
                  <a:schemeClr val="tx1"/>
                </a:solidFill>
              </a:rPr>
              <a:t>Particionada</a:t>
            </a:r>
            <a:endParaRPr lang="ca-ES" b="1" dirty="0">
              <a:solidFill>
                <a:schemeClr val="tx1"/>
              </a:solidFill>
            </a:endParaRPr>
          </a:p>
        </p:txBody>
      </p:sp>
      <p:sp>
        <p:nvSpPr>
          <p:cNvPr id="51" name="Retângulo: Cantos Arredondados 9">
            <a:hlinkClick r:id="rId25" action="ppaction://hlinksldjump"/>
            <a:extLst>
              <a:ext uri="{FF2B5EF4-FFF2-40B4-BE49-F238E27FC236}">
                <a16:creationId xmlns:a16="http://schemas.microsoft.com/office/drawing/2014/main" id="{5F233CB3-A32A-46BF-9C93-A725A92A3138}"/>
              </a:ext>
            </a:extLst>
          </p:cNvPr>
          <p:cNvSpPr/>
          <p:nvPr/>
        </p:nvSpPr>
        <p:spPr>
          <a:xfrm>
            <a:off x="48930" y="3150000"/>
            <a:ext cx="1728000" cy="102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3. </a:t>
            </a:r>
            <a:r>
              <a:rPr lang="ca-ES" sz="1600" b="1" dirty="0" err="1">
                <a:solidFill>
                  <a:schemeClr val="tx1"/>
                </a:solidFill>
              </a:rPr>
              <a:t>Transposición</a:t>
            </a:r>
            <a:r>
              <a:rPr lang="ca-ES" sz="1600" b="1" dirty="0">
                <a:solidFill>
                  <a:schemeClr val="tx1"/>
                </a:solidFill>
              </a:rPr>
              <a:t> por bloques</a:t>
            </a:r>
            <a:endParaRPr lang="ca-ES" sz="1700" b="1" dirty="0">
              <a:solidFill>
                <a:schemeClr val="tx1"/>
              </a:solidFill>
            </a:endParaRPr>
          </a:p>
        </p:txBody>
      </p:sp>
      <p:sp>
        <p:nvSpPr>
          <p:cNvPr id="53" name="Retângulo: Cantos Arredondados 13">
            <a:hlinkClick r:id="rId26" action="ppaction://hlinksldjump"/>
            <a:extLst>
              <a:ext uri="{FF2B5EF4-FFF2-40B4-BE49-F238E27FC236}">
                <a16:creationId xmlns:a16="http://schemas.microsoft.com/office/drawing/2014/main" id="{84ACAC6D-DE4B-41F9-97EA-BFBD486EB3F7}"/>
              </a:ext>
            </a:extLst>
          </p:cNvPr>
          <p:cNvSpPr/>
          <p:nvPr/>
        </p:nvSpPr>
        <p:spPr>
          <a:xfrm>
            <a:off x="36000" y="423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F25E4F"/>
                </a:solidFill>
              </a:rPr>
              <a:t>4. </a:t>
            </a:r>
            <a:r>
              <a:rPr lang="ca-ES" b="1" dirty="0" err="1">
                <a:solidFill>
                  <a:schemeClr val="tx1"/>
                </a:solidFill>
              </a:rPr>
              <a:t>Producto</a:t>
            </a:r>
            <a:r>
              <a:rPr lang="ca-ES" b="1" dirty="0">
                <a:solidFill>
                  <a:schemeClr val="tx1"/>
                </a:solidFill>
              </a:rPr>
              <a:t> por bloques</a:t>
            </a:r>
          </a:p>
        </p:txBody>
      </p:sp>
      <p:sp>
        <p:nvSpPr>
          <p:cNvPr id="54" name="Retângulo: Cantos Arredondados 8">
            <a:hlinkClick r:id="rId27" action="ppaction://hlinksldjump"/>
            <a:extLst>
              <a:ext uri="{FF2B5EF4-FFF2-40B4-BE49-F238E27FC236}">
                <a16:creationId xmlns:a16="http://schemas.microsoft.com/office/drawing/2014/main" id="{53087773-2DF1-404B-97D6-0D7316B13B8E}"/>
              </a:ext>
            </a:extLst>
          </p:cNvPr>
          <p:cNvSpPr/>
          <p:nvPr/>
        </p:nvSpPr>
        <p:spPr>
          <a:xfrm>
            <a:off x="36000" y="2070000"/>
            <a:ext cx="1728000" cy="102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ca-ES" sz="1700" b="1" dirty="0">
                <a:solidFill>
                  <a:srgbClr val="F25E4F"/>
                </a:solidFill>
              </a:rPr>
              <a:t>2. </a:t>
            </a:r>
            <a:r>
              <a:rPr lang="ca-ES" sz="1700" b="1" dirty="0">
                <a:solidFill>
                  <a:schemeClr val="tx1"/>
                </a:solidFill>
              </a:rPr>
              <a:t>Suma y </a:t>
            </a:r>
            <a:r>
              <a:rPr lang="ca-ES" sz="1700" b="1" dirty="0" err="1">
                <a:solidFill>
                  <a:schemeClr val="tx1"/>
                </a:solidFill>
              </a:rPr>
              <a:t>producto</a:t>
            </a:r>
            <a:r>
              <a:rPr lang="ca-ES" sz="1700" b="1" dirty="0">
                <a:solidFill>
                  <a:schemeClr val="tx1"/>
                </a:solidFill>
              </a:rPr>
              <a:t> por un escalar por bloques</a:t>
            </a:r>
          </a:p>
        </p:txBody>
      </p:sp>
      <p:sp>
        <p:nvSpPr>
          <p:cNvPr id="55" name="Retângulo: Cantos Arredondados 20">
            <a:hlinkClick r:id="rId28" action="ppaction://hlinksldjump"/>
            <a:extLst>
              <a:ext uri="{FF2B5EF4-FFF2-40B4-BE49-F238E27FC236}">
                <a16:creationId xmlns:a16="http://schemas.microsoft.com/office/drawing/2014/main" id="{1DF4E9A8-FBD1-4C57-8183-8FBD2553F2E9}"/>
              </a:ext>
            </a:extLst>
          </p:cNvPr>
          <p:cNvSpPr/>
          <p:nvPr/>
        </p:nvSpPr>
        <p:spPr>
          <a:xfrm>
            <a:off x="36000" y="5310000"/>
            <a:ext cx="1728000" cy="99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tx1"/>
                </a:solidFill>
              </a:rPr>
              <a:t>¡</a:t>
            </a:r>
            <a:r>
              <a:rPr lang="ca-ES" b="1" dirty="0" err="1">
                <a:solidFill>
                  <a:schemeClr val="tx1"/>
                </a:solidFill>
              </a:rPr>
              <a:t>Inténtelo</a:t>
            </a:r>
            <a:r>
              <a:rPr lang="ca-ES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 animBg="1"/>
      <p:bldP spid="44" grpId="0"/>
      <p:bldP spid="45" grpId="0"/>
      <p:bldP spid="47" grpId="0"/>
      <p:bldP spid="8" grpId="0"/>
      <p:bldP spid="16" grpId="0"/>
      <p:bldP spid="64" grpId="0"/>
      <p:bldP spid="65" grpId="0"/>
      <p:bldP spid="66" grpId="0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FV0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RVd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EVX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BFV0RSNeLgw3wDAAAADAAAIQAAAHVuaXZlcnNhbC9mbGFzaF9za2luX3NldHRpbmdzLnhtbI1WbW/aMBD+XH4FYt9hpd1opRSJviBVY201Or47yQFWHTuyHTr+/e5MHBwIJURI8d3z2OfnzudE5oPL7ga04Ure9Ya9ceciSgqtQdp3yHLBLHRjZuA5vetN/85mvYFDKKH0HKzlcmXQUFq6HFGJynImtzO1Uv2YJR8rrQqZ9sbfplf0RAMHPSCttzloweUH4n4Mb+4fp804wY19tpD1lyyBvsLAkfB0+TR8GrYh5BqMAQrm9nEynPw8wxEsBuFXuR5d31xPWjH2y0zdrxVpww23jjQajq5G180klBaxdV2/WCNXeZG3T0Ou1YpiP2CM6DnDEIqlWA0If7yl5wwcK2tLi5zJt4V/9oz2cWGtkv1ESYtF25dKZ0wgZ+l+rThlhlswXBVVS2DkcdqC4CsoHqXJKWHYCuqqJ5BepqfyhOqBruO/in5XNaGYrBloBE8xDqVTFzF8p2cPLd+Ckx+RhlqJN1qh1hGonmMBY6sLiAZ+RB6zVp+vhcXj7r2hxSPecI9vrDAwXjJhStDe6GF/4JPLNJinNHj/Qokig4ddlOFUdYeHPzzcu8SFyMpWhaZhU5r26wZGj3tBwY9wgdHj5qT6qxTbI/Chhxj+DN0zl7290mXIgdQXEUiG714fP3Iumn9GrccEC5YGB8hUCmNXEe88A0pONHA2imJwEEYk2YavmMV75Ddh4u3cQm6iwYF9V0SNNRNZbgUcV1KiCm0wBnQu6ltt8BBhd/bMxM5gaT22bvTS0zUV5tqNO1+K6qffibQbdC1eYHe9jOkP0O9KCdPrlhRsYqiuuzcP4XRPYP8B/SyXqg1BKgvhzC64RqTanaZWWGYtS9YZRtIcdaWdS15jkqJyvePkySKLQT9hwjn4QqvbCLXmq7XAv11w+IS0Dj/hJJ5d41SS8aqGA4NLMTCdrH197wZkzwphuYANiNIXGGiTJ7YTGTwMx3ukwqkXW2A5W2ll89hXQq3h1RxH8AXGo+pNKHScKWTLYuN2s28IvgsHIQSNuWxrVIVhR3NjVyjhjOhsUAtTEijHCqvmlmlbTrcfu62yDUwkz1z3QDMt4wNrcBFFKJWXIjiXxx/Z/ep0o1QTVdM3eJoJ1BnHwyaC89Qb4zset/FSA4Rd0Rk7Vav+BdtYMZ2+VIBa725wExd3hpeZa7CG5HvFL45oEFhdOirl8R2/+8edzn9QSwMEFAACAAgARVdEUuZFxhFIBAAAERUAACYAAAB1bml2ZXJzYWwvaHRtbF9wdWJsaXNoaW5nX3NldHRpbmdzLnhtbN1Y3XLaOBS+z1NovNPL4qRNNyljyGTBTJgSoNjpNrOzkxG2wNrIkmvJUHq1T7MP1ifZIwsIBJKKTNhO9iJDfHzOd46+86exd/Y1ZWhCckkFrzlHlUMHER6JmPJxzbkKW69PHSQV5jFmgpOaw4WDzuoHXlYMGZVJQJQCVYkAhstqpmpOolRWdd3pdFqhMsv1W8EKBfiyEonUzXIiCVckdzOGZ/CjZhmRzhzBAgD+UsHnZvWDA4Q8g3Qp4oIRRGOInFN9KMwuVMoc12gNcXQ7zkXB44ZgIkf5eFhzfmn4zaPm24WOQWrSlHBNiayDUItVFccx1UFgFtBvBCWEjhOI9uTYQVMaq6TmvDnWKKDtbqKU2ObkWKM0BFDA1Rw+JQrHWGHzaPwp8lXJhcCI4hnHKY1CeIP08WtOM7wJOu2mf9PthX5wcxFedkwMOxiF/udwB6OwHXb8XfRt4S+u+/6g0+5+uAl7vU7Y7t9ZAaNrhHjuOmMeMCuKPCJLwjyVFOmQY8qgRO/RKImCImc4H5NQtCgkcYSZJA76KyPjjwVmVM2gFw6hF24Jyc5lRiI10GmrOSoviHMHZwAhMMjlsiTevV+WxMnp2tFd4/3uWFuj9LBSOEqgeEBWhua5q6KFGtVdhCNFJ1CY5N4hRwVjQZFlIld1HXTpe1W4jOEBGG8k+Bpz+hkNBYuXfJF0SOIuTiF//RZ30AiSyoC6XkY4CjCHrqYK6IyWFrIYSkVV2c2tufZ5TjFD0LEwdgi6DDbojRKcy7UsLjOpmymq/9EVisg/Db1G9KBqwCh40bVkpf+7KFiMZqJAjN6CnUBQakUK/yUErTY0GuUiLaUMS4Vk6WZCyZTEZzaOrsFFWoAljLeMEWU8fCnoNzQkI5EDLsETGIYgp9LgV3YCzrCUd6B4EeMr06btbtP//EofEMcTzKMdwaE+SZqpveDjGeJCLeyAjggXkpRJiWlcvrM5W+XpaVi2COT5mbKxhi9pWjD8nPBLQlag95jy/XjZJfE/jMDabYInZaPr5i2hocUppMRgwosIBiHl85FqARhhjgRnM4Qj2FBSj40JFYUEiRkQBlo+PUJjD2VaPo3h7gMe85jkVpCHR2/eHr/79eT0fbXifv/7n9ePGs13d59h7c4s78aDlwM7q3tXhB8YPXJR2LBtiTzVhRpvON1++bEwb3dDf3DeCNuf2uH1FoCSvc2d5bl6gW7fp+Wt4t46Hf68fRr454PGBRr4wVUnDKo2NdQV0K4qSqAKR/qGbWPTH/ifrLCBYhu93lUIVeFbdZEfWHnuWfn9YKM1MPeG/sqdwSoE2ANjM9dgEzCaUqjGF9HVVg32pIHwMpp66yWZPtrVZg7sqakJzqNkb5Xzggftz8vJ/5jprdUvty01FJCUaqP/aLs9G+nrrAX+Zfu3Xqe5V/qoHX8vomaflz7ztPw+tPZByHO3fno7APn6Z8z6wb9QSwMEFAACAAgARVdEUsas6DLAAQAAfgYAAB8AAAB1bml2ZXJzYWwvaHRtbF9za2luX3NldHRpbmdzLmpzjZTBT8IwFMbv/BVkXg3RgU68YYDEhIOJ3oyHrnuMha6vaQuCxv/ddQh23ZvSXuiXH9/ra9fvs9evRsSj/n3/s/5dr5+a61oDp1m9gcumLjr00umREUUGL0UJopAQBcjWIUsmDJz0r1+Eco5k7Zruny0o4/lFSMDq5O+JmgANoW0J7Z0y3FHix/HfPa+rQ0feOacba1EOOEoL0g4k6pLVTHSxrIffYQDjFvQ/6JJxaJjexHdp1kn+Oo7SJONjn+NYKib3C8xxkDK+zjVuZHag50M3fXq1V6CrG1+fyj5M5z4gCmMfLZRh4dn1LJ7F3aTSYAz81B1PJ/HkloQFS0H4DSWju9HkD7RhPK/HH/S2MIU90kmcDJORTyuWQ+uUOGTX2bCJycqrdZqt4gfOws56zbAGIdgedMuq/WEoVBt1xgUqjbk7kTaauEmiAllWyPzATcdukpzbrLPt+jbqyBikqLPj7cGVmz4THMYkajwzDJ7ZinjKZVe4nBENlnzcJqi6oHJBUCJVFymQDLQgRY/bsWHWuPVr1TjTa9AviKLKT3ctYKo4Af0ol+gEZi3jq7LSqobe/Kgg987P7jLcZ+/rG1BLAwQUAAIACABFV0RSlBOzImkAAABuAAAAHAAAAHVuaXZlcnNhbC9sb2NhbF9zZXR0aW5ncy54bWwNzDEOgzAMQNGdU1jeKe3WgcDGVpbSA1jERZEcG5GA4PZk+8PTb/szChy8pWDq8PV4IrDO5oMuDn/TUL8RUib1JKbsUA2h76pWbCb5cs4FJliFLt4mjiUyjxSLHHYRqOFTXv/AHpuuugFQSwMEFAACAAgADWhCUqqfjlkWCgAAFhkAABcAAAB1bml2ZXJzYWwvdW5pdmVyc2FsLnBuZ+2Ya1RTVxbHjwKKKAXscnwhwaHWdmGliAgEAkKp6GBhxnEKyEtEEpVHwAABAkQeq6IVaNESAiSxr0ErkGKEECCg+EgtMSlggzEPiNBcIISAgRtCSDIXbefDzKxZM/N1+HDXXffc39n/fc7Zd+9z7qU/hoXY2myzAQDYHjkcfAwAi1IAVg9ar0Fawm7z7yK3VYRjIUGgWeA4gTxY4gI/CgSgpXL9UoIV8rwu/XAUAYCNmcvXKjkWlQPAlltHggOP58SpZS2fuhpyLyiWym8ONhAZ/p8JYm1KQonvbpiY2jvSK1PHeHutezuGv8u9jVNzMmyhWei24dSdqkMDl7KHoaJKUjYRu993IE7585lW8vw6AC68FWgNgP0u61UAfGW5E4CD15wtASjbiLgM/lRsD4DzH+xXAxC8LgiB3/lH+OlHgQvzQ/HbE6+4P9qSeCW3n/Pzk2XmrsrhPzPwX6mtwCvwCrwCr8Ar8Aq8Aq/AK/AKvAKvwP+f8NPN64J+PXm6M72GCw1q6Hyn/KNXB1Dezn9jdFLpvHSfSDbNXSXrmeFk3VXz0hzbvIBimBZRpvldWDgJPgunwg7gQjPD9JI4zNguWHpiZ07VLfXH0FFLC17DqPsokxYfYFysCyjw72DXabUo45TE3BkOp/VJD6giBRncBnKaTS/eZCDLH9o9nRqdcgUA86Y7CSpTmvQPmaYF/Tvx+KBj1wKIygUnW7iuOJ2+9ZmkKKJeHAHACeWPI3LOl7n8oznSSY15ok6WSuUJHCEXxKTuOBzi1AhAFz6uYmFJPzncY8i/w2SxbbX1Pi/+6izt7I9wQix0xczpCaq+Q7q2BLpHyFjJTD++ijD3JDUuKQAAuUeENSOg2b572vHzN3pxPUcEKYZaL3buF0YAcjSWCm3Ir6/cZt/2GeriPLk1tRbcJe1GOhXPZEFlmfb+2u+ktZzy0NfmfAMXlhxKmb4h35Sk42k4/i6Syi8RAH/0b+3WvW7vU6S3BRg3NyuwMP6bwk5rN/5SES83WZY7gipvCW2OheTDnpYI4bS1VDJDJWve+7NjYE4+3ViDfnEzsH2qYLpMnd1MDYVFUR7k+8qh4aUJbRXZndybgBeHEh57qhy5ajUA+ZmVNr3LKyKMXupjrO38RVhsnKP0GEynydi9e/i5Un72dkIzp5oa1ce3uqA+r53N5ngStrOkizkazLuFpp81PebnMSPexucYD0nXQ/mBaap6FmOUizJoSSJIjv6EIBXxGiS1lUNDyoxWU0Fam4pexxG2kTemOeFIfTtoLpYKAd8i0YDbphwm7GbEfVnnm959gEFWlSfs5WBpuSNSw8WPVwH/jhBLRT0hVbbtOEHejhNAIp/RKchHUkM9LGWtPk1j0ekNYTl7JHfzH9QbTAKx5BGGxTXqTez4aF7WDgY1lJdeofOWidBt2nn2NDOpczrao7KhiSScZRNKKVem+XDgAbvr3CSsciujKfd3WM0b3LFMvRrNepJkCPjcxQLM9GN+b81mbqzTcrlJ8tqsvT5QBuFlj22VXrqHZXullQ934T+UniDCZ0VRLIFPBL9R3Uw96MiSw9rKGjXnpSfcliGsl5vg/IIdQ5tIHpQKBXzqp+eiEzj/gHhGlCqV6YRns9M0teLsBy6ar5FpedyIomcslmShoRTUNfx77BSKrJlFnxBPD/qdrDi0E9wNIaou6Sca7beEMK7E37uN2R3Twg5KggnIUu1RGSINLNt6daNrEYspETJHvLnnF8p8bG+HLvvRKIk3yzpfdmDiEDf4Hee8JM+7GwmayRmOYbqaaoxlu4cZFONI0IVjjTONOAu4murDfepLHJd+TqKMufnEFirnLhLp92okNT55UVvByNedu63ZuxdHx9s+vjFlpeh40b55k0RIi9tZTxjU62rV3U+sSlpeJAkSKC6BpLMiHbGJmyr1UMHQ5DicRNO2Zm3QFc80JXqz1Bdapm8Nijs1Ffxs39FMcgXfwc3oWyqZr+DvwjexnI5DWNIRclfWTV0VNwvGBs2c2SBYjmJd/XHm99ugUyO1Uff2Jbib5Wue5g2Y969pa2Mei3YnnPPvqY5yS4iBmKreh5jh+9EsY2FzC7uchJWZHEvUH9ZeGs+KwVFblzx56VgBiy2gEfGaTi5zeJ9rEM8lDp1X6uzHEkxYjGWKLNINQBKdpkT0m2lc1ypozevha3Jx/eopq8EUPOmeIsaebvpxAD1UH1mTJUrRpZowbx+ERrMUL7a6bablfussLfTLaK1Qxdl3Z23AKU1iNLHojOzRM8Niqwc7oPLTXxw03nlIWNKjoIFNvZ6StQL5EG6vOBqqpaJgLuUzOumABaJad3Weq72eDDlEpHx8nc95frlykJJGP/TwcrUPW7K307/Htp4bFeGF63TdR58930+dN8Ym47fr+B3GTaUSV5LqsuKVA2xJZF8lVzs5aJgebzSk+E2em3YonjktskjB3D9/VrRDLzK/vyw+kIIqk7xTbxbwGvqEy5NOqLhDdMpUHw1uur7NFZ1GHTwpruPeiIS+YD/i8/Pe7G0tH3Qtr6z/TVY+G7v5rEhjluVtGMqITmijb3nmyyMH2zcXbGsIXy31QHLf1aiAo6NNqBdUdXL1cMcD0mM5eoifHQ8V7UcxzUXq9+yQ71C2vdRDQuhqIX4x3iReXz0o/vTy/ANTJFQtSX+GLq9bd7lJ79QWTx5r1GhOkCTtOLhCc/YHfKXw28T27m5blhoO0/BIJenTUFOIPCKka0xjn0bpWZ5dHBbDej8MBZKVFdF2VeoSHH551M/FhxQi+W0AUDKX4nSs0UlecysYT1PRBHHf1ws4NyJ7eN4QReuLpZzC+qq+EzWSFltDBIum5lYkvJTSWRl9MyIezUs3kPJZJjksKmjxJ4fbC0bPxJY7VnZXkUqdpVQ1yyNx+k6uc5O4uy0/5rtFJG1zkmCnMVLfqtcp2idjOO6tdti4y0Zr3lGqyW3TBOyrZEbTz7RjK2aq+j08hKtTVAXC4FFP8yDnNJ6WDO2Po3CTXiVOqy99XhUj68CFR0dbhEkGNeuDRH96x3AcujD5VVT5bC5JxOeCC5Vh9v5kS4VKgKz/+n+uTd8gtZEpltX9q2o2M0crpbtDcqtM1V9gJDi5b5YKUYELHYRgtDVjVuAvoaYyTCYFPUJsBy7o/q4z4eyoDftKuIDipWgHOq+lcX8sRAo2rnhG72IdT6z4YS2yLUFddM43WfcO0ZaLOq67cbbfw2ADDvZRcvCfLEoXbx0eMt08QBjmZ/gjVT0/POCkPNgKXIegeGOhTvqTH7Yi+OJh8z7CneVtBq5H//jrR3U3AMg0jvB6xJiQ/TqhW+E8Txiiz9N8u1OulQ4GeFkpckR1DL9zXZcQHQmq28C6dcyOztmX89YaSgS+TOeng4Wvf9/znP/HLdlAQ7h5fUvLB+S5uvPLPcCRD8OCm4NOFv8NUEsDBBQAAgAIAA1oQlLlZcaxSwAAAGoAAAAbAAAAdW5pdmVyc2FsL3VuaXZlcnNhbC5wbmcueG1ss7GvyM1RKEstKs7Mz7NVMtQzULK34+WyKShKLctMLVeoAIoBBSFASaESyDVCcMszU0oybJUszM0QYhmpmekZJbZKZqbmcEF9oJEAUEsBAgAAFAACAAgAEkRsTmtfMwTVAgAA9wcAAA8AAAAAAAAAAQAAAAAAAAAAAG5vbmUvcGxheWVyLnhtbFBLAQIAABQAAgAIAKmaek64+Zi64gIAAGcKAAAYAAAAAAAAAAEAAAAAAAIDAABub25lL2NvbW1vbl9tZXNzYWdlcy5sbmdQSwECAAAUAAIACACpmnpOtrL3yKUAAACCAQAAKQAAAAAAAAABAAAAAAAaBgAAbm9uZS9wbGF5YmFja19hbmRfbmF2aWdhdGlvbl9zZXR0aW5ncy54bWxQSwECAAAUAAIACACpmnpOH1SKajADAADHDgAAIgAAAAAAAAABAAAAAAAGBwAAbm9uZS9mbGFzaF9wdWJsaXNoaW5nX3NldHRpbmdzLnhtbFBLAQIAABQAAgAIAKmaek5CgcTFGAEAANQCAAAcAAAAAAAAAAEAAAAAAHYKAABub25lL2ZsYXNoX3NraW5fc2V0dGluZ3MueG1sUEsBAgAAFAACAAgAqZp6TtebcJYrAwAAbw4AACEAAAAAAAAAAQAAAAAAyAsAAG5vbmUvaHRtbF9wdWJsaXNoaW5nX3NldHRpbmdzLnhtbFBLAQIAABQAAgAIAKmaek6Oc/b6agAAAOUAAAAaAAAAAAAAAAEAAAAAADIPAABub25lL2h0bWxfc2tpbl9zZXR0aW5ncy5qc1BLAQIAABQAAgAIALCaek68fTX3SgAAAEkAAAAXAAAAAAAAAAEAAAAAANQPAABub25lL2xvY2FsX3NldHRpbmdzLnhtbFBLAQIAABQAAgAIAJO+llA2YVgCRwMAAOEJAAAUAAAAAAAAAAEAAAAAAFMQAAB1bml2ZXJzYWwvcGxheWVyLnhtbFBLAQIAABQAAgAIAEVXRFKcXjIIFAYAADcXAAAdAAAAAAAAAAEAAAAAAMwTAAB1bml2ZXJzYWwvY29tbW9uX21lc3NhZ2VzLmxuZ1BLAQIAABQAAgAIAEVXRFJmsqLVpQAAAIMBAAAuAAAAAAAAAAEAAAAAABsaAAB1bml2ZXJzYWwvcGxheWJhY2tfYW5kX25hdmlnYXRpb25fc2V0dGluZ3MueG1sUEsBAgAAFAACAAgARVdEUtC9L7ROBAAAhxUAACcAAAAAAAAAAQAAAAAADBsAAHVuaXZlcnNhbC9mbGFzaF9wdWJsaXNoaW5nX3NldHRpbmdzLnhtbFBLAQIAABQAAgAIAEVXRFI14uDDfAMAAAAMAAAhAAAAAAAAAAEAAAAAAJ8fAAB1bml2ZXJzYWwvZmxhc2hfc2tpbl9zZXR0aW5ncy54bWxQSwECAAAUAAIACABFV0RS5kXGEUgEAAARFQAAJgAAAAAAAAABAAAAAABaIwAAdW5pdmVyc2FsL2h0bWxfcHVibGlzaGluZ19zZXR0aW5ncy54bWxQSwECAAAUAAIACABFV0RSxqzoMsABAAB+BgAAHwAAAAAAAAABAAAAAADmJwAAdW5pdmVyc2FsL2h0bWxfc2tpbl9zZXR0aW5ncy5qc1BLAQIAABQAAgAIAEVXRFKUE7MiaQAAAG4AAAAcAAAAAAAAAAEAAAAAAOMpAAB1bml2ZXJzYWwvbG9jYWxfc2V0dGluZ3MueG1sUEsBAgAAFAACAAgADWhCUqqfjlkWCgAAFhkAABcAAAAAAAAAAAAAAAAAhioAAHVuaXZlcnNhbC91bml2ZXJzYWwucG5nUEsBAgAAFAACAAgADWhCUuVlxrFLAAAAagAAABsAAAAAAAAAAQAAAAAA0TQAAHVuaXZlcnNhbC91bml2ZXJzYWwucG5nLnhtbFBLBQYAAAAAEgASAFYFAABVNQAAAAA="/>
  <p:tag name="ISPRING_UUID" val="{B24F28F6-E5B6-4252-954D-6E4FA592E462}"/>
  <p:tag name="ISPRING_SCREEN_RECS_UPDATED" val="C:\Users\usuari\Documents\Jhil·li\LECCIONES\LECCIÓN 8\Lección_08_N1_ES\"/>
  <p:tag name="ISPRING_OUTPUT_FOLDER" val="[[&quot;\uFFFDd\u0013*{0FCB5101-AEB5-4723-8DCE-7D5C9063266D}&quot;,&quot;C:\\Users\\Carles Serrat\\Desktop\\EngiMath-UPC\\Execution\\LECCIONES_DEF\\LECCIÓN 8&quot;],[&quot;*\uFFFD\uFFFD\uFFFD{BB4CDCA5-F38E-475C-8C53-186BBAA01A72}&quot;,&quot;C:\\Users\\filom\\Documents\\ENGIMATH\\LESSONS\\MATRICES\\LESSON 8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ULTRA_SCORM_COURCE_TITLE" val="Lección_08_N1_ES"/>
  <p:tag name="ISPRING_PRESENTATION_TITLE" val="Lección_08_N1_ES"/>
  <p:tag name="ISPRING_RESOURCE_FOLDER" val="C:\Users\Carles Serrat\Desktop\EngiMath-UPC\Execution\LECCIONES_DEF\LECCIÓN 8\Lección_08_N1_ES"/>
  <p:tag name="ISPRING_PRESENTATION_PATH" val="C:\Users\Carles Serrat\Desktop\EngiMath-UPC\Execution\LECCIONES_DEF\LECCIÓN 8\Lección_08_N1_ES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99Rlf9QcIuRBDve0BeiV4Q&quot;,&quot;gi&quot;:&quot;lsknoda5qv1EZXJMOCwFDQ&quot;,&quot;ti&quot;:&quot;characters&quot;,&quot;vs&quot;:{&quot;f&quot;:[878,854,642],&quot;i&quot;:{&quot;d&quot;:&quot;99Rlf9QcIuRBDve0BeiV4Q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8ZfF4_VwcvlE6VXjnJwXNA&quot;,&quot;gi&quot;:&quot;lsknoda5qv1EZXJMOCwFDQ&quot;,&quot;ti&quot;:&quot;characters&quot;,&quot;vs&quot;:{&quot;f&quot;:[878,854,642],&quot;i&quot;:{&quot;d&quot;:&quot;8ZfF4_VwcvlE6VXjnJwXN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K7iCsY5V9Bl4IHyahq-mng&quot;,&quot;gi&quot;:&quot;lsknoda5qv1EZXJMOCwFDQ&quot;,&quot;ti&quot;:&quot;characters&quot;,&quot;vs&quot;:{&quot;f&quot;:[878,854,501],&quot;i&quot;:{&quot;d&quot;:&quot;K7iCsY5V9Bl4IHyahq-mn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bWt-Wrr4tw7XmPRqGB2lA&quot;,&quot;gi&quot;:&quot;lsknoda5qv1EZXJMOCwFDQ&quot;,&quot;ti&quot;:&quot;characters&quot;,&quot;vs&quot;:{&quot;f&quot;:[878,854],&quot;i&quot;:{&quot;d&quot;:&quot;jbWt-Wrr4tw7XmPRqGB2lA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RELATIVE_PATH" val="Lección_08_N1_ES\quiz\quiz2.quiz"/>
  <p:tag name="ISPRING_QUIZ_FULL_PATH" val="C:\Users\Carles Serrat\Desktop\EngiMath-UPC\Execution\LECCIONES_DEF\LECCIÓN 8\Lección_08_N1_ES\quiz\quiz2.quiz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JwbKQCZtFmwo-E5kkravcg&quot;,&quot;gi&quot;:&quot;lsknoda5qv1EZXJMOCwFDQ&quot;,&quot;ti&quot;:&quot;characters&quot;,&quot;vs&quot;:{&quot;f&quot;:[878,854,501],&quot;i&quot;:{&quot;d&quot;:&quot;JwbKQCZtFmwo-E5kkravc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2E5971-950C-460B-AEBC-C4A36C508FB9}"/>
</file>

<file path=customXml/itemProps2.xml><?xml version="1.0" encoding="utf-8"?>
<ds:datastoreItem xmlns:ds="http://schemas.openxmlformats.org/officeDocument/2006/customXml" ds:itemID="{F3E9D291-7142-46D4-93EE-E0196A9F8D58}"/>
</file>

<file path=customXml/itemProps3.xml><?xml version="1.0" encoding="utf-8"?>
<ds:datastoreItem xmlns:ds="http://schemas.openxmlformats.org/officeDocument/2006/customXml" ds:itemID="{CB2D99E8-25A1-45E2-BD71-AB535C550A95}"/>
</file>

<file path=docProps/app.xml><?xml version="1.0" encoding="utf-8"?>
<Properties xmlns="http://schemas.openxmlformats.org/officeDocument/2006/extended-properties" xmlns:vt="http://schemas.openxmlformats.org/officeDocument/2006/docPropsVTypes">
  <TotalTime>18377</TotalTime>
  <Words>2259</Words>
  <Application>Microsoft Office PowerPoint</Application>
  <PresentationFormat>Pantalla panoràmica</PresentationFormat>
  <Paragraphs>304</Paragraphs>
  <Slides>18</Slides>
  <Notes>18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Lección_08_N1_ES</dc:title>
  <dc:creator>Filomena Soares</dc:creator>
  <cp:lastModifiedBy>Administrator</cp:lastModifiedBy>
  <cp:revision>379</cp:revision>
  <dcterms:created xsi:type="dcterms:W3CDTF">2019-03-25T06:42:45Z</dcterms:created>
  <dcterms:modified xsi:type="dcterms:W3CDTF">2021-08-21T22:05:44Z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