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6.xml" ContentType="application/vnd.openxmlformats-officedocument.presentationml.tags+xml"/>
  <Override PartName="/ppt/tags/tag1.xml" ContentType="application/vnd.openxmlformats-officedocument.presentationml.tags+xml"/>
  <Override PartName="/ppt/tags/tag5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4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5" r:id="rId2"/>
    <p:sldId id="277" r:id="rId3"/>
    <p:sldId id="291" r:id="rId4"/>
    <p:sldId id="284" r:id="rId5"/>
    <p:sldId id="289" r:id="rId6"/>
    <p:sldId id="285" r:id="rId7"/>
    <p:sldId id="286" r:id="rId8"/>
    <p:sldId id="287" r:id="rId9"/>
    <p:sldId id="288" r:id="rId10"/>
    <p:sldId id="278" r:id="rId11"/>
    <p:sldId id="292" r:id="rId12"/>
    <p:sldId id="290" r:id="rId13"/>
    <p:sldId id="279" r:id="rId14"/>
    <p:sldId id="299" r:id="rId15"/>
    <p:sldId id="283" r:id="rId16"/>
  </p:sldIdLst>
  <p:sldSz cx="12192000" cy="6858000"/>
  <p:notesSz cx="6858000" cy="9144000"/>
  <p:custDataLst>
    <p:tags r:id="rId18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E4F"/>
    <a:srgbClr val="F8CBAD"/>
    <a:srgbClr val="29A6FF"/>
    <a:srgbClr val="0C2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756" y="78"/>
      </p:cViewPr>
      <p:guideLst>
        <p:guide orient="horz" pos="2160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2C76-F21B-46E4-9A5E-C6DEC3B14639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DBD3-B502-479F-AE9E-6BC9D244DDCC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11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69808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02766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8938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360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91293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2879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2441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18804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174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4920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52600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94595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58678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60427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284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3A851-915A-43EC-AE8C-0786A67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921D8-2575-43B3-9702-EC5AE7754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4AA227-2A47-4571-9414-5392D37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22807B-7CE4-45E1-8607-852463B6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055A6-3B83-4C9E-9C3D-FC7756AF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04E8-E597-4C07-BB74-BF4D4CA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3A1759-C42D-484F-B6FE-5211FB4D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620816-20D3-4CA5-BACC-8369C208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F7277-356C-4899-9171-6C916EC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B7C42C-48DF-41DF-A1E8-DBC4C691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12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42FF2-B970-4361-9457-7007ADCA6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4C938BA-B64D-4730-871B-5A68C9D4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99BFCE-1D6D-4AB6-870D-C1993FBC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E43DC9-BED3-435E-B505-C9F7C1AB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CFC6B0-1AC4-42B4-9FCF-725358EB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0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C48F-9E82-42D0-A518-EEF039F4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007266-2652-47EB-8EEB-7DE66998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9E9F49-C207-41BE-B3F7-8493B26E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315FC7-1635-476B-9000-0E22AF78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9EC9F1-6CD2-41B7-AD66-5DC30909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76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885C-EAEC-41F3-A2CA-04EAD4B3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ECBF7-9FA9-4769-B113-B72AC75F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C92701-187A-4974-B8D5-2BEA676D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6466A5-3CC2-430E-8467-097DFB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5397F6-31CB-4F08-BF99-9FB694DE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5870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0EE5F-6F9F-4630-9D82-0C1BC538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629F-C04B-491F-B631-2A5F4ADC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0645946-D64C-43E0-A460-A3C5F501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11BB7FB-CC47-4962-994D-AD8F1744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B22149E-8B2A-49B7-AE86-189A296A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DEBF58-7AA5-4D0D-8A40-6D097129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7998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709C6-450D-4B0A-9376-D79A5F7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38D526-B0EB-437E-9335-3F2C3DDF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7B0904-73C5-4490-A6E2-4908D19F5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E78A84-6021-44A3-B439-5FA98B03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3245410-EDA3-4B41-BCB8-6345A3F8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B09781-B6AD-41B7-8B61-755C9B4D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AF57D15-45E3-44E2-81BB-0780D0B5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CD1D82B-52D4-43CE-9EFB-7E013EE8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6DE2-81D5-4B8A-BC09-2391B52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1C9EE-E221-4D88-8632-F60D01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A9EF20-0A31-4D3A-9B40-DB3FE3EF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80F458-17A5-49B9-BD7A-C0F77C4C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5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C4FE0BE-C976-4C89-8C38-7DEA251A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F97BDB-5B5F-4B6D-9D36-FE792C1D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CDDD6-46EA-44B2-9052-F2CCC360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11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7558-C83E-4F5B-BE22-EBA6D25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6F6C0D-6746-425D-9E3C-C270D971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E78C9A-960B-4B3F-B202-EB0CE76AF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886D55-72EA-4125-AB21-2633343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A7F4600-439D-4C34-962E-06C58E04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F16E5-5E32-49FC-8EED-754D59B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81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94D48-95FF-4046-8554-E7859A77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6F211AE-C8EE-469B-95C4-569D17E90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B315618-A3C8-4B16-BF1A-28F58383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BF4FDE-263C-4507-B7D5-13EC31E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362CA5D-FF9F-49E3-8A77-5622D4E4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2ECEDF-5F72-4598-A4FD-9328320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74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9B588A-166C-4A5F-B5BA-10707C5C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26D2C8-E439-4D1B-A623-1E682194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6491ED-ECEE-4AB4-958C-1960D254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942A-EB8E-4ACC-9BE4-13A8A2B6CB8B}" type="datetimeFigureOut">
              <a:rPr lang="pt-PT" smtClean="0"/>
              <a:t>22/08/2021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C6B5F2-2297-491D-87D7-A6A8502F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65553A-57EF-44EE-A1EB-61B397AB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395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g"/><Relationship Id="rId7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slide" Target="slide10.xml"/><Relationship Id="rId5" Type="http://schemas.openxmlformats.org/officeDocument/2006/relationships/slide" Target="slide13.xml"/><Relationship Id="rId10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slide" Target="slide10.xml"/><Relationship Id="rId3" Type="http://schemas.openxmlformats.org/officeDocument/2006/relationships/image" Target="../media/image1.jpg"/><Relationship Id="rId12" Type="http://schemas.openxmlformats.org/officeDocument/2006/relationships/image" Target="../media/image65.png"/><Relationship Id="rId17" Type="http://schemas.openxmlformats.org/officeDocument/2006/relationships/slide" Target="slide2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slide" Target="slide13.xml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4" Type="http://schemas.openxmlformats.org/officeDocument/2006/relationships/image" Target="../media/image3.png"/><Relationship Id="rId9" Type="http://schemas.openxmlformats.org/officeDocument/2006/relationships/image" Target="../media/image62.png"/><Relationship Id="rId14" Type="http://schemas.openxmlformats.org/officeDocument/2006/relationships/image" Target="../media/image61.gi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gif"/><Relationship Id="rId3" Type="http://schemas.openxmlformats.org/officeDocument/2006/relationships/image" Target="../media/image1.jpg"/><Relationship Id="rId12" Type="http://schemas.openxmlformats.org/officeDocument/2006/relationships/image" Target="../media/image68.png"/><Relationship Id="rId17" Type="http://schemas.openxmlformats.org/officeDocument/2006/relationships/slide" Target="slide10.xml"/><Relationship Id="rId2" Type="http://schemas.openxmlformats.org/officeDocument/2006/relationships/notesSlide" Target="../notesSlides/notesSlide12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slide" Target="slide13.xml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slide" Target="slide13.xml"/><Relationship Id="rId11" Type="http://schemas.openxmlformats.org/officeDocument/2006/relationships/slide" Target="slide10.xml"/><Relationship Id="rId5" Type="http://schemas.openxmlformats.org/officeDocument/2006/relationships/image" Target="../media/image3.png"/><Relationship Id="rId10" Type="http://schemas.openxmlformats.org/officeDocument/2006/relationships/slide" Target="slide2.xml"/><Relationship Id="rId4" Type="http://schemas.openxmlformats.org/officeDocument/2006/relationships/image" Target="../media/image1.jp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notesSlide" Target="../notesSlides/notesSlide14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slide" Target="slide13.xml"/><Relationship Id="rId5" Type="http://schemas.openxmlformats.org/officeDocument/2006/relationships/image" Target="../media/image3.png"/><Relationship Id="rId10" Type="http://schemas.openxmlformats.org/officeDocument/2006/relationships/image" Target="../media/image80.png"/><Relationship Id="rId4" Type="http://schemas.openxmlformats.org/officeDocument/2006/relationships/image" Target="../media/image1.jp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11" Type="http://schemas.openxmlformats.org/officeDocument/2006/relationships/slide" Target="slide10.xml"/><Relationship Id="rId5" Type="http://schemas.openxmlformats.org/officeDocument/2006/relationships/image" Target="../media/image81.png"/><Relationship Id="rId10" Type="http://schemas.openxmlformats.org/officeDocument/2006/relationships/slide" Target="slide2.xml"/><Relationship Id="rId4" Type="http://schemas.openxmlformats.org/officeDocument/2006/relationships/image" Target="../media/image1.jp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11" Type="http://schemas.openxmlformats.org/officeDocument/2006/relationships/slide" Target="slide10.xml"/><Relationship Id="rId5" Type="http://schemas.openxmlformats.org/officeDocument/2006/relationships/image" Target="../media/image4.png"/><Relationship Id="rId10" Type="http://schemas.openxmlformats.org/officeDocument/2006/relationships/slide" Target="slide2.xml"/><Relationship Id="rId4" Type="http://schemas.openxmlformats.org/officeDocument/2006/relationships/slide" Target="slide13.xml"/><Relationship Id="rId9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0.xml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slide" Target="slide13.xml"/><Relationship Id="rId9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1.jp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slide" Target="slide13.xml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slide" Target="slide2.xml"/><Relationship Id="rId3" Type="http://schemas.openxmlformats.org/officeDocument/2006/relationships/image" Target="../media/image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30.png"/><Relationship Id="rId4" Type="http://schemas.openxmlformats.org/officeDocument/2006/relationships/slide" Target="slide13.xml"/><Relationship Id="rId9" Type="http://schemas.openxmlformats.org/officeDocument/2006/relationships/image" Target="../media/image120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130.png"/><Relationship Id="rId3" Type="http://schemas.openxmlformats.org/officeDocument/2006/relationships/image" Target="../media/image3.png"/><Relationship Id="rId21" Type="http://schemas.openxmlformats.org/officeDocument/2006/relationships/slide" Target="slide2.xml"/><Relationship Id="rId12" Type="http://schemas.openxmlformats.org/officeDocument/2006/relationships/image" Target="../media/image22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.jp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00.png"/><Relationship Id="rId19" Type="http://schemas.openxmlformats.org/officeDocument/2006/relationships/image" Target="../media/image26.png"/><Relationship Id="rId4" Type="http://schemas.openxmlformats.org/officeDocument/2006/relationships/slide" Target="slide13.xml"/><Relationship Id="rId9" Type="http://schemas.openxmlformats.org/officeDocument/2006/relationships/image" Target="../media/image190.png"/><Relationship Id="rId14" Type="http://schemas.openxmlformats.org/officeDocument/2006/relationships/image" Target="../media/image24.png"/><Relationship Id="rId22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3.png"/><Relationship Id="rId21" Type="http://schemas.openxmlformats.org/officeDocument/2006/relationships/image" Target="../media/image130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slide" Target="slide10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24" Type="http://schemas.openxmlformats.org/officeDocument/2006/relationships/slide" Target="slide2.xml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23" Type="http://schemas.openxmlformats.org/officeDocument/2006/relationships/image" Target="../media/image27.png"/><Relationship Id="rId10" Type="http://schemas.openxmlformats.org/officeDocument/2006/relationships/image" Target="../media/image30.png"/><Relationship Id="rId19" Type="http://schemas.openxmlformats.org/officeDocument/2006/relationships/image" Target="../media/image1.jpg"/><Relationship Id="rId4" Type="http://schemas.openxmlformats.org/officeDocument/2006/relationships/slide" Target="slide13.xml"/><Relationship Id="rId9" Type="http://schemas.openxmlformats.org/officeDocument/2006/relationships/image" Target="../media/image290.png"/><Relationship Id="rId14" Type="http://schemas.openxmlformats.org/officeDocument/2006/relationships/image" Target="../media/image34.png"/><Relationship Id="rId22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.png"/><Relationship Id="rId21" Type="http://schemas.openxmlformats.org/officeDocument/2006/relationships/image" Target="../media/image130.png"/><Relationship Id="rId7" Type="http://schemas.openxmlformats.org/officeDocument/2006/relationships/image" Target="../media/image41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slide" Target="slide10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10.png"/><Relationship Id="rId24" Type="http://schemas.openxmlformats.org/officeDocument/2006/relationships/slide" Target="slide2.xml"/><Relationship Id="rId5" Type="http://schemas.openxmlformats.org/officeDocument/2006/relationships/image" Target="../media/image1.jpg"/><Relationship Id="rId15" Type="http://schemas.openxmlformats.org/officeDocument/2006/relationships/image" Target="../media/image45.png"/><Relationship Id="rId23" Type="http://schemas.openxmlformats.org/officeDocument/2006/relationships/image" Target="../media/image27.png"/><Relationship Id="rId10" Type="http://schemas.openxmlformats.org/officeDocument/2006/relationships/image" Target="../media/image400.png"/><Relationship Id="rId19" Type="http://schemas.openxmlformats.org/officeDocument/2006/relationships/image" Target="../media/image49.png"/><Relationship Id="rId4" Type="http://schemas.openxmlformats.org/officeDocument/2006/relationships/slide" Target="slide13.xml"/><Relationship Id="rId14" Type="http://schemas.openxmlformats.org/officeDocument/2006/relationships/image" Target="../media/image44.png"/><Relationship Id="rId22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8" Type="http://schemas.openxmlformats.org/officeDocument/2006/relationships/image" Target="../media/image54.png"/><Relationship Id="rId26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7.png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17" Type="http://schemas.openxmlformats.org/officeDocument/2006/relationships/image" Target="../media/image530.png"/><Relationship Id="rId25" Type="http://schemas.openxmlformats.org/officeDocument/2006/relationships/slide" Target="slide2.xml"/><Relationship Id="rId2" Type="http://schemas.openxmlformats.org/officeDocument/2006/relationships/tags" Target="../tags/tag3.xml"/><Relationship Id="rId16" Type="http://schemas.openxmlformats.org/officeDocument/2006/relationships/image" Target="../media/image520.png"/><Relationship Id="rId20" Type="http://schemas.openxmlformats.org/officeDocument/2006/relationships/image" Target="../media/image56.png"/><Relationship Id="rId1" Type="http://schemas.openxmlformats.org/officeDocument/2006/relationships/tags" Target="../tags/tag2.xml"/><Relationship Id="rId6" Type="http://schemas.openxmlformats.org/officeDocument/2006/relationships/image" Target="../media/image130.png"/><Relationship Id="rId11" Type="http://schemas.openxmlformats.org/officeDocument/2006/relationships/image" Target="../media/image1.jpg"/><Relationship Id="rId24" Type="http://schemas.openxmlformats.org/officeDocument/2006/relationships/image" Target="../media/image60.gif"/><Relationship Id="rId5" Type="http://schemas.openxmlformats.org/officeDocument/2006/relationships/image" Target="../media/image120.png"/><Relationship Id="rId15" Type="http://schemas.openxmlformats.org/officeDocument/2006/relationships/image" Target="../media/image510.png"/><Relationship Id="rId23" Type="http://schemas.openxmlformats.org/officeDocument/2006/relationships/image" Target="../media/image59.png"/><Relationship Id="rId10" Type="http://schemas.openxmlformats.org/officeDocument/2006/relationships/slide" Target="slide13.xml"/><Relationship Id="rId19" Type="http://schemas.openxmlformats.org/officeDocument/2006/relationships/image" Target="../media/image5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.png"/><Relationship Id="rId22" Type="http://schemas.openxmlformats.org/officeDocument/2006/relationships/image" Target="../media/image5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81123" y="1362597"/>
            <a:ext cx="4829979" cy="4532602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600"/>
              <a:t>By </a:t>
            </a:r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ca-ES" sz="1600"/>
              <a:t> TEAM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Índice</a:t>
            </a:r>
            <a:endParaRPr lang="ca-ES" sz="2800" b="1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</a:endParaRPr>
          </a:p>
        </p:txBody>
      </p:sp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Inversa de una </a:t>
            </a:r>
            <a:r>
              <a:rPr lang="ca-ES" b="1" dirty="0" err="1">
                <a:solidFill>
                  <a:schemeClr val="tx1"/>
                </a:solidFill>
              </a:rPr>
              <a:t>Matriz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sz="1700" b="1" dirty="0" err="1">
                <a:solidFill>
                  <a:schemeClr val="tx1"/>
                </a:solidFill>
              </a:rPr>
              <a:t>Propiedades</a:t>
            </a:r>
            <a:r>
              <a:rPr lang="ca-ES" sz="1700" b="1" dirty="0">
                <a:solidFill>
                  <a:schemeClr val="tx1"/>
                </a:solidFill>
              </a:rPr>
              <a:t> de la Inversa</a:t>
            </a: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57AE80A9-1190-4441-A66C-AE740F90BFF7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071EC89-8D83-4707-B2B5-F5541FC86D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E99CD4BA-B949-423E-B6E6-5EDF556CB58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6" name="CaixaDeTexto 12">
            <a:extLst>
              <a:ext uri="{FF2B5EF4-FFF2-40B4-BE49-F238E27FC236}">
                <a16:creationId xmlns:a16="http://schemas.microsoft.com/office/drawing/2014/main" id="{C68AA34C-668B-473A-AE34-1EDBF1334642}"/>
              </a:ext>
            </a:extLst>
          </p:cNvPr>
          <p:cNvSpPr txBox="1"/>
          <p:nvPr/>
        </p:nvSpPr>
        <p:spPr>
          <a:xfrm>
            <a:off x="1879200" y="23626"/>
            <a:ext cx="10312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25E4F"/>
                </a:solidFill>
              </a:rPr>
              <a:t>¡Recuerde!</a:t>
            </a:r>
            <a:r>
              <a:rPr lang="es-ES" dirty="0"/>
              <a:t> </a:t>
            </a:r>
          </a:p>
          <a:p>
            <a:r>
              <a:rPr lang="es-ES" dirty="0">
                <a:solidFill>
                  <a:srgbClr val="0C2B8E"/>
                </a:solidFill>
              </a:rPr>
              <a:t>¡Puede </a:t>
            </a:r>
            <a:r>
              <a:rPr lang="es-ES" b="1" dirty="0">
                <a:solidFill>
                  <a:srgbClr val="0C2B8E"/>
                </a:solidFill>
              </a:rPr>
              <a:t>recorrer todas las secciones </a:t>
            </a:r>
            <a:r>
              <a:rPr lang="es-ES" dirty="0">
                <a:solidFill>
                  <a:srgbClr val="0C2B8E"/>
                </a:solidFill>
              </a:rPr>
              <a:t>(</a:t>
            </a:r>
            <a:r>
              <a:rPr lang="es-ES" i="1" dirty="0" err="1">
                <a:solidFill>
                  <a:srgbClr val="0C2B8E"/>
                </a:solidFill>
              </a:rPr>
              <a:t>intro</a:t>
            </a:r>
            <a:r>
              <a:rPr lang="es-ES" dirty="0">
                <a:solidFill>
                  <a:srgbClr val="0C2B8E"/>
                </a:solidFill>
              </a:rPr>
              <a:t> o clic con el </a:t>
            </a:r>
            <a:r>
              <a:rPr lang="es-ES" i="1" dirty="0">
                <a:solidFill>
                  <a:srgbClr val="0C2B8E"/>
                </a:solidFill>
              </a:rPr>
              <a:t>mouse</a:t>
            </a:r>
            <a:r>
              <a:rPr lang="es-ES" dirty="0">
                <a:solidFill>
                  <a:srgbClr val="0C2B8E"/>
                </a:solidFill>
              </a:rPr>
              <a:t>) o </a:t>
            </a:r>
            <a:r>
              <a:rPr lang="es-ES" b="1" dirty="0">
                <a:solidFill>
                  <a:srgbClr val="0C2B8E"/>
                </a:solidFill>
              </a:rPr>
              <a:t>elegir la sección que le interese </a:t>
            </a:r>
            <a:r>
              <a:rPr lang="es-ES" dirty="0">
                <a:solidFill>
                  <a:srgbClr val="0C2B8E"/>
                </a:solidFill>
              </a:rPr>
              <a:t>haciendo clic sobre ella. Escoja “</a:t>
            </a:r>
            <a:r>
              <a:rPr lang="es-ES" b="1" dirty="0">
                <a:solidFill>
                  <a:srgbClr val="0C2B8E"/>
                </a:solidFill>
              </a:rPr>
              <a:t>¡Inténtelo!</a:t>
            </a:r>
            <a:r>
              <a:rPr lang="es-ES" dirty="0">
                <a:solidFill>
                  <a:srgbClr val="0C2B8E"/>
                </a:solidFill>
              </a:rPr>
              <a:t>”</a:t>
            </a:r>
            <a:r>
              <a:rPr lang="es-ES" b="1" dirty="0">
                <a:solidFill>
                  <a:srgbClr val="0C2B8E"/>
                </a:solidFill>
              </a:rPr>
              <a:t> </a:t>
            </a:r>
            <a:r>
              <a:rPr lang="es-ES" dirty="0">
                <a:solidFill>
                  <a:srgbClr val="0C2B8E"/>
                </a:solidFill>
              </a:rPr>
              <a:t>solo </a:t>
            </a:r>
            <a:r>
              <a:rPr lang="es-ES" u="sng" dirty="0">
                <a:solidFill>
                  <a:srgbClr val="0C2B8E"/>
                </a:solidFill>
              </a:rPr>
              <a:t>después de pasar por todos los contenidos de </a:t>
            </a:r>
            <a:r>
              <a:rPr lang="es-ES" u="sng">
                <a:solidFill>
                  <a:srgbClr val="0C2B8E"/>
                </a:solidFill>
              </a:rPr>
              <a:t>la lección</a:t>
            </a:r>
            <a:r>
              <a:rPr lang="es-ES" u="sng" dirty="0">
                <a:solidFill>
                  <a:srgbClr val="0C2B8E"/>
                </a:solidFill>
              </a:rPr>
              <a:t>.</a:t>
            </a:r>
            <a:endParaRPr lang="es-ES" dirty="0">
              <a:solidFill>
                <a:srgbClr val="0C2B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B21078D2-F25A-444D-97A7-65B03468A5E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6D23AC89-37BB-4862-9171-7FDB4838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EFD65D4E-3BA5-4299-8C67-F27B21B89633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670A095F-26E4-470D-858A-8644C152F84E}"/>
              </a:ext>
            </a:extLst>
          </p:cNvPr>
          <p:cNvSpPr/>
          <p:nvPr/>
        </p:nvSpPr>
        <p:spPr>
          <a:xfrm>
            <a:off x="2034898" y="262845"/>
            <a:ext cx="4717590" cy="4797851"/>
          </a:xfrm>
          <a:prstGeom prst="roundRect">
            <a:avLst>
              <a:gd name="adj" fmla="val 5852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F68AA504-3DBC-4FE1-AC19-0665B504F1C1}"/>
              </a:ext>
            </a:extLst>
          </p:cNvPr>
          <p:cNvSpPr/>
          <p:nvPr/>
        </p:nvSpPr>
        <p:spPr>
          <a:xfrm>
            <a:off x="2353829" y="462705"/>
            <a:ext cx="3645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400" b="1" u="sng" dirty="0" err="1">
                <a:solidFill>
                  <a:srgbClr val="F25E4F"/>
                </a:solidFill>
              </a:rPr>
              <a:t>Propiedades</a:t>
            </a:r>
            <a:r>
              <a:rPr lang="ca-ES" sz="2400" b="1" u="sng" dirty="0">
                <a:solidFill>
                  <a:srgbClr val="F25E4F"/>
                </a:solidFill>
              </a:rPr>
              <a:t> </a:t>
            </a:r>
            <a:endParaRPr lang="ca-ES" sz="2400" u="sng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/>
              <p:nvPr/>
            </p:nvSpPr>
            <p:spPr>
              <a:xfrm>
                <a:off x="2353828" y="1067047"/>
                <a:ext cx="4077117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sz="2000" dirty="0"/>
                  <a:t>Si los </a:t>
                </a:r>
                <a:r>
                  <a:rPr lang="ca-ES" sz="2000" dirty="0" err="1"/>
                  <a:t>tamaños</a:t>
                </a:r>
                <a:r>
                  <a:rPr lang="ca-ES" sz="2000" dirty="0"/>
                  <a:t> de las </a:t>
                </a:r>
                <a:r>
                  <a:rPr lang="ca-ES" sz="2000" dirty="0" err="1"/>
                  <a:t>matrices</a:t>
                </a:r>
                <a:r>
                  <a:rPr lang="ca-ES" sz="2000" dirty="0"/>
                  <a:t> </a:t>
                </a:r>
                <a:r>
                  <a:rPr lang="ca-ES" sz="2000" dirty="0" err="1"/>
                  <a:t>siguientes</a:t>
                </a:r>
                <a:r>
                  <a:rPr lang="ca-ES" sz="2000" dirty="0"/>
                  <a:t> </a:t>
                </a:r>
                <a:r>
                  <a:rPr lang="ca-ES" sz="2000" dirty="0" err="1"/>
                  <a:t>permiten</a:t>
                </a:r>
                <a:r>
                  <a:rPr lang="ca-ES" sz="2000" dirty="0"/>
                  <a:t> </a:t>
                </a:r>
                <a:r>
                  <a:rPr lang="ca-ES" sz="2000" dirty="0" err="1"/>
                  <a:t>realizar</a:t>
                </a:r>
                <a:r>
                  <a:rPr lang="ca-ES" sz="2000" dirty="0"/>
                  <a:t> las </a:t>
                </a:r>
                <a:r>
                  <a:rPr lang="ca-ES" sz="2000" dirty="0" err="1"/>
                  <a:t>operaciones</a:t>
                </a:r>
                <a:r>
                  <a:rPr lang="ca-ES" sz="2000" dirty="0"/>
                  <a:t> </a:t>
                </a:r>
                <a:r>
                  <a:rPr lang="ca-ES" sz="2000" dirty="0" err="1"/>
                  <a:t>indicadas</a:t>
                </a:r>
                <a:r>
                  <a:rPr lang="ca-ES" sz="2000" dirty="0"/>
                  <a:t> y  </a:t>
                </a:r>
                <a14:m>
                  <m:oMath xmlns:m="http://schemas.openxmlformats.org/officeDocument/2006/math">
                    <m:r>
                      <a:rPr lang="ca-ES" sz="200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ca-ES" sz="2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ca-E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ca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ca-ES" sz="2000" dirty="0"/>
                  <a:t> es un escalar, </a:t>
                </a:r>
                <a:r>
                  <a:rPr lang="ca-ES" sz="2000" dirty="0" err="1"/>
                  <a:t>entonces</a:t>
                </a:r>
                <a:r>
                  <a:rPr lang="ca-ES" sz="2000" dirty="0"/>
                  <a:t>:  </a:t>
                </a:r>
              </a:p>
            </p:txBody>
          </p:sp>
        </mc:Choice>
        <mc:Fallback xmlns="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828" y="1067047"/>
                <a:ext cx="4077117" cy="1323439"/>
              </a:xfrm>
              <a:prstGeom prst="rect">
                <a:avLst/>
              </a:prstGeom>
              <a:blipFill>
                <a:blip r:embed="rId6"/>
                <a:stretch>
                  <a:fillRect l="-1495" t="-2304" r="-1644" b="-737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/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ca-E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ca-ES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ca-E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ca-ES" sz="2000" i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blipFill>
                <a:blip r:embed="rId9"/>
                <a:stretch>
                  <a:fillRect l="-383" b="-6667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2875CC67-9382-4CA9-83FE-8BCFBC228E32}"/>
              </a:ext>
            </a:extLst>
          </p:cNvPr>
          <p:cNvSpPr txBox="1"/>
          <p:nvPr/>
        </p:nvSpPr>
        <p:spPr>
          <a:xfrm>
            <a:off x="6933384" y="2348883"/>
            <a:ext cx="525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25E4F"/>
                </a:solidFill>
              </a:rPr>
              <a:t>Invertir la inversa… ¡</a:t>
            </a:r>
            <a:r>
              <a:rPr lang="ca-ES" b="1" dirty="0" err="1">
                <a:solidFill>
                  <a:srgbClr val="F25E4F"/>
                </a:solidFill>
              </a:rPr>
              <a:t>vuelve</a:t>
            </a:r>
            <a:r>
              <a:rPr lang="ca-ES" b="1" dirty="0">
                <a:solidFill>
                  <a:srgbClr val="F25E4F"/>
                </a:solidFill>
              </a:rPr>
              <a:t> a dar la </a:t>
            </a:r>
            <a:r>
              <a:rPr lang="ca-ES" b="1" dirty="0" err="1">
                <a:solidFill>
                  <a:srgbClr val="F25E4F"/>
                </a:solidFill>
              </a:rPr>
              <a:t>matriz</a:t>
            </a:r>
            <a:r>
              <a:rPr lang="ca-ES" b="1" dirty="0">
                <a:solidFill>
                  <a:srgbClr val="F25E4F"/>
                </a:solidFill>
              </a:rPr>
              <a:t> original!</a:t>
            </a:r>
          </a:p>
        </p:txBody>
      </p:sp>
      <p:cxnSp>
        <p:nvCxnSpPr>
          <p:cNvPr id="113" name="Conexão reta unidirecional 112">
            <a:extLst>
              <a:ext uri="{FF2B5EF4-FFF2-40B4-BE49-F238E27FC236}">
                <a16:creationId xmlns:a16="http://schemas.microsoft.com/office/drawing/2014/main" id="{993CD5C5-8615-4A7E-A11C-1A7F7B22A6D9}"/>
              </a:ext>
            </a:extLst>
          </p:cNvPr>
          <p:cNvCxnSpPr>
            <a:cxnSpLocks/>
            <a:stCxn id="112" idx="1"/>
          </p:cNvCxnSpPr>
          <p:nvPr/>
        </p:nvCxnSpPr>
        <p:spPr>
          <a:xfrm flipH="1">
            <a:off x="5362530" y="2533549"/>
            <a:ext cx="1570854" cy="9023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: Cantos Arredondados 21">
            <a:hlinkClick r:id="rId10" action="ppaction://hlinksldjump"/>
            <a:extLst>
              <a:ext uri="{FF2B5EF4-FFF2-40B4-BE49-F238E27FC236}">
                <a16:creationId xmlns:a16="http://schemas.microsoft.com/office/drawing/2014/main" id="{C73F84A5-51C0-4054-8EE9-51511300D0C8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Inversa de una </a:t>
            </a:r>
            <a:r>
              <a:rPr lang="ca-ES" b="1" dirty="0" err="1">
                <a:solidFill>
                  <a:schemeClr val="tx1"/>
                </a:solidFill>
              </a:rPr>
              <a:t>Matriz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1E4938B2-546B-4B63-B6E2-6D40A142459C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sz="1700" b="1" dirty="0" err="1">
                <a:solidFill>
                  <a:schemeClr val="tx1"/>
                </a:solidFill>
              </a:rPr>
              <a:t>Propiedades</a:t>
            </a:r>
            <a:r>
              <a:rPr lang="ca-ES" sz="1700" b="1" dirty="0">
                <a:solidFill>
                  <a:schemeClr val="tx1"/>
                </a:solidFill>
              </a:rPr>
              <a:t> de la Inversa</a:t>
            </a:r>
          </a:p>
        </p:txBody>
      </p:sp>
    </p:spTree>
    <p:extLst>
      <p:ext uri="{BB962C8B-B14F-4D97-AF65-F5344CB8AC3E}">
        <p14:creationId xmlns:p14="http://schemas.microsoft.com/office/powerpoint/2010/main" val="25263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7" grpId="0"/>
      <p:bldP spid="90" grpId="0"/>
      <p:bldP spid="91" grpId="0" animBg="1"/>
      <p:bldP spid="1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B21078D2-F25A-444D-97A7-65B03468A5E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6D23AC89-37BB-4862-9171-7FDB4838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EFD65D4E-3BA5-4299-8C67-F27B21B89633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670A095F-26E4-470D-858A-8644C152F84E}"/>
              </a:ext>
            </a:extLst>
          </p:cNvPr>
          <p:cNvSpPr/>
          <p:nvPr/>
        </p:nvSpPr>
        <p:spPr>
          <a:xfrm>
            <a:off x="2034898" y="262845"/>
            <a:ext cx="4717590" cy="4797851"/>
          </a:xfrm>
          <a:prstGeom prst="roundRect">
            <a:avLst>
              <a:gd name="adj" fmla="val 5852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F68AA504-3DBC-4FE1-AC19-0665B504F1C1}"/>
              </a:ext>
            </a:extLst>
          </p:cNvPr>
          <p:cNvSpPr/>
          <p:nvPr/>
        </p:nvSpPr>
        <p:spPr>
          <a:xfrm>
            <a:off x="2353829" y="462705"/>
            <a:ext cx="3645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400" b="1" u="sng" dirty="0" err="1">
                <a:solidFill>
                  <a:srgbClr val="F25E4F"/>
                </a:solidFill>
              </a:rPr>
              <a:t>Propiedades</a:t>
            </a:r>
            <a:r>
              <a:rPr lang="ca-ES" sz="2400" b="1" u="sng" dirty="0">
                <a:solidFill>
                  <a:srgbClr val="F25E4F"/>
                </a:solidFill>
              </a:rPr>
              <a:t> </a:t>
            </a:r>
            <a:endParaRPr lang="ca-ES" sz="2400" u="sng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/>
              <p:nvPr/>
            </p:nvSpPr>
            <p:spPr>
              <a:xfrm>
                <a:off x="2353828" y="1067047"/>
                <a:ext cx="4077117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sz="2000" dirty="0"/>
                  <a:t>Si los </a:t>
                </a:r>
                <a:r>
                  <a:rPr lang="ca-ES" sz="2000" dirty="0" err="1"/>
                  <a:t>tamaños</a:t>
                </a:r>
                <a:r>
                  <a:rPr lang="ca-ES" sz="2000" dirty="0"/>
                  <a:t> de las </a:t>
                </a:r>
                <a:r>
                  <a:rPr lang="ca-ES" sz="2000" dirty="0" err="1"/>
                  <a:t>matrices</a:t>
                </a:r>
                <a:r>
                  <a:rPr lang="ca-ES" sz="2000" dirty="0"/>
                  <a:t> </a:t>
                </a:r>
                <a:r>
                  <a:rPr lang="ca-ES" sz="2000" dirty="0" err="1"/>
                  <a:t>siguientes</a:t>
                </a:r>
                <a:r>
                  <a:rPr lang="ca-ES" sz="2000" dirty="0"/>
                  <a:t> </a:t>
                </a:r>
                <a:r>
                  <a:rPr lang="ca-ES" sz="2000" dirty="0" err="1"/>
                  <a:t>permiten</a:t>
                </a:r>
                <a:r>
                  <a:rPr lang="ca-ES" sz="2000" dirty="0"/>
                  <a:t> </a:t>
                </a:r>
                <a:r>
                  <a:rPr lang="ca-ES" sz="2000" dirty="0" err="1"/>
                  <a:t>realizar</a:t>
                </a:r>
                <a:r>
                  <a:rPr lang="ca-ES" sz="2000" dirty="0"/>
                  <a:t> las </a:t>
                </a:r>
                <a:r>
                  <a:rPr lang="ca-ES" sz="2000" dirty="0" err="1"/>
                  <a:t>operaciones</a:t>
                </a:r>
                <a:r>
                  <a:rPr lang="ca-ES" sz="2000" dirty="0"/>
                  <a:t> </a:t>
                </a:r>
                <a:r>
                  <a:rPr lang="ca-ES" sz="2000" dirty="0" err="1"/>
                  <a:t>indicadas</a:t>
                </a:r>
                <a:r>
                  <a:rPr lang="ca-ES" sz="2000" dirty="0"/>
                  <a:t> y  </a:t>
                </a:r>
                <a14:m>
                  <m:oMath xmlns:m="http://schemas.openxmlformats.org/officeDocument/2006/math">
                    <m:r>
                      <a:rPr lang="ca-ES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ca-ES" sz="2000" i="1">
                        <a:latin typeface="Cambria Math" panose="02040503050406030204" pitchFamily="18" charset="0"/>
                      </a:rPr>
                      <m:t> (≠0)</m:t>
                    </m:r>
                  </m:oMath>
                </a14:m>
                <a:r>
                  <a:rPr lang="ca-ES" sz="2000" dirty="0"/>
                  <a:t> es un escalar, </a:t>
                </a:r>
                <a:r>
                  <a:rPr lang="ca-ES" sz="2000" dirty="0" err="1"/>
                  <a:t>entonces</a:t>
                </a:r>
                <a:r>
                  <a:rPr lang="ca-ES" sz="2000" dirty="0"/>
                  <a:t>:  </a:t>
                </a:r>
              </a:p>
            </p:txBody>
          </p:sp>
        </mc:Choice>
        <mc:Fallback xmlns="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828" y="1067047"/>
                <a:ext cx="4077117" cy="1323439"/>
              </a:xfrm>
              <a:prstGeom prst="rect">
                <a:avLst/>
              </a:prstGeom>
              <a:blipFill>
                <a:blip r:embed="rId6"/>
                <a:stretch>
                  <a:fillRect l="-1495" t="-2304" r="-1644" b="-737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/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ca-E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ca-ES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ca-E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ca-ES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blipFill>
                <a:blip r:embed="rId9"/>
                <a:stretch>
                  <a:fillRect l="-383" b="-6667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/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𝑘𝐴</m:t>
                          </m:r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ca-E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a-E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ca-ES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ca-E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a:rPr lang="ca-ES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ca-ES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/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ca-E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a-E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ca-E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ca-E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ca-E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a-E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ca-E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ca-ES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/>
              <p:nvPr/>
            </p:nvSpPr>
            <p:spPr>
              <a:xfrm>
                <a:off x="6879660" y="4001624"/>
                <a:ext cx="52788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b="1" dirty="0">
                    <a:solidFill>
                      <a:srgbClr val="F25E4F"/>
                    </a:solidFill>
                  </a:rPr>
                  <a:t>“regla de </a:t>
                </a:r>
                <a:r>
                  <a:rPr lang="ca-ES" b="1" dirty="0" err="1">
                    <a:solidFill>
                      <a:srgbClr val="F25E4F"/>
                    </a:solidFill>
                  </a:rPr>
                  <a:t>calcetines</a:t>
                </a:r>
                <a:r>
                  <a:rPr lang="ca-ES" b="1" dirty="0">
                    <a:solidFill>
                      <a:srgbClr val="F25E4F"/>
                    </a:solidFill>
                  </a:rPr>
                  <a:t> y </a:t>
                </a:r>
                <a:r>
                  <a:rPr lang="ca-ES" b="1" dirty="0" err="1">
                    <a:solidFill>
                      <a:srgbClr val="F25E4F"/>
                    </a:solidFill>
                  </a:rPr>
                  <a:t>zapatos</a:t>
                </a:r>
                <a:r>
                  <a:rPr lang="ca-ES" b="1" dirty="0">
                    <a:solidFill>
                      <a:srgbClr val="F25E4F"/>
                    </a:solidFill>
                  </a:rPr>
                  <a:t>” - similar a </a:t>
                </a:r>
                <a:r>
                  <a:rPr lang="ca-ES" b="1" dirty="0" err="1">
                    <a:solidFill>
                      <a:srgbClr val="F25E4F"/>
                    </a:solidFill>
                  </a:rPr>
                  <a:t>transpuesta</a:t>
                </a:r>
                <a:r>
                  <a:rPr lang="ca-ES" b="1" dirty="0">
                    <a:solidFill>
                      <a:srgbClr val="F25E4F"/>
                    </a:solidFill>
                  </a:rPr>
                  <a:t> de </a:t>
                </a:r>
                <a14:m>
                  <m:oMath xmlns:m="http://schemas.openxmlformats.org/officeDocument/2006/math">
                    <m:r>
                      <a:rPr lang="ca-ES" b="1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endParaRPr lang="ca-ES" b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660" y="4001624"/>
                <a:ext cx="5278855" cy="646331"/>
              </a:xfrm>
              <a:prstGeom prst="rect">
                <a:avLst/>
              </a:prstGeom>
              <a:blipFill>
                <a:blip r:embed="rId12"/>
                <a:stretch>
                  <a:fillRect l="-1039" t="-4717" b="-1415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4">
                <a:extLst>
                  <a:ext uri="{FF2B5EF4-FFF2-40B4-BE49-F238E27FC236}">
                    <a16:creationId xmlns:a16="http://schemas.microsoft.com/office/drawing/2014/main" id="{5C61B7D7-D881-4E4F-98A4-948C2D839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9660" y="88579"/>
                <a:ext cx="5258612" cy="233320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softEdge rad="31750"/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ctr"/>
                <a:r>
                  <a:rPr kumimoji="0" lang="ca-E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“Si se </a:t>
                </a:r>
                <a:r>
                  <a:rPr kumimoji="0" lang="ca-ES" altLang="en-US" b="0" i="0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piensa</a:t>
                </a:r>
                <a:r>
                  <a:rPr kumimoji="0" lang="ca-E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en </a:t>
                </a:r>
                <a14:m>
                  <m:oMath xmlns:m="http://schemas.openxmlformats.org/officeDocument/2006/math">
                    <m:r>
                      <a:rPr lang="ca-ES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kumimoji="0" lang="ca-E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 como </a:t>
                </a:r>
                <a:r>
                  <a:rPr kumimoji="0" lang="ca-ES" altLang="en-US" b="1" i="1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ponerse</a:t>
                </a:r>
                <a:r>
                  <a:rPr kumimoji="0" lang="ca-E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los </a:t>
                </a:r>
                <a:r>
                  <a:rPr kumimoji="0" lang="ca-ES" altLang="en-US" b="1" i="1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calcetines</a:t>
                </a:r>
                <a:r>
                  <a:rPr lang="ca-ES" altLang="en-US" i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,</a:t>
                </a:r>
                <a:r>
                  <a:rPr kumimoji="0" lang="ca-ES" altLang="en-US" b="0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en </a:t>
                </a:r>
                <a14:m>
                  <m:oMath xmlns:m="http://schemas.openxmlformats.org/officeDocument/2006/math">
                    <m:r>
                      <a:rPr lang="ca-E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kumimoji="0" lang="ca-E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 como </a:t>
                </a:r>
                <a:r>
                  <a:rPr kumimoji="0" lang="ca-ES" altLang="en-US" b="1" i="1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ponerse</a:t>
                </a:r>
                <a:r>
                  <a:rPr kumimoji="0" lang="ca-E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los </a:t>
                </a:r>
                <a:r>
                  <a:rPr kumimoji="0" lang="ca-ES" altLang="en-US" b="1" i="1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zapatos</a:t>
                </a:r>
                <a:r>
                  <a:rPr kumimoji="0" lang="ca-E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 </a:t>
                </a:r>
                <a:r>
                  <a:rPr lang="ca-ES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ca-E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a-E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ca-E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ca-E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como </a:t>
                </a:r>
                <a:r>
                  <a:rPr kumimoji="0" lang="ca-ES" altLang="en-US" b="1" i="1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quitarse</a:t>
                </a:r>
                <a:r>
                  <a:rPr kumimoji="0" lang="ca-E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los </a:t>
                </a:r>
                <a:r>
                  <a:rPr kumimoji="0" lang="ca-ES" altLang="en-US" b="1" i="1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calcetines</a:t>
                </a:r>
                <a:r>
                  <a:rPr kumimoji="0" lang="ca-E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y</a:t>
                </a:r>
                <a:r>
                  <a:rPr kumimoji="0" lang="ca-E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 </a:t>
                </a:r>
                <a:r>
                  <a:rPr lang="ca-ES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ca-E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a-E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ca-E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ca-E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como </a:t>
                </a:r>
                <a:r>
                  <a:rPr kumimoji="0" lang="ca-ES" altLang="en-US" b="1" i="1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quitatse</a:t>
                </a:r>
                <a:r>
                  <a:rPr kumimoji="0" lang="ca-E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los </a:t>
                </a:r>
                <a:r>
                  <a:rPr kumimoji="0" lang="ca-ES" altLang="en-US" b="1" i="1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zapatos</a:t>
                </a:r>
                <a:r>
                  <a:rPr kumimoji="0" lang="ca-E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 </a:t>
                </a:r>
                <a:r>
                  <a:rPr lang="ca-E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la </a:t>
                </a:r>
                <a:r>
                  <a:rPr lang="ca-ES" altLang="en-US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proposición</a:t>
                </a:r>
                <a:r>
                  <a:rPr lang="ca-E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ca-ES" altLang="en-US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muestra</a:t>
                </a:r>
                <a:r>
                  <a:rPr lang="ca-E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el </a:t>
                </a:r>
                <a:r>
                  <a:rPr lang="ca-ES" altLang="en-US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orden</a:t>
                </a:r>
                <a:r>
                  <a:rPr lang="ca-E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en què se han de </a:t>
                </a:r>
                <a:r>
                  <a:rPr lang="ca-ES" altLang="en-US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realizar</a:t>
                </a:r>
                <a:r>
                  <a:rPr lang="ca-E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ca-ES" altLang="en-US" dirty="0" err="1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estas</a:t>
                </a:r>
                <a:r>
                  <a:rPr lang="ca-E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acciones</a:t>
                </a:r>
                <a:r>
                  <a:rPr kumimoji="0" lang="ca-E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. </a:t>
                </a:r>
                <a:r>
                  <a:rPr lang="ca-E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ca-ES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ca-ES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ca-ES" altLang="en-US" b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kumimoji="0" lang="ca-E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 representaria </a:t>
                </a:r>
                <a:r>
                  <a:rPr kumimoji="0" lang="ca-ES" altLang="en-US" b="1" i="1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ponerse</a:t>
                </a:r>
                <a:r>
                  <a:rPr kumimoji="0" lang="ca-E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los </a:t>
                </a:r>
                <a:r>
                  <a:rPr kumimoji="0" lang="ca-ES" altLang="en-US" b="1" i="1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calcetines</a:t>
                </a:r>
                <a:r>
                  <a:rPr kumimoji="0" lang="ca-E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kumimoji="0" lang="ca-ES" altLang="en-US" b="1" i="1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seguidos</a:t>
                </a:r>
                <a:r>
                  <a:rPr kumimoji="0" lang="ca-E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de </a:t>
                </a:r>
                <a:r>
                  <a:rPr kumimoji="0" lang="ca-ES" altLang="en-US" b="1" i="1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zapatos</a:t>
                </a:r>
                <a:r>
                  <a:rPr kumimoji="0" lang="ca-E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. Para </a:t>
                </a:r>
                <a:r>
                  <a:rPr kumimoji="0" lang="ca-ES" altLang="en-US" b="1" i="1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quitarse</a:t>
                </a:r>
                <a:r>
                  <a:rPr kumimoji="0" lang="ca-ES" altLang="en-US" b="1" i="1" u="none" strike="noStrike" cap="none" normalizeH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ca-E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a-ES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ca-E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lang="ca-E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ca-E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kumimoji="0" lang="ca-E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 </a:t>
                </a:r>
                <a:r>
                  <a:rPr kumimoji="0" lang="ca-ES" altLang="en-US" b="0" i="0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tiene</a:t>
                </a:r>
                <a:r>
                  <a:rPr kumimoji="0" lang="ca-ES" altLang="en-US" b="0" i="0" u="none" strike="noStrike" cap="none" normalizeH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que ser</a:t>
                </a:r>
                <a:r>
                  <a:rPr kumimoji="0" lang="ca-E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kumimoji="0" lang="ca-E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en </a:t>
                </a:r>
                <a:r>
                  <a:rPr kumimoji="0" lang="ca-ES" altLang="en-US" b="1" i="1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orden</a:t>
                </a:r>
                <a:r>
                  <a:rPr kumimoji="0" lang="ca-E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kumimoji="0" lang="ca-ES" altLang="en-US" b="1" i="1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inverso</a:t>
                </a:r>
                <a:r>
                  <a:rPr kumimoji="0" lang="ca-E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 es </a:t>
                </a:r>
                <a:r>
                  <a:rPr kumimoji="0" lang="ca-ES" altLang="en-US" b="0" i="0" u="none" strike="noStrike" cap="none" normalizeH="0" baseline="0" dirty="0" err="1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decir</a:t>
                </a:r>
                <a:r>
                  <a:rPr lang="ca-ES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ca-E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a-E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p>
                      <m:sSupPr>
                        <m:ctrlPr>
                          <a:rPr lang="ca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ca-E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a-E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kumimoji="0" lang="ca-E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” </a:t>
                </a:r>
                <a:r>
                  <a:rPr kumimoji="0" lang="ca-E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4">
                <a:extLst>
                  <a:ext uri="{FF2B5EF4-FFF2-40B4-BE49-F238E27FC236}">
                    <a16:creationId xmlns:a16="http://schemas.microsoft.com/office/drawing/2014/main" id="{5C61B7D7-D881-4E4F-98A4-948C2D839E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79660" y="88579"/>
                <a:ext cx="5258612" cy="2333203"/>
              </a:xfrm>
              <a:prstGeom prst="rect">
                <a:avLst/>
              </a:prstGeom>
              <a:blipFill>
                <a:blip r:embed="rId13"/>
                <a:stretch>
                  <a:fillRect l="-580" t="-1047" r="-1508" b="-3665"/>
                </a:stretch>
              </a:blipFill>
              <a:ln>
                <a:noFill/>
              </a:ln>
              <a:effectLst>
                <a:softEdge rad="31750"/>
              </a:effectLst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2875CC67-9382-4CA9-83FE-8BCFBC228E32}"/>
              </a:ext>
            </a:extLst>
          </p:cNvPr>
          <p:cNvSpPr txBox="1"/>
          <p:nvPr/>
        </p:nvSpPr>
        <p:spPr>
          <a:xfrm>
            <a:off x="6933384" y="2348883"/>
            <a:ext cx="525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25E4F"/>
                </a:solidFill>
              </a:rPr>
              <a:t>Invertir la inversa… ¡</a:t>
            </a:r>
            <a:r>
              <a:rPr lang="ca-ES" b="1" dirty="0" err="1">
                <a:solidFill>
                  <a:srgbClr val="F25E4F"/>
                </a:solidFill>
              </a:rPr>
              <a:t>vuelve</a:t>
            </a:r>
            <a:r>
              <a:rPr lang="ca-ES" b="1" dirty="0">
                <a:solidFill>
                  <a:srgbClr val="F25E4F"/>
                </a:solidFill>
              </a:rPr>
              <a:t> a dar la </a:t>
            </a:r>
            <a:r>
              <a:rPr lang="ca-ES" b="1" dirty="0" err="1">
                <a:solidFill>
                  <a:srgbClr val="F25E4F"/>
                </a:solidFill>
              </a:rPr>
              <a:t>matriz</a:t>
            </a:r>
            <a:r>
              <a:rPr lang="ca-ES" b="1" dirty="0">
                <a:solidFill>
                  <a:srgbClr val="F25E4F"/>
                </a:solidFill>
              </a:rPr>
              <a:t> original!</a:t>
            </a:r>
          </a:p>
        </p:txBody>
      </p:sp>
      <p:cxnSp>
        <p:nvCxnSpPr>
          <p:cNvPr id="113" name="Conexão reta unidirecional 112">
            <a:extLst>
              <a:ext uri="{FF2B5EF4-FFF2-40B4-BE49-F238E27FC236}">
                <a16:creationId xmlns:a16="http://schemas.microsoft.com/office/drawing/2014/main" id="{993CD5C5-8615-4A7E-A11C-1A7F7B22A6D9}"/>
              </a:ext>
            </a:extLst>
          </p:cNvPr>
          <p:cNvCxnSpPr>
            <a:cxnSpLocks/>
            <a:stCxn id="112" idx="1"/>
          </p:cNvCxnSpPr>
          <p:nvPr/>
        </p:nvCxnSpPr>
        <p:spPr>
          <a:xfrm flipH="1">
            <a:off x="5362530" y="2533549"/>
            <a:ext cx="1570854" cy="9023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D613D067-4F77-48E0-A0B1-9DD7322EDDFD}"/>
              </a:ext>
            </a:extLst>
          </p:cNvPr>
          <p:cNvSpPr txBox="1"/>
          <p:nvPr/>
        </p:nvSpPr>
        <p:spPr>
          <a:xfrm>
            <a:off x="6935825" y="2775514"/>
            <a:ext cx="5225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25E4F"/>
                </a:solidFill>
              </a:rPr>
              <a:t>¡Invertir el </a:t>
            </a:r>
            <a:r>
              <a:rPr lang="ca-ES" b="1" dirty="0" err="1">
                <a:solidFill>
                  <a:srgbClr val="F25E4F"/>
                </a:solidFill>
              </a:rPr>
              <a:t>producto</a:t>
            </a:r>
            <a:r>
              <a:rPr lang="ca-ES" b="1" dirty="0">
                <a:solidFill>
                  <a:srgbClr val="F25E4F"/>
                </a:solidFill>
              </a:rPr>
              <a:t> de una </a:t>
            </a:r>
            <a:r>
              <a:rPr lang="ca-ES" b="1" dirty="0" err="1">
                <a:solidFill>
                  <a:srgbClr val="F25E4F"/>
                </a:solidFill>
              </a:rPr>
              <a:t>matriz</a:t>
            </a:r>
            <a:r>
              <a:rPr lang="ca-ES" b="1" dirty="0">
                <a:solidFill>
                  <a:srgbClr val="F25E4F"/>
                </a:solidFill>
              </a:rPr>
              <a:t> por un escalar es lo </a:t>
            </a:r>
            <a:r>
              <a:rPr lang="ca-ES" b="1" dirty="0" err="1">
                <a:solidFill>
                  <a:srgbClr val="F25E4F"/>
                </a:solidFill>
              </a:rPr>
              <a:t>mismo</a:t>
            </a:r>
            <a:r>
              <a:rPr lang="ca-ES" b="1" dirty="0">
                <a:solidFill>
                  <a:srgbClr val="F25E4F"/>
                </a:solidFill>
              </a:rPr>
              <a:t> que multiplicar la inversa de la </a:t>
            </a:r>
            <a:r>
              <a:rPr lang="ca-ES" b="1" dirty="0" err="1">
                <a:solidFill>
                  <a:srgbClr val="F25E4F"/>
                </a:solidFill>
              </a:rPr>
              <a:t>matriz</a:t>
            </a:r>
            <a:r>
              <a:rPr lang="ca-ES" b="1" dirty="0">
                <a:solidFill>
                  <a:srgbClr val="F25E4F"/>
                </a:solidFill>
              </a:rPr>
              <a:t> por el </a:t>
            </a:r>
            <a:r>
              <a:rPr lang="ca-ES" b="1" dirty="0" err="1">
                <a:solidFill>
                  <a:srgbClr val="F25E4F"/>
                </a:solidFill>
              </a:rPr>
              <a:t>inverso</a:t>
            </a:r>
            <a:r>
              <a:rPr lang="ca-ES" b="1" dirty="0">
                <a:solidFill>
                  <a:srgbClr val="F25E4F"/>
                </a:solidFill>
              </a:rPr>
              <a:t> del escalar! </a:t>
            </a:r>
            <a:r>
              <a:rPr lang="ca-ES" dirty="0">
                <a:solidFill>
                  <a:srgbClr val="F25E4F"/>
                </a:solidFill>
              </a:rPr>
              <a:t>Por lo </a:t>
            </a:r>
            <a:r>
              <a:rPr lang="ca-ES" dirty="0" err="1">
                <a:solidFill>
                  <a:srgbClr val="F25E4F"/>
                </a:solidFill>
              </a:rPr>
              <a:t>tanto</a:t>
            </a:r>
            <a:r>
              <a:rPr lang="ca-ES" dirty="0">
                <a:solidFill>
                  <a:srgbClr val="F25E4F"/>
                </a:solidFill>
              </a:rPr>
              <a:t>, ¡el escalar no </a:t>
            </a:r>
            <a:r>
              <a:rPr lang="ca-ES" dirty="0" err="1">
                <a:solidFill>
                  <a:srgbClr val="F25E4F"/>
                </a:solidFill>
              </a:rPr>
              <a:t>puede</a:t>
            </a:r>
            <a:r>
              <a:rPr lang="ca-ES" dirty="0">
                <a:solidFill>
                  <a:srgbClr val="F25E4F"/>
                </a:solidFill>
              </a:rPr>
              <a:t> ser cero!</a:t>
            </a:r>
          </a:p>
        </p:txBody>
      </p:sp>
      <p:cxnSp>
        <p:nvCxnSpPr>
          <p:cNvPr id="116" name="Conexão reta unidirecional 115">
            <a:extLst>
              <a:ext uri="{FF2B5EF4-FFF2-40B4-BE49-F238E27FC236}">
                <a16:creationId xmlns:a16="http://schemas.microsoft.com/office/drawing/2014/main" id="{70812926-754B-435F-A653-283133B8E5D9}"/>
              </a:ext>
            </a:extLst>
          </p:cNvPr>
          <p:cNvCxnSpPr>
            <a:cxnSpLocks/>
            <a:stCxn id="115" idx="1"/>
          </p:cNvCxnSpPr>
          <p:nvPr/>
        </p:nvCxnSpPr>
        <p:spPr>
          <a:xfrm flipH="1" flipV="1">
            <a:off x="5611975" y="3237179"/>
            <a:ext cx="1323850" cy="138500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xão reta unidirecional 116">
            <a:extLst>
              <a:ext uri="{FF2B5EF4-FFF2-40B4-BE49-F238E27FC236}">
                <a16:creationId xmlns:a16="http://schemas.microsoft.com/office/drawing/2014/main" id="{9EBA4735-A6D2-420F-8B0F-663189A8FFFD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5573496" y="4188830"/>
            <a:ext cx="1306164" cy="135960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m 52" descr="Uma imagem com objeto&#10;&#10;Descrição gerada automaticamente">
            <a:extLst>
              <a:ext uri="{FF2B5EF4-FFF2-40B4-BE49-F238E27FC236}">
                <a16:creationId xmlns:a16="http://schemas.microsoft.com/office/drawing/2014/main" id="{B7A1AC63-2DED-40F3-9FE7-63EDBFA1C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23" y="4653274"/>
            <a:ext cx="1698793" cy="955571"/>
          </a:xfrm>
          <a:prstGeom prst="rect">
            <a:avLst/>
          </a:prstGeom>
        </p:spPr>
      </p:pic>
      <p:sp>
        <p:nvSpPr>
          <p:cNvPr id="54" name="Retângulo 53">
            <a:extLst>
              <a:ext uri="{FF2B5EF4-FFF2-40B4-BE49-F238E27FC236}">
                <a16:creationId xmlns:a16="http://schemas.microsoft.com/office/drawing/2014/main" id="{E14E4FC4-A74C-407C-8EC9-94A78674F4BA}"/>
              </a:ext>
            </a:extLst>
          </p:cNvPr>
          <p:cNvSpPr/>
          <p:nvPr/>
        </p:nvSpPr>
        <p:spPr>
          <a:xfrm>
            <a:off x="6935825" y="4596188"/>
            <a:ext cx="450093" cy="1113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4A7C1B33-A43F-4917-8615-A892CB0B1A55}"/>
              </a:ext>
            </a:extLst>
          </p:cNvPr>
          <p:cNvSpPr/>
          <p:nvPr/>
        </p:nvSpPr>
        <p:spPr>
          <a:xfrm>
            <a:off x="8490401" y="4970987"/>
            <a:ext cx="287117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altLang="en-US" sz="1400" b="1" i="1" dirty="0" err="1">
                <a:solidFill>
                  <a:srgbClr val="222222"/>
                </a:solidFill>
                <a:cs typeface="Arial" panose="020B0604020202020204" pitchFamily="34" charset="0"/>
              </a:rPr>
              <a:t>Haga</a:t>
            </a:r>
            <a:r>
              <a:rPr lang="ca-ES" altLang="en-US" sz="1400" b="1" i="1" dirty="0">
                <a:solidFill>
                  <a:srgbClr val="222222"/>
                </a:solidFill>
                <a:cs typeface="Arial" panose="020B0604020202020204" pitchFamily="34" charset="0"/>
              </a:rPr>
              <a:t> clic en la </a:t>
            </a:r>
            <a:r>
              <a:rPr lang="ca-ES" altLang="en-US" sz="1400" b="1" i="1" dirty="0" err="1">
                <a:solidFill>
                  <a:srgbClr val="222222"/>
                </a:solidFill>
                <a:cs typeface="Arial" panose="020B0604020202020204" pitchFamily="34" charset="0"/>
              </a:rPr>
              <a:t>imagen</a:t>
            </a:r>
            <a:endParaRPr lang="ca-ES" altLang="en-US" sz="1400" b="1" i="1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algn="ctr"/>
            <a:r>
              <a:rPr lang="ca-ES" altLang="en-US" sz="1100" dirty="0">
                <a:solidFill>
                  <a:srgbClr val="222222"/>
                </a:solidFill>
                <a:cs typeface="Arial" panose="020B0604020202020204" pitchFamily="34" charset="0"/>
              </a:rPr>
              <a:t>si </a:t>
            </a:r>
            <a:r>
              <a:rPr lang="ca-ES" altLang="en-US" sz="1100" dirty="0" err="1">
                <a:solidFill>
                  <a:srgbClr val="222222"/>
                </a:solidFill>
                <a:cs typeface="Arial" panose="020B0604020202020204" pitchFamily="34" charset="0"/>
              </a:rPr>
              <a:t>desea</a:t>
            </a:r>
            <a:r>
              <a:rPr lang="ca-ES" altLang="en-US" sz="1100" dirty="0">
                <a:solidFill>
                  <a:srgbClr val="222222"/>
                </a:solidFill>
                <a:cs typeface="Arial" panose="020B0604020202020204" pitchFamily="34" charset="0"/>
              </a:rPr>
              <a:t> saber </a:t>
            </a:r>
            <a:r>
              <a:rPr lang="ca-ES" altLang="en-US" sz="1100" dirty="0" err="1">
                <a:solidFill>
                  <a:srgbClr val="222222"/>
                </a:solidFill>
                <a:cs typeface="Arial" panose="020B0604020202020204" pitchFamily="34" charset="0"/>
              </a:rPr>
              <a:t>más</a:t>
            </a:r>
            <a:r>
              <a:rPr lang="ca-ES" altLang="en-US" sz="1100" dirty="0">
                <a:solidFill>
                  <a:srgbClr val="222222"/>
                </a:solidFill>
                <a:cs typeface="Arial" panose="020B0604020202020204" pitchFamily="34" charset="0"/>
              </a:rPr>
              <a:t> de la “regla”</a:t>
            </a:r>
            <a:endParaRPr lang="ca-ES" sz="1100" dirty="0"/>
          </a:p>
        </p:txBody>
      </p:sp>
      <p:sp>
        <p:nvSpPr>
          <p:cNvPr id="118" name="Retângulo: Cantos Arredondados 117">
            <a:extLst>
              <a:ext uri="{FF2B5EF4-FFF2-40B4-BE49-F238E27FC236}">
                <a16:creationId xmlns:a16="http://schemas.microsoft.com/office/drawing/2014/main" id="{ABF51C84-7E73-48A0-BDA0-8E476D35A0B0}"/>
              </a:ext>
            </a:extLst>
          </p:cNvPr>
          <p:cNvSpPr/>
          <p:nvPr/>
        </p:nvSpPr>
        <p:spPr>
          <a:xfrm>
            <a:off x="2034897" y="5706760"/>
            <a:ext cx="9633671" cy="1055780"/>
          </a:xfrm>
          <a:prstGeom prst="roundRect">
            <a:avLst>
              <a:gd name="adj" fmla="val 21086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: Cantos Arredondados 28">
                <a:extLst>
                  <a:ext uri="{FF2B5EF4-FFF2-40B4-BE49-F238E27FC236}">
                    <a16:creationId xmlns:a16="http://schemas.microsoft.com/office/drawing/2014/main" id="{AB9BA7F4-7B06-476E-AB9B-09F35EEE4478}"/>
                  </a:ext>
                </a:extLst>
              </p:cNvPr>
              <p:cNvSpPr/>
              <p:nvPr/>
            </p:nvSpPr>
            <p:spPr>
              <a:xfrm>
                <a:off x="8186418" y="5969591"/>
                <a:ext cx="3392156" cy="51077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ca-E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ca-E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ca-E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ca-E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ca-ES" sz="2400" i="1"/>
                            <m:t> </m:t>
                          </m:r>
                        </m:e>
                        <m:sup>
                          <m:r>
                            <a:rPr lang="ca-E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ca-E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p>
                        <m:sSupPr>
                          <m:ctrlPr>
                            <a:rPr lang="ca-E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ca-E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ca-E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ca-E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ca-E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ca-ES" sz="2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etângulo: Cantos Arredondados 28">
                <a:extLst>
                  <a:ext uri="{FF2B5EF4-FFF2-40B4-BE49-F238E27FC236}">
                    <a16:creationId xmlns:a16="http://schemas.microsoft.com/office/drawing/2014/main" id="{AB9BA7F4-7B06-476E-AB9B-09F35EEE4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418" y="5969591"/>
                <a:ext cx="3392156" cy="510778"/>
              </a:xfrm>
              <a:prstGeom prst="roundRect">
                <a:avLst/>
              </a:prstGeom>
              <a:blipFill>
                <a:blip r:embed="rId15"/>
                <a:stretch>
                  <a:fillRect l="-538" b="-9302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3E1B71ED-9FA9-476E-BD1E-843F45AF4038}"/>
                  </a:ext>
                </a:extLst>
              </p:cNvPr>
              <p:cNvSpPr/>
              <p:nvPr/>
            </p:nvSpPr>
            <p:spPr>
              <a:xfrm>
                <a:off x="2034890" y="5790953"/>
                <a:ext cx="6513479" cy="469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ca-ES" dirty="0"/>
                  <a:t>Si</a:t>
                </a:r>
                <a:r>
                  <a:rPr lang="ca-ES" b="1" dirty="0"/>
                  <a:t> </a:t>
                </a:r>
                <a14:m>
                  <m:oMath xmlns:m="http://schemas.openxmlformats.org/officeDocument/2006/math">
                    <m:r>
                      <a:rPr lang="ca-ES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b="1" dirty="0"/>
                  <a:t> y </a:t>
                </a:r>
                <a14:m>
                  <m:oMath xmlns:m="http://schemas.openxmlformats.org/officeDocument/2006/math">
                    <m:r>
                      <a:rPr lang="ca-ES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ca-ES" b="1" dirty="0"/>
                  <a:t> son invertibles</a:t>
                </a:r>
                <a:r>
                  <a:rPr lang="ca-ES" dirty="0"/>
                  <a:t>, ¿</a:t>
                </a:r>
                <a:r>
                  <a:rPr lang="ca-ES" dirty="0" err="1"/>
                  <a:t>qué</a:t>
                </a:r>
                <a:r>
                  <a:rPr lang="ca-ES" dirty="0"/>
                  <a:t> </a:t>
                </a:r>
                <a:r>
                  <a:rPr lang="ca-ES" dirty="0" err="1"/>
                  <a:t>podemos</a:t>
                </a:r>
                <a:r>
                  <a:rPr lang="ca-ES" dirty="0"/>
                  <a:t> </a:t>
                </a:r>
                <a:r>
                  <a:rPr lang="ca-ES" dirty="0" err="1"/>
                  <a:t>decir</a:t>
                </a:r>
                <a:r>
                  <a:rPr lang="ca-ES" dirty="0"/>
                  <a:t> sobre</a:t>
                </a:r>
                <a14:m>
                  <m:oMath xmlns:m="http://schemas.openxmlformats.org/officeDocument/2006/math">
                    <m:r>
                      <a:rPr lang="ca-ES" b="0" i="0" smtClean="0"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ca-E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a-ES" b="1" i="1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ca-ES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ca-ES" b="1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ca-ES" b="1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ca-ES" b="1" i="1"/>
                          <m:t> </m:t>
                        </m:r>
                      </m:e>
                      <m:sup>
                        <m:r>
                          <a:rPr lang="ca-E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a-E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ca-ES" dirty="0"/>
                  <a:t>?</a:t>
                </a: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3E1B71ED-9FA9-476E-BD1E-843F45AF40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890" y="5790953"/>
                <a:ext cx="6513479" cy="469937"/>
              </a:xfrm>
              <a:prstGeom prst="rect">
                <a:avLst/>
              </a:prstGeom>
              <a:blipFill>
                <a:blip r:embed="rId16"/>
                <a:stretch>
                  <a:fillRect l="-843" b="-20779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 30">
            <a:extLst>
              <a:ext uri="{FF2B5EF4-FFF2-40B4-BE49-F238E27FC236}">
                <a16:creationId xmlns:a16="http://schemas.microsoft.com/office/drawing/2014/main" id="{5F23C75F-1446-40BA-BB98-51711D68DD5C}"/>
              </a:ext>
            </a:extLst>
          </p:cNvPr>
          <p:cNvSpPr/>
          <p:nvPr/>
        </p:nvSpPr>
        <p:spPr>
          <a:xfrm>
            <a:off x="2105790" y="6151699"/>
            <a:ext cx="6513479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a-ES" dirty="0"/>
              <a:t>¡No </a:t>
            </a:r>
            <a:r>
              <a:rPr lang="ca-ES" dirty="0" err="1"/>
              <a:t>hay</a:t>
            </a:r>
            <a:r>
              <a:rPr lang="ca-ES" dirty="0"/>
              <a:t> </a:t>
            </a:r>
            <a:r>
              <a:rPr lang="ca-ES" dirty="0" err="1"/>
              <a:t>garantías</a:t>
            </a:r>
            <a:r>
              <a:rPr lang="ca-ES" dirty="0"/>
              <a:t> sobre esta inversa! ¡</a:t>
            </a:r>
            <a:r>
              <a:rPr lang="ca-ES" dirty="0" err="1"/>
              <a:t>Tenga</a:t>
            </a:r>
            <a:r>
              <a:rPr lang="ca-ES" dirty="0"/>
              <a:t> </a:t>
            </a:r>
            <a:r>
              <a:rPr lang="ca-ES" b="1" dirty="0" err="1"/>
              <a:t>cuidado</a:t>
            </a:r>
            <a:r>
              <a:rPr lang="ca-ES" b="1" dirty="0"/>
              <a:t>!</a:t>
            </a:r>
          </a:p>
        </p:txBody>
      </p:sp>
      <p:sp>
        <p:nvSpPr>
          <p:cNvPr id="32" name="Retângulo: Cantos Arredondados 21">
            <a:hlinkClick r:id="rId17" action="ppaction://hlinksldjump"/>
            <a:extLst>
              <a:ext uri="{FF2B5EF4-FFF2-40B4-BE49-F238E27FC236}">
                <a16:creationId xmlns:a16="http://schemas.microsoft.com/office/drawing/2014/main" id="{6FC68EC3-2082-4920-A9AE-2FEADF354349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Inversa de una </a:t>
            </a:r>
            <a:r>
              <a:rPr lang="ca-ES" b="1" dirty="0" err="1">
                <a:solidFill>
                  <a:schemeClr val="tx1"/>
                </a:solidFill>
              </a:rPr>
              <a:t>Matriz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22">
            <a:hlinkClick r:id="rId18" action="ppaction://hlinksldjump"/>
            <a:extLst>
              <a:ext uri="{FF2B5EF4-FFF2-40B4-BE49-F238E27FC236}">
                <a16:creationId xmlns:a16="http://schemas.microsoft.com/office/drawing/2014/main" id="{BAEC2950-BB41-4C00-8FDE-0823D6F3F6B7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sz="1700" b="1" dirty="0" err="1">
                <a:solidFill>
                  <a:schemeClr val="tx1"/>
                </a:solidFill>
              </a:rPr>
              <a:t>Propiedades</a:t>
            </a:r>
            <a:r>
              <a:rPr lang="ca-ES" sz="1700" b="1" dirty="0">
                <a:solidFill>
                  <a:schemeClr val="tx1"/>
                </a:solidFill>
              </a:rPr>
              <a:t> de la Inversa</a:t>
            </a:r>
          </a:p>
        </p:txBody>
      </p:sp>
    </p:spTree>
    <p:extLst>
      <p:ext uri="{BB962C8B-B14F-4D97-AF65-F5344CB8AC3E}">
        <p14:creationId xmlns:p14="http://schemas.microsoft.com/office/powerpoint/2010/main" val="131843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100" grpId="0" animBg="1"/>
      <p:bldP spid="110" grpId="0" animBg="1"/>
      <p:bldP spid="6" grpId="0"/>
      <p:bldP spid="20" grpId="0" animBg="1"/>
      <p:bldP spid="20" grpId="1" animBg="1"/>
      <p:bldP spid="115" grpId="0"/>
      <p:bldP spid="56" grpId="0"/>
      <p:bldP spid="118" grpId="0" animBg="1"/>
      <p:bldP spid="29" grpId="0" animBg="1"/>
      <p:bldP spid="2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B21078D2-F25A-444D-97A7-65B03468A5E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6D23AC89-37BB-4862-9171-7FDB4838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EFD65D4E-3BA5-4299-8C67-F27B21B89633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670A095F-26E4-470D-858A-8644C152F84E}"/>
              </a:ext>
            </a:extLst>
          </p:cNvPr>
          <p:cNvSpPr/>
          <p:nvPr/>
        </p:nvSpPr>
        <p:spPr>
          <a:xfrm>
            <a:off x="2034898" y="262845"/>
            <a:ext cx="4717590" cy="4797851"/>
          </a:xfrm>
          <a:prstGeom prst="roundRect">
            <a:avLst>
              <a:gd name="adj" fmla="val 5852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F68AA504-3DBC-4FE1-AC19-0665B504F1C1}"/>
              </a:ext>
            </a:extLst>
          </p:cNvPr>
          <p:cNvSpPr/>
          <p:nvPr/>
        </p:nvSpPr>
        <p:spPr>
          <a:xfrm>
            <a:off x="2353829" y="462705"/>
            <a:ext cx="3645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2400" b="1" u="sng" dirty="0" err="1">
                <a:solidFill>
                  <a:srgbClr val="F25E4F"/>
                </a:solidFill>
              </a:rPr>
              <a:t>Proposiciones</a:t>
            </a:r>
            <a:r>
              <a:rPr lang="ca-ES" sz="2400" b="1" u="sng" dirty="0">
                <a:solidFill>
                  <a:srgbClr val="F25E4F"/>
                </a:solidFill>
              </a:rPr>
              <a:t> </a:t>
            </a:r>
            <a:endParaRPr lang="ca-ES" sz="2400" u="sng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/>
              <p:nvPr/>
            </p:nvSpPr>
            <p:spPr>
              <a:xfrm>
                <a:off x="2353828" y="1067047"/>
                <a:ext cx="4077117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sz="2000" dirty="0"/>
                  <a:t>Si los </a:t>
                </a:r>
                <a:r>
                  <a:rPr lang="ca-ES" sz="2000" dirty="0" err="1"/>
                  <a:t>tamaños</a:t>
                </a:r>
                <a:r>
                  <a:rPr lang="ca-ES" sz="2000" dirty="0"/>
                  <a:t> de las </a:t>
                </a:r>
                <a:r>
                  <a:rPr lang="ca-ES" sz="2000" dirty="0" err="1"/>
                  <a:t>matrices</a:t>
                </a:r>
                <a:r>
                  <a:rPr lang="ca-ES" sz="2000" dirty="0"/>
                  <a:t> </a:t>
                </a:r>
                <a:r>
                  <a:rPr lang="ca-ES" sz="2000" dirty="0" err="1"/>
                  <a:t>siguientes</a:t>
                </a:r>
                <a:r>
                  <a:rPr lang="ca-ES" sz="2000" dirty="0"/>
                  <a:t> son tales que se </a:t>
                </a:r>
                <a:r>
                  <a:rPr lang="ca-ES" sz="2000" dirty="0" err="1"/>
                  <a:t>pueden</a:t>
                </a:r>
                <a:r>
                  <a:rPr lang="ca-ES" sz="2000" dirty="0"/>
                  <a:t> </a:t>
                </a:r>
                <a:r>
                  <a:rPr lang="ca-ES" sz="2000" dirty="0" err="1"/>
                  <a:t>realtzar</a:t>
                </a:r>
                <a:r>
                  <a:rPr lang="ca-ES" sz="2000" dirty="0"/>
                  <a:t> las </a:t>
                </a:r>
                <a:r>
                  <a:rPr lang="ca-ES" sz="2000" dirty="0" err="1"/>
                  <a:t>operaciones</a:t>
                </a:r>
                <a:r>
                  <a:rPr lang="ca-ES" sz="2000" dirty="0"/>
                  <a:t> </a:t>
                </a:r>
                <a:r>
                  <a:rPr lang="ca-ES" sz="2000" dirty="0" err="1"/>
                  <a:t>indicadas</a:t>
                </a:r>
                <a:r>
                  <a:rPr lang="ca-ES" sz="2000" dirty="0"/>
                  <a:t> y  </a:t>
                </a:r>
                <a14:m>
                  <m:oMath xmlns:m="http://schemas.openxmlformats.org/officeDocument/2006/math">
                    <m:r>
                      <a:rPr lang="ca-ES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ca-ES" sz="2000" i="1">
                        <a:latin typeface="Cambria Math" panose="02040503050406030204" pitchFamily="18" charset="0"/>
                      </a:rPr>
                      <m:t> (≠0)</m:t>
                    </m:r>
                  </m:oMath>
                </a14:m>
                <a:r>
                  <a:rPr lang="ca-ES" sz="2000" dirty="0"/>
                  <a:t> es un escalar, </a:t>
                </a:r>
                <a:r>
                  <a:rPr lang="ca-ES" sz="2000" dirty="0" err="1"/>
                  <a:t>entonces</a:t>
                </a:r>
                <a:r>
                  <a:rPr lang="ca-ES" sz="2000" dirty="0"/>
                  <a:t>:  </a:t>
                </a:r>
              </a:p>
            </p:txBody>
          </p:sp>
        </mc:Choice>
        <mc:Fallback xmlns="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828" y="1067047"/>
                <a:ext cx="4077117" cy="1323439"/>
              </a:xfrm>
              <a:prstGeom prst="rect">
                <a:avLst/>
              </a:prstGeom>
              <a:blipFill>
                <a:blip r:embed="rId6"/>
                <a:stretch>
                  <a:fillRect l="-1495" t="-2304" r="-1644" b="-737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/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ca-E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a-E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ca-ES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ca-E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ca-ES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blipFill>
                <a:blip r:embed="rId9"/>
                <a:stretch>
                  <a:fillRect l="-383" b="-6667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/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𝑘𝐴</m:t>
                          </m:r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ca-E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a-E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ca-ES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a-E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ca-E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a:rPr lang="ca-ES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ca-ES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/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ca-E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a-E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ca-E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ca-E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ca-E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a-E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ca-E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ca-E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ca-ES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/>
              <p:nvPr/>
            </p:nvSpPr>
            <p:spPr>
              <a:xfrm>
                <a:off x="6930831" y="4016192"/>
                <a:ext cx="5225169" cy="646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b="1" dirty="0">
                    <a:solidFill>
                      <a:srgbClr val="F25E4F"/>
                    </a:solidFill>
                  </a:rPr>
                  <a:t>“regla de </a:t>
                </a:r>
                <a:r>
                  <a:rPr lang="ca-ES" b="1" dirty="0" err="1">
                    <a:solidFill>
                      <a:srgbClr val="F25E4F"/>
                    </a:solidFill>
                  </a:rPr>
                  <a:t>calcetines</a:t>
                </a:r>
                <a:r>
                  <a:rPr lang="ca-ES" b="1" dirty="0">
                    <a:solidFill>
                      <a:srgbClr val="F25E4F"/>
                    </a:solidFill>
                  </a:rPr>
                  <a:t> y </a:t>
                </a:r>
                <a:r>
                  <a:rPr lang="ca-ES" b="1" dirty="0" err="1">
                    <a:solidFill>
                      <a:srgbClr val="F25E4F"/>
                    </a:solidFill>
                  </a:rPr>
                  <a:t>zapatos</a:t>
                </a:r>
                <a:r>
                  <a:rPr lang="ca-ES" b="1" dirty="0">
                    <a:solidFill>
                      <a:srgbClr val="F25E4F"/>
                    </a:solidFill>
                  </a:rPr>
                  <a:t>” -similar a </a:t>
                </a:r>
                <a:r>
                  <a:rPr lang="ca-ES" b="1" dirty="0" err="1">
                    <a:solidFill>
                      <a:srgbClr val="F25E4F"/>
                    </a:solidFill>
                  </a:rPr>
                  <a:t>transpuesta</a:t>
                </a:r>
                <a:r>
                  <a:rPr lang="ca-ES" b="1" dirty="0">
                    <a:solidFill>
                      <a:srgbClr val="F25E4F"/>
                    </a:solidFill>
                  </a:rPr>
                  <a:t> de </a:t>
                </a:r>
                <a14:m>
                  <m:oMath xmlns:m="http://schemas.openxmlformats.org/officeDocument/2006/math">
                    <m:r>
                      <a:rPr lang="ca-ES" b="1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endParaRPr lang="ca-ES" b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831" y="4016192"/>
                <a:ext cx="5225169" cy="646518"/>
              </a:xfrm>
              <a:prstGeom prst="rect">
                <a:avLst/>
              </a:prstGeom>
              <a:blipFill>
                <a:blip r:embed="rId12"/>
                <a:stretch>
                  <a:fillRect l="-1050" t="-5660" b="-1415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2875CC67-9382-4CA9-83FE-8BCFBC228E32}"/>
              </a:ext>
            </a:extLst>
          </p:cNvPr>
          <p:cNvSpPr txBox="1"/>
          <p:nvPr/>
        </p:nvSpPr>
        <p:spPr>
          <a:xfrm>
            <a:off x="6933384" y="2348883"/>
            <a:ext cx="525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25E4F"/>
                </a:solidFill>
              </a:rPr>
              <a:t>Invertir la inversa… ¡</a:t>
            </a:r>
            <a:r>
              <a:rPr lang="ca-ES" b="1" dirty="0" err="1">
                <a:solidFill>
                  <a:srgbClr val="F25E4F"/>
                </a:solidFill>
              </a:rPr>
              <a:t>vuelve</a:t>
            </a:r>
            <a:r>
              <a:rPr lang="ca-ES" b="1" dirty="0">
                <a:solidFill>
                  <a:srgbClr val="F25E4F"/>
                </a:solidFill>
              </a:rPr>
              <a:t> a dar la </a:t>
            </a:r>
            <a:r>
              <a:rPr lang="ca-ES" b="1" dirty="0" err="1">
                <a:solidFill>
                  <a:srgbClr val="F25E4F"/>
                </a:solidFill>
              </a:rPr>
              <a:t>matriz</a:t>
            </a:r>
            <a:r>
              <a:rPr lang="ca-ES" b="1" dirty="0">
                <a:solidFill>
                  <a:srgbClr val="F25E4F"/>
                </a:solidFill>
              </a:rPr>
              <a:t> original!</a:t>
            </a:r>
          </a:p>
        </p:txBody>
      </p:sp>
      <p:cxnSp>
        <p:nvCxnSpPr>
          <p:cNvPr id="113" name="Conexão reta unidirecional 112">
            <a:extLst>
              <a:ext uri="{FF2B5EF4-FFF2-40B4-BE49-F238E27FC236}">
                <a16:creationId xmlns:a16="http://schemas.microsoft.com/office/drawing/2014/main" id="{993CD5C5-8615-4A7E-A11C-1A7F7B22A6D9}"/>
              </a:ext>
            </a:extLst>
          </p:cNvPr>
          <p:cNvCxnSpPr>
            <a:cxnSpLocks/>
            <a:stCxn id="112" idx="1"/>
          </p:cNvCxnSpPr>
          <p:nvPr/>
        </p:nvCxnSpPr>
        <p:spPr>
          <a:xfrm flipH="1">
            <a:off x="5362530" y="2533549"/>
            <a:ext cx="1570854" cy="9023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D613D067-4F77-48E0-A0B1-9DD7322EDDFD}"/>
              </a:ext>
            </a:extLst>
          </p:cNvPr>
          <p:cNvSpPr txBox="1"/>
          <p:nvPr/>
        </p:nvSpPr>
        <p:spPr>
          <a:xfrm>
            <a:off x="6966830" y="2809052"/>
            <a:ext cx="5225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25E4F"/>
                </a:solidFill>
              </a:rPr>
              <a:t>¡Invertir el </a:t>
            </a:r>
            <a:r>
              <a:rPr lang="ca-ES" b="1" dirty="0" err="1">
                <a:solidFill>
                  <a:srgbClr val="F25E4F"/>
                </a:solidFill>
              </a:rPr>
              <a:t>producto</a:t>
            </a:r>
            <a:r>
              <a:rPr lang="ca-ES" b="1" dirty="0">
                <a:solidFill>
                  <a:srgbClr val="F25E4F"/>
                </a:solidFill>
              </a:rPr>
              <a:t> de una </a:t>
            </a:r>
            <a:r>
              <a:rPr lang="ca-ES" b="1" dirty="0" err="1">
                <a:solidFill>
                  <a:srgbClr val="F25E4F"/>
                </a:solidFill>
              </a:rPr>
              <a:t>matriz</a:t>
            </a:r>
            <a:r>
              <a:rPr lang="ca-ES" b="1" dirty="0">
                <a:solidFill>
                  <a:srgbClr val="F25E4F"/>
                </a:solidFill>
              </a:rPr>
              <a:t> por un escalar es lo </a:t>
            </a:r>
            <a:r>
              <a:rPr lang="ca-ES" b="1" dirty="0" err="1">
                <a:solidFill>
                  <a:srgbClr val="F25E4F"/>
                </a:solidFill>
              </a:rPr>
              <a:t>mismo</a:t>
            </a:r>
            <a:r>
              <a:rPr lang="ca-ES" b="1" dirty="0">
                <a:solidFill>
                  <a:srgbClr val="F25E4F"/>
                </a:solidFill>
              </a:rPr>
              <a:t> que multiplicar la inversa de la </a:t>
            </a:r>
            <a:r>
              <a:rPr lang="ca-ES" b="1" dirty="0" err="1">
                <a:solidFill>
                  <a:srgbClr val="F25E4F"/>
                </a:solidFill>
              </a:rPr>
              <a:t>matriz</a:t>
            </a:r>
            <a:r>
              <a:rPr lang="ca-ES" b="1" dirty="0">
                <a:solidFill>
                  <a:srgbClr val="F25E4F"/>
                </a:solidFill>
              </a:rPr>
              <a:t> por el </a:t>
            </a:r>
            <a:r>
              <a:rPr lang="ca-ES" b="1" dirty="0" err="1">
                <a:solidFill>
                  <a:srgbClr val="F25E4F"/>
                </a:solidFill>
              </a:rPr>
              <a:t>inverso</a:t>
            </a:r>
            <a:r>
              <a:rPr lang="ca-ES" b="1" dirty="0">
                <a:solidFill>
                  <a:srgbClr val="F25E4F"/>
                </a:solidFill>
              </a:rPr>
              <a:t> del escalar! </a:t>
            </a:r>
            <a:r>
              <a:rPr lang="ca-ES" dirty="0">
                <a:solidFill>
                  <a:srgbClr val="F25E4F"/>
                </a:solidFill>
              </a:rPr>
              <a:t>Por lo </a:t>
            </a:r>
            <a:r>
              <a:rPr lang="ca-ES" dirty="0" err="1">
                <a:solidFill>
                  <a:srgbClr val="F25E4F"/>
                </a:solidFill>
              </a:rPr>
              <a:t>tanto</a:t>
            </a:r>
            <a:r>
              <a:rPr lang="ca-ES" dirty="0">
                <a:solidFill>
                  <a:srgbClr val="F25E4F"/>
                </a:solidFill>
              </a:rPr>
              <a:t>, ¡el escalar no </a:t>
            </a:r>
            <a:r>
              <a:rPr lang="ca-ES" dirty="0" err="1">
                <a:solidFill>
                  <a:srgbClr val="F25E4F"/>
                </a:solidFill>
              </a:rPr>
              <a:t>puede</a:t>
            </a:r>
            <a:r>
              <a:rPr lang="ca-ES" dirty="0">
                <a:solidFill>
                  <a:srgbClr val="F25E4F"/>
                </a:solidFill>
              </a:rPr>
              <a:t> ser cero!</a:t>
            </a:r>
          </a:p>
        </p:txBody>
      </p:sp>
      <p:cxnSp>
        <p:nvCxnSpPr>
          <p:cNvPr id="116" name="Conexão reta unidirecional 115">
            <a:extLst>
              <a:ext uri="{FF2B5EF4-FFF2-40B4-BE49-F238E27FC236}">
                <a16:creationId xmlns:a16="http://schemas.microsoft.com/office/drawing/2014/main" id="{70812926-754B-435F-A653-283133B8E5D9}"/>
              </a:ext>
            </a:extLst>
          </p:cNvPr>
          <p:cNvCxnSpPr>
            <a:cxnSpLocks/>
            <a:stCxn id="115" idx="1"/>
          </p:cNvCxnSpPr>
          <p:nvPr/>
        </p:nvCxnSpPr>
        <p:spPr>
          <a:xfrm flipH="1" flipV="1">
            <a:off x="5642980" y="3270717"/>
            <a:ext cx="1323850" cy="138500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xão reta unidirecional 116">
            <a:extLst>
              <a:ext uri="{FF2B5EF4-FFF2-40B4-BE49-F238E27FC236}">
                <a16:creationId xmlns:a16="http://schemas.microsoft.com/office/drawing/2014/main" id="{9EBA4735-A6D2-420F-8B0F-663189A8FFFD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5624667" y="4203399"/>
            <a:ext cx="1306164" cy="136052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m 52" descr="Uma imagem com objeto&#10;&#10;Descrição gerada automaticamente">
            <a:extLst>
              <a:ext uri="{FF2B5EF4-FFF2-40B4-BE49-F238E27FC236}">
                <a16:creationId xmlns:a16="http://schemas.microsoft.com/office/drawing/2014/main" id="{B7A1AC63-2DED-40F3-9FE7-63EDBFA1C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23" y="4653274"/>
            <a:ext cx="1698793" cy="955571"/>
          </a:xfrm>
          <a:prstGeom prst="rect">
            <a:avLst/>
          </a:prstGeom>
        </p:spPr>
      </p:pic>
      <p:sp>
        <p:nvSpPr>
          <p:cNvPr id="54" name="Retângulo 53">
            <a:extLst>
              <a:ext uri="{FF2B5EF4-FFF2-40B4-BE49-F238E27FC236}">
                <a16:creationId xmlns:a16="http://schemas.microsoft.com/office/drawing/2014/main" id="{E14E4FC4-A74C-407C-8EC9-94A78674F4BA}"/>
              </a:ext>
            </a:extLst>
          </p:cNvPr>
          <p:cNvSpPr/>
          <p:nvPr/>
        </p:nvSpPr>
        <p:spPr>
          <a:xfrm>
            <a:off x="6935825" y="4596188"/>
            <a:ext cx="450093" cy="1113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4A7C1B33-A43F-4917-8615-A892CB0B1A55}"/>
              </a:ext>
            </a:extLst>
          </p:cNvPr>
          <p:cNvSpPr/>
          <p:nvPr/>
        </p:nvSpPr>
        <p:spPr>
          <a:xfrm>
            <a:off x="8535501" y="4715602"/>
            <a:ext cx="287117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altLang="en-US" b="1" i="1" dirty="0" err="1">
                <a:solidFill>
                  <a:srgbClr val="222222"/>
                </a:solidFill>
                <a:cs typeface="Arial" panose="020B0604020202020204" pitchFamily="34" charset="0"/>
              </a:rPr>
              <a:t>Haga</a:t>
            </a:r>
            <a:r>
              <a:rPr lang="ca-ES" altLang="en-US" b="1" i="1" dirty="0">
                <a:solidFill>
                  <a:srgbClr val="222222"/>
                </a:solidFill>
                <a:cs typeface="Arial" panose="020B0604020202020204" pitchFamily="34" charset="0"/>
              </a:rPr>
              <a:t> clic en la </a:t>
            </a:r>
            <a:r>
              <a:rPr lang="ca-ES" altLang="en-US" b="1" i="1" dirty="0" err="1">
                <a:solidFill>
                  <a:srgbClr val="222222"/>
                </a:solidFill>
                <a:cs typeface="Arial" panose="020B0604020202020204" pitchFamily="34" charset="0"/>
              </a:rPr>
              <a:t>imagen</a:t>
            </a:r>
            <a:endParaRPr lang="ca-ES" altLang="en-US" b="1" i="1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algn="ctr"/>
            <a:r>
              <a:rPr lang="ca-ES" altLang="en-US" sz="1400" dirty="0">
                <a:solidFill>
                  <a:srgbClr val="222222"/>
                </a:solidFill>
                <a:cs typeface="Arial" panose="020B0604020202020204" pitchFamily="34" charset="0"/>
              </a:rPr>
              <a:t>si </a:t>
            </a:r>
            <a:r>
              <a:rPr lang="ca-ES" altLang="en-US" sz="1400" dirty="0" err="1">
                <a:solidFill>
                  <a:srgbClr val="222222"/>
                </a:solidFill>
                <a:cs typeface="Arial" panose="020B0604020202020204" pitchFamily="34" charset="0"/>
              </a:rPr>
              <a:t>desea</a:t>
            </a:r>
            <a:r>
              <a:rPr lang="ca-ES" altLang="en-US" sz="1400" dirty="0">
                <a:solidFill>
                  <a:srgbClr val="222222"/>
                </a:solidFill>
                <a:cs typeface="Arial" panose="020B0604020202020204" pitchFamily="34" charset="0"/>
              </a:rPr>
              <a:t> saber </a:t>
            </a:r>
            <a:r>
              <a:rPr lang="ca-ES" altLang="en-US" sz="1400" dirty="0" err="1">
                <a:solidFill>
                  <a:srgbClr val="222222"/>
                </a:solidFill>
                <a:cs typeface="Arial" panose="020B0604020202020204" pitchFamily="34" charset="0"/>
              </a:rPr>
              <a:t>más</a:t>
            </a:r>
            <a:r>
              <a:rPr lang="ca-ES" altLang="en-US" sz="1400" dirty="0">
                <a:solidFill>
                  <a:srgbClr val="222222"/>
                </a:solidFill>
                <a:cs typeface="Arial" panose="020B0604020202020204" pitchFamily="34" charset="0"/>
              </a:rPr>
              <a:t> de la “regla”</a:t>
            </a:r>
            <a:endParaRPr lang="ca-ES" sz="1400" dirty="0"/>
          </a:p>
          <a:p>
            <a:pPr algn="ctr"/>
            <a:endParaRPr lang="ca-ES" altLang="en-US" sz="1400" b="1" i="1" dirty="0">
              <a:solidFill>
                <a:srgbClr val="222222"/>
              </a:solidFill>
              <a:cs typeface="Arial" panose="020B0604020202020204" pitchFamily="34" charset="0"/>
            </a:endParaRPr>
          </a:p>
        </p:txBody>
      </p:sp>
      <p:sp>
        <p:nvSpPr>
          <p:cNvPr id="118" name="Retângulo: Cantos Arredondados 117">
            <a:extLst>
              <a:ext uri="{FF2B5EF4-FFF2-40B4-BE49-F238E27FC236}">
                <a16:creationId xmlns:a16="http://schemas.microsoft.com/office/drawing/2014/main" id="{ABF51C84-7E73-48A0-BDA0-8E476D35A0B0}"/>
              </a:ext>
            </a:extLst>
          </p:cNvPr>
          <p:cNvSpPr/>
          <p:nvPr/>
        </p:nvSpPr>
        <p:spPr>
          <a:xfrm>
            <a:off x="2034898" y="5250944"/>
            <a:ext cx="9608475" cy="1465905"/>
          </a:xfrm>
          <a:prstGeom prst="roundRect">
            <a:avLst>
              <a:gd name="adj" fmla="val 11908"/>
            </a:avLst>
          </a:prstGeom>
          <a:solidFill>
            <a:schemeClr val="tx1">
              <a:lumMod val="75000"/>
              <a:lumOff val="2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marL="984250" indent="-984250" algn="just">
              <a:spcAft>
                <a:spcPts val="600"/>
              </a:spcAft>
            </a:pP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6D0B24E-00B1-4757-B1AD-7ACD810CABD0}"/>
              </a:ext>
            </a:extLst>
          </p:cNvPr>
          <p:cNvSpPr/>
          <p:nvPr/>
        </p:nvSpPr>
        <p:spPr>
          <a:xfrm>
            <a:off x="2764058" y="5325339"/>
            <a:ext cx="8828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indent="-984250" algn="just">
              <a:spcAft>
                <a:spcPts val="600"/>
              </a:spcAft>
            </a:pPr>
            <a:r>
              <a:rPr lang="ca-ES" b="1" dirty="0" err="1">
                <a:solidFill>
                  <a:srgbClr val="F25E4F"/>
                </a:solidFill>
              </a:rPr>
              <a:t>Recuerde</a:t>
            </a:r>
            <a:r>
              <a:rPr lang="ca-ES" b="1" dirty="0">
                <a:solidFill>
                  <a:srgbClr val="F25E4F"/>
                </a:solidFill>
              </a:rPr>
              <a:t>...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F4DEDF8-0B38-4304-8B97-829B496A5C60}"/>
              </a:ext>
            </a:extLst>
          </p:cNvPr>
          <p:cNvSpPr/>
          <p:nvPr/>
        </p:nvSpPr>
        <p:spPr>
          <a:xfrm>
            <a:off x="4273175" y="5320207"/>
            <a:ext cx="6449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indent="-984250" algn="just">
              <a:spcAft>
                <a:spcPts val="600"/>
              </a:spcAft>
            </a:pPr>
            <a:r>
              <a:rPr lang="ca-ES" b="1" dirty="0">
                <a:solidFill>
                  <a:srgbClr val="F25E4F"/>
                </a:solidFill>
              </a:rPr>
              <a:t>– </a:t>
            </a:r>
            <a:r>
              <a:rPr lang="ca-ES" dirty="0">
                <a:solidFill>
                  <a:schemeClr val="bg1"/>
                </a:solidFill>
              </a:rPr>
              <a:t>La </a:t>
            </a:r>
            <a:r>
              <a:rPr lang="ca-ES" dirty="0" err="1">
                <a:solidFill>
                  <a:schemeClr val="bg1"/>
                </a:solidFill>
              </a:rPr>
              <a:t>noción</a:t>
            </a:r>
            <a:r>
              <a:rPr lang="ca-ES" dirty="0">
                <a:solidFill>
                  <a:schemeClr val="bg1"/>
                </a:solidFill>
              </a:rPr>
              <a:t> de </a:t>
            </a:r>
            <a:r>
              <a:rPr lang="ca-ES" dirty="0" err="1">
                <a:solidFill>
                  <a:schemeClr val="bg1"/>
                </a:solidFill>
              </a:rPr>
              <a:t>matriz</a:t>
            </a:r>
            <a:r>
              <a:rPr lang="ca-ES" dirty="0">
                <a:solidFill>
                  <a:schemeClr val="bg1"/>
                </a:solidFill>
              </a:rPr>
              <a:t> inversa </a:t>
            </a:r>
            <a:r>
              <a:rPr lang="ca-ES" b="1" dirty="0" err="1">
                <a:solidFill>
                  <a:schemeClr val="bg1"/>
                </a:solidFill>
              </a:rPr>
              <a:t>sólo</a:t>
            </a:r>
            <a:r>
              <a:rPr lang="ca-ES" b="1" dirty="0">
                <a:solidFill>
                  <a:schemeClr val="bg1"/>
                </a:solidFill>
              </a:rPr>
              <a:t> se aplica a </a:t>
            </a:r>
            <a:r>
              <a:rPr lang="ca-ES" b="1" dirty="0" err="1">
                <a:solidFill>
                  <a:schemeClr val="bg1"/>
                </a:solidFill>
              </a:rPr>
              <a:t>matrices</a:t>
            </a:r>
            <a:r>
              <a:rPr lang="ca-ES" b="1" dirty="0">
                <a:solidFill>
                  <a:schemeClr val="bg1"/>
                </a:solidFill>
              </a:rPr>
              <a:t> </a:t>
            </a:r>
            <a:r>
              <a:rPr lang="ca-ES" b="1" dirty="0" err="1">
                <a:solidFill>
                  <a:schemeClr val="bg1"/>
                </a:solidFill>
              </a:rPr>
              <a:t>cuadradas</a:t>
            </a:r>
            <a:r>
              <a:rPr lang="ca-ES" dirty="0">
                <a:solidFill>
                  <a:schemeClr val="bg1"/>
                </a:solidFill>
              </a:rPr>
              <a:t>.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C139FC-AD89-4B22-B116-0EE676A44324}"/>
              </a:ext>
            </a:extLst>
          </p:cNvPr>
          <p:cNvSpPr/>
          <p:nvPr/>
        </p:nvSpPr>
        <p:spPr>
          <a:xfrm>
            <a:off x="2191814" y="5660434"/>
            <a:ext cx="8828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indent="-984250" algn="just">
              <a:spcAft>
                <a:spcPts val="600"/>
              </a:spcAft>
            </a:pPr>
            <a:r>
              <a:rPr lang="ca-ES" dirty="0"/>
              <a:t> 		     </a:t>
            </a:r>
            <a:r>
              <a:rPr lang="ca-ES" b="1" dirty="0">
                <a:solidFill>
                  <a:srgbClr val="F25E4F"/>
                </a:solidFill>
              </a:rPr>
              <a:t>– </a:t>
            </a:r>
            <a:r>
              <a:rPr lang="ca-ES" b="1" dirty="0">
                <a:solidFill>
                  <a:schemeClr val="bg1"/>
                </a:solidFill>
              </a:rPr>
              <a:t>No </a:t>
            </a:r>
            <a:r>
              <a:rPr lang="ca-ES" b="1" dirty="0" err="1">
                <a:solidFill>
                  <a:schemeClr val="bg1"/>
                </a:solidFill>
              </a:rPr>
              <a:t>todas</a:t>
            </a:r>
            <a:r>
              <a:rPr lang="ca-ES" b="1" dirty="0">
                <a:solidFill>
                  <a:schemeClr val="bg1"/>
                </a:solidFill>
              </a:rPr>
              <a:t> las </a:t>
            </a:r>
            <a:r>
              <a:rPr lang="ca-ES" b="1" dirty="0" err="1">
                <a:solidFill>
                  <a:schemeClr val="bg1"/>
                </a:solidFill>
              </a:rPr>
              <a:t>matrices</a:t>
            </a:r>
            <a:r>
              <a:rPr lang="ca-ES" b="1" dirty="0">
                <a:solidFill>
                  <a:schemeClr val="bg1"/>
                </a:solidFill>
              </a:rPr>
              <a:t> son invertibles</a:t>
            </a:r>
            <a:r>
              <a:rPr lang="ca-ES" dirty="0">
                <a:solidFill>
                  <a:schemeClr val="bg1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BFD47C9-B2ED-48FB-BAF2-69594AB79FF0}"/>
                  </a:ext>
                </a:extLst>
              </p:cNvPr>
              <p:cNvSpPr/>
              <p:nvPr/>
            </p:nvSpPr>
            <p:spPr>
              <a:xfrm>
                <a:off x="2191814" y="5983897"/>
                <a:ext cx="8828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84250" indent="-984250" algn="just">
                  <a:spcAft>
                    <a:spcPts val="600"/>
                  </a:spcAft>
                </a:pPr>
                <a:r>
                  <a:rPr lang="ca-ES" b="1" dirty="0">
                    <a:solidFill>
                      <a:srgbClr val="F25E4F"/>
                    </a:solidFill>
                  </a:rPr>
                  <a:t>		     – </a:t>
                </a:r>
                <a:r>
                  <a:rPr lang="ca-ES" dirty="0">
                    <a:solidFill>
                      <a:schemeClr val="bg1"/>
                    </a:solidFill>
                  </a:rPr>
                  <a:t>Si </a:t>
                </a:r>
                <a14:m>
                  <m:oMath xmlns:m="http://schemas.openxmlformats.org/officeDocument/2006/math">
                    <m:r>
                      <a:rPr lang="ca-E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dirty="0">
                    <a:solidFill>
                      <a:schemeClr val="bg1"/>
                    </a:solidFill>
                  </a:rPr>
                  <a:t> es invertible, </a:t>
                </a:r>
                <a:r>
                  <a:rPr lang="ca-ES" dirty="0" err="1">
                    <a:solidFill>
                      <a:schemeClr val="bg1"/>
                    </a:solidFill>
                  </a:rPr>
                  <a:t>su</a:t>
                </a:r>
                <a:r>
                  <a:rPr lang="ca-ES" dirty="0">
                    <a:solidFill>
                      <a:schemeClr val="bg1"/>
                    </a:solidFill>
                  </a:rPr>
                  <a:t> inversa </a:t>
                </a:r>
                <a:r>
                  <a:rPr lang="ca-ES" b="1" dirty="0">
                    <a:solidFill>
                      <a:schemeClr val="bg1"/>
                    </a:solidFill>
                  </a:rPr>
                  <a:t>es única</a:t>
                </a:r>
                <a:r>
                  <a:rPr lang="ca-ES" dirty="0">
                    <a:solidFill>
                      <a:schemeClr val="bg1"/>
                    </a:solidFill>
                  </a:rPr>
                  <a:t>, </a:t>
                </a:r>
                <a:r>
                  <a:rPr lang="ca-ES" dirty="0" err="1">
                    <a:solidFill>
                      <a:schemeClr val="bg1"/>
                    </a:solidFill>
                  </a:rPr>
                  <a:t>expresada</a:t>
                </a:r>
                <a:r>
                  <a:rPr lang="ca-ES" dirty="0">
                    <a:solidFill>
                      <a:schemeClr val="bg1"/>
                    </a:solidFill>
                  </a:rPr>
                  <a:t> por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a-ES" b="1" dirty="0">
                    <a:solidFill>
                      <a:schemeClr val="bg1"/>
                    </a:solidFill>
                  </a:rPr>
                  <a:t> </a:t>
                </a:r>
                <a:r>
                  <a:rPr lang="ca-ES" dirty="0">
                    <a:solidFill>
                      <a:schemeClr val="bg1"/>
                    </a:solidFill>
                  </a:rPr>
                  <a:t>y</a:t>
                </a:r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BFD47C9-B2ED-48FB-BAF2-69594AB79F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814" y="5983897"/>
                <a:ext cx="8828314" cy="369332"/>
              </a:xfrm>
              <a:prstGeom prst="rect">
                <a:avLst/>
              </a:prstGeom>
              <a:blipFill>
                <a:blip r:embed="rId1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F3C829C5-B239-42B9-B206-6AFB40B64BD3}"/>
                  </a:ext>
                </a:extLst>
              </p:cNvPr>
              <p:cNvSpPr/>
              <p:nvPr/>
            </p:nvSpPr>
            <p:spPr>
              <a:xfrm>
                <a:off x="2202702" y="6313967"/>
                <a:ext cx="8828314" cy="375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84250" indent="-984250" algn="just">
                  <a:spcAft>
                    <a:spcPts val="600"/>
                  </a:spcAft>
                </a:pPr>
                <a:r>
                  <a:rPr lang="ca-ES" b="1" dirty="0">
                    <a:solidFill>
                      <a:srgbClr val="F25E4F"/>
                    </a:solidFill>
                  </a:rPr>
                  <a:t>		    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a-ES" dirty="0">
                    <a:solidFill>
                      <a:schemeClr val="bg1"/>
                    </a:solidFill>
                  </a:rPr>
                  <a:t> es una de las </a:t>
                </a:r>
                <a:r>
                  <a:rPr lang="ca-ES" dirty="0" err="1">
                    <a:solidFill>
                      <a:schemeClr val="bg1"/>
                    </a:solidFill>
                  </a:rPr>
                  <a:t>matrices</a:t>
                </a:r>
                <a:r>
                  <a:rPr lang="ca-ES" dirty="0">
                    <a:solidFill>
                      <a:schemeClr val="bg1"/>
                    </a:solidFill>
                  </a:rPr>
                  <a:t> que </a:t>
                </a:r>
                <a:r>
                  <a:rPr lang="ca-ES" b="1" dirty="0" err="1">
                    <a:solidFill>
                      <a:schemeClr val="bg1"/>
                    </a:solidFill>
                  </a:rPr>
                  <a:t>conmutan</a:t>
                </a:r>
                <a:r>
                  <a:rPr lang="ca-ES" b="1" dirty="0">
                    <a:solidFill>
                      <a:schemeClr val="bg1"/>
                    </a:solidFill>
                  </a:rPr>
                  <a:t> con </a:t>
                </a:r>
                <a14:m>
                  <m:oMath xmlns:m="http://schemas.openxmlformats.org/officeDocument/2006/math">
                    <m:r>
                      <a:rPr lang="ca-ES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ca-ES" dirty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ca-ES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a-E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ca-ES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ca-ES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ca-E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ca-ES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a-E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ca-E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F3C829C5-B239-42B9-B206-6AFB40B64B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702" y="6313967"/>
                <a:ext cx="8828314" cy="375552"/>
              </a:xfrm>
              <a:prstGeom prst="rect">
                <a:avLst/>
              </a:prstGeom>
              <a:blipFill>
                <a:blip r:embed="rId15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tângulo: Cantos Arredondados 21">
            <a:hlinkClick r:id="rId16" action="ppaction://hlinksldjump"/>
            <a:extLst>
              <a:ext uri="{FF2B5EF4-FFF2-40B4-BE49-F238E27FC236}">
                <a16:creationId xmlns:a16="http://schemas.microsoft.com/office/drawing/2014/main" id="{621E47D3-3384-4F5F-90BD-9F3D1E1BEB13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Inversa de una </a:t>
            </a:r>
            <a:r>
              <a:rPr lang="ca-ES" b="1" dirty="0" err="1">
                <a:solidFill>
                  <a:schemeClr val="tx1"/>
                </a:solidFill>
              </a:rPr>
              <a:t>Matriz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34" name="Retângulo: Cantos Arredondados 22">
            <a:hlinkClick r:id="rId17" action="ppaction://hlinksldjump"/>
            <a:extLst>
              <a:ext uri="{FF2B5EF4-FFF2-40B4-BE49-F238E27FC236}">
                <a16:creationId xmlns:a16="http://schemas.microsoft.com/office/drawing/2014/main" id="{AB59BD93-8364-4786-B96D-977866727717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sz="1700" b="1" dirty="0" err="1">
                <a:solidFill>
                  <a:schemeClr val="tx1"/>
                </a:solidFill>
              </a:rPr>
              <a:t>Propiedades</a:t>
            </a:r>
            <a:r>
              <a:rPr lang="ca-ES" sz="1700" b="1" dirty="0">
                <a:solidFill>
                  <a:schemeClr val="tx1"/>
                </a:solidFill>
              </a:rPr>
              <a:t> de la Inversa</a:t>
            </a:r>
          </a:p>
        </p:txBody>
      </p:sp>
    </p:spTree>
    <p:extLst>
      <p:ext uri="{BB962C8B-B14F-4D97-AF65-F5344CB8AC3E}">
        <p14:creationId xmlns:p14="http://schemas.microsoft.com/office/powerpoint/2010/main" val="297432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18" grpId="0" animBg="1"/>
      <p:bldP spid="2" grpId="0"/>
      <p:bldP spid="3" grpId="0"/>
      <p:bldP spid="4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3DF32EE7-A1F6-44A5-A497-624B7B8AE5F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F9912370-1C10-4BCD-8079-31AF45B238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A7FB9E14-85A1-4B4A-B263-3593D666C85F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12" name="Imagem 11" descr="Uma imagem com edifício&#10;&#10;Descrição gerada automaticamente">
            <a:extLst>
              <a:ext uri="{FF2B5EF4-FFF2-40B4-BE49-F238E27FC236}">
                <a16:creationId xmlns:a16="http://schemas.microsoft.com/office/drawing/2014/main" id="{BBFA7AB9-F91B-4716-97D5-AF68E16E3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04" y="870330"/>
            <a:ext cx="5402428" cy="511734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EEB21C4-B560-4399-A079-01F5828440B8}"/>
              </a:ext>
            </a:extLst>
          </p:cNvPr>
          <p:cNvGrpSpPr/>
          <p:nvPr/>
        </p:nvGrpSpPr>
        <p:grpSpPr>
          <a:xfrm>
            <a:off x="1964932" y="211253"/>
            <a:ext cx="3903295" cy="1385822"/>
            <a:chOff x="2352922" y="231113"/>
            <a:chExt cx="3284204" cy="1557494"/>
          </a:xfrm>
        </p:grpSpPr>
        <p:sp>
          <p:nvSpPr>
            <p:cNvPr id="17" name="Bolha de Pensamento: Nuvem 16">
              <a:extLst>
                <a:ext uri="{FF2B5EF4-FFF2-40B4-BE49-F238E27FC236}">
                  <a16:creationId xmlns:a16="http://schemas.microsoft.com/office/drawing/2014/main" id="{24590ACB-B8A4-4980-8531-C2EC0D162106}"/>
                </a:ext>
              </a:extLst>
            </p:cNvPr>
            <p:cNvSpPr/>
            <p:nvPr/>
          </p:nvSpPr>
          <p:spPr>
            <a:xfrm>
              <a:off x="2352922" y="231113"/>
              <a:ext cx="3284204" cy="1557494"/>
            </a:xfrm>
            <a:prstGeom prst="cloudCallout">
              <a:avLst>
                <a:gd name="adj1" fmla="val -5339"/>
                <a:gd name="adj2" fmla="val 90919"/>
              </a:avLst>
            </a:prstGeom>
            <a:solidFill>
              <a:srgbClr val="F9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63D9290D-C9EC-4B21-9A17-B295DE48273D}"/>
                </a:ext>
              </a:extLst>
            </p:cNvPr>
            <p:cNvSpPr txBox="1"/>
            <p:nvPr/>
          </p:nvSpPr>
          <p:spPr>
            <a:xfrm rot="21362075">
              <a:off x="2517487" y="466571"/>
              <a:ext cx="2927220" cy="933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¡</a:t>
              </a:r>
              <a:r>
                <a:rPr lang="ca-ES" sz="2400" dirty="0" err="1">
                  <a:solidFill>
                    <a:srgbClr val="0C2B8E"/>
                  </a:solidFill>
                  <a:latin typeface="Freestyle Script" panose="030804020302050B0404" pitchFamily="66" charset="0"/>
                </a:rPr>
                <a:t>Puede</a:t>
              </a:r>
              <a:r>
                <a:rPr lang="ca-ES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 que </a:t>
              </a:r>
              <a:r>
                <a:rPr lang="ca-ES" sz="2400" dirty="0" err="1">
                  <a:solidFill>
                    <a:srgbClr val="0C2B8E"/>
                  </a:solidFill>
                  <a:latin typeface="Freestyle Script" panose="030804020302050B0404" pitchFamily="66" charset="0"/>
                </a:rPr>
                <a:t>necesite</a:t>
              </a:r>
              <a:r>
                <a:rPr lang="ca-ES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 </a:t>
              </a:r>
              <a:r>
                <a:rPr lang="ca-ES" sz="2400" dirty="0" err="1">
                  <a:solidFill>
                    <a:srgbClr val="0C2B8E"/>
                  </a:solidFill>
                  <a:latin typeface="Freestyle Script" panose="030804020302050B0404" pitchFamily="66" charset="0"/>
                </a:rPr>
                <a:t>lápiz</a:t>
              </a:r>
              <a:r>
                <a:rPr lang="ca-ES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 y </a:t>
              </a:r>
              <a:r>
                <a:rPr lang="ca-ES" sz="2400" dirty="0" err="1">
                  <a:solidFill>
                    <a:srgbClr val="0C2B8E"/>
                  </a:solidFill>
                  <a:latin typeface="Freestyle Script" panose="030804020302050B0404" pitchFamily="66" charset="0"/>
                </a:rPr>
                <a:t>papel</a:t>
              </a:r>
              <a:r>
                <a:rPr lang="ca-ES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 para </a:t>
              </a:r>
              <a:r>
                <a:rPr lang="ca-ES" sz="2400" dirty="0" err="1">
                  <a:solidFill>
                    <a:srgbClr val="0C2B8E"/>
                  </a:solidFill>
                  <a:latin typeface="Freestyle Script" panose="030804020302050B0404" pitchFamily="66" charset="0"/>
                </a:rPr>
                <a:t>responder</a:t>
              </a:r>
              <a:r>
                <a:rPr lang="ca-ES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 a </a:t>
              </a:r>
              <a:r>
                <a:rPr lang="ca-ES" sz="2400" dirty="0" err="1">
                  <a:solidFill>
                    <a:srgbClr val="0C2B8E"/>
                  </a:solidFill>
                  <a:latin typeface="Freestyle Script" panose="030804020302050B0404" pitchFamily="66" charset="0"/>
                </a:rPr>
                <a:t>estas</a:t>
              </a:r>
              <a:r>
                <a:rPr lang="ca-ES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 </a:t>
              </a:r>
              <a:r>
                <a:rPr lang="ca-ES" sz="2400" dirty="0" err="1">
                  <a:solidFill>
                    <a:srgbClr val="0C2B8E"/>
                  </a:solidFill>
                  <a:latin typeface="Freestyle Script" panose="030804020302050B0404" pitchFamily="66" charset="0"/>
                </a:rPr>
                <a:t>preguntas</a:t>
              </a:r>
              <a:r>
                <a:rPr lang="ca-ES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 </a:t>
              </a:r>
              <a:r>
                <a:rPr lang="ca-ES" sz="2400" dirty="0" err="1">
                  <a:solidFill>
                    <a:srgbClr val="0C2B8E"/>
                  </a:solidFill>
                  <a:latin typeface="Freestyle Script" panose="030804020302050B0404" pitchFamily="66" charset="0"/>
                </a:rPr>
                <a:t>finales</a:t>
              </a:r>
              <a:r>
                <a:rPr lang="ca-ES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!…</a:t>
              </a:r>
            </a:p>
          </p:txBody>
        </p:sp>
      </p:grpSp>
      <p:pic>
        <p:nvPicPr>
          <p:cNvPr id="19" name="Imagem 18">
            <a:extLst>
              <a:ext uri="{FF2B5EF4-FFF2-40B4-BE49-F238E27FC236}">
                <a16:creationId xmlns:a16="http://schemas.microsoft.com/office/drawing/2014/main" id="{67FF741D-5705-4023-AC44-5798B12800F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9145">
            <a:off x="3867958" y="1193499"/>
            <a:ext cx="267903" cy="3273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A298B09-0932-45B8-A9C6-1AE0C1302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65" y="2219605"/>
            <a:ext cx="1494472" cy="4572000"/>
          </a:xfrm>
          <a:prstGeom prst="rect">
            <a:avLst/>
          </a:prstGeom>
        </p:spPr>
      </p:pic>
      <p:sp>
        <p:nvSpPr>
          <p:cNvPr id="20" name="Retângulo: Cantos Arredondados 21">
            <a:hlinkClick r:id="rId10" action="ppaction://hlinksldjump"/>
            <a:extLst>
              <a:ext uri="{FF2B5EF4-FFF2-40B4-BE49-F238E27FC236}">
                <a16:creationId xmlns:a16="http://schemas.microsoft.com/office/drawing/2014/main" id="{DB3F2477-D9DB-4CF7-B65B-16AF9B055C27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Inversa de una </a:t>
            </a:r>
            <a:r>
              <a:rPr lang="ca-ES" b="1" dirty="0" err="1">
                <a:solidFill>
                  <a:schemeClr val="tx1"/>
                </a:solidFill>
              </a:rPr>
              <a:t>Matriz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1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74D3EBA9-C2AB-4589-A262-E9690D100910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sz="1700" b="1" dirty="0" err="1">
                <a:solidFill>
                  <a:schemeClr val="tx1"/>
                </a:solidFill>
              </a:rPr>
              <a:t>Propiedades</a:t>
            </a:r>
            <a:r>
              <a:rPr lang="ca-ES" sz="1700" b="1" dirty="0">
                <a:solidFill>
                  <a:schemeClr val="tx1"/>
                </a:solidFill>
              </a:rPr>
              <a:t> de la Inversa</a:t>
            </a:r>
          </a:p>
        </p:txBody>
      </p:sp>
    </p:spTree>
    <p:extLst>
      <p:ext uri="{BB962C8B-B14F-4D97-AF65-F5344CB8AC3E}">
        <p14:creationId xmlns:p14="http://schemas.microsoft.com/office/powerpoint/2010/main" val="41889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3DF32EE7-A1F6-44A5-A497-624B7B8AE5F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F9912370-1C10-4BCD-8079-31AF45B238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A7FB9E14-85A1-4B4A-B263-3593D666C85F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20" name="Retângulo: Cantos Arredondados 21">
            <a:hlinkClick r:id="rId7" action="ppaction://hlinksldjump"/>
            <a:extLst>
              <a:ext uri="{FF2B5EF4-FFF2-40B4-BE49-F238E27FC236}">
                <a16:creationId xmlns:a16="http://schemas.microsoft.com/office/drawing/2014/main" id="{DB3F2477-D9DB-4CF7-B65B-16AF9B055C27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Inversa de una </a:t>
            </a:r>
            <a:r>
              <a:rPr lang="ca-ES" b="1" dirty="0" err="1">
                <a:solidFill>
                  <a:schemeClr val="tx1"/>
                </a:solidFill>
              </a:rPr>
              <a:t>Matriz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1" name="Retângulo: Cantos Arredondados 22">
            <a:hlinkClick r:id="rId8" action="ppaction://hlinksldjump"/>
            <a:extLst>
              <a:ext uri="{FF2B5EF4-FFF2-40B4-BE49-F238E27FC236}">
                <a16:creationId xmlns:a16="http://schemas.microsoft.com/office/drawing/2014/main" id="{74D3EBA9-C2AB-4589-A262-E9690D100910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sz="1700" b="1" dirty="0" err="1">
                <a:solidFill>
                  <a:schemeClr val="tx1"/>
                </a:solidFill>
              </a:rPr>
              <a:t>Propiedades</a:t>
            </a:r>
            <a:r>
              <a:rPr lang="ca-ES" sz="1700" b="1" dirty="0">
                <a:solidFill>
                  <a:schemeClr val="tx1"/>
                </a:solidFill>
              </a:rPr>
              <a:t> de la Inversa</a:t>
            </a:r>
          </a:p>
        </p:txBody>
      </p:sp>
      <p:sp>
        <p:nvSpPr>
          <p:cNvPr id="16" name="ISPRING_QUIZ_SHAPE0">
            <a:extLst>
              <a:ext uri="{FF2B5EF4-FFF2-40B4-BE49-F238E27FC236}">
                <a16:creationId xmlns:a16="http://schemas.microsoft.com/office/drawing/2014/main" id="{C3E57A0F-1360-4EF8-A754-86D81D11EE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8" name="ISPRING_QUIZ_SHAPE1">
            <a:extLst>
              <a:ext uri="{FF2B5EF4-FFF2-40B4-BE49-F238E27FC236}">
                <a16:creationId xmlns:a16="http://schemas.microsoft.com/office/drawing/2014/main" id="{92955397-AEA2-4247-901A-2CD71ACD02EA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9" name="ISPRING_QUIZ_SHAPE2">
            <a:extLst>
              <a:ext uri="{FF2B5EF4-FFF2-40B4-BE49-F238E27FC236}">
                <a16:creationId xmlns:a16="http://schemas.microsoft.com/office/drawing/2014/main" id="{89CE8A51-8EE6-4CA8-ACDA-AA6E62096688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ca-E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23" name="ISPRING_QUIZ_SHAPE3">
            <a:extLst>
              <a:ext uri="{FF2B5EF4-FFF2-40B4-BE49-F238E27FC236}">
                <a16:creationId xmlns:a16="http://schemas.microsoft.com/office/drawing/2014/main" id="{2A768051-B459-461D-99FB-3C793F46FBAB}"/>
              </a:ext>
            </a:extLst>
          </p:cNvPr>
          <p:cNvPicPr>
            <a:picLocks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4" name="ISPRING_QUIZ_SHAPE4">
            <a:extLst>
              <a:ext uri="{FF2B5EF4-FFF2-40B4-BE49-F238E27FC236}">
                <a16:creationId xmlns:a16="http://schemas.microsoft.com/office/drawing/2014/main" id="{054596CC-D2A5-4187-9A20-7B2F96B79D41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ca-E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9625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84027" y="1706736"/>
            <a:ext cx="3658410" cy="3472017"/>
          </a:xfrm>
          <a:prstGeom prst="ellipse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/>
              <a:t>By </a:t>
            </a:r>
            <a:r>
              <a:rPr lang="ca-ES" sz="2800" b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ca-ES" sz="1600"/>
              <a:t> TEAM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121580" y="1674932"/>
            <a:ext cx="3749065" cy="351823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3133239" y="450644"/>
            <a:ext cx="7743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/>
              <a:t>¡Esperamos que le haya sido de utilidad!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453A01F-A6BB-4D35-A06F-191DF89876B5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712018A-90AA-465E-AEAF-09DCA4CB9149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Fin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de la </a:t>
            </a:r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F20537-CF5C-4FF6-A1FD-3BC6FC03A77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48DF5382-3DC3-46AC-B24F-CF1E82BBEB83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>
            <a:extLst>
              <a:ext uri="{FF2B5EF4-FFF2-40B4-BE49-F238E27FC236}">
                <a16:creationId xmlns:a16="http://schemas.microsoft.com/office/drawing/2014/main" id="{DEE2C1EE-B7BD-454F-A133-9A5E9107186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2DB13659-BE35-40DF-938F-36079C34032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8" name="Retângulo: Cantos Arredondados 17">
            <a:hlinkClick r:id="rId8" action="ppaction://hlinksldjump"/>
            <a:extLst>
              <a:ext uri="{FF2B5EF4-FFF2-40B4-BE49-F238E27FC236}">
                <a16:creationId xmlns:a16="http://schemas.microsoft.com/office/drawing/2014/main" id="{08C39A05-E45C-4D09-B86F-7D38B98ABC6F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B1E80DF-5723-4CFB-86D4-9F011A3A50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6" y="1630215"/>
            <a:ext cx="1491615" cy="4572000"/>
          </a:xfrm>
          <a:prstGeom prst="rect">
            <a:avLst/>
          </a:prstGeom>
        </p:spPr>
      </p:pic>
      <p:sp>
        <p:nvSpPr>
          <p:cNvPr id="17" name="Retângulo: Cantos Arredondados 21">
            <a:hlinkClick r:id="rId10" action="ppaction://hlinksldjump"/>
            <a:extLst>
              <a:ext uri="{FF2B5EF4-FFF2-40B4-BE49-F238E27FC236}">
                <a16:creationId xmlns:a16="http://schemas.microsoft.com/office/drawing/2014/main" id="{30102ADA-AE51-4E24-B6E6-262DF99098DB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Inversa de una </a:t>
            </a:r>
            <a:r>
              <a:rPr lang="ca-ES" b="1" dirty="0" err="1">
                <a:solidFill>
                  <a:schemeClr val="tx1"/>
                </a:solidFill>
              </a:rPr>
              <a:t>Matriz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3F6E6A74-B6D6-4134-8644-94EE914DE04C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sz="1700" b="1" dirty="0" err="1">
                <a:solidFill>
                  <a:schemeClr val="tx1"/>
                </a:solidFill>
              </a:rPr>
              <a:t>Propiedades</a:t>
            </a:r>
            <a:r>
              <a:rPr lang="ca-ES" sz="1700" b="1" dirty="0">
                <a:solidFill>
                  <a:schemeClr val="tx1"/>
                </a:solidFill>
              </a:rPr>
              <a:t> de la Inversa</a:t>
            </a:r>
          </a:p>
        </p:txBody>
      </p:sp>
    </p:spTree>
    <p:extLst>
      <p:ext uri="{BB962C8B-B14F-4D97-AF65-F5344CB8AC3E}">
        <p14:creationId xmlns:p14="http://schemas.microsoft.com/office/powerpoint/2010/main" val="2434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06A9091D-F1A4-490E-BBEB-41F70E8898A8}"/>
                  </a:ext>
                </a:extLst>
              </p:cNvPr>
              <p:cNvSpPr/>
              <p:nvPr/>
            </p:nvSpPr>
            <p:spPr>
              <a:xfrm>
                <a:off x="2124000" y="251999"/>
                <a:ext cx="9859639" cy="3717099"/>
              </a:xfrm>
              <a:prstGeom prst="roundRect">
                <a:avLst>
                  <a:gd name="adj" fmla="val 11968"/>
                </a:avLst>
              </a:prstGeom>
              <a:solidFill>
                <a:schemeClr val="bg1"/>
              </a:solidFill>
              <a:ln cmpd="thickThin">
                <a:solidFill>
                  <a:srgbClr val="F25E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t" anchorCtr="0">
                <a:noAutofit/>
              </a:bodyPr>
              <a:lstStyle/>
              <a:p>
                <a:pPr algn="just"/>
                <a:r>
                  <a:rPr lang="ca-ES" sz="2400" b="1" u="sng" dirty="0">
                    <a:solidFill>
                      <a:srgbClr val="F25E4F"/>
                    </a:solidFill>
                  </a:rPr>
                  <a:t>Definición</a:t>
                </a:r>
              </a:p>
              <a:p>
                <a:pPr algn="just"/>
                <a:endParaRPr lang="ca-ES" sz="1100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ca-ES" sz="2400" dirty="0">
                    <a:solidFill>
                      <a:sysClr val="windowText" lastClr="000000"/>
                    </a:solidFill>
                  </a:rPr>
                  <a:t>Si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es una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cuadrada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y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podemos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encontrar una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, del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mismo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tamaño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, que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ca-ES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𝐵𝐴</m:t>
                    </m:r>
                    <m:r>
                      <a:rPr lang="ca-ES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entonces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ca-ES" sz="2400" dirty="0">
                    <a:solidFill>
                      <a:sysClr val="windowText" lastClr="000000"/>
                    </a:solidFill>
                  </a:rPr>
                  <a:t>Se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dice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que </a:t>
                </a:r>
                <a14:m>
                  <m:oMath xmlns:m="http://schemas.openxmlformats.org/officeDocument/2006/math"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ES" sz="24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s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o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regular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,</a:t>
                </a:r>
                <a:endParaRPr lang="ca-ES" sz="2400" b="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ca-ES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ca-ES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se denomina la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inversa 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de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y se denota por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a-ES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. </a:t>
                </a:r>
              </a:p>
              <a:p>
                <a:pPr algn="just"/>
                <a:r>
                  <a:rPr lang="ca-ES" sz="2400" dirty="0" err="1">
                    <a:solidFill>
                      <a:sysClr val="windowText" lastClr="000000"/>
                    </a:solidFill>
                  </a:rPr>
                  <a:t>Así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cuando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existe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, es la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única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que verifica:</a:t>
                </a:r>
              </a:p>
              <a:p>
                <a:pPr algn="just"/>
                <a:endParaRPr lang="ca-ES" sz="2400" dirty="0">
                  <a:solidFill>
                    <a:sysClr val="windowText" lastClr="000000"/>
                  </a:solidFill>
                </a:endParaRPr>
              </a:p>
              <a:p>
                <a:pPr algn="just"/>
                <a:endParaRPr lang="ca-E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06A9091D-F1A4-490E-BBEB-41F70E889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0" y="251999"/>
                <a:ext cx="9859639" cy="3717099"/>
              </a:xfrm>
              <a:prstGeom prst="roundRect">
                <a:avLst>
                  <a:gd name="adj" fmla="val 11968"/>
                </a:avLst>
              </a:prstGeom>
              <a:blipFill>
                <a:blip r:embed="rId5"/>
                <a:stretch>
                  <a:fillRect/>
                </a:stretch>
              </a:blipFill>
              <a:ln cmpd="thickThin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: Cantos Arredondados 40">
                <a:extLst>
                  <a:ext uri="{FF2B5EF4-FFF2-40B4-BE49-F238E27FC236}">
                    <a16:creationId xmlns:a16="http://schemas.microsoft.com/office/drawing/2014/main" id="{33C68B07-8F06-4B58-9626-8EEDB9622F2B}"/>
                  </a:ext>
                </a:extLst>
              </p:cNvPr>
              <p:cNvSpPr/>
              <p:nvPr/>
            </p:nvSpPr>
            <p:spPr>
              <a:xfrm>
                <a:off x="5671338" y="2840866"/>
                <a:ext cx="2650142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tângulo: Cantos Arredondados 40">
                <a:extLst>
                  <a:ext uri="{FF2B5EF4-FFF2-40B4-BE49-F238E27FC236}">
                    <a16:creationId xmlns:a16="http://schemas.microsoft.com/office/drawing/2014/main" id="{33C68B07-8F06-4B58-9626-8EEDB9622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338" y="2840866"/>
                <a:ext cx="2650142" cy="52000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Imagem 45">
            <a:extLst>
              <a:ext uri="{FF2B5EF4-FFF2-40B4-BE49-F238E27FC236}">
                <a16:creationId xmlns:a16="http://schemas.microsoft.com/office/drawing/2014/main" id="{753718B5-FB19-4A8C-938B-581DA44634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4" name="Retângulo: Cantos Arredondados 21">
            <a:hlinkClick r:id="rId10" action="ppaction://hlinksldjump"/>
            <a:extLst>
              <a:ext uri="{FF2B5EF4-FFF2-40B4-BE49-F238E27FC236}">
                <a16:creationId xmlns:a16="http://schemas.microsoft.com/office/drawing/2014/main" id="{5E6BDEDD-58A8-4D3C-8100-12E94A411028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Inversa de una </a:t>
            </a:r>
            <a:r>
              <a:rPr lang="ca-ES" b="1" dirty="0" err="1">
                <a:solidFill>
                  <a:schemeClr val="tx1"/>
                </a:solidFill>
              </a:rPr>
              <a:t>Matriz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699AF919-8B06-4A08-AD2D-21A66C0B1742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sz="1700" b="1" dirty="0" err="1">
                <a:solidFill>
                  <a:schemeClr val="tx1"/>
                </a:solidFill>
              </a:rPr>
              <a:t>Propiedades</a:t>
            </a:r>
            <a:r>
              <a:rPr lang="ca-ES" sz="1700" b="1" dirty="0">
                <a:solidFill>
                  <a:schemeClr val="tx1"/>
                </a:solidFill>
              </a:rPr>
              <a:t> de la Inversa</a:t>
            </a:r>
          </a:p>
        </p:txBody>
      </p:sp>
    </p:spTree>
    <p:extLst>
      <p:ext uri="{BB962C8B-B14F-4D97-AF65-F5344CB8AC3E}">
        <p14:creationId xmlns:p14="http://schemas.microsoft.com/office/powerpoint/2010/main" val="42630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06A9091D-F1A4-490E-BBEB-41F70E8898A8}"/>
                  </a:ext>
                </a:extLst>
              </p:cNvPr>
              <p:cNvSpPr/>
              <p:nvPr/>
            </p:nvSpPr>
            <p:spPr>
              <a:xfrm>
                <a:off x="2123996" y="39972"/>
                <a:ext cx="9859639" cy="3717099"/>
              </a:xfrm>
              <a:prstGeom prst="roundRect">
                <a:avLst>
                  <a:gd name="adj" fmla="val 11968"/>
                </a:avLst>
              </a:prstGeom>
              <a:solidFill>
                <a:schemeClr val="bg1"/>
              </a:solidFill>
              <a:ln cmpd="thickThin">
                <a:solidFill>
                  <a:srgbClr val="F25E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t" anchorCtr="0">
                <a:noAutofit/>
              </a:bodyPr>
              <a:lstStyle/>
              <a:p>
                <a:pPr algn="just"/>
                <a:r>
                  <a:rPr lang="ca-ES" sz="2400" b="1" u="sng" dirty="0">
                    <a:solidFill>
                      <a:srgbClr val="F25E4F"/>
                    </a:solidFill>
                  </a:rPr>
                  <a:t>Definición</a:t>
                </a:r>
              </a:p>
              <a:p>
                <a:pPr algn="just"/>
                <a:endParaRPr lang="ca-ES" sz="1100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ca-ES" sz="2400" dirty="0">
                    <a:solidFill>
                      <a:sysClr val="windowText" lastClr="000000"/>
                    </a:solidFill>
                  </a:rPr>
                  <a:t>Si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es una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cuadrada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y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podemos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encontrar una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, del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mismo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tamaño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, que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𝐵𝐴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entonces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ca-ES" sz="2400" dirty="0">
                    <a:solidFill>
                      <a:sysClr val="windowText" lastClr="000000"/>
                    </a:solidFill>
                  </a:rPr>
                  <a:t>Se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dice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que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ES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s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o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regular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,</a:t>
                </a:r>
                <a:endParaRPr lang="ca-ES" sz="24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ca-ES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se denomina la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inversa 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de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y se denota por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ca-ES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a-ES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. </a:t>
                </a:r>
              </a:p>
              <a:p>
                <a:pPr algn="just"/>
                <a:r>
                  <a:rPr lang="ca-ES" sz="2400" dirty="0" err="1">
                    <a:solidFill>
                      <a:sysClr val="windowText" lastClr="000000"/>
                    </a:solidFill>
                  </a:rPr>
                  <a:t>Así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cuando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existe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, es la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única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que verifica:</a:t>
                </a:r>
              </a:p>
              <a:p>
                <a:pPr algn="just"/>
                <a:endParaRPr lang="ca-ES" sz="2400" dirty="0">
                  <a:solidFill>
                    <a:sysClr val="windowText" lastClr="000000"/>
                  </a:solidFill>
                </a:endParaRPr>
              </a:p>
              <a:p>
                <a:pPr algn="just"/>
                <a:endParaRPr lang="ca-E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06A9091D-F1A4-490E-BBEB-41F70E889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996" y="39972"/>
                <a:ext cx="9859639" cy="3717099"/>
              </a:xfrm>
              <a:prstGeom prst="roundRect">
                <a:avLst>
                  <a:gd name="adj" fmla="val 11968"/>
                </a:avLst>
              </a:prstGeom>
              <a:blipFill>
                <a:blip r:embed="rId5"/>
                <a:stretch>
                  <a:fillRect/>
                </a:stretch>
              </a:blipFill>
              <a:ln cmpd="thickThin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: Cantos Arredondados 40">
                <a:extLst>
                  <a:ext uri="{FF2B5EF4-FFF2-40B4-BE49-F238E27FC236}">
                    <a16:creationId xmlns:a16="http://schemas.microsoft.com/office/drawing/2014/main" id="{33C68B07-8F06-4B58-9626-8EEDB9622F2B}"/>
                  </a:ext>
                </a:extLst>
              </p:cNvPr>
              <p:cNvSpPr/>
              <p:nvPr/>
            </p:nvSpPr>
            <p:spPr>
              <a:xfrm>
                <a:off x="5566407" y="2649560"/>
                <a:ext cx="2650142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tângulo: Cantos Arredondados 40">
                <a:extLst>
                  <a:ext uri="{FF2B5EF4-FFF2-40B4-BE49-F238E27FC236}">
                    <a16:creationId xmlns:a16="http://schemas.microsoft.com/office/drawing/2014/main" id="{33C68B07-8F06-4B58-9626-8EEDB9622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407" y="2649560"/>
                <a:ext cx="2650142" cy="52000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5987CFA-2186-4835-A54B-387D0AA06148}"/>
              </a:ext>
            </a:extLst>
          </p:cNvPr>
          <p:cNvSpPr/>
          <p:nvPr/>
        </p:nvSpPr>
        <p:spPr>
          <a:xfrm>
            <a:off x="9114020" y="3050099"/>
            <a:ext cx="2770654" cy="4906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txBody>
          <a:bodyPr wrap="square">
            <a:spAutoFit/>
          </a:bodyPr>
          <a:lstStyle/>
          <a:p>
            <a:pPr algn="just"/>
            <a:endParaRPr lang="ca-ES" sz="2400" b="1" i="1" dirty="0">
              <a:solidFill>
                <a:sysClr val="windowText" lastClr="000000"/>
              </a:solidFill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FD8B9658-6FEB-4AF9-A5B0-0E1CF391A81C}"/>
                  </a:ext>
                </a:extLst>
              </p:cNvPr>
              <p:cNvSpPr/>
              <p:nvPr/>
            </p:nvSpPr>
            <p:spPr>
              <a:xfrm>
                <a:off x="2186958" y="3071827"/>
                <a:ext cx="996904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a-ES" sz="2400" dirty="0">
                    <a:solidFill>
                      <a:sysClr val="windowText" lastClr="000000"/>
                    </a:solidFill>
                  </a:rPr>
                  <a:t>Si no se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puede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calcular esta </a:t>
                </a:r>
                <a:r>
                  <a:rPr lang="ca-ES" sz="2400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, se denomina que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es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singular</a:t>
                </a:r>
                <a:endParaRPr lang="ca-E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FD8B9658-6FEB-4AF9-A5B0-0E1CF391A8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958" y="3071827"/>
                <a:ext cx="9969042" cy="461665"/>
              </a:xfrm>
              <a:prstGeom prst="rect">
                <a:avLst/>
              </a:prstGeom>
              <a:blipFill>
                <a:blip r:embed="rId7"/>
                <a:stretch>
                  <a:fillRect l="-979" t="-10526" b="-2894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: Cantos Arredondados 43">
                <a:extLst>
                  <a:ext uri="{FF2B5EF4-FFF2-40B4-BE49-F238E27FC236}">
                    <a16:creationId xmlns:a16="http://schemas.microsoft.com/office/drawing/2014/main" id="{129E82F5-5ED2-4973-B376-102B564C59EC}"/>
                  </a:ext>
                </a:extLst>
              </p:cNvPr>
              <p:cNvSpPr/>
              <p:nvPr/>
            </p:nvSpPr>
            <p:spPr>
              <a:xfrm>
                <a:off x="10671921" y="3020712"/>
                <a:ext cx="882212" cy="520001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⇔∄</m:t>
                          </m:r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ca-E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tângulo: Cantos Arredondados 43">
                <a:extLst>
                  <a:ext uri="{FF2B5EF4-FFF2-40B4-BE49-F238E27FC236}">
                    <a16:creationId xmlns:a16="http://schemas.microsoft.com/office/drawing/2014/main" id="{129E82F5-5ED2-4973-B376-102B564C5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1921" y="3020712"/>
                <a:ext cx="882212" cy="520001"/>
              </a:xfrm>
              <a:prstGeom prst="roundRect">
                <a:avLst/>
              </a:prstGeom>
              <a:blipFill>
                <a:blip r:embed="rId8"/>
                <a:stretch>
                  <a:fillRect r="-45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tângulo 44">
            <a:extLst>
              <a:ext uri="{FF2B5EF4-FFF2-40B4-BE49-F238E27FC236}">
                <a16:creationId xmlns:a16="http://schemas.microsoft.com/office/drawing/2014/main" id="{D059C61A-CC51-4806-8138-681695E9AAA9}"/>
              </a:ext>
            </a:extLst>
          </p:cNvPr>
          <p:cNvSpPr/>
          <p:nvPr/>
        </p:nvSpPr>
        <p:spPr>
          <a:xfrm>
            <a:off x="2124000" y="4211790"/>
            <a:ext cx="9859635" cy="24405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ca-ES" dirty="0"/>
              <a:t> </a:t>
            </a:r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753718B5-FB19-4A8C-938B-581DA44634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A6EDC80-68D9-4795-9821-73D4A5937EFD}"/>
                  </a:ext>
                </a:extLst>
              </p:cNvPr>
              <p:cNvSpPr/>
              <p:nvPr/>
            </p:nvSpPr>
            <p:spPr>
              <a:xfrm>
                <a:off x="2225479" y="4536000"/>
                <a:ext cx="966171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a-ES" dirty="0"/>
                  <a:t>La </a:t>
                </a:r>
                <a:r>
                  <a:rPr lang="ca-ES" dirty="0" err="1"/>
                  <a:t>matriz</a:t>
                </a:r>
                <a:r>
                  <a:rPr lang="ca-ES" dirty="0"/>
                  <a:t> inversa de </a:t>
                </a:r>
                <a14:m>
                  <m:oMath xmlns:m="http://schemas.openxmlformats.org/officeDocument/2006/math">
                    <m:r>
                      <a:rPr lang="ca-E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dirty="0"/>
                  <a:t> </a:t>
                </a:r>
                <a:r>
                  <a:rPr lang="ca-ES" dirty="0" err="1"/>
                  <a:t>juega</a:t>
                </a:r>
                <a:r>
                  <a:rPr lang="ca-ES" dirty="0"/>
                  <a:t> el </a:t>
                </a:r>
                <a:r>
                  <a:rPr lang="ca-ES" dirty="0" err="1"/>
                  <a:t>mismo</a:t>
                </a:r>
                <a:r>
                  <a:rPr lang="ca-ES" dirty="0"/>
                  <a:t> </a:t>
                </a:r>
                <a:r>
                  <a:rPr lang="ca-ES" dirty="0" err="1"/>
                  <a:t>papel</a:t>
                </a:r>
                <a:r>
                  <a:rPr lang="ca-ES" dirty="0"/>
                  <a:t> en la </a:t>
                </a:r>
                <a:r>
                  <a:rPr lang="ca-ES" dirty="0" err="1"/>
                  <a:t>aritmética</a:t>
                </a:r>
                <a:r>
                  <a:rPr lang="ca-ES" dirty="0"/>
                  <a:t> de </a:t>
                </a:r>
                <a:r>
                  <a:rPr lang="ca-ES" dirty="0" err="1"/>
                  <a:t>matrices</a:t>
                </a:r>
                <a:r>
                  <a:rPr lang="ca-ES" dirty="0"/>
                  <a:t> que el </a:t>
                </a:r>
                <a:r>
                  <a:rPr lang="ca-ES" dirty="0" err="1"/>
                  <a:t>papel</a:t>
                </a:r>
                <a:r>
                  <a:rPr lang="ca-ES" dirty="0"/>
                  <a:t> que </a:t>
                </a:r>
                <a:r>
                  <a:rPr lang="ca-ES" dirty="0" err="1"/>
                  <a:t>juega</a:t>
                </a:r>
                <a:r>
                  <a:rPr lang="ca-ES" dirty="0"/>
                  <a:t> el </a:t>
                </a:r>
                <a:r>
                  <a:rPr lang="ca-ES" dirty="0" err="1"/>
                  <a:t>recíproco</a:t>
                </a:r>
                <a:r>
                  <a:rPr lang="ca-E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a-ES" dirty="0"/>
                  <a:t> en la </a:t>
                </a:r>
                <a:r>
                  <a:rPr lang="ca-ES" dirty="0" err="1"/>
                  <a:t>relación</a:t>
                </a:r>
                <a:r>
                  <a:rPr lang="ca-ES" dirty="0"/>
                  <a:t> </a:t>
                </a:r>
                <a:r>
                  <a:rPr lang="ca-ES" dirty="0" err="1"/>
                  <a:t>numérica</a:t>
                </a:r>
                <a:r>
                  <a:rPr lang="ca-E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·</m:t>
                    </m:r>
                    <m:r>
                      <a:rPr lang="ca-E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ca-E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ca-E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·</m:t>
                    </m:r>
                    <m:sSup>
                      <m:sSupPr>
                        <m:ctrlP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ca-ES" dirty="0"/>
                  <a:t>.</a:t>
                </a: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A6EDC80-68D9-4795-9821-73D4A5937E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479" y="4536000"/>
                <a:ext cx="9661717" cy="646331"/>
              </a:xfrm>
              <a:prstGeom prst="rect">
                <a:avLst/>
              </a:prstGeom>
              <a:blipFill>
                <a:blip r:embed="rId10"/>
                <a:stretch>
                  <a:fillRect l="-379" t="-4717" r="-568" b="-1415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tângulo 18">
            <a:extLst>
              <a:ext uri="{FF2B5EF4-FFF2-40B4-BE49-F238E27FC236}">
                <a16:creationId xmlns:a16="http://schemas.microsoft.com/office/drawing/2014/main" id="{676B5E89-0C67-4854-9B4E-7422D467802D}"/>
              </a:ext>
            </a:extLst>
          </p:cNvPr>
          <p:cNvSpPr/>
          <p:nvPr/>
        </p:nvSpPr>
        <p:spPr>
          <a:xfrm>
            <a:off x="2225479" y="5162593"/>
            <a:ext cx="9661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b="1" dirty="0"/>
              <a:t>¡NO HAY DIVISIÓN </a:t>
            </a:r>
            <a:r>
              <a:rPr lang="ca-ES" dirty="0"/>
              <a:t>en la </a:t>
            </a:r>
            <a:r>
              <a:rPr lang="ca-ES" dirty="0" err="1"/>
              <a:t>aritmética</a:t>
            </a:r>
            <a:r>
              <a:rPr lang="ca-ES" dirty="0"/>
              <a:t> de </a:t>
            </a:r>
            <a:r>
              <a:rPr lang="ca-ES" dirty="0" err="1"/>
              <a:t>matrices</a:t>
            </a:r>
            <a:r>
              <a:rPr lang="ca-ES" b="1" dirty="0"/>
              <a:t>! </a:t>
            </a:r>
            <a:endParaRPr lang="ca-ES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DAB9299-1E8F-4CCB-BB62-A4B31EA019C0}"/>
              </a:ext>
            </a:extLst>
          </p:cNvPr>
          <p:cNvSpPr/>
          <p:nvPr/>
        </p:nvSpPr>
        <p:spPr>
          <a:xfrm>
            <a:off x="2225479" y="5821431"/>
            <a:ext cx="9661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b="1" dirty="0"/>
              <a:t>¡NO </a:t>
            </a:r>
            <a:r>
              <a:rPr lang="ca-ES" dirty="0"/>
              <a:t>se </a:t>
            </a:r>
            <a:r>
              <a:rPr lang="ca-ES" dirty="0" err="1"/>
              <a:t>puede</a:t>
            </a:r>
            <a:r>
              <a:rPr lang="ca-ES" dirty="0"/>
              <a:t> representar como una</a:t>
            </a:r>
            <a:r>
              <a:rPr lang="ca-ES" b="1" dirty="0"/>
              <a:t> FRACCIÓN</a:t>
            </a:r>
            <a:r>
              <a:rPr lang="ca-ES" dirty="0"/>
              <a:t>! 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2F7058E-C595-4723-B1C2-F2687C74F893}"/>
              </a:ext>
            </a:extLst>
          </p:cNvPr>
          <p:cNvSpPr/>
          <p:nvPr/>
        </p:nvSpPr>
        <p:spPr>
          <a:xfrm>
            <a:off x="2222958" y="5451741"/>
            <a:ext cx="9661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71463">
              <a:spcAft>
                <a:spcPts val="600"/>
              </a:spcAft>
            </a:pPr>
            <a:r>
              <a:rPr lang="ca-ES" dirty="0"/>
              <a:t>	 La </a:t>
            </a:r>
            <a:r>
              <a:rPr lang="ca-ES" dirty="0" err="1"/>
              <a:t>operación</a:t>
            </a:r>
            <a:r>
              <a:rPr lang="ca-ES" dirty="0"/>
              <a:t> "</a:t>
            </a:r>
            <a:r>
              <a:rPr lang="ca-ES" dirty="0" err="1"/>
              <a:t>correspondiente</a:t>
            </a:r>
            <a:r>
              <a:rPr lang="ca-ES" dirty="0"/>
              <a:t>" es la </a:t>
            </a:r>
            <a:r>
              <a:rPr lang="ca-ES" dirty="0" err="1"/>
              <a:t>multiplicación</a:t>
            </a:r>
            <a:r>
              <a:rPr lang="ca-ES" dirty="0"/>
              <a:t> por la inversa.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4A7034D0-BF7D-4D5F-99F1-74607C6D216B}"/>
                  </a:ext>
                </a:extLst>
              </p:cNvPr>
              <p:cNvSpPr/>
              <p:nvPr/>
            </p:nvSpPr>
            <p:spPr>
              <a:xfrm>
                <a:off x="2225479" y="6043062"/>
                <a:ext cx="9661717" cy="535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271463">
                  <a:spcAft>
                    <a:spcPts val="600"/>
                  </a:spcAft>
                </a:pPr>
                <a:r>
                  <a:rPr lang="ca-ES" dirty="0"/>
                  <a:t>	En </a:t>
                </a:r>
                <a14:m>
                  <m:oMath xmlns:m="http://schemas.openxmlformats.org/officeDocument/2006/math">
                    <m:r>
                      <a:rPr lang="ca-ES" i="1" spc="-4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𝐼𝑅</m:t>
                    </m:r>
                  </m:oMath>
                </a14:m>
                <a:r>
                  <a:rPr lang="ca-ES" dirty="0"/>
                  <a:t>  o </a:t>
                </a:r>
                <a14:m>
                  <m:oMath xmlns:m="http://schemas.openxmlformats.org/officeDocument/2006/math">
                    <m:r>
                      <a:rPr lang="ca-E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ca-ES" dirty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s-ES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dirty="0"/>
                  <a:t>. En la </a:t>
                </a:r>
                <a:r>
                  <a:rPr lang="ca-ES" dirty="0" err="1"/>
                  <a:t>aritmética</a:t>
                </a:r>
                <a:r>
                  <a:rPr lang="ca-ES" dirty="0"/>
                  <a:t> de </a:t>
                </a:r>
                <a:r>
                  <a:rPr lang="ca-ES" dirty="0" err="1"/>
                  <a:t>matrices</a:t>
                </a:r>
                <a:r>
                  <a:rPr lang="ca-ES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a-ES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a-ES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ca-ES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den>
                    </m:f>
                  </m:oMath>
                </a14:m>
                <a:r>
                  <a:rPr lang="ca-ES" sz="2000" b="1" dirty="0"/>
                  <a:t> </a:t>
                </a:r>
                <a:r>
                  <a:rPr lang="ca-ES" b="1" dirty="0"/>
                  <a:t>no </a:t>
                </a:r>
                <a:r>
                  <a:rPr lang="ca-ES" b="1" dirty="0" err="1"/>
                  <a:t>tiene</a:t>
                </a:r>
                <a:r>
                  <a:rPr lang="ca-ES" b="1" dirty="0"/>
                  <a:t> </a:t>
                </a:r>
                <a:r>
                  <a:rPr lang="ca-ES" b="1" dirty="0" err="1"/>
                  <a:t>ningún</a:t>
                </a:r>
                <a:r>
                  <a:rPr lang="ca-ES" b="1" dirty="0"/>
                  <a:t> </a:t>
                </a:r>
                <a:r>
                  <a:rPr lang="ca-ES" b="1" dirty="0" err="1"/>
                  <a:t>significado</a:t>
                </a:r>
                <a:r>
                  <a:rPr lang="ca-ES" b="1" dirty="0"/>
                  <a:t> </a:t>
                </a:r>
                <a:r>
                  <a:rPr lang="ca-ES" dirty="0"/>
                  <a:t>– ¡es un </a:t>
                </a:r>
                <a:r>
                  <a:rPr lang="ca-ES" b="1" dirty="0"/>
                  <a:t>ERROR</a:t>
                </a:r>
                <a:r>
                  <a:rPr lang="ca-ES" dirty="0"/>
                  <a:t>!</a:t>
                </a:r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4A7034D0-BF7D-4D5F-99F1-74607C6D21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479" y="6043062"/>
                <a:ext cx="9661717" cy="535468"/>
              </a:xfrm>
              <a:prstGeom prst="rect">
                <a:avLst/>
              </a:prstGeom>
              <a:blipFill>
                <a:blip r:embed="rId11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>
            <a:extLst>
              <a:ext uri="{FF2B5EF4-FFF2-40B4-BE49-F238E27FC236}">
                <a16:creationId xmlns:a16="http://schemas.microsoft.com/office/drawing/2014/main" id="{2AEDFE82-B25B-44D7-90CF-1FED440E403B}"/>
              </a:ext>
            </a:extLst>
          </p:cNvPr>
          <p:cNvSpPr/>
          <p:nvPr/>
        </p:nvSpPr>
        <p:spPr>
          <a:xfrm>
            <a:off x="2175762" y="4248763"/>
            <a:ext cx="1788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rgbClr val="F25E4F"/>
                </a:solidFill>
              </a:rPr>
              <a:t>OBSERVACIONES</a:t>
            </a:r>
            <a:endParaRPr lang="ca-ES" dirty="0"/>
          </a:p>
        </p:txBody>
      </p:sp>
      <p:sp>
        <p:nvSpPr>
          <p:cNvPr id="24" name="Retângulo: Cantos Arredondados 21">
            <a:hlinkClick r:id="rId12" action="ppaction://hlinksldjump"/>
            <a:extLst>
              <a:ext uri="{FF2B5EF4-FFF2-40B4-BE49-F238E27FC236}">
                <a16:creationId xmlns:a16="http://schemas.microsoft.com/office/drawing/2014/main" id="{6F968FB8-2F3C-4C4D-BD79-8799E3A36E1A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Inversa de una </a:t>
            </a:r>
            <a:r>
              <a:rPr lang="ca-ES" b="1" dirty="0" err="1">
                <a:solidFill>
                  <a:schemeClr val="tx1"/>
                </a:solidFill>
              </a:rPr>
              <a:t>Matriz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2">
            <a:hlinkClick r:id="rId13" action="ppaction://hlinksldjump"/>
            <a:extLst>
              <a:ext uri="{FF2B5EF4-FFF2-40B4-BE49-F238E27FC236}">
                <a16:creationId xmlns:a16="http://schemas.microsoft.com/office/drawing/2014/main" id="{C5E3277F-4C6E-407E-8D1B-B1B9A3D486F8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sz="1700" b="1" dirty="0" err="1">
                <a:solidFill>
                  <a:schemeClr val="tx1"/>
                </a:solidFill>
              </a:rPr>
              <a:t>Propiedades</a:t>
            </a:r>
            <a:r>
              <a:rPr lang="ca-ES" sz="1700" b="1" dirty="0">
                <a:solidFill>
                  <a:schemeClr val="tx1"/>
                </a:solidFill>
              </a:rPr>
              <a:t> de la Inversa</a:t>
            </a:r>
          </a:p>
        </p:txBody>
      </p:sp>
    </p:spTree>
    <p:extLst>
      <p:ext uri="{BB962C8B-B14F-4D97-AF65-F5344CB8AC3E}">
        <p14:creationId xmlns:p14="http://schemas.microsoft.com/office/powerpoint/2010/main" val="312430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/>
      <p:bldP spid="45" grpId="0" animBg="1"/>
      <p:bldP spid="2" grpId="0"/>
      <p:bldP spid="19" grpId="0"/>
      <p:bldP spid="19" grpId="1"/>
      <p:bldP spid="20" grpId="0"/>
      <p:bldP spid="20" grpId="1"/>
      <p:bldP spid="21" grpId="0"/>
      <p:bldP spid="2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4E62CA6-7DDE-4B23-9C84-FFD5C48BD982}"/>
              </a:ext>
            </a:extLst>
          </p:cNvPr>
          <p:cNvSpPr/>
          <p:nvPr/>
        </p:nvSpPr>
        <p:spPr>
          <a:xfrm>
            <a:off x="2124000" y="1664218"/>
            <a:ext cx="9859630" cy="5069532"/>
          </a:xfrm>
          <a:prstGeom prst="roundRect">
            <a:avLst>
              <a:gd name="adj" fmla="val 5209"/>
            </a:avLst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endParaRPr lang="ca-ES" b="1" dirty="0">
              <a:solidFill>
                <a:srgbClr val="F25E4F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0C46D92-765F-485B-B04A-FE12AA759109}"/>
              </a:ext>
            </a:extLst>
          </p:cNvPr>
          <p:cNvSpPr/>
          <p:nvPr/>
        </p:nvSpPr>
        <p:spPr>
          <a:xfrm>
            <a:off x="2373984" y="6190283"/>
            <a:ext cx="3277308" cy="354503"/>
          </a:xfrm>
          <a:prstGeom prst="rect">
            <a:avLst/>
          </a:prstGeom>
          <a:solidFill>
            <a:srgbClr val="F25E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6C6CEE2-1D17-4D35-B965-813CF0249376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: Cantos Arredondados 11">
                <a:extLst>
                  <a:ext uri="{FF2B5EF4-FFF2-40B4-BE49-F238E27FC236}">
                    <a16:creationId xmlns:a16="http://schemas.microsoft.com/office/drawing/2014/main" id="{821D4657-0857-46F4-8BD9-BA56472729C1}"/>
                  </a:ext>
                </a:extLst>
              </p:cNvPr>
              <p:cNvSpPr/>
              <p:nvPr/>
            </p:nvSpPr>
            <p:spPr>
              <a:xfrm>
                <a:off x="8433341" y="828245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2" name="Retângulo: Cantos Arredondados 11">
                <a:extLst>
                  <a:ext uri="{FF2B5EF4-FFF2-40B4-BE49-F238E27FC236}">
                    <a16:creationId xmlns:a16="http://schemas.microsoft.com/office/drawing/2014/main" id="{821D4657-0857-46F4-8BD9-BA56472729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3341" y="828245"/>
                <a:ext cx="1550211" cy="52000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ângulo 12">
            <a:extLst>
              <a:ext uri="{FF2B5EF4-FFF2-40B4-BE49-F238E27FC236}">
                <a16:creationId xmlns:a16="http://schemas.microsoft.com/office/drawing/2014/main" id="{9AD1360F-17C0-4611-A655-D09C24FF1C7B}"/>
              </a:ext>
            </a:extLst>
          </p:cNvPr>
          <p:cNvSpPr/>
          <p:nvPr/>
        </p:nvSpPr>
        <p:spPr>
          <a:xfrm>
            <a:off x="2186062" y="423021"/>
            <a:ext cx="13680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a-ES" sz="2400" b="1" dirty="0">
                <a:solidFill>
                  <a:srgbClr val="F25E4F"/>
                </a:solidFill>
              </a:rPr>
              <a:t>Resumen</a:t>
            </a:r>
          </a:p>
          <a:p>
            <a:pPr algn="ctr"/>
            <a:r>
              <a:rPr lang="ca-ES" sz="2000" dirty="0"/>
              <a:t>(practicar)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F86B3C3-755A-40F0-BE77-C1EDB11966D2}"/>
              </a:ext>
            </a:extLst>
          </p:cNvPr>
          <p:cNvSpPr/>
          <p:nvPr/>
        </p:nvSpPr>
        <p:spPr>
          <a:xfrm>
            <a:off x="2325122" y="1789626"/>
            <a:ext cx="1633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 err="1">
                <a:solidFill>
                  <a:srgbClr val="F25E4F"/>
                </a:solidFill>
              </a:rPr>
              <a:t>Importante</a:t>
            </a:r>
            <a:endParaRPr lang="ca-ES" sz="2400" b="1" u="sng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810DC47D-C721-4FE3-A2C7-20E5CD2AA7EB}"/>
                  </a:ext>
                </a:extLst>
              </p:cNvPr>
              <p:cNvSpPr/>
              <p:nvPr/>
            </p:nvSpPr>
            <p:spPr>
              <a:xfrm>
                <a:off x="10389198" y="812029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810DC47D-C721-4FE3-A2C7-20E5CD2AA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9198" y="812029"/>
                <a:ext cx="1550211" cy="52000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tângulo 16">
            <a:extLst>
              <a:ext uri="{FF2B5EF4-FFF2-40B4-BE49-F238E27FC236}">
                <a16:creationId xmlns:a16="http://schemas.microsoft.com/office/drawing/2014/main" id="{6B382B7A-E0DE-4F7F-B5E8-72EA1A87542C}"/>
              </a:ext>
            </a:extLst>
          </p:cNvPr>
          <p:cNvSpPr/>
          <p:nvPr/>
        </p:nvSpPr>
        <p:spPr>
          <a:xfrm>
            <a:off x="2325123" y="2395667"/>
            <a:ext cx="9457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El </a:t>
            </a:r>
            <a:r>
              <a:rPr lang="ca-ES" sz="2400" dirty="0" err="1">
                <a:solidFill>
                  <a:sysClr val="windowText" lastClr="000000"/>
                </a:solidFill>
              </a:rPr>
              <a:t>cálculo</a:t>
            </a:r>
            <a:r>
              <a:rPr lang="ca-ES" sz="2400" dirty="0">
                <a:solidFill>
                  <a:sysClr val="windowText" lastClr="000000"/>
                </a:solidFill>
              </a:rPr>
              <a:t> de la </a:t>
            </a:r>
            <a:r>
              <a:rPr lang="ca-ES" sz="2400" dirty="0" err="1">
                <a:solidFill>
                  <a:sysClr val="windowText" lastClr="000000"/>
                </a:solidFill>
              </a:rPr>
              <a:t>matriz</a:t>
            </a:r>
            <a:r>
              <a:rPr lang="ca-ES" sz="2400" dirty="0">
                <a:solidFill>
                  <a:sysClr val="windowText" lastClr="000000"/>
                </a:solidFill>
              </a:rPr>
              <a:t> inversa es una de las </a:t>
            </a:r>
            <a:r>
              <a:rPr lang="ca-ES" sz="2400" dirty="0" err="1">
                <a:solidFill>
                  <a:sysClr val="windowText" lastClr="000000"/>
                </a:solidFill>
              </a:rPr>
              <a:t>operaciones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  <a:r>
              <a:rPr lang="ca-ES" sz="2400" dirty="0" err="1">
                <a:solidFill>
                  <a:sysClr val="windowText" lastClr="000000"/>
                </a:solidFill>
              </a:rPr>
              <a:t>más</a:t>
            </a:r>
            <a:r>
              <a:rPr lang="ca-ES" sz="2400" dirty="0">
                <a:solidFill>
                  <a:sysClr val="windowText" lastClr="000000"/>
                </a:solidFill>
              </a:rPr>
              <a:t> “</a:t>
            </a:r>
            <a:r>
              <a:rPr lang="ca-ES" sz="2400" dirty="0" err="1">
                <a:solidFill>
                  <a:sysClr val="windowText" lastClr="000000"/>
                </a:solidFill>
              </a:rPr>
              <a:t>complicadas</a:t>
            </a:r>
            <a:r>
              <a:rPr lang="ca-ES" sz="2400" dirty="0">
                <a:solidFill>
                  <a:sysClr val="windowText" lastClr="000000"/>
                </a:solidFill>
              </a:rPr>
              <a:t>” de la </a:t>
            </a:r>
            <a:r>
              <a:rPr lang="ca-ES" sz="2400" dirty="0" err="1">
                <a:solidFill>
                  <a:sysClr val="windowText" lastClr="000000"/>
                </a:solidFill>
              </a:rPr>
              <a:t>aritmética</a:t>
            </a:r>
            <a:r>
              <a:rPr lang="ca-ES" sz="2400" dirty="0">
                <a:solidFill>
                  <a:sysClr val="windowText" lastClr="000000"/>
                </a:solidFill>
              </a:rPr>
              <a:t> de </a:t>
            </a:r>
            <a:r>
              <a:rPr lang="ca-ES" sz="2400" dirty="0" err="1">
                <a:solidFill>
                  <a:sysClr val="windowText" lastClr="000000"/>
                </a:solidFill>
              </a:rPr>
              <a:t>matrices</a:t>
            </a:r>
            <a:r>
              <a:rPr lang="ca-ES" sz="2400" dirty="0">
                <a:solidFill>
                  <a:sysClr val="windowText" lastClr="000000"/>
                </a:solidFill>
              </a:rPr>
              <a:t>. </a:t>
            </a:r>
          </a:p>
        </p:txBody>
      </p: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6C063375-68AF-40DE-B134-EB8C206516F4}"/>
              </a:ext>
            </a:extLst>
          </p:cNvPr>
          <p:cNvCxnSpPr>
            <a:cxnSpLocks/>
          </p:cNvCxnSpPr>
          <p:nvPr/>
        </p:nvCxnSpPr>
        <p:spPr>
          <a:xfrm flipH="1" flipV="1">
            <a:off x="9261989" y="1114046"/>
            <a:ext cx="414574" cy="4348954"/>
          </a:xfrm>
          <a:prstGeom prst="line">
            <a:avLst/>
          </a:prstGeom>
          <a:ln w="38100">
            <a:solidFill>
              <a:srgbClr val="F25E4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1C7BE640-D613-407E-88DC-437BD5D9365B}"/>
              </a:ext>
            </a:extLst>
          </p:cNvPr>
          <p:cNvCxnSpPr>
            <a:cxnSpLocks/>
          </p:cNvCxnSpPr>
          <p:nvPr/>
        </p:nvCxnSpPr>
        <p:spPr>
          <a:xfrm flipV="1">
            <a:off x="10510576" y="1125771"/>
            <a:ext cx="535960" cy="4337229"/>
          </a:xfrm>
          <a:prstGeom prst="line">
            <a:avLst/>
          </a:prstGeom>
          <a:ln w="38100">
            <a:solidFill>
              <a:srgbClr val="F25E4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id="{A6AD1FE5-2841-4A54-A693-B60A93AD8A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67BD6059-08A9-4F81-8CDD-82977ABC0A65}"/>
              </a:ext>
            </a:extLst>
          </p:cNvPr>
          <p:cNvSpPr/>
          <p:nvPr/>
        </p:nvSpPr>
        <p:spPr>
          <a:xfrm>
            <a:off x="2325123" y="3247501"/>
            <a:ext cx="93434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En </a:t>
            </a:r>
            <a:r>
              <a:rPr lang="ca-ES" sz="2400" dirty="0" err="1">
                <a:solidFill>
                  <a:sysClr val="windowText" lastClr="000000"/>
                </a:solidFill>
              </a:rPr>
              <a:t>futuras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  <a:r>
              <a:rPr lang="ca-ES" sz="2400" dirty="0" err="1">
                <a:solidFill>
                  <a:sysClr val="windowText" lastClr="000000"/>
                </a:solidFill>
              </a:rPr>
              <a:t>lecciones</a:t>
            </a:r>
            <a:r>
              <a:rPr lang="ca-ES" sz="2400" dirty="0">
                <a:solidFill>
                  <a:sysClr val="windowText" lastClr="000000"/>
                </a:solidFill>
              </a:rPr>
              <a:t>, se </a:t>
            </a:r>
            <a:r>
              <a:rPr lang="ca-ES" sz="2400" dirty="0" err="1">
                <a:solidFill>
                  <a:sysClr val="windowText" lastClr="000000"/>
                </a:solidFill>
              </a:rPr>
              <a:t>trabajarán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  <a:r>
              <a:rPr lang="ca-ES" sz="2400" dirty="0" err="1">
                <a:solidFill>
                  <a:sysClr val="windowText" lastClr="000000"/>
                </a:solidFill>
              </a:rPr>
              <a:t>varias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  <a:r>
              <a:rPr lang="ca-ES" sz="2400" dirty="0" err="1">
                <a:solidFill>
                  <a:sysClr val="windowText" lastClr="000000"/>
                </a:solidFill>
              </a:rPr>
              <a:t>formas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  <a:r>
              <a:rPr lang="ca-ES" sz="2400" dirty="0" err="1">
                <a:solidFill>
                  <a:sysClr val="windowText" lastClr="000000"/>
                </a:solidFill>
              </a:rPr>
              <a:t>alternativas</a:t>
            </a:r>
            <a:r>
              <a:rPr lang="ca-ES" sz="2400" dirty="0">
                <a:solidFill>
                  <a:sysClr val="windowText" lastClr="000000"/>
                </a:solidFill>
              </a:rPr>
              <a:t>: </a:t>
            </a:r>
            <a:r>
              <a:rPr lang="ca-ES" sz="2400" dirty="0" err="1">
                <a:solidFill>
                  <a:sysClr val="windowText" lastClr="000000"/>
                </a:solidFill>
              </a:rPr>
              <a:t>utilizando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  <a:r>
              <a:rPr lang="ca-ES" sz="2400" b="1" dirty="0" err="1">
                <a:solidFill>
                  <a:sysClr val="windowText" lastClr="000000"/>
                </a:solidFill>
              </a:rPr>
              <a:t>Operaciones</a:t>
            </a:r>
            <a:r>
              <a:rPr lang="ca-ES" sz="2400" b="1" dirty="0">
                <a:solidFill>
                  <a:sysClr val="windowText" lastClr="000000"/>
                </a:solidFill>
              </a:rPr>
              <a:t> </a:t>
            </a:r>
            <a:r>
              <a:rPr lang="ca-ES" sz="2400" b="1" dirty="0" err="1">
                <a:solidFill>
                  <a:sysClr val="windowText" lastClr="000000"/>
                </a:solidFill>
              </a:rPr>
              <a:t>Elementales</a:t>
            </a:r>
            <a:r>
              <a:rPr lang="ca-ES" sz="2400" b="1" dirty="0">
                <a:solidFill>
                  <a:sysClr val="windowText" lastClr="000000"/>
                </a:solidFill>
              </a:rPr>
              <a:t>, </a:t>
            </a:r>
            <a:r>
              <a:rPr lang="ca-ES" sz="2400" dirty="0">
                <a:solidFill>
                  <a:sysClr val="windowText" lastClr="000000"/>
                </a:solidFill>
              </a:rPr>
              <a:t>a través de la </a:t>
            </a:r>
            <a:r>
              <a:rPr lang="ca-ES" sz="2400" b="1" dirty="0" err="1"/>
              <a:t>Matriz</a:t>
            </a:r>
            <a:r>
              <a:rPr lang="ca-ES" sz="2400" b="1" dirty="0"/>
              <a:t> Adjunta</a:t>
            </a:r>
            <a:r>
              <a:rPr lang="ca-ES" sz="2400" dirty="0">
                <a:solidFill>
                  <a:sysClr val="windowText" lastClr="000000"/>
                </a:solidFill>
              </a:rPr>
              <a:t>, etc.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887D3BBC-7150-4A20-9606-CD291FB0DB6D}"/>
                  </a:ext>
                </a:extLst>
              </p:cNvPr>
              <p:cNvSpPr/>
              <p:nvPr/>
            </p:nvSpPr>
            <p:spPr>
              <a:xfrm>
                <a:off x="2325122" y="4169341"/>
                <a:ext cx="945738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ca-ES" sz="2400" dirty="0"/>
                  <a:t>El </a:t>
                </a:r>
                <a:r>
                  <a:rPr lang="ca-ES" sz="2400" b="1" dirty="0"/>
                  <a:t>valor del </a:t>
                </a:r>
                <a:r>
                  <a:rPr lang="ca-ES" sz="2400" b="1" dirty="0" err="1"/>
                  <a:t>Determinante</a:t>
                </a:r>
                <a:r>
                  <a:rPr lang="ca-ES" sz="2400" b="1" dirty="0"/>
                  <a:t> de una </a:t>
                </a:r>
                <a:r>
                  <a:rPr lang="ca-ES" sz="2400" b="1" dirty="0" err="1"/>
                  <a:t>Matriz</a:t>
                </a:r>
                <a:r>
                  <a:rPr lang="ca-ES" sz="2400" b="1" dirty="0"/>
                  <a:t> </a:t>
                </a:r>
                <a:r>
                  <a:rPr lang="ca-ES" sz="2400" dirty="0"/>
                  <a:t>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ca-ES" sz="2400" dirty="0"/>
                  <a:t>, </a:t>
                </a:r>
                <a:r>
                  <a:rPr lang="ca-ES" sz="2400" dirty="0" err="1"/>
                  <a:t>definido</a:t>
                </a:r>
                <a:r>
                  <a:rPr lang="ca-ES" sz="2400" dirty="0"/>
                  <a:t> en </a:t>
                </a:r>
                <a:r>
                  <a:rPr lang="ca-ES" sz="2400" dirty="0" err="1"/>
                  <a:t>lecciones</a:t>
                </a:r>
                <a:r>
                  <a:rPr lang="ca-ES" sz="2400" dirty="0"/>
                  <a:t> </a:t>
                </a:r>
                <a:r>
                  <a:rPr lang="ca-ES" sz="2400" dirty="0" err="1"/>
                  <a:t>futuras</a:t>
                </a:r>
                <a:r>
                  <a:rPr lang="ca-ES" sz="2400" dirty="0"/>
                  <a:t>) es la forma </a:t>
                </a:r>
                <a:r>
                  <a:rPr lang="ca-ES" sz="2400" dirty="0" err="1"/>
                  <a:t>más</a:t>
                </a:r>
                <a:r>
                  <a:rPr lang="ca-ES" sz="2400" dirty="0"/>
                  <a:t> </a:t>
                </a:r>
                <a:r>
                  <a:rPr lang="ca-ES" sz="2400" dirty="0" err="1"/>
                  <a:t>práctica</a:t>
                </a:r>
                <a:r>
                  <a:rPr lang="ca-ES" sz="2400" dirty="0"/>
                  <a:t> y directa de </a:t>
                </a:r>
                <a:r>
                  <a:rPr lang="ca-ES" sz="2400" dirty="0" err="1"/>
                  <a:t>averiguar</a:t>
                </a:r>
                <a:r>
                  <a:rPr lang="ca-ES" sz="2400" dirty="0"/>
                  <a:t> si una </a:t>
                </a:r>
                <a:r>
                  <a:rPr lang="ca-ES" sz="2400" dirty="0" err="1"/>
                  <a:t>matriz</a:t>
                </a:r>
                <a:r>
                  <a:rPr lang="ca-ES" sz="2400" dirty="0"/>
                  <a:t> es </a:t>
                </a:r>
                <a:r>
                  <a:rPr lang="ca-ES" sz="2400" b="1" dirty="0"/>
                  <a:t>regular</a:t>
                </a:r>
                <a:r>
                  <a:rPr lang="ca-ES" sz="2400" dirty="0"/>
                  <a:t> 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ca-ES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a-ES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ca-ES" sz="2400" dirty="0"/>
                  <a:t>) o </a:t>
                </a:r>
                <a:r>
                  <a:rPr lang="ca-ES" sz="2400" b="1" dirty="0"/>
                  <a:t>singular</a:t>
                </a:r>
                <a:r>
                  <a:rPr lang="ca-ES" sz="2400" dirty="0"/>
                  <a:t>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ca-ES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a-ES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ca-ES" sz="2400" dirty="0"/>
                  <a:t>). </a:t>
                </a:r>
              </a:p>
            </p:txBody>
          </p:sp>
        </mc:Choice>
        <mc:Fallback xmlns="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887D3BBC-7150-4A20-9606-CD291FB0DB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5122" y="4169341"/>
                <a:ext cx="9457384" cy="1200329"/>
              </a:xfrm>
              <a:prstGeom prst="rect">
                <a:avLst/>
              </a:prstGeom>
              <a:blipFill>
                <a:blip r:embed="rId10"/>
                <a:stretch>
                  <a:fillRect l="-966" t="-4061" r="-966" b="-1066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tângulo 25">
            <a:extLst>
              <a:ext uri="{FF2B5EF4-FFF2-40B4-BE49-F238E27FC236}">
                <a16:creationId xmlns:a16="http://schemas.microsoft.com/office/drawing/2014/main" id="{E07F07A9-2181-4258-B46B-5F9C20CFD135}"/>
              </a:ext>
            </a:extLst>
          </p:cNvPr>
          <p:cNvSpPr/>
          <p:nvPr/>
        </p:nvSpPr>
        <p:spPr>
          <a:xfrm>
            <a:off x="2294347" y="5382134"/>
            <a:ext cx="9457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ca-ES" sz="2400" dirty="0">
                <a:solidFill>
                  <a:sysClr val="windowText" lastClr="000000"/>
                </a:solidFill>
              </a:rPr>
              <a:t>De </a:t>
            </a:r>
            <a:r>
              <a:rPr lang="ca-ES" sz="2400" dirty="0" err="1">
                <a:solidFill>
                  <a:sysClr val="windowText" lastClr="000000"/>
                </a:solidFill>
              </a:rPr>
              <a:t>momento</a:t>
            </a:r>
            <a:r>
              <a:rPr lang="ca-ES" sz="2400" dirty="0">
                <a:solidFill>
                  <a:sysClr val="windowText" lastClr="000000"/>
                </a:solidFill>
              </a:rPr>
              <a:t>, </a:t>
            </a:r>
            <a:r>
              <a:rPr lang="ca-ES" sz="2400" dirty="0" err="1">
                <a:solidFill>
                  <a:sysClr val="windowText" lastClr="000000"/>
                </a:solidFill>
              </a:rPr>
              <a:t>sólo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  <a:r>
              <a:rPr lang="ca-ES" sz="2400" dirty="0" err="1">
                <a:solidFill>
                  <a:sysClr val="windowText" lastClr="000000"/>
                </a:solidFill>
              </a:rPr>
              <a:t>tenemos</a:t>
            </a:r>
            <a:r>
              <a:rPr lang="ca-ES" sz="2400" dirty="0">
                <a:solidFill>
                  <a:sysClr val="windowText" lastClr="000000"/>
                </a:solidFill>
              </a:rPr>
              <a:t> la </a:t>
            </a:r>
            <a:r>
              <a:rPr lang="ca-ES" sz="2400" dirty="0" err="1">
                <a:solidFill>
                  <a:sysClr val="windowText" lastClr="000000"/>
                </a:solidFill>
              </a:rPr>
              <a:t>definición</a:t>
            </a:r>
            <a:r>
              <a:rPr lang="ca-ES" sz="2400" dirty="0">
                <a:solidFill>
                  <a:sysClr val="windowText" lastClr="000000"/>
                </a:solidFill>
              </a:rPr>
              <a:t>, </a:t>
            </a:r>
            <a:r>
              <a:rPr lang="ca-ES" sz="2400" dirty="0" err="1">
                <a:solidFill>
                  <a:sysClr val="windowText" lastClr="000000"/>
                </a:solidFill>
              </a:rPr>
              <a:t>utilizando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  <a:r>
              <a:rPr lang="ca-ES" sz="2400" u="sng" dirty="0">
                <a:solidFill>
                  <a:sysClr val="windowText" lastClr="000000"/>
                </a:solidFill>
              </a:rPr>
              <a:t>una de las relaciones </a:t>
            </a:r>
            <a:r>
              <a:rPr lang="ca-ES" sz="2400" u="sng" dirty="0" err="1">
                <a:solidFill>
                  <a:sysClr val="windowText" lastClr="000000"/>
                </a:solidFill>
              </a:rPr>
              <a:t>anteriores</a:t>
            </a:r>
            <a:r>
              <a:rPr lang="ca-ES" sz="2400" dirty="0">
                <a:solidFill>
                  <a:sysClr val="windowText" lastClr="000000"/>
                </a:solidFill>
              </a:rPr>
              <a:t>. </a:t>
            </a:r>
            <a:r>
              <a:rPr lang="ca-ES" sz="2400" dirty="0" err="1">
                <a:solidFill>
                  <a:sysClr val="windowText" lastClr="000000"/>
                </a:solidFill>
              </a:rPr>
              <a:t>Fíjese</a:t>
            </a:r>
            <a:r>
              <a:rPr lang="ca-ES" sz="2400" dirty="0">
                <a:solidFill>
                  <a:sysClr val="windowText" lastClr="000000"/>
                </a:solidFill>
              </a:rPr>
              <a:t> que como la inversa es única, ¡</a:t>
            </a:r>
            <a:r>
              <a:rPr lang="ca-ES" sz="2400" dirty="0" err="1">
                <a:solidFill>
                  <a:sysClr val="windowText" lastClr="000000"/>
                </a:solidFill>
              </a:rPr>
              <a:t>sólo</a:t>
            </a:r>
            <a:r>
              <a:rPr lang="ca-ES" sz="2400" dirty="0">
                <a:solidFill>
                  <a:sysClr val="windowText" lastClr="000000"/>
                </a:solidFill>
              </a:rPr>
              <a:t> </a:t>
            </a:r>
            <a:r>
              <a:rPr lang="ca-ES" sz="2400" dirty="0" err="1">
                <a:solidFill>
                  <a:sysClr val="windowText" lastClr="000000"/>
                </a:solidFill>
              </a:rPr>
              <a:t>necesita</a:t>
            </a:r>
            <a:r>
              <a:rPr lang="ca-ES" sz="2400" dirty="0">
                <a:solidFill>
                  <a:sysClr val="windowText" lastClr="000000"/>
                </a:solidFill>
              </a:rPr>
              <a:t> que se </a:t>
            </a:r>
            <a:r>
              <a:rPr lang="ca-ES" sz="2400" b="1" dirty="0" err="1">
                <a:solidFill>
                  <a:sysClr val="windowText" lastClr="000000"/>
                </a:solidFill>
              </a:rPr>
              <a:t>compruebe</a:t>
            </a:r>
            <a:r>
              <a:rPr lang="ca-ES" sz="2400" b="1" dirty="0">
                <a:solidFill>
                  <a:sysClr val="windowText" lastClr="000000"/>
                </a:solidFill>
              </a:rPr>
              <a:t> una </a:t>
            </a:r>
            <a:r>
              <a:rPr lang="ca-ES" sz="2400" dirty="0">
                <a:solidFill>
                  <a:sysClr val="windowText" lastClr="000000"/>
                </a:solidFill>
              </a:rPr>
              <a:t>de </a:t>
            </a:r>
            <a:r>
              <a:rPr lang="ca-ES" sz="2400" dirty="0" err="1">
                <a:solidFill>
                  <a:sysClr val="windowText" lastClr="000000"/>
                </a:solidFill>
              </a:rPr>
              <a:t>ellas</a:t>
            </a:r>
            <a:r>
              <a:rPr lang="ca-ES" sz="2400" dirty="0">
                <a:solidFill>
                  <a:sysClr val="windowText" lastClr="000000"/>
                </a:solidFill>
              </a:rPr>
              <a:t>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5C5C7D7-3058-4975-9C21-E463BD813040}"/>
                  </a:ext>
                </a:extLst>
              </p:cNvPr>
              <p:cNvSpPr/>
              <p:nvPr/>
            </p:nvSpPr>
            <p:spPr>
              <a:xfrm>
                <a:off x="2332371" y="689676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ca-ES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ca-ES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es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o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                         o  </a:t>
                </a:r>
                <a:endParaRPr lang="ca-ES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5C5C7D7-3058-4975-9C21-E463BD8130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371" y="689676"/>
                <a:ext cx="9859629" cy="630942"/>
              </a:xfrm>
              <a:prstGeom prst="rect">
                <a:avLst/>
              </a:prstGeom>
              <a:blipFill>
                <a:blip r:embed="rId11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B091A20F-C4B2-4735-9153-334B549B1EB6}"/>
                  </a:ext>
                </a:extLst>
              </p:cNvPr>
              <p:cNvSpPr/>
              <p:nvPr/>
            </p:nvSpPr>
            <p:spPr>
              <a:xfrm>
                <a:off x="2310348" y="297855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ca-ES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es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o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no invertible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B091A20F-C4B2-4735-9153-334B549B1E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348" y="297855"/>
                <a:ext cx="6494496" cy="630942"/>
              </a:xfrm>
              <a:prstGeom prst="rect">
                <a:avLst/>
              </a:prstGeom>
              <a:blipFill>
                <a:blip r:embed="rId12"/>
                <a:stretch>
                  <a:fillRect b="-2233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tângulo: Cantos Arredondados 21">
            <a:hlinkClick r:id="rId13" action="ppaction://hlinksldjump"/>
            <a:extLst>
              <a:ext uri="{FF2B5EF4-FFF2-40B4-BE49-F238E27FC236}">
                <a16:creationId xmlns:a16="http://schemas.microsoft.com/office/drawing/2014/main" id="{9FE446C0-A0B7-479D-B678-27DA9B2D65A3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Inversa de una </a:t>
            </a:r>
            <a:r>
              <a:rPr lang="ca-ES" b="1" dirty="0" err="1">
                <a:solidFill>
                  <a:schemeClr val="tx1"/>
                </a:solidFill>
              </a:rPr>
              <a:t>Matriz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2">
            <a:hlinkClick r:id="rId14" action="ppaction://hlinksldjump"/>
            <a:extLst>
              <a:ext uri="{FF2B5EF4-FFF2-40B4-BE49-F238E27FC236}">
                <a16:creationId xmlns:a16="http://schemas.microsoft.com/office/drawing/2014/main" id="{9838B27A-B810-4F9B-8B9E-040D583212E4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sz="1700" b="1" dirty="0" err="1">
                <a:solidFill>
                  <a:schemeClr val="tx1"/>
                </a:solidFill>
              </a:rPr>
              <a:t>Propiedades</a:t>
            </a:r>
            <a:r>
              <a:rPr lang="ca-ES" sz="1700" b="1" dirty="0">
                <a:solidFill>
                  <a:schemeClr val="tx1"/>
                </a:solidFill>
              </a:rPr>
              <a:t> de la Inversa</a:t>
            </a:r>
          </a:p>
        </p:txBody>
      </p:sp>
    </p:spTree>
    <p:extLst>
      <p:ext uri="{BB962C8B-B14F-4D97-AF65-F5344CB8AC3E}">
        <p14:creationId xmlns:p14="http://schemas.microsoft.com/office/powerpoint/2010/main" val="15825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1" grpId="0" animBg="1"/>
      <p:bldP spid="12" grpId="0" animBg="1"/>
      <p:bldP spid="13" grpId="0"/>
      <p:bldP spid="15" grpId="0"/>
      <p:bldP spid="16" grpId="0" animBg="1"/>
      <p:bldP spid="17" grpId="0"/>
      <p:bldP spid="22" grpId="0"/>
      <p:bldP spid="25" grpId="0"/>
      <p:bldP spid="26" grpId="0"/>
      <p:bldP spid="2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4E62CA6-7DDE-4B23-9C84-FFD5C48BD982}"/>
              </a:ext>
            </a:extLst>
          </p:cNvPr>
          <p:cNvSpPr/>
          <p:nvPr/>
        </p:nvSpPr>
        <p:spPr>
          <a:xfrm>
            <a:off x="2124000" y="1664219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F86B3C3-755A-40F0-BE77-C1EDB11966D2}"/>
              </a:ext>
            </a:extLst>
          </p:cNvPr>
          <p:cNvSpPr/>
          <p:nvPr/>
        </p:nvSpPr>
        <p:spPr>
          <a:xfrm>
            <a:off x="2280288" y="1772168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 err="1">
                <a:solidFill>
                  <a:srgbClr val="29A6FF"/>
                </a:solidFill>
              </a:rPr>
              <a:t>Ejemplos</a:t>
            </a:r>
            <a:endParaRPr lang="ca-ES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B41CAE69-C2F3-4782-90D4-4B0ECF74B1C9}"/>
                  </a:ext>
                </a:extLst>
              </p:cNvPr>
              <p:cNvSpPr/>
              <p:nvPr/>
            </p:nvSpPr>
            <p:spPr>
              <a:xfrm>
                <a:off x="2242193" y="2183793"/>
                <a:ext cx="9540314" cy="605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ca-ES" sz="2000" dirty="0">
                    <a:solidFill>
                      <a:sysClr val="windowText" lastClr="000000"/>
                    </a:solidFill>
                  </a:rPr>
                  <a:t>Dada </a:t>
                </a:r>
                <a14:m>
                  <m:oMath xmlns:m="http://schemas.openxmlformats.org/officeDocument/2006/math"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compruebe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si </a:t>
                </a:r>
                <a14:m>
                  <m:oMath xmlns:m="http://schemas.openxmlformats.org/officeDocument/2006/math"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o </a:t>
                </a:r>
                <a14:m>
                  <m:oMath xmlns:m="http://schemas.openxmlformats.org/officeDocument/2006/math"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es la inversa de </a:t>
                </a:r>
                <a14:m>
                  <m:oMath xmlns:m="http://schemas.openxmlformats.org/officeDocument/2006/math"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B41CAE69-C2F3-4782-90D4-4B0ECF74B1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193" y="2183793"/>
                <a:ext cx="9540314" cy="605550"/>
              </a:xfrm>
              <a:prstGeom prst="rect">
                <a:avLst/>
              </a:prstGeom>
              <a:blipFill>
                <a:blip r:embed="rId5"/>
                <a:stretch>
                  <a:fillRect b="-100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agem 20">
            <a:extLst>
              <a:ext uri="{FF2B5EF4-FFF2-40B4-BE49-F238E27FC236}">
                <a16:creationId xmlns:a16="http://schemas.microsoft.com/office/drawing/2014/main" id="{A6AD1FE5-2841-4A54-A693-B60A93AD8A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C2322F9B-7665-4A71-B0F6-0D045A333A9E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>
              <a:solidFill>
                <a:sysClr val="windowText" lastClr="000000"/>
              </a:solidFill>
            </a:endParaRPr>
          </a:p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: Cantos Arredondados 27">
                <a:extLst>
                  <a:ext uri="{FF2B5EF4-FFF2-40B4-BE49-F238E27FC236}">
                    <a16:creationId xmlns:a16="http://schemas.microsoft.com/office/drawing/2014/main" id="{58D69E79-F036-4C26-8771-C9EB6C0A0D06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tângulo: Cantos Arredondados 27">
                <a:extLst>
                  <a:ext uri="{FF2B5EF4-FFF2-40B4-BE49-F238E27FC236}">
                    <a16:creationId xmlns:a16="http://schemas.microsoft.com/office/drawing/2014/main" id="{58D69E79-F036-4C26-8771-C9EB6C0A0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tângulo 28">
            <a:extLst>
              <a:ext uri="{FF2B5EF4-FFF2-40B4-BE49-F238E27FC236}">
                <a16:creationId xmlns:a16="http://schemas.microsoft.com/office/drawing/2014/main" id="{B7A306A4-A13E-4383-82DC-DBA0908BCB2F}"/>
              </a:ext>
            </a:extLst>
          </p:cNvPr>
          <p:cNvSpPr/>
          <p:nvPr/>
        </p:nvSpPr>
        <p:spPr>
          <a:xfrm>
            <a:off x="2186062" y="423021"/>
            <a:ext cx="13680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a-ES" sz="2400" b="1" dirty="0">
                <a:solidFill>
                  <a:srgbClr val="F25E4F"/>
                </a:solidFill>
              </a:rPr>
              <a:t>Resumen</a:t>
            </a:r>
          </a:p>
          <a:p>
            <a:pPr algn="ctr"/>
            <a:r>
              <a:rPr lang="ca-ES" sz="2000" dirty="0"/>
              <a:t>(practicar)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: Cantos Arredondados 29">
                <a:extLst>
                  <a:ext uri="{FF2B5EF4-FFF2-40B4-BE49-F238E27FC236}">
                    <a16:creationId xmlns:a16="http://schemas.microsoft.com/office/drawing/2014/main" id="{9B97DC34-EA9C-4383-BD34-F02E4F841344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tângulo: Cantos Arredondados 29">
                <a:extLst>
                  <a:ext uri="{FF2B5EF4-FFF2-40B4-BE49-F238E27FC236}">
                    <a16:creationId xmlns:a16="http://schemas.microsoft.com/office/drawing/2014/main" id="{9B97DC34-EA9C-4383-BD34-F02E4F8413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F8355D73-4704-40AE-8DA9-5ECC12C3F70B}"/>
                  </a:ext>
                </a:extLst>
              </p:cNvPr>
              <p:cNvSpPr/>
              <p:nvPr/>
            </p:nvSpPr>
            <p:spPr>
              <a:xfrm>
                <a:off x="2274720" y="274364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ca-ES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4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es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o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                         o </a:t>
                </a:r>
                <a:endParaRPr lang="ca-ES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F8355D73-4704-40AE-8DA9-5ECC12C3F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720" y="274364"/>
                <a:ext cx="9859629" cy="630942"/>
              </a:xfrm>
              <a:prstGeom prst="rect">
                <a:avLst/>
              </a:prstGeom>
              <a:blipFill>
                <a:blip r:embed="rId11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B23F2F87-3766-44DF-891C-4B9EB25635D9}"/>
                  </a:ext>
                </a:extLst>
              </p:cNvPr>
              <p:cNvSpPr/>
              <p:nvPr/>
            </p:nvSpPr>
            <p:spPr>
              <a:xfrm>
                <a:off x="2249520" y="634337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ca-ES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sz="24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es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o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no invertible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B23F2F87-3766-44DF-891C-4B9EB2563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520" y="634337"/>
                <a:ext cx="6494496" cy="630942"/>
              </a:xfrm>
              <a:prstGeom prst="rect">
                <a:avLst/>
              </a:prstGeom>
              <a:blipFill>
                <a:blip r:embed="rId12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tângulo: Cantos Arredondados 21">
            <a:hlinkClick r:id="rId13" action="ppaction://hlinksldjump"/>
            <a:extLst>
              <a:ext uri="{FF2B5EF4-FFF2-40B4-BE49-F238E27FC236}">
                <a16:creationId xmlns:a16="http://schemas.microsoft.com/office/drawing/2014/main" id="{7F6FA3DF-8BBA-4984-BEC5-673CAAED61C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Inversa de una </a:t>
            </a:r>
            <a:r>
              <a:rPr lang="ca-ES" b="1" dirty="0" err="1">
                <a:solidFill>
                  <a:schemeClr val="tx1"/>
                </a:solidFill>
              </a:rPr>
              <a:t>Matriz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14" action="ppaction://hlinksldjump"/>
            <a:extLst>
              <a:ext uri="{FF2B5EF4-FFF2-40B4-BE49-F238E27FC236}">
                <a16:creationId xmlns:a16="http://schemas.microsoft.com/office/drawing/2014/main" id="{C737CA62-6D71-4B7B-959E-16920AAFA887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sz="1700" b="1" dirty="0" err="1">
                <a:solidFill>
                  <a:schemeClr val="tx1"/>
                </a:solidFill>
              </a:rPr>
              <a:t>Propiedades</a:t>
            </a:r>
            <a:r>
              <a:rPr lang="ca-ES" sz="1700" b="1" dirty="0">
                <a:solidFill>
                  <a:schemeClr val="tx1"/>
                </a:solidFill>
              </a:rPr>
              <a:t> de la Inversa</a:t>
            </a:r>
          </a:p>
        </p:txBody>
      </p:sp>
    </p:spTree>
    <p:extLst>
      <p:ext uri="{BB962C8B-B14F-4D97-AF65-F5344CB8AC3E}">
        <p14:creationId xmlns:p14="http://schemas.microsoft.com/office/powerpoint/2010/main" val="429024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4410BB2C-A089-4A8C-888E-C58E689D9147}"/>
              </a:ext>
            </a:extLst>
          </p:cNvPr>
          <p:cNvSpPr/>
          <p:nvPr/>
        </p:nvSpPr>
        <p:spPr>
          <a:xfrm>
            <a:off x="2124000" y="1664220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15E2A5B-E55B-402D-ABDF-6E2835D03BAA}"/>
              </a:ext>
            </a:extLst>
          </p:cNvPr>
          <p:cNvSpPr/>
          <p:nvPr/>
        </p:nvSpPr>
        <p:spPr>
          <a:xfrm>
            <a:off x="2280290" y="1772168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 err="1">
                <a:solidFill>
                  <a:srgbClr val="29A6FF"/>
                </a:solidFill>
              </a:rPr>
              <a:t>Ejemplos</a:t>
            </a:r>
            <a:endParaRPr lang="ca-ES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818CDFBA-E767-4CEA-9150-BF251D36D6DB}"/>
                  </a:ext>
                </a:extLst>
              </p:cNvPr>
              <p:cNvSpPr/>
              <p:nvPr/>
            </p:nvSpPr>
            <p:spPr>
              <a:xfrm>
                <a:off x="2242193" y="2183793"/>
                <a:ext cx="9540314" cy="605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ca-ES" sz="2000" dirty="0">
                    <a:solidFill>
                      <a:sysClr val="windowText" lastClr="000000"/>
                    </a:solidFill>
                  </a:rPr>
                  <a:t>Dada </a:t>
                </a:r>
                <a14:m>
                  <m:oMath xmlns:m="http://schemas.openxmlformats.org/officeDocument/2006/math"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,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compruebe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si </a:t>
                </a:r>
                <a14:m>
                  <m:oMath xmlns:m="http://schemas.openxmlformats.org/officeDocument/2006/math"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o </a:t>
                </a:r>
                <a14:m>
                  <m:oMath xmlns:m="http://schemas.openxmlformats.org/officeDocument/2006/math"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es la inversa de </a:t>
                </a:r>
                <a14:m>
                  <m:oMath xmlns:m="http://schemas.openxmlformats.org/officeDocument/2006/math"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818CDFBA-E767-4CEA-9150-BF251D36D6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193" y="2183793"/>
                <a:ext cx="9540314" cy="605550"/>
              </a:xfrm>
              <a:prstGeom prst="rect">
                <a:avLst/>
              </a:prstGeom>
              <a:blipFill>
                <a:blip r:embed="rId5"/>
                <a:stretch>
                  <a:fillRect b="-100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219AE316-5D08-4FC2-AF51-70266C4BE4B7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505BFB92-7AD0-4527-88B0-F871DFE3EBA9}"/>
                  </a:ext>
                </a:extLst>
              </p:cNvPr>
              <p:cNvSpPr/>
              <p:nvPr/>
            </p:nvSpPr>
            <p:spPr>
              <a:xfrm>
                <a:off x="2431700" y="3105835"/>
                <a:ext cx="91138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a-ES" sz="2000" dirty="0">
                    <a:solidFill>
                      <a:sysClr val="windowText" lastClr="000000"/>
                    </a:solidFill>
                  </a:rPr>
                  <a:t>Como que la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cuestión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es verificar,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sólo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es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necesario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provar si </a:t>
                </a:r>
                <a14:m>
                  <m:oMath xmlns:m="http://schemas.openxmlformats.org/officeDocument/2006/math"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y (o) </a:t>
                </a:r>
                <a14:m>
                  <m:oMath xmlns:m="http://schemas.openxmlformats.org/officeDocument/2006/math"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ca-ES" sz="20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ca-ES" sz="2000" dirty="0"/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505BFB92-7AD0-4527-88B0-F871DFE3EB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700" y="3105835"/>
                <a:ext cx="9113855" cy="400110"/>
              </a:xfrm>
              <a:prstGeom prst="rect">
                <a:avLst/>
              </a:prstGeom>
              <a:blipFill>
                <a:blip r:embed="rId6"/>
                <a:stretch>
                  <a:fillRect l="-736" t="-7576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947A6AAA-2308-460C-A37A-B639DFA21F38}"/>
                  </a:ext>
                </a:extLst>
              </p:cNvPr>
              <p:cNvSpPr/>
              <p:nvPr/>
            </p:nvSpPr>
            <p:spPr>
              <a:xfrm>
                <a:off x="3145133" y="3543607"/>
                <a:ext cx="3053400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ca-E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ca-E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ca-E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>
                    <a:solidFill>
                      <a:sysClr val="windowText" lastClr="000000"/>
                    </a:solidFill>
                  </a:rPr>
                  <a:t> </a:t>
                </a:r>
                <a:endParaRPr lang="ca-ES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947A6AAA-2308-460C-A37A-B639DFA21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133" y="3543607"/>
                <a:ext cx="3053400" cy="5542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04C14859-67D3-4E32-B0D8-691F0264B80E}"/>
              </a:ext>
            </a:extLst>
          </p:cNvPr>
          <p:cNvCxnSpPr/>
          <p:nvPr/>
        </p:nvCxnSpPr>
        <p:spPr>
          <a:xfrm>
            <a:off x="7003575" y="3636000"/>
            <a:ext cx="0" cy="1900642"/>
          </a:xfrm>
          <a:prstGeom prst="line">
            <a:avLst/>
          </a:prstGeom>
          <a:ln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C7395B0C-CF51-4F8C-AE53-70ECC7836122}"/>
                  </a:ext>
                </a:extLst>
              </p:cNvPr>
              <p:cNvSpPr/>
              <p:nvPr/>
            </p:nvSpPr>
            <p:spPr>
              <a:xfrm>
                <a:off x="2751723" y="4324736"/>
                <a:ext cx="4271362" cy="62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pc="-3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 spc="-3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pc="-30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a-ES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ca-ES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a-ES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ca-ES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a-ES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e>
                                </m:d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ca-ES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pc="-300"/>
              </a:p>
            </p:txBody>
          </p:sp>
        </mc:Choice>
        <mc:Fallback xmlns=""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C7395B0C-CF51-4F8C-AE53-70ECC78361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723" y="4324736"/>
                <a:ext cx="4271362" cy="6274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F4BB88C1-3B0E-4194-AEA1-54978D579EDB}"/>
                  </a:ext>
                </a:extLst>
              </p:cNvPr>
              <p:cNvSpPr/>
              <p:nvPr/>
            </p:nvSpPr>
            <p:spPr>
              <a:xfrm>
                <a:off x="2792740" y="5017097"/>
                <a:ext cx="2998578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−2+3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1−1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−6+6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/>
                  <a:t>=</a:t>
                </a:r>
                <a:r>
                  <a:rPr lang="ca-ES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a-E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ca-ES"/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F4BB88C1-3B0E-4194-AEA1-54978D57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740" y="5017097"/>
                <a:ext cx="2998578" cy="5588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Parêntese esquerdo 34">
            <a:extLst>
              <a:ext uri="{FF2B5EF4-FFF2-40B4-BE49-F238E27FC236}">
                <a16:creationId xmlns:a16="http://schemas.microsoft.com/office/drawing/2014/main" id="{60D8C86E-2123-44FE-9770-3E98EE55DEE5}"/>
              </a:ext>
            </a:extLst>
          </p:cNvPr>
          <p:cNvSpPr/>
          <p:nvPr/>
        </p:nvSpPr>
        <p:spPr>
          <a:xfrm rot="16200000">
            <a:off x="4005021" y="3123336"/>
            <a:ext cx="201811" cy="190064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42F7D11F-F668-4C78-8FE3-FBA12D3F44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85920" y="5097988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9B0C610D-E809-4B66-89AD-8F5A6AB58B95}"/>
              </a:ext>
            </a:extLst>
          </p:cNvPr>
          <p:cNvCxnSpPr>
            <a:cxnSpLocks/>
          </p:cNvCxnSpPr>
          <p:nvPr/>
        </p:nvCxnSpPr>
        <p:spPr>
          <a:xfrm flipH="1">
            <a:off x="2934119" y="4174563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297CDF41-E004-4FAA-A83E-E236090B345C}"/>
                  </a:ext>
                </a:extLst>
              </p:cNvPr>
              <p:cNvSpPr/>
              <p:nvPr/>
            </p:nvSpPr>
            <p:spPr>
              <a:xfrm>
                <a:off x="2431699" y="5742766"/>
                <a:ext cx="935080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3275" indent="-803275"/>
                <a:r>
                  <a:rPr lang="ca-ES" sz="2000" b="1" dirty="0">
                    <a:solidFill>
                      <a:srgbClr val="C00000"/>
                    </a:solidFill>
                  </a:rPr>
                  <a:t>Aviso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: la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segunda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parte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de la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solución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propuesta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no es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necesaria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, ¡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ya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que </a:t>
                </a:r>
                <a:r>
                  <a:rPr lang="ca-ES" sz="2000" b="1" dirty="0">
                    <a:solidFill>
                      <a:sysClr val="windowText" lastClr="000000"/>
                    </a:solidFill>
                  </a:rPr>
                  <a:t>la inversa es única!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Si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sz="20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ca-ES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a-ES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000" dirty="0" err="1">
                    <a:solidFill>
                      <a:sysClr val="windowText" lastClr="000000"/>
                    </a:solidFill>
                  </a:rPr>
                  <a:t>entonces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¡</a:t>
                </a:r>
                <a14:m>
                  <m:oMath xmlns:m="http://schemas.openxmlformats.org/officeDocument/2006/math"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000" b="1" dirty="0" err="1">
                    <a:solidFill>
                      <a:sysClr val="windowText" lastClr="000000"/>
                    </a:solidFill>
                  </a:rPr>
                  <a:t>nunca</a:t>
                </a:r>
                <a:r>
                  <a:rPr lang="ca-ES" sz="20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sz="2000" b="1" dirty="0" err="1">
                    <a:solidFill>
                      <a:sysClr val="windowText" lastClr="000000"/>
                    </a:solidFill>
                  </a:rPr>
                  <a:t>podría</a:t>
                </a:r>
                <a:r>
                  <a:rPr lang="ca-ES" sz="2000" b="1" dirty="0">
                    <a:solidFill>
                      <a:sysClr val="windowText" lastClr="000000"/>
                    </a:solidFill>
                  </a:rPr>
                  <a:t> verificar la </a:t>
                </a:r>
                <a:r>
                  <a:rPr lang="ca-ES" sz="2000" b="1" dirty="0" err="1">
                    <a:solidFill>
                      <a:sysClr val="windowText" lastClr="000000"/>
                    </a:solidFill>
                  </a:rPr>
                  <a:t>relación</a:t>
                </a:r>
                <a:r>
                  <a:rPr lang="ca-ES" sz="2000" b="1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ca-ES" sz="2000" dirty="0"/>
                  <a:t>!</a:t>
                </a:r>
              </a:p>
            </p:txBody>
          </p:sp>
        </mc:Choice>
        <mc:Fallback xmlns="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297CDF41-E004-4FAA-A83E-E236090B34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699" y="5742766"/>
                <a:ext cx="9350805" cy="707886"/>
              </a:xfrm>
              <a:prstGeom prst="rect">
                <a:avLst/>
              </a:prstGeom>
              <a:blipFill>
                <a:blip r:embed="rId12"/>
                <a:stretch>
                  <a:fillRect l="-717" t="-4310" b="-14655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tângulo 40">
            <a:extLst>
              <a:ext uri="{FF2B5EF4-FFF2-40B4-BE49-F238E27FC236}">
                <a16:creationId xmlns:a16="http://schemas.microsoft.com/office/drawing/2014/main" id="{71B54C54-1CE9-4E11-9708-65037FFF8338}"/>
              </a:ext>
            </a:extLst>
          </p:cNvPr>
          <p:cNvSpPr/>
          <p:nvPr/>
        </p:nvSpPr>
        <p:spPr>
          <a:xfrm>
            <a:off x="7246498" y="3543607"/>
            <a:ext cx="4086496" cy="2103567"/>
          </a:xfrm>
          <a:prstGeom prst="rect">
            <a:avLst/>
          </a:prstGeom>
          <a:solidFill>
            <a:srgbClr val="FF8B8B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4045D94-F5EC-4891-9A0D-5C5BCD98BA96}"/>
                  </a:ext>
                </a:extLst>
              </p:cNvPr>
              <p:cNvSpPr/>
              <p:nvPr/>
            </p:nvSpPr>
            <p:spPr>
              <a:xfrm>
                <a:off x="7601047" y="3543919"/>
                <a:ext cx="3053400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ca-E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ca-E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ca-E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>
                    <a:solidFill>
                      <a:sysClr val="windowText" lastClr="000000"/>
                    </a:solidFill>
                  </a:rPr>
                  <a:t> </a:t>
                </a:r>
                <a:endParaRPr lang="ca-ES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4045D94-F5EC-4891-9A0D-5C5BCD98B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047" y="3543919"/>
                <a:ext cx="3053400" cy="5542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C2BEF0AC-EC2F-422C-95A8-BF6CEE98C764}"/>
                  </a:ext>
                </a:extLst>
              </p:cNvPr>
              <p:cNvSpPr/>
              <p:nvPr/>
            </p:nvSpPr>
            <p:spPr>
              <a:xfrm>
                <a:off x="7205481" y="4329265"/>
                <a:ext cx="3945119" cy="62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b="0" i="1" spc="-3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 spc="-3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pc="-30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a-ES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ca-ES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a-ES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ca-ES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a-ES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ca-ES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ca-ES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spc="-300"/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C2BEF0AC-EC2F-422C-95A8-BF6CEE98C7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481" y="4329265"/>
                <a:ext cx="3945119" cy="62741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0595CB9-FEBE-4299-A58E-59CF9B2E5B70}"/>
                  </a:ext>
                </a:extLst>
              </p:cNvPr>
              <p:cNvSpPr/>
              <p:nvPr/>
            </p:nvSpPr>
            <p:spPr>
              <a:xfrm>
                <a:off x="7246498" y="5021626"/>
                <a:ext cx="3299942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−2−3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1−1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−6−6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/>
                  <a:t>=</a:t>
                </a:r>
                <a:r>
                  <a:rPr lang="ca-ES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a-E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e>
                            <m:e>
                              <m: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ca-ES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0595CB9-FEBE-4299-A58E-59CF9B2E5B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498" y="5021626"/>
                <a:ext cx="3299942" cy="554254"/>
              </a:xfrm>
              <a:prstGeom prst="rect">
                <a:avLst/>
              </a:prstGeom>
              <a:blipFill>
                <a:blip r:embed="rId15"/>
                <a:stretch>
                  <a:fillRect b="-1099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Parêntese esquerdo 44">
            <a:extLst>
              <a:ext uri="{FF2B5EF4-FFF2-40B4-BE49-F238E27FC236}">
                <a16:creationId xmlns:a16="http://schemas.microsoft.com/office/drawing/2014/main" id="{AEEC4C89-6609-40A9-A8B7-BEECAF2C889A}"/>
              </a:ext>
            </a:extLst>
          </p:cNvPr>
          <p:cNvSpPr/>
          <p:nvPr/>
        </p:nvSpPr>
        <p:spPr>
          <a:xfrm rot="16200000">
            <a:off x="8458779" y="3127865"/>
            <a:ext cx="201811" cy="190064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46" name="Conexão reta 45">
            <a:extLst>
              <a:ext uri="{FF2B5EF4-FFF2-40B4-BE49-F238E27FC236}">
                <a16:creationId xmlns:a16="http://schemas.microsoft.com/office/drawing/2014/main" id="{59D224F5-8EBD-4840-87E1-9044F55FD290}"/>
              </a:ext>
            </a:extLst>
          </p:cNvPr>
          <p:cNvCxnSpPr>
            <a:cxnSpLocks/>
          </p:cNvCxnSpPr>
          <p:nvPr/>
        </p:nvCxnSpPr>
        <p:spPr>
          <a:xfrm flipH="1">
            <a:off x="7387877" y="4179092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 18">
            <a:extLst>
              <a:ext uri="{FF2B5EF4-FFF2-40B4-BE49-F238E27FC236}">
                <a16:creationId xmlns:a16="http://schemas.microsoft.com/office/drawing/2014/main" id="{EE220F50-3E03-4083-84CB-17E6F506723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49747" y="5043550"/>
            <a:ext cx="461892" cy="463105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CCEBB193-EA4C-405E-A1D9-A4FEC775F3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EC22DF33-8615-45F2-8CB2-72EDDF6EF998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>
              <a:solidFill>
                <a:sysClr val="windowText" lastClr="000000"/>
              </a:solidFill>
            </a:endParaRPr>
          </a:p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: Cantos Arredondados 50">
                <a:extLst>
                  <a:ext uri="{FF2B5EF4-FFF2-40B4-BE49-F238E27FC236}">
                    <a16:creationId xmlns:a16="http://schemas.microsoft.com/office/drawing/2014/main" id="{0BAB38C0-56E9-45B1-83CD-F1DD8108C293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tângulo: Cantos Arredondados 50">
                <a:extLst>
                  <a:ext uri="{FF2B5EF4-FFF2-40B4-BE49-F238E27FC236}">
                    <a16:creationId xmlns:a16="http://schemas.microsoft.com/office/drawing/2014/main" id="{0BAB38C0-56E9-45B1-83CD-F1DD8108C2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tângulo 51">
            <a:extLst>
              <a:ext uri="{FF2B5EF4-FFF2-40B4-BE49-F238E27FC236}">
                <a16:creationId xmlns:a16="http://schemas.microsoft.com/office/drawing/2014/main" id="{031ABE3C-05F1-4F0D-9903-28973D461BC7}"/>
              </a:ext>
            </a:extLst>
          </p:cNvPr>
          <p:cNvSpPr/>
          <p:nvPr/>
        </p:nvSpPr>
        <p:spPr>
          <a:xfrm>
            <a:off x="2186062" y="423021"/>
            <a:ext cx="13680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a-ES" sz="2400" b="1" dirty="0">
                <a:solidFill>
                  <a:srgbClr val="F25E4F"/>
                </a:solidFill>
              </a:rPr>
              <a:t>Resumen</a:t>
            </a:r>
          </a:p>
          <a:p>
            <a:pPr algn="ctr"/>
            <a:r>
              <a:rPr lang="ca-ES" sz="2000" dirty="0"/>
              <a:t>(practicar)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ângulo: Cantos Arredondados 52">
                <a:extLst>
                  <a:ext uri="{FF2B5EF4-FFF2-40B4-BE49-F238E27FC236}">
                    <a16:creationId xmlns:a16="http://schemas.microsoft.com/office/drawing/2014/main" id="{0F23472A-7DE2-4A0B-9E4B-DF5CD69A0895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tângulo: Cantos Arredondados 52">
                <a:extLst>
                  <a:ext uri="{FF2B5EF4-FFF2-40B4-BE49-F238E27FC236}">
                    <a16:creationId xmlns:a16="http://schemas.microsoft.com/office/drawing/2014/main" id="{0F23472A-7DE2-4A0B-9E4B-DF5CD69A08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0CE547D1-4CF3-4D14-9059-8694F38E166F}"/>
                  </a:ext>
                </a:extLst>
              </p:cNvPr>
              <p:cNvSpPr/>
              <p:nvPr/>
            </p:nvSpPr>
            <p:spPr>
              <a:xfrm>
                <a:off x="2257846" y="251999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ca-ES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4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es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o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                         o </a:t>
                </a:r>
                <a:endParaRPr lang="ca-ES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0CE547D1-4CF3-4D14-9059-8694F38E16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846" y="251999"/>
                <a:ext cx="9859629" cy="630942"/>
              </a:xfrm>
              <a:prstGeom prst="rect">
                <a:avLst/>
              </a:prstGeom>
              <a:blipFill>
                <a:blip r:embed="rId19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9B67C93F-6B2F-44AC-890D-FEC1A5DF4E6E}"/>
                  </a:ext>
                </a:extLst>
              </p:cNvPr>
              <p:cNvSpPr/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ca-ES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sz="24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es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o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no invertible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9B67C93F-6B2F-44AC-890D-FEC1A5DF4E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  <a:blipFill>
                <a:blip r:embed="rId20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: Cantos Arredondados 21">
            <a:hlinkClick r:id="rId21" action="ppaction://hlinksldjump"/>
            <a:extLst>
              <a:ext uri="{FF2B5EF4-FFF2-40B4-BE49-F238E27FC236}">
                <a16:creationId xmlns:a16="http://schemas.microsoft.com/office/drawing/2014/main" id="{6A46D16C-3F30-49D4-8BE5-7C6189611D24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Inversa de una </a:t>
            </a:r>
            <a:r>
              <a:rPr lang="ca-ES" b="1" dirty="0" err="1">
                <a:solidFill>
                  <a:schemeClr val="tx1"/>
                </a:solidFill>
              </a:rPr>
              <a:t>Matriz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57" name="Retângulo: Cantos Arredondados 22">
            <a:hlinkClick r:id="rId22" action="ppaction://hlinksldjump"/>
            <a:extLst>
              <a:ext uri="{FF2B5EF4-FFF2-40B4-BE49-F238E27FC236}">
                <a16:creationId xmlns:a16="http://schemas.microsoft.com/office/drawing/2014/main" id="{747F3C88-01A7-4B8A-9632-90FCF936EB5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sz="1700" b="1" dirty="0" err="1">
                <a:solidFill>
                  <a:schemeClr val="tx1"/>
                </a:solidFill>
              </a:rPr>
              <a:t>Propiedades</a:t>
            </a:r>
            <a:r>
              <a:rPr lang="ca-ES" sz="1700" b="1" dirty="0">
                <a:solidFill>
                  <a:schemeClr val="tx1"/>
                </a:solidFill>
              </a:rPr>
              <a:t> de la Inversa</a:t>
            </a:r>
          </a:p>
        </p:txBody>
      </p:sp>
    </p:spTree>
    <p:extLst>
      <p:ext uri="{BB962C8B-B14F-4D97-AF65-F5344CB8AC3E}">
        <p14:creationId xmlns:p14="http://schemas.microsoft.com/office/powerpoint/2010/main" val="377604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5" grpId="0" animBg="1"/>
      <p:bldP spid="36" grpId="0" animBg="1"/>
      <p:bldP spid="40" grpId="0"/>
      <p:bldP spid="41" grpId="0" animBg="1"/>
      <p:bldP spid="42" grpId="0"/>
      <p:bldP spid="43" grpId="0"/>
      <p:bldP spid="44" grpId="0"/>
      <p:bldP spid="45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972592D5-5D4E-4D4B-8914-3FF7765A9977}"/>
              </a:ext>
            </a:extLst>
          </p:cNvPr>
          <p:cNvSpPr/>
          <p:nvPr/>
        </p:nvSpPr>
        <p:spPr>
          <a:xfrm>
            <a:off x="2124000" y="1664220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FB3893AB-B224-4419-BDA6-4D8540D49FC2}"/>
              </a:ext>
            </a:extLst>
          </p:cNvPr>
          <p:cNvSpPr/>
          <p:nvPr/>
        </p:nvSpPr>
        <p:spPr>
          <a:xfrm>
            <a:off x="2280290" y="1772168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 err="1">
                <a:solidFill>
                  <a:srgbClr val="29A6FF"/>
                </a:solidFill>
              </a:rPr>
              <a:t>Ejemplos</a:t>
            </a:r>
            <a:endParaRPr lang="ca-ES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697C05E-64CF-44F5-AE69-E1D502935E12}"/>
                  </a:ext>
                </a:extLst>
              </p:cNvPr>
              <p:cNvSpPr/>
              <p:nvPr/>
            </p:nvSpPr>
            <p:spPr>
              <a:xfrm>
                <a:off x="2382712" y="2244656"/>
                <a:ext cx="9113854" cy="605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ca-ES" sz="2000" dirty="0" err="1">
                    <a:solidFill>
                      <a:sysClr val="windowText" lastClr="000000"/>
                    </a:solidFill>
                  </a:rPr>
                  <a:t>Calcule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la inversa de </a:t>
                </a:r>
                <a14:m>
                  <m:oMath xmlns:m="http://schemas.openxmlformats.org/officeDocument/2006/math">
                    <m:r>
                      <a:rPr lang="ca-ES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 y </a:t>
                </a:r>
                <a14:m>
                  <m:oMath xmlns:m="http://schemas.openxmlformats.org/officeDocument/2006/math"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ca-ES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, si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existen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697C05E-64CF-44F5-AE69-E1D502935E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2244656"/>
                <a:ext cx="9113854" cy="605550"/>
              </a:xfrm>
              <a:prstGeom prst="rect">
                <a:avLst/>
              </a:prstGeom>
              <a:blipFill>
                <a:blip r:embed="rId5"/>
                <a:stretch>
                  <a:fillRect l="-736" b="-100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exão reta 44">
            <a:extLst>
              <a:ext uri="{FF2B5EF4-FFF2-40B4-BE49-F238E27FC236}">
                <a16:creationId xmlns:a16="http://schemas.microsoft.com/office/drawing/2014/main" id="{D283441D-57E8-4B80-8AA4-B5041C1EB637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047902BC-6734-45C7-983A-BFC35F463C5B}"/>
                  </a:ext>
                </a:extLst>
              </p:cNvPr>
              <p:cNvSpPr/>
              <p:nvPr/>
            </p:nvSpPr>
            <p:spPr>
              <a:xfrm>
                <a:off x="2392052" y="3104375"/>
                <a:ext cx="864057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ca-E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a-ES" dirty="0">
                    <a:solidFill>
                      <a:sysClr val="windowText" lastClr="000000"/>
                    </a:solidFill>
                  </a:rPr>
                  <a:t>(si </a:t>
                </a:r>
                <a:r>
                  <a:rPr lang="ca-ES" dirty="0" err="1">
                    <a:solidFill>
                      <a:sysClr val="windowText" lastClr="000000"/>
                    </a:solidFill>
                  </a:rPr>
                  <a:t>existe</a:t>
                </a:r>
                <a:r>
                  <a:rPr lang="ca-ES" dirty="0">
                    <a:solidFill>
                      <a:sysClr val="windowText" lastClr="000000"/>
                    </a:solidFill>
                  </a:rPr>
                  <a:t>) es una </a:t>
                </a:r>
                <a:r>
                  <a:rPr lang="ca-ES" b="1" dirty="0">
                    <a:solidFill>
                      <a:sysClr val="windowText" lastClr="000000"/>
                    </a:solidFill>
                  </a:rPr>
                  <a:t>matriz</a:t>
                </a:r>
                <a14:m>
                  <m:oMath xmlns:m="http://schemas.openxmlformats.org/officeDocument/2006/math">
                    <m:r>
                      <a:rPr lang="ca-ES" b="1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ca-ES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ca-ES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ca-ES" dirty="0">
                    <a:solidFill>
                      <a:sysClr val="windowText" lastClr="000000"/>
                    </a:solidFill>
                  </a:rPr>
                  <a:t> – el </a:t>
                </a:r>
                <a:r>
                  <a:rPr lang="ca-ES" dirty="0" err="1">
                    <a:solidFill>
                      <a:sysClr val="windowText" lastClr="000000"/>
                    </a:solidFill>
                  </a:rPr>
                  <a:t>mismo</a:t>
                </a:r>
                <a:r>
                  <a:rPr lang="ca-ES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dirty="0" err="1">
                    <a:solidFill>
                      <a:sysClr val="windowText" lastClr="000000"/>
                    </a:solidFill>
                  </a:rPr>
                  <a:t>tamaño</a:t>
                </a:r>
                <a:r>
                  <a:rPr lang="ca-ES" dirty="0">
                    <a:solidFill>
                      <a:sysClr val="windowText" lastClr="000000"/>
                    </a:solidFill>
                  </a:rPr>
                  <a:t> de </a:t>
                </a:r>
                <a14:m>
                  <m:oMath xmlns:m="http://schemas.openxmlformats.org/officeDocument/2006/math">
                    <m:r>
                      <a:rPr lang="ca-E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ca-ES" dirty="0"/>
                  <a:t>, con </a:t>
                </a:r>
                <a:r>
                  <a:rPr lang="ca-ES" b="1" dirty="0" err="1"/>
                  <a:t>elementos</a:t>
                </a:r>
                <a:r>
                  <a:rPr lang="ca-ES" b="1" dirty="0"/>
                  <a:t> </a:t>
                </a:r>
                <a:r>
                  <a:rPr lang="ca-ES" b="1" dirty="0" err="1"/>
                  <a:t>desconocidos</a:t>
                </a:r>
                <a:r>
                  <a:rPr lang="ca-ES" dirty="0"/>
                  <a:t>:</a:t>
                </a:r>
                <a:endParaRPr lang="ca-ES" sz="1400" dirty="0"/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047902BC-6734-45C7-983A-BFC35F463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052" y="3104375"/>
                <a:ext cx="8640575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D8433DCF-07C6-483C-BF62-9CE6EA079C4F}"/>
                  </a:ext>
                </a:extLst>
              </p:cNvPr>
              <p:cNvSpPr/>
              <p:nvPr/>
            </p:nvSpPr>
            <p:spPr>
              <a:xfrm>
                <a:off x="2301077" y="4037138"/>
                <a:ext cx="2700868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ca-ES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ca-ES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a-ES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150" dirty="0">
                    <a:solidFill>
                      <a:sysClr val="windowText" lastClr="000000"/>
                    </a:solidFill>
                  </a:rPr>
                  <a:t> </a:t>
                </a:r>
                <a:endParaRPr lang="ca-ES" spc="-150" dirty="0"/>
              </a:p>
            </p:txBody>
          </p:sp>
        </mc:Choice>
        <mc:Fallback xmlns=""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D8433DCF-07C6-483C-BF62-9CE6EA079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037138"/>
                <a:ext cx="2700868" cy="5598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04B70B68-B8B5-443D-BC33-032D4F593318}"/>
                  </a:ext>
                </a:extLst>
              </p:cNvPr>
              <p:cNvSpPr/>
              <p:nvPr/>
            </p:nvSpPr>
            <p:spPr>
              <a:xfrm>
                <a:off x="4842079" y="4027090"/>
                <a:ext cx="3292568" cy="559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i="1" spc="-15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ca-ES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150" dirty="0">
                    <a:solidFill>
                      <a:sysClr val="windowText" lastClr="000000"/>
                    </a:solidFill>
                  </a:rPr>
                  <a:t> </a:t>
                </a:r>
                <a:endParaRPr lang="ca-ES" spc="-150" dirty="0"/>
              </a:p>
            </p:txBody>
          </p:sp>
        </mc:Choice>
        <mc:Fallback xmlns="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04B70B68-B8B5-443D-BC33-032D4F5933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079" y="4027090"/>
                <a:ext cx="3292568" cy="5597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tângulo 48">
            <a:extLst>
              <a:ext uri="{FF2B5EF4-FFF2-40B4-BE49-F238E27FC236}">
                <a16:creationId xmlns:a16="http://schemas.microsoft.com/office/drawing/2014/main" id="{605B8D60-62F5-4329-874B-0C039AA462F6}"/>
              </a:ext>
            </a:extLst>
          </p:cNvPr>
          <p:cNvSpPr/>
          <p:nvPr/>
        </p:nvSpPr>
        <p:spPr>
          <a:xfrm>
            <a:off x="5216339" y="4552921"/>
            <a:ext cx="3241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b="1" dirty="0" err="1">
                <a:solidFill>
                  <a:srgbClr val="0C2B8E"/>
                </a:solidFill>
              </a:rPr>
              <a:t>Esto</a:t>
            </a:r>
            <a:r>
              <a:rPr lang="ca-ES" sz="1600" b="1" dirty="0">
                <a:solidFill>
                  <a:srgbClr val="0C2B8E"/>
                </a:solidFill>
              </a:rPr>
              <a:t> se transforma en un sistema de </a:t>
            </a:r>
            <a:r>
              <a:rPr lang="ca-ES" sz="1600" b="1" dirty="0" err="1">
                <a:solidFill>
                  <a:srgbClr val="0C2B8E"/>
                </a:solidFill>
              </a:rPr>
              <a:t>ecuaciones</a:t>
            </a:r>
            <a:r>
              <a:rPr lang="ca-ES" sz="1600" b="1" dirty="0">
                <a:solidFill>
                  <a:srgbClr val="0C2B8E"/>
                </a:solidFill>
              </a:rPr>
              <a:t> </a:t>
            </a:r>
            <a:r>
              <a:rPr lang="ca-ES" sz="1600" b="1" dirty="0" err="1">
                <a:solidFill>
                  <a:srgbClr val="0C2B8E"/>
                </a:solidFill>
              </a:rPr>
              <a:t>lineales</a:t>
            </a:r>
            <a:r>
              <a:rPr lang="ca-ES" sz="1600" b="1" dirty="0">
                <a:solidFill>
                  <a:srgbClr val="0C2B8E"/>
                </a:solidFill>
              </a:rPr>
              <a:t> con 4 variables.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3C58A7C7-6225-4EDA-B0F8-D11F08B5AE9D}"/>
                  </a:ext>
                </a:extLst>
              </p:cNvPr>
              <p:cNvSpPr/>
              <p:nvPr/>
            </p:nvSpPr>
            <p:spPr>
              <a:xfrm>
                <a:off x="7954137" y="3714431"/>
                <a:ext cx="1930785" cy="1133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3C58A7C7-6225-4EDA-B0F8-D11F08B5AE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137" y="3714431"/>
                <a:ext cx="1930785" cy="11333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tângulo 51">
            <a:extLst>
              <a:ext uri="{FF2B5EF4-FFF2-40B4-BE49-F238E27FC236}">
                <a16:creationId xmlns:a16="http://schemas.microsoft.com/office/drawing/2014/main" id="{4CB3F686-A374-4E11-83B5-67F3CF66A917}"/>
              </a:ext>
            </a:extLst>
          </p:cNvPr>
          <p:cNvSpPr/>
          <p:nvPr/>
        </p:nvSpPr>
        <p:spPr>
          <a:xfrm>
            <a:off x="9753598" y="3702274"/>
            <a:ext cx="22681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solidFill>
                  <a:srgbClr val="0C2B8E"/>
                </a:solidFill>
              </a:rPr>
              <a:t>Se trata de 2 sistemas independientes de 2 variables, que se pueden resolver con los "mismos pasos", por ejemplo por sustitución.</a:t>
            </a:r>
            <a:endParaRPr lang="ca-ES" sz="1400" dirty="0">
              <a:solidFill>
                <a:srgbClr val="0C2B8E"/>
              </a:solidFill>
            </a:endParaRPr>
          </a:p>
        </p:txBody>
      </p:sp>
      <p:sp>
        <p:nvSpPr>
          <p:cNvPr id="53" name="Seta: Curvada Para Cima 52">
            <a:extLst>
              <a:ext uri="{FF2B5EF4-FFF2-40B4-BE49-F238E27FC236}">
                <a16:creationId xmlns:a16="http://schemas.microsoft.com/office/drawing/2014/main" id="{A9FA384A-9485-4128-84EF-7841B29273D9}"/>
              </a:ext>
            </a:extLst>
          </p:cNvPr>
          <p:cNvSpPr/>
          <p:nvPr/>
        </p:nvSpPr>
        <p:spPr>
          <a:xfrm>
            <a:off x="6670284" y="5065560"/>
            <a:ext cx="2341266" cy="390992"/>
          </a:xfrm>
          <a:prstGeom prst="curvedUpArrow">
            <a:avLst>
              <a:gd name="adj1" fmla="val 39392"/>
              <a:gd name="adj2" fmla="val 92290"/>
              <a:gd name="adj3" fmla="val 25000"/>
            </a:avLst>
          </a:prstGeom>
          <a:solidFill>
            <a:srgbClr val="0C2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B4735528-DDCF-4FF9-A11D-932F1D47A93C}"/>
                  </a:ext>
                </a:extLst>
              </p:cNvPr>
              <p:cNvSpPr/>
              <p:nvPr/>
            </p:nvSpPr>
            <p:spPr>
              <a:xfrm>
                <a:off x="7954976" y="3713056"/>
                <a:ext cx="1930785" cy="1133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B4735528-DDCF-4FF9-A11D-932F1D47A9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976" y="3713056"/>
                <a:ext cx="1930785" cy="11333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0DF838D8-A72D-4513-AF76-A7FA7909A61A}"/>
                  </a:ext>
                </a:extLst>
              </p:cNvPr>
              <p:cNvSpPr/>
              <p:nvPr/>
            </p:nvSpPr>
            <p:spPr>
              <a:xfrm>
                <a:off x="2301077" y="4995707"/>
                <a:ext cx="2610330" cy="1340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=1+4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ca-ES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ca-ES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ca-ES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+4</m:t>
                                          </m:r>
                                          <m:r>
                                            <a:rPr lang="ca-ES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d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=4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ca-E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ca-E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r>
                                            <a:rPr lang="ca-E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</m:d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0DF838D8-A72D-4513-AF76-A7FA7909A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995707"/>
                <a:ext cx="2610330" cy="134088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0CCB1EA0-91D4-498B-84A2-931ED02585D5}"/>
                  </a:ext>
                </a:extLst>
              </p:cNvPr>
              <p:cNvSpPr/>
              <p:nvPr/>
            </p:nvSpPr>
            <p:spPr>
              <a:xfrm>
                <a:off x="4754257" y="5112653"/>
                <a:ext cx="2290499" cy="11323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2+8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8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0CCB1EA0-91D4-498B-84A2-931ED02585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257" y="5112653"/>
                <a:ext cx="2290499" cy="113236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EDF3FF6-1C8B-4C7E-BFA1-4D850BAC65E2}"/>
                  </a:ext>
                </a:extLst>
              </p:cNvPr>
              <p:cNvSpPr/>
              <p:nvPr/>
            </p:nvSpPr>
            <p:spPr>
              <a:xfrm>
                <a:off x="6833483" y="5100735"/>
                <a:ext cx="2061910" cy="11501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=1+4</m:t>
                                      </m:r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ca-E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4×</m:t>
                                      </m:r>
                                      <m:d>
                                        <m:dPr>
                                          <m:ctrlPr>
                                            <a:rPr lang="ca-E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ca-E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EDF3FF6-1C8B-4C7E-BFA1-4D850BAC65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483" y="5100735"/>
                <a:ext cx="2061910" cy="11501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42CF661F-F147-4B8A-B001-395333F353BC}"/>
                  </a:ext>
                </a:extLst>
              </p:cNvPr>
              <p:cNvSpPr/>
              <p:nvPr/>
            </p:nvSpPr>
            <p:spPr>
              <a:xfrm>
                <a:off x="8650224" y="5111686"/>
                <a:ext cx="1441612" cy="1133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9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ca-E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42CF661F-F147-4B8A-B001-395333F35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0224" y="5111686"/>
                <a:ext cx="1441612" cy="11333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6EEA386C-8B28-4F23-A745-F06142DE2382}"/>
                  </a:ext>
                </a:extLst>
              </p:cNvPr>
              <p:cNvSpPr/>
              <p:nvPr/>
            </p:nvSpPr>
            <p:spPr>
              <a:xfrm>
                <a:off x="10730822" y="3005833"/>
                <a:ext cx="930511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ca-ES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ca-ES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6EEA386C-8B28-4F23-A745-F06142DE2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822" y="3005833"/>
                <a:ext cx="930511" cy="55983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Seta: Para Baixo 59">
            <a:extLst>
              <a:ext uri="{FF2B5EF4-FFF2-40B4-BE49-F238E27FC236}">
                <a16:creationId xmlns:a16="http://schemas.microsoft.com/office/drawing/2014/main" id="{797A0B9A-6DFD-4FC4-83F7-E90F934E562D}"/>
              </a:ext>
            </a:extLst>
          </p:cNvPr>
          <p:cNvSpPr/>
          <p:nvPr/>
        </p:nvSpPr>
        <p:spPr>
          <a:xfrm rot="356251">
            <a:off x="10988556" y="3611614"/>
            <a:ext cx="228166" cy="1662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1" name="Seta: Para Baixo 60">
            <a:extLst>
              <a:ext uri="{FF2B5EF4-FFF2-40B4-BE49-F238E27FC236}">
                <a16:creationId xmlns:a16="http://schemas.microsoft.com/office/drawing/2014/main" id="{A8F12979-743D-4B2A-A169-A007102A4AEC}"/>
              </a:ext>
            </a:extLst>
          </p:cNvPr>
          <p:cNvSpPr/>
          <p:nvPr/>
        </p:nvSpPr>
        <p:spPr>
          <a:xfrm rot="16200000">
            <a:off x="10044232" y="5555832"/>
            <a:ext cx="206417" cy="228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7FD73289-AF54-4ECB-8FCE-00B79CBD47CD}"/>
              </a:ext>
            </a:extLst>
          </p:cNvPr>
          <p:cNvSpPr/>
          <p:nvPr/>
        </p:nvSpPr>
        <p:spPr>
          <a:xfrm>
            <a:off x="10342963" y="5416941"/>
            <a:ext cx="1577470" cy="508450"/>
          </a:xfrm>
          <a:prstGeom prst="roundRect">
            <a:avLst/>
          </a:prstGeom>
          <a:solidFill>
            <a:srgbClr val="9BD7FF"/>
          </a:solidFill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F1DA392C-F14E-4993-BC97-D8F86CA1706C}"/>
                  </a:ext>
                </a:extLst>
              </p:cNvPr>
              <p:cNvSpPr/>
              <p:nvPr/>
            </p:nvSpPr>
            <p:spPr>
              <a:xfrm>
                <a:off x="10287517" y="5386230"/>
                <a:ext cx="1740798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ca-E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ca-E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a-ES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ca-ES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ca-ES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F1DA392C-F14E-4993-BC97-D8F86CA170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517" y="5386230"/>
                <a:ext cx="1740798" cy="5542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Imagem 63">
            <a:extLst>
              <a:ext uri="{FF2B5EF4-FFF2-40B4-BE49-F238E27FC236}">
                <a16:creationId xmlns:a16="http://schemas.microsoft.com/office/drawing/2014/main" id="{5E335D4D-5564-4D30-8122-7FA06AA3072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65" name="Retângulo: Cantos Arredondados 64">
            <a:extLst>
              <a:ext uri="{FF2B5EF4-FFF2-40B4-BE49-F238E27FC236}">
                <a16:creationId xmlns:a16="http://schemas.microsoft.com/office/drawing/2014/main" id="{815B392E-1682-428D-818F-9054E02A8D5A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: Cantos Arredondados 66">
                <a:extLst>
                  <a:ext uri="{FF2B5EF4-FFF2-40B4-BE49-F238E27FC236}">
                    <a16:creationId xmlns:a16="http://schemas.microsoft.com/office/drawing/2014/main" id="{916E6689-837F-41E2-B809-A5A30878D98B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tângulo: Cantos Arredondados 66">
                <a:extLst>
                  <a:ext uri="{FF2B5EF4-FFF2-40B4-BE49-F238E27FC236}">
                    <a16:creationId xmlns:a16="http://schemas.microsoft.com/office/drawing/2014/main" id="{916E6689-837F-41E2-B809-A5A30878D9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etângulo 67">
            <a:extLst>
              <a:ext uri="{FF2B5EF4-FFF2-40B4-BE49-F238E27FC236}">
                <a16:creationId xmlns:a16="http://schemas.microsoft.com/office/drawing/2014/main" id="{DD21F386-236B-4554-A75F-C9D1C7D0D625}"/>
              </a:ext>
            </a:extLst>
          </p:cNvPr>
          <p:cNvSpPr/>
          <p:nvPr/>
        </p:nvSpPr>
        <p:spPr>
          <a:xfrm>
            <a:off x="2186062" y="423021"/>
            <a:ext cx="13680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a-ES" sz="2400" b="1" dirty="0">
                <a:solidFill>
                  <a:srgbClr val="F25E4F"/>
                </a:solidFill>
              </a:rPr>
              <a:t>Resumen</a:t>
            </a:r>
          </a:p>
          <a:p>
            <a:pPr algn="ctr"/>
            <a:r>
              <a:rPr lang="ca-ES" sz="2000" dirty="0"/>
              <a:t>(practicar)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: Cantos Arredondados 68">
                <a:extLst>
                  <a:ext uri="{FF2B5EF4-FFF2-40B4-BE49-F238E27FC236}">
                    <a16:creationId xmlns:a16="http://schemas.microsoft.com/office/drawing/2014/main" id="{A0C842DF-2AD0-4145-8D08-AF7EC446E764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tângulo: Cantos Arredondados 68">
                <a:extLst>
                  <a:ext uri="{FF2B5EF4-FFF2-40B4-BE49-F238E27FC236}">
                    <a16:creationId xmlns:a16="http://schemas.microsoft.com/office/drawing/2014/main" id="{A0C842DF-2AD0-4145-8D08-AF7EC446E7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tângulo 69">
                <a:extLst>
                  <a:ext uri="{FF2B5EF4-FFF2-40B4-BE49-F238E27FC236}">
                    <a16:creationId xmlns:a16="http://schemas.microsoft.com/office/drawing/2014/main" id="{DF5037B4-BA1F-484D-8381-CC98798885FF}"/>
                  </a:ext>
                </a:extLst>
              </p:cNvPr>
              <p:cNvSpPr/>
              <p:nvPr/>
            </p:nvSpPr>
            <p:spPr>
              <a:xfrm>
                <a:off x="2257846" y="284555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ca-ES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es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o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                         o </a:t>
                </a:r>
                <a:endParaRPr lang="ca-ES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tângulo 69">
                <a:extLst>
                  <a:ext uri="{FF2B5EF4-FFF2-40B4-BE49-F238E27FC236}">
                    <a16:creationId xmlns:a16="http://schemas.microsoft.com/office/drawing/2014/main" id="{DF5037B4-BA1F-484D-8381-CC9879888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846" y="284555"/>
                <a:ext cx="9859629" cy="630942"/>
              </a:xfrm>
              <a:prstGeom prst="rect">
                <a:avLst/>
              </a:prstGeom>
              <a:blipFill>
                <a:blip r:embed="rId22"/>
                <a:stretch>
                  <a:fillRect b="-2233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05550F2A-E411-45F9-AE28-D81DB4472E64}"/>
                  </a:ext>
                </a:extLst>
              </p:cNvPr>
              <p:cNvSpPr/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ca-ES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es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o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no invertible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05550F2A-E411-45F9-AE28-D81DB4472E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  <a:blipFill>
                <a:blip r:embed="rId23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tângulo 38">
            <a:extLst>
              <a:ext uri="{FF2B5EF4-FFF2-40B4-BE49-F238E27FC236}">
                <a16:creationId xmlns:a16="http://schemas.microsoft.com/office/drawing/2014/main" id="{EA8786EC-7222-44CC-9D9A-40D10A0DE3E9}"/>
              </a:ext>
            </a:extLst>
          </p:cNvPr>
          <p:cNvSpPr/>
          <p:nvPr/>
        </p:nvSpPr>
        <p:spPr>
          <a:xfrm>
            <a:off x="2382712" y="3414737"/>
            <a:ext cx="9404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600" dirty="0"/>
              <a:t>(</a:t>
            </a:r>
            <a:r>
              <a:rPr lang="ca-ES" sz="1600" dirty="0" err="1"/>
              <a:t>escoja</a:t>
            </a:r>
            <a:r>
              <a:rPr lang="ca-ES" sz="1600" dirty="0"/>
              <a:t> </a:t>
            </a:r>
            <a:r>
              <a:rPr lang="ca-ES" sz="1600" dirty="0" err="1"/>
              <a:t>letras</a:t>
            </a:r>
            <a:r>
              <a:rPr lang="ca-ES" sz="1600" dirty="0"/>
              <a:t> </a:t>
            </a:r>
            <a:r>
              <a:rPr lang="ca-ES" sz="1600" dirty="0" err="1"/>
              <a:t>diferentes</a:t>
            </a:r>
            <a:r>
              <a:rPr lang="ca-ES" sz="1600" dirty="0"/>
              <a:t> para representar las 4 </a:t>
            </a:r>
            <a:r>
              <a:rPr lang="ca-ES" sz="1600" dirty="0" err="1"/>
              <a:t>entradas</a:t>
            </a:r>
            <a:r>
              <a:rPr lang="ca-ES" sz="1600" dirty="0"/>
              <a:t>) </a:t>
            </a:r>
            <a:r>
              <a:rPr lang="ca-ES" b="1" dirty="0"/>
              <a:t>y </a:t>
            </a:r>
            <a:r>
              <a:rPr lang="ca-ES" b="1" dirty="0" err="1"/>
              <a:t>aplique</a:t>
            </a:r>
            <a:r>
              <a:rPr lang="ca-ES" b="1" dirty="0"/>
              <a:t> la </a:t>
            </a:r>
            <a:r>
              <a:rPr lang="ca-ES" b="1" dirty="0" err="1"/>
              <a:t>definición</a:t>
            </a:r>
            <a:r>
              <a:rPr lang="ca-ES" dirty="0"/>
              <a:t>:</a:t>
            </a:r>
            <a:endParaRPr lang="ca-ES" sz="2000" dirty="0"/>
          </a:p>
        </p:txBody>
      </p:sp>
      <p:sp>
        <p:nvSpPr>
          <p:cNvPr id="40" name="Retângulo: Cantos Arredondados 21">
            <a:hlinkClick r:id="rId24" action="ppaction://hlinksldjump"/>
            <a:extLst>
              <a:ext uri="{FF2B5EF4-FFF2-40B4-BE49-F238E27FC236}">
                <a16:creationId xmlns:a16="http://schemas.microsoft.com/office/drawing/2014/main" id="{4C25CCFF-67A1-4EA5-AF3F-03422253600B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Inversa de una </a:t>
            </a:r>
            <a:r>
              <a:rPr lang="ca-ES" b="1" dirty="0" err="1">
                <a:solidFill>
                  <a:schemeClr val="tx1"/>
                </a:solidFill>
              </a:rPr>
              <a:t>Matriz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3" name="Retângulo: Cantos Arredondados 22">
            <a:hlinkClick r:id="rId25" action="ppaction://hlinksldjump"/>
            <a:extLst>
              <a:ext uri="{FF2B5EF4-FFF2-40B4-BE49-F238E27FC236}">
                <a16:creationId xmlns:a16="http://schemas.microsoft.com/office/drawing/2014/main" id="{3EA6F45E-61D3-421C-B246-ECB1B7D17245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sz="1700" b="1" dirty="0" err="1">
                <a:solidFill>
                  <a:schemeClr val="tx1"/>
                </a:solidFill>
              </a:rPr>
              <a:t>Propiedades</a:t>
            </a:r>
            <a:r>
              <a:rPr lang="ca-ES" sz="1700" b="1" dirty="0">
                <a:solidFill>
                  <a:schemeClr val="tx1"/>
                </a:solidFill>
              </a:rPr>
              <a:t> de la Inversa</a:t>
            </a:r>
          </a:p>
        </p:txBody>
      </p:sp>
    </p:spTree>
    <p:extLst>
      <p:ext uri="{BB962C8B-B14F-4D97-AF65-F5344CB8AC3E}">
        <p14:creationId xmlns:p14="http://schemas.microsoft.com/office/powerpoint/2010/main" val="68145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48" grpId="0"/>
      <p:bldP spid="49" grpId="0"/>
      <p:bldP spid="49" grpId="1"/>
      <p:bldP spid="51" grpId="0"/>
      <p:bldP spid="51" grpId="1"/>
      <p:bldP spid="52" grpId="0"/>
      <p:bldP spid="52" grpId="1"/>
      <p:bldP spid="53" grpId="0" animBg="1"/>
      <p:bldP spid="53" grpId="1" animBg="1"/>
      <p:bldP spid="54" grpId="0"/>
      <p:bldP spid="55" grpId="0"/>
      <p:bldP spid="56" grpId="0"/>
      <p:bldP spid="57" grpId="0"/>
      <p:bldP spid="58" grpId="0"/>
      <p:bldP spid="59" grpId="0"/>
      <p:bldP spid="60" grpId="0" animBg="1"/>
      <p:bldP spid="61" grpId="0" animBg="1"/>
      <p:bldP spid="62" grpId="0" animBg="1"/>
      <p:bldP spid="63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BDBD08D-AE8C-407B-8469-107EA58F0E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DF99C06-3F5F-4A92-B227-ACDFC62E4CE8}"/>
              </a:ext>
            </a:extLst>
          </p:cNvPr>
          <p:cNvSpPr/>
          <p:nvPr/>
        </p:nvSpPr>
        <p:spPr>
          <a:xfrm>
            <a:off x="2124000" y="1664220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995C31F-E898-4C7B-9472-CCFA9E7FB535}"/>
              </a:ext>
            </a:extLst>
          </p:cNvPr>
          <p:cNvSpPr/>
          <p:nvPr/>
        </p:nvSpPr>
        <p:spPr>
          <a:xfrm>
            <a:off x="2280290" y="1772168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 err="1">
                <a:solidFill>
                  <a:srgbClr val="29A6FF"/>
                </a:solidFill>
              </a:rPr>
              <a:t>Ejemplos</a:t>
            </a:r>
            <a:endParaRPr lang="ca-ES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8BFD10F-487F-44D1-9ADC-B93580C2DCC1}"/>
                  </a:ext>
                </a:extLst>
              </p:cNvPr>
              <p:cNvSpPr/>
              <p:nvPr/>
            </p:nvSpPr>
            <p:spPr>
              <a:xfrm>
                <a:off x="2301077" y="2244373"/>
                <a:ext cx="9113854" cy="605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ca-ES" sz="2000" dirty="0" err="1">
                    <a:solidFill>
                      <a:sysClr val="windowText" lastClr="000000"/>
                    </a:solidFill>
                  </a:rPr>
                  <a:t>Calcule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la inversa de </a:t>
                </a:r>
                <a14:m>
                  <m:oMath xmlns:m="http://schemas.openxmlformats.org/officeDocument/2006/math"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  y </a:t>
                </a:r>
                <a14:m>
                  <m:oMath xmlns:m="http://schemas.openxmlformats.org/officeDocument/2006/math"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sz="20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sz="20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, si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existen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8BFD10F-487F-44D1-9ADC-B93580C2DC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2244373"/>
                <a:ext cx="9113854" cy="605550"/>
              </a:xfrm>
              <a:prstGeom prst="rect">
                <a:avLst/>
              </a:prstGeom>
              <a:blipFill>
                <a:blip r:embed="rId6"/>
                <a:stretch>
                  <a:fillRect l="-668" b="-100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68D7AAE3-8805-463E-B8B3-B1F0B35CA149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94BB098B-DBB3-45A6-AA54-CA8A87408069}"/>
                  </a:ext>
                </a:extLst>
              </p:cNvPr>
              <p:cNvSpPr/>
              <p:nvPr/>
            </p:nvSpPr>
            <p:spPr>
              <a:xfrm>
                <a:off x="2266599" y="3104375"/>
                <a:ext cx="895294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a-ES" dirty="0" err="1">
                    <a:solidFill>
                      <a:sysClr val="windowText" lastClr="000000"/>
                    </a:solidFill>
                  </a:rPr>
                  <a:t>Siga</a:t>
                </a:r>
                <a:r>
                  <a:rPr lang="ca-ES" dirty="0">
                    <a:solidFill>
                      <a:sysClr val="windowText" lastClr="000000"/>
                    </a:solidFill>
                  </a:rPr>
                  <a:t> los </a:t>
                </a:r>
                <a:r>
                  <a:rPr lang="ca-ES" dirty="0" err="1">
                    <a:solidFill>
                      <a:sysClr val="windowText" lastClr="000000"/>
                    </a:solidFill>
                  </a:rPr>
                  <a:t>mismos</a:t>
                </a:r>
                <a:r>
                  <a:rPr lang="ca-ES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dirty="0" err="1">
                    <a:solidFill>
                      <a:sysClr val="windowText" lastClr="000000"/>
                    </a:solidFill>
                  </a:rPr>
                  <a:t>pasos</a:t>
                </a:r>
                <a:r>
                  <a:rPr lang="ca-ES" dirty="0">
                    <a:solidFill>
                      <a:sysClr val="windowText" lastClr="000000"/>
                    </a:solidFill>
                  </a:rPr>
                  <a:t> para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a-E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ca-E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a-ES" dirty="0">
                    <a:solidFill>
                      <a:sysClr val="windowText" lastClr="000000"/>
                    </a:solidFill>
                  </a:rPr>
                  <a:t>(si </a:t>
                </a:r>
                <a:r>
                  <a:rPr lang="ca-ES" dirty="0" err="1">
                    <a:solidFill>
                      <a:sysClr val="windowText" lastClr="000000"/>
                    </a:solidFill>
                  </a:rPr>
                  <a:t>existe</a:t>
                </a:r>
                <a:r>
                  <a:rPr lang="ca-ES" dirty="0">
                    <a:solidFill>
                      <a:sysClr val="windowText" lastClr="000000"/>
                    </a:solidFill>
                  </a:rPr>
                  <a:t>), una </a:t>
                </a:r>
                <a:r>
                  <a:rPr lang="ca-ES" b="1" dirty="0" err="1">
                    <a:solidFill>
                      <a:sysClr val="windowText" lastClr="000000"/>
                    </a:solidFill>
                  </a:rPr>
                  <a:t>matriz</a:t>
                </a:r>
                <a:r>
                  <a:rPr lang="ca-ES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ca-ES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ca-ES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ca-ES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a-ES" dirty="0">
                    <a:solidFill>
                      <a:sysClr val="windowText" lastClr="000000"/>
                    </a:solidFill>
                  </a:rPr>
                  <a:t>con </a:t>
                </a:r>
                <a:r>
                  <a:rPr lang="ca-ES" b="1" dirty="0" err="1"/>
                  <a:t>elementos</a:t>
                </a:r>
                <a:r>
                  <a:rPr lang="ca-ES" b="1" dirty="0"/>
                  <a:t> </a:t>
                </a:r>
                <a:r>
                  <a:rPr lang="ca-ES" b="1" dirty="0" err="1"/>
                  <a:t>desconocidos</a:t>
                </a:r>
                <a:r>
                  <a:rPr lang="ca-ES" dirty="0"/>
                  <a:t>:</a:t>
                </a:r>
                <a:endParaRPr lang="ca-ES" sz="1400" dirty="0"/>
              </a:p>
              <a:p>
                <a:r>
                  <a:rPr lang="ca-ES" dirty="0"/>
                  <a:t>y</a:t>
                </a:r>
                <a:r>
                  <a:rPr lang="ca-ES" b="1" dirty="0"/>
                  <a:t> </a:t>
                </a:r>
                <a:r>
                  <a:rPr lang="ca-ES" b="1" dirty="0" err="1"/>
                  <a:t>aplique</a:t>
                </a:r>
                <a:r>
                  <a:rPr lang="ca-ES" b="1" dirty="0"/>
                  <a:t> la </a:t>
                </a:r>
                <a:r>
                  <a:rPr lang="ca-ES" b="1" dirty="0" err="1"/>
                  <a:t>definición</a:t>
                </a:r>
                <a:r>
                  <a:rPr lang="ca-ES" dirty="0"/>
                  <a:t>:</a:t>
                </a:r>
                <a:endParaRPr lang="ca-ES" sz="2000" dirty="0"/>
              </a:p>
            </p:txBody>
          </p:sp>
        </mc:Choice>
        <mc:Fallback xmlns="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94BB098B-DBB3-45A6-AA54-CA8A87408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99" y="3104375"/>
                <a:ext cx="8952945" cy="646331"/>
              </a:xfrm>
              <a:prstGeom prst="rect">
                <a:avLst/>
              </a:prstGeom>
              <a:blipFill>
                <a:blip r:embed="rId7"/>
                <a:stretch>
                  <a:fillRect l="-613" t="-4717" b="-1415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/>
              <p:nvPr/>
            </p:nvSpPr>
            <p:spPr>
              <a:xfrm>
                <a:off x="2301077" y="4047186"/>
                <a:ext cx="2700868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ca-ES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ca-ES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ca-ES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15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a-ES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15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i="1" spc="-15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150">
                    <a:solidFill>
                      <a:sysClr val="windowText" lastClr="000000"/>
                    </a:solidFill>
                  </a:rPr>
                  <a:t> </a:t>
                </a:r>
                <a:endParaRPr lang="ca-ES" spc="-150"/>
              </a:p>
            </p:txBody>
          </p:sp>
        </mc:Choice>
        <mc:Fallback xmlns="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047186"/>
                <a:ext cx="2700868" cy="55983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/>
              <p:nvPr/>
            </p:nvSpPr>
            <p:spPr>
              <a:xfrm>
                <a:off x="4842079" y="4037138"/>
                <a:ext cx="3292568" cy="559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i="1" spc="-15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ca-ES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lang="ca-ES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15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i="1" spc="-15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a-ES" i="1" spc="-15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150">
                    <a:solidFill>
                      <a:sysClr val="windowText" lastClr="000000"/>
                    </a:solidFill>
                  </a:rPr>
                  <a:t> </a:t>
                </a:r>
                <a:endParaRPr lang="ca-ES" spc="-150"/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079" y="4037138"/>
                <a:ext cx="3292568" cy="55976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D6D1BC2-81E8-41AF-88B5-2CA3F0B51F3B}"/>
                  </a:ext>
                </a:extLst>
              </p:cNvPr>
              <p:cNvSpPr/>
              <p:nvPr/>
            </p:nvSpPr>
            <p:spPr>
              <a:xfrm>
                <a:off x="7954137" y="3724479"/>
                <a:ext cx="1930785" cy="1133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/>
              </a:p>
            </p:txBody>
          </p:sp>
        </mc:Choice>
        <mc:Fallback xmlns="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D6D1BC2-81E8-41AF-88B5-2CA3F0B51F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137" y="3724479"/>
                <a:ext cx="1930785" cy="11333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/>
              <p:nvPr/>
            </p:nvSpPr>
            <p:spPr>
              <a:xfrm>
                <a:off x="7954976" y="3724479"/>
                <a:ext cx="1930785" cy="1133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/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976" y="3724479"/>
                <a:ext cx="1930785" cy="11333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AE0EAA98-77B1-4622-B18D-7733C1CD8B3C}"/>
                  </a:ext>
                </a:extLst>
              </p:cNvPr>
              <p:cNvSpPr/>
              <p:nvPr/>
            </p:nvSpPr>
            <p:spPr>
              <a:xfrm>
                <a:off x="2301077" y="4925371"/>
                <a:ext cx="2610330" cy="1340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=1+4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ca-ES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ca-ES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ca-ES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+4</m:t>
                                          </m:r>
                                          <m:r>
                                            <a:rPr lang="ca-ES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d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=4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ca-E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ca-E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r>
                                            <a:rPr lang="ca-E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</m:d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/>
              </a:p>
            </p:txBody>
          </p:sp>
        </mc:Choice>
        <mc:Fallback xmlns="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AE0EAA98-77B1-4622-B18D-7733C1CD8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925371"/>
                <a:ext cx="2610330" cy="134088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B1FF84D3-4CD9-4A1E-8C94-DE67903343F1}"/>
                  </a:ext>
                </a:extLst>
              </p:cNvPr>
              <p:cNvSpPr/>
              <p:nvPr/>
            </p:nvSpPr>
            <p:spPr>
              <a:xfrm>
                <a:off x="4754257" y="5042317"/>
                <a:ext cx="2290499" cy="11323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2+8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8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/>
              </a:p>
            </p:txBody>
          </p:sp>
        </mc:Choice>
        <mc:Fallback xmlns=""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B1FF84D3-4CD9-4A1E-8C94-DE6790334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257" y="5042317"/>
                <a:ext cx="2290499" cy="113236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403D943A-6F04-431F-8A73-4886F617F8D4}"/>
                  </a:ext>
                </a:extLst>
              </p:cNvPr>
              <p:cNvSpPr/>
              <p:nvPr/>
            </p:nvSpPr>
            <p:spPr>
              <a:xfrm>
                <a:off x="6833483" y="5030399"/>
                <a:ext cx="1441613" cy="11371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ca-ES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ca-E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ca-ES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ca-E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0=−1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/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403D943A-6F04-431F-8A73-4886F617F8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483" y="5030399"/>
                <a:ext cx="1441613" cy="113717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23462E31-2C7A-4736-A780-CA5AEB340D92}"/>
                  </a:ext>
                </a:extLst>
              </p:cNvPr>
              <p:cNvSpPr/>
              <p:nvPr/>
            </p:nvSpPr>
            <p:spPr>
              <a:xfrm>
                <a:off x="10647848" y="2987062"/>
                <a:ext cx="930511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a-ES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ca-ES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ca-ES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23462E31-2C7A-4736-A780-CA5AEB340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7848" y="2987062"/>
                <a:ext cx="930511" cy="55983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eta: Para Baixo 28">
            <a:extLst>
              <a:ext uri="{FF2B5EF4-FFF2-40B4-BE49-F238E27FC236}">
                <a16:creationId xmlns:a16="http://schemas.microsoft.com/office/drawing/2014/main" id="{FC10E595-2DAF-457B-871D-659F89DC631C}"/>
              </a:ext>
            </a:extLst>
          </p:cNvPr>
          <p:cNvSpPr/>
          <p:nvPr/>
        </p:nvSpPr>
        <p:spPr>
          <a:xfrm rot="16200000">
            <a:off x="10369679" y="5493870"/>
            <a:ext cx="206417" cy="228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EBC50BBE-D6D0-4FA2-AF42-0BCF58A7B63F}"/>
              </a:ext>
            </a:extLst>
          </p:cNvPr>
          <p:cNvSpPr/>
          <p:nvPr/>
        </p:nvSpPr>
        <p:spPr>
          <a:xfrm>
            <a:off x="10894948" y="5354101"/>
            <a:ext cx="806211" cy="508450"/>
          </a:xfrm>
          <a:prstGeom prst="roundRect">
            <a:avLst/>
          </a:prstGeom>
          <a:solidFill>
            <a:srgbClr val="9BD7FF"/>
          </a:solidFill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3D55675D-AC4C-4F70-8CB3-DA591866A73F}"/>
                  </a:ext>
                </a:extLst>
              </p:cNvPr>
              <p:cNvSpPr/>
              <p:nvPr/>
            </p:nvSpPr>
            <p:spPr>
              <a:xfrm>
                <a:off x="10894948" y="5408271"/>
                <a:ext cx="82894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0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0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∄</m:t>
                          </m:r>
                          <m:r>
                            <a:rPr lang="ca-ES" sz="20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ca-ES" sz="20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ca-ES" sz="2000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3D55675D-AC4C-4F70-8CB3-DA591866A7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948" y="5408271"/>
                <a:ext cx="828945" cy="400110"/>
              </a:xfrm>
              <a:prstGeom prst="rect">
                <a:avLst/>
              </a:prstGeom>
              <a:blipFill>
                <a:blip r:embed="rId18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3F728A26-3CD3-4448-BE88-5D2B4DB02245}"/>
                  </a:ext>
                </a:extLst>
              </p:cNvPr>
              <p:cNvSpPr/>
              <p:nvPr/>
            </p:nvSpPr>
            <p:spPr>
              <a:xfrm>
                <a:off x="8191364" y="5144652"/>
                <a:ext cx="228152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ca-ES" sz="2000" dirty="0">
                    <a:solidFill>
                      <a:srgbClr val="0C2B8E"/>
                    </a:solidFill>
                  </a:rPr>
                  <a:t>¡El sistema es </a:t>
                </a:r>
                <a:r>
                  <a:rPr lang="ca-ES" sz="2000" b="1" dirty="0">
                    <a:solidFill>
                      <a:srgbClr val="0C2B8E"/>
                    </a:solidFill>
                  </a:rPr>
                  <a:t>incompatible</a:t>
                </a:r>
                <a:r>
                  <a:rPr lang="ca-ES" sz="2000" dirty="0">
                    <a:solidFill>
                      <a:srgbClr val="0C2B8E"/>
                    </a:solidFill>
                  </a:rPr>
                  <a:t>!</a:t>
                </a:r>
              </a:p>
              <a:p>
                <a:pPr algn="ctr"/>
                <a:r>
                  <a:rPr lang="ca-ES" sz="2000" dirty="0">
                    <a:solidFill>
                      <a:srgbClr val="0C2B8E"/>
                    </a:solidFill>
                  </a:rPr>
                  <a:t> ¡</a:t>
                </a:r>
                <a:r>
                  <a:rPr lang="ca-ES" sz="2000" dirty="0" err="1">
                    <a:solidFill>
                      <a:srgbClr val="0C2B8E"/>
                    </a:solidFill>
                  </a:rPr>
                  <a:t>Así</a:t>
                </a:r>
                <a:r>
                  <a:rPr lang="ca-ES" sz="2000" dirty="0">
                    <a:solidFill>
                      <a:srgbClr val="0C2B8E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ca-ES" sz="200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ca-ES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ES" sz="20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es</m:t>
                    </m:r>
                  </m:oMath>
                </a14:m>
                <a:r>
                  <a:rPr lang="ca-ES" sz="2000" dirty="0">
                    <a:solidFill>
                      <a:srgbClr val="0C2B8E"/>
                    </a:solidFill>
                  </a:rPr>
                  <a:t> </a:t>
                </a:r>
                <a:r>
                  <a:rPr lang="ca-ES" sz="2000" b="1" dirty="0">
                    <a:solidFill>
                      <a:srgbClr val="0C2B8E"/>
                    </a:solidFill>
                  </a:rPr>
                  <a:t>singular</a:t>
                </a:r>
                <a:r>
                  <a:rPr lang="ca-ES" sz="2000" dirty="0">
                    <a:solidFill>
                      <a:srgbClr val="0C2B8E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3F728A26-3CD3-4448-BE88-5D2B4DB02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364" y="5144652"/>
                <a:ext cx="2281523" cy="1015663"/>
              </a:xfrm>
              <a:prstGeom prst="rect">
                <a:avLst/>
              </a:prstGeom>
              <a:blipFill>
                <a:blip r:embed="rId19"/>
                <a:stretch>
                  <a:fillRect t="-3593" r="-802" b="-958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E0AC845E-8A3F-49F2-8D14-01B7E4F3C2DB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>
              <a:solidFill>
                <a:sysClr val="windowText" lastClr="000000"/>
              </a:solidFill>
            </a:endParaRPr>
          </a:p>
          <a:p>
            <a:pPr algn="just"/>
            <a:endParaRPr lang="ca-ES" sz="240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: Cantos Arredondados 33">
                <a:extLst>
                  <a:ext uri="{FF2B5EF4-FFF2-40B4-BE49-F238E27FC236}">
                    <a16:creationId xmlns:a16="http://schemas.microsoft.com/office/drawing/2014/main" id="{9740D028-50FE-4D12-93DE-922796140E4A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tângulo: Cantos Arredondados 33">
                <a:extLst>
                  <a:ext uri="{FF2B5EF4-FFF2-40B4-BE49-F238E27FC236}">
                    <a16:creationId xmlns:a16="http://schemas.microsoft.com/office/drawing/2014/main" id="{9740D028-50FE-4D12-93DE-922796140E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tângulo 34">
            <a:extLst>
              <a:ext uri="{FF2B5EF4-FFF2-40B4-BE49-F238E27FC236}">
                <a16:creationId xmlns:a16="http://schemas.microsoft.com/office/drawing/2014/main" id="{98483255-91AE-4E12-8E74-375217F749EA}"/>
              </a:ext>
            </a:extLst>
          </p:cNvPr>
          <p:cNvSpPr/>
          <p:nvPr/>
        </p:nvSpPr>
        <p:spPr>
          <a:xfrm>
            <a:off x="2186062" y="423021"/>
            <a:ext cx="13680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a-ES" sz="2400" b="1" dirty="0">
                <a:solidFill>
                  <a:srgbClr val="F25E4F"/>
                </a:solidFill>
              </a:rPr>
              <a:t>Resumen</a:t>
            </a:r>
          </a:p>
          <a:p>
            <a:pPr algn="ctr"/>
            <a:r>
              <a:rPr lang="ca-ES" sz="2000" dirty="0"/>
              <a:t>(practicar)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: Cantos Arredondados 35">
                <a:extLst>
                  <a:ext uri="{FF2B5EF4-FFF2-40B4-BE49-F238E27FC236}">
                    <a16:creationId xmlns:a16="http://schemas.microsoft.com/office/drawing/2014/main" id="{6D28CEAF-8755-4761-B499-777AF903528C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tângulo: Cantos Arredondados 35">
                <a:extLst>
                  <a:ext uri="{FF2B5EF4-FFF2-40B4-BE49-F238E27FC236}">
                    <a16:creationId xmlns:a16="http://schemas.microsoft.com/office/drawing/2014/main" id="{6D28CEAF-8755-4761-B499-777AF9035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6A49749E-45EC-49C1-8726-97E8AAF7E759}"/>
                  </a:ext>
                </a:extLst>
              </p:cNvPr>
              <p:cNvSpPr/>
              <p:nvPr/>
            </p:nvSpPr>
            <p:spPr>
              <a:xfrm>
                <a:off x="2274720" y="267553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ca-ES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4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es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o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                         o </a:t>
                </a:r>
                <a:endParaRPr lang="ca-ES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6A49749E-45EC-49C1-8726-97E8AAF7E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720" y="267553"/>
                <a:ext cx="9859629" cy="630942"/>
              </a:xfrm>
              <a:prstGeom prst="rect">
                <a:avLst/>
              </a:prstGeom>
              <a:blipFill>
                <a:blip r:embed="rId22"/>
                <a:stretch>
                  <a:fillRect b="-2233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FBA72044-7504-4101-B8D9-AB908025445E}"/>
                  </a:ext>
                </a:extLst>
              </p:cNvPr>
              <p:cNvSpPr/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ca-ES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4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sz="24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es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o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no invertible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FBA72044-7504-4101-B8D9-AB90802544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  <a:blipFill>
                <a:blip r:embed="rId23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tângulo: Cantos Arredondados 21">
            <a:hlinkClick r:id="rId24" action="ppaction://hlinksldjump"/>
            <a:extLst>
              <a:ext uri="{FF2B5EF4-FFF2-40B4-BE49-F238E27FC236}">
                <a16:creationId xmlns:a16="http://schemas.microsoft.com/office/drawing/2014/main" id="{38E0A0DC-19F7-4C92-AE1A-DFE96C8300D3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Inversa de una </a:t>
            </a:r>
            <a:r>
              <a:rPr lang="ca-ES" b="1" dirty="0" err="1">
                <a:solidFill>
                  <a:schemeClr val="tx1"/>
                </a:solidFill>
              </a:rPr>
              <a:t>Matriz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22">
            <a:hlinkClick r:id="rId25" action="ppaction://hlinksldjump"/>
            <a:extLst>
              <a:ext uri="{FF2B5EF4-FFF2-40B4-BE49-F238E27FC236}">
                <a16:creationId xmlns:a16="http://schemas.microsoft.com/office/drawing/2014/main" id="{7B7C1F44-9BBE-4712-8D28-82B0DFCB6BE6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sz="1700" b="1" dirty="0" err="1">
                <a:solidFill>
                  <a:schemeClr val="tx1"/>
                </a:solidFill>
              </a:rPr>
              <a:t>Propiedades</a:t>
            </a:r>
            <a:r>
              <a:rPr lang="ca-ES" sz="1700" b="1" dirty="0">
                <a:solidFill>
                  <a:schemeClr val="tx1"/>
                </a:solidFill>
              </a:rPr>
              <a:t> de la Inversa</a:t>
            </a:r>
          </a:p>
        </p:txBody>
      </p:sp>
    </p:spTree>
    <p:extLst>
      <p:ext uri="{BB962C8B-B14F-4D97-AF65-F5344CB8AC3E}">
        <p14:creationId xmlns:p14="http://schemas.microsoft.com/office/powerpoint/2010/main" val="162063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3" grpId="1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FDDA9840-FD8E-4EC9-9A72-316C0EB9A2B8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  <a:p>
            <a:pPr algn="just"/>
            <a:endParaRPr lang="ca-ES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tângulo: Cantos Arredondados 44">
                <a:extLst>
                  <a:ext uri="{FF2B5EF4-FFF2-40B4-BE49-F238E27FC236}">
                    <a16:creationId xmlns:a16="http://schemas.microsoft.com/office/drawing/2014/main" id="{E0A6CC92-9F7D-4C54-8A62-AF750F81CB17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tângulo: Cantos Arredondados 44">
                <a:extLst>
                  <a:ext uri="{FF2B5EF4-FFF2-40B4-BE49-F238E27FC236}">
                    <a16:creationId xmlns:a16="http://schemas.microsoft.com/office/drawing/2014/main" id="{E0A6CC92-9F7D-4C54-8A62-AF750F81CB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tângulo 45">
            <a:extLst>
              <a:ext uri="{FF2B5EF4-FFF2-40B4-BE49-F238E27FC236}">
                <a16:creationId xmlns:a16="http://schemas.microsoft.com/office/drawing/2014/main" id="{D20CFA24-6D68-453A-B6EE-713367870DEF}"/>
              </a:ext>
            </a:extLst>
          </p:cNvPr>
          <p:cNvSpPr/>
          <p:nvPr/>
        </p:nvSpPr>
        <p:spPr>
          <a:xfrm>
            <a:off x="2186062" y="423021"/>
            <a:ext cx="13680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a-ES" sz="2400" b="1" dirty="0">
                <a:solidFill>
                  <a:srgbClr val="F25E4F"/>
                </a:solidFill>
              </a:rPr>
              <a:t>Resumen</a:t>
            </a:r>
          </a:p>
          <a:p>
            <a:pPr algn="ctr"/>
            <a:r>
              <a:rPr lang="ca-ES" sz="2000" dirty="0"/>
              <a:t>(practicar)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69411DAC-D015-468F-8568-D9CEEBE89ABC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a-ES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a-ES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ca-E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69411DAC-D015-468F-8568-D9CEEBE89A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C46A7FC4-31DF-4D79-8758-24219CD73EDF}"/>
                  </a:ext>
                </a:extLst>
              </p:cNvPr>
              <p:cNvSpPr/>
              <p:nvPr/>
            </p:nvSpPr>
            <p:spPr>
              <a:xfrm>
                <a:off x="2305486" y="253438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ca-ES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es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o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                          o </a:t>
                </a:r>
                <a:endParaRPr lang="ca-ES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C46A7FC4-31DF-4D79-8758-24219CD73E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486" y="253438"/>
                <a:ext cx="9859629" cy="630942"/>
              </a:xfrm>
              <a:prstGeom prst="rect">
                <a:avLst/>
              </a:prstGeom>
              <a:blipFill>
                <a:blip r:embed="rId7"/>
                <a:stretch>
                  <a:fillRect b="-2233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2380DC6F-95B9-42D2-B881-132B505309E5}"/>
                  </a:ext>
                </a:extLst>
              </p:cNvPr>
              <p:cNvSpPr/>
              <p:nvPr/>
            </p:nvSpPr>
            <p:spPr>
              <a:xfrm>
                <a:off x="2267482" y="628395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ca-ES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ca-ES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a-ES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sz="24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a-ES" sz="2400" dirty="0">
                    <a:solidFill>
                      <a:sysClr val="windowText" lastClr="000000"/>
                    </a:solidFill>
                  </a:rPr>
                  <a:t>es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o </a:t>
                </a:r>
                <a:r>
                  <a:rPr lang="ca-ES" sz="2400" b="1" dirty="0">
                    <a:solidFill>
                      <a:sysClr val="windowText" lastClr="000000"/>
                    </a:solidFill>
                  </a:rPr>
                  <a:t>no invertible</a:t>
                </a:r>
                <a:r>
                  <a:rPr lang="ca-ES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2380DC6F-95B9-42D2-B881-132B505309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482" y="628395"/>
                <a:ext cx="6494496" cy="630942"/>
              </a:xfrm>
              <a:prstGeom prst="rect">
                <a:avLst/>
              </a:prstGeom>
              <a:blipFill>
                <a:blip r:embed="rId8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ca-ES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ca-ES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9</a:t>
            </a:r>
          </a:p>
        </p:txBody>
      </p:sp>
      <p:sp>
        <p:nvSpPr>
          <p:cNvPr id="50" name="Retângulo: Cantos Arredondados 49">
            <a:hlinkClick r:id="rId10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tx1"/>
                </a:solidFill>
              </a:rPr>
              <a:t>¡</a:t>
            </a:r>
            <a:r>
              <a:rPr lang="ca-ES" b="1" dirty="0" err="1">
                <a:solidFill>
                  <a:schemeClr val="tx1"/>
                </a:solidFill>
              </a:rPr>
              <a:t>Inténtelo</a:t>
            </a:r>
            <a:r>
              <a:rPr lang="ca-ES" b="1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BDBD08D-AE8C-407B-8469-107EA58F0E9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DF99C06-3F5F-4A92-B227-ACDFC62E4CE8}"/>
              </a:ext>
            </a:extLst>
          </p:cNvPr>
          <p:cNvSpPr/>
          <p:nvPr/>
        </p:nvSpPr>
        <p:spPr>
          <a:xfrm>
            <a:off x="2124000" y="1664220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995C31F-E898-4C7B-9472-CCFA9E7FB535}"/>
              </a:ext>
            </a:extLst>
          </p:cNvPr>
          <p:cNvSpPr/>
          <p:nvPr/>
        </p:nvSpPr>
        <p:spPr>
          <a:xfrm>
            <a:off x="2280290" y="1772168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2400" b="1" u="sng" dirty="0" err="1">
                <a:solidFill>
                  <a:srgbClr val="29A6FF"/>
                </a:solidFill>
              </a:rPr>
              <a:t>Ejemplos</a:t>
            </a:r>
            <a:endParaRPr lang="ca-ES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8BFD10F-487F-44D1-9ADC-B93580C2DCC1}"/>
                  </a:ext>
                </a:extLst>
              </p:cNvPr>
              <p:cNvSpPr/>
              <p:nvPr/>
            </p:nvSpPr>
            <p:spPr>
              <a:xfrm>
                <a:off x="2223331" y="2074958"/>
                <a:ext cx="9113854" cy="9307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ca-ES" sz="2000" dirty="0" err="1">
                    <a:solidFill>
                      <a:sysClr val="windowText" lastClr="000000"/>
                    </a:solidFill>
                  </a:rPr>
                  <a:t>Calcule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 la inversa de </a:t>
                </a:r>
                <a14:m>
                  <m:oMath xmlns:m="http://schemas.openxmlformats.org/officeDocument/2006/math"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ca-E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z="2000" dirty="0">
                    <a:solidFill>
                      <a:sysClr val="windowText" lastClr="000000"/>
                    </a:solidFill>
                  </a:rPr>
                  <a:t>, si </a:t>
                </a:r>
                <a:r>
                  <a:rPr lang="ca-ES" sz="2000" dirty="0" err="1">
                    <a:solidFill>
                      <a:sysClr val="windowText" lastClr="000000"/>
                    </a:solidFill>
                  </a:rPr>
                  <a:t>existe</a:t>
                </a:r>
                <a:r>
                  <a:rPr lang="ca-ES" sz="2000" dirty="0">
                    <a:solidFill>
                      <a:sysClr val="windowText" lastClr="0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8BFD10F-487F-44D1-9ADC-B93580C2DC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331" y="2074958"/>
                <a:ext cx="9113854" cy="930704"/>
              </a:xfrm>
              <a:prstGeom prst="rect">
                <a:avLst/>
              </a:prstGeom>
              <a:blipFill>
                <a:blip r:embed="rId12"/>
                <a:stretch>
                  <a:fillRect l="-73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68D7AAE3-8805-463E-B8B3-B1F0B35CA149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:a16="http://schemas.microsoft.com/office/drawing/2014/main" id="{94BB098B-DBB3-45A6-AA54-CA8A87408069}"/>
              </a:ext>
            </a:extLst>
          </p:cNvPr>
          <p:cNvSpPr/>
          <p:nvPr/>
        </p:nvSpPr>
        <p:spPr>
          <a:xfrm>
            <a:off x="2382712" y="3104375"/>
            <a:ext cx="9404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dirty="0" err="1">
                <a:solidFill>
                  <a:sysClr val="windowText" lastClr="000000"/>
                </a:solidFill>
              </a:rPr>
              <a:t>Ésta</a:t>
            </a:r>
            <a:r>
              <a:rPr lang="ca-ES" dirty="0">
                <a:solidFill>
                  <a:sysClr val="windowText" lastClr="000000"/>
                </a:solidFill>
              </a:rPr>
              <a:t> es </a:t>
            </a:r>
            <a:r>
              <a:rPr lang="ca-ES" dirty="0" err="1">
                <a:solidFill>
                  <a:sysClr val="windowText" lastClr="000000"/>
                </a:solidFill>
              </a:rPr>
              <a:t>sólo</a:t>
            </a:r>
            <a:r>
              <a:rPr lang="ca-ES" dirty="0">
                <a:solidFill>
                  <a:sysClr val="windowText" lastClr="000000"/>
                </a:solidFill>
              </a:rPr>
              <a:t> una </a:t>
            </a:r>
            <a:r>
              <a:rPr lang="ca-ES" dirty="0" err="1">
                <a:solidFill>
                  <a:sysClr val="windowText" lastClr="000000"/>
                </a:solidFill>
              </a:rPr>
              <a:t>pequeña</a:t>
            </a:r>
            <a:r>
              <a:rPr lang="ca-ES" dirty="0">
                <a:solidFill>
                  <a:sysClr val="windowText" lastClr="000000"/>
                </a:solidFill>
              </a:rPr>
              <a:t> “</a:t>
            </a:r>
            <a:r>
              <a:rPr lang="ca-ES" dirty="0" err="1">
                <a:solidFill>
                  <a:sysClr val="windowText" lastClr="000000"/>
                </a:solidFill>
              </a:rPr>
              <a:t>muestra</a:t>
            </a:r>
            <a:r>
              <a:rPr lang="ca-ES" dirty="0">
                <a:solidFill>
                  <a:sysClr val="windowText" lastClr="000000"/>
                </a:solidFill>
              </a:rPr>
              <a:t> de la carga de </a:t>
            </a:r>
            <a:r>
              <a:rPr lang="ca-ES" dirty="0" err="1">
                <a:solidFill>
                  <a:sysClr val="windowText" lastClr="000000"/>
                </a:solidFill>
              </a:rPr>
              <a:t>trabajo</a:t>
            </a:r>
            <a:r>
              <a:rPr lang="ca-ES" dirty="0">
                <a:solidFill>
                  <a:sysClr val="windowText" lastClr="000000"/>
                </a:solidFill>
              </a:rPr>
              <a:t>” </a:t>
            </a:r>
            <a:r>
              <a:rPr lang="ca-ES" dirty="0" err="1">
                <a:solidFill>
                  <a:sysClr val="windowText" lastClr="000000"/>
                </a:solidFill>
              </a:rPr>
              <a:t>necesaria</a:t>
            </a:r>
            <a:r>
              <a:rPr lang="ca-ES" dirty="0">
                <a:solidFill>
                  <a:sysClr val="windowText" lastClr="000000"/>
                </a:solidFill>
              </a:rPr>
              <a:t> para </a:t>
            </a:r>
            <a:r>
              <a:rPr lang="ca-ES" b="1" dirty="0">
                <a:solidFill>
                  <a:sysClr val="windowText" lastClr="000000"/>
                </a:solidFill>
              </a:rPr>
              <a:t>calcular, por </a:t>
            </a:r>
            <a:r>
              <a:rPr lang="ca-ES" b="1" dirty="0" err="1">
                <a:solidFill>
                  <a:sysClr val="windowText" lastClr="000000"/>
                </a:solidFill>
              </a:rPr>
              <a:t>definición</a:t>
            </a:r>
            <a:r>
              <a:rPr lang="ca-ES" dirty="0">
                <a:solidFill>
                  <a:sysClr val="windowText" lastClr="000000"/>
                </a:solidFill>
              </a:rPr>
              <a:t>, las </a:t>
            </a:r>
            <a:r>
              <a:rPr lang="ca-ES" dirty="0" err="1">
                <a:solidFill>
                  <a:sysClr val="windowText" lastClr="000000"/>
                </a:solidFill>
              </a:rPr>
              <a:t>inversas</a:t>
            </a:r>
            <a:r>
              <a:rPr lang="ca-ES" dirty="0">
                <a:solidFill>
                  <a:sysClr val="windowText" lastClr="000000"/>
                </a:solidFill>
              </a:rPr>
              <a:t> de </a:t>
            </a:r>
            <a:r>
              <a:rPr lang="ca-ES" dirty="0" err="1">
                <a:solidFill>
                  <a:sysClr val="windowText" lastClr="000000"/>
                </a:solidFill>
              </a:rPr>
              <a:t>matrices</a:t>
            </a:r>
            <a:r>
              <a:rPr lang="ca-ES" dirty="0">
                <a:solidFill>
                  <a:sysClr val="windowText" lastClr="000000"/>
                </a:solidFill>
              </a:rPr>
              <a:t> </a:t>
            </a:r>
            <a:r>
              <a:rPr lang="ca-ES" dirty="0" err="1">
                <a:solidFill>
                  <a:sysClr val="windowText" lastClr="000000"/>
                </a:solidFill>
              </a:rPr>
              <a:t>cuadradas</a:t>
            </a:r>
            <a:r>
              <a:rPr lang="ca-ES" dirty="0">
                <a:solidFill>
                  <a:sysClr val="windowText" lastClr="000000"/>
                </a:solidFill>
              </a:rPr>
              <a:t> de </a:t>
            </a:r>
            <a:r>
              <a:rPr lang="ca-ES" dirty="0" err="1">
                <a:solidFill>
                  <a:sysClr val="windowText" lastClr="000000"/>
                </a:solidFill>
              </a:rPr>
              <a:t>órdenes</a:t>
            </a:r>
            <a:r>
              <a:rPr lang="ca-ES" dirty="0">
                <a:solidFill>
                  <a:sysClr val="windowText" lastClr="000000"/>
                </a:solidFill>
              </a:rPr>
              <a:t> superiores:</a:t>
            </a:r>
            <a:endParaRPr lang="ca-E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/>
              <p:nvPr/>
            </p:nvSpPr>
            <p:spPr>
              <a:xfrm>
                <a:off x="2305486" y="3713762"/>
                <a:ext cx="4372544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ca-ES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a-ES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150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a-ES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ca-ES" spc="-150" dirty="0">
                    <a:solidFill>
                      <a:sysClr val="windowText" lastClr="000000"/>
                    </a:solidFill>
                  </a:rPr>
                  <a:t> </a:t>
                </a:r>
                <a:endParaRPr lang="ca-ES" spc="-150" dirty="0"/>
              </a:p>
            </p:txBody>
          </p:sp>
        </mc:Choice>
        <mc:Fallback xmlns="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486" y="3713762"/>
                <a:ext cx="4372544" cy="98405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/>
              <p:nvPr/>
            </p:nvSpPr>
            <p:spPr>
              <a:xfrm>
                <a:off x="2349746" y="4738609"/>
                <a:ext cx="4739759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a-ES" i="1" spc="-15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ca-ES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ca-E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a-ES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ca-ES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a-E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ca-ES" spc="-150" dirty="0">
                    <a:solidFill>
                      <a:sysClr val="windowText" lastClr="000000"/>
                    </a:solidFill>
                  </a:rPr>
                  <a:t> </a:t>
                </a:r>
                <a:endParaRPr lang="ca-ES" spc="-150" dirty="0"/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746" y="4738609"/>
                <a:ext cx="4739759" cy="98405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/>
              <p:nvPr/>
            </p:nvSpPr>
            <p:spPr>
              <a:xfrm>
                <a:off x="7138555" y="3941887"/>
                <a:ext cx="1855893" cy="2557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ca-ES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ca-ES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555" y="3941887"/>
                <a:ext cx="1855893" cy="255794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859454A9-60B7-4B51-B171-5307FE815655}"/>
                  </a:ext>
                </a:extLst>
              </p:cNvPr>
              <p:cNvSpPr/>
              <p:nvPr/>
            </p:nvSpPr>
            <p:spPr>
              <a:xfrm>
                <a:off x="8830895" y="3962380"/>
                <a:ext cx="1504066" cy="25720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=1/2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ca-ES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ca-ES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859454A9-60B7-4B51-B171-5307FE8156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895" y="3962380"/>
                <a:ext cx="1504066" cy="25720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4A1C1A69-A23D-439F-B7E8-6D2306947493}"/>
                  </a:ext>
                </a:extLst>
              </p:cNvPr>
              <p:cNvSpPr/>
              <p:nvPr/>
            </p:nvSpPr>
            <p:spPr>
              <a:xfrm>
                <a:off x="10225893" y="3955326"/>
                <a:ext cx="1737462" cy="2664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=1/2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ca-ES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ca-ES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ca-ES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=−1/2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ca-E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ca-ES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=−1/2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ca-ES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  <m:r>
                                              <a:rPr lang="ca-ES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4A1C1A69-A23D-439F-B7E8-6D2306947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5893" y="3955326"/>
                <a:ext cx="1737462" cy="266438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38D8E0DE-9876-4A4A-9F35-B08EC5F9D594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10135892" y="2895620"/>
            <a:ext cx="958732" cy="1059706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6CC9C877-28BA-46FB-8B26-4EDC9960BA7F}"/>
                  </a:ext>
                </a:extLst>
              </p:cNvPr>
              <p:cNvSpPr/>
              <p:nvPr/>
            </p:nvSpPr>
            <p:spPr>
              <a:xfrm>
                <a:off x="8732941" y="1948995"/>
                <a:ext cx="2812615" cy="910675"/>
              </a:xfrm>
              <a:prstGeom prst="roundRect">
                <a:avLst/>
              </a:prstGeom>
              <a:ln>
                <a:solidFill>
                  <a:srgbClr val="29A6FF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a-E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ca-E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ca-E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a-E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a-E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ca-E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ca-E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a-E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ca-ES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ca-E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a-ES" dirty="0"/>
              </a:p>
            </p:txBody>
          </p:sp>
        </mc:Choice>
        <mc:Fallback xmlns="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6CC9C877-28BA-46FB-8B26-4EDC9960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941" y="1948995"/>
                <a:ext cx="2812615" cy="910675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Imagem 34">
            <a:extLst>
              <a:ext uri="{FF2B5EF4-FFF2-40B4-BE49-F238E27FC236}">
                <a16:creationId xmlns:a16="http://schemas.microsoft.com/office/drawing/2014/main" id="{0AB34F66-2FCC-494E-B18F-AF192E6CA6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18" y="1289250"/>
            <a:ext cx="1930286" cy="1755804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AD9ADE2C-44BF-4A02-B6BE-01AFFEFC1C7B}"/>
              </a:ext>
            </a:extLst>
          </p:cNvPr>
          <p:cNvSpPr txBox="1"/>
          <p:nvPr/>
        </p:nvSpPr>
        <p:spPr>
          <a:xfrm>
            <a:off x="2329471" y="4636909"/>
            <a:ext cx="4372544" cy="1754326"/>
          </a:xfrm>
          <a:prstGeom prst="rect">
            <a:avLst/>
          </a:prstGeom>
          <a:solidFill>
            <a:srgbClr val="F8CBAD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3600" b="1" dirty="0">
                <a:solidFill>
                  <a:srgbClr val="C00000"/>
                </a:solidFill>
              </a:rPr>
              <a:t>¿Se imagina el </a:t>
            </a:r>
            <a:r>
              <a:rPr lang="ca-ES" sz="3600" b="1" dirty="0" err="1">
                <a:solidFill>
                  <a:srgbClr val="C00000"/>
                </a:solidFill>
              </a:rPr>
              <a:t>cálculo</a:t>
            </a:r>
            <a:r>
              <a:rPr lang="ca-ES" sz="3600" b="1" dirty="0">
                <a:solidFill>
                  <a:srgbClr val="C00000"/>
                </a:solidFill>
              </a:rPr>
              <a:t> de la </a:t>
            </a:r>
            <a:r>
              <a:rPr lang="ca-ES" sz="3600" b="1" dirty="0" err="1">
                <a:solidFill>
                  <a:srgbClr val="C00000"/>
                </a:solidFill>
              </a:rPr>
              <a:t>matriz</a:t>
            </a:r>
            <a:r>
              <a:rPr lang="ca-ES" sz="3600" b="1" dirty="0">
                <a:solidFill>
                  <a:srgbClr val="C00000"/>
                </a:solidFill>
              </a:rPr>
              <a:t> inversa de una </a:t>
            </a:r>
            <a:r>
              <a:rPr lang="ca-ES" sz="3600" b="1" dirty="0" err="1">
                <a:solidFill>
                  <a:srgbClr val="C00000"/>
                </a:solidFill>
              </a:rPr>
              <a:t>matriz</a:t>
            </a:r>
            <a:r>
              <a:rPr lang="ca-ES" sz="3600" b="1" dirty="0">
                <a:solidFill>
                  <a:srgbClr val="C00000"/>
                </a:solidFill>
              </a:rPr>
              <a:t> 4x4?... </a:t>
            </a:r>
          </a:p>
        </p:txBody>
      </p:sp>
      <p:sp>
        <p:nvSpPr>
          <p:cNvPr id="44" name="Bolha de Pensamento: Nuvem 43">
            <a:extLst>
              <a:ext uri="{FF2B5EF4-FFF2-40B4-BE49-F238E27FC236}">
                <a16:creationId xmlns:a16="http://schemas.microsoft.com/office/drawing/2014/main" id="{C4FDEEBB-3759-4BC5-BFC6-F999FE2D4AE4}"/>
              </a:ext>
            </a:extLst>
          </p:cNvPr>
          <p:cNvSpPr/>
          <p:nvPr/>
        </p:nvSpPr>
        <p:spPr>
          <a:xfrm>
            <a:off x="4970499" y="342142"/>
            <a:ext cx="1808833" cy="1309916"/>
          </a:xfrm>
          <a:prstGeom prst="cloudCallout">
            <a:avLst>
              <a:gd name="adj1" fmla="val -72510"/>
              <a:gd name="adj2" fmla="val 3028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D45157D0-4849-49F4-8F68-F49A0F963B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41" y="310907"/>
            <a:ext cx="1547446" cy="1547446"/>
          </a:xfrm>
          <a:prstGeom prst="rect">
            <a:avLst/>
          </a:prstGeom>
        </p:spPr>
      </p:pic>
      <p:sp>
        <p:nvSpPr>
          <p:cNvPr id="56" name="CaixaDeTexto 55">
            <a:extLst>
              <a:ext uri="{FF2B5EF4-FFF2-40B4-BE49-F238E27FC236}">
                <a16:creationId xmlns:a16="http://schemas.microsoft.com/office/drawing/2014/main" id="{02592A19-5027-48EE-A0CA-EEAC70B1E3AD}"/>
              </a:ext>
            </a:extLst>
          </p:cNvPr>
          <p:cNvSpPr txBox="1"/>
          <p:nvPr/>
        </p:nvSpPr>
        <p:spPr>
          <a:xfrm>
            <a:off x="7179506" y="4090833"/>
            <a:ext cx="4616937" cy="23698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¡</a:t>
            </a:r>
            <a:r>
              <a:rPr lang="ca-ES" sz="32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Formas</a:t>
            </a:r>
            <a:r>
              <a:rPr lang="ca-E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a-ES" sz="32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alternativas</a:t>
            </a:r>
            <a:r>
              <a:rPr lang="ca-ES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! </a:t>
            </a:r>
          </a:p>
          <a:p>
            <a:pPr algn="ctr"/>
            <a:r>
              <a:rPr lang="ca-ES" sz="2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ca-ES" sz="2000" dirty="0" err="1">
                <a:solidFill>
                  <a:schemeClr val="accent6">
                    <a:lumMod val="75000"/>
                  </a:schemeClr>
                </a:solidFill>
              </a:rPr>
              <a:t>futuras</a:t>
            </a:r>
            <a:r>
              <a:rPr lang="ca-E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a-ES" sz="2000" dirty="0" err="1">
                <a:solidFill>
                  <a:schemeClr val="accent6">
                    <a:lumMod val="75000"/>
                  </a:schemeClr>
                </a:solidFill>
              </a:rPr>
              <a:t>lecciones</a:t>
            </a:r>
            <a:r>
              <a:rPr lang="ca-ES" sz="20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ca-ES" sz="2400" dirty="0">
                <a:solidFill>
                  <a:srgbClr val="C00000"/>
                </a:solidFill>
              </a:rPr>
              <a:t>¡</a:t>
            </a:r>
            <a:r>
              <a:rPr lang="ca-ES" sz="2400" dirty="0" err="1">
                <a:solidFill>
                  <a:srgbClr val="C00000"/>
                </a:solidFill>
              </a:rPr>
              <a:t>Aún</a:t>
            </a:r>
            <a:r>
              <a:rPr lang="ca-ES" sz="2400" dirty="0">
                <a:solidFill>
                  <a:srgbClr val="C00000"/>
                </a:solidFill>
              </a:rPr>
              <a:t> </a:t>
            </a:r>
            <a:r>
              <a:rPr lang="ca-ES" sz="2400" dirty="0" err="1">
                <a:solidFill>
                  <a:srgbClr val="C00000"/>
                </a:solidFill>
              </a:rPr>
              <a:t>así</a:t>
            </a:r>
            <a:r>
              <a:rPr lang="ca-ES" sz="2400" dirty="0">
                <a:solidFill>
                  <a:srgbClr val="C00000"/>
                </a:solidFill>
              </a:rPr>
              <a:t>, </a:t>
            </a:r>
            <a:r>
              <a:rPr lang="ca-ES" sz="2400" dirty="0" err="1">
                <a:solidFill>
                  <a:srgbClr val="C00000"/>
                </a:solidFill>
              </a:rPr>
              <a:t>ésta</a:t>
            </a:r>
            <a:r>
              <a:rPr lang="ca-ES" sz="2400" dirty="0">
                <a:solidFill>
                  <a:srgbClr val="C00000"/>
                </a:solidFill>
              </a:rPr>
              <a:t> es </a:t>
            </a:r>
            <a:r>
              <a:rPr lang="ca-ES" sz="2400" b="1" dirty="0">
                <a:solidFill>
                  <a:srgbClr val="C00000"/>
                </a:solidFill>
              </a:rPr>
              <a:t>una de las </a:t>
            </a:r>
            <a:r>
              <a:rPr lang="ca-ES" sz="2400" b="1" dirty="0" err="1">
                <a:solidFill>
                  <a:srgbClr val="C00000"/>
                </a:solidFill>
              </a:rPr>
              <a:t>operaciones</a:t>
            </a:r>
            <a:r>
              <a:rPr lang="ca-ES" sz="2400" b="1" dirty="0">
                <a:solidFill>
                  <a:srgbClr val="C00000"/>
                </a:solidFill>
              </a:rPr>
              <a:t> </a:t>
            </a:r>
            <a:r>
              <a:rPr lang="ca-ES" sz="2400" b="1" dirty="0" err="1">
                <a:solidFill>
                  <a:srgbClr val="C00000"/>
                </a:solidFill>
              </a:rPr>
              <a:t>más</a:t>
            </a:r>
            <a:r>
              <a:rPr lang="ca-ES" sz="2400" b="1" dirty="0">
                <a:solidFill>
                  <a:srgbClr val="C00000"/>
                </a:solidFill>
              </a:rPr>
              <a:t> </a:t>
            </a:r>
            <a:r>
              <a:rPr lang="ca-ES" sz="2400" b="1" dirty="0" err="1">
                <a:solidFill>
                  <a:srgbClr val="C00000"/>
                </a:solidFill>
              </a:rPr>
              <a:t>difíciles</a:t>
            </a:r>
            <a:r>
              <a:rPr lang="ca-ES" sz="2400" b="1" dirty="0">
                <a:solidFill>
                  <a:srgbClr val="C00000"/>
                </a:solidFill>
              </a:rPr>
              <a:t> de </a:t>
            </a:r>
            <a:r>
              <a:rPr lang="ca-ES" sz="2400" b="1" dirty="0" err="1">
                <a:solidFill>
                  <a:srgbClr val="C00000"/>
                </a:solidFill>
              </a:rPr>
              <a:t>hacer</a:t>
            </a:r>
            <a:r>
              <a:rPr lang="ca-ES" sz="2400" b="1" dirty="0">
                <a:solidFill>
                  <a:srgbClr val="C00000"/>
                </a:solidFill>
              </a:rPr>
              <a:t> a mano </a:t>
            </a:r>
            <a:r>
              <a:rPr lang="ca-ES" sz="2400" dirty="0">
                <a:solidFill>
                  <a:srgbClr val="C00000"/>
                </a:solidFill>
              </a:rPr>
              <a:t>para </a:t>
            </a:r>
            <a:r>
              <a:rPr lang="ca-ES" sz="2400" dirty="0" err="1">
                <a:solidFill>
                  <a:srgbClr val="C00000"/>
                </a:solidFill>
              </a:rPr>
              <a:t>matrices</a:t>
            </a:r>
            <a:r>
              <a:rPr lang="ca-ES" sz="2400" dirty="0">
                <a:solidFill>
                  <a:srgbClr val="C00000"/>
                </a:solidFill>
              </a:rPr>
              <a:t> de </a:t>
            </a:r>
            <a:r>
              <a:rPr lang="ca-ES" sz="2400" dirty="0" err="1">
                <a:solidFill>
                  <a:srgbClr val="C00000"/>
                </a:solidFill>
              </a:rPr>
              <a:t>orden</a:t>
            </a:r>
            <a:r>
              <a:rPr lang="ca-ES" sz="2400" dirty="0">
                <a:solidFill>
                  <a:srgbClr val="C00000"/>
                </a:solidFill>
              </a:rPr>
              <a:t> superior!</a:t>
            </a: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987803F0-79F3-458B-9DCC-78002EEA5B3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19" y="1102742"/>
            <a:ext cx="1983711" cy="1927677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FB2FDE6D-0D5E-4D0C-A914-540EC77F2D1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29" y="626077"/>
            <a:ext cx="437171" cy="850598"/>
          </a:xfrm>
          <a:prstGeom prst="rect">
            <a:avLst/>
          </a:prstGeom>
        </p:spPr>
      </p:pic>
      <p:sp>
        <p:nvSpPr>
          <p:cNvPr id="54" name="Retângulo: Cantos Arredondados 21">
            <a:hlinkClick r:id="rId25" action="ppaction://hlinksldjump"/>
            <a:extLst>
              <a:ext uri="{FF2B5EF4-FFF2-40B4-BE49-F238E27FC236}">
                <a16:creationId xmlns:a16="http://schemas.microsoft.com/office/drawing/2014/main" id="{B69BC71D-9E33-4B48-B2D9-659F2D3240A1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1. </a:t>
            </a:r>
            <a:r>
              <a:rPr lang="ca-ES" b="1" dirty="0">
                <a:solidFill>
                  <a:schemeClr val="tx1"/>
                </a:solidFill>
              </a:rPr>
              <a:t>Inversa de una </a:t>
            </a:r>
            <a:r>
              <a:rPr lang="ca-ES" b="1" dirty="0" err="1">
                <a:solidFill>
                  <a:schemeClr val="tx1"/>
                </a:solidFill>
              </a:rPr>
              <a:t>Matriz</a:t>
            </a:r>
            <a:endParaRPr lang="ca-ES" b="1" dirty="0">
              <a:solidFill>
                <a:schemeClr val="tx1"/>
              </a:solidFill>
            </a:endParaRPr>
          </a:p>
        </p:txBody>
      </p:sp>
      <p:sp>
        <p:nvSpPr>
          <p:cNvPr id="55" name="Retângulo: Cantos Arredondados 22">
            <a:hlinkClick r:id="rId26" action="ppaction://hlinksldjump"/>
            <a:extLst>
              <a:ext uri="{FF2B5EF4-FFF2-40B4-BE49-F238E27FC236}">
                <a16:creationId xmlns:a16="http://schemas.microsoft.com/office/drawing/2014/main" id="{6150187B-63A6-42BA-9A54-EC051067933E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rgbClr val="F25E4F"/>
                </a:solidFill>
              </a:rPr>
              <a:t>2. </a:t>
            </a:r>
            <a:r>
              <a:rPr lang="ca-ES" sz="1700" b="1" dirty="0" err="1">
                <a:solidFill>
                  <a:schemeClr val="tx1"/>
                </a:solidFill>
              </a:rPr>
              <a:t>Propiedades</a:t>
            </a:r>
            <a:r>
              <a:rPr lang="ca-ES" sz="1700" b="1" dirty="0">
                <a:solidFill>
                  <a:schemeClr val="tx1"/>
                </a:solidFill>
              </a:rPr>
              <a:t> de la Inversa</a:t>
            </a:r>
          </a:p>
        </p:txBody>
      </p:sp>
    </p:spTree>
    <p:extLst>
      <p:ext uri="{BB962C8B-B14F-4D97-AF65-F5344CB8AC3E}">
        <p14:creationId xmlns:p14="http://schemas.microsoft.com/office/powerpoint/2010/main" val="364464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36" grpId="0"/>
      <p:bldP spid="39" grpId="0"/>
      <p:bldP spid="43" grpId="0" animBg="1"/>
      <p:bldP spid="41" grpId="0" animBg="1"/>
      <p:bldP spid="44" grpId="0" animBg="1"/>
      <p:bldP spid="5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LMS_API_VERSION" val="SCORM 1.2"/>
  <p:tag name="ISPRING_ULTRA_SCORM_COURSE_ID" val="1659377C-373D-46B5-8979-918BB94479B4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1 version 1"/>
  <p:tag name="ISPRING_SCORM_RATE_QUIZZES" val="1"/>
  <p:tag name="ISPRING_SCORM_PASSING_SCORE" val="80.000000"/>
  <p:tag name="ISPRING_PLAYERS_CUSTOMIZATION_2" val="UEsDBBQAAgAIABJEbE5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qZp6Trj5mLriAgAAZwoAABgAAABub25lL2NvbW1vbl9tZXNzYWdlcy5sbmetVl1v2jAUfa/U/2BF6tvWbm97gKAAbmU1JDQxpd2L5SYuWE1iFjt07NfvxoEOtqEArYQibOd+nXPudTq9n3mGlqLUUhVd5+vlFweJIlGpLGZdZ0KvP39zkDa8SHmmCtF1CuWgnnt+1sl4Mav4TMD/8zOEOrnQGpbarVd/1kimXWfcZ31vcMtoyLzxmPUnlIYB870+9h23z5OXztX69T3WgzCgUeizsRdgnwX4gTpu/TzObhzhe8etn612kyjCAWWxT4aYkZgFIQVno7GPKR467qOq0JwvBTIKLaV4RWYuADcjS4F0JlN7kCjYKCrRFmwYjjwSsAjHNCIDSsLAcWNVlqtP1i2vzFyVEE6jVGr+lInUxgSG7PmiFBpCcwMMIviZuYQ3Vc5lcdkWGmrEEaATx9MwgrpwYUSJOFpwrV9Vme7Utx2ozTEJBiFAOKBbzmntY+MYcpSgs7IUiWl3Bll6Fpk1I1MSDMMpo1YINRl5pQ0Ani8yYYTNVtal8MSi8iSeFTCTCb5sUIPolqZWgEY4jr0bzPrhA2gARBceYxHeOm54e4zFI46hIBy32QTePbnxLCKgzo10NtJMeK2EbIV4koBdzdxSqkrDTs0mCMhWry+PCxPjuwkohnj+ng5ovAL0djWTSwF5lKkoWwNBUw7wkAQ37G5CvrNrj/h4+B+a+QoVyiCeLnmRCCA24ZUWaAVnqUztWS0xG/9HJX8hbtYNebHu5WCIHy6OzWen/feojxsj8oVpC10Dtk7/lCzqdtqbwiGlnxY/HuDAi0j4McxomVdZM7Dezc9bZsdy1JrEO5E6nK0PzcQq5eApaYVy+njcurN2xhgl1McwLcHhrCkMXGYyl0akB/icjHCNaAzDphk+O5VMVZWlVliZfLEDCC6mKhf/3obPpcrtbsb1BthmAPbek0VTXNQEHR9xK75p42B+tqRxOkuUQCUf8nnBm9bJVQ5bf8V9W2n7Sdi52vpC/A1QSwMEFAACAAgAqZp6Tray98ilAAAAggEAACkAAABub25l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pmnpOH1SKajADAADHDgAAIgAAAG5vbmUvZmxhc2hfcHVibGlzaGluZ19zZXR0aW5ncy54bWzll91P2zAQwN/7V1iZeFwD2iZNKC1i/ZCqjYJIYfCE3NhtTjh25o925a/fOW5L2coWviS2PVRN7Lvfne/O5zg5+F4IMuPagJKtaK+5GxEuM8VATlvR2aj/9mNEjKWSUaEkb0VSReSg3UhKNxZg8pRbi6KGIEaa/dK2otzacj+O5/N5E0yp/awSziLfNDNVxKXmhkvLdVwKusA/uyi5iZaEGgD8FUou1dqNBiFJIB0p5gQnwFrREJ3tC2ryKA4SY5pdT7VyknWUUJro6bgVven0unvddyuZQOlCwaUPh2njoB+2+5Qx8A5QkcINJzmHaY6eYrDmwGzun2IvncS/MipyWDP1jI7CxUu7hOOEcjrjS2M4Qq2lWY761rQnVBiexJtDKzHwIaSZhRl6dqse/J04IVJXlkrbttUOET8NrijxPZhkojaMLd/JWAmMbeUUlkkx5mxICx6inV6D7KPQXkQmtACxaEXHJZckpRKTC5YKyNa6xo2NBVsltb+UPtRABTmTgNXHyVEa3VoPi8pyqg3f9Go1Y3xks/ZX5QQjC+WIgGtOrCIYXVfgU87JZgrIRKuiGsUSscQIQIsz4HPODqpQLYH3GbpEE4VDTSzFUnAbLHxzcEPGfKI0cjmdYeHiOJjAbz4IXFJjbqF05eNO+mXQ7V0Nht3exY5fIGUzKrMHwrGceFHaF+HTBZHKrvQwHBl1hldJYcCquTpraz4+DeuKxjw/Uzbu8A0UTtDnxK8DsoF+wZS/jJWHJP6PHtQ2m9NZtdH95q3QuMUBUxKYOJFhSwK57IA1gBmVREmxIDTDpmx825iBcgZHQoMIaPN4D4M+lmn1NoUZNkmlGde/R7KFxEaZ9ZUufDIZ8edfK+p2RhizUe/0sDManA9Gl1ej3sUonEZr9Xhr90xi39S393h/aLzGFn9y2juvE/khBqFWhnppLdxxHanjz3WkTsOZdLJxHtVyAXvMNOwZ7DICCsAieEUV85SvglBtz1wxf82G+QdW//o+CWuvP+0dDT4df+n+77vgqXEIb6s7U3znXpPEWy9AfqYACQVeq/yhuL41tT+8303i7VONBtLuXj7bjR9QSwMEFAACAAgAqZp6TkKBxMUYAQAA1AIAABwAAABub25lL2ZsYXNoX3NraW5fc2V0dGluZ3MueG1sjZLRToMwFIbvfQqC95BNjZp0TdzQG6Mu2V7gAAfSrPSQtpDw9naFjakQx1X5///rac8pMwehgha1EaRW4SLkN0HAMpKkd2itUKU5KictEPkqTBtrSUUZKYvKRop0BTLkt2/+Y7FP/keRq3ktU0CGY5mH5dM6uQoZatyvH5PN8xxQQ4lRCtmh1NSo3OU3r8kiubvID8vLhjDzszvQWNpZ0JZb3SCLx//eN9DiixIVWNdnZ1g0Q3LK6RlJVG81Gtcub/ICpHHEH308wlZCd97MnIAJZw7Ziwr5cgrxTo8paEXp1X1XIy80uiK/xD6JClKJ79ilBDr/PEeGu8/aPe3u2FT4QTlyc+zll5sniy9UP5txEm7tXjP/BlBLAwQUAAIACACpmnpO15twlisDAABvDgAAIQAAAG5vbmUvaHRtbF9wdWJsaXNoaW5nX3NldHRpbmdzLnhtbN1XTU8bMRC951dYW3FstqiXCiVBNB9qVEgQGyickLN2siO89tYfScOv73idhEADXSgRqIco2fHMm/Gb8XO2cfgrF2TGtQElm9F+/VNEuEwVAzltRuej3scvETGWSkaFkrwZSRWRw1atUbixAJMl3Fp0NQRhpDkobDPKrC0O4ng+n9fBFNqvKuEs4pt6qvK40NxwabmOC0EX+GUXBTfREqECAH5yJZdhrVqNkEZAOlHMCU6ANaMBFvvN5iKKg8OYpjdTrZxkbSWUJno6bkYf2t3OfufzyieAdCDn0rNhWmj0ZntAGQOfn4oEbjnJOEwzLBS5mgOzmf8Ve+9G/CdGiRy2TD1GW+HepV2C44JyOuXLZGih1tI0w3hrWhMqDG/Em6aVG3gGaWphhpXdhYd6J06IxBWF0rZltUOIB8YVSvwITGOiNpItn8lYCaS2LAqnJB9zNqA5zsRpT0ZkQnMQi2Y0LLgkCZXYUbBUQLqOMG5sLNiyk72l95EGKsi5BBw5Tk6S6C5n2EqaUW34Zi2rFeP5TFs/lBOMLJQjAm44sYogpy7HXxknm8STiVZ5aRXUWGIEYMYZ8DlnhyVBS8DHEl1hitxhJM5fIbgNGX46uCVjPlEacTmd4bSiHUzArz8LuKDG3IHSVY17yXG/073uDzrdyz2/QcpmVKbPBMch4nlhd4JPF0Qqu4pDOlLqDC+bwoCVa1X2Vn95G9ZzjH1+pW7cwzeQO0FfE35NyAb0Dlu+myzPafxfK6icNqOz8qD7w1tC4xEHbEnAxIUU1QrkUvcqAKZUEiXFgtAUpdh42ZiBcgYtQSACtHl5hSEex7R8msIMRVJpxvXTkGwhUSjTntK5byYj/tJrRp32CDkbdc+O2qP+RX90dT3qXo7CHbQOj7eqZyP2Ur5d2f1V8VDYx2+n7Kdn3YsqhA9w75Ua000qwQ2reA2/V/E6C1fR6cY1VKkElJZpOCooLgJywN6/o0HZ+hcAnpyUMFuvPCjv4Hj897ve2muzTRZIwnPwQbvWh8oEJN2T/tfhcWenTEA1Kt52FP6VifC0eiWK7722NOKt7zc1tN9/SWzVfgNQSwMEFAACAAgAqZp6To5z9vpqAAAA5QAAABoAAABub25lL2h0bWxfc2tpbl9zZXR0aW5ncy5qc6vmUgACpRwlBSuFajAbzE8qLSnJz9NLzs8rSc0r0cvLL8pNBKtRUnYDAyUdnIrzy1KLCChNS0xORTHU1MjCyQWnSoSJJk7mLs6WyOoKEtNT9ZISk7PTi/JL81IgypxdXQxdjJXAqmq5agFQSwMEFAACAAgAsJp6Trx9NfdKAAAASQAAABcAAABub25lL2xvY2FsX3NldHRpbmdzLnhtbLOxr8jNUShLLSrOzM+zVTLUM1BSSM1Lzk/JzEu3VQoNcdO1UFIoLknMS0nMyc9LtVXKy1dSsLfjssnJT07MCU4tKQEqLNa34wIAUEsDBBQAAgAIAJO+ll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nWERS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p1hEUmayotWlAAAAgwEAAC4AAAB1bml2ZXJzYWwvcGxheWJhY2tfYW5kX25hdmlnYXRpb25fc2V0dGluZ3MueG1sdZDBCoMwEETvfoV/IPQcAj2XtkL9gRVHCcREsqvg3zeRakubHnfezC47iiFi3MC6KEtFs/iHUBAtYYaq3nOiTAvOzowkxrsoC1j3ZDkacyhFrPdTHcBwsqHd/6Pv12tL67HoWJ8h+UBjRuhTLrCRFHK0mGHTmnWC7gPigS8x+eCotbhgbT2F7nYYXtX8xSkbP5tHXH0Hzam++4Kgqg+1iJXtxT8BUEsDBBQAAgAIAKdYRFLQvS+0TgQAAIcVAAAnAAAAdW5pdmVyc2FsL2ZsYXNoX3B1Ymxpc2hpbmdfc2V0dGluZ3MueG1s5Vjdbts2FL73UxAaelkraZMlNWQHmS0jRh07s5SuwTAEtERbXChSFSmn7tWeZg+2J9mhaCt24rR0FgPpehEkOjznO4ff+SFD7+RzytCM5JIK3nT263sOIjwSMeXTpnMZdl8fO0gqzGPMBCdNhwsHnbRqXlaMGZVJQJQCVYkAhstGpppOolTWcN3b29s6lVmuVwUrFODLeiRSN8uJJFyR3M0YnsMvNc+IdBYIFgDwkwq+MGvVagh5BulcxAUjiMYQOad6U5h1GZaJ4xq1MY5uprkoeNwWTOQon46bzk9tv7PfebvUMVAdmhKuOZEtEGqxauA4pjoKzAL6haCE0GkC4R4dOOiWxippOm8ONApouw9RSmyzdaxR2gI44GoBnxKFY6yw+TT+FPms5FJgRPGc45RGIawgvf+m0wmvg36v418PhqEfXJ+F530TwxZGof8x3MIo7IV9fxt9W/izqwt/1O8N3l+Hw2E/7F3cWQGja4R47jpjHjArijwiFWGeSop0zDFlUKP3aJREQZUznE9JKLoUkjjBTBIH/ZmR6a8FZlTNoRn2oBluCMlOZUYiNdJpazoqL4hzB2cAITDIZVUSh++qkjg6Xtu6a7zfbWtjlB5WCkcJFA/IytA8d1W0VKO6jXCk6AwKk9zb5KRgLCiyTOSqpYMufa8KqxgegfEmgq8xp7/RWLC44oukYxIPcEpWOi64obwLmvsOmkCOGTA5zAhHAebQ5VQBu1EFIIuxVFSV3d1daJ/mFDMEeDCGCDoPHrAdJTiXa0mtEqt7K2r9PhCKyD8M20b0qGrAKHjRpWWl/5soWIzmokCM3oCdQFB5RQp/JQSt9jea5CItpTCBFJKlmxkltyQ+sXF0BS7SAixh3GWMKOPhU0G/oDGZiBxwCZ7BcAQ5lQa/vhVwhqW8A8XLGF+Zru0NOv7HV3qDOJ5hHm0JDuVK0kztBB/PERdqaQd0RLiQpExKTONyzWZv9aenoeoYyPMzZWMNX9K0YPg54StCVqB3mPLdeNkm8d+MwNptgmdlo+vmLaGhxSmkxGDCQgTTjvLFhLUAjDBHgrM5whEcWFKPjRkVhQSJGRAGWj49QmMPZVp+TWEyg8c8JrkV5N7+m7cHhz8fHb9r1N1//vr79VeNFkf5BcPanTnL24/eFeys7t0YvmH0lXvDA9uuyFNdqPEDp5vvQhbmvUHoj07bYe9DL7zaAFCy9/DM8lx9nm4+XstLxks9XQP/dNQ+QyM/uOyHQcOmogYCmldFCdTkRF+/bWwuRv4HK2wg3EZveBlCjfhWPeUHVp6HVn7f22iNzC3iYuUGYRUCnApTM+XgXGA0pVCb30WPW7Xbk8bD99Hi//kGbWbEjlqc4DxKdlZHP8YQ3mWC/se0v+x/LZ+N+HXmAv+898uw3/kBZssLZdB8Vc9La+9Jnrvx5U6vpJTTFGjVF+7qua91eLDnuZuXajVAW388bdX+BVBLAwQUAAIACACnWERSNeLgw3wDAAAADAAAIQAAAHVuaXZlcnNhbC9mbGFzaF9za2luX3NldHRpbmdzLnhtbI1WbW/aMBD+XH4FYt9hpd1opRSJviBVY201Or47yQFWHTuyHTr+/e5MHBwIJURI8d3z2OfnzudE5oPL7ga04Ure9Ya9ceciSgqtQdp3yHLBLHRjZuA5vetN/85mvYFDKKH0HKzlcmXQUFq6HFGJynImtzO1Uv2YJR8rrQqZ9sbfplf0RAMHPSCttzloweUH4n4Mb+4fp804wY19tpD1lyyBvsLAkfB0+TR8GrYh5BqMAQrm9nEynPw8wxEsBuFXuR5d31xPWjH2y0zdrxVpww23jjQajq5G180klBaxdV2/WCNXeZG3T0Ou1YpiP2CM6DnDEIqlWA0If7yl5wwcK2tLi5zJt4V/9oz2cWGtkv1ESYtF25dKZ0wgZ+l+rThlhlswXBVVS2DkcdqC4CsoHqXJKWHYCuqqJ5BepqfyhOqBruO/in5XNaGYrBloBE8xDqVTFzF8p2cPLd+Ckx+RhlqJN1qh1hGonmMBY6sLiAZ+RB6zVp+vhcXj7r2hxSPecI9vrDAwXjJhStDe6GF/4JPLNJinNHj/Qokig4ddlOFUdYeHPzzcu8SFyMpWhaZhU5r26wZGj3tBwY9wgdHj5qT6qxTbI/Chhxj+DN0zl7290mXIgdQXEUiG714fP3Iumn9GrccEC5YGB8hUCmNXEe88A0pONHA2imJwEEYk2YavmMV75Ddh4u3cQm6iwYF9V0SNNRNZbgUcV1KiCm0wBnQu6ltt8BBhd/bMxM5gaT22bvTS0zUV5tqNO1+K6qffibQbdC1eYHe9jOkP0O9KCdPrlhRsYqiuuzcP4XRPYP8B/SyXqg1BKgvhzC64RqTanaZWWGYtS9YZRtIcdaWdS15jkqJyvePkySKLQT9hwjn4QqvbCLXmq7XAv11w+IS0Dj/hJJ5d41SS8aqGA4NLMTCdrH197wZkzwphuYANiNIXGGiTJ7YTGTwMx3ukwqkXW2A5W2ll89hXQq3h1RxH8AXGo+pNKHScKWTLYuN2s28IvgsHIQSNuWxrVIVhR3NjVyjhjOhsUAtTEijHCqvmlmlbTrcfu62yDUwkz1z3QDMt4wNrcBFFKJWXIjiXxx/Z/ep0o1QTVdM3eJoJ1BnHwyaC89Qb4zset/FSA4Rd0Rk7Vav+BdtYMZ2+VIBa725wExd3hpeZa7CG5HvFL45oEFhdOirl8R2/+8edzn9QSwMEFAACAAgAp1hEUuZFxhFIBAAAERUAACYAAAB1bml2ZXJzYWwvaHRtbF9wdWJsaXNoaW5nX3NldHRpbmdzLnhtbN1Y3XLaOBS+z1NovNPL4qRNNyljyGTBTJgSoNjpNrOzkxG2wNrIkmvJUHq1T7MP1ifZIwsIBJKKTNhO9iJDfHzOd46+86exd/Y1ZWhCckkFrzlHlUMHER6JmPJxzbkKW69PHSQV5jFmgpOaw4WDzuoHXlYMGZVJQJQCVYkAhstqpmpOolRWdd3pdFqhMsv1W8EKBfiyEonUzXIiCVckdzOGZ/CjZhmRzhzBAgD+UsHnZvWDA4Q8g3Qp4oIRRGOInFN9KMwuVMoc12gNcXQ7zkXB44ZgIkf5eFhzfmn4zaPm24WOQWrSlHBNiayDUItVFccx1UFgFtBvBCWEjhOI9uTYQVMaq6TmvDnWKKDtbqKU2ObkWKM0BFDA1Rw+JQrHWGHzaPwp8lXJhcCI4hnHKY1CeIP08WtOM7wJOu2mf9PthX5wcxFedkwMOxiF/udwB6OwHXb8XfRt4S+u+/6g0+5+uAl7vU7Y7t9ZAaNrhHjuOmMeMCuKPCJLwjyVFOmQY8qgRO/RKImCImc4H5NQtCgkcYSZJA76KyPjjwVmVM2gFw6hF24Jyc5lRiI10GmrOSoviHMHZwAhMMjlsiTevV+WxMnp2tFd4/3uWFuj9LBSOEqgeEBWhua5q6KFGtVdhCNFJ1CY5N4hRwVjQZFlIld1HXTpe1W4jOEBGG8k+Bpz+hkNBYuXfJF0SOIuTiF//RZ30AiSyoC6XkY4CjCHrqYK6IyWFrIYSkVV2c2tufZ5TjFD0LEwdgi6DDbojRKcy7UsLjOpmymq/9EVisg/Db1G9KBqwCh40bVkpf+7KFiMZqJAjN6CnUBQakUK/yUErTY0GuUiLaUMS4Vk6WZCyZTEZzaOrsFFWoAljLeMEWU8fCnoNzQkI5EDLsETGIYgp9LgV3YCzrCUd6B4EeMr06btbtP//EofEMcTzKMdwaE+SZqpveDjGeJCLeyAjggXkpRJiWlcvrM5W+XpaVi2COT5mbKxhi9pWjD8nPBLQlag95jy/XjZJfE/jMDabYInZaPr5i2hocUppMRgwosIBiHl85FqARhhjgRnM4Qj2FBSj40JFYUEiRkQBlo+PUJjD2VaPo3h7gMe85jkVpCHR2/eHr/79eT0fbXifv/7n9ePGs13d59h7c4s78aDlwM7q3tXhB8YPXJR2LBtiTzVhRpvON1++bEwb3dDf3DeCNuf2uH1FoCSvc2d5bl6gW7fp+Wt4t46Hf68fRr454PGBRr4wVUnDKo2NdQV0K4qSqAKR/qGbWPTH/ifrLCBYhu93lUIVeFbdZEfWHnuWfn9YKM1MPeG/sqdwSoE2ANjM9dgEzCaUqjGF9HVVg32pIHwMpp66yWZPtrVZg7sqakJzqNkb5Xzggftz8vJ/5jprdUvty01FJCUaqP/aLs9G+nrrAX+Zfu3Xqe5V/qoHX8vomaflz7ztPw+tPZByHO3fno7APn6Z8z6wb9QSwMEFAACAAgAp1hEUsas6DLAAQAAfgYAAB8AAAB1bml2ZXJzYWwvaHRtbF9za2luX3NldHRpbmdzLmpzjZTBT8IwFMbv/BVkXg3RgU68YYDEhIOJ3oyHrnuMha6vaQuCxv/ddQh23ZvSXuiXH9/ra9fvs9evRsSj/n3/s/5dr5+a61oDp1m9gcumLjr00umREUUGL0UJopAQBcjWIUsmDJz0r1+Eco5k7Zruny0o4/lFSMDq5O+JmgANoW0J7Z0y3FHix/HfPa+rQ0feOacba1EOOEoL0g4k6pLVTHSxrIffYQDjFvQ/6JJxaJjexHdp1kn+Oo7SJONjn+NYKib3C8xxkDK+zjVuZHag50M3fXq1V6CrG1+fyj5M5z4gCmMfLZRh4dn1LJ7F3aTSYAz81B1PJ/HkloQFS0H4DSWju9HkD7RhPK/HH/S2MIU90kmcDJORTyuWQ+uUOGTX2bCJycqrdZqt4gfOws56zbAGIdgedMuq/WEoVBt1xgUqjbk7kTaauEmiAllWyPzATcdukpzbrLPt+jbqyBikqLPj7cGVmz4THMYkajwzDJ7ZinjKZVe4nBENlnzcJqi6oHJBUCJVFymQDLQgRY/bsWHWuPVr1TjTa9AviKLKT3ctYKo4Af0ol+gEZi3jq7LSqobe/Kgg987P7jLcZ+/rG1BLAwQUAAIACACnWERSlBOzImkAAABuAAAAHAAAAHVuaXZlcnNhbC9sb2NhbF9zZXR0aW5ncy54bWwNzDEOgzAMQNGdU1jeKe3WgcDGVpbSA1jERZEcG5GA4PZk+8PTb/szChy8pWDq8PV4IrDO5oMuDn/TUL8RUib1JKbsUA2h76pWbCb5cs4FJliFLt4mjiUyjxSLHHYRqOFTXv/AHpuuugFQSwMEFAACAAgAL4RCUqqfjlkWCgAAFhkAABcAAAB1bml2ZXJzYWwvdW5pdmVyc2FsLnBuZ+2Ya1RTVxbHjwKKKAXscnwhwaHWdmGliAgEAkKp6GBhxnEKyEtEEpVHwAABAkQeq6IVaNESAiSxr0ErkGKEECCg+EgtMSlggzEPiNBcIISAgRtCSDIXbefDzKxZM/N1+HDXXffc39n/fc7Zd+9z7qU/hoXY2myzAQDYHjkcfAwAi1IAVg9ar0Fawm7z7yK3VYRjIUGgWeA4gTxY4gI/CgSgpXL9UoIV8rwu/XAUAYCNmcvXKjkWlQPAlltHggOP58SpZS2fuhpyLyiWym8ONhAZ/p8JYm1KQonvbpiY2jvSK1PHeHutezuGv8u9jVNzMmyhWei24dSdqkMDl7KHoaJKUjYRu993IE7585lW8vw6AC68FWgNgP0u61UAfGW5E4CD15wtASjbiLgM/lRsD4DzH+xXAxC8LgiB3/lH+OlHgQvzQ/HbE6+4P9qSeCW3n/Pzk2XmrsrhPzPwX6mtwCvwCrwCr8Ar8Aq8Aq/AK/AKvAKvwP+f8NPN64J+PXm6M72GCw1q6Hyn/KNXB1Dezn9jdFLpvHSfSDbNXSXrmeFk3VXz0hzbvIBimBZRpvldWDgJPgunwg7gQjPD9JI4zNguWHpiZ07VLfXH0FFLC17DqPsokxYfYFysCyjw72DXabUo45TE3BkOp/VJD6giBRncBnKaTS/eZCDLH9o9nRqdcgUA86Y7CSpTmvQPmaYF/Tvx+KBj1wKIygUnW7iuOJ2+9ZmkKKJeHAHACeWPI3LOl7n8oznSSY15ok6WSuUJHCEXxKTuOBzi1AhAFz6uYmFJPzncY8i/w2SxbbX1Pi/+6izt7I9wQix0xczpCaq+Q7q2BLpHyFjJTD++ijD3JDUuKQAAuUeENSOg2b572vHzN3pxPUcEKYZaL3buF0YAcjSWCm3Ir6/cZt/2GeriPLk1tRbcJe1GOhXPZEFlmfb+2u+ktZzy0NfmfAMXlhxKmb4h35Sk42k4/i6Syi8RAH/0b+3WvW7vU6S3BRg3NyuwMP6bwk5rN/5SES83WZY7gipvCW2OheTDnpYI4bS1VDJDJWve+7NjYE4+3ViDfnEzsH2qYLpMnd1MDYVFUR7k+8qh4aUJbRXZndybgBeHEh57qhy5ajUA+ZmVNr3LKyKMXupjrO38RVhsnKP0GEynydi9e/i5Un72dkIzp5oa1ce3uqA+r53N5ngStrOkizkazLuFpp81PebnMSPexucYD0nXQ/mBaap6FmOUizJoSSJIjv6EIBXxGiS1lUNDyoxWU0Fam4pexxG2kTemOeFIfTtoLpYKAd8i0YDbphwm7GbEfVnnm959gEFWlSfs5WBpuSNSw8WPVwH/jhBLRT0hVbbtOEHejhNAIp/RKchHUkM9LGWtPk1j0ekNYTl7JHfzH9QbTAKx5BGGxTXqTez4aF7WDgY1lJdeofOWidBt2nn2NDOpczrao7KhiSScZRNKKVem+XDgAbvr3CSsciujKfd3WM0b3LFMvRrNepJkCPjcxQLM9GN+b81mbqzTcrlJ8tqsvT5QBuFlj22VXrqHZXullQ934T+UniDCZ0VRLIFPBL9R3Uw96MiSw9rKGjXnpSfcliGsl5vg/IIdQ5tIHpQKBXzqp+eiEzj/gHhGlCqV6YRns9M0teLsBy6ar5FpedyIomcslmShoRTUNfx77BSKrJlFnxBPD/qdrDi0E9wNIaou6Sca7beEMK7E37uN2R3Twg5KggnIUu1RGSINLNt6daNrEYspETJHvLnnF8p8bG+HLvvRKIk3yzpfdmDiEDf4Hee8JM+7GwmayRmOYbqaaoxlu4cZFONI0IVjjTONOAu4murDfepLHJd+TqKMufnEFirnLhLp92okNT55UVvByNedu63ZuxdHx9s+vjFlpeh40b55k0RIi9tZTxjU62rV3U+sSlpeJAkSKC6BpLMiHbGJmyr1UMHQ5DicRNO2Zm3QFc80JXqz1Bdapm8Nijs1Ffxs39FMcgXfwc3oWyqZr+DvwjexnI5DWNIRclfWTV0VNwvGBs2c2SBYjmJd/XHm99ugUyO1Uff2Jbib5Wue5g2Y969pa2Mei3YnnPPvqY5yS4iBmKreh5jh+9EsY2FzC7uchJWZHEvUH9ZeGs+KwVFblzx56VgBiy2gEfGaTi5zeJ9rEM8lDp1X6uzHEkxYjGWKLNINQBKdpkT0m2lc1ypozevha3Jx/eopq8EUPOmeIsaebvpxAD1UH1mTJUrRpZowbx+ERrMUL7a6bablfussLfTLaK1Qxdl3Z23AKU1iNLHojOzRM8Niqwc7oPLTXxw03nlIWNKjoIFNvZ6StQL5EG6vOBqqpaJgLuUzOumABaJad3Weq72eDDlEpHx8nc95frlykJJGP/TwcrUPW7K307/Htp4bFeGF63TdR58930+dN8Ym47fr+B3GTaUSV5LqsuKVA2xJZF8lVzs5aJgebzSk+E2em3YonjktskjB3D9/VrRDLzK/vyw+kIIqk7xTbxbwGvqEy5NOqLhDdMpUHw1uur7NFZ1GHTwpruPeiIS+YD/i8/Pe7G0tH3Qtr6z/TVY+G7v5rEhjluVtGMqITmijb3nmyyMH2zcXbGsIXy31QHLf1aiAo6NNqBdUdXL1cMcD0mM5eoifHQ8V7UcxzUXq9+yQ71C2vdRDQuhqIX4x3iReXz0o/vTy/ANTJFQtSX+GLq9bd7lJ79QWTx5r1GhOkCTtOLhCc/YHfKXw28T27m5blhoO0/BIJenTUFOIPCKka0xjn0bpWZ5dHBbDej8MBZKVFdF2VeoSHH551M/FhxQi+W0AUDKX4nSs0UlecysYT1PRBHHf1ws4NyJ7eN4QReuLpZzC+qq+EzWSFltDBIum5lYkvJTSWRl9MyIezUs3kPJZJjksKmjxJ4fbC0bPxJY7VnZXkUqdpVQ1yyNx+k6uc5O4uy0/5rtFJG1zkmCnMVLfqtcp2idjOO6tdti4y0Zr3lGqyW3TBOyrZEbTz7RjK2aq+j08hKtTVAXC4FFP8yDnNJ6WDO2Po3CTXiVOqy99XhUj68CFR0dbhEkGNeuDRH96x3AcujD5VVT5bC5JxOeCC5Vh9v5kS4VKgKz/+n+uTd8gtZEpltX9q2o2M0crpbtDcqtM1V9gJDi5b5YKUYELHYRgtDVjVuAvoaYyTCYFPUJsBy7o/q4z4eyoDftKuIDipWgHOq+lcX8sRAo2rnhG72IdT6z4YS2yLUFddM43WfcO0ZaLOq67cbbfw2ADDvZRcvCfLEoXbx0eMt08QBjmZ/gjVT0/POCkPNgKXIegeGOhTvqTH7Yi+OJh8z7CneVtBq5H//jrR3U3AMg0jvB6xJiQ/TqhW+E8Txiiz9N8u1OulQ4GeFkpckR1DL9zXZcQHQmq28C6dcyOztmX89YaSgS+TOeng4Wvf9/znP/HLdlAQ7h5fUvLB+S5uvPLPcCRD8OCm4NOFv8NUEsDBBQAAgAIAC+EQlLlZcaxSwAAAGoAAAAbAAAAdW5pdmVyc2FsL3VuaXZlcnNhbC5wbmcueG1ss7GvyM1RKEstKs7Mz7NVMtQzULK34+WyKShKLctMLVeoAIoBBSFASaESyDVCcMszU0oybJUszM0QYhmpmekZJbZKZqbmcEF9oJEAUEsBAgAAFAACAAgAEkRsTmtfMwTVAgAA9wcAAA8AAAAAAAAAAQAAAAAAAAAAAG5vbmUvcGxheWVyLnhtbFBLAQIAABQAAgAIAKmaek64+Zi64gIAAGcKAAAYAAAAAAAAAAEAAAAAAAIDAABub25lL2NvbW1vbl9tZXNzYWdlcy5sbmdQSwECAAAUAAIACACpmnpOtrL3yKUAAACCAQAAKQAAAAAAAAABAAAAAAAaBgAAbm9uZS9wbGF5YmFja19hbmRfbmF2aWdhdGlvbl9zZXR0aW5ncy54bWxQSwECAAAUAAIACACpmnpOH1SKajADAADHDgAAIgAAAAAAAAABAAAAAAAGBwAAbm9uZS9mbGFzaF9wdWJsaXNoaW5nX3NldHRpbmdzLnhtbFBLAQIAABQAAgAIAKmaek5CgcTFGAEAANQCAAAcAAAAAAAAAAEAAAAAAHYKAABub25lL2ZsYXNoX3NraW5fc2V0dGluZ3MueG1sUEsBAgAAFAACAAgAqZp6TtebcJYrAwAAbw4AACEAAAAAAAAAAQAAAAAAyAsAAG5vbmUvaHRtbF9wdWJsaXNoaW5nX3NldHRpbmdzLnhtbFBLAQIAABQAAgAIAKmaek6Oc/b6agAAAOUAAAAaAAAAAAAAAAEAAAAAADIPAABub25lL2h0bWxfc2tpbl9zZXR0aW5ncy5qc1BLAQIAABQAAgAIALCaek68fTX3SgAAAEkAAAAXAAAAAAAAAAEAAAAAANQPAABub25lL2xvY2FsX3NldHRpbmdzLnhtbFBLAQIAABQAAgAIAJO+llA2YVgCRwMAAOEJAAAUAAAAAAAAAAEAAAAAAFMQAAB1bml2ZXJzYWwvcGxheWVyLnhtbFBLAQIAABQAAgAIAKdYRFKcXjIIFAYAADcXAAAdAAAAAAAAAAEAAAAAAMwTAAB1bml2ZXJzYWwvY29tbW9uX21lc3NhZ2VzLmxuZ1BLAQIAABQAAgAIAKdYRFJmsqLVpQAAAIMBAAAuAAAAAAAAAAEAAAAAABsaAAB1bml2ZXJzYWwvcGxheWJhY2tfYW5kX25hdmlnYXRpb25fc2V0dGluZ3MueG1sUEsBAgAAFAACAAgAp1hEUtC9L7ROBAAAhxUAACcAAAAAAAAAAQAAAAAADBsAAHVuaXZlcnNhbC9mbGFzaF9wdWJsaXNoaW5nX3NldHRpbmdzLnhtbFBLAQIAABQAAgAIAKdYRFI14uDDfAMAAAAMAAAhAAAAAAAAAAEAAAAAAJ8fAAB1bml2ZXJzYWwvZmxhc2hfc2tpbl9zZXR0aW5ncy54bWxQSwECAAAUAAIACACnWERS5kXGEUgEAAARFQAAJgAAAAAAAAABAAAAAABaIwAAdW5pdmVyc2FsL2h0bWxfcHVibGlzaGluZ19zZXR0aW5ncy54bWxQSwECAAAUAAIACACnWERSxqzoMsABAAB+BgAAHwAAAAAAAAABAAAAAADmJwAAdW5pdmVyc2FsL2h0bWxfc2tpbl9zZXR0aW5ncy5qc1BLAQIAABQAAgAIAKdYRFKUE7MiaQAAAG4AAAAcAAAAAAAAAAEAAAAAAOMpAAB1bml2ZXJzYWwvbG9jYWxfc2V0dGluZ3MueG1sUEsBAgAAFAACAAgAL4RCUqqfjlkWCgAAFhkAABcAAAAAAAAAAAAAAAAAhioAAHVuaXZlcnNhbC91bml2ZXJzYWwucG5nUEsBAgAAFAACAAgAL4RCUuVlxrFLAAAAagAAABsAAAAAAAAAAQAAAAAA0TQAAHVuaXZlcnNhbC91bml2ZXJzYWwucG5nLnhtbFBLBQYAAAAAEgASAFYFAABVNQAAAAA=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UUID" val="{8F729C48-81D9-417D-BC97-9DF5AEF5AD70}"/>
  <p:tag name="ISPRING_RESOURCE_FOLDER" val="C:\Users\usuari\Documents\Jhil·li\LECCIONES\LECCIÓN 9\Lección_09_N1_ES\"/>
  <p:tag name="ISPRING_PRESENTATION_PATH" val="C:\Users\usuari\Documents\Jhil·li\LECCIONES\LECCIÓN 9\Lección_09_N1_ES.pptx"/>
  <p:tag name="ISPRING_SCREEN_RECS_UPDATED" val="C:\Users\usuari\Documents\Jhil·li\LECCIONES\LECCIÓN 9\Lección_09_N1_ES\"/>
  <p:tag name="ISPRING_ULTRA_SCORM_COURCE_TITLE" val="Lección_09_N1_ES"/>
  <p:tag name="ISPRING_OUTPUT_FOLDER" val="[[&quot;\uFFFDd\u0013*{0FCB5101-AEB5-4723-8DCE-7D5C9063266D}&quot;,&quot;C:\\Users\\Carles Serrat\\Desktop\\EngiMath-UPC\\Execution\\LECCIONES_DEF\\LECCIÓN 9&quot;],[&quot;b\uFFFD0F{AB8C8627-7FDD-4AB7-AE54-4F642AE82300}&quot;,&quot;C:\\Users\\usuari\\Downloads\\MBruguera\\CatDef\\LLIÇONS\\LLIÇÓ 9&quot;],[&quot;*\uFFFD\uFFFD\uFFFD{BB4CDCA5-F38E-475C-8C53-186BBAA01A72}&quot;,&quot;C:\\Users\\filom\\Documents\\ENGIMATH\\LESSONS\\MATRICES\\LESSON 9&quot;]]"/>
  <p:tag name="ISPRING_PRESENTATION_TITLE" val="Lección_09_N1_ES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paIQSolarE2WBHmXG28eOQ&quot;,&quot;gi&quot;:&quot;YkyE84Em1W6ka3XK-xmuvw&quot;,&quot;ti&quot;:&quot;characters&quot;,&quot;vs&quot;:{&quot;f&quot;:[832,680,642],&quot;i&quot;:{&quot;d&quot;:&quot;paIQSolarE2WBHmXG28eOQ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WsUfisksXEeuyJbtiSSing&quot;,&quot;gi&quot;:&quot;YkyE84Em1W6ka3XK-xmuvw&quot;,&quot;ti&quot;:&quot;characters&quot;,&quot;vs&quot;:{&quot;f&quot;:[822,832],&quot;i&quot;:{&quot;d&quot;:&quot;WsUfisksXEeuyJbtiSSing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s6wLEJpYg2tlL-5hsny7Og&quot;,&quot;gi&quot;:&quot;YkyE84Em1W6ka3XK-xmuvw&quot;,&quot;ti&quot;:&quot;characters&quot;,&quot;vs&quot;:{&quot;f&quot;:[822,832],&quot;i&quot;:{&quot;d&quot;:&quot;s6wLEJpYg2tlL-5hsny7Og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C:\Users\usuari\Documents\Jhil·li\LECCIONES\LECCIÓN 9\Lección_09_N1_ES\quiz\quiz2.quiz"/>
  <p:tag name="ISPRING_QUIZ_RELATIVE_PATH" val="Lección_09_N1_ES\quiz\quiz2.quiz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_0HHwDa1N6F7TxJOPh3gQ&quot;,&quot;gi&quot;:&quot;YkyE84Em1W6ka3XK-xmuvw&quot;,&quot;ti&quot;:&quot;characters&quot;,&quot;vs&quot;:{&quot;f&quot;:[822,832,501],&quot;i&quot;:{&quot;d&quot;:&quot;f_0HHwDa1N6F7TxJOPh3gQ&quot;,&quot;p&quot;:true}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536B3E856E114D9A0F128D2740EF3C" ma:contentTypeVersion="15" ma:contentTypeDescription="Crea un document nou" ma:contentTypeScope="" ma:versionID="33ba93f1bba4d6850953fc67c1c48dcb">
  <xsd:schema xmlns:xsd="http://www.w3.org/2001/XMLSchema" xmlns:xs="http://www.w3.org/2001/XMLSchema" xmlns:p="http://schemas.microsoft.com/office/2006/metadata/properties" xmlns:ns2="6634ef0f-8284-4f24-8eee-01f4c46a1b43" xmlns:ns3="5f4cd859-d425-42d9-aada-39d41c60c1f8" targetNamespace="http://schemas.microsoft.com/office/2006/metadata/properties" ma:root="true" ma:fieldsID="d4e40d85d96a0aff56fb07a7f94e9b34" ns2:_="" ns3:_="">
    <xsd:import namespace="6634ef0f-8284-4f24-8eee-01f4c46a1b43"/>
    <xsd:import namespace="5f4cd859-d425-42d9-aada-39d41c60c1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4ef0f-8284-4f24-8eee-01f4c46a1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es de la imatge" ma:readOnly="false" ma:fieldId="{5cf76f15-5ced-4ddc-b409-7134ff3c332f}" ma:taxonomyMulti="true" ma:sspId="d428ab8e-4d73-4f28-9b9b-be95a01e92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cd859-d425-42d9-aada-39d41c60c1f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941a14a-6689-4c04-8b09-a481c127ebf8}" ma:internalName="TaxCatchAll" ma:showField="CatchAllData" ma:web="5f4cd859-d425-42d9-aada-39d41c60c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4cd859-d425-42d9-aada-39d41c60c1f8" xsi:nil="true"/>
    <lcf76f155ced4ddcb4097134ff3c332f xmlns="6634ef0f-8284-4f24-8eee-01f4c46a1b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CC7F525-A4F6-41D3-B9F7-FD6037DADEF5}"/>
</file>

<file path=customXml/itemProps2.xml><?xml version="1.0" encoding="utf-8"?>
<ds:datastoreItem xmlns:ds="http://schemas.openxmlformats.org/officeDocument/2006/customXml" ds:itemID="{C2AEC8E8-AB11-4FFD-91D8-36C9337D3D1B}"/>
</file>

<file path=customXml/itemProps3.xml><?xml version="1.0" encoding="utf-8"?>
<ds:datastoreItem xmlns:ds="http://schemas.openxmlformats.org/officeDocument/2006/customXml" ds:itemID="{CE8EB5C0-DC18-4C36-95F4-48E5E0690585}"/>
</file>

<file path=docProps/app.xml><?xml version="1.0" encoding="utf-8"?>
<Properties xmlns="http://schemas.openxmlformats.org/officeDocument/2006/extended-properties" xmlns:vt="http://schemas.openxmlformats.org/officeDocument/2006/docPropsVTypes">
  <TotalTime>32626</TotalTime>
  <Words>1753</Words>
  <Application>Microsoft Office PowerPoint</Application>
  <PresentationFormat>Pantalla panoràmica</PresentationFormat>
  <Paragraphs>249</Paragraphs>
  <Slides>15</Slides>
  <Notes>15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7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Freestyle Script</vt:lpstr>
      <vt:lpstr>Segoe UI</vt:lpstr>
      <vt:lpstr>Segoe UI Semibold</vt:lpstr>
      <vt:lpstr>Tema do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Lección_09_N1_ES</dc:title>
  <dc:creator>Filomena Soares</dc:creator>
  <cp:lastModifiedBy>Administrator</cp:lastModifiedBy>
  <cp:revision>449</cp:revision>
  <dcterms:created xsi:type="dcterms:W3CDTF">2019-03-25T06:42:45Z</dcterms:created>
  <dcterms:modified xsi:type="dcterms:W3CDTF">2021-08-21T22:09:21Z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0x01010083536B3E856E114D9A0F128D2740EF3C</vt:lpwstr>
  </property>
</Properties>
</file>