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1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ppt/tags/tag1.xml" ContentType="application/vnd.openxmlformats-officedocument.presentationml.tags+xml"/>
  <Override PartName="/ppt/tags/tag7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2.xml" ContentType="application/vnd.openxmlformats-officedocument.presentationml.tags+xml"/>
  <Override PartName="/ppt/tags/tag4.xml" ContentType="application/vnd.openxmlformats-officedocument.presentationml.tags+xml"/>
  <Override PartName="/ppt/tags/tag3.xml" ContentType="application/vnd.openxmlformats-officedocument.presentationml.tag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75" r:id="rId2"/>
    <p:sldId id="277" r:id="rId3"/>
    <p:sldId id="297" r:id="rId4"/>
    <p:sldId id="285" r:id="rId5"/>
    <p:sldId id="286" r:id="rId6"/>
    <p:sldId id="287" r:id="rId7"/>
    <p:sldId id="299" r:id="rId8"/>
    <p:sldId id="278" r:id="rId9"/>
    <p:sldId id="288" r:id="rId10"/>
    <p:sldId id="289" r:id="rId11"/>
    <p:sldId id="290" r:id="rId12"/>
    <p:sldId id="291" r:id="rId13"/>
    <p:sldId id="292" r:id="rId14"/>
    <p:sldId id="279" r:id="rId15"/>
    <p:sldId id="300" r:id="rId16"/>
    <p:sldId id="283" r:id="rId17"/>
  </p:sldIdLst>
  <p:sldSz cx="12192000" cy="6858000"/>
  <p:notesSz cx="6858000" cy="9144000"/>
  <p:custDataLst>
    <p:tags r:id="rId19"/>
  </p:custDataLst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4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2B8E"/>
    <a:srgbClr val="F25E4F"/>
    <a:srgbClr val="29A6FF"/>
    <a:srgbClr val="FF9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65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96" y="174"/>
      </p:cViewPr>
      <p:guideLst>
        <p:guide orient="horz" pos="2160"/>
        <p:guide pos="44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62C76-F21B-46E4-9A5E-C6DEC3B14639}" type="datetimeFigureOut">
              <a:rPr lang="pt-PT" smtClean="0"/>
              <a:t>27/07/2021</a:t>
            </a:fld>
            <a:endParaRPr lang="pt-PT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 dirty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BDBD3-B502-479F-AE9E-6BC9D244DDCC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01184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798517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10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304616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5248897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2899482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8017630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9197631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199807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935479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168108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132736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070859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38391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67878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7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918422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8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086026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9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386616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F3A851-915A-43EC-AE8C-0786A678F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9921D8-2575-43B3-9702-EC5AE77540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94AA227-2A47-4571-9414-5392D37AB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27/07/2021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422807B-7CE4-45E1-8607-852463B62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BB055A6-3B83-4C9E-9C3D-FC7756AF1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7506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B404E8-E597-4C07-BB74-BF4D4CAD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5B3A1759-C42D-484F-B6FE-5211FB4DDB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3620816-20D3-4CA5-BACC-8369C2083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27/07/2021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BEF7277-356C-4899-9171-6C916EC26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4B7C42C-48DF-41DF-A1E8-DBC4C6919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28127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A42FF2-B970-4361-9457-7007ADCA6F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D4C938BA-B64D-4730-871B-5A68C9D4B4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099BFCE-1D6D-4AB6-870D-C1993FBC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27/07/2021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EE43DC9-BED3-435E-B505-C9F7C1ABF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1CFC6B0-1AC4-42B4-9FCF-725358EB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55036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13C48F-9E82-42D0-A518-EEF039F40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F007266-2652-47EB-8EEB-7DE66998E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99E9F49-C207-41BE-B3F7-8493B26EC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27/07/2021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7315FC7-1635-476B-9000-0E22AF78B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E9EC9F1-6CD2-41B7-AD66-5DC309090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57683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F4885C-EAEC-41F3-A2CA-04EAD4B37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6AECBF7-9FA9-4769-B113-B72AC75F4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FC92701-187A-4974-B8D5-2BEA676DA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27/07/2021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C6466A5-3CC2-430E-8467-097DFBD2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05397F6-31CB-4F08-BF99-9FB694DE7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58701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E0EE5F-6F9F-4630-9D82-0C1BC5385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6F1629F-C04B-491F-B631-2A5F4ADC32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A0645946-D64C-43E0-A460-A3C5F5014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511BB7FB-CC47-4962-994D-AD8F1744F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27/07/2021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B22149E-8B2A-49B7-AE86-189A296A4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B6DEBF58-7AA5-4D0D-8A40-6D097129E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7998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F709C6-450D-4B0A-9376-D79A5F788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9038D526-B0EB-437E-9335-3F2C3DDFF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57B0904-73C5-4490-A6E2-4908D19F5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FEE78A84-6021-44A3-B439-5FA98B03C4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C3245410-EDA3-4B41-BCB8-6345A3F8AC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6EB09781-B6AD-41B7-8B61-755C9B4D0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27/07/2021</a:t>
            </a:fld>
            <a:endParaRPr lang="pt-PT" dirty="0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CAF57D15-45E3-44E2-81BB-0780D0B53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2CD1D82B-52D4-43CE-9EFB-7E013EE8B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1181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296DE2-81D5-4B8A-BC09-2391B52E3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951C9EE-E221-4D88-8632-F60D0175E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27/07/2021</a:t>
            </a:fld>
            <a:endParaRPr lang="pt-PT" dirty="0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83A9EF20-0A31-4D3A-9B40-DB3FE3EF5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A380F458-17A5-49B9-BD7A-C0F77C4CA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0558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EC4FE0BE-C976-4C89-8C38-7DEA251A9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27/07/2021</a:t>
            </a:fld>
            <a:endParaRPr lang="pt-PT" dirty="0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08F97BDB-5B5F-4B6D-9D36-FE792C1DE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F22CDDD6-46EA-44B2-9052-F2CCC360F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11784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BA7558-C83E-4F5B-BE22-EBA6D25BE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66F6C0D-6746-425D-9E3C-C270D9716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CEE78C9A-960B-4B3F-B202-EB0CE76AFB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7E886D55-72EA-4125-AB21-263334338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27/07/2021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A7F4600-439D-4C34-962E-06C58E044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DC3F16E5-5E32-49FC-8EED-754D59B3D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32818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194D48-95FF-4046-8554-E7859A772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06F211AE-C8EE-469B-95C4-569D17E90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 dirty="0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3B315618-A3C8-4B16-BF1A-28F5838309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CFBF4FDE-263C-4507-B7D5-13EC31EE0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27/07/2021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362CA5D-FF9F-49E3-8A77-5622D4E41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382ECEDF-5F72-4598-A4FD-9328320F6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67470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059B588A-166C-4A5F-B5BA-10707C5CE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726D2C8-E439-4D1B-A623-1E682194E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D6491ED-ECEE-4AB4-958C-1960D25429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E942A-EB8E-4ACC-9BE4-13A8A2B6CB8B}" type="datetimeFigureOut">
              <a:rPr lang="pt-PT" smtClean="0"/>
              <a:t>27/07/2021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9C6B5F2-2297-491D-87D7-A6A8502F3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D65553A-57EF-44EE-A1EB-61B397ABAF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3956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jpg"/><Relationship Id="rId7" Type="http://schemas.openxmlformats.org/officeDocument/2006/relationships/slide" Target="slide1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0.png"/><Relationship Id="rId13" Type="http://schemas.openxmlformats.org/officeDocument/2006/relationships/image" Target="../media/image480.png"/><Relationship Id="rId3" Type="http://schemas.openxmlformats.org/officeDocument/2006/relationships/image" Target="../media/image3.png"/><Relationship Id="rId7" Type="http://schemas.openxmlformats.org/officeDocument/2006/relationships/image" Target="../media/image380.png"/><Relationship Id="rId12" Type="http://schemas.openxmlformats.org/officeDocument/2006/relationships/image" Target="../media/image47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1" Type="http://schemas.openxmlformats.org/officeDocument/2006/relationships/image" Target="../media/image460.png"/><Relationship Id="rId5" Type="http://schemas.openxmlformats.org/officeDocument/2006/relationships/slide" Target="slide8.xml"/><Relationship Id="rId10" Type="http://schemas.openxmlformats.org/officeDocument/2006/relationships/image" Target="../media/image50.png"/><Relationship Id="rId4" Type="http://schemas.openxmlformats.org/officeDocument/2006/relationships/slide" Target="slide2.xml"/><Relationship Id="rId9" Type="http://schemas.openxmlformats.org/officeDocument/2006/relationships/image" Target="../media/image450.png"/><Relationship Id="rId1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image" Target="../media/image3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8.xml"/><Relationship Id="rId10" Type="http://schemas.openxmlformats.org/officeDocument/2006/relationships/image" Target="../media/image53.png"/><Relationship Id="rId4" Type="http://schemas.openxmlformats.org/officeDocument/2006/relationships/slide" Target="slide2.xml"/><Relationship Id="rId9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image" Target="../media/image3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1" Type="http://schemas.openxmlformats.org/officeDocument/2006/relationships/image" Target="../media/image56.png"/><Relationship Id="rId5" Type="http://schemas.openxmlformats.org/officeDocument/2006/relationships/slide" Target="slide8.xml"/><Relationship Id="rId10" Type="http://schemas.openxmlformats.org/officeDocument/2006/relationships/image" Target="../media/image55.png"/><Relationship Id="rId4" Type="http://schemas.openxmlformats.org/officeDocument/2006/relationships/slide" Target="slide2.xml"/><Relationship Id="rId9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3.png"/><Relationship Id="rId7" Type="http://schemas.openxmlformats.org/officeDocument/2006/relationships/image" Target="../media/image51.png"/><Relationship Id="rId12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1" Type="http://schemas.openxmlformats.org/officeDocument/2006/relationships/image" Target="../media/image59.png"/><Relationship Id="rId5" Type="http://schemas.openxmlformats.org/officeDocument/2006/relationships/slide" Target="slide8.xml"/><Relationship Id="rId10" Type="http://schemas.openxmlformats.org/officeDocument/2006/relationships/image" Target="../media/image58.png"/><Relationship Id="rId4" Type="http://schemas.openxmlformats.org/officeDocument/2006/relationships/slide" Target="slide2.xml"/><Relationship Id="rId9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Layout" Target="../slideLayouts/slideLayout2.xml"/><Relationship Id="rId7" Type="http://schemas.openxmlformats.org/officeDocument/2006/relationships/slide" Target="slide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3.png"/><Relationship Id="rId11" Type="http://schemas.openxmlformats.org/officeDocument/2006/relationships/image" Target="../media/image61.png"/><Relationship Id="rId5" Type="http://schemas.openxmlformats.org/officeDocument/2006/relationships/image" Target="../media/image1.jpg"/><Relationship Id="rId10" Type="http://schemas.openxmlformats.org/officeDocument/2006/relationships/image" Target="../media/image60.png"/><Relationship Id="rId4" Type="http://schemas.openxmlformats.org/officeDocument/2006/relationships/notesSlide" Target="../notesSlides/notesSlide14.xml"/><Relationship Id="rId9" Type="http://schemas.openxmlformats.org/officeDocument/2006/relationships/slide" Target="slide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notesSlide" Target="../notesSlides/notesSlide15.xml"/><Relationship Id="rId7" Type="http://schemas.openxmlformats.org/officeDocument/2006/relationships/slide" Target="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slide" Target="slide2.xml"/><Relationship Id="rId5" Type="http://schemas.openxmlformats.org/officeDocument/2006/relationships/image" Target="../media/image3.png"/><Relationship Id="rId10" Type="http://schemas.openxmlformats.org/officeDocument/2006/relationships/image" Target="../media/image44.png"/><Relationship Id="rId4" Type="http://schemas.openxmlformats.org/officeDocument/2006/relationships/image" Target="../media/image1.jpg"/><Relationship Id="rId9" Type="http://schemas.openxmlformats.org/officeDocument/2006/relationships/image" Target="../media/image6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2.png"/><Relationship Id="rId11" Type="http://schemas.openxmlformats.org/officeDocument/2006/relationships/image" Target="../media/image64.png"/><Relationship Id="rId5" Type="http://schemas.openxmlformats.org/officeDocument/2006/relationships/image" Target="../media/image63.png"/><Relationship Id="rId10" Type="http://schemas.openxmlformats.org/officeDocument/2006/relationships/slide" Target="slide14.xml"/><Relationship Id="rId4" Type="http://schemas.openxmlformats.org/officeDocument/2006/relationships/image" Target="../media/image1.jpg"/><Relationship Id="rId9" Type="http://schemas.openxmlformats.org/officeDocument/2006/relationships/slide" Target="slide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8.xml"/><Relationship Id="rId10" Type="http://schemas.openxmlformats.org/officeDocument/2006/relationships/image" Target="../media/image1.jpg"/><Relationship Id="rId4" Type="http://schemas.openxmlformats.org/officeDocument/2006/relationships/slide" Target="slide2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.png"/><Relationship Id="rId39" Type="http://schemas.openxmlformats.org/officeDocument/2006/relationships/image" Target="../media/image13.png"/><Relationship Id="rId3" Type="http://schemas.openxmlformats.org/officeDocument/2006/relationships/tags" Target="../tags/tag4.xml"/><Relationship Id="rId21" Type="http://schemas.openxmlformats.org/officeDocument/2006/relationships/image" Target="../media/image8.png"/><Relationship Id="rId34" Type="http://schemas.openxmlformats.org/officeDocument/2006/relationships/image" Target="../media/image15.png"/><Relationship Id="rId25" Type="http://schemas.openxmlformats.org/officeDocument/2006/relationships/slide" Target="slide14.xml"/><Relationship Id="rId33" Type="http://schemas.openxmlformats.org/officeDocument/2006/relationships/image" Target="../media/image14.png"/><Relationship Id="rId38" Type="http://schemas.openxmlformats.org/officeDocument/2006/relationships/image" Target="../media/image12.png"/><Relationship Id="rId2" Type="http://schemas.openxmlformats.org/officeDocument/2006/relationships/tags" Target="../tags/tag3.xml"/><Relationship Id="rId20" Type="http://schemas.openxmlformats.org/officeDocument/2006/relationships/image" Target="../media/image7.png"/><Relationship Id="rId29" Type="http://schemas.openxmlformats.org/officeDocument/2006/relationships/image" Target="../media/image5.png"/><Relationship Id="rId1" Type="http://schemas.openxmlformats.org/officeDocument/2006/relationships/tags" Target="../tags/tag2.xml"/><Relationship Id="rId24" Type="http://schemas.openxmlformats.org/officeDocument/2006/relationships/slide" Target="slide8.xml"/><Relationship Id="rId32" Type="http://schemas.openxmlformats.org/officeDocument/2006/relationships/image" Target="../media/image11.png"/><Relationship Id="rId37" Type="http://schemas.openxmlformats.org/officeDocument/2006/relationships/image" Target="../media/image10.png"/><Relationship Id="rId40" Type="http://schemas.openxmlformats.org/officeDocument/2006/relationships/image" Target="../media/image17.png"/><Relationship Id="rId5" Type="http://schemas.openxmlformats.org/officeDocument/2006/relationships/notesSlide" Target="../notesSlides/notesSlide3.xml"/><Relationship Id="rId23" Type="http://schemas.openxmlformats.org/officeDocument/2006/relationships/slide" Target="slide2.xml"/><Relationship Id="rId36" Type="http://schemas.openxmlformats.org/officeDocument/2006/relationships/image" Target="../media/image1.jpg"/><Relationship Id="rId31" Type="http://schemas.openxmlformats.org/officeDocument/2006/relationships/image" Target="../media/image9.png"/><Relationship Id="rId4" Type="http://schemas.openxmlformats.org/officeDocument/2006/relationships/slideLayout" Target="../slideLayouts/slideLayout2.xml"/><Relationship Id="rId22" Type="http://schemas.openxmlformats.org/officeDocument/2006/relationships/image" Target="../media/image3.png"/><Relationship Id="rId30" Type="http://schemas.openxmlformats.org/officeDocument/2006/relationships/image" Target="../media/image6.png"/><Relationship Id="rId35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21.png"/><Relationship Id="rId18" Type="http://schemas.openxmlformats.org/officeDocument/2006/relationships/image" Target="../media/image25.png"/><Relationship Id="rId3" Type="http://schemas.openxmlformats.org/officeDocument/2006/relationships/image" Target="../media/image3.png"/><Relationship Id="rId21" Type="http://schemas.openxmlformats.org/officeDocument/2006/relationships/image" Target="../media/image28.png"/><Relationship Id="rId7" Type="http://schemas.openxmlformats.org/officeDocument/2006/relationships/image" Target="../media/image410.png"/><Relationship Id="rId12" Type="http://schemas.openxmlformats.org/officeDocument/2006/relationships/image" Target="../media/image20.png"/><Relationship Id="rId17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4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1" Type="http://schemas.openxmlformats.org/officeDocument/2006/relationships/image" Target="../media/image19.png"/><Relationship Id="rId5" Type="http://schemas.openxmlformats.org/officeDocument/2006/relationships/slide" Target="slide8.xml"/><Relationship Id="rId15" Type="http://schemas.openxmlformats.org/officeDocument/2006/relationships/image" Target="../media/image23.png"/><Relationship Id="rId23" Type="http://schemas.openxmlformats.org/officeDocument/2006/relationships/image" Target="../media/image30.svg"/><Relationship Id="rId10" Type="http://schemas.openxmlformats.org/officeDocument/2006/relationships/image" Target="../media/image18.png"/><Relationship Id="rId19" Type="http://schemas.openxmlformats.org/officeDocument/2006/relationships/image" Target="../media/image26.png"/><Relationship Id="rId4" Type="http://schemas.openxmlformats.org/officeDocument/2006/relationships/slide" Target="slide2.xml"/><Relationship Id="rId9" Type="http://schemas.openxmlformats.org/officeDocument/2006/relationships/image" Target="../media/image6.png"/><Relationship Id="rId14" Type="http://schemas.openxmlformats.org/officeDocument/2006/relationships/image" Target="../media/image22.png"/><Relationship Id="rId22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21.png"/><Relationship Id="rId18" Type="http://schemas.openxmlformats.org/officeDocument/2006/relationships/image" Target="../media/image25.png"/><Relationship Id="rId26" Type="http://schemas.openxmlformats.org/officeDocument/2006/relationships/image" Target="../media/image38.svg"/><Relationship Id="rId3" Type="http://schemas.openxmlformats.org/officeDocument/2006/relationships/image" Target="../media/image3.png"/><Relationship Id="rId21" Type="http://schemas.openxmlformats.org/officeDocument/2006/relationships/image" Target="../media/image35.png"/><Relationship Id="rId7" Type="http://schemas.openxmlformats.org/officeDocument/2006/relationships/image" Target="../media/image410.png"/><Relationship Id="rId12" Type="http://schemas.openxmlformats.org/officeDocument/2006/relationships/image" Target="../media/image20.png"/><Relationship Id="rId17" Type="http://schemas.openxmlformats.org/officeDocument/2006/relationships/image" Target="../media/image1.jpg"/><Relationship Id="rId25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4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1" Type="http://schemas.openxmlformats.org/officeDocument/2006/relationships/image" Target="../media/image32.png"/><Relationship Id="rId24" Type="http://schemas.openxmlformats.org/officeDocument/2006/relationships/image" Target="../media/image36.png"/><Relationship Id="rId5" Type="http://schemas.openxmlformats.org/officeDocument/2006/relationships/slide" Target="slide8.xml"/><Relationship Id="rId15" Type="http://schemas.openxmlformats.org/officeDocument/2006/relationships/image" Target="../media/image33.png"/><Relationship Id="rId23" Type="http://schemas.openxmlformats.org/officeDocument/2006/relationships/image" Target="../media/image30.svg"/><Relationship Id="rId10" Type="http://schemas.openxmlformats.org/officeDocument/2006/relationships/image" Target="../media/image31.png"/><Relationship Id="rId19" Type="http://schemas.openxmlformats.org/officeDocument/2006/relationships/image" Target="../media/image26.png"/><Relationship Id="rId4" Type="http://schemas.openxmlformats.org/officeDocument/2006/relationships/slide" Target="slide2.xml"/><Relationship Id="rId9" Type="http://schemas.openxmlformats.org/officeDocument/2006/relationships/image" Target="../media/image6.png"/><Relationship Id="rId14" Type="http://schemas.openxmlformats.org/officeDocument/2006/relationships/image" Target="../media/image22.png"/><Relationship Id="rId22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37.png"/><Relationship Id="rId3" Type="http://schemas.openxmlformats.org/officeDocument/2006/relationships/image" Target="../media/image3.png"/><Relationship Id="rId7" Type="http://schemas.openxmlformats.org/officeDocument/2006/relationships/image" Target="../media/image410.png"/><Relationship Id="rId12" Type="http://schemas.openxmlformats.org/officeDocument/2006/relationships/image" Target="../media/image40.png"/><Relationship Id="rId17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1" Type="http://schemas.openxmlformats.org/officeDocument/2006/relationships/image" Target="../media/image39.png"/><Relationship Id="rId5" Type="http://schemas.openxmlformats.org/officeDocument/2006/relationships/slide" Target="slide8.xml"/><Relationship Id="rId15" Type="http://schemas.openxmlformats.org/officeDocument/2006/relationships/image" Target="../media/image41.png"/><Relationship Id="rId10" Type="http://schemas.openxmlformats.org/officeDocument/2006/relationships/image" Target="../media/image33.png"/><Relationship Id="rId4" Type="http://schemas.openxmlformats.org/officeDocument/2006/relationships/slide" Target="slide2.xml"/><Relationship Id="rId9" Type="http://schemas.openxmlformats.org/officeDocument/2006/relationships/image" Target="../media/image6.png"/><Relationship Id="rId14" Type="http://schemas.openxmlformats.org/officeDocument/2006/relationships/image" Target="../media/image3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notesSlide" Target="../notesSlides/notesSlide7.xml"/><Relationship Id="rId7" Type="http://schemas.openxmlformats.org/officeDocument/2006/relationships/slide" Target="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slide" Target="slide8.xml"/><Relationship Id="rId5" Type="http://schemas.openxmlformats.org/officeDocument/2006/relationships/slide" Target="slide2.xml"/><Relationship Id="rId10" Type="http://schemas.openxmlformats.org/officeDocument/2006/relationships/image" Target="../media/image44.png"/><Relationship Id="rId4" Type="http://schemas.openxmlformats.org/officeDocument/2006/relationships/image" Target="../media/image3.png"/><Relationship Id="rId9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notesSlide" Target="../notesSlides/notesSlide8.xml"/><Relationship Id="rId7" Type="http://schemas.openxmlformats.org/officeDocument/2006/relationships/slide" Target="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slide" Target="slide8.xml"/><Relationship Id="rId5" Type="http://schemas.openxmlformats.org/officeDocument/2006/relationships/slide" Target="slide2.xml"/><Relationship Id="rId4" Type="http://schemas.openxmlformats.org/officeDocument/2006/relationships/image" Target="../media/image3.png"/><Relationship Id="rId9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49.png"/><Relationship Id="rId3" Type="http://schemas.openxmlformats.org/officeDocument/2006/relationships/image" Target="../media/image3.png"/><Relationship Id="rId7" Type="http://schemas.openxmlformats.org/officeDocument/2006/relationships/image" Target="../media/image380.pn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1" Type="http://schemas.openxmlformats.org/officeDocument/2006/relationships/image" Target="../media/image420.png"/><Relationship Id="rId5" Type="http://schemas.openxmlformats.org/officeDocument/2006/relationships/slide" Target="slide8.xml"/><Relationship Id="rId10" Type="http://schemas.openxmlformats.org/officeDocument/2006/relationships/image" Target="../media/image47.png"/><Relationship Id="rId4" Type="http://schemas.openxmlformats.org/officeDocument/2006/relationships/slide" Target="slide2.xml"/><Relationship Id="rId9" Type="http://schemas.openxmlformats.org/officeDocument/2006/relationships/image" Target="../media/image400.png"/><Relationship Id="rId1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F68103F7-FE83-4393-873D-6E8DE570E66E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2B028BB0-8F10-47CA-933C-A4E39113FC1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581123" y="1362597"/>
            <a:ext cx="4829979" cy="4532602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C9A4A678-27DB-4866-A9AD-9668067437E8}"/>
              </a:ext>
            </a:extLst>
          </p:cNvPr>
          <p:cNvSpPr txBox="1"/>
          <p:nvPr/>
        </p:nvSpPr>
        <p:spPr>
          <a:xfrm>
            <a:off x="5760742" y="5980987"/>
            <a:ext cx="2470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600"/>
              <a:t>By </a:t>
            </a:r>
            <a:r>
              <a:rPr lang="ca-ES" sz="2800" b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ca-ES" sz="1600"/>
              <a:t> TEAM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a-ES" sz="2800" b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 10</a:t>
            </a:r>
          </a:p>
          <a:p>
            <a:pPr algn="ctr"/>
            <a:r>
              <a:rPr lang="ca-ES" sz="2800" b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Índex</a:t>
            </a:r>
          </a:p>
        </p:txBody>
      </p:sp>
      <p:cxnSp>
        <p:nvCxnSpPr>
          <p:cNvPr id="3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ângulo: Cantos Arredondados 21">
            <a:hlinkClick r:id="rId5" action="ppaction://hlinksldjump"/>
            <a:extLst>
              <a:ext uri="{FF2B5EF4-FFF2-40B4-BE49-F238E27FC236}">
                <a16:creationId xmlns:a16="http://schemas.microsoft.com/office/drawing/2014/main" id="{FD4D98A8-AAEA-47FB-B6F9-1907B365DD70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>
                <a:solidFill>
                  <a:srgbClr val="F25E4F"/>
                </a:solidFill>
              </a:rPr>
              <a:t>1. </a:t>
            </a:r>
            <a:r>
              <a:rPr lang="ca-ES" b="1">
                <a:solidFill>
                  <a:schemeClr val="tx1"/>
                </a:solidFill>
              </a:rPr>
              <a:t>Potència d'una Matriu</a:t>
            </a:r>
            <a:r>
              <a:rPr lang="ca-ES" b="1">
                <a:solidFill>
                  <a:srgbClr val="F25E4F"/>
                </a:solidFill>
              </a:rPr>
              <a:t> </a:t>
            </a:r>
            <a:endParaRPr lang="ca-ES" b="1">
              <a:solidFill>
                <a:schemeClr val="tx1"/>
              </a:solidFill>
            </a:endParaRPr>
          </a:p>
        </p:txBody>
      </p:sp>
      <p:sp>
        <p:nvSpPr>
          <p:cNvPr id="23" name="Retângulo: Cantos Arredondados 22">
            <a:hlinkClick r:id="rId6" action="ppaction://hlinksldjump"/>
            <a:extLst>
              <a:ext uri="{FF2B5EF4-FFF2-40B4-BE49-F238E27FC236}">
                <a16:creationId xmlns:a16="http://schemas.microsoft.com/office/drawing/2014/main" id="{A5977466-CCDE-4FEA-BE82-C094ACAEC232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>
                <a:solidFill>
                  <a:srgbClr val="F25E4F"/>
                </a:solidFill>
              </a:rPr>
              <a:t>2. </a:t>
            </a:r>
            <a:r>
              <a:rPr lang="ca-ES" b="1">
                <a:solidFill>
                  <a:schemeClr val="tx1"/>
                </a:solidFill>
              </a:rPr>
              <a:t>Altres Proposicions i Relacions de Matrius</a:t>
            </a:r>
          </a:p>
        </p:txBody>
      </p:sp>
      <p:sp>
        <p:nvSpPr>
          <p:cNvPr id="24" name="Retângulo: Cantos Arredondados 23">
            <a:hlinkClick r:id="rId7" action="ppaction://hlinksldjump"/>
            <a:extLst>
              <a:ext uri="{FF2B5EF4-FFF2-40B4-BE49-F238E27FC236}">
                <a16:creationId xmlns:a16="http://schemas.microsoft.com/office/drawing/2014/main" id="{57AE80A9-1190-4441-A66C-AE740F90BFF7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>
                <a:solidFill>
                  <a:schemeClr val="tx1"/>
                </a:solidFill>
              </a:rPr>
              <a:t>Posa't a prova!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D071EC89-8D83-4707-B2B5-F5541FC86DA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E99CD4BA-B949-423E-B6E6-5EDF556CB58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15" name="CaixaDeTexto 12">
            <a:extLst>
              <a:ext uri="{FF2B5EF4-FFF2-40B4-BE49-F238E27FC236}">
                <a16:creationId xmlns:a16="http://schemas.microsoft.com/office/drawing/2014/main" id="{F57A1AFC-4E4D-4148-8594-C37E7E71CCE4}"/>
              </a:ext>
            </a:extLst>
          </p:cNvPr>
          <p:cNvSpPr txBox="1"/>
          <p:nvPr/>
        </p:nvSpPr>
        <p:spPr>
          <a:xfrm>
            <a:off x="1916522" y="23626"/>
            <a:ext cx="102767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b="1">
                <a:solidFill>
                  <a:srgbClr val="F25E4F"/>
                </a:solidFill>
              </a:rPr>
              <a:t>Recordeu!</a:t>
            </a:r>
            <a:r>
              <a:rPr lang="ca-ES"/>
              <a:t> </a:t>
            </a:r>
          </a:p>
          <a:p>
            <a:r>
              <a:rPr lang="ca-ES">
                <a:solidFill>
                  <a:srgbClr val="0C2B8E"/>
                </a:solidFill>
              </a:rPr>
              <a:t>Podeu </a:t>
            </a:r>
            <a:r>
              <a:rPr lang="ca-ES" b="1">
                <a:solidFill>
                  <a:srgbClr val="0C2B8E"/>
                </a:solidFill>
              </a:rPr>
              <a:t>recórrer totes les seccions </a:t>
            </a:r>
            <a:r>
              <a:rPr lang="ca-ES">
                <a:solidFill>
                  <a:srgbClr val="0C2B8E"/>
                </a:solidFill>
              </a:rPr>
              <a:t>(</a:t>
            </a:r>
            <a:r>
              <a:rPr lang="ca-ES" i="1">
                <a:solidFill>
                  <a:srgbClr val="0C2B8E"/>
                </a:solidFill>
              </a:rPr>
              <a:t>intro</a:t>
            </a:r>
            <a:r>
              <a:rPr lang="ca-ES">
                <a:solidFill>
                  <a:srgbClr val="0C2B8E"/>
                </a:solidFill>
              </a:rPr>
              <a:t> o clic amb el </a:t>
            </a:r>
            <a:r>
              <a:rPr lang="ca-ES" i="1">
                <a:solidFill>
                  <a:srgbClr val="0C2B8E"/>
                </a:solidFill>
              </a:rPr>
              <a:t>mouse</a:t>
            </a:r>
            <a:r>
              <a:rPr lang="ca-ES">
                <a:solidFill>
                  <a:srgbClr val="0C2B8E"/>
                </a:solidFill>
              </a:rPr>
              <a:t>) o </a:t>
            </a:r>
            <a:r>
              <a:rPr lang="ca-ES" b="1">
                <a:solidFill>
                  <a:srgbClr val="0C2B8E"/>
                </a:solidFill>
              </a:rPr>
              <a:t>escolliu la secció que us interessi </a:t>
            </a:r>
            <a:r>
              <a:rPr lang="ca-ES">
                <a:solidFill>
                  <a:srgbClr val="0C2B8E"/>
                </a:solidFill>
              </a:rPr>
              <a:t>fent-hi clic.</a:t>
            </a:r>
          </a:p>
          <a:p>
            <a:r>
              <a:rPr lang="ca-ES">
                <a:solidFill>
                  <a:srgbClr val="0C2B8E"/>
                </a:solidFill>
              </a:rPr>
              <a:t>Escolliu “</a:t>
            </a:r>
            <a:r>
              <a:rPr lang="ca-ES" b="1">
                <a:solidFill>
                  <a:srgbClr val="0C2B8E"/>
                </a:solidFill>
              </a:rPr>
              <a:t>Posa’t a prova</a:t>
            </a:r>
            <a:r>
              <a:rPr lang="ca-ES">
                <a:solidFill>
                  <a:srgbClr val="0C2B8E"/>
                </a:solidFill>
              </a:rPr>
              <a:t>” només</a:t>
            </a:r>
            <a:r>
              <a:rPr lang="ca-ES" b="1">
                <a:solidFill>
                  <a:srgbClr val="0C2B8E"/>
                </a:solidFill>
              </a:rPr>
              <a:t> </a:t>
            </a:r>
            <a:r>
              <a:rPr lang="ca-ES" u="sng">
                <a:solidFill>
                  <a:srgbClr val="0C2B8E"/>
                </a:solidFill>
              </a:rPr>
              <a:t>després de passar per tots els continguts de la lliçó</a:t>
            </a:r>
            <a:r>
              <a:rPr lang="ca-ES">
                <a:solidFill>
                  <a:srgbClr val="0C2B8E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473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tângulo 54">
            <a:extLst>
              <a:ext uri="{FF2B5EF4-FFF2-40B4-BE49-F238E27FC236}">
                <a16:creationId xmlns:a16="http://schemas.microsoft.com/office/drawing/2014/main" id="{3D56CE06-0642-431B-8411-EDF99DE6BD6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cxnSp>
        <p:nvCxnSpPr>
          <p:cNvPr id="62" name="Conexão reta 61">
            <a:extLst>
              <a:ext uri="{FF2B5EF4-FFF2-40B4-BE49-F238E27FC236}">
                <a16:creationId xmlns:a16="http://schemas.microsoft.com/office/drawing/2014/main" id="{00554600-27E5-4429-910F-B3EE40E178D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xão reta 62">
            <a:extLst>
              <a:ext uri="{FF2B5EF4-FFF2-40B4-BE49-F238E27FC236}">
                <a16:creationId xmlns:a16="http://schemas.microsoft.com/office/drawing/2014/main" id="{5475B379-C5FE-453C-9A4D-6C3D6C71D9AF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ângulo 64">
            <a:extLst>
              <a:ext uri="{FF2B5EF4-FFF2-40B4-BE49-F238E27FC236}">
                <a16:creationId xmlns:a16="http://schemas.microsoft.com/office/drawing/2014/main" id="{6B77819A-4C38-4945-8534-D0606CA9DC01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 10</a:t>
            </a:r>
          </a:p>
        </p:txBody>
      </p:sp>
      <p:sp>
        <p:nvSpPr>
          <p:cNvPr id="69" name="Retângulo 68">
            <a:extLst>
              <a:ext uri="{FF2B5EF4-FFF2-40B4-BE49-F238E27FC236}">
                <a16:creationId xmlns:a16="http://schemas.microsoft.com/office/drawing/2014/main" id="{B21078D2-F25A-444D-97A7-65B03468A5E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70" name="Imagem 69">
            <a:extLst>
              <a:ext uri="{FF2B5EF4-FFF2-40B4-BE49-F238E27FC236}">
                <a16:creationId xmlns:a16="http://schemas.microsoft.com/office/drawing/2014/main" id="{6D23AC89-37BB-4862-9171-7FDB4838362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25" name="Retângulo: Cantos Arredondados 24">
            <a:hlinkClick r:id="rId4" action="ppaction://hlinksldjump"/>
            <a:extLst>
              <a:ext uri="{FF2B5EF4-FFF2-40B4-BE49-F238E27FC236}">
                <a16:creationId xmlns:a16="http://schemas.microsoft.com/office/drawing/2014/main" id="{AAABCDB2-B505-4555-A5A8-AA19B32DAFFB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Potència d'una Matriu</a:t>
            </a:r>
            <a:r>
              <a:rPr lang="ca-ES" b="1" dirty="0">
                <a:solidFill>
                  <a:srgbClr val="F25E4F"/>
                </a:solidFill>
              </a:rPr>
              <a:t> </a:t>
            </a:r>
            <a:endParaRPr lang="ca-ES" b="1" dirty="0">
              <a:solidFill>
                <a:schemeClr val="tx1"/>
              </a:solidFill>
            </a:endParaRPr>
          </a:p>
        </p:txBody>
      </p:sp>
      <p:sp>
        <p:nvSpPr>
          <p:cNvPr id="26" name="Retângulo: Cantos Arredondados 25">
            <a:hlinkClick r:id="rId5" action="ppaction://hlinksldjump"/>
            <a:extLst>
              <a:ext uri="{FF2B5EF4-FFF2-40B4-BE49-F238E27FC236}">
                <a16:creationId xmlns:a16="http://schemas.microsoft.com/office/drawing/2014/main" id="{24712199-1319-44C4-BD18-979A094E1EF8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>
                <a:solidFill>
                  <a:schemeClr val="tx1"/>
                </a:solidFill>
              </a:rPr>
              <a:t>Altres Proposicions i Relacions de Matrius</a:t>
            </a:r>
          </a:p>
        </p:txBody>
      </p:sp>
      <p:sp>
        <p:nvSpPr>
          <p:cNvPr id="27" name="Retângulo: Cantos Arredondados 26">
            <a:hlinkClick r:id="rId6" action="ppaction://hlinksldjump"/>
            <a:extLst>
              <a:ext uri="{FF2B5EF4-FFF2-40B4-BE49-F238E27FC236}">
                <a16:creationId xmlns:a16="http://schemas.microsoft.com/office/drawing/2014/main" id="{B1A50AFE-FB46-4F24-8A84-7493B6CF4C7F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>
                <a:solidFill>
                  <a:schemeClr val="tx1"/>
                </a:solidFill>
              </a:rPr>
              <a:t>Posa't a prova!</a:t>
            </a: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A92BE257-4CCE-4700-B953-2DC57C073D92}"/>
              </a:ext>
            </a:extLst>
          </p:cNvPr>
          <p:cNvSpPr/>
          <p:nvPr/>
        </p:nvSpPr>
        <p:spPr>
          <a:xfrm>
            <a:off x="2097902" y="264777"/>
            <a:ext cx="9748685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ca-ES" sz="2400" dirty="0">
                <a:solidFill>
                  <a:sysClr val="windowText" lastClr="000000"/>
                </a:solidFill>
              </a:rPr>
              <a:t>L'aritmètica de matrius genera algunes "propietats peculiars".</a:t>
            </a:r>
          </a:p>
          <a:p>
            <a:pPr algn="ctr"/>
            <a:r>
              <a:rPr lang="ca-ES" sz="2400" dirty="0">
                <a:solidFill>
                  <a:sysClr val="windowText" lastClr="000000"/>
                </a:solidFill>
              </a:rPr>
              <a:t>Algunes d'aquestes són específiques per a matrius (com transposar) i d'altres resulten essencialment de la manca de commutativitat del producte</a:t>
            </a:r>
            <a:r>
              <a:rPr lang="en-GB" sz="2400" dirty="0">
                <a:solidFill>
                  <a:sysClr val="windowText" lastClr="000000"/>
                </a:solidFill>
              </a:rPr>
              <a:t>! 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E1F572C0-3AAF-4924-9779-A76CCF3F3E30}"/>
              </a:ext>
            </a:extLst>
          </p:cNvPr>
          <p:cNvGrpSpPr/>
          <p:nvPr/>
        </p:nvGrpSpPr>
        <p:grpSpPr>
          <a:xfrm>
            <a:off x="2165565" y="1624133"/>
            <a:ext cx="2505609" cy="779699"/>
            <a:chOff x="2097901" y="1956301"/>
            <a:chExt cx="2505609" cy="779699"/>
          </a:xfrm>
        </p:grpSpPr>
        <p:sp>
          <p:nvSpPr>
            <p:cNvPr id="17" name="Retângulo: Cantos Arredondados 16">
              <a:extLst>
                <a:ext uri="{FF2B5EF4-FFF2-40B4-BE49-F238E27FC236}">
                  <a16:creationId xmlns:a16="http://schemas.microsoft.com/office/drawing/2014/main" id="{BFB20466-0251-4C0E-A387-D0246EB612F7}"/>
                </a:ext>
              </a:extLst>
            </p:cNvPr>
            <p:cNvSpPr/>
            <p:nvPr/>
          </p:nvSpPr>
          <p:spPr>
            <a:xfrm>
              <a:off x="2097901" y="1956301"/>
              <a:ext cx="2383659" cy="779699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tângulo 17">
                  <a:extLst>
                    <a:ext uri="{FF2B5EF4-FFF2-40B4-BE49-F238E27FC236}">
                      <a16:creationId xmlns:a16="http://schemas.microsoft.com/office/drawing/2014/main" id="{B7753EA9-6357-44E7-B929-7F0C018B8A0B}"/>
                    </a:ext>
                  </a:extLst>
                </p:cNvPr>
                <p:cNvSpPr/>
                <p:nvPr/>
              </p:nvSpPr>
              <p:spPr>
                <a:xfrm>
                  <a:off x="2113314" y="2134004"/>
                  <a:ext cx="2490196" cy="47000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ca-ES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a-ES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ca-ES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a-ES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ca-ES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ca-ES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p>
                            </m:sSup>
                            <m:r>
                              <a:rPr lang="ca-ES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ca-ES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p>
                        </m:sSup>
                        <m:r>
                          <a:rPr lang="ca-ES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ca-ES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a-ES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ca-ES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a-ES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ca-ES" sz="2400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𝑻</m:t>
                                </m:r>
                              </m:sup>
                            </m:sSup>
                            <m:r>
                              <a:rPr lang="ca-ES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ca-ES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ca-ES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</m:oMath>
                    </m:oMathPara>
                  </a14:m>
                  <a:endParaRPr lang="ca-ES" sz="2400" b="1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Retângulo 17">
                  <a:extLst>
                    <a:ext uri="{FF2B5EF4-FFF2-40B4-BE49-F238E27FC236}">
                      <a16:creationId xmlns:a16="http://schemas.microsoft.com/office/drawing/2014/main" id="{B7753EA9-6357-44E7-B929-7F0C018B8A0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3314" y="2134004"/>
                  <a:ext cx="2490196" cy="470000"/>
                </a:xfrm>
                <a:prstGeom prst="rect">
                  <a:avLst/>
                </a:prstGeom>
                <a:blipFill>
                  <a:blip r:embed="rId7"/>
                  <a:stretch>
                    <a:fillRect b="-1818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Agrupar 28">
            <a:extLst>
              <a:ext uri="{FF2B5EF4-FFF2-40B4-BE49-F238E27FC236}">
                <a16:creationId xmlns:a16="http://schemas.microsoft.com/office/drawing/2014/main" id="{908DCA54-5509-450A-ACDA-458A9390C1D6}"/>
              </a:ext>
            </a:extLst>
          </p:cNvPr>
          <p:cNvGrpSpPr/>
          <p:nvPr/>
        </p:nvGrpSpPr>
        <p:grpSpPr>
          <a:xfrm>
            <a:off x="2188247" y="2515738"/>
            <a:ext cx="2505609" cy="779699"/>
            <a:chOff x="2097901" y="1956301"/>
            <a:chExt cx="2505609" cy="779699"/>
          </a:xfrm>
        </p:grpSpPr>
        <p:sp>
          <p:nvSpPr>
            <p:cNvPr id="30" name="Retângulo: Cantos Arredondados 29">
              <a:extLst>
                <a:ext uri="{FF2B5EF4-FFF2-40B4-BE49-F238E27FC236}">
                  <a16:creationId xmlns:a16="http://schemas.microsoft.com/office/drawing/2014/main" id="{F8C1F83D-7222-4669-ACE8-9067176A27E5}"/>
                </a:ext>
              </a:extLst>
            </p:cNvPr>
            <p:cNvSpPr/>
            <p:nvPr/>
          </p:nvSpPr>
          <p:spPr>
            <a:xfrm>
              <a:off x="2097901" y="1956301"/>
              <a:ext cx="2383659" cy="779699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tângulo 30">
                  <a:extLst>
                    <a:ext uri="{FF2B5EF4-FFF2-40B4-BE49-F238E27FC236}">
                      <a16:creationId xmlns:a16="http://schemas.microsoft.com/office/drawing/2014/main" id="{4B317D9F-3711-4E46-AA4E-E9AA0798A81F}"/>
                    </a:ext>
                  </a:extLst>
                </p:cNvPr>
                <p:cNvSpPr/>
                <p:nvPr/>
              </p:nvSpPr>
              <p:spPr>
                <a:xfrm>
                  <a:off x="2113314" y="2134004"/>
                  <a:ext cx="2490196" cy="47000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ca-ES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a-ES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ca-ES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a-ES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ca-ES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ca-ES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p>
                            </m:sSup>
                            <m:r>
                              <a:rPr lang="ca-ES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ca-ES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p>
                        <m:r>
                          <a:rPr lang="ca-ES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ca-ES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a-ES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ca-ES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a-ES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ca-ES" sz="2400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sup>
                            </m:sSup>
                            <m:r>
                              <a:rPr lang="ca-ES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ca-ES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ca-ES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</m:oMath>
                    </m:oMathPara>
                  </a14:m>
                  <a:endParaRPr lang="ca-ES" sz="2400" b="1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Retângulo 30">
                  <a:extLst>
                    <a:ext uri="{FF2B5EF4-FFF2-40B4-BE49-F238E27FC236}">
                      <a16:creationId xmlns:a16="http://schemas.microsoft.com/office/drawing/2014/main" id="{4B317D9F-3711-4E46-AA4E-E9AA0798A81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3314" y="2134004"/>
                  <a:ext cx="2490196" cy="470000"/>
                </a:xfrm>
                <a:prstGeom prst="rect">
                  <a:avLst/>
                </a:prstGeom>
                <a:blipFill>
                  <a:blip r:embed="rId8"/>
                  <a:stretch>
                    <a:fillRect b="-1818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4" name="Agrupar 33">
            <a:extLst>
              <a:ext uri="{FF2B5EF4-FFF2-40B4-BE49-F238E27FC236}">
                <a16:creationId xmlns:a16="http://schemas.microsoft.com/office/drawing/2014/main" id="{05798B06-CD78-44A2-B9D3-A7C5C80B1EC4}"/>
              </a:ext>
            </a:extLst>
          </p:cNvPr>
          <p:cNvGrpSpPr/>
          <p:nvPr/>
        </p:nvGrpSpPr>
        <p:grpSpPr>
          <a:xfrm>
            <a:off x="2180978" y="3407341"/>
            <a:ext cx="2505609" cy="779699"/>
            <a:chOff x="2097901" y="1956301"/>
            <a:chExt cx="2505609" cy="779699"/>
          </a:xfrm>
        </p:grpSpPr>
        <p:sp>
          <p:nvSpPr>
            <p:cNvPr id="35" name="Retângulo: Cantos Arredondados 34">
              <a:extLst>
                <a:ext uri="{FF2B5EF4-FFF2-40B4-BE49-F238E27FC236}">
                  <a16:creationId xmlns:a16="http://schemas.microsoft.com/office/drawing/2014/main" id="{41B87A29-72B3-456B-806A-CB30246DA92A}"/>
                </a:ext>
              </a:extLst>
            </p:cNvPr>
            <p:cNvSpPr/>
            <p:nvPr/>
          </p:nvSpPr>
          <p:spPr>
            <a:xfrm>
              <a:off x="2097901" y="1956301"/>
              <a:ext cx="2383659" cy="779699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tângulo 35">
                  <a:extLst>
                    <a:ext uri="{FF2B5EF4-FFF2-40B4-BE49-F238E27FC236}">
                      <a16:creationId xmlns:a16="http://schemas.microsoft.com/office/drawing/2014/main" id="{1C1D395B-C383-40DC-8E64-4D35789702FE}"/>
                    </a:ext>
                  </a:extLst>
                </p:cNvPr>
                <p:cNvSpPr/>
                <p:nvPr/>
              </p:nvSpPr>
              <p:spPr>
                <a:xfrm>
                  <a:off x="2113314" y="2134004"/>
                  <a:ext cx="2490196" cy="46820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ca-ES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a-ES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ca-ES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a-ES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ca-ES" sz="2400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𝑻</m:t>
                                </m:r>
                              </m:sup>
                            </m:sSup>
                            <m:r>
                              <a:rPr lang="ca-ES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ca-ES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p>
                        <m:r>
                          <a:rPr lang="ca-ES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ca-ES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a-ES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ca-ES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a-ES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ca-ES" sz="2400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sup>
                            </m:sSup>
                            <m:r>
                              <a:rPr lang="ca-ES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ca-ES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p>
                        </m:sSup>
                      </m:oMath>
                    </m:oMathPara>
                  </a14:m>
                  <a:endParaRPr lang="ca-ES" sz="2400" b="1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Retângulo 35">
                  <a:extLst>
                    <a:ext uri="{FF2B5EF4-FFF2-40B4-BE49-F238E27FC236}">
                      <a16:creationId xmlns:a16="http://schemas.microsoft.com/office/drawing/2014/main" id="{1C1D395B-C383-40DC-8E64-4D35789702F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3314" y="2134004"/>
                  <a:ext cx="2490196" cy="468205"/>
                </a:xfrm>
                <a:prstGeom prst="rect">
                  <a:avLst/>
                </a:prstGeom>
                <a:blipFill>
                  <a:blip r:embed="rId9"/>
                  <a:stretch>
                    <a:fillRect b="-1688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tângulo 39">
                <a:extLst>
                  <a:ext uri="{FF2B5EF4-FFF2-40B4-BE49-F238E27FC236}">
                    <a16:creationId xmlns:a16="http://schemas.microsoft.com/office/drawing/2014/main" id="{CACE4269-6EB5-450A-B738-64EACC50150C}"/>
                  </a:ext>
                </a:extLst>
              </p:cNvPr>
              <p:cNvSpPr/>
              <p:nvPr/>
            </p:nvSpPr>
            <p:spPr>
              <a:xfrm>
                <a:off x="2203660" y="4500936"/>
                <a:ext cx="9795386" cy="2219178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noAutofit/>
              </a:bodyPr>
              <a:lstStyle/>
              <a:p>
                <a:pPr algn="just">
                  <a:spcAft>
                    <a:spcPts val="600"/>
                  </a:spcAft>
                </a:pPr>
                <a:r>
                  <a:rPr lang="en-GB" b="1" dirty="0">
                    <a:solidFill>
                      <a:srgbClr val="F25E4F"/>
                    </a:solidFill>
                  </a:rPr>
                  <a:t>IMPORTANT</a:t>
                </a:r>
                <a:r>
                  <a:rPr lang="en-GB" dirty="0"/>
                  <a:t> </a:t>
                </a:r>
              </a:p>
              <a:p>
                <a:pPr marL="285750" indent="-285750" algn="just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fr-FR" dirty="0"/>
                  <a:t>Cap de les expressions </a:t>
                </a:r>
                <a:r>
                  <a:rPr lang="ca-ES" dirty="0"/>
                  <a:t>anteriors: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a-ES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a-ES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ca-ES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a-ES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</m:oMath>
                </a14:m>
                <a:r>
                  <a:rPr lang="ca-ES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a-ES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a-ES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ca-ES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a-ES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ca-ES" dirty="0"/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a-ES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a-ES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ca-ES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𝒏𝑻</m:t>
                        </m:r>
                      </m:sup>
                    </m:sSup>
                    <m:r>
                      <a:rPr lang="ca-ES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a-ES" dirty="0"/>
                  <a:t>no té, </a:t>
                </a:r>
                <a:r>
                  <a:rPr lang="ca-ES" i="1" dirty="0"/>
                  <a:t>per se</a:t>
                </a:r>
                <a:r>
                  <a:rPr lang="ca-ES" dirty="0"/>
                  <a:t>, cap significat! Quan ens enfrontem a una d’aquestes expressions, hem de pensar clarament en les operacions representades en l’expressió respectiva – transposada, inversa i/o potència</a:t>
                </a:r>
                <a:r>
                  <a:rPr lang="en-GB" dirty="0"/>
                  <a:t>.</a:t>
                </a:r>
              </a:p>
              <a:p>
                <a:pPr marL="285750" indent="-285750" algn="just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ca-ES" dirty="0"/>
                  <a:t>L’expressió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a-ES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a-ES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ca-ES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a-ES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ca-ES" dirty="0"/>
                  <a:t> permet l’extensió de la noció de Potència d’una Matriu a exponents enters no positius. Per tant, les següents regles es mantenen a l’Aritmètica de Matrius per a qualsevol valor de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pt-PT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pt-PT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pt-PT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pt-PT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pt-PT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r>
                      <a:rPr lang="pt-PT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:</a:t>
                </a:r>
              </a:p>
            </p:txBody>
          </p:sp>
        </mc:Choice>
        <mc:Fallback xmlns="">
          <p:sp>
            <p:nvSpPr>
              <p:cNvPr id="40" name="Retângulo 39">
                <a:extLst>
                  <a:ext uri="{FF2B5EF4-FFF2-40B4-BE49-F238E27FC236}">
                    <a16:creationId xmlns:a16="http://schemas.microsoft.com/office/drawing/2014/main" id="{CACE4269-6EB5-450A-B738-64EACC5015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3660" y="4500936"/>
                <a:ext cx="9795386" cy="221917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Agrupar 32">
            <a:extLst>
              <a:ext uri="{FF2B5EF4-FFF2-40B4-BE49-F238E27FC236}">
                <a16:creationId xmlns:a16="http://schemas.microsoft.com/office/drawing/2014/main" id="{AA497647-91EC-4A13-ABFB-01DCA90F2A65}"/>
              </a:ext>
            </a:extLst>
          </p:cNvPr>
          <p:cNvGrpSpPr/>
          <p:nvPr/>
        </p:nvGrpSpPr>
        <p:grpSpPr>
          <a:xfrm>
            <a:off x="5752751" y="1624133"/>
            <a:ext cx="2505609" cy="779699"/>
            <a:chOff x="2097901" y="1956301"/>
            <a:chExt cx="2505609" cy="779699"/>
          </a:xfrm>
        </p:grpSpPr>
        <p:sp>
          <p:nvSpPr>
            <p:cNvPr id="37" name="Retângulo: Cantos Arredondados 36">
              <a:extLst>
                <a:ext uri="{FF2B5EF4-FFF2-40B4-BE49-F238E27FC236}">
                  <a16:creationId xmlns:a16="http://schemas.microsoft.com/office/drawing/2014/main" id="{55BD1014-F1E1-47BB-8EFA-353E98B648BD}"/>
                </a:ext>
              </a:extLst>
            </p:cNvPr>
            <p:cNvSpPr/>
            <p:nvPr/>
          </p:nvSpPr>
          <p:spPr>
            <a:xfrm>
              <a:off x="2097901" y="1956301"/>
              <a:ext cx="2383659" cy="779699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tângulo 37">
                  <a:extLst>
                    <a:ext uri="{FF2B5EF4-FFF2-40B4-BE49-F238E27FC236}">
                      <a16:creationId xmlns:a16="http://schemas.microsoft.com/office/drawing/2014/main" id="{4EF50636-B58E-4D0B-83B1-8E7D7A54E4BA}"/>
                    </a:ext>
                  </a:extLst>
                </p:cNvPr>
                <p:cNvSpPr/>
                <p:nvPr/>
              </p:nvSpPr>
              <p:spPr>
                <a:xfrm>
                  <a:off x="2113314" y="2134004"/>
                  <a:ext cx="2490196" cy="47000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pt-PT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PT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pt-PT" sz="2400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sup>
                            </m:sSup>
                            <m:r>
                              <a:rPr lang="pt-PT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sup>
                        </m:sSup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𝒑</m:t>
                            </m:r>
                          </m:sup>
                        </m:sSup>
                      </m:oMath>
                    </m:oMathPara>
                  </a14:m>
                  <a:endParaRPr lang="en-GB" sz="2400" b="1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Retângulo 37">
                  <a:extLst>
                    <a:ext uri="{FF2B5EF4-FFF2-40B4-BE49-F238E27FC236}">
                      <a16:creationId xmlns:a16="http://schemas.microsoft.com/office/drawing/2014/main" id="{4EF50636-B58E-4D0B-83B1-8E7D7A54E4B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3314" y="2134004"/>
                  <a:ext cx="2490196" cy="470000"/>
                </a:xfrm>
                <a:prstGeom prst="rect">
                  <a:avLst/>
                </a:prstGeom>
                <a:blipFill>
                  <a:blip r:embed="rId11"/>
                  <a:stretch>
                    <a:fillRect b="-1558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" name="Agrupar 40">
            <a:extLst>
              <a:ext uri="{FF2B5EF4-FFF2-40B4-BE49-F238E27FC236}">
                <a16:creationId xmlns:a16="http://schemas.microsoft.com/office/drawing/2014/main" id="{50507C1E-0809-4787-ADFE-F0934F9B86DA}"/>
              </a:ext>
            </a:extLst>
          </p:cNvPr>
          <p:cNvGrpSpPr/>
          <p:nvPr/>
        </p:nvGrpSpPr>
        <p:grpSpPr>
          <a:xfrm>
            <a:off x="5745045" y="2515737"/>
            <a:ext cx="2505609" cy="779699"/>
            <a:chOff x="2097901" y="1956301"/>
            <a:chExt cx="2505609" cy="779699"/>
          </a:xfrm>
        </p:grpSpPr>
        <p:sp>
          <p:nvSpPr>
            <p:cNvPr id="42" name="Retângulo: Cantos Arredondados 41">
              <a:extLst>
                <a:ext uri="{FF2B5EF4-FFF2-40B4-BE49-F238E27FC236}">
                  <a16:creationId xmlns:a16="http://schemas.microsoft.com/office/drawing/2014/main" id="{A721991E-B7D0-447E-B2A3-3A7E8EF06409}"/>
                </a:ext>
              </a:extLst>
            </p:cNvPr>
            <p:cNvSpPr/>
            <p:nvPr/>
          </p:nvSpPr>
          <p:spPr>
            <a:xfrm>
              <a:off x="2097901" y="1956301"/>
              <a:ext cx="2383659" cy="779699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tângulo 42">
                  <a:extLst>
                    <a:ext uri="{FF2B5EF4-FFF2-40B4-BE49-F238E27FC236}">
                      <a16:creationId xmlns:a16="http://schemas.microsoft.com/office/drawing/2014/main" id="{162EC136-E927-4076-B3D0-C5BEDA30FADB}"/>
                    </a:ext>
                  </a:extLst>
                </p:cNvPr>
                <p:cNvSpPr/>
                <p:nvPr/>
              </p:nvSpPr>
              <p:spPr>
                <a:xfrm>
                  <a:off x="2113314" y="2134004"/>
                  <a:ext cx="2490196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pt-PT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PT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pt-PT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sup>
                            </m:sSup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sup>
                        </m:sSup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𝒑</m:t>
                            </m:r>
                          </m:sup>
                        </m:sSup>
                      </m:oMath>
                    </m:oMathPara>
                  </a14:m>
                  <a:endParaRPr lang="en-GB" sz="2400" b="1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Retângulo 42">
                  <a:extLst>
                    <a:ext uri="{FF2B5EF4-FFF2-40B4-BE49-F238E27FC236}">
                      <a16:creationId xmlns:a16="http://schemas.microsoft.com/office/drawing/2014/main" id="{162EC136-E927-4076-B3D0-C5BEDA30FAD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3314" y="2134004"/>
                  <a:ext cx="2490196" cy="46166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Agrupar 43">
            <a:extLst>
              <a:ext uri="{FF2B5EF4-FFF2-40B4-BE49-F238E27FC236}">
                <a16:creationId xmlns:a16="http://schemas.microsoft.com/office/drawing/2014/main" id="{50D05150-638A-4CB6-9C65-92D5EBCD72A3}"/>
              </a:ext>
            </a:extLst>
          </p:cNvPr>
          <p:cNvGrpSpPr/>
          <p:nvPr/>
        </p:nvGrpSpPr>
        <p:grpSpPr>
          <a:xfrm>
            <a:off x="5768164" y="3407341"/>
            <a:ext cx="2505609" cy="779699"/>
            <a:chOff x="2097901" y="1956301"/>
            <a:chExt cx="2505609" cy="779699"/>
          </a:xfrm>
        </p:grpSpPr>
        <p:sp>
          <p:nvSpPr>
            <p:cNvPr id="45" name="Retângulo: Cantos Arredondados 44">
              <a:extLst>
                <a:ext uri="{FF2B5EF4-FFF2-40B4-BE49-F238E27FC236}">
                  <a16:creationId xmlns:a16="http://schemas.microsoft.com/office/drawing/2014/main" id="{2E8CBBB8-83CE-4B7E-9097-14BA8834A4C8}"/>
                </a:ext>
              </a:extLst>
            </p:cNvPr>
            <p:cNvSpPr/>
            <p:nvPr/>
          </p:nvSpPr>
          <p:spPr>
            <a:xfrm>
              <a:off x="2097901" y="1956301"/>
              <a:ext cx="2383659" cy="779699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tângulo 45">
                  <a:extLst>
                    <a:ext uri="{FF2B5EF4-FFF2-40B4-BE49-F238E27FC236}">
                      <a16:creationId xmlns:a16="http://schemas.microsoft.com/office/drawing/2014/main" id="{5C05C88B-59F3-4357-BB94-02ECD35DAF39}"/>
                    </a:ext>
                  </a:extLst>
                </p:cNvPr>
                <p:cNvSpPr/>
                <p:nvPr/>
              </p:nvSpPr>
              <p:spPr>
                <a:xfrm>
                  <a:off x="2113314" y="2134004"/>
                  <a:ext cx="2490196" cy="47000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oMath>
                    </m:oMathPara>
                  </a14:m>
                  <a:endParaRPr lang="en-GB" sz="2400" b="1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tângulo 45">
                  <a:extLst>
                    <a:ext uri="{FF2B5EF4-FFF2-40B4-BE49-F238E27FC236}">
                      <a16:creationId xmlns:a16="http://schemas.microsoft.com/office/drawing/2014/main" id="{5C05C88B-59F3-4357-BB94-02ECD35DAF3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3314" y="2134004"/>
                  <a:ext cx="2490196" cy="47000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7" name="Imagem 46">
            <a:extLst>
              <a:ext uri="{FF2B5EF4-FFF2-40B4-BE49-F238E27FC236}">
                <a16:creationId xmlns:a16="http://schemas.microsoft.com/office/drawing/2014/main" id="{5D43486D-FAFC-4391-AC23-515FA6E5694E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74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A4D76517-1C0B-424F-8E27-A1D0F6F625F8}"/>
              </a:ext>
            </a:extLst>
          </p:cNvPr>
          <p:cNvSpPr/>
          <p:nvPr/>
        </p:nvSpPr>
        <p:spPr>
          <a:xfrm>
            <a:off x="2097902" y="264777"/>
            <a:ext cx="9834783" cy="6266652"/>
          </a:xfrm>
          <a:prstGeom prst="roundRect">
            <a:avLst>
              <a:gd name="adj" fmla="val 3485"/>
            </a:avLst>
          </a:prstGeom>
          <a:solidFill>
            <a:schemeClr val="bg1"/>
          </a:solidFill>
          <a:ln>
            <a:solidFill>
              <a:srgbClr val="0C2B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5" name="Retângulo 54">
            <a:extLst>
              <a:ext uri="{FF2B5EF4-FFF2-40B4-BE49-F238E27FC236}">
                <a16:creationId xmlns:a16="http://schemas.microsoft.com/office/drawing/2014/main" id="{3D56CE06-0642-431B-8411-EDF99DE6BD6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2" name="Conexão reta 61">
            <a:extLst>
              <a:ext uri="{FF2B5EF4-FFF2-40B4-BE49-F238E27FC236}">
                <a16:creationId xmlns:a16="http://schemas.microsoft.com/office/drawing/2014/main" id="{00554600-27E5-4429-910F-B3EE40E178D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xão reta 62">
            <a:extLst>
              <a:ext uri="{FF2B5EF4-FFF2-40B4-BE49-F238E27FC236}">
                <a16:creationId xmlns:a16="http://schemas.microsoft.com/office/drawing/2014/main" id="{5475B379-C5FE-453C-9A4D-6C3D6C71D9AF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ângulo 64">
            <a:extLst>
              <a:ext uri="{FF2B5EF4-FFF2-40B4-BE49-F238E27FC236}">
                <a16:creationId xmlns:a16="http://schemas.microsoft.com/office/drawing/2014/main" id="{6B77819A-4C38-4945-8534-D0606CA9DC01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 10</a:t>
            </a:r>
          </a:p>
        </p:txBody>
      </p:sp>
      <p:sp>
        <p:nvSpPr>
          <p:cNvPr id="69" name="Retângulo 68">
            <a:extLst>
              <a:ext uri="{FF2B5EF4-FFF2-40B4-BE49-F238E27FC236}">
                <a16:creationId xmlns:a16="http://schemas.microsoft.com/office/drawing/2014/main" id="{B21078D2-F25A-444D-97A7-65B03468A5E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0" name="Imagem 69">
            <a:extLst>
              <a:ext uri="{FF2B5EF4-FFF2-40B4-BE49-F238E27FC236}">
                <a16:creationId xmlns:a16="http://schemas.microsoft.com/office/drawing/2014/main" id="{6D23AC89-37BB-4862-9171-7FDB4838362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25" name="Retângulo: Cantos Arredondados 24">
            <a:hlinkClick r:id="rId4" action="ppaction://hlinksldjump"/>
            <a:extLst>
              <a:ext uri="{FF2B5EF4-FFF2-40B4-BE49-F238E27FC236}">
                <a16:creationId xmlns:a16="http://schemas.microsoft.com/office/drawing/2014/main" id="{AAABCDB2-B505-4555-A5A8-AA19B32DAFFB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Potència d'una Matriu</a:t>
            </a:r>
            <a:r>
              <a:rPr lang="ca-ES" b="1" dirty="0">
                <a:solidFill>
                  <a:srgbClr val="F25E4F"/>
                </a:solidFill>
              </a:rPr>
              <a:t> </a:t>
            </a:r>
            <a:endParaRPr lang="ca-ES" b="1" dirty="0">
              <a:solidFill>
                <a:schemeClr val="tx1"/>
              </a:solidFill>
            </a:endParaRPr>
          </a:p>
        </p:txBody>
      </p:sp>
      <p:sp>
        <p:nvSpPr>
          <p:cNvPr id="26" name="Retângulo: Cantos Arredondados 25">
            <a:hlinkClick r:id="rId5" action="ppaction://hlinksldjump"/>
            <a:extLst>
              <a:ext uri="{FF2B5EF4-FFF2-40B4-BE49-F238E27FC236}">
                <a16:creationId xmlns:a16="http://schemas.microsoft.com/office/drawing/2014/main" id="{24712199-1319-44C4-BD18-979A094E1EF8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>
                <a:solidFill>
                  <a:schemeClr val="tx1"/>
                </a:solidFill>
              </a:rPr>
              <a:t>Altres Proposicions i Relacions de Matrius</a:t>
            </a:r>
          </a:p>
        </p:txBody>
      </p:sp>
      <p:sp>
        <p:nvSpPr>
          <p:cNvPr id="27" name="Retângulo: Cantos Arredondados 26">
            <a:hlinkClick r:id="rId6" action="ppaction://hlinksldjump"/>
            <a:extLst>
              <a:ext uri="{FF2B5EF4-FFF2-40B4-BE49-F238E27FC236}">
                <a16:creationId xmlns:a16="http://schemas.microsoft.com/office/drawing/2014/main" id="{B1A50AFE-FB46-4F24-8A84-7493B6CF4C7F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>
                <a:solidFill>
                  <a:schemeClr val="tx1"/>
                </a:solidFill>
              </a:rPr>
              <a:t>Posa't a prova!</a:t>
            </a: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A92BE257-4CCE-4700-B953-2DC57C073D92}"/>
              </a:ext>
            </a:extLst>
          </p:cNvPr>
          <p:cNvSpPr/>
          <p:nvPr/>
        </p:nvSpPr>
        <p:spPr>
          <a:xfrm>
            <a:off x="2313657" y="559983"/>
            <a:ext cx="97486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sz="2400" b="1" dirty="0">
                <a:solidFill>
                  <a:srgbClr val="0C2B8E"/>
                </a:solidFill>
              </a:rPr>
              <a:t>Relacions de Matrius - CERT o FALS?...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11D49555-8BF3-4878-87AB-5563F1BC47CD}"/>
                  </a:ext>
                </a:extLst>
              </p:cNvPr>
              <p:cNvSpPr/>
              <p:nvPr/>
            </p:nvSpPr>
            <p:spPr>
              <a:xfrm>
                <a:off x="2298869" y="1132888"/>
                <a:ext cx="895977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ca-ES" sz="2400" dirty="0"/>
                  <a:t>Per a dues matrius </a:t>
                </a:r>
                <a14:m>
                  <m:oMath xmlns:m="http://schemas.openxmlformats.org/officeDocument/2006/math">
                    <m:r>
                      <a:rPr lang="ca-ES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ca-ES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ca-E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ca-E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  <m:r>
                      <a:rPr lang="ca-E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ca-ES" sz="24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ca-ES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ca-ES" sz="2400" dirty="0"/>
                  <a:t> i </a:t>
                </a:r>
                <a14:m>
                  <m:oMath xmlns:m="http://schemas.openxmlformats.org/officeDocument/2006/math">
                    <m:r>
                      <a:rPr lang="ca-ES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ca-ES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ca-ES" sz="2400" dirty="0"/>
                  <a:t> és cert que:…</a:t>
                </a:r>
              </a:p>
            </p:txBody>
          </p:sp>
        </mc:Choice>
        <mc:Fallback xmlns="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11D49555-8BF3-4878-87AB-5563F1BC47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8869" y="1132888"/>
                <a:ext cx="8959777" cy="461665"/>
              </a:xfrm>
              <a:prstGeom prst="rect">
                <a:avLst/>
              </a:prstGeom>
              <a:blipFill>
                <a:blip r:embed="rId7"/>
                <a:stretch>
                  <a:fillRect l="-1020" t="-10526" b="-28947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Imagem 38">
            <a:extLst>
              <a:ext uri="{FF2B5EF4-FFF2-40B4-BE49-F238E27FC236}">
                <a16:creationId xmlns:a16="http://schemas.microsoft.com/office/drawing/2014/main" id="{9A8D352B-E092-4402-9FD8-A73D2969C10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tângulo: Cantos Arredondados 46">
                <a:extLst>
                  <a:ext uri="{FF2B5EF4-FFF2-40B4-BE49-F238E27FC236}">
                    <a16:creationId xmlns:a16="http://schemas.microsoft.com/office/drawing/2014/main" id="{FCC04EF2-E70C-4E2C-9458-CD378D0737B6}"/>
                  </a:ext>
                </a:extLst>
              </p:cNvPr>
              <p:cNvSpPr/>
              <p:nvPr/>
            </p:nvSpPr>
            <p:spPr>
              <a:xfrm>
                <a:off x="2298870" y="2000999"/>
                <a:ext cx="2162598" cy="510778"/>
              </a:xfrm>
              <a:prstGeom prst="round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a-ES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a-ES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a-ES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</m:e>
                          </m:d>
                        </m:e>
                        <m:sup>
                          <m:r>
                            <a:rPr lang="ca-ES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a-ES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ca-ES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a-ES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ca-ES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ca-ES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a-ES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ca-ES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ca-ES" sz="2400" dirty="0"/>
              </a:p>
            </p:txBody>
          </p:sp>
        </mc:Choice>
        <mc:Fallback xmlns="">
          <p:sp>
            <p:nvSpPr>
              <p:cNvPr id="47" name="Retângulo: Cantos Arredondados 46">
                <a:extLst>
                  <a:ext uri="{FF2B5EF4-FFF2-40B4-BE49-F238E27FC236}">
                    <a16:creationId xmlns:a16="http://schemas.microsoft.com/office/drawing/2014/main" id="{FCC04EF2-E70C-4E2C-9458-CD378D0737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8870" y="2000999"/>
                <a:ext cx="2162598" cy="510778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ixaDeTexto 4">
            <a:extLst>
              <a:ext uri="{FF2B5EF4-FFF2-40B4-BE49-F238E27FC236}">
                <a16:creationId xmlns:a16="http://schemas.microsoft.com/office/drawing/2014/main" id="{46FE0B3C-46D8-4236-8511-0BB8A050F833}"/>
              </a:ext>
            </a:extLst>
          </p:cNvPr>
          <p:cNvSpPr txBox="1"/>
          <p:nvPr/>
        </p:nvSpPr>
        <p:spPr>
          <a:xfrm>
            <a:off x="4662436" y="1943373"/>
            <a:ext cx="1151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NO!</a:t>
            </a:r>
          </a:p>
        </p:txBody>
      </p:sp>
      <p:cxnSp>
        <p:nvCxnSpPr>
          <p:cNvPr id="7" name="Conexão reta 6">
            <a:extLst>
              <a:ext uri="{FF2B5EF4-FFF2-40B4-BE49-F238E27FC236}">
                <a16:creationId xmlns:a16="http://schemas.microsoft.com/office/drawing/2014/main" id="{4CEDEAB5-258F-4143-87B6-D06845738880}"/>
              </a:ext>
            </a:extLst>
          </p:cNvPr>
          <p:cNvCxnSpPr/>
          <p:nvPr/>
        </p:nvCxnSpPr>
        <p:spPr>
          <a:xfrm flipV="1">
            <a:off x="3339977" y="2191557"/>
            <a:ext cx="197539" cy="13636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9F5A42D1-AE78-49C7-A4B3-AF4F99F9EE79}"/>
              </a:ext>
            </a:extLst>
          </p:cNvPr>
          <p:cNvSpPr/>
          <p:nvPr/>
        </p:nvSpPr>
        <p:spPr>
          <a:xfrm>
            <a:off x="6996113" y="1889759"/>
            <a:ext cx="4426015" cy="164142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282C0EA6-700C-4BA5-8880-C5660D06681A}"/>
                  </a:ext>
                </a:extLst>
              </p:cNvPr>
              <p:cNvSpPr/>
              <p:nvPr/>
            </p:nvSpPr>
            <p:spPr>
              <a:xfrm>
                <a:off x="6996113" y="1943373"/>
                <a:ext cx="488336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ca-ES" sz="2400" b="1" dirty="0"/>
                  <a:t>Observeu que</a:t>
                </a:r>
                <a:r>
                  <a:rPr lang="ca-ES" sz="24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a-ES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a-ES" sz="24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a-ES" sz="24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</m:e>
                          </m:d>
                        </m:e>
                        <m:sup>
                          <m:r>
                            <a:rPr lang="ca-ES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a-ES" sz="2400" b="0" i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a-ES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𝐴𝐵𝐴𝐵</m:t>
                      </m:r>
                      <m:r>
                        <a:rPr lang="ca-ES" sz="2400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ca-ES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𝐴𝐴𝐵𝐵</m:t>
                      </m:r>
                      <m:r>
                        <a:rPr lang="ca-ES" sz="2400" b="0" i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ca-ES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a-ES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ca-ES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ca-ES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a-ES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ca-ES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ca-ES" sz="2400" i="1" dirty="0">
                  <a:solidFill>
                    <a:sysClr val="windowText" lastClr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282C0EA6-700C-4BA5-8880-C5660D0668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6113" y="1943373"/>
                <a:ext cx="4883364" cy="830997"/>
              </a:xfrm>
              <a:prstGeom prst="rect">
                <a:avLst/>
              </a:prstGeom>
              <a:blipFill>
                <a:blip r:embed="rId10"/>
                <a:stretch>
                  <a:fillRect l="-1998" t="-5882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Oval 53">
            <a:extLst>
              <a:ext uri="{FF2B5EF4-FFF2-40B4-BE49-F238E27FC236}">
                <a16:creationId xmlns:a16="http://schemas.microsoft.com/office/drawing/2014/main" id="{3AFCF369-073E-4BB8-A16A-273DE8105403}"/>
              </a:ext>
            </a:extLst>
          </p:cNvPr>
          <p:cNvSpPr/>
          <p:nvPr/>
        </p:nvSpPr>
        <p:spPr>
          <a:xfrm>
            <a:off x="8430923" y="2358871"/>
            <a:ext cx="472272" cy="37712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56" name="Retângulo 55">
            <a:extLst>
              <a:ext uri="{FF2B5EF4-FFF2-40B4-BE49-F238E27FC236}">
                <a16:creationId xmlns:a16="http://schemas.microsoft.com/office/drawing/2014/main" id="{7129341A-DCA3-4295-8FBC-97553A903D3D}"/>
              </a:ext>
            </a:extLst>
          </p:cNvPr>
          <p:cNvSpPr/>
          <p:nvPr/>
        </p:nvSpPr>
        <p:spPr>
          <a:xfrm>
            <a:off x="8274795" y="2958935"/>
            <a:ext cx="19142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1400" b="1" dirty="0">
                <a:solidFill>
                  <a:srgbClr val="C00000"/>
                </a:solidFill>
              </a:rPr>
              <a:t>El producte de Matrius no és commutatiu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3DA7B439-F9B5-4255-8CF4-5C5C635826AB}"/>
              </a:ext>
            </a:extLst>
          </p:cNvPr>
          <p:cNvSpPr/>
          <p:nvPr/>
        </p:nvSpPr>
        <p:spPr>
          <a:xfrm>
            <a:off x="9609854" y="2361363"/>
            <a:ext cx="472272" cy="37712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58" name="Seta: Curvada Para Cima 57">
            <a:extLst>
              <a:ext uri="{FF2B5EF4-FFF2-40B4-BE49-F238E27FC236}">
                <a16:creationId xmlns:a16="http://schemas.microsoft.com/office/drawing/2014/main" id="{72EC0AC6-066B-4454-BAD5-2FDC1CBA4228}"/>
              </a:ext>
            </a:extLst>
          </p:cNvPr>
          <p:cNvSpPr/>
          <p:nvPr/>
        </p:nvSpPr>
        <p:spPr>
          <a:xfrm>
            <a:off x="8653807" y="2752244"/>
            <a:ext cx="1150536" cy="206792"/>
          </a:xfrm>
          <a:prstGeom prst="curved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552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" grpId="0"/>
      <p:bldP spid="47" grpId="0"/>
      <p:bldP spid="5" grpId="0"/>
      <p:bldP spid="12" grpId="0" animBg="1"/>
      <p:bldP spid="53" grpId="0"/>
      <p:bldP spid="54" grpId="0" animBg="1"/>
      <p:bldP spid="56" grpId="0"/>
      <p:bldP spid="57" grpId="0" animBg="1"/>
      <p:bldP spid="5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A4D76517-1C0B-424F-8E27-A1D0F6F625F8}"/>
              </a:ext>
            </a:extLst>
          </p:cNvPr>
          <p:cNvSpPr/>
          <p:nvPr/>
        </p:nvSpPr>
        <p:spPr>
          <a:xfrm>
            <a:off x="2097902" y="264777"/>
            <a:ext cx="9834783" cy="6266652"/>
          </a:xfrm>
          <a:prstGeom prst="roundRect">
            <a:avLst>
              <a:gd name="adj" fmla="val 3485"/>
            </a:avLst>
          </a:prstGeom>
          <a:solidFill>
            <a:schemeClr val="bg1"/>
          </a:solidFill>
          <a:ln>
            <a:solidFill>
              <a:srgbClr val="0C2B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55" name="Retângulo 54">
            <a:extLst>
              <a:ext uri="{FF2B5EF4-FFF2-40B4-BE49-F238E27FC236}">
                <a16:creationId xmlns:a16="http://schemas.microsoft.com/office/drawing/2014/main" id="{3D56CE06-0642-431B-8411-EDF99DE6BD6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2" name="Conexão reta 61">
            <a:extLst>
              <a:ext uri="{FF2B5EF4-FFF2-40B4-BE49-F238E27FC236}">
                <a16:creationId xmlns:a16="http://schemas.microsoft.com/office/drawing/2014/main" id="{00554600-27E5-4429-910F-B3EE40E178D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xão reta 62">
            <a:extLst>
              <a:ext uri="{FF2B5EF4-FFF2-40B4-BE49-F238E27FC236}">
                <a16:creationId xmlns:a16="http://schemas.microsoft.com/office/drawing/2014/main" id="{5475B379-C5FE-453C-9A4D-6C3D6C71D9AF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ângulo 64">
            <a:extLst>
              <a:ext uri="{FF2B5EF4-FFF2-40B4-BE49-F238E27FC236}">
                <a16:creationId xmlns:a16="http://schemas.microsoft.com/office/drawing/2014/main" id="{6B77819A-4C38-4945-8534-D0606CA9DC01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 10</a:t>
            </a:r>
          </a:p>
        </p:txBody>
      </p:sp>
      <p:sp>
        <p:nvSpPr>
          <p:cNvPr id="69" name="Retângulo 68">
            <a:extLst>
              <a:ext uri="{FF2B5EF4-FFF2-40B4-BE49-F238E27FC236}">
                <a16:creationId xmlns:a16="http://schemas.microsoft.com/office/drawing/2014/main" id="{B21078D2-F25A-444D-97A7-65B03468A5E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0" name="Imagem 69">
            <a:extLst>
              <a:ext uri="{FF2B5EF4-FFF2-40B4-BE49-F238E27FC236}">
                <a16:creationId xmlns:a16="http://schemas.microsoft.com/office/drawing/2014/main" id="{6D23AC89-37BB-4862-9171-7FDB4838362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25" name="Retângulo: Cantos Arredondados 24">
            <a:hlinkClick r:id="rId4" action="ppaction://hlinksldjump"/>
            <a:extLst>
              <a:ext uri="{FF2B5EF4-FFF2-40B4-BE49-F238E27FC236}">
                <a16:creationId xmlns:a16="http://schemas.microsoft.com/office/drawing/2014/main" id="{AAABCDB2-B505-4555-A5A8-AA19B32DAFFB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Potència d'una Matriu</a:t>
            </a:r>
            <a:r>
              <a:rPr lang="ca-ES" b="1" dirty="0">
                <a:solidFill>
                  <a:srgbClr val="F25E4F"/>
                </a:solidFill>
              </a:rPr>
              <a:t> </a:t>
            </a:r>
            <a:endParaRPr lang="ca-ES" b="1" dirty="0">
              <a:solidFill>
                <a:schemeClr val="tx1"/>
              </a:solidFill>
            </a:endParaRPr>
          </a:p>
        </p:txBody>
      </p:sp>
      <p:sp>
        <p:nvSpPr>
          <p:cNvPr id="26" name="Retângulo: Cantos Arredondados 25">
            <a:hlinkClick r:id="rId5" action="ppaction://hlinksldjump"/>
            <a:extLst>
              <a:ext uri="{FF2B5EF4-FFF2-40B4-BE49-F238E27FC236}">
                <a16:creationId xmlns:a16="http://schemas.microsoft.com/office/drawing/2014/main" id="{24712199-1319-44C4-BD18-979A094E1EF8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>
                <a:solidFill>
                  <a:schemeClr val="tx1"/>
                </a:solidFill>
              </a:rPr>
              <a:t>Altres Proposicions i Relacions de Matrius</a:t>
            </a:r>
          </a:p>
        </p:txBody>
      </p:sp>
      <p:sp>
        <p:nvSpPr>
          <p:cNvPr id="27" name="Retângulo: Cantos Arredondados 26">
            <a:hlinkClick r:id="rId6" action="ppaction://hlinksldjump"/>
            <a:extLst>
              <a:ext uri="{FF2B5EF4-FFF2-40B4-BE49-F238E27FC236}">
                <a16:creationId xmlns:a16="http://schemas.microsoft.com/office/drawing/2014/main" id="{B1A50AFE-FB46-4F24-8A84-7493B6CF4C7F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>
                <a:solidFill>
                  <a:schemeClr val="tx1"/>
                </a:solidFill>
              </a:rPr>
              <a:t>Posa't a prova!</a:t>
            </a: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A92BE257-4CCE-4700-B953-2DC57C073D92}"/>
              </a:ext>
            </a:extLst>
          </p:cNvPr>
          <p:cNvSpPr/>
          <p:nvPr/>
        </p:nvSpPr>
        <p:spPr>
          <a:xfrm>
            <a:off x="2313657" y="559983"/>
            <a:ext cx="97486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sz="2400" b="1" dirty="0">
                <a:solidFill>
                  <a:srgbClr val="0C2B8E"/>
                </a:solidFill>
              </a:rPr>
              <a:t>Relacions de Matrius - CERT o FALS?...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11D49555-8BF3-4878-87AB-5563F1BC47CD}"/>
                  </a:ext>
                </a:extLst>
              </p:cNvPr>
              <p:cNvSpPr/>
              <p:nvPr/>
            </p:nvSpPr>
            <p:spPr>
              <a:xfrm>
                <a:off x="2298869" y="1132888"/>
                <a:ext cx="895977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ca-ES" sz="2400" dirty="0"/>
                  <a:t>Per a dues matrius </a:t>
                </a:r>
                <a14:m>
                  <m:oMath xmlns:m="http://schemas.openxmlformats.org/officeDocument/2006/math">
                    <m:r>
                      <a:rPr lang="ca-ES" sz="24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ca-E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ca-E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  <m:r>
                      <a:rPr lang="ca-E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ca-ES" sz="2400" dirty="0"/>
                  <a:t>, </a:t>
                </a:r>
                <a14:m>
                  <m:oMath xmlns:m="http://schemas.openxmlformats.org/officeDocument/2006/math"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ca-ES" sz="2400" dirty="0"/>
                  <a:t> i </a:t>
                </a:r>
                <a14:m>
                  <m:oMath xmlns:m="http://schemas.openxmlformats.org/officeDocument/2006/math"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ca-ES" sz="2400" dirty="0"/>
                  <a:t> és cert que:…</a:t>
                </a:r>
              </a:p>
            </p:txBody>
          </p:sp>
        </mc:Choice>
        <mc:Fallback xmlns="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11D49555-8BF3-4878-87AB-5563F1BC47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8869" y="1132888"/>
                <a:ext cx="8959777" cy="461665"/>
              </a:xfrm>
              <a:prstGeom prst="rect">
                <a:avLst/>
              </a:prstGeom>
              <a:blipFill>
                <a:blip r:embed="rId7"/>
                <a:stretch>
                  <a:fillRect l="-1020" t="-10526" b="-28947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Imagem 38">
            <a:extLst>
              <a:ext uri="{FF2B5EF4-FFF2-40B4-BE49-F238E27FC236}">
                <a16:creationId xmlns:a16="http://schemas.microsoft.com/office/drawing/2014/main" id="{9A8D352B-E092-4402-9FD8-A73D2969C10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tângulo: Cantos Arredondados 46">
                <a:extLst>
                  <a:ext uri="{FF2B5EF4-FFF2-40B4-BE49-F238E27FC236}">
                    <a16:creationId xmlns:a16="http://schemas.microsoft.com/office/drawing/2014/main" id="{FCC04EF2-E70C-4E2C-9458-CD378D0737B6}"/>
                  </a:ext>
                </a:extLst>
              </p:cNvPr>
              <p:cNvSpPr/>
              <p:nvPr/>
            </p:nvSpPr>
            <p:spPr>
              <a:xfrm>
                <a:off x="2298870" y="2000999"/>
                <a:ext cx="2162598" cy="51077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a-ES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a-ES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a-ES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</m:e>
                          </m:d>
                        </m:e>
                        <m:sup>
                          <m:r>
                            <a:rPr lang="ca-ES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a-ES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ca-ES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a-ES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ca-ES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ca-ES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a-ES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ca-ES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ca-ES" sz="2400" dirty="0"/>
              </a:p>
            </p:txBody>
          </p:sp>
        </mc:Choice>
        <mc:Fallback xmlns="">
          <p:sp>
            <p:nvSpPr>
              <p:cNvPr id="47" name="Retângulo: Cantos Arredondados 46">
                <a:extLst>
                  <a:ext uri="{FF2B5EF4-FFF2-40B4-BE49-F238E27FC236}">
                    <a16:creationId xmlns:a16="http://schemas.microsoft.com/office/drawing/2014/main" id="{FCC04EF2-E70C-4E2C-9458-CD378D0737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8870" y="2000999"/>
                <a:ext cx="2162598" cy="510778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tângulo: Cantos Arredondados 47">
                <a:extLst>
                  <a:ext uri="{FF2B5EF4-FFF2-40B4-BE49-F238E27FC236}">
                    <a16:creationId xmlns:a16="http://schemas.microsoft.com/office/drawing/2014/main" id="{8C55332B-B4B4-4A49-A578-80E9187CC717}"/>
                  </a:ext>
                </a:extLst>
              </p:cNvPr>
              <p:cNvSpPr/>
              <p:nvPr/>
            </p:nvSpPr>
            <p:spPr>
              <a:xfrm>
                <a:off x="2298869" y="3147947"/>
                <a:ext cx="3797131" cy="510778"/>
              </a:xfrm>
              <a:prstGeom prst="round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a-ES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a-ES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a-ES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ca-ES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ca-ES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  <m:sup>
                          <m:r>
                            <a:rPr lang="ca-ES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a-ES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ca-ES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a-ES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ca-ES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ca-ES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a-ES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ca-ES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  <m:r>
                            <a:rPr lang="ca-ES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ca-ES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ca-ES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ca-ES" sz="2400" dirty="0"/>
              </a:p>
            </p:txBody>
          </p:sp>
        </mc:Choice>
        <mc:Fallback xmlns="">
          <p:sp>
            <p:nvSpPr>
              <p:cNvPr id="48" name="Retângulo: Cantos Arredondados 47">
                <a:extLst>
                  <a:ext uri="{FF2B5EF4-FFF2-40B4-BE49-F238E27FC236}">
                    <a16:creationId xmlns:a16="http://schemas.microsoft.com/office/drawing/2014/main" id="{8C55332B-B4B4-4A49-A578-80E9187CC7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8869" y="3147947"/>
                <a:ext cx="3797131" cy="510778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ixaDeTexto 4">
            <a:extLst>
              <a:ext uri="{FF2B5EF4-FFF2-40B4-BE49-F238E27FC236}">
                <a16:creationId xmlns:a16="http://schemas.microsoft.com/office/drawing/2014/main" id="{46FE0B3C-46D8-4236-8511-0BB8A050F833}"/>
              </a:ext>
            </a:extLst>
          </p:cNvPr>
          <p:cNvSpPr txBox="1"/>
          <p:nvPr/>
        </p:nvSpPr>
        <p:spPr>
          <a:xfrm>
            <a:off x="6420580" y="3037064"/>
            <a:ext cx="1151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NO!</a:t>
            </a:r>
          </a:p>
        </p:txBody>
      </p:sp>
      <p:cxnSp>
        <p:nvCxnSpPr>
          <p:cNvPr id="7" name="Conexão reta 6">
            <a:extLst>
              <a:ext uri="{FF2B5EF4-FFF2-40B4-BE49-F238E27FC236}">
                <a16:creationId xmlns:a16="http://schemas.microsoft.com/office/drawing/2014/main" id="{4CEDEAB5-258F-4143-87B6-D06845738880}"/>
              </a:ext>
            </a:extLst>
          </p:cNvPr>
          <p:cNvCxnSpPr/>
          <p:nvPr/>
        </p:nvCxnSpPr>
        <p:spPr>
          <a:xfrm flipV="1">
            <a:off x="3339977" y="2191557"/>
            <a:ext cx="197539" cy="13636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9F5A42D1-AE78-49C7-A4B3-AF4F99F9EE79}"/>
              </a:ext>
            </a:extLst>
          </p:cNvPr>
          <p:cNvSpPr/>
          <p:nvPr/>
        </p:nvSpPr>
        <p:spPr>
          <a:xfrm>
            <a:off x="3436536" y="3935850"/>
            <a:ext cx="8232039" cy="243615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282C0EA6-700C-4BA5-8880-C5660D06681A}"/>
                  </a:ext>
                </a:extLst>
              </p:cNvPr>
              <p:cNvSpPr/>
              <p:nvPr/>
            </p:nvSpPr>
            <p:spPr>
              <a:xfrm>
                <a:off x="3650453" y="3989464"/>
                <a:ext cx="7864958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ca-ES" sz="2400" b="1" dirty="0"/>
                  <a:t>Observeu que</a:t>
                </a:r>
                <a:r>
                  <a:rPr lang="ca-ES" sz="24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a-ES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a-ES" sz="24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a-ES" sz="24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ca-ES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ca-ES" sz="24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  <m:sup>
                          <m:r>
                            <a:rPr lang="ca-ES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a-ES" sz="2400" b="0" i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a-ES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ca-ES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ca-ES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d>
                        <m:dPr>
                          <m:ctrlPr>
                            <a:rPr lang="ca-ES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a-ES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ca-ES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ca-ES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ca-ES" sz="2400" i="1" dirty="0">
                  <a:solidFill>
                    <a:sysClr val="windowText" lastClr="000000"/>
                  </a:solidFill>
                  <a:latin typeface="Cambria Math" panose="02040503050406030204" pitchFamily="18" charset="0"/>
                </a:endParaRPr>
              </a:p>
              <a:p>
                <a:r>
                  <a:rPr lang="ca-ES" sz="2400" b="0" dirty="0">
                    <a:solidFill>
                      <a:sysClr val="windowText" lastClr="000000"/>
                    </a:solidFill>
                  </a:rPr>
                  <a:t>                  </a:t>
                </a:r>
                <a14:m>
                  <m:oMath xmlns:m="http://schemas.openxmlformats.org/officeDocument/2006/math">
                    <m:r>
                      <a:rPr lang="ca-ES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a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ca-ES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ca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endParaRPr lang="ca-ES" sz="2400" i="1" dirty="0">
                  <a:solidFill>
                    <a:sysClr val="windowText" lastClr="000000"/>
                  </a:solidFill>
                  <a:latin typeface="Cambria Math" panose="02040503050406030204" pitchFamily="18" charset="0"/>
                </a:endParaRPr>
              </a:p>
              <a:p>
                <a:r>
                  <a:rPr lang="ca-ES" sz="2400" b="0" dirty="0">
                    <a:solidFill>
                      <a:sysClr val="windowText" lastClr="000000"/>
                    </a:solidFill>
                  </a:rPr>
                  <a:t>                  </a:t>
                </a:r>
                <a14:m>
                  <m:oMath xmlns:m="http://schemas.openxmlformats.org/officeDocument/2006/math">
                    <m:r>
                      <a:rPr lang="ca-ES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a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𝐴𝐴</m:t>
                    </m:r>
                    <m:r>
                      <a:rPr lang="ca-ES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ca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ca-ES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ca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𝐵𝐴</m:t>
                    </m:r>
                    <m:r>
                      <a:rPr lang="ca-ES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ca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𝐵𝐵</m:t>
                    </m:r>
                    <m:r>
                      <a:rPr lang="ca-ES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ca-ES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a-ES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+2</m:t>
                    </m:r>
                    <m:r>
                      <a:rPr lang="ca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</m:t>
                    </m:r>
                    <m:r>
                      <a:rPr lang="ca-ES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a-ES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ca-ES" sz="2400" i="1" dirty="0">
                  <a:solidFill>
                    <a:sysClr val="windowText" lastClr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282C0EA6-700C-4BA5-8880-C5660D0668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0453" y="3989464"/>
                <a:ext cx="7864958" cy="1569660"/>
              </a:xfrm>
              <a:prstGeom prst="rect">
                <a:avLst/>
              </a:prstGeom>
              <a:blipFill>
                <a:blip r:embed="rId11"/>
                <a:stretch>
                  <a:fillRect l="-1240" t="-310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Oval 53">
            <a:extLst>
              <a:ext uri="{FF2B5EF4-FFF2-40B4-BE49-F238E27FC236}">
                <a16:creationId xmlns:a16="http://schemas.microsoft.com/office/drawing/2014/main" id="{3AFCF369-073E-4BB8-A16A-273DE8105403}"/>
              </a:ext>
            </a:extLst>
          </p:cNvPr>
          <p:cNvSpPr/>
          <p:nvPr/>
        </p:nvSpPr>
        <p:spPr>
          <a:xfrm>
            <a:off x="5996760" y="5138214"/>
            <a:ext cx="472272" cy="37712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56" name="Retângulo 55">
            <a:extLst>
              <a:ext uri="{FF2B5EF4-FFF2-40B4-BE49-F238E27FC236}">
                <a16:creationId xmlns:a16="http://schemas.microsoft.com/office/drawing/2014/main" id="{7129341A-DCA3-4295-8FBC-97553A903D3D}"/>
              </a:ext>
            </a:extLst>
          </p:cNvPr>
          <p:cNvSpPr/>
          <p:nvPr/>
        </p:nvSpPr>
        <p:spPr>
          <a:xfrm>
            <a:off x="5675086" y="5738278"/>
            <a:ext cx="19640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1400" b="1" dirty="0">
                <a:solidFill>
                  <a:srgbClr val="C00000"/>
                </a:solidFill>
              </a:rPr>
              <a:t>El producte de Matrius no és commutatiu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3DA7B439-F9B5-4255-8CF4-5C5C635826AB}"/>
              </a:ext>
            </a:extLst>
          </p:cNvPr>
          <p:cNvSpPr/>
          <p:nvPr/>
        </p:nvSpPr>
        <p:spPr>
          <a:xfrm>
            <a:off x="6740412" y="5140706"/>
            <a:ext cx="472272" cy="37712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58" name="Seta: Curvada Para Cima 57">
            <a:extLst>
              <a:ext uri="{FF2B5EF4-FFF2-40B4-BE49-F238E27FC236}">
                <a16:creationId xmlns:a16="http://schemas.microsoft.com/office/drawing/2014/main" id="{72EC0AC6-066B-4454-BAD5-2FDC1CBA4228}"/>
              </a:ext>
            </a:extLst>
          </p:cNvPr>
          <p:cNvSpPr/>
          <p:nvPr/>
        </p:nvSpPr>
        <p:spPr>
          <a:xfrm>
            <a:off x="6225237" y="5531587"/>
            <a:ext cx="722915" cy="193525"/>
          </a:xfrm>
          <a:prstGeom prst="curved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>
              <a:solidFill>
                <a:schemeClr val="tx1"/>
              </a:solidFill>
            </a:endParaRPr>
          </a:p>
        </p:txBody>
      </p: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46E03D64-E2EA-4567-840B-87AA82C23630}"/>
              </a:ext>
            </a:extLst>
          </p:cNvPr>
          <p:cNvCxnSpPr/>
          <p:nvPr/>
        </p:nvCxnSpPr>
        <p:spPr>
          <a:xfrm flipV="1">
            <a:off x="3720788" y="3329920"/>
            <a:ext cx="197539" cy="13636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tângulo 30">
            <a:extLst>
              <a:ext uri="{FF2B5EF4-FFF2-40B4-BE49-F238E27FC236}">
                <a16:creationId xmlns:a16="http://schemas.microsoft.com/office/drawing/2014/main" id="{7B979DE3-E1C5-49F8-B45D-FB59A75F51DE}"/>
              </a:ext>
            </a:extLst>
          </p:cNvPr>
          <p:cNvSpPr/>
          <p:nvPr/>
        </p:nvSpPr>
        <p:spPr>
          <a:xfrm>
            <a:off x="8218625" y="5725112"/>
            <a:ext cx="18505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1400" b="1" dirty="0">
                <a:solidFill>
                  <a:srgbClr val="C00000"/>
                </a:solidFill>
              </a:rPr>
              <a:t>No es poden sumar!!</a:t>
            </a:r>
          </a:p>
        </p:txBody>
      </p:sp>
      <p:sp>
        <p:nvSpPr>
          <p:cNvPr id="33" name="Seta: Curvada Para Cima 32">
            <a:extLst>
              <a:ext uri="{FF2B5EF4-FFF2-40B4-BE49-F238E27FC236}">
                <a16:creationId xmlns:a16="http://schemas.microsoft.com/office/drawing/2014/main" id="{69C6FE69-F71C-4BF0-9E1B-F1DDB33D5C46}"/>
              </a:ext>
            </a:extLst>
          </p:cNvPr>
          <p:cNvSpPr/>
          <p:nvPr/>
        </p:nvSpPr>
        <p:spPr>
          <a:xfrm>
            <a:off x="7603976" y="5995723"/>
            <a:ext cx="722915" cy="193525"/>
          </a:xfrm>
          <a:prstGeom prst="curved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>
              <a:solidFill>
                <a:schemeClr val="tx1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F8D778D-7E18-4071-8E7F-36C70D60DB33}"/>
              </a:ext>
            </a:extLst>
          </p:cNvPr>
          <p:cNvSpPr/>
          <p:nvPr/>
        </p:nvSpPr>
        <p:spPr>
          <a:xfrm>
            <a:off x="8905462" y="5137677"/>
            <a:ext cx="821633" cy="37712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95507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" grpId="0"/>
      <p:bldP spid="12" grpId="0" animBg="1"/>
      <p:bldP spid="53" grpId="0"/>
      <p:bldP spid="54" grpId="0" animBg="1"/>
      <p:bldP spid="56" grpId="0"/>
      <p:bldP spid="57" grpId="0" animBg="1"/>
      <p:bldP spid="58" grpId="0" animBg="1"/>
      <p:bldP spid="31" grpId="0"/>
      <p:bldP spid="33" grpId="0" animBg="1"/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A4D76517-1C0B-424F-8E27-A1D0F6F625F8}"/>
              </a:ext>
            </a:extLst>
          </p:cNvPr>
          <p:cNvSpPr/>
          <p:nvPr/>
        </p:nvSpPr>
        <p:spPr>
          <a:xfrm>
            <a:off x="2097902" y="264777"/>
            <a:ext cx="9834783" cy="6266652"/>
          </a:xfrm>
          <a:prstGeom prst="roundRect">
            <a:avLst>
              <a:gd name="adj" fmla="val 3485"/>
            </a:avLst>
          </a:prstGeom>
          <a:solidFill>
            <a:schemeClr val="bg1"/>
          </a:solidFill>
          <a:ln>
            <a:solidFill>
              <a:srgbClr val="0C2B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55" name="Retângulo 54">
            <a:extLst>
              <a:ext uri="{FF2B5EF4-FFF2-40B4-BE49-F238E27FC236}">
                <a16:creationId xmlns:a16="http://schemas.microsoft.com/office/drawing/2014/main" id="{3D56CE06-0642-431B-8411-EDF99DE6BD6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cxnSp>
        <p:nvCxnSpPr>
          <p:cNvPr id="62" name="Conexão reta 61">
            <a:extLst>
              <a:ext uri="{FF2B5EF4-FFF2-40B4-BE49-F238E27FC236}">
                <a16:creationId xmlns:a16="http://schemas.microsoft.com/office/drawing/2014/main" id="{00554600-27E5-4429-910F-B3EE40E178D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xão reta 62">
            <a:extLst>
              <a:ext uri="{FF2B5EF4-FFF2-40B4-BE49-F238E27FC236}">
                <a16:creationId xmlns:a16="http://schemas.microsoft.com/office/drawing/2014/main" id="{5475B379-C5FE-453C-9A4D-6C3D6C71D9AF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ângulo 64">
            <a:extLst>
              <a:ext uri="{FF2B5EF4-FFF2-40B4-BE49-F238E27FC236}">
                <a16:creationId xmlns:a16="http://schemas.microsoft.com/office/drawing/2014/main" id="{6B77819A-4C38-4945-8534-D0606CA9DC01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 10</a:t>
            </a:r>
          </a:p>
        </p:txBody>
      </p:sp>
      <p:sp>
        <p:nvSpPr>
          <p:cNvPr id="69" name="Retângulo 68">
            <a:extLst>
              <a:ext uri="{FF2B5EF4-FFF2-40B4-BE49-F238E27FC236}">
                <a16:creationId xmlns:a16="http://schemas.microsoft.com/office/drawing/2014/main" id="{B21078D2-F25A-444D-97A7-65B03468A5E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70" name="Imagem 69">
            <a:extLst>
              <a:ext uri="{FF2B5EF4-FFF2-40B4-BE49-F238E27FC236}">
                <a16:creationId xmlns:a16="http://schemas.microsoft.com/office/drawing/2014/main" id="{6D23AC89-37BB-4862-9171-7FDB4838362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25" name="Retângulo: Cantos Arredondados 24">
            <a:hlinkClick r:id="rId4" action="ppaction://hlinksldjump"/>
            <a:extLst>
              <a:ext uri="{FF2B5EF4-FFF2-40B4-BE49-F238E27FC236}">
                <a16:creationId xmlns:a16="http://schemas.microsoft.com/office/drawing/2014/main" id="{AAABCDB2-B505-4555-A5A8-AA19B32DAFFB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Potència d'una Matriu</a:t>
            </a:r>
            <a:r>
              <a:rPr lang="ca-ES" b="1" dirty="0">
                <a:solidFill>
                  <a:srgbClr val="F25E4F"/>
                </a:solidFill>
              </a:rPr>
              <a:t> </a:t>
            </a:r>
            <a:endParaRPr lang="ca-ES" b="1" dirty="0">
              <a:solidFill>
                <a:schemeClr val="tx1"/>
              </a:solidFill>
            </a:endParaRPr>
          </a:p>
        </p:txBody>
      </p:sp>
      <p:sp>
        <p:nvSpPr>
          <p:cNvPr id="26" name="Retângulo: Cantos Arredondados 25">
            <a:hlinkClick r:id="rId5" action="ppaction://hlinksldjump"/>
            <a:extLst>
              <a:ext uri="{FF2B5EF4-FFF2-40B4-BE49-F238E27FC236}">
                <a16:creationId xmlns:a16="http://schemas.microsoft.com/office/drawing/2014/main" id="{24712199-1319-44C4-BD18-979A094E1EF8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>
                <a:solidFill>
                  <a:schemeClr val="tx1"/>
                </a:solidFill>
              </a:rPr>
              <a:t>Altres Proposicions i Relacions de Matrius</a:t>
            </a:r>
          </a:p>
        </p:txBody>
      </p:sp>
      <p:sp>
        <p:nvSpPr>
          <p:cNvPr id="27" name="Retângulo: Cantos Arredondados 26">
            <a:hlinkClick r:id="rId6" action="ppaction://hlinksldjump"/>
            <a:extLst>
              <a:ext uri="{FF2B5EF4-FFF2-40B4-BE49-F238E27FC236}">
                <a16:creationId xmlns:a16="http://schemas.microsoft.com/office/drawing/2014/main" id="{B1A50AFE-FB46-4F24-8A84-7493B6CF4C7F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>
                <a:solidFill>
                  <a:schemeClr val="tx1"/>
                </a:solidFill>
              </a:rPr>
              <a:t>Posa't a prova!</a:t>
            </a: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A92BE257-4CCE-4700-B953-2DC57C073D92}"/>
              </a:ext>
            </a:extLst>
          </p:cNvPr>
          <p:cNvSpPr/>
          <p:nvPr/>
        </p:nvSpPr>
        <p:spPr>
          <a:xfrm>
            <a:off x="2313657" y="559983"/>
            <a:ext cx="97486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sz="2400" b="1" dirty="0">
                <a:solidFill>
                  <a:srgbClr val="0C2B8E"/>
                </a:solidFill>
              </a:rPr>
              <a:t>Relacions de Matrius - CERT o FALS?...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11D49555-8BF3-4878-87AB-5563F1BC47CD}"/>
                  </a:ext>
                </a:extLst>
              </p:cNvPr>
              <p:cNvSpPr/>
              <p:nvPr/>
            </p:nvSpPr>
            <p:spPr>
              <a:xfrm>
                <a:off x="2298869" y="1132888"/>
                <a:ext cx="895977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ca-ES" sz="2400" dirty="0"/>
                  <a:t>Per a dues matrius </a:t>
                </a:r>
                <a14:m>
                  <m:oMath xmlns:m="http://schemas.openxmlformats.org/officeDocument/2006/math">
                    <m:r>
                      <a:rPr lang="ca-ES" sz="24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ca-E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ca-E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  <m:r>
                      <a:rPr lang="ca-E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ca-ES" sz="2400" dirty="0"/>
                  <a:t>, </a:t>
                </a:r>
                <a14:m>
                  <m:oMath xmlns:m="http://schemas.openxmlformats.org/officeDocument/2006/math"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ca-ES" sz="2400" dirty="0"/>
                  <a:t> i </a:t>
                </a:r>
                <a14:m>
                  <m:oMath xmlns:m="http://schemas.openxmlformats.org/officeDocument/2006/math"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ca-ES" sz="2400" dirty="0"/>
                  <a:t> és cert que:…</a:t>
                </a:r>
              </a:p>
            </p:txBody>
          </p:sp>
        </mc:Choice>
        <mc:Fallback xmlns="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11D49555-8BF3-4878-87AB-5563F1BC47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8869" y="1132888"/>
                <a:ext cx="8959777" cy="461665"/>
              </a:xfrm>
              <a:prstGeom prst="rect">
                <a:avLst/>
              </a:prstGeom>
              <a:blipFill>
                <a:blip r:embed="rId7"/>
                <a:stretch>
                  <a:fillRect l="-1020" t="-10526" b="-28947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tângulo: Cantos Arredondados 46">
                <a:extLst>
                  <a:ext uri="{FF2B5EF4-FFF2-40B4-BE49-F238E27FC236}">
                    <a16:creationId xmlns:a16="http://schemas.microsoft.com/office/drawing/2014/main" id="{FCC04EF2-E70C-4E2C-9458-CD378D0737B6}"/>
                  </a:ext>
                </a:extLst>
              </p:cNvPr>
              <p:cNvSpPr/>
              <p:nvPr/>
            </p:nvSpPr>
            <p:spPr>
              <a:xfrm>
                <a:off x="2298870" y="2000999"/>
                <a:ext cx="2162598" cy="51077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a-ES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a-ES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a-ES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</m:e>
                          </m:d>
                        </m:e>
                        <m:sup>
                          <m:r>
                            <a:rPr lang="ca-ES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a-ES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ca-ES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a-ES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ca-ES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ca-ES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a-ES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ca-ES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ca-ES" sz="2400" dirty="0"/>
              </a:p>
            </p:txBody>
          </p:sp>
        </mc:Choice>
        <mc:Fallback xmlns="">
          <p:sp>
            <p:nvSpPr>
              <p:cNvPr id="47" name="Retângulo: Cantos Arredondados 46">
                <a:extLst>
                  <a:ext uri="{FF2B5EF4-FFF2-40B4-BE49-F238E27FC236}">
                    <a16:creationId xmlns:a16="http://schemas.microsoft.com/office/drawing/2014/main" id="{FCC04EF2-E70C-4E2C-9458-CD378D0737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8870" y="2000999"/>
                <a:ext cx="2162598" cy="510778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tângulo: Cantos Arredondados 48">
                <a:extLst>
                  <a:ext uri="{FF2B5EF4-FFF2-40B4-BE49-F238E27FC236}">
                    <a16:creationId xmlns:a16="http://schemas.microsoft.com/office/drawing/2014/main" id="{FE140E50-E830-451C-B6BE-DF1984FF213F}"/>
                  </a:ext>
                </a:extLst>
              </p:cNvPr>
              <p:cNvSpPr/>
              <p:nvPr/>
            </p:nvSpPr>
            <p:spPr>
              <a:xfrm>
                <a:off x="2298869" y="4294895"/>
                <a:ext cx="3797131" cy="510778"/>
              </a:xfrm>
              <a:prstGeom prst="round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ca-ES" sz="24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a-ES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ca-ES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a-ES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d>
                        <m:dPr>
                          <m:ctrlPr>
                            <a:rPr lang="ca-ES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a-ES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ca-ES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ca-ES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ca-ES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ca-ES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a-ES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ca-ES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ca-ES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a-ES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a-ES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ca-ES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ca-ES" sz="2400" dirty="0"/>
              </a:p>
            </p:txBody>
          </p:sp>
        </mc:Choice>
        <mc:Fallback xmlns="">
          <p:sp>
            <p:nvSpPr>
              <p:cNvPr id="49" name="Retângulo: Cantos Arredondados 48">
                <a:extLst>
                  <a:ext uri="{FF2B5EF4-FFF2-40B4-BE49-F238E27FC236}">
                    <a16:creationId xmlns:a16="http://schemas.microsoft.com/office/drawing/2014/main" id="{FE140E50-E830-451C-B6BE-DF1984FF21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8869" y="4294895"/>
                <a:ext cx="3797131" cy="510778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ixaDeTexto 4">
            <a:extLst>
              <a:ext uri="{FF2B5EF4-FFF2-40B4-BE49-F238E27FC236}">
                <a16:creationId xmlns:a16="http://schemas.microsoft.com/office/drawing/2014/main" id="{46FE0B3C-46D8-4236-8511-0BB8A050F833}"/>
              </a:ext>
            </a:extLst>
          </p:cNvPr>
          <p:cNvSpPr txBox="1"/>
          <p:nvPr/>
        </p:nvSpPr>
        <p:spPr>
          <a:xfrm>
            <a:off x="6437994" y="4266834"/>
            <a:ext cx="1151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NO!</a:t>
            </a:r>
          </a:p>
        </p:txBody>
      </p:sp>
      <p:cxnSp>
        <p:nvCxnSpPr>
          <p:cNvPr id="7" name="Conexão reta 6">
            <a:extLst>
              <a:ext uri="{FF2B5EF4-FFF2-40B4-BE49-F238E27FC236}">
                <a16:creationId xmlns:a16="http://schemas.microsoft.com/office/drawing/2014/main" id="{4CEDEAB5-258F-4143-87B6-D06845738880}"/>
              </a:ext>
            </a:extLst>
          </p:cNvPr>
          <p:cNvCxnSpPr/>
          <p:nvPr/>
        </p:nvCxnSpPr>
        <p:spPr>
          <a:xfrm flipV="1">
            <a:off x="3339977" y="2191557"/>
            <a:ext cx="197539" cy="13636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46E03D64-E2EA-4567-840B-87AA82C23630}"/>
              </a:ext>
            </a:extLst>
          </p:cNvPr>
          <p:cNvCxnSpPr/>
          <p:nvPr/>
        </p:nvCxnSpPr>
        <p:spPr>
          <a:xfrm flipV="1">
            <a:off x="4574900" y="4482101"/>
            <a:ext cx="197539" cy="13636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ângulo: Cantos Arredondados 29">
                <a:extLst>
                  <a:ext uri="{FF2B5EF4-FFF2-40B4-BE49-F238E27FC236}">
                    <a16:creationId xmlns:a16="http://schemas.microsoft.com/office/drawing/2014/main" id="{222E6276-2248-4F5C-B1BA-CF72B88B0898}"/>
                  </a:ext>
                </a:extLst>
              </p:cNvPr>
              <p:cNvSpPr/>
              <p:nvPr/>
            </p:nvSpPr>
            <p:spPr>
              <a:xfrm>
                <a:off x="2298869" y="3147947"/>
                <a:ext cx="3797131" cy="51077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a-ES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a-ES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a-ES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ca-ES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ca-ES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  <m:sup>
                          <m:r>
                            <a:rPr lang="ca-ES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a-ES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ca-ES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a-ES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ca-ES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ca-ES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a-ES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ca-ES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  <m:r>
                            <a:rPr lang="ca-ES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ca-ES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ca-ES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ca-ES" sz="2400" dirty="0"/>
              </a:p>
            </p:txBody>
          </p:sp>
        </mc:Choice>
        <mc:Fallback xmlns="">
          <p:sp>
            <p:nvSpPr>
              <p:cNvPr id="30" name="Retângulo: Cantos Arredondados 29">
                <a:extLst>
                  <a:ext uri="{FF2B5EF4-FFF2-40B4-BE49-F238E27FC236}">
                    <a16:creationId xmlns:a16="http://schemas.microsoft.com/office/drawing/2014/main" id="{222E6276-2248-4F5C-B1BA-CF72B88B08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8869" y="3147947"/>
                <a:ext cx="3797131" cy="510778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Conexão reta 33">
            <a:extLst>
              <a:ext uri="{FF2B5EF4-FFF2-40B4-BE49-F238E27FC236}">
                <a16:creationId xmlns:a16="http://schemas.microsoft.com/office/drawing/2014/main" id="{DECA7B32-9910-43F1-9BAD-5C2EFE6ABFBE}"/>
              </a:ext>
            </a:extLst>
          </p:cNvPr>
          <p:cNvCxnSpPr/>
          <p:nvPr/>
        </p:nvCxnSpPr>
        <p:spPr>
          <a:xfrm flipV="1">
            <a:off x="3720788" y="3329920"/>
            <a:ext cx="197539" cy="13636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tângulo: Cantos Arredondados 34">
            <a:extLst>
              <a:ext uri="{FF2B5EF4-FFF2-40B4-BE49-F238E27FC236}">
                <a16:creationId xmlns:a16="http://schemas.microsoft.com/office/drawing/2014/main" id="{33868D4B-DA10-4A04-9852-0E8045E9147A}"/>
              </a:ext>
            </a:extLst>
          </p:cNvPr>
          <p:cNvSpPr/>
          <p:nvPr/>
        </p:nvSpPr>
        <p:spPr>
          <a:xfrm>
            <a:off x="2889388" y="4881194"/>
            <a:ext cx="8232039" cy="149234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942C1CEC-AC39-417F-9DD5-C32603DEE606}"/>
                  </a:ext>
                </a:extLst>
              </p:cNvPr>
              <p:cNvSpPr/>
              <p:nvPr/>
            </p:nvSpPr>
            <p:spPr>
              <a:xfrm>
                <a:off x="3103305" y="4934808"/>
                <a:ext cx="7864958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ca-ES" sz="2400" b="1" dirty="0"/>
                  <a:t>Observeu que</a:t>
                </a:r>
                <a:r>
                  <a:rPr lang="ca-ES" sz="24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ca-ES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a-ES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ca-ES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ca-ES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d>
                        <m:dPr>
                          <m:ctrlPr>
                            <a:rPr lang="ca-ES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a-ES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ca-ES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a-ES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ca-ES" sz="2400" b="0" i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a-ES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ca-ES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a-ES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ca-ES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a-ES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ca-ES" sz="2400" b="0" i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a-ES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ca-ES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a-ES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ca-ES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a-ES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ca-ES" sz="2400" i="1" dirty="0">
                  <a:solidFill>
                    <a:sysClr val="windowText" lastClr="000000"/>
                  </a:solidFill>
                  <a:latin typeface="Cambria Math" panose="02040503050406030204" pitchFamily="18" charset="0"/>
                </a:endParaRPr>
              </a:p>
              <a:p>
                <a:r>
                  <a:rPr lang="ca-ES" sz="2400" b="0" dirty="0">
                    <a:solidFill>
                      <a:sysClr val="windowText" lastClr="000000"/>
                    </a:solidFill>
                  </a:rPr>
                  <a:t>                  </a:t>
                </a:r>
                <a14:m>
                  <m:oMath xmlns:m="http://schemas.openxmlformats.org/officeDocument/2006/math">
                    <m:r>
                      <a:rPr lang="ca-ES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             =</m:t>
                    </m:r>
                    <m:r>
                      <a:rPr lang="ca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𝐴𝐴</m:t>
                    </m:r>
                    <m:r>
                      <a:rPr lang="ca-ES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ca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ca-ES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ca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𝐵𝐴</m:t>
                    </m:r>
                    <m:r>
                      <a:rPr lang="ca-ES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ca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𝐵𝐵</m:t>
                    </m:r>
                    <m:r>
                      <a:rPr lang="ca-ES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ca-ES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a-ES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a-ES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ca-ES" sz="2400" i="1" dirty="0">
                  <a:solidFill>
                    <a:sysClr val="windowText" lastClr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942C1CEC-AC39-417F-9DD5-C32603DEE6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3305" y="4934808"/>
                <a:ext cx="7864958" cy="1200329"/>
              </a:xfrm>
              <a:prstGeom prst="rect">
                <a:avLst/>
              </a:prstGeom>
              <a:blipFill>
                <a:blip r:embed="rId11"/>
                <a:stretch>
                  <a:fillRect l="-1163" t="-4082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Oval 36">
            <a:extLst>
              <a:ext uri="{FF2B5EF4-FFF2-40B4-BE49-F238E27FC236}">
                <a16:creationId xmlns:a16="http://schemas.microsoft.com/office/drawing/2014/main" id="{82F5AA1C-82E8-41DC-9956-A04EE4923B9D}"/>
              </a:ext>
            </a:extLst>
          </p:cNvPr>
          <p:cNvSpPr/>
          <p:nvPr/>
        </p:nvSpPr>
        <p:spPr>
          <a:xfrm>
            <a:off x="6371278" y="5714269"/>
            <a:ext cx="472272" cy="37712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1DE825ED-DDA8-44EA-94B0-51B14DD3931B}"/>
              </a:ext>
            </a:extLst>
          </p:cNvPr>
          <p:cNvSpPr/>
          <p:nvPr/>
        </p:nvSpPr>
        <p:spPr>
          <a:xfrm>
            <a:off x="3252482" y="6041122"/>
            <a:ext cx="34428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1400" b="1" dirty="0">
                <a:solidFill>
                  <a:srgbClr val="C00000"/>
                </a:solidFill>
              </a:rPr>
              <a:t>El producte de Matrius no és commutatiu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32A818C4-84E9-40BF-BBF5-8083C02B2715}"/>
              </a:ext>
            </a:extLst>
          </p:cNvPr>
          <p:cNvSpPr/>
          <p:nvPr/>
        </p:nvSpPr>
        <p:spPr>
          <a:xfrm>
            <a:off x="7141434" y="5716761"/>
            <a:ext cx="472272" cy="37712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41" name="Seta: Curvada Para Cima 40">
            <a:extLst>
              <a:ext uri="{FF2B5EF4-FFF2-40B4-BE49-F238E27FC236}">
                <a16:creationId xmlns:a16="http://schemas.microsoft.com/office/drawing/2014/main" id="{5F015F0C-96A5-4A2D-B251-FAF7DC4D7580}"/>
              </a:ext>
            </a:extLst>
          </p:cNvPr>
          <p:cNvSpPr/>
          <p:nvPr/>
        </p:nvSpPr>
        <p:spPr>
          <a:xfrm>
            <a:off x="6586503" y="6094390"/>
            <a:ext cx="722915" cy="193525"/>
          </a:xfrm>
          <a:prstGeom prst="curved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>
              <a:solidFill>
                <a:schemeClr val="tx1"/>
              </a:solidFill>
            </a:endParaRPr>
          </a:p>
        </p:txBody>
      </p:sp>
      <p:sp>
        <p:nvSpPr>
          <p:cNvPr id="42" name="Retângulo 41">
            <a:extLst>
              <a:ext uri="{FF2B5EF4-FFF2-40B4-BE49-F238E27FC236}">
                <a16:creationId xmlns:a16="http://schemas.microsoft.com/office/drawing/2014/main" id="{7DC142BB-6096-48E0-8D74-E0DB59F299DE}"/>
              </a:ext>
            </a:extLst>
          </p:cNvPr>
          <p:cNvSpPr/>
          <p:nvPr/>
        </p:nvSpPr>
        <p:spPr>
          <a:xfrm>
            <a:off x="7252940" y="6034862"/>
            <a:ext cx="18505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1400" b="1" dirty="0">
                <a:solidFill>
                  <a:srgbClr val="C00000"/>
                </a:solidFill>
              </a:rPr>
              <a:t>No es poden sumar!!</a:t>
            </a:r>
          </a:p>
        </p:txBody>
      </p:sp>
      <p:pic>
        <p:nvPicPr>
          <p:cNvPr id="45" name="Imagem 44">
            <a:extLst>
              <a:ext uri="{FF2B5EF4-FFF2-40B4-BE49-F238E27FC236}">
                <a16:creationId xmlns:a16="http://schemas.microsoft.com/office/drawing/2014/main" id="{1DF36E3F-5805-4440-84E4-4DD31AC66682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46" name="Retângulo: Cantos Arredondados 45">
            <a:extLst>
              <a:ext uri="{FF2B5EF4-FFF2-40B4-BE49-F238E27FC236}">
                <a16:creationId xmlns:a16="http://schemas.microsoft.com/office/drawing/2014/main" id="{38CE179E-0C86-4AAD-8A7C-25B0F6433219}"/>
              </a:ext>
            </a:extLst>
          </p:cNvPr>
          <p:cNvSpPr/>
          <p:nvPr/>
        </p:nvSpPr>
        <p:spPr>
          <a:xfrm>
            <a:off x="6165330" y="2223622"/>
            <a:ext cx="5738327" cy="2377075"/>
          </a:xfrm>
          <a:prstGeom prst="roundRect">
            <a:avLst>
              <a:gd name="adj" fmla="val 11908"/>
            </a:avLst>
          </a:prstGeom>
          <a:solidFill>
            <a:schemeClr val="tx1">
              <a:lumMod val="75000"/>
              <a:lumOff val="2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 marL="984250" indent="-984250" algn="ctr">
              <a:spcAft>
                <a:spcPts val="600"/>
              </a:spcAft>
            </a:pPr>
            <a:r>
              <a:rPr lang="ca-ES" sz="2800" b="1" dirty="0">
                <a:solidFill>
                  <a:srgbClr val="F25E4F"/>
                </a:solidFill>
              </a:rPr>
              <a:t>Recordeu... </a:t>
            </a:r>
          </a:p>
          <a:p>
            <a:pPr marL="984250" indent="-984250" algn="ctr">
              <a:spcAft>
                <a:spcPts val="600"/>
              </a:spcAft>
            </a:pPr>
            <a:r>
              <a:rPr lang="ca-ES" sz="2400" dirty="0">
                <a:solidFill>
                  <a:schemeClr val="bg1"/>
                </a:solidFill>
              </a:rPr>
              <a:t>PRECAUCIÓ amb el Producte de Matrius!!!!</a:t>
            </a:r>
          </a:p>
          <a:p>
            <a:pPr marL="984250" indent="-984250" algn="ctr">
              <a:spcAft>
                <a:spcPts val="600"/>
              </a:spcAft>
            </a:pPr>
            <a:r>
              <a:rPr lang="ca-ES" sz="2400" b="1" dirty="0">
                <a:solidFill>
                  <a:schemeClr val="bg1"/>
                </a:solidFill>
              </a:rPr>
              <a:t>NO ÉS COMMUTATIU!  </a:t>
            </a:r>
          </a:p>
          <a:p>
            <a:pPr algn="ctr">
              <a:spcAft>
                <a:spcPts val="600"/>
              </a:spcAft>
            </a:pPr>
            <a:r>
              <a:rPr lang="ca-ES" dirty="0">
                <a:solidFill>
                  <a:schemeClr val="bg1"/>
                </a:solidFill>
              </a:rPr>
              <a:t>És un </a:t>
            </a:r>
            <a:r>
              <a:rPr lang="ca-ES" b="1" dirty="0">
                <a:solidFill>
                  <a:schemeClr val="bg1"/>
                </a:solidFill>
              </a:rPr>
              <a:t>error comú </a:t>
            </a:r>
            <a:r>
              <a:rPr lang="ca-ES" dirty="0">
                <a:solidFill>
                  <a:schemeClr val="bg1"/>
                </a:solidFill>
              </a:rPr>
              <a:t>caure en "la trampa de l'ordre alfabètic", escrivint, per exemple, XY en lloc de YX! </a:t>
            </a:r>
            <a:endParaRPr lang="ca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00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" grpId="0"/>
      <p:bldP spid="5" grpId="1"/>
      <p:bldP spid="35" grpId="0" animBg="1"/>
      <p:bldP spid="35" grpId="1" animBg="1"/>
      <p:bldP spid="36" grpId="0"/>
      <p:bldP spid="36" grpId="1"/>
      <p:bldP spid="37" grpId="0" animBg="1"/>
      <p:bldP spid="37" grpId="1" animBg="1"/>
      <p:bldP spid="38" grpId="0"/>
      <p:bldP spid="38" grpId="1"/>
      <p:bldP spid="40" grpId="0" animBg="1"/>
      <p:bldP spid="40" grpId="1" animBg="1"/>
      <p:bldP spid="41" grpId="0" animBg="1"/>
      <p:bldP spid="41" grpId="1" animBg="1"/>
      <p:bldP spid="42" grpId="0"/>
      <p:bldP spid="42" grpId="1"/>
      <p:bldP spid="4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2" name="Retângulo 51">
            <a:extLst>
              <a:ext uri="{FF2B5EF4-FFF2-40B4-BE49-F238E27FC236}">
                <a16:creationId xmlns:a16="http://schemas.microsoft.com/office/drawing/2014/main" id="{286D308E-63C5-47F1-9E0E-F3531A9487D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59" name="Conexão reta 58">
            <a:extLst>
              <a:ext uri="{FF2B5EF4-FFF2-40B4-BE49-F238E27FC236}">
                <a16:creationId xmlns:a16="http://schemas.microsoft.com/office/drawing/2014/main" id="{A2760DBB-EBA6-49AA-9F22-3CB1272274CE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xão reta 59">
            <a:extLst>
              <a:ext uri="{FF2B5EF4-FFF2-40B4-BE49-F238E27FC236}">
                <a16:creationId xmlns:a16="http://schemas.microsoft.com/office/drawing/2014/main" id="{F2AAEAA8-F003-4A11-BD60-DEB920BA3660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61">
            <a:extLst>
              <a:ext uri="{FF2B5EF4-FFF2-40B4-BE49-F238E27FC236}">
                <a16:creationId xmlns:a16="http://schemas.microsoft.com/office/drawing/2014/main" id="{320E92BB-215D-4A62-ACC1-CA638D27C60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 10</a:t>
            </a:r>
          </a:p>
        </p:txBody>
      </p:sp>
      <p:sp>
        <p:nvSpPr>
          <p:cNvPr id="66" name="Retângulo 65">
            <a:extLst>
              <a:ext uri="{FF2B5EF4-FFF2-40B4-BE49-F238E27FC236}">
                <a16:creationId xmlns:a16="http://schemas.microsoft.com/office/drawing/2014/main" id="{3DF32EE7-A1F6-44A5-A497-624B7B8AE5F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7" name="Imagem 66">
            <a:extLst>
              <a:ext uri="{FF2B5EF4-FFF2-40B4-BE49-F238E27FC236}">
                <a16:creationId xmlns:a16="http://schemas.microsoft.com/office/drawing/2014/main" id="{F9912370-1C10-4BCD-8079-31AF45B2383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26" name="Retângulo: Cantos Arredondados 25">
            <a:hlinkClick r:id="rId7" action="ppaction://hlinksldjump"/>
            <a:extLst>
              <a:ext uri="{FF2B5EF4-FFF2-40B4-BE49-F238E27FC236}">
                <a16:creationId xmlns:a16="http://schemas.microsoft.com/office/drawing/2014/main" id="{5D7D8393-C7F2-4FB3-A8C7-BBA540DCFBDF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Potència d'una Matriu</a:t>
            </a:r>
            <a:r>
              <a:rPr lang="ca-ES" b="1" dirty="0">
                <a:solidFill>
                  <a:srgbClr val="F25E4F"/>
                </a:solidFill>
              </a:rPr>
              <a:t> </a:t>
            </a:r>
            <a:endParaRPr lang="ca-ES" b="1" dirty="0">
              <a:solidFill>
                <a:schemeClr val="tx1"/>
              </a:solidFill>
            </a:endParaRPr>
          </a:p>
        </p:txBody>
      </p:sp>
      <p:sp>
        <p:nvSpPr>
          <p:cNvPr id="27" name="Retângulo: Cantos Arredondados 26">
            <a:hlinkClick r:id="rId8" action="ppaction://hlinksldjump"/>
            <a:extLst>
              <a:ext uri="{FF2B5EF4-FFF2-40B4-BE49-F238E27FC236}">
                <a16:creationId xmlns:a16="http://schemas.microsoft.com/office/drawing/2014/main" id="{588E973F-0CEE-4EFE-88CB-30AC0E4B3A27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>
                <a:solidFill>
                  <a:schemeClr val="tx1"/>
                </a:solidFill>
              </a:rPr>
              <a:t>Altres Proposicions i Relacions de Matrius</a:t>
            </a:r>
          </a:p>
        </p:txBody>
      </p:sp>
      <p:sp>
        <p:nvSpPr>
          <p:cNvPr id="28" name="Retângulo: Cantos Arredondados 27">
            <a:hlinkClick r:id="rId9" action="ppaction://hlinksldjump"/>
            <a:extLst>
              <a:ext uri="{FF2B5EF4-FFF2-40B4-BE49-F238E27FC236}">
                <a16:creationId xmlns:a16="http://schemas.microsoft.com/office/drawing/2014/main" id="{512EAC3B-615F-49A2-9886-12E71E80483A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>
                <a:solidFill>
                  <a:schemeClr val="tx1"/>
                </a:solidFill>
              </a:rPr>
              <a:t>Posa't a prova!</a:t>
            </a:r>
          </a:p>
        </p:txBody>
      </p:sp>
      <p:pic>
        <p:nvPicPr>
          <p:cNvPr id="17" name="Imagem 16" descr="Uma imagem com edifício&#10;&#10;Descrição gerada automaticamente">
            <a:extLst>
              <a:ext uri="{FF2B5EF4-FFF2-40B4-BE49-F238E27FC236}">
                <a16:creationId xmlns:a16="http://schemas.microsoft.com/office/drawing/2014/main" id="{6E34387F-C9CA-484A-A727-A354C588EEC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604" y="870330"/>
            <a:ext cx="5402428" cy="511734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4C15AB1E-F8DD-46CF-8882-09B8D12404E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395416" y="594670"/>
            <a:ext cx="2166931" cy="5846692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C7991DC2-491F-4D61-9A95-ACB9EDFB3857}"/>
              </a:ext>
            </a:extLst>
          </p:cNvPr>
          <p:cNvSpPr txBox="1"/>
          <p:nvPr/>
        </p:nvSpPr>
        <p:spPr>
          <a:xfrm>
            <a:off x="2410490" y="546559"/>
            <a:ext cx="21669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400" dirty="0">
                <a:solidFill>
                  <a:srgbClr val="0C2B8E"/>
                </a:solidFill>
                <a:latin typeface="Freestyle Script" panose="030804020302050B0404" pitchFamily="66" charset="0"/>
              </a:rPr>
              <a:t>Pot ser necessari llapis i paper per a respondre a aquestes preguntes finals!…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891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2" name="Retângulo 51">
            <a:extLst>
              <a:ext uri="{FF2B5EF4-FFF2-40B4-BE49-F238E27FC236}">
                <a16:creationId xmlns:a16="http://schemas.microsoft.com/office/drawing/2014/main" id="{286D308E-63C5-47F1-9E0E-F3531A9487D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59" name="Conexão reta 58">
            <a:extLst>
              <a:ext uri="{FF2B5EF4-FFF2-40B4-BE49-F238E27FC236}">
                <a16:creationId xmlns:a16="http://schemas.microsoft.com/office/drawing/2014/main" id="{A2760DBB-EBA6-49AA-9F22-3CB1272274CE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xão reta 59">
            <a:extLst>
              <a:ext uri="{FF2B5EF4-FFF2-40B4-BE49-F238E27FC236}">
                <a16:creationId xmlns:a16="http://schemas.microsoft.com/office/drawing/2014/main" id="{F2AAEAA8-F003-4A11-BD60-DEB920BA3660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61">
            <a:extLst>
              <a:ext uri="{FF2B5EF4-FFF2-40B4-BE49-F238E27FC236}">
                <a16:creationId xmlns:a16="http://schemas.microsoft.com/office/drawing/2014/main" id="{320E92BB-215D-4A62-ACC1-CA638D27C60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 10</a:t>
            </a:r>
          </a:p>
        </p:txBody>
      </p:sp>
      <p:sp>
        <p:nvSpPr>
          <p:cNvPr id="66" name="Retângulo 65">
            <a:extLst>
              <a:ext uri="{FF2B5EF4-FFF2-40B4-BE49-F238E27FC236}">
                <a16:creationId xmlns:a16="http://schemas.microsoft.com/office/drawing/2014/main" id="{3DF32EE7-A1F6-44A5-A497-624B7B8AE5F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7" name="Imagem 66">
            <a:extLst>
              <a:ext uri="{FF2B5EF4-FFF2-40B4-BE49-F238E27FC236}">
                <a16:creationId xmlns:a16="http://schemas.microsoft.com/office/drawing/2014/main" id="{F9912370-1C10-4BCD-8079-31AF45B2383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26" name="Retângulo: Cantos Arredondados 25">
            <a:hlinkClick r:id="rId6" action="ppaction://hlinksldjump"/>
            <a:extLst>
              <a:ext uri="{FF2B5EF4-FFF2-40B4-BE49-F238E27FC236}">
                <a16:creationId xmlns:a16="http://schemas.microsoft.com/office/drawing/2014/main" id="{5D7D8393-C7F2-4FB3-A8C7-BBA540DCFBDF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Potència d'una Matriu</a:t>
            </a:r>
            <a:r>
              <a:rPr lang="ca-ES" b="1" dirty="0">
                <a:solidFill>
                  <a:srgbClr val="F25E4F"/>
                </a:solidFill>
              </a:rPr>
              <a:t> </a:t>
            </a:r>
            <a:endParaRPr lang="ca-ES" b="1" dirty="0">
              <a:solidFill>
                <a:schemeClr val="tx1"/>
              </a:solidFill>
            </a:endParaRPr>
          </a:p>
        </p:txBody>
      </p:sp>
      <p:sp>
        <p:nvSpPr>
          <p:cNvPr id="27" name="Retângulo: Cantos Arredondados 26">
            <a:hlinkClick r:id="rId7" action="ppaction://hlinksldjump"/>
            <a:extLst>
              <a:ext uri="{FF2B5EF4-FFF2-40B4-BE49-F238E27FC236}">
                <a16:creationId xmlns:a16="http://schemas.microsoft.com/office/drawing/2014/main" id="{588E973F-0CEE-4EFE-88CB-30AC0E4B3A27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>
                <a:solidFill>
                  <a:schemeClr val="tx1"/>
                </a:solidFill>
              </a:rPr>
              <a:t>Altres Proposicions i Relacions de Matrius</a:t>
            </a:r>
          </a:p>
        </p:txBody>
      </p:sp>
      <p:sp>
        <p:nvSpPr>
          <p:cNvPr id="28" name="Retângulo: Cantos Arredondados 27">
            <a:hlinkClick r:id="rId8" action="ppaction://hlinksldjump"/>
            <a:extLst>
              <a:ext uri="{FF2B5EF4-FFF2-40B4-BE49-F238E27FC236}">
                <a16:creationId xmlns:a16="http://schemas.microsoft.com/office/drawing/2014/main" id="{512EAC3B-615F-49A2-9886-12E71E80483A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>
                <a:solidFill>
                  <a:schemeClr val="tx1"/>
                </a:solidFill>
              </a:rPr>
              <a:t>Posa't a prova!</a:t>
            </a:r>
          </a:p>
        </p:txBody>
      </p:sp>
      <p:sp>
        <p:nvSpPr>
          <p:cNvPr id="2" name="ISPRING_QUIZ_SHAPE0">
            <a:extLst>
              <a:ext uri="{FF2B5EF4-FFF2-40B4-BE49-F238E27FC236}">
                <a16:creationId xmlns:a16="http://schemas.microsoft.com/office/drawing/2014/main" id="{6E329BA6-659B-4427-8686-1475A81C054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4" name="ISPRING_QUIZ_SHAPE1">
            <a:extLst>
              <a:ext uri="{FF2B5EF4-FFF2-40B4-BE49-F238E27FC236}">
                <a16:creationId xmlns:a16="http://schemas.microsoft.com/office/drawing/2014/main" id="{3FF019AA-5DF5-470C-B38D-8EC42177D829}"/>
              </a:ext>
            </a:extLst>
          </p:cNvPr>
          <p:cNvPicPr>
            <a:picLocks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2147570" y="1851660"/>
            <a:ext cx="78994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5" name="ISPRING_QUIZ_SHAPE2">
            <a:extLst>
              <a:ext uri="{FF2B5EF4-FFF2-40B4-BE49-F238E27FC236}">
                <a16:creationId xmlns:a16="http://schemas.microsoft.com/office/drawing/2014/main" id="{571DB2EA-6AEB-4BB8-855F-BDDEDA8DDF6D}"/>
              </a:ext>
            </a:extLst>
          </p:cNvPr>
          <p:cNvSpPr txBox="1"/>
          <p:nvPr/>
        </p:nvSpPr>
        <p:spPr>
          <a:xfrm>
            <a:off x="731520" y="411480"/>
            <a:ext cx="1072896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ca-ES" sz="30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Quiz</a:t>
            </a:r>
          </a:p>
        </p:txBody>
      </p:sp>
      <p:pic>
        <p:nvPicPr>
          <p:cNvPr id="9" name="ISPRING_QUIZ_SHAPE3">
            <a:extLst>
              <a:ext uri="{FF2B5EF4-FFF2-40B4-BE49-F238E27FC236}">
                <a16:creationId xmlns:a16="http://schemas.microsoft.com/office/drawing/2014/main" id="{8BA7ACF4-42D7-49ED-B44F-DBC3681B4641}"/>
              </a:ext>
            </a:extLst>
          </p:cNvPr>
          <p:cNvPicPr>
            <a:picLocks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5357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10" name="ISPRING_QUIZ_SHAPE4">
            <a:extLst>
              <a:ext uri="{FF2B5EF4-FFF2-40B4-BE49-F238E27FC236}">
                <a16:creationId xmlns:a16="http://schemas.microsoft.com/office/drawing/2014/main" id="{DD334B62-F893-4182-B6F9-5CCA029B0707}"/>
              </a:ext>
            </a:extLst>
          </p:cNvPr>
          <p:cNvSpPr txBox="1"/>
          <p:nvPr/>
        </p:nvSpPr>
        <p:spPr>
          <a:xfrm>
            <a:off x="731520" y="1097280"/>
            <a:ext cx="1072896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Click the </a:t>
            </a:r>
            <a:r>
              <a:rPr lang="en-US" sz="2200" b="1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Quiz</a:t>
            </a:r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button to edit this object</a:t>
            </a:r>
            <a:endParaRPr lang="ca-ES" sz="2200">
              <a:solidFill>
                <a:srgbClr val="343944"/>
              </a:solidFill>
              <a:effectLst/>
              <a:latin typeface="Segoe UI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72995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D7D4C189-D4AD-4072-A44D-852924A69E1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184027" y="1706736"/>
            <a:ext cx="3658410" cy="3472017"/>
          </a:xfrm>
          <a:prstGeom prst="ellipse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C22A69B5-E165-4874-A7D7-F428BD26C31C}"/>
              </a:ext>
            </a:extLst>
          </p:cNvPr>
          <p:cNvSpPr txBox="1"/>
          <p:nvPr/>
        </p:nvSpPr>
        <p:spPr>
          <a:xfrm>
            <a:off x="5760743" y="5206344"/>
            <a:ext cx="2470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/>
              <a:t>By </a:t>
            </a:r>
            <a:r>
              <a:rPr lang="ca-ES" sz="2800" b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ca-ES" sz="1600"/>
              <a:t> TEAM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03C33967-3BCB-4A3B-AB85-4AE594A3466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121580" y="1674932"/>
            <a:ext cx="3749065" cy="3518238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CE56DD0D-E871-463E-99CA-7B57B9FCDAFE}"/>
              </a:ext>
            </a:extLst>
          </p:cNvPr>
          <p:cNvSpPr txBox="1"/>
          <p:nvPr/>
        </p:nvSpPr>
        <p:spPr>
          <a:xfrm>
            <a:off x="3914629" y="450644"/>
            <a:ext cx="59422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3600" dirty="0"/>
              <a:t>Esperem que us hagi estat útil!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1453A01F-A6BB-4D35-A06F-191DF89876B5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1712018A-90AA-465E-AEAF-09DCA4CB9149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a-ES" sz="2800" b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Fi de la Lliçó 10</a:t>
            </a:r>
          </a:p>
        </p:txBody>
      </p:sp>
      <p:cxnSp>
        <p:nvCxnSpPr>
          <p:cNvPr id="34" name="Conexão reta 33">
            <a:extLst>
              <a:ext uri="{FF2B5EF4-FFF2-40B4-BE49-F238E27FC236}">
                <a16:creationId xmlns:a16="http://schemas.microsoft.com/office/drawing/2014/main" id="{3DF20537-CF5C-4FF6-A1FD-3BC6FC03A771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xão reta 34">
            <a:extLst>
              <a:ext uri="{FF2B5EF4-FFF2-40B4-BE49-F238E27FC236}">
                <a16:creationId xmlns:a16="http://schemas.microsoft.com/office/drawing/2014/main" id="{48DF5382-3DC3-46AC-B24F-CF1E82BBEB83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tângulo 40">
            <a:extLst>
              <a:ext uri="{FF2B5EF4-FFF2-40B4-BE49-F238E27FC236}">
                <a16:creationId xmlns:a16="http://schemas.microsoft.com/office/drawing/2014/main" id="{DEE2C1EE-B7BD-454F-A133-9A5E9107186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2" name="Imagem 41">
            <a:extLst>
              <a:ext uri="{FF2B5EF4-FFF2-40B4-BE49-F238E27FC236}">
                <a16:creationId xmlns:a16="http://schemas.microsoft.com/office/drawing/2014/main" id="{2DB13659-BE35-40DF-938F-36079C34032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17" name="Retângulo: Cantos Arredondados 16">
            <a:hlinkClick r:id="rId8" action="ppaction://hlinksldjump"/>
            <a:extLst>
              <a:ext uri="{FF2B5EF4-FFF2-40B4-BE49-F238E27FC236}">
                <a16:creationId xmlns:a16="http://schemas.microsoft.com/office/drawing/2014/main" id="{673231AA-A97D-4921-984B-3F48C3FCF751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>
                <a:solidFill>
                  <a:srgbClr val="F25E4F"/>
                </a:solidFill>
              </a:rPr>
              <a:t>1. </a:t>
            </a:r>
            <a:r>
              <a:rPr lang="ca-ES" b="1">
                <a:solidFill>
                  <a:schemeClr val="tx1"/>
                </a:solidFill>
              </a:rPr>
              <a:t>Potència d'una Matriu</a:t>
            </a:r>
            <a:r>
              <a:rPr lang="ca-ES" b="1">
                <a:solidFill>
                  <a:srgbClr val="F25E4F"/>
                </a:solidFill>
              </a:rPr>
              <a:t> </a:t>
            </a:r>
            <a:endParaRPr lang="ca-ES" b="1">
              <a:solidFill>
                <a:schemeClr val="tx1"/>
              </a:solidFill>
            </a:endParaRPr>
          </a:p>
        </p:txBody>
      </p:sp>
      <p:sp>
        <p:nvSpPr>
          <p:cNvPr id="18" name="Retângulo: Cantos Arredondados 17">
            <a:hlinkClick r:id="rId9" action="ppaction://hlinksldjump"/>
            <a:extLst>
              <a:ext uri="{FF2B5EF4-FFF2-40B4-BE49-F238E27FC236}">
                <a16:creationId xmlns:a16="http://schemas.microsoft.com/office/drawing/2014/main" id="{446D4795-9918-4485-8E09-7A2F47E4B3A2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>
                <a:solidFill>
                  <a:srgbClr val="F25E4F"/>
                </a:solidFill>
              </a:rPr>
              <a:t>2. </a:t>
            </a:r>
            <a:r>
              <a:rPr lang="ca-ES" b="1">
                <a:solidFill>
                  <a:schemeClr val="tx1"/>
                </a:solidFill>
              </a:rPr>
              <a:t>Altres Proposicions i Relacions de Matrius</a:t>
            </a:r>
          </a:p>
        </p:txBody>
      </p:sp>
      <p:sp>
        <p:nvSpPr>
          <p:cNvPr id="24" name="Retângulo: Cantos Arredondados 23">
            <a:hlinkClick r:id="rId10" action="ppaction://hlinksldjump"/>
            <a:extLst>
              <a:ext uri="{FF2B5EF4-FFF2-40B4-BE49-F238E27FC236}">
                <a16:creationId xmlns:a16="http://schemas.microsoft.com/office/drawing/2014/main" id="{E291826E-8DAC-44D5-869B-4EC099F2672C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>
                <a:solidFill>
                  <a:schemeClr val="tx1"/>
                </a:solidFill>
              </a:rPr>
              <a:t>Posa't a prova!</a:t>
            </a: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A0E5984F-E670-4375-9075-5DCDFC790A1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927" y="1657741"/>
            <a:ext cx="153162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34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tângulo 65">
            <a:extLst>
              <a:ext uri="{FF2B5EF4-FFF2-40B4-BE49-F238E27FC236}">
                <a16:creationId xmlns:a16="http://schemas.microsoft.com/office/drawing/2014/main" id="{9C0707D6-2829-4E5A-8156-FC906E23F982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id="{8E476C9B-1E2D-427B-B547-CB50A82F8EBB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73" name="Imagem 72">
            <a:extLst>
              <a:ext uri="{FF2B5EF4-FFF2-40B4-BE49-F238E27FC236}">
                <a16:creationId xmlns:a16="http://schemas.microsoft.com/office/drawing/2014/main" id="{29D4F2D0-CD81-481B-9891-2A60DD09946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AE207ED5-0AD9-406C-BBC8-2601BA6CFB05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xão reta 74">
            <a:extLst>
              <a:ext uri="{FF2B5EF4-FFF2-40B4-BE49-F238E27FC236}">
                <a16:creationId xmlns:a16="http://schemas.microsoft.com/office/drawing/2014/main" id="{70563C38-5169-4617-9616-E22BF2C5439B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tângulo 76">
            <a:extLst>
              <a:ext uri="{FF2B5EF4-FFF2-40B4-BE49-F238E27FC236}">
                <a16:creationId xmlns:a16="http://schemas.microsoft.com/office/drawing/2014/main" id="{B0B3D353-3315-4D82-B77C-726747C177AB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 10</a:t>
            </a:r>
          </a:p>
        </p:txBody>
      </p:sp>
      <p:sp>
        <p:nvSpPr>
          <p:cNvPr id="14" name="Retângulo: Cantos Arredondados 13">
            <a:hlinkClick r:id="rId4" action="ppaction://hlinksldjump"/>
            <a:extLst>
              <a:ext uri="{FF2B5EF4-FFF2-40B4-BE49-F238E27FC236}">
                <a16:creationId xmlns:a16="http://schemas.microsoft.com/office/drawing/2014/main" id="{71CEA6BA-009B-4BA9-84FC-F64C8D3FC3C5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Potència d'una Matriu</a:t>
            </a:r>
            <a:r>
              <a:rPr lang="ca-ES" b="1" dirty="0">
                <a:solidFill>
                  <a:srgbClr val="F25E4F"/>
                </a:solidFill>
              </a:rPr>
              <a:t> </a:t>
            </a:r>
            <a:endParaRPr lang="ca-ES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5" action="ppaction://hlinksldjump"/>
            <a:extLst>
              <a:ext uri="{FF2B5EF4-FFF2-40B4-BE49-F238E27FC236}">
                <a16:creationId xmlns:a16="http://schemas.microsoft.com/office/drawing/2014/main" id="{E7D46F64-3B9A-40B9-A822-184B3E142D31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>
                <a:solidFill>
                  <a:schemeClr val="tx1"/>
                </a:solidFill>
              </a:rPr>
              <a:t>Altres Proposicions i Relacions de Matrius</a:t>
            </a:r>
          </a:p>
        </p:txBody>
      </p:sp>
      <p:sp>
        <p:nvSpPr>
          <p:cNvPr id="16" name="Retângulo: Cantos Arredondados 15">
            <a:hlinkClick r:id="rId6" action="ppaction://hlinksldjump"/>
            <a:extLst>
              <a:ext uri="{FF2B5EF4-FFF2-40B4-BE49-F238E27FC236}">
                <a16:creationId xmlns:a16="http://schemas.microsoft.com/office/drawing/2014/main" id="{6AE79D36-64D2-4665-AE5B-9DA8CCADFE42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>
                <a:solidFill>
                  <a:schemeClr val="tx1"/>
                </a:solidFill>
              </a:rPr>
              <a:t>Posa't a prova!</a:t>
            </a: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CE69B5EE-9C3A-4FE8-ABFE-235F5388C6D4}"/>
              </a:ext>
            </a:extLst>
          </p:cNvPr>
          <p:cNvSpPr/>
          <p:nvPr/>
        </p:nvSpPr>
        <p:spPr>
          <a:xfrm>
            <a:off x="2124000" y="252000"/>
            <a:ext cx="9859639" cy="2388563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ca-ES" sz="2400" b="1" u="sng" dirty="0">
              <a:solidFill>
                <a:srgbClr val="F25E4F"/>
              </a:solidFill>
            </a:endParaRP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67DAEE7B-694D-4942-95E2-0C896B23F9A4}"/>
              </a:ext>
            </a:extLst>
          </p:cNvPr>
          <p:cNvSpPr/>
          <p:nvPr/>
        </p:nvSpPr>
        <p:spPr>
          <a:xfrm>
            <a:off x="8923637" y="889280"/>
            <a:ext cx="2668740" cy="116410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 18">
                <a:extLst>
                  <a:ext uri="{FF2B5EF4-FFF2-40B4-BE49-F238E27FC236}">
                    <a16:creationId xmlns:a16="http://schemas.microsoft.com/office/drawing/2014/main" id="{8879309C-3413-453F-9135-8C872F71F2C8}"/>
                  </a:ext>
                </a:extLst>
              </p:cNvPr>
              <p:cNvSpPr/>
              <p:nvPr/>
            </p:nvSpPr>
            <p:spPr>
              <a:xfrm>
                <a:off x="8452199" y="993609"/>
                <a:ext cx="3409509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a-ES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a-ES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ca-ES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ca-ES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a-ES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ca-ES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·</m:t>
                      </m:r>
                      <m:r>
                        <a:rPr lang="ca-ES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ca-ES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·⋯·</m:t>
                      </m:r>
                      <m:r>
                        <a:rPr lang="ca-ES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ca-ES" sz="24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9" name="Retângulo 18">
                <a:extLst>
                  <a:ext uri="{FF2B5EF4-FFF2-40B4-BE49-F238E27FC236}">
                    <a16:creationId xmlns:a16="http://schemas.microsoft.com/office/drawing/2014/main" id="{8879309C-3413-453F-9135-8C872F71F2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2199" y="993609"/>
                <a:ext cx="3409509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Chaveta à esquerda 19">
            <a:extLst>
              <a:ext uri="{FF2B5EF4-FFF2-40B4-BE49-F238E27FC236}">
                <a16:creationId xmlns:a16="http://schemas.microsoft.com/office/drawing/2014/main" id="{B7A8C5AA-AE14-4DEF-A6CC-34570512C6E3}"/>
              </a:ext>
            </a:extLst>
          </p:cNvPr>
          <p:cNvSpPr/>
          <p:nvPr/>
        </p:nvSpPr>
        <p:spPr>
          <a:xfrm rot="16200000">
            <a:off x="10431393" y="750988"/>
            <a:ext cx="223936" cy="1612840"/>
          </a:xfrm>
          <a:prstGeom prst="leftBrace">
            <a:avLst>
              <a:gd name="adj1" fmla="val 29763"/>
              <a:gd name="adj2" fmla="val 48527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35075B52-07F1-4B89-85F0-83A924A6ACE1}"/>
                  </a:ext>
                </a:extLst>
              </p:cNvPr>
              <p:cNvSpPr txBox="1"/>
              <p:nvPr/>
            </p:nvSpPr>
            <p:spPr>
              <a:xfrm>
                <a:off x="10009620" y="1684053"/>
                <a:ext cx="10114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ca-ES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ca-ES" dirty="0"/>
                  <a:t> factors</a:t>
                </a:r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35075B52-07F1-4B89-85F0-83A924A6AC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9620" y="1684053"/>
                <a:ext cx="1011495" cy="369332"/>
              </a:xfrm>
              <a:prstGeom prst="rect">
                <a:avLst/>
              </a:prstGeom>
              <a:blipFill>
                <a:blip r:embed="rId8"/>
                <a:stretch>
                  <a:fillRect t="-8197" r="-5422" b="-24590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21">
                <a:extLst>
                  <a:ext uri="{FF2B5EF4-FFF2-40B4-BE49-F238E27FC236}">
                    <a16:creationId xmlns:a16="http://schemas.microsoft.com/office/drawing/2014/main" id="{396F2529-9EF6-4C9E-9EE0-9945F3CE4183}"/>
                  </a:ext>
                </a:extLst>
              </p:cNvPr>
              <p:cNvSpPr/>
              <p:nvPr/>
            </p:nvSpPr>
            <p:spPr>
              <a:xfrm>
                <a:off x="2305715" y="889280"/>
                <a:ext cx="6347923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ca-ES" sz="2400" dirty="0">
                    <a:solidFill>
                      <a:sysClr val="windowText" lastClr="000000"/>
                    </a:solidFill>
                  </a:rPr>
                  <a:t>Si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és una matriu quadrada i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és un enter positiu</a:t>
                </a:r>
                <a14:m>
                  <m:oMath xmlns:m="http://schemas.openxmlformats.org/officeDocument/2006/math">
                    <m:r>
                      <a:rPr lang="ca-ES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ca-ES" sz="24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, aleshores l’</a:t>
                </a:r>
                <a:r>
                  <a:rPr lang="ca-ES" sz="2400" b="1" dirty="0">
                    <a:solidFill>
                      <a:sysClr val="windowText" lastClr="000000"/>
                    </a:solidFill>
                  </a:rPr>
                  <a:t>enèsima potència de </a:t>
                </a:r>
                <a14:m>
                  <m:oMath xmlns:m="http://schemas.openxmlformats.org/officeDocument/2006/math"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es defineix com el producte de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per si mateix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vegades.</a:t>
                </a:r>
              </a:p>
            </p:txBody>
          </p:sp>
        </mc:Choice>
        <mc:Fallback xmlns="">
          <p:sp>
            <p:nvSpPr>
              <p:cNvPr id="22" name="Retângulo 21">
                <a:extLst>
                  <a:ext uri="{FF2B5EF4-FFF2-40B4-BE49-F238E27FC236}">
                    <a16:creationId xmlns:a16="http://schemas.microsoft.com/office/drawing/2014/main" id="{396F2529-9EF6-4C9E-9EE0-9945F3CE41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5715" y="889280"/>
                <a:ext cx="6347923" cy="1569660"/>
              </a:xfrm>
              <a:prstGeom prst="rect">
                <a:avLst/>
              </a:prstGeom>
              <a:blipFill>
                <a:blip r:embed="rId9"/>
                <a:stretch>
                  <a:fillRect l="-1440" t="-3113" r="-1440" b="-8171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tângulo 22">
            <a:extLst>
              <a:ext uri="{FF2B5EF4-FFF2-40B4-BE49-F238E27FC236}">
                <a16:creationId xmlns:a16="http://schemas.microsoft.com/office/drawing/2014/main" id="{74069F06-07E1-42D0-8357-81F2144F6715}"/>
              </a:ext>
            </a:extLst>
          </p:cNvPr>
          <p:cNvSpPr/>
          <p:nvPr/>
        </p:nvSpPr>
        <p:spPr>
          <a:xfrm>
            <a:off x="2377850" y="427615"/>
            <a:ext cx="13141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ca-ES" sz="2400" b="1" u="sng" dirty="0">
                <a:solidFill>
                  <a:srgbClr val="F25E4F"/>
                </a:solidFill>
              </a:rPr>
              <a:t>Definició</a:t>
            </a:r>
          </a:p>
        </p:txBody>
      </p:sp>
      <p:pic>
        <p:nvPicPr>
          <p:cNvPr id="24" name="Imagem 23">
            <a:extLst>
              <a:ext uri="{FF2B5EF4-FFF2-40B4-BE49-F238E27FC236}">
                <a16:creationId xmlns:a16="http://schemas.microsoft.com/office/drawing/2014/main" id="{C4D664DE-F9CC-4C83-A259-DF4E649284C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01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/>
      <p:bldP spid="20" grpId="0" animBg="1"/>
      <p:bldP spid="21" grpId="0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tângulo: Cantos Arredondados 30">
            <a:extLst>
              <a:ext uri="{FF2B5EF4-FFF2-40B4-BE49-F238E27FC236}">
                <a16:creationId xmlns:a16="http://schemas.microsoft.com/office/drawing/2014/main" id="{400D90D5-E9E8-4438-A85C-662B03CF32B1}"/>
              </a:ext>
            </a:extLst>
          </p:cNvPr>
          <p:cNvSpPr/>
          <p:nvPr/>
        </p:nvSpPr>
        <p:spPr>
          <a:xfrm>
            <a:off x="2148855" y="2865712"/>
            <a:ext cx="9834783" cy="3770928"/>
          </a:xfrm>
          <a:prstGeom prst="roundRect">
            <a:avLst>
              <a:gd name="adj" fmla="val 9739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grpSp>
        <p:nvGrpSpPr>
          <p:cNvPr id="41" name="Agrupar 40">
            <a:extLst>
              <a:ext uri="{FF2B5EF4-FFF2-40B4-BE49-F238E27FC236}">
                <a16:creationId xmlns:a16="http://schemas.microsoft.com/office/drawing/2014/main" id="{3A22DB50-D0D2-46D5-9B29-4CFCCABF65D2}"/>
              </a:ext>
            </a:extLst>
          </p:cNvPr>
          <p:cNvGrpSpPr/>
          <p:nvPr/>
        </p:nvGrpSpPr>
        <p:grpSpPr>
          <a:xfrm>
            <a:off x="4618266" y="4006042"/>
            <a:ext cx="7365368" cy="2259867"/>
            <a:chOff x="4720366" y="4225442"/>
            <a:chExt cx="6584522" cy="2103567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42" name="Retângulo 41">
              <a:extLst>
                <a:ext uri="{FF2B5EF4-FFF2-40B4-BE49-F238E27FC236}">
                  <a16:creationId xmlns:a16="http://schemas.microsoft.com/office/drawing/2014/main" id="{EB4EC04E-6892-4EE5-96CC-0FEF29840A16}"/>
                </a:ext>
              </a:extLst>
            </p:cNvPr>
            <p:cNvSpPr/>
            <p:nvPr/>
          </p:nvSpPr>
          <p:spPr>
            <a:xfrm>
              <a:off x="4720366" y="4225442"/>
              <a:ext cx="6584522" cy="2103567"/>
            </a:xfrm>
            <a:prstGeom prst="rect">
              <a:avLst/>
            </a:prstGeom>
            <a:grp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dirty="0"/>
            </a:p>
          </p:txBody>
        </p:sp>
        <p:sp>
          <p:nvSpPr>
            <p:cNvPr id="43" name="Retângulo 42">
              <a:extLst>
                <a:ext uri="{FF2B5EF4-FFF2-40B4-BE49-F238E27FC236}">
                  <a16:creationId xmlns:a16="http://schemas.microsoft.com/office/drawing/2014/main" id="{04D02545-9F31-4A85-895E-8A0C6BB56EF6}"/>
                </a:ext>
              </a:extLst>
            </p:cNvPr>
            <p:cNvSpPr/>
            <p:nvPr/>
          </p:nvSpPr>
          <p:spPr>
            <a:xfrm>
              <a:off x="4740410" y="4383958"/>
              <a:ext cx="6564478" cy="83082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ca-ES" sz="2800" b="1" dirty="0">
                  <a:ln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chemeClr val="accent6">
                      <a:lumMod val="75000"/>
                    </a:schemeClr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a:rPr>
                <a:t>BONA FEINA! </a:t>
              </a:r>
              <a:r>
                <a:rPr lang="ca-ES" sz="2400" dirty="0"/>
                <a:t>Mitjançant la </a:t>
              </a:r>
              <a:r>
                <a:rPr lang="ca-ES" sz="2400" b="1" dirty="0"/>
                <a:t>multiplicació de matrius</a:t>
              </a:r>
              <a:r>
                <a:rPr lang="ca-ES" sz="2400" dirty="0"/>
                <a:t>!...</a:t>
              </a:r>
            </a:p>
            <a:p>
              <a:r>
                <a:rPr lang="ca-ES" sz="2400" dirty="0"/>
                <a:t>                                          </a:t>
              </a:r>
              <a:r>
                <a:rPr lang="ca-ES" sz="2000" dirty="0"/>
                <a:t>(files 1</a:t>
              </a:r>
              <a:r>
                <a:rPr lang="ca-ES" sz="2000" baseline="30000" dirty="0"/>
                <a:t>a</a:t>
              </a:r>
              <a:r>
                <a:rPr lang="ca-ES" sz="2000" dirty="0"/>
                <a:t> x columnes 2</a:t>
              </a:r>
              <a:r>
                <a:rPr lang="ca-ES" sz="2000" baseline="30000" dirty="0"/>
                <a:t>a</a:t>
              </a:r>
              <a:r>
                <a:rPr lang="ca-ES" sz="2000" dirty="0"/>
                <a:t>)</a:t>
              </a:r>
              <a:endParaRPr lang="ca-ES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tângulo 43">
                  <a:extLst>
                    <a:ext uri="{FF2B5EF4-FFF2-40B4-BE49-F238E27FC236}">
                      <a16:creationId xmlns:a16="http://schemas.microsoft.com/office/drawing/2014/main" id="{A500B033-038B-422F-8A00-1D46D3372FAF}"/>
                    </a:ext>
                  </a:extLst>
                </p:cNvPr>
                <p:cNvSpPr/>
                <p:nvPr/>
              </p:nvSpPr>
              <p:spPr>
                <a:xfrm>
                  <a:off x="5048629" y="4907178"/>
                  <a:ext cx="5926849" cy="123596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ca-ES" sz="2400" b="1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a-ES" sz="24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ca-ES" sz="24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ca-ES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ca-ES" sz="2400" b="1" i="1" spc="-30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ca-ES" sz="2400" i="1" spc="-30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ca-ES" sz="2400" i="1" spc="-30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ca-ES" sz="2400" i="1" spc="-30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ca-ES" sz="2400" i="1" spc="-30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  <m:e>
                                  <m:r>
                                    <a:rPr lang="ca-ES" sz="2400" i="1" spc="-30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</m:m>
                          </m:e>
                        </m:d>
                        <m:d>
                          <m:dPr>
                            <m:ctrlPr>
                              <a:rPr lang="ca-ES" sz="2400" b="1" i="1" spc="-30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ca-ES" sz="2400" i="1" spc="-30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ca-ES" sz="2400" i="1" spc="-30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ca-ES" sz="2400" i="1" spc="-30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ca-ES" sz="2400" i="1" spc="-30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  <m:e>
                                  <m:r>
                                    <a:rPr lang="ca-ES" sz="2400" i="1" spc="-30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ca-ES" sz="2400" b="1" i="1" spc="-300" dirty="0">
                    <a:solidFill>
                      <a:sysClr val="windowText" lastClr="000000"/>
                    </a:solidFill>
                    <a:latin typeface="Cambria Math" panose="02040503050406030204" pitchFamily="18" charset="0"/>
                  </a:endParaRPr>
                </a:p>
                <a:p>
                  <a:r>
                    <a:rPr lang="ca-ES" sz="2400" b="1" spc="-300" dirty="0">
                      <a:solidFill>
                        <a:sysClr val="windowText" lastClr="000000"/>
                      </a:solidFill>
                    </a:rPr>
                    <a:t>              </a:t>
                  </a:r>
                  <a14:m>
                    <m:oMath xmlns:m="http://schemas.openxmlformats.org/officeDocument/2006/math">
                      <m:r>
                        <a:rPr lang="ca-ES" sz="2400" b="1" i="1" spc="-3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ca-ES" sz="2400" b="1" spc="-300" dirty="0">
                      <a:solidFill>
                        <a:sysClr val="windowText" lastClr="000000"/>
                      </a:solidFill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ca-ES" sz="2400" b="1" i="1" spc="-30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400" i="1" spc="-30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sz="2400" i="1" spc="-30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ca-ES" sz="2400" i="1" spc="-30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ca-ES" sz="2400" b="0" i="1" spc="-30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1+2</m:t>
                                </m:r>
                                <m:r>
                                  <a:rPr lang="ca-ES" sz="2400" i="1" spc="-30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×4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ca-ES" sz="2400" i="1" spc="-30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ca-ES" sz="2400" i="1" spc="-30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ca-ES" sz="2400" b="0" i="1" spc="-30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ca-ES" sz="2400" i="1" spc="-30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+2×</m:t>
                                </m:r>
                                <m:r>
                                  <a:rPr lang="ca-ES" sz="2400" b="0" i="1" spc="-30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2400" b="0" i="1" spc="-30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ca-ES" sz="2400" i="1" spc="-30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×1+2×4</m:t>
                                </m:r>
                              </m:e>
                              <m:e>
                                <m:r>
                                  <a:rPr lang="ca-ES" sz="2400" b="0" i="1" spc="-30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ca-ES" sz="2400" i="1" spc="-30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ca-ES" sz="2400" b="0" i="1" spc="-30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ca-ES" sz="2400" i="1" spc="-30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+2×</m:t>
                                </m:r>
                                <m:r>
                                  <a:rPr lang="ca-ES" sz="2400" b="0" i="1" spc="-30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ca-ES" sz="2400" b="1" i="1" spc="-3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sz="24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400" b="1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ca-ES" sz="2400" b="1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𝟗</m:t>
                                </m:r>
                              </m:e>
                              <m:e>
                                <m:r>
                                  <a:rPr lang="ca-ES" sz="2400" b="1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2400" b="1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𝟏𝟐</m:t>
                                </m:r>
                              </m:e>
                              <m:e>
                                <m:r>
                                  <a:rPr lang="ca-ES" sz="2400" b="1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𝟏𝟐</m:t>
                                </m:r>
                              </m:e>
                            </m:mr>
                          </m:m>
                        </m:e>
                      </m:d>
                    </m:oMath>
                  </a14:m>
                  <a:endParaRPr lang="ca-ES" sz="2400" b="1" spc="-300" dirty="0"/>
                </a:p>
              </p:txBody>
            </p:sp>
          </mc:Choice>
          <mc:Fallback xmlns="">
            <p:sp>
              <p:nvSpPr>
                <p:cNvPr id="44" name="Retângulo 43">
                  <a:extLst>
                    <a:ext uri="{FF2B5EF4-FFF2-40B4-BE49-F238E27FC236}">
                      <a16:creationId xmlns:a16="http://schemas.microsoft.com/office/drawing/2014/main" id="{A500B033-038B-422F-8A00-1D46D3372FA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48629" y="4907178"/>
                  <a:ext cx="5926849" cy="1235964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ca-E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56" name="Imagem 55">
            <a:extLst>
              <a:ext uri="{FF2B5EF4-FFF2-40B4-BE49-F238E27FC236}">
                <a16:creationId xmlns:a16="http://schemas.microsoft.com/office/drawing/2014/main" id="{5EEC9121-016F-4B87-ADFB-A24332AE3EB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26"/>
          <a:stretch/>
        </p:blipFill>
        <p:spPr>
          <a:xfrm flipH="1">
            <a:off x="4122726" y="4148178"/>
            <a:ext cx="2036060" cy="2470990"/>
          </a:xfrm>
          <a:prstGeom prst="rect">
            <a:avLst/>
          </a:prstGeom>
        </p:spPr>
      </p:pic>
      <p:sp>
        <p:nvSpPr>
          <p:cNvPr id="66" name="Retângulo 65">
            <a:extLst>
              <a:ext uri="{FF2B5EF4-FFF2-40B4-BE49-F238E27FC236}">
                <a16:creationId xmlns:a16="http://schemas.microsoft.com/office/drawing/2014/main" id="{9C0707D6-2829-4E5A-8156-FC906E23F982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id="{8E476C9B-1E2D-427B-B547-CB50A82F8EBB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73" name="Imagem 72">
            <a:extLst>
              <a:ext uri="{FF2B5EF4-FFF2-40B4-BE49-F238E27FC236}">
                <a16:creationId xmlns:a16="http://schemas.microsoft.com/office/drawing/2014/main" id="{29D4F2D0-CD81-481B-9891-2A60DD099462}"/>
              </a:ext>
            </a:extLst>
          </p:cNvPr>
          <p:cNvPicPr>
            <a:picLocks noChangeAspect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AE207ED5-0AD9-406C-BBC8-2601BA6CFB05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xão reta 74">
            <a:extLst>
              <a:ext uri="{FF2B5EF4-FFF2-40B4-BE49-F238E27FC236}">
                <a16:creationId xmlns:a16="http://schemas.microsoft.com/office/drawing/2014/main" id="{70563C38-5169-4617-9616-E22BF2C5439B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tângulo 76">
            <a:extLst>
              <a:ext uri="{FF2B5EF4-FFF2-40B4-BE49-F238E27FC236}">
                <a16:creationId xmlns:a16="http://schemas.microsoft.com/office/drawing/2014/main" id="{B0B3D353-3315-4D82-B77C-726747C177AB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 10</a:t>
            </a:r>
          </a:p>
        </p:txBody>
      </p:sp>
      <p:sp>
        <p:nvSpPr>
          <p:cNvPr id="14" name="Retângulo: Cantos Arredondados 13">
            <a:hlinkClick r:id="rId23" action="ppaction://hlinksldjump"/>
            <a:extLst>
              <a:ext uri="{FF2B5EF4-FFF2-40B4-BE49-F238E27FC236}">
                <a16:creationId xmlns:a16="http://schemas.microsoft.com/office/drawing/2014/main" id="{71CEA6BA-009B-4BA9-84FC-F64C8D3FC3C5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Potència d'una Matriu</a:t>
            </a:r>
            <a:r>
              <a:rPr lang="ca-ES" b="1" dirty="0">
                <a:solidFill>
                  <a:srgbClr val="F25E4F"/>
                </a:solidFill>
              </a:rPr>
              <a:t> </a:t>
            </a:r>
            <a:endParaRPr lang="ca-ES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24" action="ppaction://hlinksldjump"/>
            <a:extLst>
              <a:ext uri="{FF2B5EF4-FFF2-40B4-BE49-F238E27FC236}">
                <a16:creationId xmlns:a16="http://schemas.microsoft.com/office/drawing/2014/main" id="{E7D46F64-3B9A-40B9-A822-184B3E142D31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>
                <a:solidFill>
                  <a:schemeClr val="tx1"/>
                </a:solidFill>
              </a:rPr>
              <a:t>Altres Proposicions i Relacions de Matrius</a:t>
            </a:r>
          </a:p>
        </p:txBody>
      </p:sp>
      <p:sp>
        <p:nvSpPr>
          <p:cNvPr id="16" name="Retângulo: Cantos Arredondados 15">
            <a:hlinkClick r:id="rId25" action="ppaction://hlinksldjump"/>
            <a:extLst>
              <a:ext uri="{FF2B5EF4-FFF2-40B4-BE49-F238E27FC236}">
                <a16:creationId xmlns:a16="http://schemas.microsoft.com/office/drawing/2014/main" id="{6AE79D36-64D2-4665-AE5B-9DA8CCADFE42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>
                <a:solidFill>
                  <a:schemeClr val="tx1"/>
                </a:solidFill>
              </a:rPr>
              <a:t>Posa't a prova!</a:t>
            </a:r>
          </a:p>
        </p:txBody>
      </p:sp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92337186-8EF2-4FD8-B536-C4753C11B13A}"/>
              </a:ext>
            </a:extLst>
          </p:cNvPr>
          <p:cNvSpPr/>
          <p:nvPr/>
        </p:nvSpPr>
        <p:spPr>
          <a:xfrm>
            <a:off x="2124000" y="252000"/>
            <a:ext cx="9859639" cy="2388563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ca-ES" sz="2400" b="1" u="sng" dirty="0">
              <a:solidFill>
                <a:srgbClr val="F25E4F"/>
              </a:solidFill>
            </a:endParaRPr>
          </a:p>
        </p:txBody>
      </p: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69197425-400E-4F88-9226-856DA7B96A48}"/>
              </a:ext>
            </a:extLst>
          </p:cNvPr>
          <p:cNvSpPr/>
          <p:nvPr/>
        </p:nvSpPr>
        <p:spPr>
          <a:xfrm>
            <a:off x="8923637" y="889280"/>
            <a:ext cx="2668740" cy="116410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F1C98CDE-7052-438E-8AF8-BF1837E3EDE6}"/>
                  </a:ext>
                </a:extLst>
              </p:cNvPr>
              <p:cNvSpPr/>
              <p:nvPr/>
            </p:nvSpPr>
            <p:spPr>
              <a:xfrm>
                <a:off x="8452199" y="993609"/>
                <a:ext cx="3409509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a-ES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a-ES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ca-ES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ca-ES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a-ES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ca-ES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·</m:t>
                      </m:r>
                      <m:r>
                        <a:rPr lang="ca-ES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ca-ES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·⋯·</m:t>
                      </m:r>
                      <m:r>
                        <a:rPr lang="ca-ES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ca-ES" sz="24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F1C98CDE-7052-438E-8AF8-BF1837E3ED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2199" y="993609"/>
                <a:ext cx="3409509" cy="461665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Chaveta à esquerda 26">
            <a:extLst>
              <a:ext uri="{FF2B5EF4-FFF2-40B4-BE49-F238E27FC236}">
                <a16:creationId xmlns:a16="http://schemas.microsoft.com/office/drawing/2014/main" id="{1E4D4B40-5548-41BF-A00F-0B9B85B56E12}"/>
              </a:ext>
            </a:extLst>
          </p:cNvPr>
          <p:cNvSpPr/>
          <p:nvPr/>
        </p:nvSpPr>
        <p:spPr>
          <a:xfrm rot="16200000">
            <a:off x="10431393" y="750988"/>
            <a:ext cx="223936" cy="1612840"/>
          </a:xfrm>
          <a:prstGeom prst="leftBrace">
            <a:avLst>
              <a:gd name="adj1" fmla="val 29763"/>
              <a:gd name="adj2" fmla="val 48527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ixaDeTexto 27">
                <a:extLst>
                  <a:ext uri="{FF2B5EF4-FFF2-40B4-BE49-F238E27FC236}">
                    <a16:creationId xmlns:a16="http://schemas.microsoft.com/office/drawing/2014/main" id="{FAEA7395-D874-4C60-9AF3-40C08C630E64}"/>
                  </a:ext>
                </a:extLst>
              </p:cNvPr>
              <p:cNvSpPr txBox="1"/>
              <p:nvPr/>
            </p:nvSpPr>
            <p:spPr>
              <a:xfrm>
                <a:off x="10009620" y="1684053"/>
                <a:ext cx="10114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ca-ES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ca-ES" dirty="0"/>
                  <a:t> factors</a:t>
                </a:r>
              </a:p>
            </p:txBody>
          </p:sp>
        </mc:Choice>
        <mc:Fallback xmlns="">
          <p:sp>
            <p:nvSpPr>
              <p:cNvPr id="28" name="CaixaDeTexto 27">
                <a:extLst>
                  <a:ext uri="{FF2B5EF4-FFF2-40B4-BE49-F238E27FC236}">
                    <a16:creationId xmlns:a16="http://schemas.microsoft.com/office/drawing/2014/main" id="{FAEA7395-D874-4C60-9AF3-40C08C630E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9620" y="1684053"/>
                <a:ext cx="1011495" cy="369332"/>
              </a:xfrm>
              <a:prstGeom prst="rect">
                <a:avLst/>
              </a:prstGeom>
              <a:blipFill>
                <a:blip r:embed="rId29"/>
                <a:stretch>
                  <a:fillRect t="-8197" r="-5422" b="-24590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tângulo 28">
                <a:extLst>
                  <a:ext uri="{FF2B5EF4-FFF2-40B4-BE49-F238E27FC236}">
                    <a16:creationId xmlns:a16="http://schemas.microsoft.com/office/drawing/2014/main" id="{7C14D584-1758-4CD3-ADB9-598B54444B5E}"/>
                  </a:ext>
                </a:extLst>
              </p:cNvPr>
              <p:cNvSpPr/>
              <p:nvPr/>
            </p:nvSpPr>
            <p:spPr>
              <a:xfrm>
                <a:off x="2305715" y="889280"/>
                <a:ext cx="6347923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ca-ES" sz="2400" dirty="0">
                    <a:solidFill>
                      <a:sysClr val="windowText" lastClr="000000"/>
                    </a:solidFill>
                  </a:rPr>
                  <a:t>Si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és una matriu quadrada i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és un enter positiu</a:t>
                </a:r>
                <a14:m>
                  <m:oMath xmlns:m="http://schemas.openxmlformats.org/officeDocument/2006/math">
                    <m:r>
                      <a:rPr lang="ca-ES" sz="24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, aleshores l’</a:t>
                </a:r>
                <a:r>
                  <a:rPr lang="ca-ES" sz="2400" b="1" dirty="0">
                    <a:solidFill>
                      <a:sysClr val="windowText" lastClr="000000"/>
                    </a:solidFill>
                  </a:rPr>
                  <a:t>enèsima potència de </a:t>
                </a:r>
                <a14:m>
                  <m:oMath xmlns:m="http://schemas.openxmlformats.org/officeDocument/2006/math"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es defineix com el producte de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per si mateix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vegades.</a:t>
                </a:r>
              </a:p>
            </p:txBody>
          </p:sp>
        </mc:Choice>
        <mc:Fallback xmlns="">
          <p:sp>
            <p:nvSpPr>
              <p:cNvPr id="29" name="Retângulo 28">
                <a:extLst>
                  <a:ext uri="{FF2B5EF4-FFF2-40B4-BE49-F238E27FC236}">
                    <a16:creationId xmlns:a16="http://schemas.microsoft.com/office/drawing/2014/main" id="{7C14D584-1758-4CD3-ADB9-598B54444B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5715" y="889280"/>
                <a:ext cx="6347923" cy="1569660"/>
              </a:xfrm>
              <a:prstGeom prst="rect">
                <a:avLst/>
              </a:prstGeom>
              <a:blipFill>
                <a:blip r:embed="rId30"/>
                <a:stretch>
                  <a:fillRect l="-1440" t="-3113" r="-1440" b="-8171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tângulo 29">
            <a:extLst>
              <a:ext uri="{FF2B5EF4-FFF2-40B4-BE49-F238E27FC236}">
                <a16:creationId xmlns:a16="http://schemas.microsoft.com/office/drawing/2014/main" id="{00BDFBBE-F57D-4CAA-9C11-DEFFED14D387}"/>
              </a:ext>
            </a:extLst>
          </p:cNvPr>
          <p:cNvSpPr/>
          <p:nvPr/>
        </p:nvSpPr>
        <p:spPr>
          <a:xfrm>
            <a:off x="2377850" y="427615"/>
            <a:ext cx="13141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ca-ES" sz="2400" b="1" u="sng" dirty="0">
                <a:solidFill>
                  <a:srgbClr val="F25E4F"/>
                </a:solidFill>
              </a:rPr>
              <a:t>Definició</a:t>
            </a: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80848418-0763-4359-B4D5-AB1AFEF1500A}"/>
              </a:ext>
            </a:extLst>
          </p:cNvPr>
          <p:cNvSpPr/>
          <p:nvPr/>
        </p:nvSpPr>
        <p:spPr>
          <a:xfrm>
            <a:off x="2370798" y="3009895"/>
            <a:ext cx="13933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ca-ES" sz="2400" b="1" u="sng" dirty="0">
                <a:solidFill>
                  <a:srgbClr val="29A6FF"/>
                </a:solidFill>
              </a:rPr>
              <a:t>Exemples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tângulo 32">
                <a:extLst>
                  <a:ext uri="{FF2B5EF4-FFF2-40B4-BE49-F238E27FC236}">
                    <a16:creationId xmlns:a16="http://schemas.microsoft.com/office/drawing/2014/main" id="{DE4CDB4A-54BB-45CE-A844-81F98E6E1B18}"/>
                  </a:ext>
                </a:extLst>
              </p:cNvPr>
              <p:cNvSpPr/>
              <p:nvPr/>
            </p:nvSpPr>
            <p:spPr>
              <a:xfrm>
                <a:off x="2370798" y="3288215"/>
                <a:ext cx="3283656" cy="705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a-ES" sz="2400" dirty="0">
                    <a:solidFill>
                      <a:sysClr val="windowText" lastClr="000000"/>
                    </a:solidFill>
                  </a:rPr>
                  <a:t>Considereu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24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a-ES" sz="24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ca-ES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ca-ES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ca-ES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:endParaRPr lang="ca-ES" sz="2400" dirty="0"/>
              </a:p>
            </p:txBody>
          </p:sp>
        </mc:Choice>
        <mc:Fallback xmlns="">
          <p:sp>
            <p:nvSpPr>
              <p:cNvPr id="33" name="Retângulo 32">
                <a:extLst>
                  <a:ext uri="{FF2B5EF4-FFF2-40B4-BE49-F238E27FC236}">
                    <a16:creationId xmlns:a16="http://schemas.microsoft.com/office/drawing/2014/main" id="{DE4CDB4A-54BB-45CE-A844-81F98E6E1B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0798" y="3288215"/>
                <a:ext cx="3283656" cy="705771"/>
              </a:xfrm>
              <a:prstGeom prst="rect">
                <a:avLst/>
              </a:prstGeom>
              <a:blipFill>
                <a:blip r:embed="rId31"/>
                <a:stretch>
                  <a:fillRect l="-2968" b="-258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tângulo 33">
                <a:extLst>
                  <a:ext uri="{FF2B5EF4-FFF2-40B4-BE49-F238E27FC236}">
                    <a16:creationId xmlns:a16="http://schemas.microsoft.com/office/drawing/2014/main" id="{FACFD666-0144-4E4A-9E1D-2F1D03D4F623}"/>
                  </a:ext>
                </a:extLst>
              </p:cNvPr>
              <p:cNvSpPr/>
              <p:nvPr/>
            </p:nvSpPr>
            <p:spPr>
              <a:xfrm>
                <a:off x="5361298" y="3427913"/>
                <a:ext cx="517327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a-ES" sz="2400" dirty="0">
                    <a:solidFill>
                      <a:sysClr val="windowText" lastClr="000000"/>
                    </a:solidFill>
                  </a:rPr>
                  <a:t>, sabeu quina d'aquestes matrius és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ca-ES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a-ES" sz="2400" dirty="0"/>
                  <a:t>?</a:t>
                </a:r>
              </a:p>
            </p:txBody>
          </p:sp>
        </mc:Choice>
        <mc:Fallback xmlns="">
          <p:sp>
            <p:nvSpPr>
              <p:cNvPr id="34" name="Retângulo 33">
                <a:extLst>
                  <a:ext uri="{FF2B5EF4-FFF2-40B4-BE49-F238E27FC236}">
                    <a16:creationId xmlns:a16="http://schemas.microsoft.com/office/drawing/2014/main" id="{FACFD666-0144-4E4A-9E1D-2F1D03D4F6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1298" y="3427913"/>
                <a:ext cx="5173276" cy="461665"/>
              </a:xfrm>
              <a:prstGeom prst="rect">
                <a:avLst/>
              </a:prstGeom>
              <a:blipFill>
                <a:blip r:embed="rId32"/>
                <a:stretch>
                  <a:fillRect l="-1767" t="-10526" r="-824" b="-28947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tângulo 34">
            <a:extLst>
              <a:ext uri="{FF2B5EF4-FFF2-40B4-BE49-F238E27FC236}">
                <a16:creationId xmlns:a16="http://schemas.microsoft.com/office/drawing/2014/main" id="{142D49B1-9EF2-4AA5-8568-3019551C53D5}"/>
              </a:ext>
            </a:extLst>
          </p:cNvPr>
          <p:cNvSpPr/>
          <p:nvPr/>
        </p:nvSpPr>
        <p:spPr>
          <a:xfrm>
            <a:off x="5372710" y="3797566"/>
            <a:ext cx="64586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1600" dirty="0">
                <a:solidFill>
                  <a:srgbClr val="0C2B8E"/>
                </a:solidFill>
              </a:rPr>
              <a:t>(</a:t>
            </a:r>
            <a:r>
              <a:rPr lang="ca-ES" sz="1600" b="1" dirty="0">
                <a:solidFill>
                  <a:srgbClr val="0C2B8E"/>
                </a:solidFill>
              </a:rPr>
              <a:t>Feu una mica de feina abans de "provar sort"!</a:t>
            </a:r>
            <a:r>
              <a:rPr lang="ca-ES" sz="1600" dirty="0">
                <a:solidFill>
                  <a:srgbClr val="0C2B8E"/>
                </a:solidFill>
              </a:rPr>
              <a:t> </a:t>
            </a:r>
            <a:r>
              <a:rPr lang="ca-ES" sz="1600" b="1" dirty="0">
                <a:solidFill>
                  <a:srgbClr val="0C2B8E"/>
                </a:solidFill>
              </a:rPr>
              <a:t>Seleccioneu-la fent CLIC</a:t>
            </a:r>
            <a:r>
              <a:rPr lang="ca-ES" sz="1600" dirty="0">
                <a:solidFill>
                  <a:srgbClr val="0C2B8E"/>
                </a:solidFill>
              </a:rPr>
              <a:t>!)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tângulo: Cantos Arredondados 35">
                <a:extLst>
                  <a:ext uri="{FF2B5EF4-FFF2-40B4-BE49-F238E27FC236}">
                    <a16:creationId xmlns:a16="http://schemas.microsoft.com/office/drawing/2014/main" id="{C7C818C1-8A56-4167-93AD-82A3B0800736}"/>
                  </a:ext>
                </a:extLst>
              </p:cNvPr>
              <p:cNvSpPr/>
              <p:nvPr/>
            </p:nvSpPr>
            <p:spPr>
              <a:xfrm>
                <a:off x="2525620" y="4852483"/>
                <a:ext cx="1372876" cy="780853"/>
              </a:xfrm>
              <a:prstGeom prst="roundRect">
                <a:avLst/>
              </a:prstGeom>
              <a:ln>
                <a:solidFill>
                  <a:srgbClr val="29A6FF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ca-ES" sz="24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2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ca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  <m:e>
                              <m:r>
                                <a:rPr lang="ca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ca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e>
                            <m:e>
                              <m:r>
                                <a:rPr lang="ca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ca-ES" sz="2400" dirty="0">
                    <a:solidFill>
                      <a:srgbClr val="0C2B8E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6" name="Retângulo: Cantos Arredondados 35">
                <a:extLst>
                  <a:ext uri="{FF2B5EF4-FFF2-40B4-BE49-F238E27FC236}">
                    <a16:creationId xmlns:a16="http://schemas.microsoft.com/office/drawing/2014/main" id="{C7C818C1-8A56-4167-93AD-82A3B08007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5620" y="4852483"/>
                <a:ext cx="1372876" cy="780853"/>
              </a:xfrm>
              <a:prstGeom prst="roundRect">
                <a:avLst/>
              </a:prstGeom>
              <a:blipFill>
                <a:blip r:embed="rId33"/>
                <a:stretch>
                  <a:fillRect/>
                </a:stretch>
              </a:blipFill>
              <a:ln>
                <a:solidFill>
                  <a:srgbClr val="29A6FF"/>
                </a:solidFill>
              </a:ln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tângulo: Cantos Arredondados 36">
                <a:extLst>
                  <a:ext uri="{FF2B5EF4-FFF2-40B4-BE49-F238E27FC236}">
                    <a16:creationId xmlns:a16="http://schemas.microsoft.com/office/drawing/2014/main" id="{5C24B03B-8024-467B-837F-C37E4B7AC98B}"/>
                  </a:ext>
                </a:extLst>
              </p:cNvPr>
              <p:cNvSpPr/>
              <p:nvPr/>
            </p:nvSpPr>
            <p:spPr>
              <a:xfrm>
                <a:off x="2615924" y="3992220"/>
                <a:ext cx="1181724" cy="783477"/>
              </a:xfrm>
              <a:prstGeom prst="roundRect">
                <a:avLst/>
              </a:prstGeom>
              <a:ln>
                <a:solidFill>
                  <a:srgbClr val="29A6FF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ca-ES" sz="24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2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ca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ca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ca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e>
                            <m:e>
                              <m:r>
                                <a:rPr lang="ca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ca-ES" sz="2400" dirty="0">
                    <a:solidFill>
                      <a:srgbClr val="0C2B8E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7" name="Retângulo: Cantos Arredondados 36">
                <a:extLst>
                  <a:ext uri="{FF2B5EF4-FFF2-40B4-BE49-F238E27FC236}">
                    <a16:creationId xmlns:a16="http://schemas.microsoft.com/office/drawing/2014/main" id="{5C24B03B-8024-467B-837F-C37E4B7AC9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5924" y="3992220"/>
                <a:ext cx="1181724" cy="783477"/>
              </a:xfrm>
              <a:prstGeom prst="roundRect">
                <a:avLst/>
              </a:prstGeom>
              <a:blipFill>
                <a:blip r:embed="rId34"/>
                <a:stretch>
                  <a:fillRect/>
                </a:stretch>
              </a:blipFill>
              <a:ln>
                <a:solidFill>
                  <a:srgbClr val="29A6FF"/>
                </a:solidFill>
              </a:ln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tângulo: Cantos Arredondados 37">
                <a:extLst>
                  <a:ext uri="{FF2B5EF4-FFF2-40B4-BE49-F238E27FC236}">
                    <a16:creationId xmlns:a16="http://schemas.microsoft.com/office/drawing/2014/main" id="{A6994901-5CB3-4F6F-B249-A405A329269E}"/>
                  </a:ext>
                </a:extLst>
              </p:cNvPr>
              <p:cNvSpPr/>
              <p:nvPr/>
            </p:nvSpPr>
            <p:spPr>
              <a:xfrm>
                <a:off x="2615924" y="5710122"/>
                <a:ext cx="1269980" cy="791778"/>
              </a:xfrm>
              <a:prstGeom prst="roundRect">
                <a:avLst/>
              </a:prstGeom>
              <a:ln>
                <a:solidFill>
                  <a:srgbClr val="29A6FF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ca-ES" sz="24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2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ca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ca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</m:mr>
                          <m:mr>
                            <m:e>
                              <m:r>
                                <a:rPr lang="ca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e>
                              <m:r>
                                <a:rPr lang="ca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ca-ES" sz="2400" dirty="0">
                    <a:solidFill>
                      <a:srgbClr val="0C2B8E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8" name="Retângulo: Cantos Arredondados 37">
                <a:extLst>
                  <a:ext uri="{FF2B5EF4-FFF2-40B4-BE49-F238E27FC236}">
                    <a16:creationId xmlns:a16="http://schemas.microsoft.com/office/drawing/2014/main" id="{A6994901-5CB3-4F6F-B249-A405A32926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5924" y="5710122"/>
                <a:ext cx="1269980" cy="791778"/>
              </a:xfrm>
              <a:prstGeom prst="roundRect">
                <a:avLst/>
              </a:prstGeom>
              <a:blipFill>
                <a:blip r:embed="rId35"/>
                <a:stretch>
                  <a:fillRect/>
                </a:stretch>
              </a:blipFill>
              <a:ln>
                <a:solidFill>
                  <a:srgbClr val="29A6FF"/>
                </a:solidFill>
              </a:ln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Freeform 18">
            <a:extLst>
              <a:ext uri="{FF2B5EF4-FFF2-40B4-BE49-F238E27FC236}">
                <a16:creationId xmlns:a16="http://schemas.microsoft.com/office/drawing/2014/main" id="{1C057BD6-D445-47AA-891A-D4416B5CD2A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934612" y="4148178"/>
            <a:ext cx="511950" cy="513295"/>
          </a:xfrm>
          <a:custGeom>
            <a:avLst/>
            <a:gdLst>
              <a:gd name="T0" fmla="*/ 112 w 168"/>
              <a:gd name="T1" fmla="*/ 84 h 168"/>
              <a:gd name="T2" fmla="*/ 160 w 168"/>
              <a:gd name="T3" fmla="*/ 36 h 168"/>
              <a:gd name="T4" fmla="*/ 160 w 168"/>
              <a:gd name="T5" fmla="*/ 8 h 168"/>
              <a:gd name="T6" fmla="*/ 132 w 168"/>
              <a:gd name="T7" fmla="*/ 8 h 168"/>
              <a:gd name="T8" fmla="*/ 84 w 168"/>
              <a:gd name="T9" fmla="*/ 56 h 168"/>
              <a:gd name="T10" fmla="*/ 36 w 168"/>
              <a:gd name="T11" fmla="*/ 8 h 168"/>
              <a:gd name="T12" fmla="*/ 8 w 168"/>
              <a:gd name="T13" fmla="*/ 8 h 168"/>
              <a:gd name="T14" fmla="*/ 8 w 168"/>
              <a:gd name="T15" fmla="*/ 36 h 168"/>
              <a:gd name="T16" fmla="*/ 56 w 168"/>
              <a:gd name="T17" fmla="*/ 84 h 168"/>
              <a:gd name="T18" fmla="*/ 8 w 168"/>
              <a:gd name="T19" fmla="*/ 132 h 168"/>
              <a:gd name="T20" fmla="*/ 8 w 168"/>
              <a:gd name="T21" fmla="*/ 160 h 168"/>
              <a:gd name="T22" fmla="*/ 36 w 168"/>
              <a:gd name="T23" fmla="*/ 160 h 168"/>
              <a:gd name="T24" fmla="*/ 84 w 168"/>
              <a:gd name="T25" fmla="*/ 112 h 168"/>
              <a:gd name="T26" fmla="*/ 132 w 168"/>
              <a:gd name="T27" fmla="*/ 160 h 168"/>
              <a:gd name="T28" fmla="*/ 160 w 168"/>
              <a:gd name="T29" fmla="*/ 160 h 168"/>
              <a:gd name="T30" fmla="*/ 160 w 168"/>
              <a:gd name="T31" fmla="*/ 132 h 168"/>
              <a:gd name="T32" fmla="*/ 112 w 168"/>
              <a:gd name="T33" fmla="*/ 84 h 168"/>
              <a:gd name="T34" fmla="*/ 151 w 168"/>
              <a:gd name="T35" fmla="*/ 151 h 168"/>
              <a:gd name="T36" fmla="*/ 140 w 168"/>
              <a:gd name="T37" fmla="*/ 151 h 168"/>
              <a:gd name="T38" fmla="*/ 84 w 168"/>
              <a:gd name="T39" fmla="*/ 95 h 168"/>
              <a:gd name="T40" fmla="*/ 28 w 168"/>
              <a:gd name="T41" fmla="*/ 151 h 168"/>
              <a:gd name="T42" fmla="*/ 17 w 168"/>
              <a:gd name="T43" fmla="*/ 151 h 168"/>
              <a:gd name="T44" fmla="*/ 17 w 168"/>
              <a:gd name="T45" fmla="*/ 140 h 168"/>
              <a:gd name="T46" fmla="*/ 73 w 168"/>
              <a:gd name="T47" fmla="*/ 84 h 168"/>
              <a:gd name="T48" fmla="*/ 17 w 168"/>
              <a:gd name="T49" fmla="*/ 28 h 168"/>
              <a:gd name="T50" fmla="*/ 17 w 168"/>
              <a:gd name="T51" fmla="*/ 16 h 168"/>
              <a:gd name="T52" fmla="*/ 28 w 168"/>
              <a:gd name="T53" fmla="*/ 16 h 168"/>
              <a:gd name="T54" fmla="*/ 84 w 168"/>
              <a:gd name="T55" fmla="*/ 73 h 168"/>
              <a:gd name="T56" fmla="*/ 140 w 168"/>
              <a:gd name="T57" fmla="*/ 17 h 168"/>
              <a:gd name="T58" fmla="*/ 151 w 168"/>
              <a:gd name="T59" fmla="*/ 17 h 168"/>
              <a:gd name="T60" fmla="*/ 151 w 168"/>
              <a:gd name="T61" fmla="*/ 28 h 168"/>
              <a:gd name="T62" fmla="*/ 95 w 168"/>
              <a:gd name="T63" fmla="*/ 84 h 168"/>
              <a:gd name="T64" fmla="*/ 151 w 168"/>
              <a:gd name="T65" fmla="*/ 140 h 168"/>
              <a:gd name="T66" fmla="*/ 151 w 168"/>
              <a:gd name="T67" fmla="*/ 151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68" h="168">
                <a:moveTo>
                  <a:pt x="112" y="84"/>
                </a:moveTo>
                <a:cubicBezTo>
                  <a:pt x="160" y="36"/>
                  <a:pt x="160" y="36"/>
                  <a:pt x="160" y="36"/>
                </a:cubicBezTo>
                <a:cubicBezTo>
                  <a:pt x="168" y="29"/>
                  <a:pt x="168" y="16"/>
                  <a:pt x="160" y="8"/>
                </a:cubicBezTo>
                <a:cubicBezTo>
                  <a:pt x="152" y="0"/>
                  <a:pt x="139" y="0"/>
                  <a:pt x="132" y="8"/>
                </a:cubicBezTo>
                <a:cubicBezTo>
                  <a:pt x="84" y="56"/>
                  <a:pt x="84" y="56"/>
                  <a:pt x="84" y="56"/>
                </a:cubicBezTo>
                <a:cubicBezTo>
                  <a:pt x="36" y="8"/>
                  <a:pt x="36" y="8"/>
                  <a:pt x="36" y="8"/>
                </a:cubicBezTo>
                <a:cubicBezTo>
                  <a:pt x="29" y="0"/>
                  <a:pt x="16" y="0"/>
                  <a:pt x="8" y="8"/>
                </a:cubicBezTo>
                <a:cubicBezTo>
                  <a:pt x="0" y="16"/>
                  <a:pt x="0" y="28"/>
                  <a:pt x="8" y="36"/>
                </a:cubicBezTo>
                <a:cubicBezTo>
                  <a:pt x="56" y="84"/>
                  <a:pt x="56" y="84"/>
                  <a:pt x="56" y="84"/>
                </a:cubicBezTo>
                <a:cubicBezTo>
                  <a:pt x="8" y="132"/>
                  <a:pt x="8" y="132"/>
                  <a:pt x="8" y="132"/>
                </a:cubicBezTo>
                <a:cubicBezTo>
                  <a:pt x="0" y="139"/>
                  <a:pt x="0" y="152"/>
                  <a:pt x="8" y="160"/>
                </a:cubicBezTo>
                <a:cubicBezTo>
                  <a:pt x="16" y="168"/>
                  <a:pt x="29" y="168"/>
                  <a:pt x="36" y="160"/>
                </a:cubicBezTo>
                <a:cubicBezTo>
                  <a:pt x="84" y="112"/>
                  <a:pt x="84" y="112"/>
                  <a:pt x="84" y="112"/>
                </a:cubicBezTo>
                <a:cubicBezTo>
                  <a:pt x="132" y="160"/>
                  <a:pt x="132" y="160"/>
                  <a:pt x="132" y="160"/>
                </a:cubicBezTo>
                <a:cubicBezTo>
                  <a:pt x="139" y="168"/>
                  <a:pt x="152" y="168"/>
                  <a:pt x="160" y="160"/>
                </a:cubicBezTo>
                <a:cubicBezTo>
                  <a:pt x="168" y="152"/>
                  <a:pt x="168" y="139"/>
                  <a:pt x="160" y="132"/>
                </a:cubicBezTo>
                <a:lnTo>
                  <a:pt x="112" y="84"/>
                </a:lnTo>
                <a:close/>
                <a:moveTo>
                  <a:pt x="151" y="151"/>
                </a:moveTo>
                <a:cubicBezTo>
                  <a:pt x="148" y="154"/>
                  <a:pt x="143" y="154"/>
                  <a:pt x="140" y="151"/>
                </a:cubicBezTo>
                <a:cubicBezTo>
                  <a:pt x="84" y="95"/>
                  <a:pt x="84" y="95"/>
                  <a:pt x="84" y="95"/>
                </a:cubicBezTo>
                <a:cubicBezTo>
                  <a:pt x="28" y="151"/>
                  <a:pt x="28" y="151"/>
                  <a:pt x="28" y="151"/>
                </a:cubicBezTo>
                <a:cubicBezTo>
                  <a:pt x="25" y="154"/>
                  <a:pt x="20" y="154"/>
                  <a:pt x="17" y="151"/>
                </a:cubicBezTo>
                <a:cubicBezTo>
                  <a:pt x="14" y="148"/>
                  <a:pt x="14" y="143"/>
                  <a:pt x="17" y="140"/>
                </a:cubicBezTo>
                <a:cubicBezTo>
                  <a:pt x="73" y="84"/>
                  <a:pt x="73" y="84"/>
                  <a:pt x="73" y="84"/>
                </a:cubicBezTo>
                <a:cubicBezTo>
                  <a:pt x="17" y="28"/>
                  <a:pt x="17" y="28"/>
                  <a:pt x="17" y="28"/>
                </a:cubicBezTo>
                <a:cubicBezTo>
                  <a:pt x="13" y="25"/>
                  <a:pt x="13" y="20"/>
                  <a:pt x="17" y="16"/>
                </a:cubicBezTo>
                <a:cubicBezTo>
                  <a:pt x="20" y="13"/>
                  <a:pt x="25" y="13"/>
                  <a:pt x="28" y="16"/>
                </a:cubicBezTo>
                <a:cubicBezTo>
                  <a:pt x="84" y="73"/>
                  <a:pt x="84" y="73"/>
                  <a:pt x="84" y="73"/>
                </a:cubicBezTo>
                <a:cubicBezTo>
                  <a:pt x="140" y="17"/>
                  <a:pt x="140" y="17"/>
                  <a:pt x="140" y="17"/>
                </a:cubicBezTo>
                <a:cubicBezTo>
                  <a:pt x="143" y="13"/>
                  <a:pt x="148" y="13"/>
                  <a:pt x="151" y="17"/>
                </a:cubicBezTo>
                <a:cubicBezTo>
                  <a:pt x="155" y="20"/>
                  <a:pt x="155" y="25"/>
                  <a:pt x="151" y="28"/>
                </a:cubicBezTo>
                <a:cubicBezTo>
                  <a:pt x="95" y="84"/>
                  <a:pt x="95" y="84"/>
                  <a:pt x="95" y="84"/>
                </a:cubicBezTo>
                <a:cubicBezTo>
                  <a:pt x="151" y="140"/>
                  <a:pt x="151" y="140"/>
                  <a:pt x="151" y="140"/>
                </a:cubicBezTo>
                <a:cubicBezTo>
                  <a:pt x="155" y="143"/>
                  <a:pt x="155" y="148"/>
                  <a:pt x="151" y="151"/>
                </a:cubicBezTo>
                <a:close/>
              </a:path>
            </a:pathLst>
          </a:custGeom>
          <a:solidFill>
            <a:srgbClr val="C00000"/>
          </a:solidFill>
          <a:ln>
            <a:solidFill>
              <a:srgbClr val="FF8B8B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 dirty="0"/>
          </a:p>
        </p:txBody>
      </p:sp>
      <p:sp>
        <p:nvSpPr>
          <p:cNvPr id="40" name="Freeform 23">
            <a:extLst>
              <a:ext uri="{FF2B5EF4-FFF2-40B4-BE49-F238E27FC236}">
                <a16:creationId xmlns:a16="http://schemas.microsoft.com/office/drawing/2014/main" id="{0E4A2894-6D6B-410A-807E-91E1D16D1D9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927401" y="5060390"/>
            <a:ext cx="535302" cy="397087"/>
          </a:xfrm>
          <a:custGeom>
            <a:avLst/>
            <a:gdLst>
              <a:gd name="T0" fmla="*/ 177 w 200"/>
              <a:gd name="T1" fmla="*/ 12 h 148"/>
              <a:gd name="T2" fmla="*/ 185 w 200"/>
              <a:gd name="T3" fmla="*/ 15 h 148"/>
              <a:gd name="T4" fmla="*/ 185 w 200"/>
              <a:gd name="T5" fmla="*/ 30 h 148"/>
              <a:gd name="T6" fmla="*/ 80 w 200"/>
              <a:gd name="T7" fmla="*/ 133 h 148"/>
              <a:gd name="T8" fmla="*/ 73 w 200"/>
              <a:gd name="T9" fmla="*/ 136 h 148"/>
              <a:gd name="T10" fmla="*/ 65 w 200"/>
              <a:gd name="T11" fmla="*/ 133 h 148"/>
              <a:gd name="T12" fmla="*/ 15 w 200"/>
              <a:gd name="T13" fmla="*/ 82 h 148"/>
              <a:gd name="T14" fmla="*/ 15 w 200"/>
              <a:gd name="T15" fmla="*/ 67 h 148"/>
              <a:gd name="T16" fmla="*/ 23 w 200"/>
              <a:gd name="T17" fmla="*/ 64 h 148"/>
              <a:gd name="T18" fmla="*/ 31 w 200"/>
              <a:gd name="T19" fmla="*/ 67 h 148"/>
              <a:gd name="T20" fmla="*/ 73 w 200"/>
              <a:gd name="T21" fmla="*/ 110 h 148"/>
              <a:gd name="T22" fmla="*/ 169 w 200"/>
              <a:gd name="T23" fmla="*/ 15 h 148"/>
              <a:gd name="T24" fmla="*/ 177 w 200"/>
              <a:gd name="T25" fmla="*/ 12 h 148"/>
              <a:gd name="T26" fmla="*/ 177 w 200"/>
              <a:gd name="T27" fmla="*/ 0 h 148"/>
              <a:gd name="T28" fmla="*/ 161 w 200"/>
              <a:gd name="T29" fmla="*/ 7 h 148"/>
              <a:gd name="T30" fmla="*/ 73 w 200"/>
              <a:gd name="T31" fmla="*/ 93 h 148"/>
              <a:gd name="T32" fmla="*/ 39 w 200"/>
              <a:gd name="T33" fmla="*/ 59 h 148"/>
              <a:gd name="T34" fmla="*/ 23 w 200"/>
              <a:gd name="T35" fmla="*/ 52 h 148"/>
              <a:gd name="T36" fmla="*/ 7 w 200"/>
              <a:gd name="T37" fmla="*/ 59 h 148"/>
              <a:gd name="T38" fmla="*/ 0 w 200"/>
              <a:gd name="T39" fmla="*/ 75 h 148"/>
              <a:gd name="T40" fmla="*/ 7 w 200"/>
              <a:gd name="T41" fmla="*/ 91 h 148"/>
              <a:gd name="T42" fmla="*/ 56 w 200"/>
              <a:gd name="T43" fmla="*/ 141 h 148"/>
              <a:gd name="T44" fmla="*/ 73 w 200"/>
              <a:gd name="T45" fmla="*/ 148 h 148"/>
              <a:gd name="T46" fmla="*/ 89 w 200"/>
              <a:gd name="T47" fmla="*/ 141 h 148"/>
              <a:gd name="T48" fmla="*/ 193 w 200"/>
              <a:gd name="T49" fmla="*/ 39 h 148"/>
              <a:gd name="T50" fmla="*/ 200 w 200"/>
              <a:gd name="T51" fmla="*/ 23 h 148"/>
              <a:gd name="T52" fmla="*/ 193 w 200"/>
              <a:gd name="T53" fmla="*/ 7 h 148"/>
              <a:gd name="T54" fmla="*/ 177 w 200"/>
              <a:gd name="T55" fmla="*/ 0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00" h="148">
                <a:moveTo>
                  <a:pt x="177" y="12"/>
                </a:moveTo>
                <a:cubicBezTo>
                  <a:pt x="180" y="12"/>
                  <a:pt x="183" y="13"/>
                  <a:pt x="185" y="15"/>
                </a:cubicBezTo>
                <a:cubicBezTo>
                  <a:pt x="189" y="19"/>
                  <a:pt x="189" y="26"/>
                  <a:pt x="185" y="30"/>
                </a:cubicBezTo>
                <a:cubicBezTo>
                  <a:pt x="80" y="133"/>
                  <a:pt x="80" y="133"/>
                  <a:pt x="80" y="133"/>
                </a:cubicBezTo>
                <a:cubicBezTo>
                  <a:pt x="78" y="135"/>
                  <a:pt x="75" y="136"/>
                  <a:pt x="73" y="136"/>
                </a:cubicBezTo>
                <a:cubicBezTo>
                  <a:pt x="70" y="136"/>
                  <a:pt x="67" y="135"/>
                  <a:pt x="65" y="133"/>
                </a:cubicBezTo>
                <a:cubicBezTo>
                  <a:pt x="15" y="82"/>
                  <a:pt x="15" y="82"/>
                  <a:pt x="15" y="82"/>
                </a:cubicBezTo>
                <a:cubicBezTo>
                  <a:pt x="11" y="78"/>
                  <a:pt x="11" y="71"/>
                  <a:pt x="15" y="67"/>
                </a:cubicBezTo>
                <a:cubicBezTo>
                  <a:pt x="17" y="65"/>
                  <a:pt x="20" y="64"/>
                  <a:pt x="23" y="64"/>
                </a:cubicBezTo>
                <a:cubicBezTo>
                  <a:pt x="26" y="64"/>
                  <a:pt x="29" y="65"/>
                  <a:pt x="31" y="67"/>
                </a:cubicBezTo>
                <a:cubicBezTo>
                  <a:pt x="73" y="110"/>
                  <a:pt x="73" y="110"/>
                  <a:pt x="73" y="110"/>
                </a:cubicBezTo>
                <a:cubicBezTo>
                  <a:pt x="169" y="15"/>
                  <a:pt x="169" y="15"/>
                  <a:pt x="169" y="15"/>
                </a:cubicBezTo>
                <a:cubicBezTo>
                  <a:pt x="171" y="13"/>
                  <a:pt x="174" y="12"/>
                  <a:pt x="177" y="12"/>
                </a:cubicBezTo>
                <a:moveTo>
                  <a:pt x="177" y="0"/>
                </a:moveTo>
                <a:cubicBezTo>
                  <a:pt x="171" y="0"/>
                  <a:pt x="165" y="2"/>
                  <a:pt x="161" y="7"/>
                </a:cubicBezTo>
                <a:cubicBezTo>
                  <a:pt x="73" y="93"/>
                  <a:pt x="73" y="93"/>
                  <a:pt x="73" y="93"/>
                </a:cubicBezTo>
                <a:cubicBezTo>
                  <a:pt x="39" y="59"/>
                  <a:pt x="39" y="59"/>
                  <a:pt x="39" y="59"/>
                </a:cubicBezTo>
                <a:cubicBezTo>
                  <a:pt x="35" y="54"/>
                  <a:pt x="29" y="52"/>
                  <a:pt x="23" y="52"/>
                </a:cubicBezTo>
                <a:cubicBezTo>
                  <a:pt x="17" y="52"/>
                  <a:pt x="11" y="54"/>
                  <a:pt x="7" y="59"/>
                </a:cubicBezTo>
                <a:cubicBezTo>
                  <a:pt x="2" y="63"/>
                  <a:pt x="0" y="69"/>
                  <a:pt x="0" y="75"/>
                </a:cubicBezTo>
                <a:cubicBezTo>
                  <a:pt x="0" y="81"/>
                  <a:pt x="2" y="87"/>
                  <a:pt x="7" y="91"/>
                </a:cubicBezTo>
                <a:cubicBezTo>
                  <a:pt x="56" y="141"/>
                  <a:pt x="56" y="141"/>
                  <a:pt x="56" y="141"/>
                </a:cubicBezTo>
                <a:cubicBezTo>
                  <a:pt x="61" y="146"/>
                  <a:pt x="66" y="148"/>
                  <a:pt x="73" y="148"/>
                </a:cubicBezTo>
                <a:cubicBezTo>
                  <a:pt x="79" y="148"/>
                  <a:pt x="84" y="146"/>
                  <a:pt x="89" y="141"/>
                </a:cubicBezTo>
                <a:cubicBezTo>
                  <a:pt x="193" y="39"/>
                  <a:pt x="193" y="39"/>
                  <a:pt x="193" y="39"/>
                </a:cubicBezTo>
                <a:cubicBezTo>
                  <a:pt x="198" y="35"/>
                  <a:pt x="200" y="29"/>
                  <a:pt x="200" y="23"/>
                </a:cubicBezTo>
                <a:cubicBezTo>
                  <a:pt x="200" y="17"/>
                  <a:pt x="198" y="11"/>
                  <a:pt x="193" y="7"/>
                </a:cubicBezTo>
                <a:cubicBezTo>
                  <a:pt x="189" y="2"/>
                  <a:pt x="183" y="0"/>
                  <a:pt x="177" y="0"/>
                </a:cubicBezTo>
                <a:close/>
              </a:path>
            </a:pathLst>
          </a:custGeom>
          <a:solidFill>
            <a:srgbClr val="70AD4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 dirty="0"/>
          </a:p>
        </p:txBody>
      </p:sp>
      <p:sp>
        <p:nvSpPr>
          <p:cNvPr id="49" name="Freeform 18">
            <a:extLst>
              <a:ext uri="{FF2B5EF4-FFF2-40B4-BE49-F238E27FC236}">
                <a16:creationId xmlns:a16="http://schemas.microsoft.com/office/drawing/2014/main" id="{065AAF92-D166-4982-A742-8CD477771AD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943734" y="5848436"/>
            <a:ext cx="511950" cy="513295"/>
          </a:xfrm>
          <a:custGeom>
            <a:avLst/>
            <a:gdLst>
              <a:gd name="T0" fmla="*/ 112 w 168"/>
              <a:gd name="T1" fmla="*/ 84 h 168"/>
              <a:gd name="T2" fmla="*/ 160 w 168"/>
              <a:gd name="T3" fmla="*/ 36 h 168"/>
              <a:gd name="T4" fmla="*/ 160 w 168"/>
              <a:gd name="T5" fmla="*/ 8 h 168"/>
              <a:gd name="T6" fmla="*/ 132 w 168"/>
              <a:gd name="T7" fmla="*/ 8 h 168"/>
              <a:gd name="T8" fmla="*/ 84 w 168"/>
              <a:gd name="T9" fmla="*/ 56 h 168"/>
              <a:gd name="T10" fmla="*/ 36 w 168"/>
              <a:gd name="T11" fmla="*/ 8 h 168"/>
              <a:gd name="T12" fmla="*/ 8 w 168"/>
              <a:gd name="T13" fmla="*/ 8 h 168"/>
              <a:gd name="T14" fmla="*/ 8 w 168"/>
              <a:gd name="T15" fmla="*/ 36 h 168"/>
              <a:gd name="T16" fmla="*/ 56 w 168"/>
              <a:gd name="T17" fmla="*/ 84 h 168"/>
              <a:gd name="T18" fmla="*/ 8 w 168"/>
              <a:gd name="T19" fmla="*/ 132 h 168"/>
              <a:gd name="T20" fmla="*/ 8 w 168"/>
              <a:gd name="T21" fmla="*/ 160 h 168"/>
              <a:gd name="T22" fmla="*/ 36 w 168"/>
              <a:gd name="T23" fmla="*/ 160 h 168"/>
              <a:gd name="T24" fmla="*/ 84 w 168"/>
              <a:gd name="T25" fmla="*/ 112 h 168"/>
              <a:gd name="T26" fmla="*/ 132 w 168"/>
              <a:gd name="T27" fmla="*/ 160 h 168"/>
              <a:gd name="T28" fmla="*/ 160 w 168"/>
              <a:gd name="T29" fmla="*/ 160 h 168"/>
              <a:gd name="T30" fmla="*/ 160 w 168"/>
              <a:gd name="T31" fmla="*/ 132 h 168"/>
              <a:gd name="T32" fmla="*/ 112 w 168"/>
              <a:gd name="T33" fmla="*/ 84 h 168"/>
              <a:gd name="T34" fmla="*/ 151 w 168"/>
              <a:gd name="T35" fmla="*/ 151 h 168"/>
              <a:gd name="T36" fmla="*/ 140 w 168"/>
              <a:gd name="T37" fmla="*/ 151 h 168"/>
              <a:gd name="T38" fmla="*/ 84 w 168"/>
              <a:gd name="T39" fmla="*/ 95 h 168"/>
              <a:gd name="T40" fmla="*/ 28 w 168"/>
              <a:gd name="T41" fmla="*/ 151 h 168"/>
              <a:gd name="T42" fmla="*/ 17 w 168"/>
              <a:gd name="T43" fmla="*/ 151 h 168"/>
              <a:gd name="T44" fmla="*/ 17 w 168"/>
              <a:gd name="T45" fmla="*/ 140 h 168"/>
              <a:gd name="T46" fmla="*/ 73 w 168"/>
              <a:gd name="T47" fmla="*/ 84 h 168"/>
              <a:gd name="T48" fmla="*/ 17 w 168"/>
              <a:gd name="T49" fmla="*/ 28 h 168"/>
              <a:gd name="T50" fmla="*/ 17 w 168"/>
              <a:gd name="T51" fmla="*/ 16 h 168"/>
              <a:gd name="T52" fmla="*/ 28 w 168"/>
              <a:gd name="T53" fmla="*/ 16 h 168"/>
              <a:gd name="T54" fmla="*/ 84 w 168"/>
              <a:gd name="T55" fmla="*/ 73 h 168"/>
              <a:gd name="T56" fmla="*/ 140 w 168"/>
              <a:gd name="T57" fmla="*/ 17 h 168"/>
              <a:gd name="T58" fmla="*/ 151 w 168"/>
              <a:gd name="T59" fmla="*/ 17 h 168"/>
              <a:gd name="T60" fmla="*/ 151 w 168"/>
              <a:gd name="T61" fmla="*/ 28 h 168"/>
              <a:gd name="T62" fmla="*/ 95 w 168"/>
              <a:gd name="T63" fmla="*/ 84 h 168"/>
              <a:gd name="T64" fmla="*/ 151 w 168"/>
              <a:gd name="T65" fmla="*/ 140 h 168"/>
              <a:gd name="T66" fmla="*/ 151 w 168"/>
              <a:gd name="T67" fmla="*/ 151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68" h="168">
                <a:moveTo>
                  <a:pt x="112" y="84"/>
                </a:moveTo>
                <a:cubicBezTo>
                  <a:pt x="160" y="36"/>
                  <a:pt x="160" y="36"/>
                  <a:pt x="160" y="36"/>
                </a:cubicBezTo>
                <a:cubicBezTo>
                  <a:pt x="168" y="29"/>
                  <a:pt x="168" y="16"/>
                  <a:pt x="160" y="8"/>
                </a:cubicBezTo>
                <a:cubicBezTo>
                  <a:pt x="152" y="0"/>
                  <a:pt x="139" y="0"/>
                  <a:pt x="132" y="8"/>
                </a:cubicBezTo>
                <a:cubicBezTo>
                  <a:pt x="84" y="56"/>
                  <a:pt x="84" y="56"/>
                  <a:pt x="84" y="56"/>
                </a:cubicBezTo>
                <a:cubicBezTo>
                  <a:pt x="36" y="8"/>
                  <a:pt x="36" y="8"/>
                  <a:pt x="36" y="8"/>
                </a:cubicBezTo>
                <a:cubicBezTo>
                  <a:pt x="29" y="0"/>
                  <a:pt x="16" y="0"/>
                  <a:pt x="8" y="8"/>
                </a:cubicBezTo>
                <a:cubicBezTo>
                  <a:pt x="0" y="16"/>
                  <a:pt x="0" y="28"/>
                  <a:pt x="8" y="36"/>
                </a:cubicBezTo>
                <a:cubicBezTo>
                  <a:pt x="56" y="84"/>
                  <a:pt x="56" y="84"/>
                  <a:pt x="56" y="84"/>
                </a:cubicBezTo>
                <a:cubicBezTo>
                  <a:pt x="8" y="132"/>
                  <a:pt x="8" y="132"/>
                  <a:pt x="8" y="132"/>
                </a:cubicBezTo>
                <a:cubicBezTo>
                  <a:pt x="0" y="139"/>
                  <a:pt x="0" y="152"/>
                  <a:pt x="8" y="160"/>
                </a:cubicBezTo>
                <a:cubicBezTo>
                  <a:pt x="16" y="168"/>
                  <a:pt x="29" y="168"/>
                  <a:pt x="36" y="160"/>
                </a:cubicBezTo>
                <a:cubicBezTo>
                  <a:pt x="84" y="112"/>
                  <a:pt x="84" y="112"/>
                  <a:pt x="84" y="112"/>
                </a:cubicBezTo>
                <a:cubicBezTo>
                  <a:pt x="132" y="160"/>
                  <a:pt x="132" y="160"/>
                  <a:pt x="132" y="160"/>
                </a:cubicBezTo>
                <a:cubicBezTo>
                  <a:pt x="139" y="168"/>
                  <a:pt x="152" y="168"/>
                  <a:pt x="160" y="160"/>
                </a:cubicBezTo>
                <a:cubicBezTo>
                  <a:pt x="168" y="152"/>
                  <a:pt x="168" y="139"/>
                  <a:pt x="160" y="132"/>
                </a:cubicBezTo>
                <a:lnTo>
                  <a:pt x="112" y="84"/>
                </a:lnTo>
                <a:close/>
                <a:moveTo>
                  <a:pt x="151" y="151"/>
                </a:moveTo>
                <a:cubicBezTo>
                  <a:pt x="148" y="154"/>
                  <a:pt x="143" y="154"/>
                  <a:pt x="140" y="151"/>
                </a:cubicBezTo>
                <a:cubicBezTo>
                  <a:pt x="84" y="95"/>
                  <a:pt x="84" y="95"/>
                  <a:pt x="84" y="95"/>
                </a:cubicBezTo>
                <a:cubicBezTo>
                  <a:pt x="28" y="151"/>
                  <a:pt x="28" y="151"/>
                  <a:pt x="28" y="151"/>
                </a:cubicBezTo>
                <a:cubicBezTo>
                  <a:pt x="25" y="154"/>
                  <a:pt x="20" y="154"/>
                  <a:pt x="17" y="151"/>
                </a:cubicBezTo>
                <a:cubicBezTo>
                  <a:pt x="14" y="148"/>
                  <a:pt x="14" y="143"/>
                  <a:pt x="17" y="140"/>
                </a:cubicBezTo>
                <a:cubicBezTo>
                  <a:pt x="73" y="84"/>
                  <a:pt x="73" y="84"/>
                  <a:pt x="73" y="84"/>
                </a:cubicBezTo>
                <a:cubicBezTo>
                  <a:pt x="17" y="28"/>
                  <a:pt x="17" y="28"/>
                  <a:pt x="17" y="28"/>
                </a:cubicBezTo>
                <a:cubicBezTo>
                  <a:pt x="13" y="25"/>
                  <a:pt x="13" y="20"/>
                  <a:pt x="17" y="16"/>
                </a:cubicBezTo>
                <a:cubicBezTo>
                  <a:pt x="20" y="13"/>
                  <a:pt x="25" y="13"/>
                  <a:pt x="28" y="16"/>
                </a:cubicBezTo>
                <a:cubicBezTo>
                  <a:pt x="84" y="73"/>
                  <a:pt x="84" y="73"/>
                  <a:pt x="84" y="73"/>
                </a:cubicBezTo>
                <a:cubicBezTo>
                  <a:pt x="140" y="17"/>
                  <a:pt x="140" y="17"/>
                  <a:pt x="140" y="17"/>
                </a:cubicBezTo>
                <a:cubicBezTo>
                  <a:pt x="143" y="13"/>
                  <a:pt x="148" y="13"/>
                  <a:pt x="151" y="17"/>
                </a:cubicBezTo>
                <a:cubicBezTo>
                  <a:pt x="155" y="20"/>
                  <a:pt x="155" y="25"/>
                  <a:pt x="151" y="28"/>
                </a:cubicBezTo>
                <a:cubicBezTo>
                  <a:pt x="95" y="84"/>
                  <a:pt x="95" y="84"/>
                  <a:pt x="95" y="84"/>
                </a:cubicBezTo>
                <a:cubicBezTo>
                  <a:pt x="151" y="140"/>
                  <a:pt x="151" y="140"/>
                  <a:pt x="151" y="140"/>
                </a:cubicBezTo>
                <a:cubicBezTo>
                  <a:pt x="155" y="143"/>
                  <a:pt x="155" y="148"/>
                  <a:pt x="151" y="151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FF8B8B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 dirty="0"/>
          </a:p>
        </p:txBody>
      </p:sp>
      <p:pic>
        <p:nvPicPr>
          <p:cNvPr id="54" name="Imagem 53">
            <a:extLst>
              <a:ext uri="{FF2B5EF4-FFF2-40B4-BE49-F238E27FC236}">
                <a16:creationId xmlns:a16="http://schemas.microsoft.com/office/drawing/2014/main" id="{8F141D13-03C9-4285-9BE4-AE5B343EC0E2}"/>
              </a:ext>
            </a:extLst>
          </p:cNvPr>
          <p:cNvPicPr>
            <a:picLocks noChangeAspect="1"/>
          </p:cNvPicPr>
          <p:nvPr/>
        </p:nvPicPr>
        <p:blipFill rotWithShape="1">
          <a:blip r:embed="rId3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E7F04DAD-821A-4E09-BA65-BA61F466282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54" b="67937"/>
          <a:stretch/>
        </p:blipFill>
        <p:spPr>
          <a:xfrm rot="18922910" flipH="1">
            <a:off x="3899468" y="4388169"/>
            <a:ext cx="770336" cy="1224741"/>
          </a:xfrm>
          <a:prstGeom prst="rect">
            <a:avLst/>
          </a:prstGeom>
        </p:spPr>
      </p:pic>
      <p:pic>
        <p:nvPicPr>
          <p:cNvPr id="55" name="Imagem 54">
            <a:extLst>
              <a:ext uri="{FF2B5EF4-FFF2-40B4-BE49-F238E27FC236}">
                <a16:creationId xmlns:a16="http://schemas.microsoft.com/office/drawing/2014/main" id="{43364DAE-6EE2-4EC5-B2EC-035359E54DC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31" t="-1" b="72174"/>
          <a:stretch/>
        </p:blipFill>
        <p:spPr>
          <a:xfrm rot="14707688" flipH="1">
            <a:off x="4297642" y="4974195"/>
            <a:ext cx="540959" cy="1144568"/>
          </a:xfrm>
          <a:prstGeom prst="rect">
            <a:avLst/>
          </a:prstGeom>
        </p:spPr>
      </p:pic>
      <p:grpSp>
        <p:nvGrpSpPr>
          <p:cNvPr id="45" name="Agrupar 44">
            <a:extLst>
              <a:ext uri="{FF2B5EF4-FFF2-40B4-BE49-F238E27FC236}">
                <a16:creationId xmlns:a16="http://schemas.microsoft.com/office/drawing/2014/main" id="{E5A17ED1-319C-42B4-9105-90A163C4D0C7}"/>
              </a:ext>
            </a:extLst>
          </p:cNvPr>
          <p:cNvGrpSpPr/>
          <p:nvPr/>
        </p:nvGrpSpPr>
        <p:grpSpPr>
          <a:xfrm>
            <a:off x="4619123" y="4099864"/>
            <a:ext cx="6986506" cy="2046776"/>
            <a:chOff x="4837141" y="4282234"/>
            <a:chExt cx="6986506" cy="2046776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46" name="Retângulo 45">
              <a:extLst>
                <a:ext uri="{FF2B5EF4-FFF2-40B4-BE49-F238E27FC236}">
                  <a16:creationId xmlns:a16="http://schemas.microsoft.com/office/drawing/2014/main" id="{54E5406D-ECB2-4FD4-8AC0-8C6308141500}"/>
                </a:ext>
              </a:extLst>
            </p:cNvPr>
            <p:cNvSpPr/>
            <p:nvPr/>
          </p:nvSpPr>
          <p:spPr>
            <a:xfrm>
              <a:off x="4837141" y="4282234"/>
              <a:ext cx="6986506" cy="2046776"/>
            </a:xfrm>
            <a:prstGeom prst="rect">
              <a:avLst/>
            </a:prstGeom>
            <a:grp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dirty="0"/>
            </a:p>
          </p:txBody>
        </p:sp>
        <p:sp>
          <p:nvSpPr>
            <p:cNvPr id="47" name="Retângulo 46">
              <a:extLst>
                <a:ext uri="{FF2B5EF4-FFF2-40B4-BE49-F238E27FC236}">
                  <a16:creationId xmlns:a16="http://schemas.microsoft.com/office/drawing/2014/main" id="{E37A96AA-B721-4963-9B4F-D2073FE2A24F}"/>
                </a:ext>
              </a:extLst>
            </p:cNvPr>
            <p:cNvSpPr/>
            <p:nvPr/>
          </p:nvSpPr>
          <p:spPr>
            <a:xfrm>
              <a:off x="4981173" y="4383958"/>
              <a:ext cx="6842474" cy="1200329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ca-ES" sz="2400" b="1" dirty="0">
                  <a:solidFill>
                    <a:sysClr val="windowText" lastClr="000000"/>
                  </a:solidFill>
                </a:rPr>
                <a:t>VAJA!...</a:t>
              </a:r>
              <a:r>
                <a:rPr lang="ca-ES" sz="2400" b="1" dirty="0"/>
                <a:t> La multiplicació de matrius </a:t>
              </a:r>
              <a:r>
                <a:rPr lang="ca-ES" sz="2400" dirty="0">
                  <a:solidFill>
                    <a:sysClr val="windowText" lastClr="000000"/>
                  </a:solidFill>
                </a:rPr>
                <a:t>no és correcta!…</a:t>
              </a:r>
            </a:p>
            <a:p>
              <a:r>
                <a:rPr lang="ca-ES" sz="2400" dirty="0">
                  <a:solidFill>
                    <a:sysClr val="windowText" lastClr="000000"/>
                  </a:solidFill>
                </a:rPr>
                <a:t>Potser us heu equivocat…. i heu multiplicat files per files… reviseu el vostre treball!</a:t>
              </a:r>
              <a:endParaRPr lang="ca-ES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tângulo 47">
                  <a:extLst>
                    <a:ext uri="{FF2B5EF4-FFF2-40B4-BE49-F238E27FC236}">
                      <a16:creationId xmlns:a16="http://schemas.microsoft.com/office/drawing/2014/main" id="{3F362FDA-EEF0-473E-BE1C-F5CBDBC9412F}"/>
                    </a:ext>
                  </a:extLst>
                </p:cNvPr>
                <p:cNvSpPr/>
                <p:nvPr/>
              </p:nvSpPr>
              <p:spPr>
                <a:xfrm>
                  <a:off x="5191643" y="5471173"/>
                  <a:ext cx="5623655" cy="714363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ca-ES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a-ES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ca-ES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ca-ES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ca-ES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ca-ES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·</m:t>
                        </m:r>
                        <m:r>
                          <a:rPr lang="ca-ES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  <m:r>
                          <a:rPr lang="ca-ES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d>
                          <m:dPr>
                            <m:ctrlPr>
                              <a:rPr lang="ca-ES" sz="24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ca-ES" sz="2400" i="1" spc="-30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ca-ES" sz="2400" b="0" i="1" spc="-30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ca-ES" sz="2400" b="0" i="1" spc="-30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×1+2</m:t>
                                  </m:r>
                                  <m:r>
                                    <a:rPr lang="ca-ES" sz="2400" i="1" spc="-30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r>
                                    <a:rPr lang="ca-ES" sz="2400" b="0" i="1" spc="-30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ca-ES" sz="2400" i="1" spc="-30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ca-ES" sz="2400" i="1" spc="-30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r>
                                    <a:rPr lang="ca-ES" sz="2400" b="0" i="1" spc="-30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ca-ES" sz="2400" i="1" spc="-30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+2×2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ca-ES" sz="2400" b="0" i="1" spc="-30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ca-ES" sz="2400" i="1" spc="-30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×1+2×2</m:t>
                                  </m:r>
                                </m:e>
                                <m:e>
                                  <m:r>
                                    <a:rPr lang="ca-ES" sz="2400" b="0" i="1" spc="-30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ca-ES" sz="2400" i="1" spc="-30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r>
                                    <a:rPr lang="ca-ES" sz="2400" b="0" i="1" spc="-30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ca-ES" sz="2400" i="1" spc="-30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+2×2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ca-ES" sz="2400" dirty="0"/>
                </a:p>
              </p:txBody>
            </p:sp>
          </mc:Choice>
          <mc:Fallback xmlns="">
            <p:sp>
              <p:nvSpPr>
                <p:cNvPr id="48" name="Retângulo 47">
                  <a:extLst>
                    <a:ext uri="{FF2B5EF4-FFF2-40B4-BE49-F238E27FC236}">
                      <a16:creationId xmlns:a16="http://schemas.microsoft.com/office/drawing/2014/main" id="{3F362FDA-EEF0-473E-BE1C-F5CBDBC9412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91643" y="5471173"/>
                  <a:ext cx="5623655" cy="714363"/>
                </a:xfrm>
                <a:prstGeom prst="rect">
                  <a:avLst/>
                </a:prstGeom>
                <a:blipFill>
                  <a:blip r:embed="rId3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0" name="Agrupar 49">
            <a:extLst>
              <a:ext uri="{FF2B5EF4-FFF2-40B4-BE49-F238E27FC236}">
                <a16:creationId xmlns:a16="http://schemas.microsoft.com/office/drawing/2014/main" id="{1C402532-F986-4179-BA69-A2434C831F44}"/>
              </a:ext>
            </a:extLst>
          </p:cNvPr>
          <p:cNvGrpSpPr/>
          <p:nvPr/>
        </p:nvGrpSpPr>
        <p:grpSpPr>
          <a:xfrm>
            <a:off x="4860877" y="4079671"/>
            <a:ext cx="6331602" cy="2103567"/>
            <a:chOff x="4837141" y="4225443"/>
            <a:chExt cx="6331602" cy="2103567"/>
          </a:xfrm>
        </p:grpSpPr>
        <p:sp>
          <p:nvSpPr>
            <p:cNvPr id="51" name="Retângulo 50">
              <a:extLst>
                <a:ext uri="{FF2B5EF4-FFF2-40B4-BE49-F238E27FC236}">
                  <a16:creationId xmlns:a16="http://schemas.microsoft.com/office/drawing/2014/main" id="{254985F4-D7F2-4939-A35A-24FD3F73F1C4}"/>
                </a:ext>
              </a:extLst>
            </p:cNvPr>
            <p:cNvSpPr/>
            <p:nvPr/>
          </p:nvSpPr>
          <p:spPr>
            <a:xfrm>
              <a:off x="4837141" y="4225443"/>
              <a:ext cx="6331602" cy="2103567"/>
            </a:xfrm>
            <a:prstGeom prst="rect">
              <a:avLst/>
            </a:prstGeom>
            <a:solidFill>
              <a:srgbClr val="FF8B8B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tângulo 51">
                  <a:extLst>
                    <a:ext uri="{FF2B5EF4-FFF2-40B4-BE49-F238E27FC236}">
                      <a16:creationId xmlns:a16="http://schemas.microsoft.com/office/drawing/2014/main" id="{A04C4866-351A-41E9-A3A7-AFAD8F6F7721}"/>
                    </a:ext>
                  </a:extLst>
                </p:cNvPr>
                <p:cNvSpPr/>
                <p:nvPr/>
              </p:nvSpPr>
              <p:spPr>
                <a:xfrm>
                  <a:off x="4981173" y="4383958"/>
                  <a:ext cx="6081931" cy="193899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ca-ES" sz="2400" u="sng" dirty="0">
                      <a:solidFill>
                        <a:sysClr val="windowText" lastClr="000000"/>
                      </a:solidFill>
                    </a:rPr>
                    <a:t>Aquesta és la primera resposta intuïtiva</a:t>
                  </a:r>
                  <a:r>
                    <a:rPr lang="ca-ES" sz="2400" dirty="0">
                      <a:solidFill>
                        <a:sysClr val="windowText" lastClr="000000"/>
                      </a:solidFill>
                    </a:rPr>
                    <a:t> de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ca-ES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a-ES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ca-ES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ca-ES" sz="2400" dirty="0"/>
                    <a:t>, </a:t>
                  </a:r>
                  <a:r>
                    <a:rPr lang="ca-ES" sz="2400" u="sng" dirty="0"/>
                    <a:t>el quadrat de cada element</a:t>
                  </a:r>
                  <a:r>
                    <a:rPr lang="ca-ES" sz="2400" dirty="0"/>
                    <a:t>!... </a:t>
                  </a:r>
                </a:p>
                <a:p>
                  <a:r>
                    <a:rPr lang="ca-ES" sz="2400" dirty="0"/>
                    <a:t>Malauradament, </a:t>
                  </a:r>
                  <a:r>
                    <a:rPr lang="ca-ES" sz="2400" b="1" dirty="0"/>
                    <a:t>no és correcta</a:t>
                  </a:r>
                  <a:r>
                    <a:rPr lang="ca-ES" sz="2400" dirty="0"/>
                    <a:t>! </a:t>
                  </a:r>
                </a:p>
                <a:p>
                  <a:endParaRPr lang="ca-ES" sz="2400" dirty="0"/>
                </a:p>
                <a:p>
                  <a:r>
                    <a:rPr lang="ca-ES" sz="2400" dirty="0"/>
                    <a:t>Penseu en la </a:t>
                  </a:r>
                  <a:r>
                    <a:rPr lang="ca-ES" sz="2400" b="1" dirty="0"/>
                    <a:t>multiplicació de matrius</a:t>
                  </a:r>
                  <a:r>
                    <a:rPr lang="ca-ES" sz="2400" dirty="0"/>
                    <a:t>!...</a:t>
                  </a:r>
                </a:p>
              </p:txBody>
            </p:sp>
          </mc:Choice>
          <mc:Fallback xmlns="">
            <p:sp>
              <p:nvSpPr>
                <p:cNvPr id="52" name="Retângulo 51">
                  <a:extLst>
                    <a:ext uri="{FF2B5EF4-FFF2-40B4-BE49-F238E27FC236}">
                      <a16:creationId xmlns:a16="http://schemas.microsoft.com/office/drawing/2014/main" id="{A04C4866-351A-41E9-A3A7-AFAD8F6F772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81173" y="4383958"/>
                  <a:ext cx="6081931" cy="1938992"/>
                </a:xfrm>
                <a:prstGeom prst="rect">
                  <a:avLst/>
                </a:prstGeom>
                <a:blipFill>
                  <a:blip r:embed="rId39"/>
                  <a:stretch>
                    <a:fillRect l="-1503" t="-2516" b="-6289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etângulo 52">
                  <a:extLst>
                    <a:ext uri="{FF2B5EF4-FFF2-40B4-BE49-F238E27FC236}">
                      <a16:creationId xmlns:a16="http://schemas.microsoft.com/office/drawing/2014/main" id="{F2EE90F5-9916-4380-AF19-84835AAC8E60}"/>
                    </a:ext>
                  </a:extLst>
                </p:cNvPr>
                <p:cNvSpPr/>
                <p:nvPr/>
              </p:nvSpPr>
              <p:spPr>
                <a:xfrm>
                  <a:off x="8752992" y="4883755"/>
                  <a:ext cx="2309094" cy="113069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ca-ES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a-ES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ca-ES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ca-ES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ca-ES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ca-ES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·</m:t>
                        </m:r>
                        <m:r>
                          <a:rPr lang="ca-ES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</m:oMath>
                    </m:oMathPara>
                  </a14:m>
                  <a:endParaRPr lang="ca-ES" sz="2400" b="1" i="1" dirty="0">
                    <a:solidFill>
                      <a:sysClr val="windowText" lastClr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ca-ES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a-ES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ca-ES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ca-ES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a-ES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d>
                          <m:dPr>
                            <m:ctrlPr>
                              <a:rPr lang="ca-ES" sz="24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ca-ES" sz="2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p>
                                    <m:sSupPr>
                                      <m:ctrlPr>
                                        <a:rPr lang="ca-ES" sz="2400" i="1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a-ES" sz="2400" b="0" i="1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sup>
                                      <m:r>
                                        <a:rPr lang="ca-ES" sz="2400" b="0" i="1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  <m:e>
                                  <m:sSup>
                                    <m:sSupPr>
                                      <m:ctrlPr>
                                        <a:rPr lang="ca-ES" sz="2400" i="1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a-ES" sz="2400" b="0" i="1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ca-ES" sz="2400" b="0" i="1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mr>
                              <m:mr>
                                <m:e>
                                  <m:sSup>
                                    <m:sSupPr>
                                      <m:ctrlPr>
                                        <a:rPr lang="ca-ES" sz="2400" i="1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a-ES" sz="2400" b="0" i="1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e>
                                    <m:sup>
                                      <m:r>
                                        <a:rPr lang="ca-ES" sz="2400" b="0" i="1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  <m:e>
                                  <m:sSup>
                                    <m:sSupPr>
                                      <m:ctrlPr>
                                        <a:rPr lang="ca-ES" sz="2400" i="1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a-ES" sz="2400" b="0" i="1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ca-ES" sz="2400" b="0" i="1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ca-ES" sz="2400" dirty="0"/>
                </a:p>
              </p:txBody>
            </p:sp>
          </mc:Choice>
          <mc:Fallback xmlns="">
            <p:sp>
              <p:nvSpPr>
                <p:cNvPr id="53" name="Retângulo 52">
                  <a:extLst>
                    <a:ext uri="{FF2B5EF4-FFF2-40B4-BE49-F238E27FC236}">
                      <a16:creationId xmlns:a16="http://schemas.microsoft.com/office/drawing/2014/main" id="{F2EE90F5-9916-4380-AF19-84835AAC8E6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52992" y="4883755"/>
                  <a:ext cx="2309094" cy="1130694"/>
                </a:xfrm>
                <a:prstGeom prst="rect">
                  <a:avLst/>
                </a:prstGeom>
                <a:blipFill>
                  <a:blip r:embed="rId4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914470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xit" presetSubtype="0" fill="hold" grpId="1" nodeType="afterEffect">
                                  <p:stCondLst>
                                    <p:cond delay="4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4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0" presetClass="exit" presetSubtype="0" fill="hold" grpId="1" nodeType="afterEffect">
                                  <p:stCondLst>
                                    <p:cond delay="4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33" grpId="0"/>
      <p:bldP spid="34" grpId="0"/>
      <p:bldP spid="35" grpId="0"/>
      <p:bldP spid="36" grpId="0" animBg="1"/>
      <p:bldP spid="37" grpId="0" animBg="1"/>
      <p:bldP spid="38" grpId="0" animBg="1"/>
      <p:bldP spid="39" grpId="0" animBg="1"/>
      <p:bldP spid="39" grpId="1" animBg="1"/>
      <p:bldP spid="40" grpId="0" animBg="1"/>
      <p:bldP spid="40" grpId="1" animBg="1"/>
      <p:bldP spid="49" grpId="0" animBg="1"/>
      <p:bldP spid="4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tângulo 65">
            <a:extLst>
              <a:ext uri="{FF2B5EF4-FFF2-40B4-BE49-F238E27FC236}">
                <a16:creationId xmlns:a16="http://schemas.microsoft.com/office/drawing/2014/main" id="{9C0707D6-2829-4E5A-8156-FC906E23F982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id="{8E476C9B-1E2D-427B-B547-CB50A82F8EBB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73" name="Imagem 72">
            <a:extLst>
              <a:ext uri="{FF2B5EF4-FFF2-40B4-BE49-F238E27FC236}">
                <a16:creationId xmlns:a16="http://schemas.microsoft.com/office/drawing/2014/main" id="{29D4F2D0-CD81-481B-9891-2A60DD09946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AE207ED5-0AD9-406C-BBC8-2601BA6CFB05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xão reta 74">
            <a:extLst>
              <a:ext uri="{FF2B5EF4-FFF2-40B4-BE49-F238E27FC236}">
                <a16:creationId xmlns:a16="http://schemas.microsoft.com/office/drawing/2014/main" id="{70563C38-5169-4617-9616-E22BF2C5439B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tângulo 76">
            <a:extLst>
              <a:ext uri="{FF2B5EF4-FFF2-40B4-BE49-F238E27FC236}">
                <a16:creationId xmlns:a16="http://schemas.microsoft.com/office/drawing/2014/main" id="{B0B3D353-3315-4D82-B77C-726747C177AB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 10</a:t>
            </a:r>
          </a:p>
        </p:txBody>
      </p:sp>
      <p:sp>
        <p:nvSpPr>
          <p:cNvPr id="14" name="Retângulo: Cantos Arredondados 13">
            <a:hlinkClick r:id="rId4" action="ppaction://hlinksldjump"/>
            <a:extLst>
              <a:ext uri="{FF2B5EF4-FFF2-40B4-BE49-F238E27FC236}">
                <a16:creationId xmlns:a16="http://schemas.microsoft.com/office/drawing/2014/main" id="{71CEA6BA-009B-4BA9-84FC-F64C8D3FC3C5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Potència d'una Matriu</a:t>
            </a:r>
            <a:r>
              <a:rPr lang="ca-ES" b="1" dirty="0">
                <a:solidFill>
                  <a:srgbClr val="F25E4F"/>
                </a:solidFill>
              </a:rPr>
              <a:t> </a:t>
            </a:r>
            <a:endParaRPr lang="ca-ES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5" action="ppaction://hlinksldjump"/>
            <a:extLst>
              <a:ext uri="{FF2B5EF4-FFF2-40B4-BE49-F238E27FC236}">
                <a16:creationId xmlns:a16="http://schemas.microsoft.com/office/drawing/2014/main" id="{E7D46F64-3B9A-40B9-A822-184B3E142D31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>
                <a:solidFill>
                  <a:schemeClr val="tx1"/>
                </a:solidFill>
              </a:rPr>
              <a:t>Altres Proposicions i Relacions de Matrius</a:t>
            </a:r>
          </a:p>
        </p:txBody>
      </p:sp>
      <p:sp>
        <p:nvSpPr>
          <p:cNvPr id="16" name="Retângulo: Cantos Arredondados 15">
            <a:hlinkClick r:id="rId6" action="ppaction://hlinksldjump"/>
            <a:extLst>
              <a:ext uri="{FF2B5EF4-FFF2-40B4-BE49-F238E27FC236}">
                <a16:creationId xmlns:a16="http://schemas.microsoft.com/office/drawing/2014/main" id="{6AE79D36-64D2-4665-AE5B-9DA8CCADFE42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>
                <a:solidFill>
                  <a:schemeClr val="tx1"/>
                </a:solidFill>
              </a:rPr>
              <a:t>Posa't a prova!</a:t>
            </a:r>
          </a:p>
        </p:txBody>
      </p:sp>
      <p:sp>
        <p:nvSpPr>
          <p:cNvPr id="55" name="Retângulo: Cantos Arredondados 54">
            <a:extLst>
              <a:ext uri="{FF2B5EF4-FFF2-40B4-BE49-F238E27FC236}">
                <a16:creationId xmlns:a16="http://schemas.microsoft.com/office/drawing/2014/main" id="{46DC73C6-DD44-4756-AC6E-B881042FAABC}"/>
              </a:ext>
            </a:extLst>
          </p:cNvPr>
          <p:cNvSpPr/>
          <p:nvPr/>
        </p:nvSpPr>
        <p:spPr>
          <a:xfrm>
            <a:off x="2124000" y="252000"/>
            <a:ext cx="9859639" cy="2388563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ca-ES" sz="2400" b="1" u="sng" dirty="0">
              <a:solidFill>
                <a:srgbClr val="F25E4F"/>
              </a:solidFill>
            </a:endParaRPr>
          </a:p>
        </p:txBody>
      </p:sp>
      <p:sp>
        <p:nvSpPr>
          <p:cNvPr id="56" name="Retângulo: Cantos Arredondados 55">
            <a:extLst>
              <a:ext uri="{FF2B5EF4-FFF2-40B4-BE49-F238E27FC236}">
                <a16:creationId xmlns:a16="http://schemas.microsoft.com/office/drawing/2014/main" id="{042DEEDE-881E-4A0B-8046-2C671BAA347B}"/>
              </a:ext>
            </a:extLst>
          </p:cNvPr>
          <p:cNvSpPr/>
          <p:nvPr/>
        </p:nvSpPr>
        <p:spPr>
          <a:xfrm>
            <a:off x="8923637" y="889280"/>
            <a:ext cx="2668740" cy="116410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tângulo 56">
                <a:extLst>
                  <a:ext uri="{FF2B5EF4-FFF2-40B4-BE49-F238E27FC236}">
                    <a16:creationId xmlns:a16="http://schemas.microsoft.com/office/drawing/2014/main" id="{57BE56F9-8C11-4A08-B73A-1FC344F47C2C}"/>
                  </a:ext>
                </a:extLst>
              </p:cNvPr>
              <p:cNvSpPr/>
              <p:nvPr/>
            </p:nvSpPr>
            <p:spPr>
              <a:xfrm>
                <a:off x="8452199" y="993609"/>
                <a:ext cx="3409509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a-ES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a-ES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ca-ES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ca-ES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a-ES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ca-ES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. </m:t>
                      </m:r>
                      <m:r>
                        <a:rPr lang="ca-ES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ca-ES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.⋯.  </m:t>
                      </m:r>
                      <m:r>
                        <a:rPr lang="ca-ES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ca-ES" sz="24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7" name="Retângulo 56">
                <a:extLst>
                  <a:ext uri="{FF2B5EF4-FFF2-40B4-BE49-F238E27FC236}">
                    <a16:creationId xmlns:a16="http://schemas.microsoft.com/office/drawing/2014/main" id="{57BE56F9-8C11-4A08-B73A-1FC344F47C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2199" y="993609"/>
                <a:ext cx="3409509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Chaveta à esquerda 57">
            <a:extLst>
              <a:ext uri="{FF2B5EF4-FFF2-40B4-BE49-F238E27FC236}">
                <a16:creationId xmlns:a16="http://schemas.microsoft.com/office/drawing/2014/main" id="{BCBDCFD3-C653-4F9F-96AF-7FFE44390363}"/>
              </a:ext>
            </a:extLst>
          </p:cNvPr>
          <p:cNvSpPr/>
          <p:nvPr/>
        </p:nvSpPr>
        <p:spPr>
          <a:xfrm rot="16200000">
            <a:off x="10431393" y="750988"/>
            <a:ext cx="223936" cy="1612840"/>
          </a:xfrm>
          <a:prstGeom prst="leftBrace">
            <a:avLst>
              <a:gd name="adj1" fmla="val 29763"/>
              <a:gd name="adj2" fmla="val 48527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CaixaDeTexto 58">
                <a:extLst>
                  <a:ext uri="{FF2B5EF4-FFF2-40B4-BE49-F238E27FC236}">
                    <a16:creationId xmlns:a16="http://schemas.microsoft.com/office/drawing/2014/main" id="{FB6633CB-CAB5-4575-B55A-591870F6C852}"/>
                  </a:ext>
                </a:extLst>
              </p:cNvPr>
              <p:cNvSpPr txBox="1"/>
              <p:nvPr/>
            </p:nvSpPr>
            <p:spPr>
              <a:xfrm>
                <a:off x="10009620" y="1684053"/>
                <a:ext cx="10114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ca-ES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ca-ES" dirty="0"/>
                  <a:t> factors</a:t>
                </a:r>
              </a:p>
            </p:txBody>
          </p:sp>
        </mc:Choice>
        <mc:Fallback xmlns="">
          <p:sp>
            <p:nvSpPr>
              <p:cNvPr id="59" name="CaixaDeTexto 58">
                <a:extLst>
                  <a:ext uri="{FF2B5EF4-FFF2-40B4-BE49-F238E27FC236}">
                    <a16:creationId xmlns:a16="http://schemas.microsoft.com/office/drawing/2014/main" id="{FB6633CB-CAB5-4575-B55A-591870F6C8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9620" y="1684053"/>
                <a:ext cx="1011495" cy="369332"/>
              </a:xfrm>
              <a:prstGeom prst="rect">
                <a:avLst/>
              </a:prstGeom>
              <a:blipFill>
                <a:blip r:embed="rId8"/>
                <a:stretch>
                  <a:fillRect t="-8197" r="-5422" b="-24590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tângulo 59">
                <a:extLst>
                  <a:ext uri="{FF2B5EF4-FFF2-40B4-BE49-F238E27FC236}">
                    <a16:creationId xmlns:a16="http://schemas.microsoft.com/office/drawing/2014/main" id="{85C37994-1A44-4961-952D-CB77D4ED58D0}"/>
                  </a:ext>
                </a:extLst>
              </p:cNvPr>
              <p:cNvSpPr/>
              <p:nvPr/>
            </p:nvSpPr>
            <p:spPr>
              <a:xfrm>
                <a:off x="2305715" y="889280"/>
                <a:ext cx="6347923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ca-ES" sz="2400" dirty="0">
                    <a:solidFill>
                      <a:sysClr val="windowText" lastClr="000000"/>
                    </a:solidFill>
                  </a:rPr>
                  <a:t>Si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és una matriu quadrada i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és un enter positiu</a:t>
                </a:r>
                <a14:m>
                  <m:oMath xmlns:m="http://schemas.openxmlformats.org/officeDocument/2006/math">
                    <m:r>
                      <a:rPr lang="ca-ES" sz="24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, aleshores l’</a:t>
                </a:r>
                <a:r>
                  <a:rPr lang="ca-ES" sz="2400" b="1" dirty="0">
                    <a:solidFill>
                      <a:sysClr val="windowText" lastClr="000000"/>
                    </a:solidFill>
                  </a:rPr>
                  <a:t>enèsima potència de </a:t>
                </a:r>
                <a14:m>
                  <m:oMath xmlns:m="http://schemas.openxmlformats.org/officeDocument/2006/math"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es defineix com el producte de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per si mateix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vegades.</a:t>
                </a:r>
              </a:p>
            </p:txBody>
          </p:sp>
        </mc:Choice>
        <mc:Fallback xmlns="">
          <p:sp>
            <p:nvSpPr>
              <p:cNvPr id="60" name="Retângulo 59">
                <a:extLst>
                  <a:ext uri="{FF2B5EF4-FFF2-40B4-BE49-F238E27FC236}">
                    <a16:creationId xmlns:a16="http://schemas.microsoft.com/office/drawing/2014/main" id="{85C37994-1A44-4961-952D-CB77D4ED58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5715" y="889280"/>
                <a:ext cx="6347923" cy="1569660"/>
              </a:xfrm>
              <a:prstGeom prst="rect">
                <a:avLst/>
              </a:prstGeom>
              <a:blipFill>
                <a:blip r:embed="rId9"/>
                <a:stretch>
                  <a:fillRect l="-1440" t="-3113" r="-1440" b="-8171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Retângulo 60">
            <a:extLst>
              <a:ext uri="{FF2B5EF4-FFF2-40B4-BE49-F238E27FC236}">
                <a16:creationId xmlns:a16="http://schemas.microsoft.com/office/drawing/2014/main" id="{4522CB7E-0802-4215-B4D9-E8FF13706550}"/>
              </a:ext>
            </a:extLst>
          </p:cNvPr>
          <p:cNvSpPr/>
          <p:nvPr/>
        </p:nvSpPr>
        <p:spPr>
          <a:xfrm>
            <a:off x="2377850" y="427615"/>
            <a:ext cx="13141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ca-ES" sz="2400" b="1" u="sng" dirty="0">
                <a:solidFill>
                  <a:srgbClr val="F25E4F"/>
                </a:solidFill>
              </a:rPr>
              <a:t>Definició</a:t>
            </a:r>
          </a:p>
        </p:txBody>
      </p:sp>
      <p:sp>
        <p:nvSpPr>
          <p:cNvPr id="62" name="Retângulo: Cantos Arredondados 61">
            <a:extLst>
              <a:ext uri="{FF2B5EF4-FFF2-40B4-BE49-F238E27FC236}">
                <a16:creationId xmlns:a16="http://schemas.microsoft.com/office/drawing/2014/main" id="{C88863F9-3A3B-4C90-99FD-67586ED2E683}"/>
              </a:ext>
            </a:extLst>
          </p:cNvPr>
          <p:cNvSpPr/>
          <p:nvPr/>
        </p:nvSpPr>
        <p:spPr>
          <a:xfrm>
            <a:off x="2148855" y="2865712"/>
            <a:ext cx="9834783" cy="3770928"/>
          </a:xfrm>
          <a:prstGeom prst="roundRect">
            <a:avLst>
              <a:gd name="adj" fmla="val 9739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63" name="Retângulo 62">
            <a:extLst>
              <a:ext uri="{FF2B5EF4-FFF2-40B4-BE49-F238E27FC236}">
                <a16:creationId xmlns:a16="http://schemas.microsoft.com/office/drawing/2014/main" id="{B540BE77-58EF-495D-A174-A9F2C2931533}"/>
              </a:ext>
            </a:extLst>
          </p:cNvPr>
          <p:cNvSpPr/>
          <p:nvPr/>
        </p:nvSpPr>
        <p:spPr>
          <a:xfrm>
            <a:off x="2370798" y="3009895"/>
            <a:ext cx="13933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ca-ES" sz="2400" b="1" u="sng" dirty="0">
                <a:solidFill>
                  <a:srgbClr val="29A6FF"/>
                </a:solidFill>
              </a:rPr>
              <a:t>Exemples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tângulo 63">
                <a:extLst>
                  <a:ext uri="{FF2B5EF4-FFF2-40B4-BE49-F238E27FC236}">
                    <a16:creationId xmlns:a16="http://schemas.microsoft.com/office/drawing/2014/main" id="{B804DF52-3892-4E3F-947C-B191A89F9F19}"/>
                  </a:ext>
                </a:extLst>
              </p:cNvPr>
              <p:cNvSpPr/>
              <p:nvPr/>
            </p:nvSpPr>
            <p:spPr>
              <a:xfrm>
                <a:off x="2370798" y="3354475"/>
                <a:ext cx="5516575" cy="705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a-ES" sz="2400" dirty="0">
                    <a:solidFill>
                      <a:sysClr val="windowText" lastClr="000000"/>
                    </a:solidFill>
                  </a:rPr>
                  <a:t>Considereu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24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a-ES" sz="24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ca-ES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ca-ES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ca-ES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a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ca-E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ca-E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  <m:e>
                              <m:r>
                                <a:rPr lang="ca-E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ca-E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e>
                            <m:e>
                              <m:r>
                                <a:rPr lang="ca-E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:endParaRPr lang="ca-ES" sz="2400" dirty="0"/>
              </a:p>
            </p:txBody>
          </p:sp>
        </mc:Choice>
        <mc:Fallback xmlns="">
          <p:sp>
            <p:nvSpPr>
              <p:cNvPr id="64" name="Retângulo 63">
                <a:extLst>
                  <a:ext uri="{FF2B5EF4-FFF2-40B4-BE49-F238E27FC236}">
                    <a16:creationId xmlns:a16="http://schemas.microsoft.com/office/drawing/2014/main" id="{B804DF52-3892-4E3F-947C-B191A89F9F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0798" y="3354475"/>
                <a:ext cx="5516575" cy="705771"/>
              </a:xfrm>
              <a:prstGeom prst="rect">
                <a:avLst/>
              </a:prstGeom>
              <a:blipFill>
                <a:blip r:embed="rId10"/>
                <a:stretch>
                  <a:fillRect l="-1768" b="-2586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tângulo 64">
                <a:extLst>
                  <a:ext uri="{FF2B5EF4-FFF2-40B4-BE49-F238E27FC236}">
                    <a16:creationId xmlns:a16="http://schemas.microsoft.com/office/drawing/2014/main" id="{3CC8151A-C0AD-4745-975A-3ED682A88DFD}"/>
                  </a:ext>
                </a:extLst>
              </p:cNvPr>
              <p:cNvSpPr/>
              <p:nvPr/>
            </p:nvSpPr>
            <p:spPr>
              <a:xfrm>
                <a:off x="7655771" y="3463770"/>
                <a:ext cx="29971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a-ES" sz="2400" dirty="0">
                    <a:solidFill>
                      <a:sysClr val="windowText" lastClr="000000"/>
                    </a:solidFill>
                  </a:rPr>
                  <a:t>. Com es calcula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ca-ES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ca-ES" sz="2400" dirty="0"/>
                  <a:t>? …</a:t>
                </a:r>
              </a:p>
            </p:txBody>
          </p:sp>
        </mc:Choice>
        <mc:Fallback xmlns="">
          <p:sp>
            <p:nvSpPr>
              <p:cNvPr id="65" name="Retângulo 64">
                <a:extLst>
                  <a:ext uri="{FF2B5EF4-FFF2-40B4-BE49-F238E27FC236}">
                    <a16:creationId xmlns:a16="http://schemas.microsoft.com/office/drawing/2014/main" id="{3CC8151A-C0AD-4745-975A-3ED682A88D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5771" y="3463770"/>
                <a:ext cx="2997103" cy="461665"/>
              </a:xfrm>
              <a:prstGeom prst="rect">
                <a:avLst/>
              </a:prstGeom>
              <a:blipFill>
                <a:blip r:embed="rId11"/>
                <a:stretch>
                  <a:fillRect l="-3252" t="-10526" r="-2033" b="-28947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tângulo 66">
                <a:extLst>
                  <a:ext uri="{FF2B5EF4-FFF2-40B4-BE49-F238E27FC236}">
                    <a16:creationId xmlns:a16="http://schemas.microsoft.com/office/drawing/2014/main" id="{3910686C-A9D9-43A5-BEEA-2A43FE953A1E}"/>
                  </a:ext>
                </a:extLst>
              </p:cNvPr>
              <p:cNvSpPr/>
              <p:nvPr/>
            </p:nvSpPr>
            <p:spPr>
              <a:xfrm>
                <a:off x="2370798" y="4295113"/>
                <a:ext cx="228357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a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a-ES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ca-ES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ca-ES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a-ES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ca-ES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  .   </m:t>
                      </m:r>
                      <m:r>
                        <a:rPr lang="ca-ES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ca-ES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.  </m:t>
                      </m:r>
                      <m:r>
                        <a:rPr lang="ca-ES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ca-ES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67" name="Retângulo 66">
                <a:extLst>
                  <a:ext uri="{FF2B5EF4-FFF2-40B4-BE49-F238E27FC236}">
                    <a16:creationId xmlns:a16="http://schemas.microsoft.com/office/drawing/2014/main" id="{3910686C-A9D9-43A5-BEEA-2A43FE953A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0798" y="4295113"/>
                <a:ext cx="2283574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tângulo 67">
                <a:extLst>
                  <a:ext uri="{FF2B5EF4-FFF2-40B4-BE49-F238E27FC236}">
                    <a16:creationId xmlns:a16="http://schemas.microsoft.com/office/drawing/2014/main" id="{FDAF6320-670A-49BD-A88E-95D41BCF743A}"/>
                  </a:ext>
                </a:extLst>
              </p:cNvPr>
              <p:cNvSpPr/>
              <p:nvPr/>
            </p:nvSpPr>
            <p:spPr>
              <a:xfrm>
                <a:off x="8504504" y="4263274"/>
                <a:ext cx="3144130" cy="5588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i="1" spc="-30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i="1" spc="-30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i="1" spc="-30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ca-ES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ca-ES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9+2×12</m:t>
                                </m:r>
                              </m:e>
                              <m:e>
                                <m:r>
                                  <a:rPr lang="ca-ES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ca-ES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ca-ES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ca-ES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+2×12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ca-ES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ca-ES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9</m:t>
                                </m:r>
                                <m:r>
                                  <a:rPr lang="ca-ES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+2×12</m:t>
                                </m:r>
                              </m:e>
                              <m:e>
                                <m:r>
                                  <a:rPr lang="ca-ES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ca-ES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ca-ES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ca-ES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+2×12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pc="-3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68" name="Retângulo 67">
                <a:extLst>
                  <a:ext uri="{FF2B5EF4-FFF2-40B4-BE49-F238E27FC236}">
                    <a16:creationId xmlns:a16="http://schemas.microsoft.com/office/drawing/2014/main" id="{FDAF6320-670A-49BD-A88E-95D41BCF74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4504" y="4263274"/>
                <a:ext cx="3144130" cy="55887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tângulo 68">
                <a:extLst>
                  <a:ext uri="{FF2B5EF4-FFF2-40B4-BE49-F238E27FC236}">
                    <a16:creationId xmlns:a16="http://schemas.microsoft.com/office/drawing/2014/main" id="{46FEB580-2940-4C24-B185-E342F088A789}"/>
                  </a:ext>
                </a:extLst>
              </p:cNvPr>
              <p:cNvSpPr/>
              <p:nvPr/>
            </p:nvSpPr>
            <p:spPr>
              <a:xfrm>
                <a:off x="4587966" y="4290789"/>
                <a:ext cx="136652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a-ES" sz="2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a-ES" sz="2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ca-ES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ca-ES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 </m:t>
                    </m:r>
                  </m:oMath>
                </a14:m>
                <a:r>
                  <a:rPr lang="ca-ES" sz="240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a-ES" sz="2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a-ES" sz="2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ca-ES" sz="2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ca-ES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69" name="Retângulo 68">
                <a:extLst>
                  <a:ext uri="{FF2B5EF4-FFF2-40B4-BE49-F238E27FC236}">
                    <a16:creationId xmlns:a16="http://schemas.microsoft.com/office/drawing/2014/main" id="{46FEB580-2940-4C24-B185-E342F088A7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7966" y="4290789"/>
                <a:ext cx="1366528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tângulo 69">
                <a:extLst>
                  <a:ext uri="{FF2B5EF4-FFF2-40B4-BE49-F238E27FC236}">
                    <a16:creationId xmlns:a16="http://schemas.microsoft.com/office/drawing/2014/main" id="{03003421-89DF-4485-8183-D30A0CC143FD}"/>
                  </a:ext>
                </a:extLst>
              </p:cNvPr>
              <p:cNvSpPr/>
              <p:nvPr/>
            </p:nvSpPr>
            <p:spPr>
              <a:xfrm>
                <a:off x="5964627" y="4975769"/>
                <a:ext cx="1857496" cy="7081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a-ES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ca-ES" sz="24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2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ca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33</m:t>
                              </m:r>
                            </m:e>
                            <m:e>
                              <m:r>
                                <a:rPr lang="ca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</m:e>
                          </m:mr>
                          <m:mr>
                            <m:e>
                              <m:r>
                                <a:rPr lang="ca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60</m:t>
                              </m:r>
                            </m:e>
                            <m:e>
                              <m:r>
                                <a:rPr lang="ca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48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ca-ES" sz="2400" dirty="0">
                    <a:solidFill>
                      <a:srgbClr val="0C2B8E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0" name="Retângulo 69">
                <a:extLst>
                  <a:ext uri="{FF2B5EF4-FFF2-40B4-BE49-F238E27FC236}">
                    <a16:creationId xmlns:a16="http://schemas.microsoft.com/office/drawing/2014/main" id="{03003421-89DF-4485-8183-D30A0CC143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4627" y="4975769"/>
                <a:ext cx="1857496" cy="70814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Seta: Curvada Para Cima 70">
            <a:extLst>
              <a:ext uri="{FF2B5EF4-FFF2-40B4-BE49-F238E27FC236}">
                <a16:creationId xmlns:a16="http://schemas.microsoft.com/office/drawing/2014/main" id="{1EA897B8-AFF4-4F55-A478-BFC064B520AD}"/>
              </a:ext>
            </a:extLst>
          </p:cNvPr>
          <p:cNvSpPr/>
          <p:nvPr/>
        </p:nvSpPr>
        <p:spPr>
          <a:xfrm>
            <a:off x="4151638" y="4773251"/>
            <a:ext cx="1513317" cy="195148"/>
          </a:xfrm>
          <a:prstGeom prst="curvedUpArrow">
            <a:avLst/>
          </a:prstGeom>
          <a:solidFill>
            <a:srgbClr val="29A6FF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>
              <a:solidFill>
                <a:schemeClr val="tx1"/>
              </a:solidFill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A95CC246-EC06-4AFB-8507-999320D6874C}"/>
              </a:ext>
            </a:extLst>
          </p:cNvPr>
          <p:cNvSpPr/>
          <p:nvPr/>
        </p:nvSpPr>
        <p:spPr>
          <a:xfrm>
            <a:off x="3744032" y="4305161"/>
            <a:ext cx="823838" cy="461665"/>
          </a:xfrm>
          <a:prstGeom prst="ellipse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3131C699-9E66-4DF4-B6C5-A2906AD1AC5D}"/>
              </a:ext>
            </a:extLst>
          </p:cNvPr>
          <p:cNvSpPr/>
          <p:nvPr/>
        </p:nvSpPr>
        <p:spPr>
          <a:xfrm>
            <a:off x="5456192" y="4282553"/>
            <a:ext cx="451370" cy="461665"/>
          </a:xfrm>
          <a:prstGeom prst="ellipse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tângulo 78">
                <a:extLst>
                  <a:ext uri="{FF2B5EF4-FFF2-40B4-BE49-F238E27FC236}">
                    <a16:creationId xmlns:a16="http://schemas.microsoft.com/office/drawing/2014/main" id="{ED7AA313-A223-45CA-B37C-5E2F71EAF098}"/>
                  </a:ext>
                </a:extLst>
              </p:cNvPr>
              <p:cNvSpPr/>
              <p:nvPr/>
            </p:nvSpPr>
            <p:spPr>
              <a:xfrm>
                <a:off x="5954531" y="4179589"/>
                <a:ext cx="2858155" cy="705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a-ES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ca-ES" sz="2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2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a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ca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ca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ca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ca-ES" sz="24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2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ca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  <m:e>
                              <m:r>
                                <a:rPr lang="ca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ca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e>
                            <m:e>
                              <m:r>
                                <a:rPr lang="ca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ca-ES" sz="2400" dirty="0">
                    <a:solidFill>
                      <a:srgbClr val="0C2B8E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9" name="Retângulo 78">
                <a:extLst>
                  <a:ext uri="{FF2B5EF4-FFF2-40B4-BE49-F238E27FC236}">
                    <a16:creationId xmlns:a16="http://schemas.microsoft.com/office/drawing/2014/main" id="{ED7AA313-A223-45CA-B37C-5E2F71EAF0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4531" y="4179589"/>
                <a:ext cx="2858155" cy="70577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0" name="Imagem 79">
            <a:extLst>
              <a:ext uri="{FF2B5EF4-FFF2-40B4-BE49-F238E27FC236}">
                <a16:creationId xmlns:a16="http://schemas.microsoft.com/office/drawing/2014/main" id="{07DCA451-42C3-4B1E-B9AC-1084B45416E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81" name="Retângulo 80">
            <a:extLst>
              <a:ext uri="{FF2B5EF4-FFF2-40B4-BE49-F238E27FC236}">
                <a16:creationId xmlns:a16="http://schemas.microsoft.com/office/drawing/2014/main" id="{4D90EF9D-83EE-413A-8CBE-464ED590682C}"/>
              </a:ext>
            </a:extLst>
          </p:cNvPr>
          <p:cNvSpPr/>
          <p:nvPr/>
        </p:nvSpPr>
        <p:spPr>
          <a:xfrm>
            <a:off x="4292082" y="4623907"/>
            <a:ext cx="13474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1600" b="1" dirty="0">
                <a:solidFill>
                  <a:srgbClr val="29A6FF"/>
                </a:solidFill>
              </a:rPr>
              <a:t>associativitat </a:t>
            </a:r>
          </a:p>
        </p:txBody>
      </p:sp>
      <p:sp>
        <p:nvSpPr>
          <p:cNvPr id="82" name="Retângulo 81">
            <a:extLst>
              <a:ext uri="{FF2B5EF4-FFF2-40B4-BE49-F238E27FC236}">
                <a16:creationId xmlns:a16="http://schemas.microsoft.com/office/drawing/2014/main" id="{87635548-22EE-416F-B378-62B61D8216AE}"/>
              </a:ext>
            </a:extLst>
          </p:cNvPr>
          <p:cNvSpPr/>
          <p:nvPr/>
        </p:nvSpPr>
        <p:spPr>
          <a:xfrm>
            <a:off x="2734265" y="5011984"/>
            <a:ext cx="317329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25E4F"/>
            </a:solidFill>
          </a:ln>
        </p:spPr>
        <p:txBody>
          <a:bodyPr wrap="square">
            <a:spAutoFit/>
          </a:bodyPr>
          <a:lstStyle/>
          <a:p>
            <a:r>
              <a:rPr lang="ca-ES" b="1" dirty="0">
                <a:solidFill>
                  <a:srgbClr val="F25E4F"/>
                </a:solidFill>
              </a:rPr>
              <a:t>Fixeu-vos </a:t>
            </a:r>
            <a:r>
              <a:rPr lang="ca-ES" dirty="0">
                <a:solidFill>
                  <a:srgbClr val="F25E4F"/>
                </a:solidFill>
              </a:rPr>
              <a:t>que l’associativitat es podria aplicar en </a:t>
            </a:r>
            <a:r>
              <a:rPr lang="ca-ES" b="1" dirty="0">
                <a:solidFill>
                  <a:srgbClr val="F25E4F"/>
                </a:solidFill>
              </a:rPr>
              <a:t>un altre ordre</a:t>
            </a:r>
            <a:r>
              <a:rPr lang="ca-ES" dirty="0">
                <a:solidFill>
                  <a:srgbClr val="F25E4F"/>
                </a:solidFill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tângulo 82">
                <a:extLst>
                  <a:ext uri="{FF2B5EF4-FFF2-40B4-BE49-F238E27FC236}">
                    <a16:creationId xmlns:a16="http://schemas.microsoft.com/office/drawing/2014/main" id="{8269E877-2923-4F06-B0EE-D1ED6FB60FD7}"/>
                  </a:ext>
                </a:extLst>
              </p:cNvPr>
              <p:cNvSpPr/>
              <p:nvPr/>
            </p:nvSpPr>
            <p:spPr>
              <a:xfrm>
                <a:off x="2440867" y="5905690"/>
                <a:ext cx="221624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a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a-ES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ca-ES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ca-ES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a-ES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ca-ES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  .  </m:t>
                      </m:r>
                      <m:r>
                        <a:rPr lang="ca-ES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ca-ES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.  </m:t>
                      </m:r>
                      <m:r>
                        <a:rPr lang="ca-ES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ca-ES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83" name="Retângulo 82">
                <a:extLst>
                  <a:ext uri="{FF2B5EF4-FFF2-40B4-BE49-F238E27FC236}">
                    <a16:creationId xmlns:a16="http://schemas.microsoft.com/office/drawing/2014/main" id="{8269E877-2923-4F06-B0EE-D1ED6FB60F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0867" y="5905690"/>
                <a:ext cx="2216248" cy="4616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tângulo 83">
                <a:extLst>
                  <a:ext uri="{FF2B5EF4-FFF2-40B4-BE49-F238E27FC236}">
                    <a16:creationId xmlns:a16="http://schemas.microsoft.com/office/drawing/2014/main" id="{54D4E6A7-D326-463A-91CC-33C26A487F32}"/>
                  </a:ext>
                </a:extLst>
              </p:cNvPr>
              <p:cNvSpPr/>
              <p:nvPr/>
            </p:nvSpPr>
            <p:spPr>
              <a:xfrm>
                <a:off x="8524445" y="5874459"/>
                <a:ext cx="3323667" cy="5588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i="1" spc="-30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i="1" spc="-30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i="1" spc="-30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  <m:r>
                                  <a:rPr lang="ca-ES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ca-ES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1+6×4</m:t>
                                </m:r>
                              </m:e>
                              <m:e>
                                <m:r>
                                  <a:rPr lang="ca-ES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  <m:r>
                                  <a:rPr lang="ca-ES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ca-ES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ca-ES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ca-ES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ca-ES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×12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ca-ES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ca-ES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ca-ES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ca-ES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ca-ES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ca-ES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2×</m:t>
                                </m:r>
                                <m:r>
                                  <a:rPr lang="ca-ES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ca-ES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  <m:r>
                                  <a:rPr lang="ca-ES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ca-ES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ca-ES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ca-ES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12</m:t>
                                </m:r>
                                <m:r>
                                  <a:rPr lang="ca-ES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ca-ES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pc="-3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84" name="Retângulo 83">
                <a:extLst>
                  <a:ext uri="{FF2B5EF4-FFF2-40B4-BE49-F238E27FC236}">
                    <a16:creationId xmlns:a16="http://schemas.microsoft.com/office/drawing/2014/main" id="{54D4E6A7-D326-463A-91CC-33C26A487F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4445" y="5874459"/>
                <a:ext cx="3323667" cy="55887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tângulo 84">
                <a:extLst>
                  <a:ext uri="{FF2B5EF4-FFF2-40B4-BE49-F238E27FC236}">
                    <a16:creationId xmlns:a16="http://schemas.microsoft.com/office/drawing/2014/main" id="{65F7943C-486A-44F1-82F5-F856EFECBCBB}"/>
                  </a:ext>
                </a:extLst>
              </p:cNvPr>
              <p:cNvSpPr/>
              <p:nvPr/>
            </p:nvSpPr>
            <p:spPr>
              <a:xfrm>
                <a:off x="4607907" y="5901974"/>
                <a:ext cx="14178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sz="240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ca-ES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a-ES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ca-ES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a-ES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ca-ES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  </m:t>
                      </m:r>
                      <m:r>
                        <a:rPr lang="ca-ES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ca-ES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85" name="Retângulo 84">
                <a:extLst>
                  <a:ext uri="{FF2B5EF4-FFF2-40B4-BE49-F238E27FC236}">
                    <a16:creationId xmlns:a16="http://schemas.microsoft.com/office/drawing/2014/main" id="{65F7943C-486A-44F1-82F5-F856EFECBC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7907" y="5901974"/>
                <a:ext cx="1417824" cy="46166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Seta: Curvada Para Cima 85">
            <a:extLst>
              <a:ext uri="{FF2B5EF4-FFF2-40B4-BE49-F238E27FC236}">
                <a16:creationId xmlns:a16="http://schemas.microsoft.com/office/drawing/2014/main" id="{562DA3F1-84C6-47FD-AA2E-2C6898D1853E}"/>
              </a:ext>
            </a:extLst>
          </p:cNvPr>
          <p:cNvSpPr/>
          <p:nvPr/>
        </p:nvSpPr>
        <p:spPr>
          <a:xfrm flipV="1">
            <a:off x="3618274" y="5718977"/>
            <a:ext cx="1513317" cy="195148"/>
          </a:xfrm>
          <a:prstGeom prst="curvedUpArrow">
            <a:avLst/>
          </a:prstGeom>
          <a:solidFill>
            <a:srgbClr val="29A6FF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>
              <a:solidFill>
                <a:schemeClr val="tx1"/>
              </a:solidFill>
            </a:endParaRP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D1507284-09FB-461B-B2A3-686643DB00C0}"/>
              </a:ext>
            </a:extLst>
          </p:cNvPr>
          <p:cNvSpPr/>
          <p:nvPr/>
        </p:nvSpPr>
        <p:spPr>
          <a:xfrm>
            <a:off x="3241460" y="5916346"/>
            <a:ext cx="823838" cy="461665"/>
          </a:xfrm>
          <a:prstGeom prst="ellipse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092DE4CF-57BF-4D25-ADED-F9D9C7442F5E}"/>
              </a:ext>
            </a:extLst>
          </p:cNvPr>
          <p:cNvSpPr/>
          <p:nvPr/>
        </p:nvSpPr>
        <p:spPr>
          <a:xfrm>
            <a:off x="4983764" y="5893738"/>
            <a:ext cx="451370" cy="461665"/>
          </a:xfrm>
          <a:prstGeom prst="ellipse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tângulo 88">
                <a:extLst>
                  <a:ext uri="{FF2B5EF4-FFF2-40B4-BE49-F238E27FC236}">
                    <a16:creationId xmlns:a16="http://schemas.microsoft.com/office/drawing/2014/main" id="{677C40E2-F031-41A1-8C5A-992ED8C3F853}"/>
                  </a:ext>
                </a:extLst>
              </p:cNvPr>
              <p:cNvSpPr/>
              <p:nvPr/>
            </p:nvSpPr>
            <p:spPr>
              <a:xfrm>
                <a:off x="5914184" y="5790774"/>
                <a:ext cx="2858155" cy="705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ca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lang="ca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e>
                              <m:e>
                                <m:r>
                                  <a:rPr lang="ca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ca-ES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a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ca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89" name="Retângulo 88">
                <a:extLst>
                  <a:ext uri="{FF2B5EF4-FFF2-40B4-BE49-F238E27FC236}">
                    <a16:creationId xmlns:a16="http://schemas.microsoft.com/office/drawing/2014/main" id="{677C40E2-F031-41A1-8C5A-992ED8C3F8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4184" y="5790774"/>
                <a:ext cx="2858155" cy="705771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Retângulo 89">
            <a:extLst>
              <a:ext uri="{FF2B5EF4-FFF2-40B4-BE49-F238E27FC236}">
                <a16:creationId xmlns:a16="http://schemas.microsoft.com/office/drawing/2014/main" id="{3B636C0D-2CCC-422B-918E-CB2839999A10}"/>
              </a:ext>
            </a:extLst>
          </p:cNvPr>
          <p:cNvSpPr/>
          <p:nvPr/>
        </p:nvSpPr>
        <p:spPr>
          <a:xfrm>
            <a:off x="3750020" y="5681804"/>
            <a:ext cx="13474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1600" b="1" dirty="0">
                <a:solidFill>
                  <a:srgbClr val="29A6FF"/>
                </a:solidFill>
              </a:rPr>
              <a:t>associativitat </a:t>
            </a:r>
          </a:p>
        </p:txBody>
      </p:sp>
      <p:sp>
        <p:nvSpPr>
          <p:cNvPr id="91" name="Retângulo 90">
            <a:extLst>
              <a:ext uri="{FF2B5EF4-FFF2-40B4-BE49-F238E27FC236}">
                <a16:creationId xmlns:a16="http://schemas.microsoft.com/office/drawing/2014/main" id="{83DC6CAE-0D8C-46B0-9897-630E6FFAEA2D}"/>
              </a:ext>
            </a:extLst>
          </p:cNvPr>
          <p:cNvSpPr/>
          <p:nvPr/>
        </p:nvSpPr>
        <p:spPr>
          <a:xfrm>
            <a:off x="9152254" y="5035473"/>
            <a:ext cx="224493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25E4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ca-ES" dirty="0">
                <a:solidFill>
                  <a:srgbClr val="F25E4F"/>
                </a:solidFill>
              </a:rPr>
              <a:t>Però</a:t>
            </a:r>
            <a:r>
              <a:rPr lang="ca-ES" b="1" dirty="0">
                <a:solidFill>
                  <a:srgbClr val="F25E4F"/>
                </a:solidFill>
              </a:rPr>
              <a:t>… el resultat és</a:t>
            </a:r>
            <a:r>
              <a:rPr lang="ca-ES" dirty="0">
                <a:solidFill>
                  <a:srgbClr val="F25E4F"/>
                </a:solidFill>
              </a:rPr>
              <a:t>, òbviament, </a:t>
            </a:r>
            <a:r>
              <a:rPr lang="ca-ES" b="1" dirty="0">
                <a:solidFill>
                  <a:srgbClr val="F25E4F"/>
                </a:solidFill>
              </a:rPr>
              <a:t>el mateix!</a:t>
            </a:r>
            <a:endParaRPr lang="ca-ES" dirty="0">
              <a:solidFill>
                <a:srgbClr val="F25E4F"/>
              </a:solidFill>
            </a:endParaRPr>
          </a:p>
        </p:txBody>
      </p:sp>
      <p:pic>
        <p:nvPicPr>
          <p:cNvPr id="92" name="Gráfico 91" descr="Seta: Reta">
            <a:extLst>
              <a:ext uri="{FF2B5EF4-FFF2-40B4-BE49-F238E27FC236}">
                <a16:creationId xmlns:a16="http://schemas.microsoft.com/office/drawing/2014/main" id="{95BF9EB1-FEEB-4FAD-8231-91E8AEBEA3DD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7756444" y="4870825"/>
            <a:ext cx="134581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54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67" grpId="0"/>
      <p:bldP spid="68" grpId="0"/>
      <p:bldP spid="69" grpId="0"/>
      <p:bldP spid="70" grpId="0"/>
      <p:bldP spid="71" grpId="0" animBg="1"/>
      <p:bldP spid="76" grpId="0" animBg="1"/>
      <p:bldP spid="78" grpId="0" animBg="1"/>
      <p:bldP spid="79" grpId="0"/>
      <p:bldP spid="81" grpId="0"/>
      <p:bldP spid="82" grpId="0" animBg="1"/>
      <p:bldP spid="83" grpId="0"/>
      <p:bldP spid="84" grpId="0"/>
      <p:bldP spid="85" grpId="0"/>
      <p:bldP spid="86" grpId="0" animBg="1"/>
      <p:bldP spid="87" grpId="0" animBg="1"/>
      <p:bldP spid="88" grpId="0" animBg="1"/>
      <p:bldP spid="89" grpId="0"/>
      <p:bldP spid="90" grpId="0"/>
      <p:bldP spid="9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tângulo 65">
            <a:extLst>
              <a:ext uri="{FF2B5EF4-FFF2-40B4-BE49-F238E27FC236}">
                <a16:creationId xmlns:a16="http://schemas.microsoft.com/office/drawing/2014/main" id="{9C0707D6-2829-4E5A-8156-FC906E23F982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id="{8E476C9B-1E2D-427B-B547-CB50A82F8EBB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73" name="Imagem 72">
            <a:extLst>
              <a:ext uri="{FF2B5EF4-FFF2-40B4-BE49-F238E27FC236}">
                <a16:creationId xmlns:a16="http://schemas.microsoft.com/office/drawing/2014/main" id="{29D4F2D0-CD81-481B-9891-2A60DD09946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AE207ED5-0AD9-406C-BBC8-2601BA6CFB05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xão reta 74">
            <a:extLst>
              <a:ext uri="{FF2B5EF4-FFF2-40B4-BE49-F238E27FC236}">
                <a16:creationId xmlns:a16="http://schemas.microsoft.com/office/drawing/2014/main" id="{70563C38-5169-4617-9616-E22BF2C5439B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tângulo 76">
            <a:extLst>
              <a:ext uri="{FF2B5EF4-FFF2-40B4-BE49-F238E27FC236}">
                <a16:creationId xmlns:a16="http://schemas.microsoft.com/office/drawing/2014/main" id="{B0B3D353-3315-4D82-B77C-726747C177AB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 10</a:t>
            </a:r>
          </a:p>
        </p:txBody>
      </p:sp>
      <p:sp>
        <p:nvSpPr>
          <p:cNvPr id="14" name="Retângulo: Cantos Arredondados 13">
            <a:hlinkClick r:id="rId4" action="ppaction://hlinksldjump"/>
            <a:extLst>
              <a:ext uri="{FF2B5EF4-FFF2-40B4-BE49-F238E27FC236}">
                <a16:creationId xmlns:a16="http://schemas.microsoft.com/office/drawing/2014/main" id="{71CEA6BA-009B-4BA9-84FC-F64C8D3FC3C5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Potència d'una Matriu</a:t>
            </a:r>
            <a:r>
              <a:rPr lang="ca-ES" b="1" dirty="0">
                <a:solidFill>
                  <a:srgbClr val="F25E4F"/>
                </a:solidFill>
              </a:rPr>
              <a:t> </a:t>
            </a:r>
            <a:endParaRPr lang="ca-ES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5" action="ppaction://hlinksldjump"/>
            <a:extLst>
              <a:ext uri="{FF2B5EF4-FFF2-40B4-BE49-F238E27FC236}">
                <a16:creationId xmlns:a16="http://schemas.microsoft.com/office/drawing/2014/main" id="{E7D46F64-3B9A-40B9-A822-184B3E142D31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>
                <a:solidFill>
                  <a:schemeClr val="tx1"/>
                </a:solidFill>
              </a:rPr>
              <a:t>Altres Proposicions i Relacions de Matrius</a:t>
            </a:r>
          </a:p>
        </p:txBody>
      </p:sp>
      <p:sp>
        <p:nvSpPr>
          <p:cNvPr id="16" name="Retângulo: Cantos Arredondados 15">
            <a:hlinkClick r:id="rId6" action="ppaction://hlinksldjump"/>
            <a:extLst>
              <a:ext uri="{FF2B5EF4-FFF2-40B4-BE49-F238E27FC236}">
                <a16:creationId xmlns:a16="http://schemas.microsoft.com/office/drawing/2014/main" id="{6AE79D36-64D2-4665-AE5B-9DA8CCADFE42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>
                <a:solidFill>
                  <a:schemeClr val="tx1"/>
                </a:solidFill>
              </a:rPr>
              <a:t>Posa't a prova!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BA675A19-D7E9-47A8-B980-99255F418442}"/>
              </a:ext>
            </a:extLst>
          </p:cNvPr>
          <p:cNvSpPr/>
          <p:nvPr/>
        </p:nvSpPr>
        <p:spPr>
          <a:xfrm>
            <a:off x="2148855" y="2865712"/>
            <a:ext cx="9834783" cy="3770928"/>
          </a:xfrm>
          <a:prstGeom prst="roundRect">
            <a:avLst>
              <a:gd name="adj" fmla="val 9739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869D0C25-84C4-41A3-B9EB-1BC8567C004D}"/>
              </a:ext>
            </a:extLst>
          </p:cNvPr>
          <p:cNvSpPr/>
          <p:nvPr/>
        </p:nvSpPr>
        <p:spPr>
          <a:xfrm>
            <a:off x="2124000" y="252000"/>
            <a:ext cx="9859639" cy="2388563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ca-ES" sz="2400" b="1" u="sng" dirty="0">
              <a:solidFill>
                <a:srgbClr val="F25E4F"/>
              </a:solidFill>
            </a:endParaRP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81AECE95-D29B-409B-8101-A05F86DFE74E}"/>
              </a:ext>
            </a:extLst>
          </p:cNvPr>
          <p:cNvSpPr/>
          <p:nvPr/>
        </p:nvSpPr>
        <p:spPr>
          <a:xfrm>
            <a:off x="8923637" y="889280"/>
            <a:ext cx="2668740" cy="116410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73D24DA8-153A-4950-9769-B2A14997DBA1}"/>
                  </a:ext>
                </a:extLst>
              </p:cNvPr>
              <p:cNvSpPr/>
              <p:nvPr/>
            </p:nvSpPr>
            <p:spPr>
              <a:xfrm>
                <a:off x="8452199" y="993609"/>
                <a:ext cx="3409509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a-ES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a-ES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ca-ES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ca-ES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a-ES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ca-ES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. </m:t>
                      </m:r>
                      <m:r>
                        <a:rPr lang="ca-ES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ca-ES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.⋯.  </m:t>
                      </m:r>
                      <m:r>
                        <a:rPr lang="ca-ES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ca-ES" sz="24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73D24DA8-153A-4950-9769-B2A14997DB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2199" y="993609"/>
                <a:ext cx="3409509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haveta à esquerda 17">
            <a:extLst>
              <a:ext uri="{FF2B5EF4-FFF2-40B4-BE49-F238E27FC236}">
                <a16:creationId xmlns:a16="http://schemas.microsoft.com/office/drawing/2014/main" id="{8599A659-DE8C-405E-B4B5-34A99C4F8E0D}"/>
              </a:ext>
            </a:extLst>
          </p:cNvPr>
          <p:cNvSpPr/>
          <p:nvPr/>
        </p:nvSpPr>
        <p:spPr>
          <a:xfrm rot="16200000">
            <a:off x="10431393" y="750988"/>
            <a:ext cx="223936" cy="1612840"/>
          </a:xfrm>
          <a:prstGeom prst="leftBrace">
            <a:avLst>
              <a:gd name="adj1" fmla="val 29763"/>
              <a:gd name="adj2" fmla="val 48527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729DF349-9BAD-473B-9192-E6A59CA19316}"/>
                  </a:ext>
                </a:extLst>
              </p:cNvPr>
              <p:cNvSpPr txBox="1"/>
              <p:nvPr/>
            </p:nvSpPr>
            <p:spPr>
              <a:xfrm>
                <a:off x="10009620" y="1684053"/>
                <a:ext cx="10114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ca-ES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ca-ES" dirty="0"/>
                  <a:t> factors</a:t>
                </a: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729DF349-9BAD-473B-9192-E6A59CA193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9620" y="1684053"/>
                <a:ext cx="1011495" cy="369332"/>
              </a:xfrm>
              <a:prstGeom prst="rect">
                <a:avLst/>
              </a:prstGeom>
              <a:blipFill>
                <a:blip r:embed="rId8"/>
                <a:stretch>
                  <a:fillRect t="-8197" r="-5422" b="-24590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>
                <a:extLst>
                  <a:ext uri="{FF2B5EF4-FFF2-40B4-BE49-F238E27FC236}">
                    <a16:creationId xmlns:a16="http://schemas.microsoft.com/office/drawing/2014/main" id="{1CFF5D50-CD0C-469A-B3F7-BC6BCDB7B100}"/>
                  </a:ext>
                </a:extLst>
              </p:cNvPr>
              <p:cNvSpPr/>
              <p:nvPr/>
            </p:nvSpPr>
            <p:spPr>
              <a:xfrm>
                <a:off x="2305715" y="889280"/>
                <a:ext cx="6347923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ca-ES" sz="2400" dirty="0">
                    <a:solidFill>
                      <a:sysClr val="windowText" lastClr="000000"/>
                    </a:solidFill>
                  </a:rPr>
                  <a:t>Si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és una matriu quadrada i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és un enter positiu</a:t>
                </a:r>
                <a14:m>
                  <m:oMath xmlns:m="http://schemas.openxmlformats.org/officeDocument/2006/math">
                    <m:r>
                      <a:rPr lang="ca-ES" sz="24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, aleshores l’</a:t>
                </a:r>
                <a:r>
                  <a:rPr lang="ca-ES" sz="2400" b="1" dirty="0">
                    <a:solidFill>
                      <a:sysClr val="windowText" lastClr="000000"/>
                    </a:solidFill>
                  </a:rPr>
                  <a:t>enèsima potència de </a:t>
                </a:r>
                <a14:m>
                  <m:oMath xmlns:m="http://schemas.openxmlformats.org/officeDocument/2006/math"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es defineix com el producte de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per si mateix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vegades.</a:t>
                </a:r>
              </a:p>
            </p:txBody>
          </p:sp>
        </mc:Choice>
        <mc:Fallback xmlns="">
          <p:sp>
            <p:nvSpPr>
              <p:cNvPr id="20" name="Retângulo 19">
                <a:extLst>
                  <a:ext uri="{FF2B5EF4-FFF2-40B4-BE49-F238E27FC236}">
                    <a16:creationId xmlns:a16="http://schemas.microsoft.com/office/drawing/2014/main" id="{1CFF5D50-CD0C-469A-B3F7-BC6BCDB7B1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5715" y="889280"/>
                <a:ext cx="6347923" cy="1569660"/>
              </a:xfrm>
              <a:prstGeom prst="rect">
                <a:avLst/>
              </a:prstGeom>
              <a:blipFill>
                <a:blip r:embed="rId9"/>
                <a:stretch>
                  <a:fillRect l="-1440" t="-3113" r="-1440" b="-8171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tângulo 20">
            <a:extLst>
              <a:ext uri="{FF2B5EF4-FFF2-40B4-BE49-F238E27FC236}">
                <a16:creationId xmlns:a16="http://schemas.microsoft.com/office/drawing/2014/main" id="{49FE994C-9870-4021-9485-AA66D7B0B451}"/>
              </a:ext>
            </a:extLst>
          </p:cNvPr>
          <p:cNvSpPr/>
          <p:nvPr/>
        </p:nvSpPr>
        <p:spPr>
          <a:xfrm>
            <a:off x="2377850" y="427615"/>
            <a:ext cx="13141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ca-ES" sz="2400" b="1" u="sng" dirty="0">
                <a:solidFill>
                  <a:srgbClr val="F25E4F"/>
                </a:solidFill>
              </a:rPr>
              <a:t>Definició</a:t>
            </a:r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8E98AE03-1B3F-4ECC-8314-C376C7FD8B34}"/>
              </a:ext>
            </a:extLst>
          </p:cNvPr>
          <p:cNvSpPr/>
          <p:nvPr/>
        </p:nvSpPr>
        <p:spPr>
          <a:xfrm>
            <a:off x="2148855" y="2865712"/>
            <a:ext cx="9834783" cy="2908880"/>
          </a:xfrm>
          <a:prstGeom prst="roundRect">
            <a:avLst>
              <a:gd name="adj" fmla="val 9739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B647B59C-4C3F-4E66-9D84-B2122D09A102}"/>
              </a:ext>
            </a:extLst>
          </p:cNvPr>
          <p:cNvSpPr/>
          <p:nvPr/>
        </p:nvSpPr>
        <p:spPr>
          <a:xfrm>
            <a:off x="2370798" y="3009895"/>
            <a:ext cx="13933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ca-ES" sz="2400" b="1" u="sng" dirty="0">
                <a:solidFill>
                  <a:srgbClr val="29A6FF"/>
                </a:solidFill>
              </a:rPr>
              <a:t>Exemples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B66A66C7-3599-4813-A588-A1CA9F92AE6D}"/>
                  </a:ext>
                </a:extLst>
              </p:cNvPr>
              <p:cNvSpPr/>
              <p:nvPr/>
            </p:nvSpPr>
            <p:spPr>
              <a:xfrm>
                <a:off x="2370798" y="3354475"/>
                <a:ext cx="5607945" cy="705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a-ES" sz="2400" dirty="0">
                    <a:solidFill>
                      <a:sysClr val="windowText" lastClr="000000"/>
                    </a:solidFill>
                  </a:rPr>
                  <a:t>Considereu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24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a-ES" sz="24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ca-ES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ca-ES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ca-ES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a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ca-E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ca-E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  <m:e>
                              <m:r>
                                <a:rPr lang="ca-E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ca-E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e>
                            <m:e>
                              <m:r>
                                <a:rPr lang="ca-E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:endParaRPr lang="ca-ES" sz="2400" dirty="0"/>
              </a:p>
            </p:txBody>
          </p:sp>
        </mc:Choice>
        <mc:Fallback xmlns="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B66A66C7-3599-4813-A588-A1CA9F92AE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0798" y="3354475"/>
                <a:ext cx="5607945" cy="705771"/>
              </a:xfrm>
              <a:prstGeom prst="rect">
                <a:avLst/>
              </a:prstGeom>
              <a:blipFill>
                <a:blip r:embed="rId10"/>
                <a:stretch>
                  <a:fillRect l="-1739" b="-2586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1422EF17-C6AB-42A6-A785-99128411362E}"/>
                  </a:ext>
                </a:extLst>
              </p:cNvPr>
              <p:cNvSpPr/>
              <p:nvPr/>
            </p:nvSpPr>
            <p:spPr>
              <a:xfrm>
                <a:off x="7684799" y="3463770"/>
                <a:ext cx="29971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a-ES" sz="2400" dirty="0">
                    <a:solidFill>
                      <a:sysClr val="windowText" lastClr="000000"/>
                    </a:solidFill>
                  </a:rPr>
                  <a:t>. Com es calcula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ca-ES" sz="2400" dirty="0"/>
                  <a:t>? …</a:t>
                </a:r>
              </a:p>
            </p:txBody>
          </p:sp>
        </mc:Choice>
        <mc:Fallback xmlns="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1422EF17-C6AB-42A6-A785-9912841136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4799" y="3463770"/>
                <a:ext cx="2997103" cy="461665"/>
              </a:xfrm>
              <a:prstGeom prst="rect">
                <a:avLst/>
              </a:prstGeom>
              <a:blipFill>
                <a:blip r:embed="rId11"/>
                <a:stretch>
                  <a:fillRect l="-3259" t="-10526" r="-2240" b="-28947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009EFCF5-516B-46EB-81E0-06C4B8846163}"/>
                  </a:ext>
                </a:extLst>
              </p:cNvPr>
              <p:cNvSpPr/>
              <p:nvPr/>
            </p:nvSpPr>
            <p:spPr>
              <a:xfrm>
                <a:off x="2370798" y="4295113"/>
                <a:ext cx="228357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a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a-ES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ca-ES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ca-ES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a-ES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ca-ES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  .   </m:t>
                      </m:r>
                      <m:r>
                        <a:rPr lang="ca-ES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ca-ES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.  </m:t>
                      </m:r>
                      <m:r>
                        <a:rPr lang="ca-ES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ca-ES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009EFCF5-516B-46EB-81E0-06C4B88461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0798" y="4295113"/>
                <a:ext cx="2283574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ângulo 26">
                <a:extLst>
                  <a:ext uri="{FF2B5EF4-FFF2-40B4-BE49-F238E27FC236}">
                    <a16:creationId xmlns:a16="http://schemas.microsoft.com/office/drawing/2014/main" id="{6BCB735E-345A-4BBF-B44B-0D4014CBEFFE}"/>
                  </a:ext>
                </a:extLst>
              </p:cNvPr>
              <p:cNvSpPr/>
              <p:nvPr/>
            </p:nvSpPr>
            <p:spPr>
              <a:xfrm>
                <a:off x="8504504" y="4263274"/>
                <a:ext cx="3144130" cy="5588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i="1" spc="-30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i="1" spc="-30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i="1" spc="-30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ca-ES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ca-ES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9+2×12</m:t>
                                </m:r>
                              </m:e>
                              <m:e>
                                <m:r>
                                  <a:rPr lang="ca-ES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ca-ES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ca-ES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ca-ES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+2×12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ca-ES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ca-ES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9</m:t>
                                </m:r>
                                <m:r>
                                  <a:rPr lang="ca-ES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+2×12</m:t>
                                </m:r>
                              </m:e>
                              <m:e>
                                <m:r>
                                  <a:rPr lang="ca-ES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ca-ES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ca-ES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ca-ES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+2×12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pc="-3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27" name="Retângulo 26">
                <a:extLst>
                  <a:ext uri="{FF2B5EF4-FFF2-40B4-BE49-F238E27FC236}">
                    <a16:creationId xmlns:a16="http://schemas.microsoft.com/office/drawing/2014/main" id="{6BCB735E-345A-4BBF-B44B-0D4014CBEF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4504" y="4263274"/>
                <a:ext cx="3144130" cy="55887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tângulo 27">
                <a:extLst>
                  <a:ext uri="{FF2B5EF4-FFF2-40B4-BE49-F238E27FC236}">
                    <a16:creationId xmlns:a16="http://schemas.microsoft.com/office/drawing/2014/main" id="{78F0EAE2-2412-472A-8E87-1634F68B653A}"/>
                  </a:ext>
                </a:extLst>
              </p:cNvPr>
              <p:cNvSpPr/>
              <p:nvPr/>
            </p:nvSpPr>
            <p:spPr>
              <a:xfrm>
                <a:off x="4587966" y="4290789"/>
                <a:ext cx="136652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a-ES" sz="2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a-ES" sz="2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ca-ES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ca-ES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 </m:t>
                    </m:r>
                  </m:oMath>
                </a14:m>
                <a:r>
                  <a:rPr lang="ca-ES" sz="240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a-ES" sz="2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a-ES" sz="2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ca-ES" sz="2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ca-ES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28" name="Retângulo 27">
                <a:extLst>
                  <a:ext uri="{FF2B5EF4-FFF2-40B4-BE49-F238E27FC236}">
                    <a16:creationId xmlns:a16="http://schemas.microsoft.com/office/drawing/2014/main" id="{78F0EAE2-2412-472A-8E87-1634F68B65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7966" y="4290789"/>
                <a:ext cx="1366528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tângulo 28">
                <a:extLst>
                  <a:ext uri="{FF2B5EF4-FFF2-40B4-BE49-F238E27FC236}">
                    <a16:creationId xmlns:a16="http://schemas.microsoft.com/office/drawing/2014/main" id="{11651ABD-6F83-41BE-8437-75A0E197FF0B}"/>
                  </a:ext>
                </a:extLst>
              </p:cNvPr>
              <p:cNvSpPr/>
              <p:nvPr/>
            </p:nvSpPr>
            <p:spPr>
              <a:xfrm>
                <a:off x="5964627" y="4975769"/>
                <a:ext cx="2172198" cy="7081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a-ES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ca-ES" sz="24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2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ca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33</m:t>
                              </m:r>
                            </m:e>
                            <m:e>
                              <m:r>
                                <a:rPr lang="ca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</m:e>
                          </m:mr>
                          <m:mr>
                            <m:e>
                              <m:r>
                                <a:rPr lang="ca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60</m:t>
                              </m:r>
                            </m:e>
                            <m:e>
                              <m:r>
                                <a:rPr lang="ca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48</m:t>
                              </m:r>
                            </m:e>
                          </m:mr>
                        </m:m>
                      </m:e>
                    </m:d>
                    <m:r>
                      <a:rPr lang="ca-ES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ca-ES" sz="2400" dirty="0">
                    <a:solidFill>
                      <a:srgbClr val="0C2B8E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9" name="Retângulo 28">
                <a:extLst>
                  <a:ext uri="{FF2B5EF4-FFF2-40B4-BE49-F238E27FC236}">
                    <a16:creationId xmlns:a16="http://schemas.microsoft.com/office/drawing/2014/main" id="{11651ABD-6F83-41BE-8437-75A0E197FF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4627" y="4975769"/>
                <a:ext cx="2172198" cy="70814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Seta: Curvada Para Cima 29">
            <a:extLst>
              <a:ext uri="{FF2B5EF4-FFF2-40B4-BE49-F238E27FC236}">
                <a16:creationId xmlns:a16="http://schemas.microsoft.com/office/drawing/2014/main" id="{118C5D49-63E4-42C4-BD0C-7269252885B1}"/>
              </a:ext>
            </a:extLst>
          </p:cNvPr>
          <p:cNvSpPr/>
          <p:nvPr/>
        </p:nvSpPr>
        <p:spPr>
          <a:xfrm>
            <a:off x="4151638" y="4773251"/>
            <a:ext cx="1513317" cy="195148"/>
          </a:xfrm>
          <a:prstGeom prst="curvedUpArrow">
            <a:avLst/>
          </a:prstGeom>
          <a:solidFill>
            <a:srgbClr val="29A6FF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>
              <a:solidFill>
                <a:schemeClr val="tx1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F9DE13B-E728-4990-A29E-C216E2FB1D83}"/>
              </a:ext>
            </a:extLst>
          </p:cNvPr>
          <p:cNvSpPr/>
          <p:nvPr/>
        </p:nvSpPr>
        <p:spPr>
          <a:xfrm>
            <a:off x="3744032" y="4305161"/>
            <a:ext cx="823838" cy="461665"/>
          </a:xfrm>
          <a:prstGeom prst="ellipse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F0D69EE-6A1F-4ADB-AF1A-D28EA6CA0245}"/>
              </a:ext>
            </a:extLst>
          </p:cNvPr>
          <p:cNvSpPr/>
          <p:nvPr/>
        </p:nvSpPr>
        <p:spPr>
          <a:xfrm>
            <a:off x="5456192" y="4282553"/>
            <a:ext cx="451370" cy="461665"/>
          </a:xfrm>
          <a:prstGeom prst="ellipse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tângulo 32">
                <a:extLst>
                  <a:ext uri="{FF2B5EF4-FFF2-40B4-BE49-F238E27FC236}">
                    <a16:creationId xmlns:a16="http://schemas.microsoft.com/office/drawing/2014/main" id="{10C4580B-02AA-49F0-B5FF-826810BBC5B9}"/>
                  </a:ext>
                </a:extLst>
              </p:cNvPr>
              <p:cNvSpPr/>
              <p:nvPr/>
            </p:nvSpPr>
            <p:spPr>
              <a:xfrm>
                <a:off x="5954531" y="4179589"/>
                <a:ext cx="2858155" cy="705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a-E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ca-ES" sz="2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2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a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ca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ca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ca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ca-ES" sz="24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2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ca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  <m:e>
                              <m:r>
                                <a:rPr lang="ca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ca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e>
                            <m:e>
                              <m:r>
                                <a:rPr lang="ca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ca-ES" sz="2400" dirty="0">
                    <a:solidFill>
                      <a:srgbClr val="0C2B8E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3" name="Retângulo 32">
                <a:extLst>
                  <a:ext uri="{FF2B5EF4-FFF2-40B4-BE49-F238E27FC236}">
                    <a16:creationId xmlns:a16="http://schemas.microsoft.com/office/drawing/2014/main" id="{10C4580B-02AA-49F0-B5FF-826810BBC5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4531" y="4179589"/>
                <a:ext cx="2858155" cy="70577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Imagem 33">
            <a:extLst>
              <a:ext uri="{FF2B5EF4-FFF2-40B4-BE49-F238E27FC236}">
                <a16:creationId xmlns:a16="http://schemas.microsoft.com/office/drawing/2014/main" id="{70010EF2-C8B1-471F-9B4A-B2F566C63F0E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35" name="Retângulo 34">
            <a:extLst>
              <a:ext uri="{FF2B5EF4-FFF2-40B4-BE49-F238E27FC236}">
                <a16:creationId xmlns:a16="http://schemas.microsoft.com/office/drawing/2014/main" id="{85D39A8B-57E7-493A-8563-62BD4DF31EB8}"/>
              </a:ext>
            </a:extLst>
          </p:cNvPr>
          <p:cNvSpPr/>
          <p:nvPr/>
        </p:nvSpPr>
        <p:spPr>
          <a:xfrm>
            <a:off x="4292082" y="4623907"/>
            <a:ext cx="13474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1600" b="1" dirty="0">
                <a:solidFill>
                  <a:srgbClr val="29A6FF"/>
                </a:solidFill>
              </a:rPr>
              <a:t>associativitat </a:t>
            </a:r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E23CAC35-E6BD-4B01-885A-C7B266228340}"/>
              </a:ext>
            </a:extLst>
          </p:cNvPr>
          <p:cNvSpPr/>
          <p:nvPr/>
        </p:nvSpPr>
        <p:spPr>
          <a:xfrm>
            <a:off x="2734265" y="5011984"/>
            <a:ext cx="317329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25E4F"/>
            </a:solidFill>
          </a:ln>
        </p:spPr>
        <p:txBody>
          <a:bodyPr wrap="square">
            <a:spAutoFit/>
          </a:bodyPr>
          <a:lstStyle/>
          <a:p>
            <a:r>
              <a:rPr lang="ca-ES" b="1" dirty="0">
                <a:solidFill>
                  <a:srgbClr val="F25E4F"/>
                </a:solidFill>
              </a:rPr>
              <a:t>Fixeu-vos </a:t>
            </a:r>
            <a:r>
              <a:rPr lang="ca-ES" dirty="0">
                <a:solidFill>
                  <a:srgbClr val="F25E4F"/>
                </a:solidFill>
              </a:rPr>
              <a:t>que l’associativitat es podria aplicar en </a:t>
            </a:r>
            <a:r>
              <a:rPr lang="ca-ES" b="1" dirty="0">
                <a:solidFill>
                  <a:srgbClr val="F25E4F"/>
                </a:solidFill>
              </a:rPr>
              <a:t>un altre ordre</a:t>
            </a:r>
            <a:r>
              <a:rPr lang="ca-ES" dirty="0">
                <a:solidFill>
                  <a:srgbClr val="F25E4F"/>
                </a:solidFill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6CAB001F-CBCF-45BB-9DDD-492B395D9FAC}"/>
                  </a:ext>
                </a:extLst>
              </p:cNvPr>
              <p:cNvSpPr/>
              <p:nvPr/>
            </p:nvSpPr>
            <p:spPr>
              <a:xfrm>
                <a:off x="2440867" y="5905690"/>
                <a:ext cx="221624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a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a-ES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ca-ES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ca-ES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a-ES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ca-ES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  .  </m:t>
                      </m:r>
                      <m:r>
                        <a:rPr lang="ca-ES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ca-ES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.  </m:t>
                      </m:r>
                      <m:r>
                        <a:rPr lang="ca-ES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ca-ES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6CAB001F-CBCF-45BB-9DDD-492B395D9F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0867" y="5905690"/>
                <a:ext cx="2216248" cy="4616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F922CBF0-13B2-428A-8F00-C0EE4AFAEC69}"/>
                  </a:ext>
                </a:extLst>
              </p:cNvPr>
              <p:cNvSpPr/>
              <p:nvPr/>
            </p:nvSpPr>
            <p:spPr>
              <a:xfrm>
                <a:off x="8524445" y="5874459"/>
                <a:ext cx="3323667" cy="5588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i="1" spc="-30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i="1" spc="-30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i="1" spc="-30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  <m:r>
                                  <a:rPr lang="ca-ES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ca-ES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1+6×4</m:t>
                                </m:r>
                              </m:e>
                              <m:e>
                                <m:r>
                                  <a:rPr lang="ca-ES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  <m:r>
                                  <a:rPr lang="ca-ES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ca-ES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ca-ES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ca-ES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ca-ES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×12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ca-ES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ca-ES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ca-ES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ca-ES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ca-ES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ca-ES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2×</m:t>
                                </m:r>
                                <m:r>
                                  <a:rPr lang="ca-ES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ca-ES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  <m:r>
                                  <a:rPr lang="ca-ES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ca-ES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ca-ES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ca-ES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12</m:t>
                                </m:r>
                                <m:r>
                                  <a:rPr lang="ca-ES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ca-ES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pc="-3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F922CBF0-13B2-428A-8F00-C0EE4AFAEC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4445" y="5874459"/>
                <a:ext cx="3323667" cy="55887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8A4357AA-DA73-4CF2-830A-2C642B801081}"/>
                  </a:ext>
                </a:extLst>
              </p:cNvPr>
              <p:cNvSpPr/>
              <p:nvPr/>
            </p:nvSpPr>
            <p:spPr>
              <a:xfrm>
                <a:off x="4607907" y="5901974"/>
                <a:ext cx="14178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sz="240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ca-ES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a-ES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ca-ES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a-ES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  .  </m:t>
                      </m:r>
                      <m:r>
                        <a:rPr lang="ca-ES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ca-ES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8A4357AA-DA73-4CF2-830A-2C642B8010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7907" y="5901974"/>
                <a:ext cx="1417824" cy="46166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Seta: Curvada Para Cima 39">
            <a:extLst>
              <a:ext uri="{FF2B5EF4-FFF2-40B4-BE49-F238E27FC236}">
                <a16:creationId xmlns:a16="http://schemas.microsoft.com/office/drawing/2014/main" id="{ADC3EFAE-76C8-45D0-85B5-4CA9E7A3CF05}"/>
              </a:ext>
            </a:extLst>
          </p:cNvPr>
          <p:cNvSpPr/>
          <p:nvPr/>
        </p:nvSpPr>
        <p:spPr>
          <a:xfrm flipV="1">
            <a:off x="3618274" y="5718977"/>
            <a:ext cx="1513317" cy="195148"/>
          </a:xfrm>
          <a:prstGeom prst="curvedUpArrow">
            <a:avLst/>
          </a:prstGeom>
          <a:solidFill>
            <a:srgbClr val="29A6FF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>
              <a:solidFill>
                <a:schemeClr val="tx1"/>
              </a:solidFill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AD9974FB-F3C3-4C37-940C-4A3FEFC89785}"/>
              </a:ext>
            </a:extLst>
          </p:cNvPr>
          <p:cNvSpPr/>
          <p:nvPr/>
        </p:nvSpPr>
        <p:spPr>
          <a:xfrm>
            <a:off x="3241460" y="5916346"/>
            <a:ext cx="823838" cy="461665"/>
          </a:xfrm>
          <a:prstGeom prst="ellipse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82040387-9CDA-48F1-84F3-2C2097A9825C}"/>
              </a:ext>
            </a:extLst>
          </p:cNvPr>
          <p:cNvSpPr/>
          <p:nvPr/>
        </p:nvSpPr>
        <p:spPr>
          <a:xfrm>
            <a:off x="4983764" y="5893738"/>
            <a:ext cx="451370" cy="461665"/>
          </a:xfrm>
          <a:prstGeom prst="ellipse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tângulo 42">
                <a:extLst>
                  <a:ext uri="{FF2B5EF4-FFF2-40B4-BE49-F238E27FC236}">
                    <a16:creationId xmlns:a16="http://schemas.microsoft.com/office/drawing/2014/main" id="{18AF0723-1CC6-4E24-87A9-F15E7E7438BD}"/>
                  </a:ext>
                </a:extLst>
              </p:cNvPr>
              <p:cNvSpPr/>
              <p:nvPr/>
            </p:nvSpPr>
            <p:spPr>
              <a:xfrm>
                <a:off x="5914184" y="5790774"/>
                <a:ext cx="2858155" cy="705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ca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lang="ca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e>
                              <m:e>
                                <m:r>
                                  <a:rPr lang="ca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ca-ES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a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ca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3" name="Retângulo 42">
                <a:extLst>
                  <a:ext uri="{FF2B5EF4-FFF2-40B4-BE49-F238E27FC236}">
                    <a16:creationId xmlns:a16="http://schemas.microsoft.com/office/drawing/2014/main" id="{18AF0723-1CC6-4E24-87A9-F15E7E7438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4184" y="5790774"/>
                <a:ext cx="2858155" cy="705771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tângulo 43">
            <a:extLst>
              <a:ext uri="{FF2B5EF4-FFF2-40B4-BE49-F238E27FC236}">
                <a16:creationId xmlns:a16="http://schemas.microsoft.com/office/drawing/2014/main" id="{0F914D2D-6E8D-4D72-85D3-37FCBE00B41D}"/>
              </a:ext>
            </a:extLst>
          </p:cNvPr>
          <p:cNvSpPr/>
          <p:nvPr/>
        </p:nvSpPr>
        <p:spPr>
          <a:xfrm>
            <a:off x="3750020" y="5681804"/>
            <a:ext cx="13474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1600" b="1" dirty="0">
                <a:solidFill>
                  <a:srgbClr val="29A6FF"/>
                </a:solidFill>
              </a:rPr>
              <a:t>associativitat </a:t>
            </a:r>
          </a:p>
        </p:txBody>
      </p:sp>
      <p:sp>
        <p:nvSpPr>
          <p:cNvPr id="45" name="Retângulo 44">
            <a:extLst>
              <a:ext uri="{FF2B5EF4-FFF2-40B4-BE49-F238E27FC236}">
                <a16:creationId xmlns:a16="http://schemas.microsoft.com/office/drawing/2014/main" id="{D9752B5F-A413-453F-80C2-E58C271D7563}"/>
              </a:ext>
            </a:extLst>
          </p:cNvPr>
          <p:cNvSpPr/>
          <p:nvPr/>
        </p:nvSpPr>
        <p:spPr>
          <a:xfrm>
            <a:off x="9152254" y="5035473"/>
            <a:ext cx="224493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25E4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ca-ES" dirty="0">
                <a:solidFill>
                  <a:srgbClr val="F25E4F"/>
                </a:solidFill>
              </a:rPr>
              <a:t>Però</a:t>
            </a:r>
            <a:r>
              <a:rPr lang="ca-ES" b="1" dirty="0">
                <a:solidFill>
                  <a:srgbClr val="F25E4F"/>
                </a:solidFill>
              </a:rPr>
              <a:t>… el resultat és</a:t>
            </a:r>
            <a:r>
              <a:rPr lang="ca-ES" dirty="0">
                <a:solidFill>
                  <a:srgbClr val="F25E4F"/>
                </a:solidFill>
              </a:rPr>
              <a:t>, òbviament, </a:t>
            </a:r>
            <a:r>
              <a:rPr lang="ca-ES" b="1" dirty="0">
                <a:solidFill>
                  <a:srgbClr val="F25E4F"/>
                </a:solidFill>
              </a:rPr>
              <a:t>el mateix!</a:t>
            </a:r>
            <a:endParaRPr lang="ca-ES" dirty="0">
              <a:solidFill>
                <a:srgbClr val="F25E4F"/>
              </a:solidFill>
            </a:endParaRPr>
          </a:p>
        </p:txBody>
      </p:sp>
      <p:pic>
        <p:nvPicPr>
          <p:cNvPr id="46" name="Gráfico 45" descr="Seta: Reta">
            <a:extLst>
              <a:ext uri="{FF2B5EF4-FFF2-40B4-BE49-F238E27FC236}">
                <a16:creationId xmlns:a16="http://schemas.microsoft.com/office/drawing/2014/main" id="{E7C55F6E-F9F7-40BA-B9A0-673F2F18A7F7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7756444" y="4870825"/>
            <a:ext cx="1345818" cy="914400"/>
          </a:xfrm>
          <a:prstGeom prst="rect">
            <a:avLst/>
          </a:prstGeom>
        </p:spPr>
      </p:pic>
      <p:sp>
        <p:nvSpPr>
          <p:cNvPr id="47" name="Retângulo 46">
            <a:extLst>
              <a:ext uri="{FF2B5EF4-FFF2-40B4-BE49-F238E27FC236}">
                <a16:creationId xmlns:a16="http://schemas.microsoft.com/office/drawing/2014/main" id="{84EB97C9-F0B5-497F-8EDD-CE5F3CA7D3B1}"/>
              </a:ext>
            </a:extLst>
          </p:cNvPr>
          <p:cNvSpPr/>
          <p:nvPr/>
        </p:nvSpPr>
        <p:spPr>
          <a:xfrm>
            <a:off x="5336132" y="2966383"/>
            <a:ext cx="333264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a-E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Generalitzem i recordem</a:t>
            </a:r>
          </a:p>
          <a:p>
            <a:pPr algn="ctr"/>
            <a:r>
              <a:rPr lang="ca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partir d’aquest exemple:</a:t>
            </a:r>
            <a:endParaRPr lang="ca-ES" b="1" u="sng" dirty="0">
              <a:solidFill>
                <a:srgbClr val="29A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tângulo: Cantos Arredondados 47">
                <a:extLst>
                  <a:ext uri="{FF2B5EF4-FFF2-40B4-BE49-F238E27FC236}">
                    <a16:creationId xmlns:a16="http://schemas.microsoft.com/office/drawing/2014/main" id="{3AEEC6FA-CBF1-4334-BF00-FE5CE8B0EEDD}"/>
                  </a:ext>
                </a:extLst>
              </p:cNvPr>
              <p:cNvSpPr/>
              <p:nvPr/>
            </p:nvSpPr>
            <p:spPr>
              <a:xfrm>
                <a:off x="2734265" y="3674889"/>
                <a:ext cx="8427221" cy="510778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>
                <a:solidFill>
                  <a:srgbClr val="F25E4F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ca-ES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Qualsevol potència de </a:t>
                </a:r>
                <a14:m>
                  <m:oMath xmlns:m="http://schemas.openxmlformats.org/officeDocument/2006/math"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ca-ES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commuta amb </a:t>
                </a:r>
                <a14:m>
                  <m:oMath xmlns:m="http://schemas.openxmlformats.org/officeDocument/2006/math"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ca-E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! Això és: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a-ES" sz="24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a-ES" sz="24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ca-ES" sz="24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ca-ES" sz="2400" b="1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ca-ES" sz="24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a-ES" sz="2400" b="1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ca-ES" sz="24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a-ES" sz="24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ca-ES" sz="24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endParaRPr lang="ca-ES" sz="2400" b="1" u="sng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48" name="Retângulo: Cantos Arredondados 47">
                <a:extLst>
                  <a:ext uri="{FF2B5EF4-FFF2-40B4-BE49-F238E27FC236}">
                    <a16:creationId xmlns:a16="http://schemas.microsoft.com/office/drawing/2014/main" id="{3AEEC6FA-CBF1-4334-BF00-FE5CE8B0EE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4265" y="3674889"/>
                <a:ext cx="8427221" cy="510778"/>
              </a:xfrm>
              <a:prstGeom prst="roundRect">
                <a:avLst/>
              </a:prstGeom>
              <a:blipFill>
                <a:blip r:embed="rId24"/>
                <a:stretch>
                  <a:fillRect t="-3488" b="-19767"/>
                </a:stretch>
              </a:blipFill>
              <a:ln w="12700"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9" name="Gráfico 48" descr="Seta: Rodar para a esquerda">
            <a:extLst>
              <a:ext uri="{FF2B5EF4-FFF2-40B4-BE49-F238E27FC236}">
                <a16:creationId xmlns:a16="http://schemas.microsoft.com/office/drawing/2014/main" id="{054216D9-8154-4507-8292-7D835B22AF50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 rot="10800000">
            <a:off x="8021129" y="4821561"/>
            <a:ext cx="914400" cy="914400"/>
          </a:xfrm>
          <a:prstGeom prst="rect">
            <a:avLst/>
          </a:prstGeom>
        </p:spPr>
      </p:pic>
      <p:pic>
        <p:nvPicPr>
          <p:cNvPr id="50" name="Gráfico 49" descr="Seta: Rodar para a esquerda">
            <a:extLst>
              <a:ext uri="{FF2B5EF4-FFF2-40B4-BE49-F238E27FC236}">
                <a16:creationId xmlns:a16="http://schemas.microsoft.com/office/drawing/2014/main" id="{0DD601C7-8BF8-4AAF-8B10-BBAD7E91A432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 rot="10800000" flipH="1">
            <a:off x="5090623" y="482259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76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7037E-7 L -0.15977 0.0025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116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33333E-6 L 0.08425 -0.23379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6" y="-1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/>
      <p:bldP spid="24" grpId="0"/>
      <p:bldP spid="25" grpId="0"/>
      <p:bldP spid="26" grpId="0"/>
      <p:bldP spid="27" grpId="0"/>
      <p:bldP spid="28" grpId="0"/>
      <p:bldP spid="30" grpId="0" animBg="1"/>
      <p:bldP spid="31" grpId="0" animBg="1"/>
      <p:bldP spid="32" grpId="0" animBg="1"/>
      <p:bldP spid="33" grpId="0"/>
      <p:bldP spid="35" grpId="0"/>
      <p:bldP spid="36" grpId="0" animBg="1"/>
      <p:bldP spid="37" grpId="0"/>
      <p:bldP spid="38" grpId="0"/>
      <p:bldP spid="39" grpId="0"/>
      <p:bldP spid="40" grpId="0" animBg="1"/>
      <p:bldP spid="41" grpId="0" animBg="1"/>
      <p:bldP spid="42" grpId="0" animBg="1"/>
      <p:bldP spid="43" grpId="0"/>
      <p:bldP spid="44" grpId="0"/>
      <p:bldP spid="45" grpId="0" animBg="1"/>
      <p:bldP spid="47" grpId="0"/>
      <p:bldP spid="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tângulo 65">
            <a:extLst>
              <a:ext uri="{FF2B5EF4-FFF2-40B4-BE49-F238E27FC236}">
                <a16:creationId xmlns:a16="http://schemas.microsoft.com/office/drawing/2014/main" id="{9C0707D6-2829-4E5A-8156-FC906E23F982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id="{8E476C9B-1E2D-427B-B547-CB50A82F8EBB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73" name="Imagem 72">
            <a:extLst>
              <a:ext uri="{FF2B5EF4-FFF2-40B4-BE49-F238E27FC236}">
                <a16:creationId xmlns:a16="http://schemas.microsoft.com/office/drawing/2014/main" id="{29D4F2D0-CD81-481B-9891-2A60DD09946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AE207ED5-0AD9-406C-BBC8-2601BA6CFB05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xão reta 74">
            <a:extLst>
              <a:ext uri="{FF2B5EF4-FFF2-40B4-BE49-F238E27FC236}">
                <a16:creationId xmlns:a16="http://schemas.microsoft.com/office/drawing/2014/main" id="{70563C38-5169-4617-9616-E22BF2C5439B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tângulo 76">
            <a:extLst>
              <a:ext uri="{FF2B5EF4-FFF2-40B4-BE49-F238E27FC236}">
                <a16:creationId xmlns:a16="http://schemas.microsoft.com/office/drawing/2014/main" id="{B0B3D353-3315-4D82-B77C-726747C177AB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 10</a:t>
            </a:r>
          </a:p>
        </p:txBody>
      </p:sp>
      <p:sp>
        <p:nvSpPr>
          <p:cNvPr id="14" name="Retângulo: Cantos Arredondados 13">
            <a:hlinkClick r:id="rId4" action="ppaction://hlinksldjump"/>
            <a:extLst>
              <a:ext uri="{FF2B5EF4-FFF2-40B4-BE49-F238E27FC236}">
                <a16:creationId xmlns:a16="http://schemas.microsoft.com/office/drawing/2014/main" id="{71CEA6BA-009B-4BA9-84FC-F64C8D3FC3C5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Potència d'una Matriu</a:t>
            </a:r>
            <a:r>
              <a:rPr lang="ca-ES" b="1" dirty="0">
                <a:solidFill>
                  <a:srgbClr val="F25E4F"/>
                </a:solidFill>
              </a:rPr>
              <a:t> </a:t>
            </a:r>
            <a:endParaRPr lang="ca-ES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5" action="ppaction://hlinksldjump"/>
            <a:extLst>
              <a:ext uri="{FF2B5EF4-FFF2-40B4-BE49-F238E27FC236}">
                <a16:creationId xmlns:a16="http://schemas.microsoft.com/office/drawing/2014/main" id="{E7D46F64-3B9A-40B9-A822-184B3E142D31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>
                <a:solidFill>
                  <a:schemeClr val="tx1"/>
                </a:solidFill>
              </a:rPr>
              <a:t>Altres Proposicions i Relacions de Matrius</a:t>
            </a:r>
          </a:p>
        </p:txBody>
      </p:sp>
      <p:sp>
        <p:nvSpPr>
          <p:cNvPr id="16" name="Retângulo: Cantos Arredondados 15">
            <a:hlinkClick r:id="rId6" action="ppaction://hlinksldjump"/>
            <a:extLst>
              <a:ext uri="{FF2B5EF4-FFF2-40B4-BE49-F238E27FC236}">
                <a16:creationId xmlns:a16="http://schemas.microsoft.com/office/drawing/2014/main" id="{6AE79D36-64D2-4665-AE5B-9DA8CCADFE42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>
                <a:solidFill>
                  <a:schemeClr val="tx1"/>
                </a:solidFill>
              </a:rPr>
              <a:t>Posa't a prova!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BB6B507E-67D1-4079-B2C1-879621B8964F}"/>
              </a:ext>
            </a:extLst>
          </p:cNvPr>
          <p:cNvSpPr/>
          <p:nvPr/>
        </p:nvSpPr>
        <p:spPr>
          <a:xfrm>
            <a:off x="2124000" y="252000"/>
            <a:ext cx="9859639" cy="2388563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ca-ES" sz="2400" b="1" u="sng" dirty="0">
              <a:solidFill>
                <a:srgbClr val="F25E4F"/>
              </a:solidFill>
            </a:endParaRP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8D13A75C-F4C2-4B93-BEB3-E0DEBB662883}"/>
              </a:ext>
            </a:extLst>
          </p:cNvPr>
          <p:cNvSpPr/>
          <p:nvPr/>
        </p:nvSpPr>
        <p:spPr>
          <a:xfrm>
            <a:off x="8923637" y="889280"/>
            <a:ext cx="2668740" cy="116410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8E3484E2-09FA-4503-BB34-CE51E476FB07}"/>
                  </a:ext>
                </a:extLst>
              </p:cNvPr>
              <p:cNvSpPr/>
              <p:nvPr/>
            </p:nvSpPr>
            <p:spPr>
              <a:xfrm>
                <a:off x="8452199" y="993609"/>
                <a:ext cx="3409509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a-ES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a-ES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ca-ES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ca-ES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a-ES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ca-ES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. </m:t>
                      </m:r>
                      <m:r>
                        <a:rPr lang="ca-ES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ca-ES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.⋯.  </m:t>
                      </m:r>
                      <m:r>
                        <a:rPr lang="ca-ES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ca-ES" sz="24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8E3484E2-09FA-4503-BB34-CE51E476FB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2199" y="993609"/>
                <a:ext cx="3409509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haveta à esquerda 16">
            <a:extLst>
              <a:ext uri="{FF2B5EF4-FFF2-40B4-BE49-F238E27FC236}">
                <a16:creationId xmlns:a16="http://schemas.microsoft.com/office/drawing/2014/main" id="{66EB8152-42E3-42F7-BC23-85FE8B4562A6}"/>
              </a:ext>
            </a:extLst>
          </p:cNvPr>
          <p:cNvSpPr/>
          <p:nvPr/>
        </p:nvSpPr>
        <p:spPr>
          <a:xfrm rot="16200000">
            <a:off x="10431393" y="750988"/>
            <a:ext cx="223936" cy="1612840"/>
          </a:xfrm>
          <a:prstGeom prst="leftBrace">
            <a:avLst>
              <a:gd name="adj1" fmla="val 29763"/>
              <a:gd name="adj2" fmla="val 48527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92FA2784-F9BA-4682-93AC-BFF0E5F13BDF}"/>
                  </a:ext>
                </a:extLst>
              </p:cNvPr>
              <p:cNvSpPr txBox="1"/>
              <p:nvPr/>
            </p:nvSpPr>
            <p:spPr>
              <a:xfrm>
                <a:off x="10009620" y="1684053"/>
                <a:ext cx="10114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ca-ES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ca-ES" dirty="0"/>
                  <a:t> factors</a:t>
                </a: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92FA2784-F9BA-4682-93AC-BFF0E5F13B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9620" y="1684053"/>
                <a:ext cx="1011495" cy="369332"/>
              </a:xfrm>
              <a:prstGeom prst="rect">
                <a:avLst/>
              </a:prstGeom>
              <a:blipFill>
                <a:blip r:embed="rId8"/>
                <a:stretch>
                  <a:fillRect t="-8197" r="-5422" b="-24590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 18">
                <a:extLst>
                  <a:ext uri="{FF2B5EF4-FFF2-40B4-BE49-F238E27FC236}">
                    <a16:creationId xmlns:a16="http://schemas.microsoft.com/office/drawing/2014/main" id="{609879BA-8E93-46CF-BDB4-429844BF28D7}"/>
                  </a:ext>
                </a:extLst>
              </p:cNvPr>
              <p:cNvSpPr/>
              <p:nvPr/>
            </p:nvSpPr>
            <p:spPr>
              <a:xfrm>
                <a:off x="2305715" y="889280"/>
                <a:ext cx="6347923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ca-ES" sz="2400" dirty="0">
                    <a:solidFill>
                      <a:sysClr val="windowText" lastClr="000000"/>
                    </a:solidFill>
                  </a:rPr>
                  <a:t>Si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és una matriu quadrada i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és un enter positiu</a:t>
                </a:r>
                <a14:m>
                  <m:oMath xmlns:m="http://schemas.openxmlformats.org/officeDocument/2006/math">
                    <m:r>
                      <a:rPr lang="ca-ES" sz="24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, aleshores l’</a:t>
                </a:r>
                <a:r>
                  <a:rPr lang="ca-ES" sz="2400" b="1" dirty="0">
                    <a:solidFill>
                      <a:sysClr val="windowText" lastClr="000000"/>
                    </a:solidFill>
                  </a:rPr>
                  <a:t>enèsima potència de </a:t>
                </a:r>
                <a14:m>
                  <m:oMath xmlns:m="http://schemas.openxmlformats.org/officeDocument/2006/math"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es defineix com el producte de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per si mateix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vegades.</a:t>
                </a:r>
              </a:p>
            </p:txBody>
          </p:sp>
        </mc:Choice>
        <mc:Fallback xmlns="">
          <p:sp>
            <p:nvSpPr>
              <p:cNvPr id="19" name="Retângulo 18">
                <a:extLst>
                  <a:ext uri="{FF2B5EF4-FFF2-40B4-BE49-F238E27FC236}">
                    <a16:creationId xmlns:a16="http://schemas.microsoft.com/office/drawing/2014/main" id="{609879BA-8E93-46CF-BDB4-429844BF28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5715" y="889280"/>
                <a:ext cx="6347923" cy="1569660"/>
              </a:xfrm>
              <a:prstGeom prst="rect">
                <a:avLst/>
              </a:prstGeom>
              <a:blipFill>
                <a:blip r:embed="rId9"/>
                <a:stretch>
                  <a:fillRect l="-1440" t="-3113" r="-1440" b="-8171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tângulo 19">
            <a:extLst>
              <a:ext uri="{FF2B5EF4-FFF2-40B4-BE49-F238E27FC236}">
                <a16:creationId xmlns:a16="http://schemas.microsoft.com/office/drawing/2014/main" id="{629CB7D0-77F4-4A42-97F4-5403EC285413}"/>
              </a:ext>
            </a:extLst>
          </p:cNvPr>
          <p:cNvSpPr/>
          <p:nvPr/>
        </p:nvSpPr>
        <p:spPr>
          <a:xfrm>
            <a:off x="2377850" y="427615"/>
            <a:ext cx="13141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ca-ES" sz="2400" b="1" u="sng" dirty="0">
                <a:solidFill>
                  <a:srgbClr val="F25E4F"/>
                </a:solidFill>
              </a:rPr>
              <a:t>Definició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2037F798-D5C8-4FA0-9758-3B92CE9125DE}"/>
              </a:ext>
            </a:extLst>
          </p:cNvPr>
          <p:cNvSpPr/>
          <p:nvPr/>
        </p:nvSpPr>
        <p:spPr>
          <a:xfrm>
            <a:off x="2148856" y="2865600"/>
            <a:ext cx="9834783" cy="2908880"/>
          </a:xfrm>
          <a:prstGeom prst="roundRect">
            <a:avLst>
              <a:gd name="adj" fmla="val 9739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21">
                <a:extLst>
                  <a:ext uri="{FF2B5EF4-FFF2-40B4-BE49-F238E27FC236}">
                    <a16:creationId xmlns:a16="http://schemas.microsoft.com/office/drawing/2014/main" id="{9FE83A38-0BCD-428B-8D9A-DB35B13AE43B}"/>
                  </a:ext>
                </a:extLst>
              </p:cNvPr>
              <p:cNvSpPr/>
              <p:nvPr/>
            </p:nvSpPr>
            <p:spPr>
              <a:xfrm>
                <a:off x="5964627" y="4975769"/>
                <a:ext cx="2172198" cy="7081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a-ES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ca-ES" sz="24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2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ca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33</m:t>
                              </m:r>
                            </m:e>
                            <m:e>
                              <m:r>
                                <a:rPr lang="ca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</m:e>
                          </m:mr>
                          <m:mr>
                            <m:e>
                              <m:r>
                                <a:rPr lang="ca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60</m:t>
                              </m:r>
                            </m:e>
                            <m:e>
                              <m:r>
                                <a:rPr lang="ca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48</m:t>
                              </m:r>
                            </m:e>
                          </m:mr>
                        </m:m>
                      </m:e>
                    </m:d>
                    <m:r>
                      <a:rPr lang="ca-ES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ca-ES" sz="2400" dirty="0">
                    <a:solidFill>
                      <a:srgbClr val="0C2B8E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2" name="Retângulo 21">
                <a:extLst>
                  <a:ext uri="{FF2B5EF4-FFF2-40B4-BE49-F238E27FC236}">
                    <a16:creationId xmlns:a16="http://schemas.microsoft.com/office/drawing/2014/main" id="{9FE83A38-0BCD-428B-8D9A-DB35B13AE4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4627" y="4975769"/>
                <a:ext cx="2172198" cy="7081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70B76390-B477-4C67-BF93-3FD1E60B9EA6}"/>
                  </a:ext>
                </a:extLst>
              </p:cNvPr>
              <p:cNvSpPr/>
              <p:nvPr/>
            </p:nvSpPr>
            <p:spPr>
              <a:xfrm>
                <a:off x="4006800" y="4197600"/>
                <a:ext cx="2858155" cy="705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a-E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ca-ES" sz="2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2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a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ca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ca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ca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ca-ES" sz="24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2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ca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  <m:e>
                              <m:r>
                                <a:rPr lang="ca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ca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e>
                            <m:e>
                              <m:r>
                                <a:rPr lang="ca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ca-ES" sz="2400" dirty="0">
                    <a:solidFill>
                      <a:srgbClr val="0C2B8E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70B76390-B477-4C67-BF93-3FD1E60B9E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6800" y="4197600"/>
                <a:ext cx="2858155" cy="70577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F6219921-FC90-47C6-B2F2-EA4E4B174ED1}"/>
                  </a:ext>
                </a:extLst>
              </p:cNvPr>
              <p:cNvSpPr/>
              <p:nvPr/>
            </p:nvSpPr>
            <p:spPr>
              <a:xfrm>
                <a:off x="6940800" y="4184286"/>
                <a:ext cx="2858155" cy="705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ca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lang="ca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e>
                              <m:e>
                                <m:r>
                                  <a:rPr lang="ca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ca-ES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a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ca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F6219921-FC90-47C6-B2F2-EA4E4B174E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0800" y="4184286"/>
                <a:ext cx="2858155" cy="70577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tângulo 24">
            <a:extLst>
              <a:ext uri="{FF2B5EF4-FFF2-40B4-BE49-F238E27FC236}">
                <a16:creationId xmlns:a16="http://schemas.microsoft.com/office/drawing/2014/main" id="{B877D17B-9519-4A2F-86DC-3E8998254AC6}"/>
              </a:ext>
            </a:extLst>
          </p:cNvPr>
          <p:cNvSpPr/>
          <p:nvPr/>
        </p:nvSpPr>
        <p:spPr>
          <a:xfrm>
            <a:off x="5336135" y="2966383"/>
            <a:ext cx="333264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a-E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Generalitzem i recordem</a:t>
            </a:r>
          </a:p>
          <a:p>
            <a:pPr algn="ctr"/>
            <a:r>
              <a:rPr lang="ca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partir d’aquest exemple:</a:t>
            </a:r>
            <a:endParaRPr lang="ca-ES" b="1" u="sng" dirty="0">
              <a:solidFill>
                <a:srgbClr val="29A6FF"/>
              </a:solidFill>
            </a:endParaRPr>
          </a:p>
        </p:txBody>
      </p:sp>
      <p:pic>
        <p:nvPicPr>
          <p:cNvPr id="26" name="Gráfico 25" descr="Seta: Rodar para a esquerda">
            <a:extLst>
              <a:ext uri="{FF2B5EF4-FFF2-40B4-BE49-F238E27FC236}">
                <a16:creationId xmlns:a16="http://schemas.microsoft.com/office/drawing/2014/main" id="{508AC226-4958-44B3-95CD-BEF9D310F40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10800000">
            <a:off x="8021129" y="4821561"/>
            <a:ext cx="914400" cy="914400"/>
          </a:xfrm>
          <a:prstGeom prst="rect">
            <a:avLst/>
          </a:prstGeom>
        </p:spPr>
      </p:pic>
      <p:pic>
        <p:nvPicPr>
          <p:cNvPr id="27" name="Gráfico 26" descr="Seta: Rodar para a esquerda">
            <a:extLst>
              <a:ext uri="{FF2B5EF4-FFF2-40B4-BE49-F238E27FC236}">
                <a16:creationId xmlns:a16="http://schemas.microsoft.com/office/drawing/2014/main" id="{B00C7D8D-2466-492E-80CD-31D188E2833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10800000" flipH="1">
            <a:off x="5090623" y="4822590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tângulo: Cantos Arredondados 27">
                <a:extLst>
                  <a:ext uri="{FF2B5EF4-FFF2-40B4-BE49-F238E27FC236}">
                    <a16:creationId xmlns:a16="http://schemas.microsoft.com/office/drawing/2014/main" id="{F589B359-3135-4D31-BE3D-5CB7D4B415EB}"/>
                  </a:ext>
                </a:extLst>
              </p:cNvPr>
              <p:cNvSpPr/>
              <p:nvPr/>
            </p:nvSpPr>
            <p:spPr>
              <a:xfrm>
                <a:off x="2743199" y="3674889"/>
                <a:ext cx="8389257" cy="510778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>
                <a:solidFill>
                  <a:srgbClr val="F25E4F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ca-ES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Qualsevol potència de </a:t>
                </a:r>
                <a14:m>
                  <m:oMath xmlns:m="http://schemas.openxmlformats.org/officeDocument/2006/math"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ca-ES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commuta amb </a:t>
                </a:r>
                <a14:m>
                  <m:oMath xmlns:m="http://schemas.openxmlformats.org/officeDocument/2006/math"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ca-E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! Això és: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a-ES" sz="24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a-ES" sz="24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ca-ES" sz="24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ca-ES" sz="2400" b="1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ca-ES" sz="24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a-ES" sz="2400" b="1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ca-ES" sz="24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a-ES" sz="24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ca-ES" sz="24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endParaRPr lang="ca-ES" sz="2400" b="1" u="sng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28" name="Retângulo: Cantos Arredondados 27">
                <a:extLst>
                  <a:ext uri="{FF2B5EF4-FFF2-40B4-BE49-F238E27FC236}">
                    <a16:creationId xmlns:a16="http://schemas.microsoft.com/office/drawing/2014/main" id="{F589B359-3135-4D31-BE3D-5CB7D4B415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199" y="3674889"/>
                <a:ext cx="8389257" cy="510778"/>
              </a:xfrm>
              <a:prstGeom prst="roundRect">
                <a:avLst/>
              </a:prstGeom>
              <a:blipFill>
                <a:blip r:embed="rId15"/>
                <a:stretch>
                  <a:fillRect t="-3488" b="-19767"/>
                </a:stretch>
              </a:blipFill>
              <a:ln w="12700"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tângulo 28">
                <a:extLst>
                  <a:ext uri="{FF2B5EF4-FFF2-40B4-BE49-F238E27FC236}">
                    <a16:creationId xmlns:a16="http://schemas.microsoft.com/office/drawing/2014/main" id="{F3AED01E-C1A8-457C-B9DF-7F009B52CF97}"/>
                  </a:ext>
                </a:extLst>
              </p:cNvPr>
              <p:cNvSpPr/>
              <p:nvPr/>
            </p:nvSpPr>
            <p:spPr>
              <a:xfrm>
                <a:off x="2124000" y="5811626"/>
                <a:ext cx="9859635" cy="937517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noAutofit/>
              </a:bodyPr>
              <a:lstStyle/>
              <a:p>
                <a:pPr algn="just">
                  <a:spcAft>
                    <a:spcPts val="600"/>
                  </a:spcAft>
                </a:pPr>
                <a:r>
                  <a:rPr lang="ca-ES" b="1" dirty="0">
                    <a:solidFill>
                      <a:srgbClr val="F25E4F"/>
                    </a:solidFill>
                  </a:rPr>
                  <a:t>OBSERVACIÓ</a:t>
                </a:r>
                <a:r>
                  <a:rPr lang="ca-ES" dirty="0"/>
                  <a:t> – Sempre hi ha </a:t>
                </a:r>
                <a:r>
                  <a:rPr lang="ca-ES" b="1" dirty="0"/>
                  <a:t>matrius </a:t>
                </a:r>
                <a:r>
                  <a:rPr lang="ca-ES" dirty="0"/>
                  <a:t>(</a:t>
                </a:r>
                <a14:m>
                  <m:oMath xmlns:m="http://schemas.openxmlformats.org/officeDocument/2006/math">
                    <m:r>
                      <a:rPr lang="ca-ES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ca-ES" dirty="0"/>
                  <a:t>)</a:t>
                </a:r>
                <a:r>
                  <a:rPr lang="ca-ES" b="1" dirty="0"/>
                  <a:t> que commuten</a:t>
                </a:r>
                <a:r>
                  <a:rPr lang="ca-ES" dirty="0"/>
                  <a:t> amb qualsevol matriu quadrada </a:t>
                </a:r>
                <a14:m>
                  <m:oMath xmlns:m="http://schemas.openxmlformats.org/officeDocument/2006/math">
                    <m:r>
                      <a:rPr lang="ca-ES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ca-ES" dirty="0"/>
                  <a:t>: </a:t>
                </a:r>
                <a14:m>
                  <m:oMath xmlns:m="http://schemas.openxmlformats.org/officeDocument/2006/math">
                    <m:r>
                      <a:rPr lang="ca-ES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ca-ES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a-ES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𝐵𝐴</m:t>
                    </m:r>
                  </m:oMath>
                </a14:m>
                <a:r>
                  <a:rPr lang="ca-ES" dirty="0"/>
                  <a:t>, és a dir, </a:t>
                </a:r>
                <a14:m>
                  <m:oMath xmlns:m="http://schemas.openxmlformats.org/officeDocument/2006/math">
                    <m:r>
                      <a:rPr lang="ca-ES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ca-ES" dirty="0"/>
                  <a:t> (identitat), </a:t>
                </a:r>
                <a14:m>
                  <m:oMath xmlns:m="http://schemas.openxmlformats.org/officeDocument/2006/math">
                    <m:r>
                      <a:rPr lang="ca-ES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ca-ES" dirty="0"/>
                  <a:t>(nul·la) i fins i tot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a-ES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a-ES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ca-ES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ca-ES" dirty="0"/>
                  <a:t> (inversa, per a matrius no singulars). Tanmateix, quan volem un exemple "no obvi", podem utilitzar una de les potències naturals de </a:t>
                </a:r>
                <a14:m>
                  <m:oMath xmlns:m="http://schemas.openxmlformats.org/officeDocument/2006/math">
                    <m:r>
                      <a:rPr lang="ca-ES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a-ES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a-ES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ca-ES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a-ES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ca-ES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a-ES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ca-ES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ca-ES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 …</m:t>
                    </m:r>
                  </m:oMath>
                </a14:m>
                <a:endParaRPr lang="ca-ES" dirty="0"/>
              </a:p>
            </p:txBody>
          </p:sp>
        </mc:Choice>
        <mc:Fallback xmlns="">
          <p:sp>
            <p:nvSpPr>
              <p:cNvPr id="29" name="Retângulo 28">
                <a:extLst>
                  <a:ext uri="{FF2B5EF4-FFF2-40B4-BE49-F238E27FC236}">
                    <a16:creationId xmlns:a16="http://schemas.microsoft.com/office/drawing/2014/main" id="{F3AED01E-C1A8-457C-B9DF-7F009B52CF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4000" y="5811626"/>
                <a:ext cx="9859635" cy="93751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Imagem 29">
            <a:extLst>
              <a:ext uri="{FF2B5EF4-FFF2-40B4-BE49-F238E27FC236}">
                <a16:creationId xmlns:a16="http://schemas.microsoft.com/office/drawing/2014/main" id="{DE18915E-0B43-4814-9C3C-6174BB5BFB69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59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tângulo 65">
            <a:extLst>
              <a:ext uri="{FF2B5EF4-FFF2-40B4-BE49-F238E27FC236}">
                <a16:creationId xmlns:a16="http://schemas.microsoft.com/office/drawing/2014/main" id="{9C0707D6-2829-4E5A-8156-FC906E23F982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id="{8E476C9B-1E2D-427B-B547-CB50A82F8EBB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73" name="Imagem 72">
            <a:extLst>
              <a:ext uri="{FF2B5EF4-FFF2-40B4-BE49-F238E27FC236}">
                <a16:creationId xmlns:a16="http://schemas.microsoft.com/office/drawing/2014/main" id="{29D4F2D0-CD81-481B-9891-2A60DD09946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AE207ED5-0AD9-406C-BBC8-2601BA6CFB05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xão reta 74">
            <a:extLst>
              <a:ext uri="{FF2B5EF4-FFF2-40B4-BE49-F238E27FC236}">
                <a16:creationId xmlns:a16="http://schemas.microsoft.com/office/drawing/2014/main" id="{70563C38-5169-4617-9616-E22BF2C5439B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tângulo 76">
            <a:extLst>
              <a:ext uri="{FF2B5EF4-FFF2-40B4-BE49-F238E27FC236}">
                <a16:creationId xmlns:a16="http://schemas.microsoft.com/office/drawing/2014/main" id="{B0B3D353-3315-4D82-B77C-726747C177AB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 10</a:t>
            </a:r>
          </a:p>
        </p:txBody>
      </p:sp>
      <p:sp>
        <p:nvSpPr>
          <p:cNvPr id="14" name="Retângulo: Cantos Arredondados 13">
            <a:hlinkClick r:id="rId5" action="ppaction://hlinksldjump"/>
            <a:extLst>
              <a:ext uri="{FF2B5EF4-FFF2-40B4-BE49-F238E27FC236}">
                <a16:creationId xmlns:a16="http://schemas.microsoft.com/office/drawing/2014/main" id="{71CEA6BA-009B-4BA9-84FC-F64C8D3FC3C5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Potència d'una Matriu</a:t>
            </a:r>
            <a:r>
              <a:rPr lang="ca-ES" b="1" dirty="0">
                <a:solidFill>
                  <a:srgbClr val="F25E4F"/>
                </a:solidFill>
              </a:rPr>
              <a:t> </a:t>
            </a:r>
            <a:endParaRPr lang="ca-ES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6" action="ppaction://hlinksldjump"/>
            <a:extLst>
              <a:ext uri="{FF2B5EF4-FFF2-40B4-BE49-F238E27FC236}">
                <a16:creationId xmlns:a16="http://schemas.microsoft.com/office/drawing/2014/main" id="{E7D46F64-3B9A-40B9-A822-184B3E142D31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>
                <a:solidFill>
                  <a:schemeClr val="tx1"/>
                </a:solidFill>
              </a:rPr>
              <a:t>Altres Proposicions i Relacions de Matrius</a:t>
            </a:r>
          </a:p>
        </p:txBody>
      </p:sp>
      <p:sp>
        <p:nvSpPr>
          <p:cNvPr id="16" name="Retângulo: Cantos Arredondados 15">
            <a:hlinkClick r:id="rId7" action="ppaction://hlinksldjump"/>
            <a:extLst>
              <a:ext uri="{FF2B5EF4-FFF2-40B4-BE49-F238E27FC236}">
                <a16:creationId xmlns:a16="http://schemas.microsoft.com/office/drawing/2014/main" id="{6AE79D36-64D2-4665-AE5B-9DA8CCADFE42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>
                <a:solidFill>
                  <a:schemeClr val="tx1"/>
                </a:solidFill>
              </a:rPr>
              <a:t>Posa't a prova!</a:t>
            </a:r>
          </a:p>
        </p:txBody>
      </p:sp>
      <p:pic>
        <p:nvPicPr>
          <p:cNvPr id="30" name="Imagem 29">
            <a:extLst>
              <a:ext uri="{FF2B5EF4-FFF2-40B4-BE49-F238E27FC236}">
                <a16:creationId xmlns:a16="http://schemas.microsoft.com/office/drawing/2014/main" id="{DE18915E-0B43-4814-9C3C-6174BB5BFB6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" name="ISPRING_QUIZ_SHAPE0">
            <a:extLst>
              <a:ext uri="{FF2B5EF4-FFF2-40B4-BE49-F238E27FC236}">
                <a16:creationId xmlns:a16="http://schemas.microsoft.com/office/drawing/2014/main" id="{439FF65D-1D98-4BC2-B95C-6E4BB76535E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4" name="ISPRING_QUIZ_SHAPE1">
            <a:extLst>
              <a:ext uri="{FF2B5EF4-FFF2-40B4-BE49-F238E27FC236}">
                <a16:creationId xmlns:a16="http://schemas.microsoft.com/office/drawing/2014/main" id="{87904E4A-AC2D-453F-9DD1-552B4133B218}"/>
              </a:ext>
            </a:extLst>
          </p:cNvPr>
          <p:cNvPicPr>
            <a:picLocks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2147570" y="1851660"/>
            <a:ext cx="78994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5" name="ISPRING_QUIZ_SHAPE2">
            <a:extLst>
              <a:ext uri="{FF2B5EF4-FFF2-40B4-BE49-F238E27FC236}">
                <a16:creationId xmlns:a16="http://schemas.microsoft.com/office/drawing/2014/main" id="{897D664E-2ABB-4C33-BDE0-229181E79156}"/>
              </a:ext>
            </a:extLst>
          </p:cNvPr>
          <p:cNvSpPr txBox="1"/>
          <p:nvPr/>
        </p:nvSpPr>
        <p:spPr>
          <a:xfrm>
            <a:off x="731520" y="411480"/>
            <a:ext cx="1072896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ca-ES" sz="30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Quiz</a:t>
            </a:r>
          </a:p>
        </p:txBody>
      </p:sp>
      <p:pic>
        <p:nvPicPr>
          <p:cNvPr id="7" name="ISPRING_QUIZ_SHAPE3">
            <a:extLst>
              <a:ext uri="{FF2B5EF4-FFF2-40B4-BE49-F238E27FC236}">
                <a16:creationId xmlns:a16="http://schemas.microsoft.com/office/drawing/2014/main" id="{D7D2A918-4CCA-428E-B8D5-5DA87CD930D1}"/>
              </a:ext>
            </a:extLst>
          </p:cNvPr>
          <p:cNvPicPr>
            <a:picLocks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5357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8" name="ISPRING_QUIZ_SHAPE4">
            <a:extLst>
              <a:ext uri="{FF2B5EF4-FFF2-40B4-BE49-F238E27FC236}">
                <a16:creationId xmlns:a16="http://schemas.microsoft.com/office/drawing/2014/main" id="{5D2F65D0-263B-4390-A46C-B40F85A6CC18}"/>
              </a:ext>
            </a:extLst>
          </p:cNvPr>
          <p:cNvSpPr txBox="1"/>
          <p:nvPr/>
        </p:nvSpPr>
        <p:spPr>
          <a:xfrm>
            <a:off x="731520" y="1097280"/>
            <a:ext cx="1072896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Click the </a:t>
            </a:r>
            <a:r>
              <a:rPr lang="en-US" sz="2200" b="1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Quiz</a:t>
            </a:r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button to edit this object</a:t>
            </a:r>
            <a:endParaRPr lang="ca-ES" sz="2200">
              <a:solidFill>
                <a:srgbClr val="343944"/>
              </a:solidFill>
              <a:effectLst/>
              <a:latin typeface="Segoe UI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7729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tângulo 54">
            <a:extLst>
              <a:ext uri="{FF2B5EF4-FFF2-40B4-BE49-F238E27FC236}">
                <a16:creationId xmlns:a16="http://schemas.microsoft.com/office/drawing/2014/main" id="{3D56CE06-0642-431B-8411-EDF99DE6BD6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cxnSp>
        <p:nvCxnSpPr>
          <p:cNvPr id="62" name="Conexão reta 61">
            <a:extLst>
              <a:ext uri="{FF2B5EF4-FFF2-40B4-BE49-F238E27FC236}">
                <a16:creationId xmlns:a16="http://schemas.microsoft.com/office/drawing/2014/main" id="{00554600-27E5-4429-910F-B3EE40E178D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xão reta 62">
            <a:extLst>
              <a:ext uri="{FF2B5EF4-FFF2-40B4-BE49-F238E27FC236}">
                <a16:creationId xmlns:a16="http://schemas.microsoft.com/office/drawing/2014/main" id="{5475B379-C5FE-453C-9A4D-6C3D6C71D9AF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ângulo 64">
            <a:extLst>
              <a:ext uri="{FF2B5EF4-FFF2-40B4-BE49-F238E27FC236}">
                <a16:creationId xmlns:a16="http://schemas.microsoft.com/office/drawing/2014/main" id="{6B77819A-4C38-4945-8534-D0606CA9DC01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 10</a:t>
            </a:r>
          </a:p>
        </p:txBody>
      </p:sp>
      <p:sp>
        <p:nvSpPr>
          <p:cNvPr id="69" name="Retângulo 68">
            <a:extLst>
              <a:ext uri="{FF2B5EF4-FFF2-40B4-BE49-F238E27FC236}">
                <a16:creationId xmlns:a16="http://schemas.microsoft.com/office/drawing/2014/main" id="{B21078D2-F25A-444D-97A7-65B03468A5E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70" name="Imagem 69">
            <a:extLst>
              <a:ext uri="{FF2B5EF4-FFF2-40B4-BE49-F238E27FC236}">
                <a16:creationId xmlns:a16="http://schemas.microsoft.com/office/drawing/2014/main" id="{6D23AC89-37BB-4862-9171-7FDB4838362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25" name="Retângulo: Cantos Arredondados 24">
            <a:hlinkClick r:id="rId5" action="ppaction://hlinksldjump"/>
            <a:extLst>
              <a:ext uri="{FF2B5EF4-FFF2-40B4-BE49-F238E27FC236}">
                <a16:creationId xmlns:a16="http://schemas.microsoft.com/office/drawing/2014/main" id="{AAABCDB2-B505-4555-A5A8-AA19B32DAFFB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Potència d'una Matriu</a:t>
            </a:r>
            <a:r>
              <a:rPr lang="ca-ES" b="1" dirty="0">
                <a:solidFill>
                  <a:srgbClr val="F25E4F"/>
                </a:solidFill>
              </a:rPr>
              <a:t> </a:t>
            </a:r>
            <a:endParaRPr lang="ca-ES" b="1" dirty="0">
              <a:solidFill>
                <a:schemeClr val="tx1"/>
              </a:solidFill>
            </a:endParaRPr>
          </a:p>
        </p:txBody>
      </p:sp>
      <p:sp>
        <p:nvSpPr>
          <p:cNvPr id="26" name="Retângulo: Cantos Arredondados 25">
            <a:hlinkClick r:id="rId6" action="ppaction://hlinksldjump"/>
            <a:extLst>
              <a:ext uri="{FF2B5EF4-FFF2-40B4-BE49-F238E27FC236}">
                <a16:creationId xmlns:a16="http://schemas.microsoft.com/office/drawing/2014/main" id="{24712199-1319-44C4-BD18-979A094E1EF8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>
                <a:solidFill>
                  <a:schemeClr val="tx1"/>
                </a:solidFill>
              </a:rPr>
              <a:t>Altres Proposicions i Relacions de Matrius</a:t>
            </a:r>
          </a:p>
        </p:txBody>
      </p:sp>
      <p:sp>
        <p:nvSpPr>
          <p:cNvPr id="27" name="Retângulo: Cantos Arredondados 26">
            <a:hlinkClick r:id="rId7" action="ppaction://hlinksldjump"/>
            <a:extLst>
              <a:ext uri="{FF2B5EF4-FFF2-40B4-BE49-F238E27FC236}">
                <a16:creationId xmlns:a16="http://schemas.microsoft.com/office/drawing/2014/main" id="{B1A50AFE-FB46-4F24-8A84-7493B6CF4C7F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>
                <a:solidFill>
                  <a:schemeClr val="tx1"/>
                </a:solidFill>
              </a:rPr>
              <a:t>Posa't a prova!</a:t>
            </a: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A92BE257-4CCE-4700-B953-2DC57C073D92}"/>
              </a:ext>
            </a:extLst>
          </p:cNvPr>
          <p:cNvSpPr/>
          <p:nvPr/>
        </p:nvSpPr>
        <p:spPr>
          <a:xfrm>
            <a:off x="2097902" y="264777"/>
            <a:ext cx="97486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2400" dirty="0">
                <a:solidFill>
                  <a:sysClr val="windowText" lastClr="000000"/>
                </a:solidFill>
              </a:rPr>
              <a:t>L'aritmètica de matrius genera algunes "propietats peculiars".</a:t>
            </a:r>
          </a:p>
          <a:p>
            <a:pPr algn="ctr"/>
            <a:r>
              <a:rPr lang="ca-ES" sz="2400" dirty="0">
                <a:solidFill>
                  <a:sysClr val="windowText" lastClr="000000"/>
                </a:solidFill>
              </a:rPr>
              <a:t>Algunes d'aquestes són específiques per a matrius (com transposar) i d'altres resulten essencialment de la manca d’un producte commutatiu! </a:t>
            </a:r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A8678576-BF40-4DBA-A2DF-8969057F93E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38CC365D-0DF4-4CAA-9D13-368207224B6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858" y="1667234"/>
            <a:ext cx="2180273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35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tângulo 54">
            <a:extLst>
              <a:ext uri="{FF2B5EF4-FFF2-40B4-BE49-F238E27FC236}">
                <a16:creationId xmlns:a16="http://schemas.microsoft.com/office/drawing/2014/main" id="{3D56CE06-0642-431B-8411-EDF99DE6BD6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cxnSp>
        <p:nvCxnSpPr>
          <p:cNvPr id="62" name="Conexão reta 61">
            <a:extLst>
              <a:ext uri="{FF2B5EF4-FFF2-40B4-BE49-F238E27FC236}">
                <a16:creationId xmlns:a16="http://schemas.microsoft.com/office/drawing/2014/main" id="{00554600-27E5-4429-910F-B3EE40E178D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xão reta 62">
            <a:extLst>
              <a:ext uri="{FF2B5EF4-FFF2-40B4-BE49-F238E27FC236}">
                <a16:creationId xmlns:a16="http://schemas.microsoft.com/office/drawing/2014/main" id="{5475B379-C5FE-453C-9A4D-6C3D6C71D9AF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ângulo 64">
            <a:extLst>
              <a:ext uri="{FF2B5EF4-FFF2-40B4-BE49-F238E27FC236}">
                <a16:creationId xmlns:a16="http://schemas.microsoft.com/office/drawing/2014/main" id="{6B77819A-4C38-4945-8534-D0606CA9DC01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 10</a:t>
            </a:r>
          </a:p>
        </p:txBody>
      </p:sp>
      <p:sp>
        <p:nvSpPr>
          <p:cNvPr id="69" name="Retângulo 68">
            <a:extLst>
              <a:ext uri="{FF2B5EF4-FFF2-40B4-BE49-F238E27FC236}">
                <a16:creationId xmlns:a16="http://schemas.microsoft.com/office/drawing/2014/main" id="{B21078D2-F25A-444D-97A7-65B03468A5E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70" name="Imagem 69">
            <a:extLst>
              <a:ext uri="{FF2B5EF4-FFF2-40B4-BE49-F238E27FC236}">
                <a16:creationId xmlns:a16="http://schemas.microsoft.com/office/drawing/2014/main" id="{6D23AC89-37BB-4862-9171-7FDB4838362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25" name="Retângulo: Cantos Arredondados 24">
            <a:hlinkClick r:id="rId4" action="ppaction://hlinksldjump"/>
            <a:extLst>
              <a:ext uri="{FF2B5EF4-FFF2-40B4-BE49-F238E27FC236}">
                <a16:creationId xmlns:a16="http://schemas.microsoft.com/office/drawing/2014/main" id="{AAABCDB2-B505-4555-A5A8-AA19B32DAFFB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Potència d'una Matriu</a:t>
            </a:r>
            <a:r>
              <a:rPr lang="ca-ES" b="1" dirty="0">
                <a:solidFill>
                  <a:srgbClr val="F25E4F"/>
                </a:solidFill>
              </a:rPr>
              <a:t> </a:t>
            </a:r>
            <a:endParaRPr lang="ca-ES" b="1" dirty="0">
              <a:solidFill>
                <a:schemeClr val="tx1"/>
              </a:solidFill>
            </a:endParaRPr>
          </a:p>
        </p:txBody>
      </p:sp>
      <p:sp>
        <p:nvSpPr>
          <p:cNvPr id="26" name="Retângulo: Cantos Arredondados 25">
            <a:hlinkClick r:id="rId5" action="ppaction://hlinksldjump"/>
            <a:extLst>
              <a:ext uri="{FF2B5EF4-FFF2-40B4-BE49-F238E27FC236}">
                <a16:creationId xmlns:a16="http://schemas.microsoft.com/office/drawing/2014/main" id="{24712199-1319-44C4-BD18-979A094E1EF8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>
                <a:solidFill>
                  <a:schemeClr val="tx1"/>
                </a:solidFill>
              </a:rPr>
              <a:t>Altres Proposicions i Relacions de Matrius</a:t>
            </a:r>
          </a:p>
        </p:txBody>
      </p:sp>
      <p:sp>
        <p:nvSpPr>
          <p:cNvPr id="27" name="Retângulo: Cantos Arredondados 26">
            <a:hlinkClick r:id="rId6" action="ppaction://hlinksldjump"/>
            <a:extLst>
              <a:ext uri="{FF2B5EF4-FFF2-40B4-BE49-F238E27FC236}">
                <a16:creationId xmlns:a16="http://schemas.microsoft.com/office/drawing/2014/main" id="{B1A50AFE-FB46-4F24-8A84-7493B6CF4C7F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>
                <a:solidFill>
                  <a:schemeClr val="tx1"/>
                </a:solidFill>
              </a:rPr>
              <a:t>Posa't a prova!</a:t>
            </a: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A92BE257-4CCE-4700-B953-2DC57C073D92}"/>
              </a:ext>
            </a:extLst>
          </p:cNvPr>
          <p:cNvSpPr/>
          <p:nvPr/>
        </p:nvSpPr>
        <p:spPr>
          <a:xfrm>
            <a:off x="2097902" y="264777"/>
            <a:ext cx="9748685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ca-ES" sz="2400" dirty="0">
                <a:solidFill>
                  <a:sysClr val="windowText" lastClr="000000"/>
                </a:solidFill>
              </a:rPr>
              <a:t>L'aritmètica de matrius genera algunes "propietats peculiars".</a:t>
            </a:r>
          </a:p>
          <a:p>
            <a:pPr algn="ctr"/>
            <a:r>
              <a:rPr lang="ca-ES" sz="2400" dirty="0">
                <a:solidFill>
                  <a:sysClr val="windowText" lastClr="000000"/>
                </a:solidFill>
              </a:rPr>
              <a:t>Algunes d'aquestes són específiques per a matrius (com transposar) i d'altres resulten essencialment de la manca de commutativitat del producte! 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E1F572C0-3AAF-4924-9779-A76CCF3F3E30}"/>
              </a:ext>
            </a:extLst>
          </p:cNvPr>
          <p:cNvGrpSpPr/>
          <p:nvPr/>
        </p:nvGrpSpPr>
        <p:grpSpPr>
          <a:xfrm>
            <a:off x="2165565" y="1624133"/>
            <a:ext cx="2505609" cy="779699"/>
            <a:chOff x="2097901" y="1956301"/>
            <a:chExt cx="2505609" cy="779699"/>
          </a:xfrm>
        </p:grpSpPr>
        <p:sp>
          <p:nvSpPr>
            <p:cNvPr id="17" name="Retângulo: Cantos Arredondados 16">
              <a:extLst>
                <a:ext uri="{FF2B5EF4-FFF2-40B4-BE49-F238E27FC236}">
                  <a16:creationId xmlns:a16="http://schemas.microsoft.com/office/drawing/2014/main" id="{BFB20466-0251-4C0E-A387-D0246EB612F7}"/>
                </a:ext>
              </a:extLst>
            </p:cNvPr>
            <p:cNvSpPr/>
            <p:nvPr/>
          </p:nvSpPr>
          <p:spPr>
            <a:xfrm>
              <a:off x="2097901" y="1956301"/>
              <a:ext cx="2383659" cy="779699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tângulo 17">
                  <a:extLst>
                    <a:ext uri="{FF2B5EF4-FFF2-40B4-BE49-F238E27FC236}">
                      <a16:creationId xmlns:a16="http://schemas.microsoft.com/office/drawing/2014/main" id="{B7753EA9-6357-44E7-B929-7F0C018B8A0B}"/>
                    </a:ext>
                  </a:extLst>
                </p:cNvPr>
                <p:cNvSpPr/>
                <p:nvPr/>
              </p:nvSpPr>
              <p:spPr>
                <a:xfrm>
                  <a:off x="2113314" y="2134004"/>
                  <a:ext cx="2490196" cy="47000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ca-ES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a-ES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ca-ES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a-ES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ca-ES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ca-ES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p>
                            </m:sSup>
                            <m:r>
                              <a:rPr lang="ca-ES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ca-ES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p>
                        </m:sSup>
                        <m:r>
                          <a:rPr lang="ca-ES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ca-ES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a-ES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ca-ES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a-ES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ca-ES" sz="2400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𝑻</m:t>
                                </m:r>
                              </m:sup>
                            </m:sSup>
                            <m:r>
                              <a:rPr lang="ca-ES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ca-ES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ca-ES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</m:oMath>
                    </m:oMathPara>
                  </a14:m>
                  <a:endParaRPr lang="ca-ES" sz="2400" b="1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Retângulo 17">
                  <a:extLst>
                    <a:ext uri="{FF2B5EF4-FFF2-40B4-BE49-F238E27FC236}">
                      <a16:creationId xmlns:a16="http://schemas.microsoft.com/office/drawing/2014/main" id="{B7753EA9-6357-44E7-B929-7F0C018B8A0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3314" y="2134004"/>
                  <a:ext cx="2490196" cy="470000"/>
                </a:xfrm>
                <a:prstGeom prst="rect">
                  <a:avLst/>
                </a:prstGeom>
                <a:blipFill>
                  <a:blip r:embed="rId7"/>
                  <a:stretch>
                    <a:fillRect b="-1818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3AF1E7CE-76EC-407A-8A06-D7275F24BF5C}"/>
                  </a:ext>
                </a:extLst>
              </p:cNvPr>
              <p:cNvSpPr/>
              <p:nvPr/>
            </p:nvSpPr>
            <p:spPr>
              <a:xfrm>
                <a:off x="4953838" y="1534835"/>
                <a:ext cx="7029797" cy="958294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noAutofit/>
              </a:bodyPr>
              <a:lstStyle/>
              <a:p>
                <a:pPr algn="just">
                  <a:spcAft>
                    <a:spcPts val="600"/>
                  </a:spcAft>
                </a:pPr>
                <a:r>
                  <a:rPr lang="ca-ES" b="1" dirty="0">
                    <a:solidFill>
                      <a:srgbClr val="F25E4F"/>
                    </a:solidFill>
                  </a:rPr>
                  <a:t>OBSERVACIÓ</a:t>
                </a:r>
                <a:r>
                  <a:rPr lang="ca-ES" dirty="0"/>
                  <a:t> – </a:t>
                </a:r>
                <a:r>
                  <a:rPr lang="ca-ES" b="1" dirty="0"/>
                  <a:t>Aquest resultat ens permet escriure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a-ES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a-ES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ca-ES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a-ES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</m:oMath>
                </a14:m>
                <a:r>
                  <a:rPr lang="ca-ES" dirty="0"/>
                  <a:t>, que representa la </a:t>
                </a:r>
                <a:r>
                  <a:rPr lang="ca-ES" b="1" dirty="0"/>
                  <a:t>inversa de la transposada </a:t>
                </a:r>
                <a:r>
                  <a:rPr lang="ca-ES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a-ES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a-ES" b="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ca-ES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a-ES" b="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ca-ES" b="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ca-ES" b="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ca-ES" b="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ca-ES" b="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a-ES" dirty="0"/>
                  <a:t>) o la </a:t>
                </a:r>
                <a:r>
                  <a:rPr lang="ca-ES" b="1" dirty="0"/>
                  <a:t>transposada de la inversa </a:t>
                </a:r>
                <a:r>
                  <a:rPr lang="ca-ES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a-ES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a-ES" b="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ca-ES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a-ES" b="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ca-ES" b="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ca-ES" b="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ca-ES" b="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ca-ES" dirty="0"/>
                  <a:t>) d’una matriu invertible </a:t>
                </a:r>
                <a14:m>
                  <m:oMath xmlns:m="http://schemas.openxmlformats.org/officeDocument/2006/math">
                    <m:r>
                      <a:rPr lang="ca-ES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dirty="0"/>
                  <a:t> .</a:t>
                </a:r>
              </a:p>
            </p:txBody>
          </p:sp>
        </mc:Choice>
        <mc:Fallback xmlns="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3AF1E7CE-76EC-407A-8A06-D7275F24BF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838" y="1534835"/>
                <a:ext cx="7029797" cy="95829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Agrupar 28">
            <a:extLst>
              <a:ext uri="{FF2B5EF4-FFF2-40B4-BE49-F238E27FC236}">
                <a16:creationId xmlns:a16="http://schemas.microsoft.com/office/drawing/2014/main" id="{908DCA54-5509-450A-ACDA-458A9390C1D6}"/>
              </a:ext>
            </a:extLst>
          </p:cNvPr>
          <p:cNvGrpSpPr/>
          <p:nvPr/>
        </p:nvGrpSpPr>
        <p:grpSpPr>
          <a:xfrm>
            <a:off x="2188247" y="2515738"/>
            <a:ext cx="2505609" cy="779699"/>
            <a:chOff x="2097901" y="1956301"/>
            <a:chExt cx="2505609" cy="779699"/>
          </a:xfrm>
        </p:grpSpPr>
        <p:sp>
          <p:nvSpPr>
            <p:cNvPr id="30" name="Retângulo: Cantos Arredondados 29">
              <a:extLst>
                <a:ext uri="{FF2B5EF4-FFF2-40B4-BE49-F238E27FC236}">
                  <a16:creationId xmlns:a16="http://schemas.microsoft.com/office/drawing/2014/main" id="{F8C1F83D-7222-4669-ACE8-9067176A27E5}"/>
                </a:ext>
              </a:extLst>
            </p:cNvPr>
            <p:cNvSpPr/>
            <p:nvPr/>
          </p:nvSpPr>
          <p:spPr>
            <a:xfrm>
              <a:off x="2097901" y="1956301"/>
              <a:ext cx="2383659" cy="779699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tângulo 30">
                  <a:extLst>
                    <a:ext uri="{FF2B5EF4-FFF2-40B4-BE49-F238E27FC236}">
                      <a16:creationId xmlns:a16="http://schemas.microsoft.com/office/drawing/2014/main" id="{4B317D9F-3711-4E46-AA4E-E9AA0798A81F}"/>
                    </a:ext>
                  </a:extLst>
                </p:cNvPr>
                <p:cNvSpPr/>
                <p:nvPr/>
              </p:nvSpPr>
              <p:spPr>
                <a:xfrm>
                  <a:off x="2113314" y="2134004"/>
                  <a:ext cx="2490196" cy="47000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ca-ES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a-ES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ca-ES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a-ES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ca-ES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ca-ES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p>
                            </m:sSup>
                            <m:r>
                              <a:rPr lang="ca-ES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ca-ES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p>
                        <m:r>
                          <a:rPr lang="ca-ES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ca-ES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a-ES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ca-ES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a-ES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ca-ES" sz="2400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sup>
                            </m:sSup>
                            <m:r>
                              <a:rPr lang="ca-ES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ca-ES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ca-ES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</m:oMath>
                    </m:oMathPara>
                  </a14:m>
                  <a:endParaRPr lang="ca-ES" sz="2400" b="1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Retângulo 30">
                  <a:extLst>
                    <a:ext uri="{FF2B5EF4-FFF2-40B4-BE49-F238E27FC236}">
                      <a16:creationId xmlns:a16="http://schemas.microsoft.com/office/drawing/2014/main" id="{4B317D9F-3711-4E46-AA4E-E9AA0798A81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3314" y="2134004"/>
                  <a:ext cx="2490196" cy="470000"/>
                </a:xfrm>
                <a:prstGeom prst="rect">
                  <a:avLst/>
                </a:prstGeom>
                <a:blipFill>
                  <a:blip r:embed="rId9"/>
                  <a:stretch>
                    <a:fillRect b="-1818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ângulo 31">
                <a:extLst>
                  <a:ext uri="{FF2B5EF4-FFF2-40B4-BE49-F238E27FC236}">
                    <a16:creationId xmlns:a16="http://schemas.microsoft.com/office/drawing/2014/main" id="{43143E6F-FD55-4683-A8D6-7D08CF4023B6}"/>
                  </a:ext>
                </a:extLst>
              </p:cNvPr>
              <p:cNvSpPr/>
              <p:nvPr/>
            </p:nvSpPr>
            <p:spPr>
              <a:xfrm>
                <a:off x="4953838" y="2426440"/>
                <a:ext cx="7029797" cy="958294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noAutofit/>
              </a:bodyPr>
              <a:lstStyle/>
              <a:p>
                <a:pPr algn="just">
                  <a:spcAft>
                    <a:spcPts val="600"/>
                  </a:spcAft>
                </a:pPr>
                <a:r>
                  <a:rPr lang="ca-ES" b="1" dirty="0">
                    <a:solidFill>
                      <a:srgbClr val="F25E4F"/>
                    </a:solidFill>
                  </a:rPr>
                  <a:t>OBSERVACIÓ</a:t>
                </a:r>
                <a:r>
                  <a:rPr lang="ca-ES" dirty="0"/>
                  <a:t> – </a:t>
                </a:r>
                <a:r>
                  <a:rPr lang="ca-ES" b="1" dirty="0"/>
                  <a:t>Aquest resultat ens permet escriure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a-ES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a-ES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ca-ES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a-ES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ca-ES" dirty="0"/>
                  <a:t>, que representa la </a:t>
                </a:r>
                <a:r>
                  <a:rPr lang="ca-ES" b="1" dirty="0"/>
                  <a:t>inversa de l’enèsima potència </a:t>
                </a:r>
                <a:r>
                  <a:rPr lang="ca-ES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a-ES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a-ES" b="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ca-ES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a-ES" b="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ca-ES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ca-ES" b="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ca-ES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ca-ES" b="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a-ES" dirty="0"/>
                  <a:t>) o </a:t>
                </a:r>
                <a:r>
                  <a:rPr lang="ca-ES" b="1" dirty="0"/>
                  <a:t>l’enèsima  potència de la inversa</a:t>
                </a:r>
                <a:r>
                  <a:rPr lang="ca-ES" dirty="0"/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a-ES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a-ES" b="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ca-ES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a-ES" b="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ca-ES" b="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ca-ES" b="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ca-ES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ca-ES" dirty="0"/>
                  <a:t>) d’una matriu invertible </a:t>
                </a:r>
                <a14:m>
                  <m:oMath xmlns:m="http://schemas.openxmlformats.org/officeDocument/2006/math">
                    <m:r>
                      <a:rPr lang="ca-ES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dirty="0"/>
                  <a:t>.</a:t>
                </a:r>
              </a:p>
            </p:txBody>
          </p:sp>
        </mc:Choice>
        <mc:Fallback xmlns="">
          <p:sp>
            <p:nvSpPr>
              <p:cNvPr id="32" name="Retângulo 31">
                <a:extLst>
                  <a:ext uri="{FF2B5EF4-FFF2-40B4-BE49-F238E27FC236}">
                    <a16:creationId xmlns:a16="http://schemas.microsoft.com/office/drawing/2014/main" id="{43143E6F-FD55-4683-A8D6-7D08CF4023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838" y="2426440"/>
                <a:ext cx="7029797" cy="95829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Agrupar 33">
            <a:extLst>
              <a:ext uri="{FF2B5EF4-FFF2-40B4-BE49-F238E27FC236}">
                <a16:creationId xmlns:a16="http://schemas.microsoft.com/office/drawing/2014/main" id="{05798B06-CD78-44A2-B9D3-A7C5C80B1EC4}"/>
              </a:ext>
            </a:extLst>
          </p:cNvPr>
          <p:cNvGrpSpPr/>
          <p:nvPr/>
        </p:nvGrpSpPr>
        <p:grpSpPr>
          <a:xfrm>
            <a:off x="2175613" y="3407343"/>
            <a:ext cx="2505609" cy="779699"/>
            <a:chOff x="2097901" y="1956301"/>
            <a:chExt cx="2505609" cy="779699"/>
          </a:xfrm>
        </p:grpSpPr>
        <p:sp>
          <p:nvSpPr>
            <p:cNvPr id="35" name="Retângulo: Cantos Arredondados 34">
              <a:extLst>
                <a:ext uri="{FF2B5EF4-FFF2-40B4-BE49-F238E27FC236}">
                  <a16:creationId xmlns:a16="http://schemas.microsoft.com/office/drawing/2014/main" id="{41B87A29-72B3-456B-806A-CB30246DA92A}"/>
                </a:ext>
              </a:extLst>
            </p:cNvPr>
            <p:cNvSpPr/>
            <p:nvPr/>
          </p:nvSpPr>
          <p:spPr>
            <a:xfrm>
              <a:off x="2097901" y="1956301"/>
              <a:ext cx="2383659" cy="779699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tângulo 35">
                  <a:extLst>
                    <a:ext uri="{FF2B5EF4-FFF2-40B4-BE49-F238E27FC236}">
                      <a16:creationId xmlns:a16="http://schemas.microsoft.com/office/drawing/2014/main" id="{1C1D395B-C383-40DC-8E64-4D35789702FE}"/>
                    </a:ext>
                  </a:extLst>
                </p:cNvPr>
                <p:cNvSpPr/>
                <p:nvPr/>
              </p:nvSpPr>
              <p:spPr>
                <a:xfrm>
                  <a:off x="2113314" y="2134004"/>
                  <a:ext cx="2490196" cy="46820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ca-ES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a-ES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ca-ES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a-ES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ca-ES" sz="2400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𝑻</m:t>
                                </m:r>
                              </m:sup>
                            </m:sSup>
                            <m:r>
                              <a:rPr lang="ca-ES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ca-ES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p>
                        <m:r>
                          <a:rPr lang="ca-ES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ca-ES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a-ES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ca-ES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a-ES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ca-ES" sz="2400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sup>
                            </m:sSup>
                            <m:r>
                              <a:rPr lang="ca-ES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ca-ES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p>
                        </m:sSup>
                      </m:oMath>
                    </m:oMathPara>
                  </a14:m>
                  <a:endParaRPr lang="ca-ES" sz="2400" b="1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Retângulo 35">
                  <a:extLst>
                    <a:ext uri="{FF2B5EF4-FFF2-40B4-BE49-F238E27FC236}">
                      <a16:creationId xmlns:a16="http://schemas.microsoft.com/office/drawing/2014/main" id="{1C1D395B-C383-40DC-8E64-4D35789702F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3314" y="2134004"/>
                  <a:ext cx="2490196" cy="468205"/>
                </a:xfrm>
                <a:prstGeom prst="rect">
                  <a:avLst/>
                </a:prstGeom>
                <a:blipFill>
                  <a:blip r:embed="rId11"/>
                  <a:stretch>
                    <a:fillRect b="-1688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1300D724-F6AA-4D61-8CA3-9D6F5388958D}"/>
                  </a:ext>
                </a:extLst>
              </p:cNvPr>
              <p:cNvSpPr/>
              <p:nvPr/>
            </p:nvSpPr>
            <p:spPr>
              <a:xfrm>
                <a:off x="4953838" y="3318044"/>
                <a:ext cx="7029797" cy="95829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noAutofit/>
              </a:bodyPr>
              <a:lstStyle/>
              <a:p>
                <a:pPr algn="just">
                  <a:spcAft>
                    <a:spcPts val="600"/>
                  </a:spcAft>
                </a:pPr>
                <a:r>
                  <a:rPr lang="ca-ES" b="1" dirty="0">
                    <a:solidFill>
                      <a:srgbClr val="F25E4F"/>
                    </a:solidFill>
                  </a:rPr>
                  <a:t>OBSERVACIÓ</a:t>
                </a:r>
                <a:r>
                  <a:rPr lang="ca-ES" dirty="0"/>
                  <a:t> – </a:t>
                </a:r>
                <a:r>
                  <a:rPr lang="ca-ES" b="1" dirty="0"/>
                  <a:t>Aquest resultat ens permet escriure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a-ES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a-ES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ca-ES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ca-ES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</m:oMath>
                </a14:m>
                <a:r>
                  <a:rPr lang="ca-ES" dirty="0"/>
                  <a:t>, que representa l’</a:t>
                </a:r>
                <a:r>
                  <a:rPr lang="ca-ES" b="1" dirty="0"/>
                  <a:t>enèsima potència de la transposada </a:t>
                </a:r>
                <a:r>
                  <a:rPr lang="ca-ES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a-ES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a-ES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ca-ES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a-ES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ca-ES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ca-ES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ca-ES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ca-ES" dirty="0"/>
                  <a:t>) o la </a:t>
                </a:r>
                <a:r>
                  <a:rPr lang="ca-ES" b="1" dirty="0"/>
                  <a:t>transposada de </a:t>
                </a:r>
                <a:r>
                  <a:rPr lang="ca-ES" dirty="0"/>
                  <a:t>l’</a:t>
                </a:r>
                <a:r>
                  <a:rPr lang="ca-ES" b="1" dirty="0"/>
                  <a:t>enèsima potència </a:t>
                </a:r>
                <a:r>
                  <a:rPr lang="ca-ES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a-ES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a-ES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ca-ES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a-ES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ca-ES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ca-ES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ca-ES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ca-ES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a-ES" dirty="0"/>
                  <a:t>) d’una matriu invertible </a:t>
                </a:r>
                <a14:m>
                  <m:oMath xmlns:m="http://schemas.openxmlformats.org/officeDocument/2006/math">
                    <m:r>
                      <a:rPr lang="ca-ES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dirty="0"/>
                  <a:t>.</a:t>
                </a:r>
              </a:p>
            </p:txBody>
          </p:sp>
        </mc:Choice>
        <mc:Fallback xmlns=""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1300D724-F6AA-4D61-8CA3-9D6F538895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838" y="3318044"/>
                <a:ext cx="7029797" cy="95829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tângulo 39">
                <a:extLst>
                  <a:ext uri="{FF2B5EF4-FFF2-40B4-BE49-F238E27FC236}">
                    <a16:creationId xmlns:a16="http://schemas.microsoft.com/office/drawing/2014/main" id="{CACE4269-6EB5-450A-B738-64EACC50150C}"/>
                  </a:ext>
                </a:extLst>
              </p:cNvPr>
              <p:cNvSpPr/>
              <p:nvPr/>
            </p:nvSpPr>
            <p:spPr>
              <a:xfrm>
                <a:off x="2203660" y="4500936"/>
                <a:ext cx="9795386" cy="2204664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noAutofit/>
              </a:bodyPr>
              <a:lstStyle/>
              <a:p>
                <a:pPr algn="just">
                  <a:spcAft>
                    <a:spcPts val="600"/>
                  </a:spcAft>
                </a:pPr>
                <a:r>
                  <a:rPr lang="ca-ES" b="1" dirty="0">
                    <a:solidFill>
                      <a:srgbClr val="F25E4F"/>
                    </a:solidFill>
                  </a:rPr>
                  <a:t>IMPORTANT</a:t>
                </a:r>
                <a:r>
                  <a:rPr lang="ca-ES" dirty="0"/>
                  <a:t> </a:t>
                </a:r>
              </a:p>
              <a:p>
                <a:pPr marL="285750" indent="-285750" algn="just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fr-FR" dirty="0"/>
                  <a:t>Cap de les expressions </a:t>
                </a:r>
                <a:r>
                  <a:rPr lang="ca-ES" dirty="0"/>
                  <a:t>anteriors: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a-ES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a-ES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ca-ES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a-ES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</m:oMath>
                </a14:m>
                <a:r>
                  <a:rPr lang="ca-ES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a-ES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a-ES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ca-ES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a-ES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ca-ES" dirty="0"/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a-ES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a-ES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ca-ES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ca-ES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r>
                      <a:rPr lang="ca-ES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a-ES" dirty="0"/>
                  <a:t>no té, </a:t>
                </a:r>
                <a:r>
                  <a:rPr lang="ca-ES" i="1" dirty="0"/>
                  <a:t>per se</a:t>
                </a:r>
                <a:r>
                  <a:rPr lang="ca-ES" dirty="0"/>
                  <a:t>, cap significat! Quan ens enfrontem a una d’aquestes expressions, hem de pensar clarament en les operacions representades en l’expressió respectiva – transposada, inversa i/o potència.</a:t>
                </a:r>
              </a:p>
              <a:p>
                <a:pPr marL="285750" indent="-285750" algn="just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ca-ES" dirty="0"/>
                  <a:t>L’expressió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a-ES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a-ES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ca-ES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a-ES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ca-ES" dirty="0"/>
                  <a:t> permet l’extensió de la noció de Potència d’una Matriu a exponents enters no positius. Per tant, les següents regles es mantenen a l’Aritmètica de Matrius per a qualsevol valor de </a:t>
                </a:r>
                <a14:m>
                  <m:oMath xmlns:m="http://schemas.openxmlformats.org/officeDocument/2006/math">
                    <m:r>
                      <a:rPr lang="ca-ES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ca-ES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ca-ES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ca-ES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ca-ES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r>
                      <a:rPr lang="ca-ES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a-ES" dirty="0"/>
                  <a:t>:</a:t>
                </a:r>
              </a:p>
            </p:txBody>
          </p:sp>
        </mc:Choice>
        <mc:Fallback xmlns="">
          <p:sp>
            <p:nvSpPr>
              <p:cNvPr id="40" name="Retângulo 39">
                <a:extLst>
                  <a:ext uri="{FF2B5EF4-FFF2-40B4-BE49-F238E27FC236}">
                    <a16:creationId xmlns:a16="http://schemas.microsoft.com/office/drawing/2014/main" id="{CACE4269-6EB5-450A-B738-64EACC5015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3660" y="4500936"/>
                <a:ext cx="9795386" cy="220466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" name="Imagem 40">
            <a:extLst>
              <a:ext uri="{FF2B5EF4-FFF2-40B4-BE49-F238E27FC236}">
                <a16:creationId xmlns:a16="http://schemas.microsoft.com/office/drawing/2014/main" id="{B605B2B8-E794-4000-82F9-36AFAFEEE3F3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8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uiExpand="1" build="allAtOnce" animBg="1"/>
      <p:bldP spid="32" grpId="0" animBg="1"/>
      <p:bldP spid="32" grpId="1" build="allAtOnce" animBg="1"/>
      <p:bldP spid="39" grpId="0" animBg="1"/>
      <p:bldP spid="39" grpId="1" build="allAtOnce" animBg="1"/>
      <p:bldP spid="4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VERSION" val="9.3"/>
  <p:tag name="ISPRING_PROJECT_FOLDER_UPDATED" val="1"/>
  <p:tag name="ISPRING_FIRST_PUBLISH" val="1"/>
  <p:tag name="ISPRING_LMS_API_VERSION" val="SCORM 1.2"/>
  <p:tag name="ISPRING_ULTRA_SCORM_COURSE_ID" val="1659377C-373D-46B5-8979-918BB94479B4"/>
  <p:tag name="ISPRING_CMI5_LAUNCH_METHOD" val="any window"/>
  <p:tag name="ISPRINGCLOUDFOLDERID" val="1"/>
  <p:tag name="ISPRINGONLINEFOLDERID" val="1"/>
  <p:tag name="ISPRING_SCORM_RATE_SLIDES" val="0"/>
  <p:tag name="ISPRING_CURRENT_PLAYER_ID" val="universal"/>
  <p:tag name="ISPRING_PRESENTATION_COURSE_TITLE" val="L1 version 1"/>
  <p:tag name="ISPRING_SCORM_RATE_QUIZZES" val="1"/>
  <p:tag name="ISPRING_SCORM_PASSING_SCORE" val="80.000000"/>
  <p:tag name="ISPRING_PLAYERS_CUSTOMIZATION_2" val="UEsDBBQAAgAIABJEbE5rXzME1QIAAPcHAAAPAAAAbm9uZS9wbGF5ZXIueG1spVVbb9owFH6mUv9D5PfaMLStQqHVVAntYa0qdbe3yCQm8erYnu2Qsl+/Y+cCSYFtGhLIOTnfd26fD/HtSymiLTOWK7lEMzxFEZOpyrjMl+jL59XVNbq9ubyItaA7ZiKeLZFUkqEoYzY1XDvAPVJXLNGBAQMpirThynC3A9op0PZB5lN0eTEBF2mXqHBOLwip6xpzCwiZWyUqT2JxqkqiDbNMOmZIkwGKOuzC/RkN31JJ4naa2QOkdv8euCXpOV4sH5DUc6xMTt5MpzPy/f7TU1qwkl5xaR2VKfQLmjgJXVzT9PleZZVg1tsmcZPkE3POJxFsk9gt+OxaRtakS9Q4JCWzlubMYiFzRHq/jrMjaDCdNaEySyTd8pz62hLbeoUR7UlsoYxLK9ein9lurajJkt5+4B+TIxnHG0Ft0fLZQS2B/5m3xQS/xD8fzSVUVK0FtwW8OoTsrceLIMOocRl6HBT7AIpdeRIUGfaz4oZl4fFrr/vpDDWxZCVEyA7bOgUbnFY0dcrs7gABgm3Fgnt94EYfOIA8PBwe4PDYTWZPgroqN4y6yrCuRZN4yzOmHqgxYU43Gyosi8nI2oLJEB2TptZ2OvtJxIUrxdu/GIr3G83khz03kgD4z4l8BI6+H1xm7GXF4bVjJXTUMWi1t2GnBfbh9unYal0eXKCBaa9+GAnUEDlqcgb3PaOOkr2dnIKujaot6KLSGqT/muL1+z4vMk5sNJh+GjE5sgjitLJOlfxXGPVgQ7hFmOkZ8V5eRKc+HeiD5j3k/fQcorkIMKFkkFJ3LTbnsHAttpzVTx3FVWvAGpbWkd3mT6OF5k2P/nZ128gbEt1YxnuLuUo3Xp18Kz3yydiGVsLdHdYyXJYBOqr1+J48xvUNdKrqJ/6LRTXP/F/hbA4NjgrG8wJk8+56fsAgVErFMHwwnYq4UbLrA8YkPDW/YRLdRm4V0ojrhJDiVv5w/A1QSwMEFAACAAgAqZp6Trj5mLriAgAAZwoAABgAAABub25lL2NvbW1vbl9tZXNzYWdlcy5sbmetVl1v2jAUfa/U/2BF6tvWbm97gKAAbmU1JDQxpd2L5SYuWE1iFjt07NfvxoEOtqEArYQibOd+nXPudTq9n3mGlqLUUhVd5+vlFweJIlGpLGZdZ0KvP39zkDa8SHmmCtF1CuWgnnt+1sl4Mav4TMD/8zOEOrnQGpbarVd/1kimXWfcZ31vcMtoyLzxmPUnlIYB870+9h23z5OXztX69T3WgzCgUeizsRdgnwX4gTpu/TzObhzhe8etn612kyjCAWWxT4aYkZgFIQVno7GPKR467qOq0JwvBTIKLaV4RWYuADcjS4F0JlN7kCjYKCrRFmwYjjwSsAjHNCIDSsLAcWNVlqtP1i2vzFyVEE6jVGr+lInUxgSG7PmiFBpCcwMMIviZuYQ3Vc5lcdkWGmrEEaATx9MwgrpwYUSJOFpwrV9Vme7Utx2ozTEJBiFAOKBbzmntY+MYcpSgs7IUiWl3Bll6Fpk1I1MSDMMpo1YINRl5pQ0Ani8yYYTNVtal8MSi8iSeFTCTCb5sUIPolqZWgEY4jr0bzPrhA2gARBceYxHeOm54e4zFI46hIBy32QTePbnxLCKgzo10NtJMeK2EbIV4koBdzdxSqkrDTs0mCMhWry+PCxPjuwkohnj+ng5ovAL0djWTSwF5lKkoWwNBUw7wkAQ37G5CvrNrj/h4+B+a+QoVyiCeLnmRCCA24ZUWaAVnqUztWS0xG/9HJX8hbtYNebHu5WCIHy6OzWen/feojxsj8oVpC10Dtk7/lCzqdtqbwiGlnxY/HuDAi0j4McxomVdZM7Dezc9bZsdy1JrEO5E6nK0PzcQq5eApaYVy+njcurN2xhgl1McwLcHhrCkMXGYyl0akB/icjHCNaAzDphk+O5VMVZWlVliZfLEDCC6mKhf/3obPpcrtbsb1BthmAPbek0VTXNQEHR9xK75p42B+tqRxOkuUQCUf8nnBm9bJVQ5bf8V9W2n7Sdi52vpC/A1QSwMEFAACAAgAqZp6Tray98ilAAAAggEAACkAAABub25lL3BsYXliYWNrX2FuZF9uYXZpZ2F0aW9uX3NldHRpbmdzLnhtbHWQwQqDMBBE736Ff1DoOQR6Lm2F+gMrjhKIiWRXwb9vImpLmx533swuO4ohYlzPuihLRZP4p1AQLWGCOr3nRJlmXJwZSIx3URbw5suRlLDej1UAw8mKdEeWo/9H349XlpZjEe/2DMkHajNAn3OBlaSQo9n0q1YvI3QXEA98ickHR43FFUvjKbT3w7B9/BenbPxsGnDzLTSn9h4zgjp9qEWsbO/9BVBLAwQUAAIACACpmnpOH1SKajADAADHDgAAIgAAAG5vbmUvZmxhc2hfcHVibGlzaGluZ19zZXR0aW5ncy54bWzll91P2zAQwN/7V1iZeFwD2iZNKC1i/ZCqjYJIYfCE3NhtTjh25o925a/fOW5L2coWviS2PVRN7Lvfne/O5zg5+F4IMuPagJKtaK+5GxEuM8VATlvR2aj/9mNEjKWSUaEkb0VSReSg3UhKNxZg8pRbi6KGIEaa/dK2otzacj+O5/N5E0yp/awSziLfNDNVxKXmhkvLdVwKusA/uyi5iZaEGgD8FUou1dqNBiFJIB0p5gQnwFrREJ3tC2ryKA4SY5pdT7VyknWUUJro6bgVven0unvddyuZQOlCwaUPh2njoB+2+5Qx8A5QkcINJzmHaY6eYrDmwGzun2IvncS/MipyWDP1jI7CxUu7hOOEcjrjS2M4Qq2lWY761rQnVBiexJtDKzHwIaSZhRl6dqse/J04IVJXlkrbttUOET8NrijxPZhkojaMLd/JWAmMbeUUlkkx5mxICx6inV6D7KPQXkQmtACxaEXHJZckpRKTC5YKyNa6xo2NBVsltb+UPtRABTmTgNXHyVEa3VoPi8pyqg3f9Go1Y3xks/ZX5QQjC+WIgGtOrCIYXVfgU87JZgrIRKuiGsUSscQIQIsz4HPODqpQLYH3GbpEE4VDTSzFUnAbLHxzcEPGfKI0cjmdYeHiOJjAbz4IXFJjbqF05eNO+mXQ7V0Nht3exY5fIGUzKrMHwrGceFHaF+HTBZHKrvQwHBl1hldJYcCquTpraz4+DeuKxjw/Uzbu8A0UTtDnxK8DsoF+wZS/jJWHJP6PHtQ2m9NZtdH95q3QuMUBUxKYOJFhSwK57IA1gBmVREmxIDTDpmx825iBcgZHQoMIaPN4D4M+lmn1NoUZNkmlGde/R7KFxEaZ9ZUufDIZ8edfK+p2RhizUe/0sDManA9Gl1ej3sUonEZr9Xhr90xi39S393h/aLzGFn9y2juvE/khBqFWhnppLdxxHanjz3WkTsOZdLJxHtVyAXvMNOwZ7DICCsAieEUV85SvglBtz1wxf82G+QdW//o+CWuvP+0dDT4df+n+77vgqXEIb6s7U3znXpPEWy9AfqYACQVeq/yhuL41tT+8303i7VONBtLuXj7bjR9QSwMEFAACAAgAqZp6TkKBxMUYAQAA1AIAABwAAABub25lL2ZsYXNoX3NraW5fc2V0dGluZ3MueG1sjZLRToMwFIbvfQqC95BNjZp0TdzQG6Mu2V7gAAfSrPSQtpDw9naFjakQx1X5///rac8pMwehgha1EaRW4SLkN0HAMpKkd2itUKU5KictEPkqTBtrSUUZKYvKRop0BTLkt2/+Y7FP/keRq3ktU0CGY5mH5dM6uQoZatyvH5PN8xxQQ4lRCtmh1NSo3OU3r8kiubvID8vLhjDzszvQWNpZ0JZb3SCLx//eN9DiixIVWNdnZ1g0Q3LK6RlJVG81Gtcub/ICpHHEH308wlZCd97MnIAJZw7Ziwr5cgrxTo8paEXp1X1XIy80uiK/xD6JClKJ79ilBDr/PEeGu8/aPe3u2FT4QTlyc+zll5sniy9UP5txEm7tXjP/BlBLAwQUAAIACACpmnpO15twlisDAABvDgAAIQAAAG5vbmUvaHRtbF9wdWJsaXNoaW5nX3NldHRpbmdzLnhtbN1XTU8bMRC951dYW3FstqiXCiVBNB9qVEgQGyickLN2siO89tYfScOv73idhEADXSgRqIco2fHMm/Gb8XO2cfgrF2TGtQElm9F+/VNEuEwVAzltRuej3scvETGWSkaFkrwZSRWRw1atUbixAJMl3Fp0NQRhpDkobDPKrC0O4ng+n9fBFNqvKuEs4pt6qvK40NxwabmOC0EX+GUXBTfREqECAH5yJZdhrVqNkEZAOlHMCU6ANaMBFvvN5iKKg8OYpjdTrZxkbSWUJno6bkYf2t3OfufzyieAdCDn0rNhWmj0ZntAGQOfn4oEbjnJOEwzLBS5mgOzmf8Ve+9G/CdGiRy2TD1GW+HepV2C44JyOuXLZGih1tI0w3hrWhMqDG/Em6aVG3gGaWphhpXdhYd6J06IxBWF0rZltUOIB8YVSvwITGOiNpItn8lYCaS2LAqnJB9zNqA5zsRpT0ZkQnMQi2Y0LLgkCZXYUbBUQLqOMG5sLNiyk72l95EGKsi5BBw5Tk6S6C5n2EqaUW34Zi2rFeP5TFs/lBOMLJQjAm44sYogpy7HXxknm8STiVZ5aRXUWGIEYMYZ8DlnhyVBS8DHEl1hitxhJM5fIbgNGX46uCVjPlEacTmd4bSiHUzArz8LuKDG3IHSVY17yXG/073uDzrdyz2/QcpmVKbPBMch4nlhd4JPF0Qqu4pDOlLqDC+bwoCVa1X2Vn95G9ZzjH1+pW7cwzeQO0FfE35NyAb0Dlu+myzPafxfK6icNqOz8qD7w1tC4xEHbEnAxIUU1QrkUvcqAKZUEiXFgtAUpdh42ZiBcgYtQSACtHl5hSEex7R8msIMRVJpxvXTkGwhUSjTntK5byYj/tJrRp32CDkbdc+O2qP+RX90dT3qXo7CHbQOj7eqZyP2Ur5d2f1V8VDYx2+n7Kdn3YsqhA9w75Ua000qwQ2reA2/V/E6C1fR6cY1VKkElJZpOCooLgJywN6/o0HZ+hcAnpyUMFuvPCjv4Hj897ve2muzTRZIwnPwQbvWh8oEJN2T/tfhcWenTEA1Kt52FP6VifC0eiWK7722NOKt7zc1tN9/SWzVfgNQSwMEFAACAAgAqZp6To5z9vpqAAAA5QAAABoAAABub25lL2h0bWxfc2tpbl9zZXR0aW5ncy5qc6vmUgACpRwlBSuFajAbzE8qLSnJz9NLzs8rSc0r0cvLL8pNBKtRUnYDAyUdnIrzy1KLCChNS0xORTHU1MjCyQWnSoSJJk7mLs6WyOoKEtNT9ZISk7PTi/JL81IgypxdXQxdjJXAqmq5agFQSwMEFAACAAgAsJp6Trx9NfdKAAAASQAAABcAAABub25lL2xvY2FsX3NldHRpbmdzLnhtbLOxr8jNUShLLSrOzM+zVTLUM1BSSM1Lzk/JzEu3VQoNcdO1UFIoLknMS0nMyc9LtVXKy1dSsLfjssnJT07MCU4tKQEqLNa34wIAUEsDBBQAAgAIAJO+llA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CVWURSnF4yCBQGAAA3FwAAHQAAAHVuaXZlcnNhbC9jb21tb25fbWVzc2FnZXMubG5nrVjbbuM2EH0vsP9AGAjQAtvsboFdFEXiBS0xsRBZ9Ep0vGlRCIxE20Qk0dXFifvUr+mH9Us6pGTH3gskJXmwYVGeM0PynJkhzz4+pAnaiLyQKjsfvDt9O0Aii1Qss+X5YMYufv51gIqSZzFPVCbOB5kaoI/DVz+cJTxbVnwp4PerHxA6S0VRwGMx1E+Pz0jG54PpKMSWRYLAGbkkxDPboaGHfR8zh3qhi0fEHQxxFUuFMp7nvIRgzt40CO2AUxffED8MLAKgGpqyMJhNp9RnxB4M2UqgQqZVYnCRLFCmSlRU67XKSxEjmaES/sKjCDzIW5nIcotSFYseIQRXjheCezO/ZthxHXYTTqhNBkOS8dsEwohyITKUCx6L/Dk+POpPsNuA27J4IfSpTwLiMVjM6ZgyOhhOc1GIrAS49UqVqg+e69gQZ0gvQovOPDYYBomMBTr5NCOB2XdvNhkR/wSpBTphlMF0dq+Ckx6OrsHPN+h0Dc6eRqc5hgWYYP+qXhPLJzBgh3OHjQdDC1ZXk+Zeliskg3UOQkFiw5OqZlcjpTZ3I2xdhYyGeDoNRzPGHuMe8eiuzdqikyn2bkKXXtJw5FxCWCpd82yLXLVUP/7y4cPDu/cffuoFEwCf3GMgZJDev+0A5DGfuiGgETf0yGfYbf3dz47OmOt4wOfmRz9roO418BW+W+1mvg8kbxjqBCZf6LVwickXN6pCK74RqFRoI8W9yQ4gApmDxAyH4UWkYCCrWhVm0wkGEoGumO9YmqAgBJXn29d10qnKlcrBXYHiWsWx8alZpd+va/3V3FI6UUH6ilXKZXba7nruuRTbhmQTYDe+hMVl+0kB0hG8ofRGy+Y1uLjPEsVjtICUgiQNEF+vExk1KbTh/TTh29YofDx3vEsgO3UDSF/2bkQnxRjZOdeT7Yni44D4AJDzQuRPsA0N1405wknSD2HsXI5d+DAdwlguVwl8yr5xTAkwYSpaM0WTjnEQzKlv60XT2ZijNS+Ke5XHRyw93M82YMezKAjBYgfgulTugYEfElqBPBdR2Q4GUWLD70ZXMFUgYMhMMtCSSquiBNmk60SUwkQr9VR4ZCh1KxYK9JUIvqm5D96N2Fpp7uKZZ43DEdunUJdXWbTqaAfi/KY+DtVQAU0OOd8aU4MWjuhnyC6QDGkfC3oFOfCqj8UNCWCRSdBm4+Fr57Iuk5D3dklpl/QirnNMsm1aIc2mjVRVASN6SSA1mR0pTvu5CQjUdY852P1Obq1Rd33YUm6giQECirzVEaR7i9haVJ9mzu/hBXZcU6m/pB7fmp6PxxueRQLIFnG9p1t4F8vYvNO0N/7/quTfiJdNqj9pqoRnk88nfeM5KizfUQQvS5GuyzbXesGa8J8ShZb4d0PoMvWn+d+35C+yMwdN/LP35+iw0GePWoN45kp1362XjqTp/Ak0LLo4Qo+RdLcaa7cjh+qK2H7ueLRzvIujY4aTLVR3a482AJ5CT8UIxrDGJvIAWp0UqlB3W3P2OAzfnDq628/JKHAYVJ25uC1k2erZ6LlzfTVyfnphPehZj4oNc5gLIXsAuNwfqROZQvxxB8zZhOxWoC4RRzOZqyqJjfwTeWfKBKxtlYqvu+FFrlIzmvBiR/+6TH18ThT15Pza6bRHP7VXcOf9ORDw03cpINiHNsbCnqV7H0urPeloBPLRS+GyYNc6gY5SXkYrKMcLVWVxR6D6CGaTCwxgzZwDwfP2LqwB+CKMehQ1o7/1AtEdHSRRsgf7w1OlKP7sDaKnsceoLy9K8VC2A81GhkVBSC8uoJNbLNosGB4dh2weulg1R+WdXceTM3OA/S9yJOV1UUxVCkOn7X6Zvq4zZMGMYWs8Af0FRm6qyqHp7IOwo5tFZz4c6RrlWgAEDQSTZSIQeeBab31Q9cUPZGZzSBsMJzy/g7TOlEp6xWY2UMup7DenxzuQqkxk1ivy5xVVPWHmTENs2+ZCCFYSzvt3dQ8Rw4Ezam6GErXsDGaNsQdV4ws8EcuyL6BPyP7CR19qmAsEV3F9Uf3fP/+22deXhE1OhrRXPz8mvc3XdXv/VJgr7rM3Bzfe/wNQSwMEFAACAAgAlVlEUmayotWlAAAAgwEAAC4AAAB1bml2ZXJzYWwvcGxheWJhY2tfYW5kX25hdmlnYXRpb25fc2V0dGluZ3MueG1sdZDBCoMwEETvfoV/IPQcAj2XtkL9gRVHCcREsqvg3zeRakubHnfezC47iiFi3MC6KEtFs/iHUBAtYYaq3nOiTAvOzowkxrsoC1j3ZDkacyhFrPdTHcBwsqHd/6Pv12tL67HoWJ8h+UBjRuhTLrCRFHK0mGHTmnWC7gPigS8x+eCotbhgbT2F7nYYXtX8xSkbP5tHXH0Hzam++4Kgqg+1iJXtxT8BUEsDBBQAAgAIAJVZRFLQvS+0TgQAAIcVAAAnAAAAdW5pdmVyc2FsL2ZsYXNoX3B1Ymxpc2hpbmdfc2V0dGluZ3MueG1s5Vjdbts2FL73UxAaelkraZMlNWQHmS0jRh07s5SuwTAEtERbXChSFSmn7tWeZg+2J9mhaCt24rR0FgPpehEkOjznO4ff+SFD7+RzytCM5JIK3nT263sOIjwSMeXTpnMZdl8fO0gqzGPMBCdNhwsHnbRqXlaMGZVJQJQCVYkAhstGpppOolTWcN3b29s6lVmuVwUrFODLeiRSN8uJJFyR3M0YnsMvNc+IdBYIFgDwkwq+MGvVagh5BulcxAUjiMYQOad6U5h1GZaJ4xq1MY5uprkoeNwWTOQon46bzk9tv7PfebvUMVAdmhKuOZEtEGqxauA4pjoKzAL6haCE0GkC4R4dOOiWxippOm8ONApouw9RSmyzdaxR2gI44GoBnxKFY6yw+TT+FPms5FJgRPGc45RGIawgvf+m0wmvg36v418PhqEfXJ+F530TwxZGof8x3MIo7IV9fxt9W/izqwt/1O8N3l+Hw2E/7F3cWQGja4R47jpjHjArijwiFWGeSop0zDFlUKP3aJREQZUznE9JKLoUkjjBTBIH/ZmR6a8FZlTNoRn2oBluCMlOZUYiNdJpazoqL4hzB2cAITDIZVUSh++qkjg6Xtu6a7zfbWtjlB5WCkcJFA/IytA8d1W0VKO6jXCk6AwKk9zb5KRgLCiyTOSqpYMufa8KqxgegfEmgq8xp7/RWLC44oukYxIPcEpWOi64obwLmvsOmkCOGTA5zAhHAebQ5VQBu1EFIIuxVFSV3d1daJ/mFDMEeDCGCDoPHrAdJTiXa0mtEqt7K2r9PhCKyD8M20b0qGrAKHjRpWWl/5soWIzmokCM3oCdQFB5RQp/JQSt9jea5CItpTCBFJKlmxkltyQ+sXF0BS7SAixh3GWMKOPhU0G/oDGZiBxwCZ7BcAQ5lQa/vhVwhqW8A8XLGF+Zru0NOv7HV3qDOJ5hHm0JDuVK0kztBB/PERdqaQd0RLiQpExKTONyzWZv9aenoeoYyPMzZWMNX9K0YPg54StCVqB3mPLdeNkm8d+MwNptgmdlo+vmLaGhxSmkxGDCQgTTjvLFhLUAjDBHgrM5whEcWFKPjRkVhQSJGRAGWj49QmMPZVp+TWEyg8c8JrkV5N7+m7cHhz8fHb9r1N1//vr79VeNFkf5BcPanTnL24/eFeys7t0YvmH0lXvDA9uuyFNdqPEDp5vvQhbmvUHoj07bYe9DL7zaAFCy9/DM8lx9nm4+XstLxks9XQP/dNQ+QyM/uOyHQcOmogYCmldFCdTkRF+/bWwuRv4HK2wg3EZveBlCjfhWPeUHVp6HVn7f22iNzC3iYuUGYRUCnApTM+XgXGA0pVCb30WPW7Xbk8bD99Hi//kGbWbEjlqc4DxKdlZHP8YQ3mWC/se0v+x/LZ+N+HXmAv+898uw3/kBZssLZdB8Vc9La+9Jnrvx5U6vpJTTFGjVF+7qua91eLDnuZuXajVAW388bdX+BVBLAwQUAAIACACVWURSHTAXrn4DAAAADAAAIQAAAHVuaXZlcnNhbC9mbGFzaF9za2luX3NldHRpbmdzLnhtbI1WUW/aMBB+Hr8CsXdoKRutlCLRlkrVWFutXd+d5AALx45sh45/vzsTBwdCSSKk+O777PN35zORWXPZ3YA2XMnb3rA36XyLkkJrkPYdslwwC92YGXhKb3uPf+fz3sAhlFD6DazlcmnQUFq6HFGJynImt3O1VP2YJeulVoVMe5Pvj1f0RgMHPSCttjloweUacT+G13cPj804wY19spD1FyyBvsLAkTC7nA1nwzaEXIMxQMHcPEyH059nOILFIPwqo/HoejRtxdgv8+ieVqQNN9w60ng4vhqPmkkoLWLrun6xRq7yIm+fhlyrJcV+wBjTe4YhFEuxGhD+cEPvGThW1pYWOZNvC//sGe3jwlol+4mSFou2L5XOmEDOwj2tOGWGWzBcFVVLYORx2oLgKygep8kpYdgS6qonkF6mp/KE6oGu47+Kflc1pZgX7mkGGsFTjEPp1EUMF/TuoeVXcPIj0lAr8Uor1DoC1XMsYGJ1AdHAj8hjVurzpbB43L03tHjEK+7xlRUGJgsmTAnaGz3sD3xymQbzlAbv/1CiyOB+F2U4Vd3h4ff3dy5xIbKyVaFp2JSm/bqB0eOeUfAjXGD0uDdS/UWK7RH40EMMf4bumMveXuky5EDqbxFIht9eHz9yLpp/Tq3HBAuWBgfIVAoTVxHvPANKTjRwNopicBBGJNmGL5nFe+Q3YeLtm4XcRIMD+66IGmsmstwKOK6kRBXaYAzo/KhvtcFDhN3ZM1M7h4X12LrRS0/XVJhrN+58KaqffifSbtC1eIHd9jKm16DflRKm1y0p2MRQXXdvHsLpnsD+A/pJLlQbglQWwpldcI1ItTtNrbDMWpasMoykOepKO5e8xiRF5XrHyZNFFoOeYcI5+EKr2wi14suVwJ/94PAJaR1+wkk8u8KpJONVDQcGl2JgOln5+t4NyJ4VwnIBGxClLzDQJk9sJzJ4GI73SIVTL7bAcrbSyuaxr4Raw6s5juAfGI+qN6HQcaaQLYuN282+IfguHIQQNOayrVEVhh3NjV2hhDOis0EtTEmgHCuserNM23K6/dhtlW1gKnnmugeaaRkfWIOLKEKpvBTBuTz+yO5XpxulmqiavsHTTKDOOBk2EZyn3hjf8bhNFhog7IrO2Kla9S/Yxorp9LkC1Hp3g5u4uDO8zFyDNSTfC/7jiAaB1aWjUh6/8X//pNP5D1BLAwQUAAIACACVWURS5kXGEUgEAAARFQAAJgAAAHVuaXZlcnNhbC9odG1sX3B1Ymxpc2hpbmdfc2V0dGluZ3MueG1s3Vjdcto4FL7PU2i808vipE03KWPIZMFMmBKg2Ok2s7OTEbbA2siSa8lQerVPsw/WJ9kjCwgEkopM2E72IkN8fM53jr7zp7F39jVlaEJySQWvOUeVQwcRHomY8nHNuQpbr08dJBXmMWaCk5rDhYPO6gdeVgwZlUlAlAJViQCGy2qmak6iVFZ13el0WqEyy/VbwQoF+LISidTNciIJVyR3M4Zn8KNmGZHOHMECAP5Swedm9YMDhDyDdCnighFEY4icU30ozC5UyhzXaA1xdDvORcHjhmAiR/l4WHN+afjNo+bbhY5BatKUcE2JrINQi1UVxzHVQWAW0G8EJYSOE4j25NhBUxqrpOa8OdYooO1uopTY5uRYozQEUMDVHD4lCsdYYfNo/CnyVcmFwIjiGccpjUJ4g/Txa04zvAk67aZ/0+2FfnBzEV52TAw7GIX+53AHo7Addvxd9G3hL677/qDT7n64CXu9Ttju31kBo2uEeO46Yx4wK4o8IkvCPJUU6ZBjyqBE79EoiYIiZzgfk1C0KCRxhJkkDvorI+OPBWZUzaAXDqEXbgnJzmVGIjXQaas5Ki+IcwdnACEwyOWyJN69X5bEyena0V3j/e5YW6P0sFI4SqB4QFaG5rmrooUa1V2EI0UnUJjk3iFHBWNBkWUiV3UddOl7VbiM4QEYbyT4GnP6GQ0Fi5d8kXRI4i5OIX/9FnfQCJLKgLpeRjgKMIeupgrojJYWshhKRVXZza259nlOMUPQsTB2CLoMNuiNEpzLtSwuM6mbKar/0RWKyD8NvUb0oGrAKHjRtWSl/7soWIxmokCM3oKdQFBqRQr/JQStNjQa5SItpQxLhWTpZkLJlMRnNo6uwUVagCWMt4wRZTx8Keg3NCQjkQMuwRMYhiCn0uBXdgLOsJR3oHgR4yvTpu1u0//8Sh8QxxPMox3BoT5Jmqm94OMZ4kIt7ICOCBeSlEmJaVy+szlb5elpWLYI5PmZsrGGL2laMPyc8EtCVqD3mPL9eNkl8T+MwNptgidlo+vmLaGhxSmkxGDCiwgGIeXzkWoBGGGOBGczhCPYUFKPjQkVhQSJGRAGWj49QmMPZVo+jeHuAx7zmORWkIdHb94ev/v15PR9teJ+//uf148azXd3n2HtzizvxoOXAzure1eEHxg9clHYsG2JPNWFGm843X75sTBvd0N/cN4I25/a4fUWgJK9zZ3luXqBbt+n5a3i3jod/rx9Gvjng8YFGvjBVScMqjY11BXQripKoApH+oZtY9Mf+J+ssIFiG73eVQhV4Vt1kR9Yee5Z+f1gozUw94b+yp3BKgTYA2Mz12ATMJpSqMYX0dVWDfakgfAymnrrJZk+2tVmDuypqQnOo2RvlfOCB+3Py8n/mOmt1S+3LTUUkJRqo/9ouz0b6eusBf5l+7dep7lX+qgdfy+iZp+XPvO0/D609kHIc7d+ejsA+fpnzPrBv1BLAwQUAAIACACVWURS+noAl8UBAAB+BgAAHwAAAHVuaXZlcnNhbC9odG1sX3NraW5fc2V0dGluZ3MuanONlMFu4jAQhu88BcpeV6gNtCm9sQKkSj1Uam9VD44zhAjHY9mGLa367o2dAk4yodgX/OvjH89MPJ+DYbUiHg3vh5/+tz8/Nc9eA6dZvYW/TV306KXTIyOKDF6KEkQhIWohO4esmDBw1L9OCOUcSe+a7p8tKBP4RUjA6ugfiJoADaHtCO0/ZfhOiR+Hfw+CrOqMgjqnW2tRjjhKC9KOJOqSeSb6s/IrzLAF4w70L+iKcWiY3sR3adZLnhwnaZLxachxLBWT+0fMcZQyvsk1bmVW08ux2yG93ivQVcc3x7D/5ssQEIWxDxbKduDF9SJexP2k0mAM/MSdzmfx7JaEBUtBhAklk7vJ7AzaMF76dYbeFaawBzqJk3EyCWnFcuhUiUN2nY2bmKy8OtXsBK85C++2Jq78ahCC7UF3rLofhkK1VRc0UGnMXUW6aOI2iQpkWSHzmptP3SY5d1ln2/dt+JExSlFnh+7BldshcyrGT2cbzwxbz2xNPOWyb7hcMBos+bhNK+ojNRcEJVJxkQLJgdaaoofr2PascefXKnGmN6BfEEU1P11bwFTjBPSDXKETmLWMr8tKqxJ6C0cFeXd+cZbtew6+vgFQSwMEFAACAAgAlVlEUpQTsyJpAAAAbgAAABwAAAB1bml2ZXJzYWwvbG9jYWxfc2V0dGluZ3MueG1sDcwxDoMwDEDRnVNY3int1oHAxlaW0gNYxEWRHBuRgOD2ZPvD02/7MwocvKVg6vD1eCKwzuaDLg5/01C/EVIm9SSm7FANoe+qVmwm+XLOBSZYhS7eJo4lMo8Uixx2EajhU17/wB6brroBUEsDBBQAAgAIAPyEQlKqn45ZFgoAABYZAAAXAAAAdW5pdmVyc2FsL3VuaXZlcnNhbC5wbmftmGtUU1cWx48CiigF7HJ8IcGh1nZhpYgIBAJCqehgYcZxCshLRBKVR8AAAQJEHquiFWjREgIksa9BK5BihBAgoPhILTEpYIMxD4jQXCCEgIEbQkgyF23nw8ysWTPzdfhw11333N/Z/33O2Xfvc+6lP4aF2NpsswEA2B45HHwMAItSAFYPWq9BWsJu8+8it1WEYyFBoFngOIE8WOICPwoEoKVy/VKCFfK8Lv1wFAGAjZnL1yo5FpUDwJZbR4IDj+fEqWUtn7oaci8olspvDjYQGf6fCWJtSkKJ726YmNo70itTx3h7rXs7hr/LvY1TczJsoVnotuHUnapDA5eyh6GiSlI2EbvfdyBO+fOZVvL8OgAuvBVoDYD9LutVAHxluROAg9ecLQEo24i4DP5UbA+A8x/sVwMQvC4Igd/5R/jpR4EL80Px2xOvuD/aknglt5/z85Nl5q7K4T8z8F+prcAr8Aq8Aq/AK/AKvAKvwCvwCrwCr8D/n/DTzeuCfj15ujO9hgsNauh8p/yjVwdQ3s5/Y3RS6bx0n0g2zV0l65nhZN1V89Ic27yAYpgWUab5XVg4CT4Lp8IO4EIzw/SSOMzYLlh6YmdO1S31x9BRSwtew6j7KJMWH2BcrAso8O9g12m1KOOUxNwZDqf1SQ+oIgUZ3AZymk0v3mQgyx/aPZ0anXIFAPOmOwkqU5r0D5mmBf078figY9cCiMoFJ1u4rjidvvWZpCiiXhwBwAnljyNyzpe5/KM50kmNeaJOlkrlCRwhF8Sk7jgc4tQIQBc+rmJhST853GPIv8NksW219T4v/uos7eyPcEIsdMXM6QmqvkO6tgS6R8hYyUw/voow9yQ1LikAALlHhDUjoNm+e9rx8zd6cT1HBCmGWi927hdGAHI0lgptyK+v3Gbf9hnq4jy5NbUW3CXtRjoVz2RBZZn2/trvpLWc8tDX5nwDF5YcSpm+Id+UpONpOP4uksovEQB/9G/t1r1u71OktwUYNzcrsDD+m8JOazf+UhEvN1mWO4IqbwltjoXkw56WCOG0tVQyQyVr3vuzY2BOPt1Yg35xM7B9qmC6TJ3dTA2FRVEe5PvKoeGlCW0V2Z3cm4AXhxIee6ocuWo1APmZlTa9yysijF7qY6zt/EVYbJyj9BhMp8nYvXv4uVJ+9nZCM6eaGtXHt7qgPq+dzeZ4ErazpIs5Gsy7haafNT3m5zEj3sbnGA9J10P5gWmqehZjlIsyaEkiSI7+hCAV8RoktZVDQ8qMVlNBWpuKXscRtpE3pjnhSH07aC6WCgHfItGA26YcJuxmxH1Z55vefYBBVpUn7OVgabkjUsPFj1cB/44QS0U9IVW27ThB3o4TQCKf0SnIR1JDPSxlrT5NY9HpDWE5eyR38x/UG0wCseQRhsU16k3s+Ghe1g4GNZSXXqHzlonQbdp59jQzqXM62qOyoYkknGUTSilXpvlw4AG769wkrHIroyn3d1jNG9yxTL0azXqSZAj43MUCzPRjfm/NZm6s03K5SfLarL0+UAbhZY9tlV66h2V7pZUPd+E/lJ4gwmdFUSyBTwS/Ud1MPejIksPayho156Un3JYhrJeb4PyCHUObSB6UCgV86qfnohM4/4B4RpQqlemEZ7PTNLXi7Acumq+RaXnciKJnLJZkoaEU1DX8e+wUiqyZRZ8QTw/6naw4tBPcDSGqLuknGu23hDCuxN+7jdkd08IOSoIJyFLtURkiDSzbenWjaxGLKREyR7y55xfKfGxvhy770SiJN8s6X3Zg4hA3+B3nvCTPuxsJmskZjmG6mmqMZbuHGRTjSNCFY40zjTgLuJrqw33qSxyXfk6ijLn5xBYq5y4S6fdqJDU+eVFbwcjXnbut2bsXR8fbPr4xZaXoeNG+eZNESIvbWU8Y1Otq1d1PrEpaXiQJEigugaSzIh2xiZsq9VDB0OQ4nETTtmZt0BXPNCV6s9QXWqZvDYo7NRX8bN/RTHIF38HN6Fsqma/g78I3sZyOQ1jSEXJX1k1dFTcLxgbNnNkgWI5iXf1x5vfboFMjtVH39iW4m+VrnuYNmPevaWtjHot2J5zz76mOckuIgZiq3oeY4fvRLGNhcwu7nISVmRxL1B/WXhrPisFRW5c8eelYAYstoBHxmk4uc3ifaxDPJQ6dV+rsxxJMWIxliizSDUASnaZE9JtpXNcqaM3r4Wtycf3qKavBFDzpniLGnm76cQA9VB9ZkyVK0aWaMG8fhEazFC+2um2m5X7rLC30y2itUMXZd2dtwClNYjSx6Izs0TPDYqsHO6Dy018cNN55SFjSo6CBTb2ekrUC+RBurzgaqqWiYC7lMzrpgAWiWnd1nqu9ngw5RKR8fJ3PeX65cpCSRj/08HK1D1uyt9O/x7aeGxXhhet03UefPd9PnTfGJuO36/gdxk2lEleS6rLilQNsSWRfJVc7OWiYHm80pPhNnpt2KJ45LbJIwdw/f1a0Qy8yv78sPpCCKpO8U28W8Br6hMuTTqi4Q3TKVB8Nbrq+zRWdRh08Ka7j3oiEvmA/4vPz3uxtLR90La+s/01WPhu7+axIY5blbRjKiE5oo2955ssjB9s3F2xrCF8t9UBy39WogKOjTagXVHVy9XDHA9JjOXqInx0PFe1HMc1F6vfskO9Qtr3UQ0LoaiF+Md4kXl89KP708vwDUyRULUl/hi6vW3e5Se/UFk8ea9RoTpAk7Ti4QnP2B3yl8NvE9u5uW5YaDtPwSCXp01BTiDwipGtMY59G6VmeXRwWw3o/DAWSlRXRdlXqEhx+edTPxYcUIvltAFAyl+J0rNFJXnMrGE9T0QRx39cLODcie3jeEEXri6WcwvqqvhM1khZbQwSLpuZWJLyU0lkZfTMiHs1LN5DyWSY5LCpo8SeH2wtGz8SWO1Z2V5FKnaVUNcsjcfpOrnOTuLstP+a7RSRtc5JgpzFS36rXKdonYzjurXbYuMtGa95Rqslt0wTsq2RG08+0Yytmqvo9PISrU1QFwuBRT/Mg5zSelgztj6Nwk14lTqsvfV4VI+vAhUdHW4RJBjXrg0R/esdwHLow+VVU+WwuScTngguVYfb+ZEuFSoCs//p/rk3fILWRKZbV/atqNjNHK6W7Q3KrTNVfYCQ4uW+WClGBCx2EYLQ1Y1bgL6GmMkwmBT1CbAcu6P6uM+HsqA37SriA4qVoBzqvpXF/LEQKNq54Ru9iHU+s+GEtsi1BXXTON1n3DtGWizquu3G238NgAw72UXLwnyxKF28dHjLdPEAY5mf4I1U9PzzgpDzYClyHoHhjoU76kx+2IvjiYfM+wp3lbQauR//460d1NwDINI7wesSYkP06oVvhPE8Yos/TfLtTrpUOBnhZKXJEdQy/c12XEB0JqtvAunXMjs7Zl/PWGkoEvkznp4OFr3/f85z/xy3ZQEO4eX1Lywfkubrzyz3AkQ/DgpuDThb/DVBLAwQUAAIACAD8hEJS5WXGsUsAAABqAAAAGwAAAHVuaXZlcnNhbC91bml2ZXJzYWwucG5nLnhtbLOxr8jNUShLLSrOzM+zVTLUM1Cyt+PlsikoSi3LTC1XqACKAQUhQEmhEsg1QnDLM1NKMmyVLMzNEGIZqZnpGSW2Smam5nBBfaCRAFBLAQIAABQAAgAIABJEbE5rXzME1QIAAPcHAAAPAAAAAAAAAAEAAAAAAAAAAABub25lL3BsYXllci54bWxQSwECAAAUAAIACACpmnpOuPmYuuICAABnCgAAGAAAAAAAAAABAAAAAAACAwAAbm9uZS9jb21tb25fbWVzc2FnZXMubG5nUEsBAgAAFAACAAgAqZp6Tray98ilAAAAggEAACkAAAAAAAAAAQAAAAAAGgYAAG5vbmUvcGxheWJhY2tfYW5kX25hdmlnYXRpb25fc2V0dGluZ3MueG1sUEsBAgAAFAACAAgAqZp6Th9UimowAwAAxw4AACIAAAAAAAAAAQAAAAAABgcAAG5vbmUvZmxhc2hfcHVibGlzaGluZ19zZXR0aW5ncy54bWxQSwECAAAUAAIACACpmnpOQoHExRgBAADUAgAAHAAAAAAAAAABAAAAAAB2CgAAbm9uZS9mbGFzaF9za2luX3NldHRpbmdzLnhtbFBLAQIAABQAAgAIAKmaek7Xm3CWKwMAAG8OAAAhAAAAAAAAAAEAAAAAAMgLAABub25lL2h0bWxfcHVibGlzaGluZ19zZXR0aW5ncy54bWxQSwECAAAUAAIACACpmnpOjnP2+moAAADlAAAAGgAAAAAAAAABAAAAAAAyDwAAbm9uZS9odG1sX3NraW5fc2V0dGluZ3MuanNQSwECAAAUAAIACACwmnpOvH0190oAAABJAAAAFwAAAAAAAAABAAAAAADUDwAAbm9uZS9sb2NhbF9zZXR0aW5ncy54bWxQSwECAAAUAAIACACTvpZQNmFYAkcDAADhCQAAFAAAAAAAAAABAAAAAABTEAAAdW5pdmVyc2FsL3BsYXllci54bWxQSwECAAAUAAIACACVWURSnF4yCBQGAAA3FwAAHQAAAAAAAAABAAAAAADMEwAAdW5pdmVyc2FsL2NvbW1vbl9tZXNzYWdlcy5sbmdQSwECAAAUAAIACACVWURSZrKi1aUAAACDAQAALgAAAAAAAAABAAAAAAAbGgAAdW5pdmVyc2FsL3BsYXliYWNrX2FuZF9uYXZpZ2F0aW9uX3NldHRpbmdzLnhtbFBLAQIAABQAAgAIAJVZRFLQvS+0TgQAAIcVAAAnAAAAAAAAAAEAAAAAAAwbAAB1bml2ZXJzYWwvZmxhc2hfcHVibGlzaGluZ19zZXR0aW5ncy54bWxQSwECAAAUAAIACACVWURSHTAXrn4DAAAADAAAIQAAAAAAAAABAAAAAACfHwAAdW5pdmVyc2FsL2ZsYXNoX3NraW5fc2V0dGluZ3MueG1sUEsBAgAAFAACAAgAlVlEUuZFxhFIBAAAERUAACYAAAAAAAAAAQAAAAAAXCMAAHVuaXZlcnNhbC9odG1sX3B1Ymxpc2hpbmdfc2V0dGluZ3MueG1sUEsBAgAAFAACAAgAlVlEUvp6AJfFAQAAfgYAAB8AAAAAAAAAAQAAAAAA6CcAAHVuaXZlcnNhbC9odG1sX3NraW5fc2V0dGluZ3MuanNQSwECAAAUAAIACACVWURSlBOzImkAAABuAAAAHAAAAAAAAAABAAAAAADqKQAAdW5pdmVyc2FsL2xvY2FsX3NldHRpbmdzLnhtbFBLAQIAABQAAgAIAPyEQlKqn45ZFgoAABYZAAAXAAAAAAAAAAAAAAAAAI0qAAB1bml2ZXJzYWwvdW5pdmVyc2FsLnBuZ1BLAQIAABQAAgAIAPyEQlLlZcaxSwAAAGoAAAAbAAAAAAAAAAEAAAAAANg0AAB1bml2ZXJzYWwvdW5pdmVyc2FsLnBuZy54bWxQSwUGAAAAABIAEgBWBQAAXDUAAAAA"/>
  <p:tag name="ISPRING_UUID" val="{8569D9CF-A902-4C7D-BA3F-D6D1EA9C5AB8}"/>
  <p:tag name="ISPRING_ULTRA_SCORM_COURCE_TITLE" val="Lliçó_10_N1_CT"/>
  <p:tag name="ISPRING_PRESENTATION_TITLE" val="Lliçó_10_N1_CT"/>
  <p:tag name="ISPRING_RESOURCE_FOLDER" val="C:\Users\usuari\Downloads\MBruguera\CatDef\LLIÇONS\LLIÇÓ 10\Lliçó_10_N1_CT"/>
  <p:tag name="ISPRING_PRESENTATION_PATH" val="C:\Users\usuari\Downloads\MBruguera\CatDef\LLIÇONS\LLIÇÓ 10\Lliçó_10_N1_CT.pptx"/>
  <p:tag name="ISPRING_SCREEN_RECS_UPDATED" val="C:\Users\usuari\Downloads\MBruguera\CatDef\LLIÇONS\LLIÇÓ 10\Lliçó_10_N1_CT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[[&quot;b\uFFFD0F{AB8C8627-7FDD-4AB7-AE54-4F642AE82300}&quot;,&quot;C:\\Users\\usuari\\Downloads\\MBruguera\\CatDef\\LLIÇONS\\LLIÇÓ 10&quot;],[&quot;\uFFFDd\u0013*{0FCB5101-AEB5-4723-8DCE-7D5C9063266D}&quot;,&quot;C:\\Users\\Carles Serrat\\Desktop\\EngiMath-UPC\\Execution\\LLIÇONS\\LLIÇÓ 10&quot;],[&quot;*\uFFFD\uFFFD\uFFFD{BB4CDCA5-F38E-475C-8C53-186BBAA01A72}&quot;,&quot;C:\\Users\\filom\\Documents\\ENGIMATH\\LESSONS\\MATRICES\\LESSON 10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100,&quot;optimizeImageForResolution&quot;:&quot;T_TRUE&quot;,&quot;optimizeImageForResolutionWidth&quot;:2048,&quot;optimizeImageForResolutionHeight&quot;:1536},&quot;audioQuality&quot;:90,&quot;videoQuality&quot;:8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wIs5pUszl3ygvtyUSAbh2w&quot;,&quot;gi&quot;:&quot;0S1HptKYVRPfvT-GyB4ACg&quot;,&quot;ti&quot;:&quot;characters&quot;,&quot;vs&quot;:{&quot;f&quot;:[673,674,501],&quot;i&quot;:{&quot;d&quot;:&quot;wIs5pUszl3ygvtyUSAbh2w&quot;,&quot;p&quot;:true}}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5eA21H7x-L9mJ-jA9rlN5w&quot;,&quot;gi&quot;:&quot;0S1HptKYVRPfvT-GyB4ACg&quot;,&quot;ti&quot;:&quot;characters&quot;,&quot;vs&quot;:{&quot;f&quot;:[673,674,529],&quot;i&quot;:{&quot;d&quot;:&quot;5eA21H7x-L9mJ-jA9rlN5w&quot;,&quot;p&quot;:true}}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zJww45M79fqqTDBv5qAxuw&quot;,&quot;gi&quot;:&quot;0S1HptKYVRPfvT-GyB4ACg&quot;,&quot;ti&quot;:&quot;characters&quot;,&quot;vs&quot;:{&quot;f&quot;:[673,674,529],&quot;i&quot;:{&quot;d&quot;:&quot;zJww45M79fqqTDBv5qAxuw&quot;,&quot;p&quot;:true}}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5eA21H7x-L9mJ-jA9rlN5w&quot;,&quot;gi&quot;:&quot;0S1HptKYVRPfvT-GyB4ACg&quot;,&quot;ti&quot;:&quot;characters&quot;,&quot;vs&quot;:{&quot;f&quot;:[673,674,529],&quot;i&quot;:{&quot;d&quot;:&quot;5eA21H7x-L9mJ-jA9rlN5w&quot;,&quot;p&quot;:true}}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6.quiz"/>
  <p:tag name="ISPRING_QUIZ_FULL_PATH" val="C:\Users\usuari\Downloads\MBruguera\CatDef\LLIÇONS\LLIÇÓ 10\Lliçó_10_N1_CT\quiz\quiz6.quiz"/>
  <p:tag name="ISPRING_QUIZ_RELATIVE_PATH" val="Lliçó_10_N1_CT\quiz\quiz6.quiz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XLVvcaOQHv5wxJvjM8f9Dw&quot;,&quot;gi&quot;:&quot;0S1HptKYVRPfvT-GyB4ACg&quot;,&quot;ti&quot;:&quot;characters&quot;,&quot;vs&quot;:{&quot;f&quot;:[673,674,529],&quot;i&quot;:{&quot;d&quot;:&quot;XLVvcaOQHv5wxJvjM8f9Dw&quot;,&quot;p&quot;:true}}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SLIDE_INDENT_LEVEL" val="0"/>
  <p:tag name="ISPRING_CUSTOM_TIMING_USED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uNClLZZRm2JY0FP7ZUHulw&quot;,&quot;gi&quot;:&quot;0S1HptKYVRPfvT-GyB4ACg&quot;,&quot;ti&quot;:&quot;characters&quot;,&quot;vs&quot;:{&quot;f&quot;:[673,674,544],&quot;i&quot;:{&quot;d&quot;:&quot;uNClLZZRm2JY0FP7ZUHulw&quot;,&quot;p&quot;:true}}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CUSTOM_TIMING_USED" val="0"/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7.quiz"/>
  <p:tag name="ISPRING_QUIZ_FULL_PATH" val="C:\Users\usuari\Downloads\MBruguera\CatDef\LLIÇONS\LLIÇÓ 10\Lliçó_10_N1_CT\quiz\quiz7.quiz"/>
  <p:tag name="ISPRING_QUIZ_RELATIVE_PATH" val="Lliçó_10_N1_CT\quiz\quiz7.quiz"/>
</p:tagLst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536B3E856E114D9A0F128D2740EF3C" ma:contentTypeVersion="15" ma:contentTypeDescription="Crea un document nou" ma:contentTypeScope="" ma:versionID="33ba93f1bba4d6850953fc67c1c48dcb">
  <xsd:schema xmlns:xsd="http://www.w3.org/2001/XMLSchema" xmlns:xs="http://www.w3.org/2001/XMLSchema" xmlns:p="http://schemas.microsoft.com/office/2006/metadata/properties" xmlns:ns2="6634ef0f-8284-4f24-8eee-01f4c46a1b43" xmlns:ns3="5f4cd859-d425-42d9-aada-39d41c60c1f8" targetNamespace="http://schemas.microsoft.com/office/2006/metadata/properties" ma:root="true" ma:fieldsID="d4e40d85d96a0aff56fb07a7f94e9b34" ns2:_="" ns3:_="">
    <xsd:import namespace="6634ef0f-8284-4f24-8eee-01f4c46a1b43"/>
    <xsd:import namespace="5f4cd859-d425-42d9-aada-39d41c60c1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34ef0f-8284-4f24-8eee-01f4c46a1b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Etiquetes de la imatge" ma:readOnly="false" ma:fieldId="{5cf76f15-5ced-4ddc-b409-7134ff3c332f}" ma:taxonomyMulti="true" ma:sspId="d428ab8e-4d73-4f28-9b9b-be95a01e92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4cd859-d425-42d9-aada-39d41c60c1f8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2941a14a-6689-4c04-8b09-a481c127ebf8}" ma:internalName="TaxCatchAll" ma:showField="CatchAllData" ma:web="5f4cd859-d425-42d9-aada-39d41c60c1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Compartit amb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'ha compartit amb detal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us de contingut"/>
        <xsd:element ref="dc:title" minOccurs="0" maxOccurs="1" ma:index="4" ma:displayName="Títo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f4cd859-d425-42d9-aada-39d41c60c1f8" xsi:nil="true"/>
    <lcf76f155ced4ddcb4097134ff3c332f xmlns="6634ef0f-8284-4f24-8eee-01f4c46a1b4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6C64ECB-F8AA-4C2F-921D-D5235FD5F5BA}"/>
</file>

<file path=customXml/itemProps2.xml><?xml version="1.0" encoding="utf-8"?>
<ds:datastoreItem xmlns:ds="http://schemas.openxmlformats.org/officeDocument/2006/customXml" ds:itemID="{11EA7524-CA77-4288-8C20-96D443F30E0D}"/>
</file>

<file path=customXml/itemProps3.xml><?xml version="1.0" encoding="utf-8"?>
<ds:datastoreItem xmlns:ds="http://schemas.openxmlformats.org/officeDocument/2006/customXml" ds:itemID="{2F43B442-666C-4E89-BFC2-6372F9805C8F}"/>
</file>

<file path=docProps/app.xml><?xml version="1.0" encoding="utf-8"?>
<Properties xmlns="http://schemas.openxmlformats.org/officeDocument/2006/extended-properties" xmlns:vt="http://schemas.openxmlformats.org/officeDocument/2006/docPropsVTypes">
  <TotalTime>9877</TotalTime>
  <Words>1695</Words>
  <Application>Microsoft Office PowerPoint</Application>
  <PresentationFormat>Widescreen</PresentationFormat>
  <Paragraphs>231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Comic Sans MS</vt:lpstr>
      <vt:lpstr>Freestyle Script</vt:lpstr>
      <vt:lpstr>Segoe UI</vt:lpstr>
      <vt:lpstr>Segoe UI Semibold</vt:lpstr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Lliçó_10_N1_CT</dc:title>
  <dc:creator>Filomena Soares</dc:creator>
  <cp:lastModifiedBy>usuari</cp:lastModifiedBy>
  <cp:revision>310</cp:revision>
  <dcterms:created xsi:type="dcterms:W3CDTF">2019-03-25T06:42:45Z</dcterms:created>
  <dcterms:modified xsi:type="dcterms:W3CDTF">2021-07-27T10:24:50Z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0x01010083536B3E856E114D9A0F128D2740EF3C</vt:lpwstr>
  </property>
</Properties>
</file>