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75" r:id="rId2"/>
    <p:sldId id="277" r:id="rId3"/>
    <p:sldId id="297" r:id="rId4"/>
    <p:sldId id="285" r:id="rId5"/>
    <p:sldId id="286" r:id="rId6"/>
    <p:sldId id="287" r:id="rId7"/>
    <p:sldId id="303" r:id="rId8"/>
    <p:sldId id="278" r:id="rId9"/>
    <p:sldId id="288" r:id="rId10"/>
    <p:sldId id="289" r:id="rId11"/>
    <p:sldId id="290" r:id="rId12"/>
    <p:sldId id="291" r:id="rId13"/>
    <p:sldId id="292" r:id="rId14"/>
    <p:sldId id="279" r:id="rId15"/>
    <p:sldId id="304" r:id="rId16"/>
    <p:sldId id="283" r:id="rId17"/>
  </p:sldIdLst>
  <p:sldSz cx="12192000" cy="6858000"/>
  <p:notesSz cx="6858000" cy="9144000"/>
  <p:custDataLst>
    <p:tags r:id="rId19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B8E"/>
    <a:srgbClr val="F25E4F"/>
    <a:srgbClr val="29A6FF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6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756" y="78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79851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30461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24889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89948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01763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19763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740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35479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68108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32736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07085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38391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67878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2789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8602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86616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13" Type="http://schemas.openxmlformats.org/officeDocument/2006/relationships/image" Target="../media/image480.png"/><Relationship Id="rId3" Type="http://schemas.openxmlformats.org/officeDocument/2006/relationships/image" Target="../media/image3.png"/><Relationship Id="rId7" Type="http://schemas.openxmlformats.org/officeDocument/2006/relationships/image" Target="../media/image380.png"/><Relationship Id="rId12" Type="http://schemas.openxmlformats.org/officeDocument/2006/relationships/image" Target="../media/image470.png"/><Relationship Id="rId2" Type="http://schemas.openxmlformats.org/officeDocument/2006/relationships/notesSlide" Target="../notesSlides/notesSlide10.xml"/><Relationship Id="rId16" Type="http://schemas.openxmlformats.org/officeDocument/2006/relationships/slide" Target="slide8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60.png"/><Relationship Id="rId15" Type="http://schemas.openxmlformats.org/officeDocument/2006/relationships/slide" Target="slide2.xml"/><Relationship Id="rId10" Type="http://schemas.openxmlformats.org/officeDocument/2006/relationships/image" Target="../media/image50.png"/><Relationship Id="rId4" Type="http://schemas.openxmlformats.org/officeDocument/2006/relationships/slide" Target="slide14.xml"/><Relationship Id="rId9" Type="http://schemas.openxmlformats.org/officeDocument/2006/relationships/image" Target="../media/image450.png"/><Relationship Id="rId1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2" Type="http://schemas.openxmlformats.org/officeDocument/2006/relationships/slide" Target="slide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11" Type="http://schemas.openxmlformats.org/officeDocument/2006/relationships/slide" Target="slide2.xml"/><Relationship Id="rId5" Type="http://schemas.openxmlformats.org/officeDocument/2006/relationships/image" Target="../media/image51.png"/><Relationship Id="rId10" Type="http://schemas.openxmlformats.org/officeDocument/2006/relationships/image" Target="../media/image53.png"/><Relationship Id="rId4" Type="http://schemas.openxmlformats.org/officeDocument/2006/relationships/slide" Target="slide14.xml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3" Type="http://schemas.openxmlformats.org/officeDocument/2006/relationships/image" Target="../media/image3.png"/><Relationship Id="rId12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11" Type="http://schemas.openxmlformats.org/officeDocument/2006/relationships/image" Target="../media/image56.png"/><Relationship Id="rId5" Type="http://schemas.openxmlformats.org/officeDocument/2006/relationships/image" Target="../media/image51.png"/><Relationship Id="rId10" Type="http://schemas.openxmlformats.org/officeDocument/2006/relationships/image" Target="../media/image55.png"/><Relationship Id="rId4" Type="http://schemas.openxmlformats.org/officeDocument/2006/relationships/slide" Target="slide14.xml"/><Relationship Id="rId9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slide" Target="slide2.xml"/><Relationship Id="rId3" Type="http://schemas.openxmlformats.org/officeDocument/2006/relationships/image" Target="../media/image3.png"/><Relationship Id="rId12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9.png"/><Relationship Id="rId5" Type="http://schemas.openxmlformats.org/officeDocument/2006/relationships/image" Target="../media/image51.png"/><Relationship Id="rId10" Type="http://schemas.openxmlformats.org/officeDocument/2006/relationships/image" Target="../media/image58.png"/><Relationship Id="rId4" Type="http://schemas.openxmlformats.org/officeDocument/2006/relationships/slide" Target="slide14.xml"/><Relationship Id="rId9" Type="http://schemas.openxmlformats.org/officeDocument/2006/relationships/image" Target="../media/image57.png"/><Relationship Id="rId1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4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11" Type="http://schemas.openxmlformats.org/officeDocument/2006/relationships/slide" Target="slide8.xml"/><Relationship Id="rId5" Type="http://schemas.openxmlformats.org/officeDocument/2006/relationships/image" Target="../media/image1.jpg"/><Relationship Id="rId10" Type="http://schemas.openxmlformats.org/officeDocument/2006/relationships/slide" Target="slide2.xml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notesSlide" Target="../notesSlides/notesSlide15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slide" Target="slide14.xml"/><Relationship Id="rId5" Type="http://schemas.openxmlformats.org/officeDocument/2006/relationships/image" Target="../media/image3.png"/><Relationship Id="rId10" Type="http://schemas.openxmlformats.org/officeDocument/2006/relationships/image" Target="../media/image44.png"/><Relationship Id="rId4" Type="http://schemas.openxmlformats.org/officeDocument/2006/relationships/image" Target="../media/image1.jpg"/><Relationship Id="rId9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11" Type="http://schemas.openxmlformats.org/officeDocument/2006/relationships/slide" Target="slide8.xml"/><Relationship Id="rId5" Type="http://schemas.openxmlformats.org/officeDocument/2006/relationships/image" Target="../media/image63.png"/><Relationship Id="rId10" Type="http://schemas.openxmlformats.org/officeDocument/2006/relationships/slide" Target="slide2.xml"/><Relationship Id="rId4" Type="http://schemas.openxmlformats.org/officeDocument/2006/relationships/image" Target="../media/image1.jpg"/><Relationship Id="rId9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0" Type="http://schemas.openxmlformats.org/officeDocument/2006/relationships/image" Target="../media/image1.jpg"/><Relationship Id="rId4" Type="http://schemas.openxmlformats.org/officeDocument/2006/relationships/slide" Target="slide14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26" Type="http://schemas.openxmlformats.org/officeDocument/2006/relationships/image" Target="../media/image4.png"/><Relationship Id="rId39" Type="http://schemas.openxmlformats.org/officeDocument/2006/relationships/image" Target="../media/image13.png"/><Relationship Id="rId3" Type="http://schemas.openxmlformats.org/officeDocument/2006/relationships/tags" Target="../tags/tag4.xml"/><Relationship Id="rId34" Type="http://schemas.openxmlformats.org/officeDocument/2006/relationships/image" Target="../media/image15.png"/><Relationship Id="rId42" Type="http://schemas.openxmlformats.org/officeDocument/2006/relationships/slide" Target="slide8.xml"/><Relationship Id="rId7" Type="http://schemas.openxmlformats.org/officeDocument/2006/relationships/image" Target="../media/image8.png"/><Relationship Id="rId33" Type="http://schemas.openxmlformats.org/officeDocument/2006/relationships/image" Target="../media/image14.png"/><Relationship Id="rId38" Type="http://schemas.openxmlformats.org/officeDocument/2006/relationships/image" Target="../media/image12.png"/><Relationship Id="rId2" Type="http://schemas.openxmlformats.org/officeDocument/2006/relationships/tags" Target="../tags/tag3.xml"/><Relationship Id="rId29" Type="http://schemas.openxmlformats.org/officeDocument/2006/relationships/image" Target="../media/image9.png"/><Relationship Id="rId41" Type="http://schemas.openxmlformats.org/officeDocument/2006/relationships/slide" Target="slide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37" Type="http://schemas.openxmlformats.org/officeDocument/2006/relationships/image" Target="../media/image11.png"/><Relationship Id="rId40" Type="http://schemas.openxmlformats.org/officeDocument/2006/relationships/image" Target="../media/image17.png"/><Relationship Id="rId5" Type="http://schemas.openxmlformats.org/officeDocument/2006/relationships/notesSlide" Target="../notesSlides/notesSlide3.xml"/><Relationship Id="rId28" Type="http://schemas.openxmlformats.org/officeDocument/2006/relationships/image" Target="../media/image6.png"/><Relationship Id="rId36" Type="http://schemas.openxmlformats.org/officeDocument/2006/relationships/image" Target="../media/image1.jpg"/><Relationship Id="rId4" Type="http://schemas.openxmlformats.org/officeDocument/2006/relationships/slideLayout" Target="../slideLayouts/slideLayout2.xml"/><Relationship Id="rId9" Type="http://schemas.openxmlformats.org/officeDocument/2006/relationships/slide" Target="slide14.xml"/><Relationship Id="rId27" Type="http://schemas.openxmlformats.org/officeDocument/2006/relationships/image" Target="../media/image5.png"/><Relationship Id="rId30" Type="http://schemas.openxmlformats.org/officeDocument/2006/relationships/image" Target="../media/image10.png"/><Relationship Id="rId35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1.png"/><Relationship Id="rId18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8.png"/><Relationship Id="rId7" Type="http://schemas.openxmlformats.org/officeDocument/2006/relationships/image" Target="../media/image410.png"/><Relationship Id="rId12" Type="http://schemas.openxmlformats.org/officeDocument/2006/relationships/image" Target="../media/image20.png"/><Relationship Id="rId17" Type="http://schemas.openxmlformats.org/officeDocument/2006/relationships/image" Target="../media/image1.jpg"/><Relationship Id="rId25" Type="http://schemas.openxmlformats.org/officeDocument/2006/relationships/slide" Target="slide8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9.png"/><Relationship Id="rId24" Type="http://schemas.openxmlformats.org/officeDocument/2006/relationships/slide" Target="slide2.xml"/><Relationship Id="rId15" Type="http://schemas.openxmlformats.org/officeDocument/2006/relationships/image" Target="../media/image23.png"/><Relationship Id="rId23" Type="http://schemas.openxmlformats.org/officeDocument/2006/relationships/image" Target="../media/image30.svg"/><Relationship Id="rId10" Type="http://schemas.openxmlformats.org/officeDocument/2006/relationships/image" Target="../media/image18.png"/><Relationship Id="rId19" Type="http://schemas.openxmlformats.org/officeDocument/2006/relationships/image" Target="../media/image26.png"/><Relationship Id="rId4" Type="http://schemas.openxmlformats.org/officeDocument/2006/relationships/slide" Target="slide14.xml"/><Relationship Id="rId9" Type="http://schemas.openxmlformats.org/officeDocument/2006/relationships/image" Target="../media/image6.png"/><Relationship Id="rId14" Type="http://schemas.openxmlformats.org/officeDocument/2006/relationships/image" Target="../media/image22.png"/><Relationship Id="rId22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1.png"/><Relationship Id="rId18" Type="http://schemas.openxmlformats.org/officeDocument/2006/relationships/image" Target="../media/image25.png"/><Relationship Id="rId26" Type="http://schemas.openxmlformats.org/officeDocument/2006/relationships/image" Target="../media/image37.svg"/><Relationship Id="rId3" Type="http://schemas.openxmlformats.org/officeDocument/2006/relationships/image" Target="../media/image3.png"/><Relationship Id="rId21" Type="http://schemas.openxmlformats.org/officeDocument/2006/relationships/image" Target="../media/image35.png"/><Relationship Id="rId7" Type="http://schemas.openxmlformats.org/officeDocument/2006/relationships/image" Target="../media/image410.png"/><Relationship Id="rId12" Type="http://schemas.openxmlformats.org/officeDocument/2006/relationships/image" Target="../media/image20.png"/><Relationship Id="rId17" Type="http://schemas.openxmlformats.org/officeDocument/2006/relationships/image" Target="../media/image1.jpg"/><Relationship Id="rId25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4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1.png"/><Relationship Id="rId24" Type="http://schemas.openxmlformats.org/officeDocument/2006/relationships/image" Target="../media/image32.png"/><Relationship Id="rId15" Type="http://schemas.openxmlformats.org/officeDocument/2006/relationships/image" Target="../media/image33.png"/><Relationship Id="rId23" Type="http://schemas.openxmlformats.org/officeDocument/2006/relationships/image" Target="../media/image30.svg"/><Relationship Id="rId28" Type="http://schemas.openxmlformats.org/officeDocument/2006/relationships/slide" Target="slide8.xml"/><Relationship Id="rId10" Type="http://schemas.openxmlformats.org/officeDocument/2006/relationships/image" Target="../media/image18.png"/><Relationship Id="rId19" Type="http://schemas.openxmlformats.org/officeDocument/2006/relationships/image" Target="../media/image26.png"/><Relationship Id="rId4" Type="http://schemas.openxmlformats.org/officeDocument/2006/relationships/slide" Target="slide14.xml"/><Relationship Id="rId9" Type="http://schemas.openxmlformats.org/officeDocument/2006/relationships/image" Target="../media/image6.png"/><Relationship Id="rId14" Type="http://schemas.openxmlformats.org/officeDocument/2006/relationships/image" Target="../media/image22.png"/><Relationship Id="rId22" Type="http://schemas.openxmlformats.org/officeDocument/2006/relationships/image" Target="../media/image29.png"/><Relationship Id="rId27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6.png"/><Relationship Id="rId18" Type="http://schemas.openxmlformats.org/officeDocument/2006/relationships/slide" Target="slide2.xml"/><Relationship Id="rId3" Type="http://schemas.openxmlformats.org/officeDocument/2006/relationships/image" Target="../media/image3.png"/><Relationship Id="rId7" Type="http://schemas.openxmlformats.org/officeDocument/2006/relationships/image" Target="../media/image410.png"/><Relationship Id="rId12" Type="http://schemas.openxmlformats.org/officeDocument/2006/relationships/image" Target="../media/image40.png"/><Relationship Id="rId17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9.png"/><Relationship Id="rId15" Type="http://schemas.openxmlformats.org/officeDocument/2006/relationships/image" Target="../media/image41.png"/><Relationship Id="rId10" Type="http://schemas.openxmlformats.org/officeDocument/2006/relationships/image" Target="../media/image38.png"/><Relationship Id="rId19" Type="http://schemas.openxmlformats.org/officeDocument/2006/relationships/slide" Target="slide8.xml"/><Relationship Id="rId4" Type="http://schemas.openxmlformats.org/officeDocument/2006/relationships/slide" Target="slide14.xml"/><Relationship Id="rId9" Type="http://schemas.openxmlformats.org/officeDocument/2006/relationships/image" Target="../media/image6.png"/><Relationship Id="rId14" Type="http://schemas.openxmlformats.org/officeDocument/2006/relationships/image" Target="../media/image3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notesSlide" Target="../notesSlides/notesSlide7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.jpg"/><Relationship Id="rId5" Type="http://schemas.openxmlformats.org/officeDocument/2006/relationships/slide" Target="slide14.xml"/><Relationship Id="rId10" Type="http://schemas.openxmlformats.org/officeDocument/2006/relationships/image" Target="../media/image44.png"/><Relationship Id="rId4" Type="http://schemas.openxmlformats.org/officeDocument/2006/relationships/image" Target="../media/image3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.jpg"/><Relationship Id="rId5" Type="http://schemas.openxmlformats.org/officeDocument/2006/relationships/slide" Target="slide14.xml"/><Relationship Id="rId4" Type="http://schemas.openxmlformats.org/officeDocument/2006/relationships/image" Target="../media/image3.png"/><Relationship Id="rId9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png"/><Relationship Id="rId3" Type="http://schemas.openxmlformats.org/officeDocument/2006/relationships/image" Target="../media/image3.png"/><Relationship Id="rId7" Type="http://schemas.openxmlformats.org/officeDocument/2006/relationships/image" Target="../media/image380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6" Type="http://schemas.openxmlformats.org/officeDocument/2006/relationships/slide" Target="slide8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20.png"/><Relationship Id="rId15" Type="http://schemas.openxmlformats.org/officeDocument/2006/relationships/slide" Target="slide2.xml"/><Relationship Id="rId10" Type="http://schemas.openxmlformats.org/officeDocument/2006/relationships/image" Target="../media/image47.png"/><Relationship Id="rId4" Type="http://schemas.openxmlformats.org/officeDocument/2006/relationships/slide" Target="slide14.xml"/><Relationship Id="rId9" Type="http://schemas.openxmlformats.org/officeDocument/2006/relationships/image" Target="../media/image400.png"/><Relationship Id="rId1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/>
              <a:t>By </a:t>
            </a:r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ca-ES" sz="160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10</a:t>
            </a:r>
          </a:p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Índice</a:t>
            </a:r>
            <a:endParaRPr lang="ca-ES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: Cantos Arredondados 21">
            <a:hlinkClick r:id="rId5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Potencia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rgbClr val="F25E4F"/>
                </a:solidFill>
              </a:rPr>
              <a:t> 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A5977466-CCDE-4FEA-BE82-C094ACAEC23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Otras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Proposiciones</a:t>
            </a:r>
            <a:r>
              <a:rPr lang="ca-ES" b="1" dirty="0">
                <a:solidFill>
                  <a:schemeClr val="tx1"/>
                </a:solidFill>
              </a:rPr>
              <a:t> y Relaciones entre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57AE80A9-1190-4441-A66C-AE740F90BFF7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071EC89-8D83-4707-B2B5-F5541FC86D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E99CD4BA-B949-423E-B6E6-5EDF556CB58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6" name="CaixaDeTexto 12">
            <a:extLst>
              <a:ext uri="{FF2B5EF4-FFF2-40B4-BE49-F238E27FC236}">
                <a16:creationId xmlns:a16="http://schemas.microsoft.com/office/drawing/2014/main" id="{5187A7BC-187F-46E3-A60C-39EA0985CC82}"/>
              </a:ext>
            </a:extLst>
          </p:cNvPr>
          <p:cNvSpPr txBox="1"/>
          <p:nvPr/>
        </p:nvSpPr>
        <p:spPr>
          <a:xfrm>
            <a:off x="1879200" y="23626"/>
            <a:ext cx="10312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5E4F"/>
                </a:solidFill>
              </a:rPr>
              <a:t>¡Recuerde!</a:t>
            </a:r>
            <a:r>
              <a:rPr lang="es-ES" dirty="0"/>
              <a:t> </a:t>
            </a:r>
          </a:p>
          <a:p>
            <a:r>
              <a:rPr lang="es-ES" dirty="0">
                <a:solidFill>
                  <a:srgbClr val="0C2B8E"/>
                </a:solidFill>
              </a:rPr>
              <a:t>Puede </a:t>
            </a:r>
            <a:r>
              <a:rPr lang="es-ES" b="1" dirty="0">
                <a:solidFill>
                  <a:srgbClr val="0C2B8E"/>
                </a:solidFill>
              </a:rPr>
              <a:t>recorrer todas las secciones </a:t>
            </a:r>
            <a:r>
              <a:rPr lang="es-ES" dirty="0">
                <a:solidFill>
                  <a:srgbClr val="0C2B8E"/>
                </a:solidFill>
              </a:rPr>
              <a:t>(</a:t>
            </a:r>
            <a:r>
              <a:rPr lang="es-ES" i="1" dirty="0" err="1">
                <a:solidFill>
                  <a:srgbClr val="0C2B8E"/>
                </a:solidFill>
              </a:rPr>
              <a:t>intro</a:t>
            </a:r>
            <a:r>
              <a:rPr lang="es-ES" dirty="0">
                <a:solidFill>
                  <a:srgbClr val="0C2B8E"/>
                </a:solidFill>
              </a:rPr>
              <a:t> o clic con el </a:t>
            </a:r>
            <a:r>
              <a:rPr lang="es-ES" i="1" dirty="0">
                <a:solidFill>
                  <a:srgbClr val="0C2B8E"/>
                </a:solidFill>
              </a:rPr>
              <a:t>mouse</a:t>
            </a:r>
            <a:r>
              <a:rPr lang="es-ES" dirty="0">
                <a:solidFill>
                  <a:srgbClr val="0C2B8E"/>
                </a:solidFill>
              </a:rPr>
              <a:t>) o </a:t>
            </a:r>
            <a:r>
              <a:rPr lang="es-ES" b="1" dirty="0">
                <a:solidFill>
                  <a:srgbClr val="0C2B8E"/>
                </a:solidFill>
              </a:rPr>
              <a:t>elegir la sección que le interese </a:t>
            </a:r>
            <a:r>
              <a:rPr lang="es-ES" dirty="0">
                <a:solidFill>
                  <a:srgbClr val="0C2B8E"/>
                </a:solidFill>
              </a:rPr>
              <a:t>haciendo clic sobre ella. Escoja “</a:t>
            </a:r>
            <a:r>
              <a:rPr lang="es-ES" b="1" dirty="0">
                <a:solidFill>
                  <a:srgbClr val="0C2B8E"/>
                </a:solidFill>
              </a:rPr>
              <a:t>¡Inténtelo!</a:t>
            </a:r>
            <a:r>
              <a:rPr lang="es-ES" dirty="0">
                <a:solidFill>
                  <a:srgbClr val="0C2B8E"/>
                </a:solidFill>
              </a:rPr>
              <a:t>”</a:t>
            </a:r>
            <a:r>
              <a:rPr lang="es-ES" b="1" dirty="0">
                <a:solidFill>
                  <a:srgbClr val="0C2B8E"/>
                </a:solidFill>
              </a:rPr>
              <a:t> </a:t>
            </a:r>
            <a:r>
              <a:rPr lang="es-ES" dirty="0">
                <a:solidFill>
                  <a:srgbClr val="0C2B8E"/>
                </a:solidFill>
              </a:rPr>
              <a:t>solo </a:t>
            </a:r>
            <a:r>
              <a:rPr lang="es-ES" u="sng" dirty="0">
                <a:solidFill>
                  <a:srgbClr val="0C2B8E"/>
                </a:solidFill>
              </a:rPr>
              <a:t>después de pasar por todos los contenidos de la lección.</a:t>
            </a:r>
            <a:endParaRPr lang="es-ES" dirty="0">
              <a:solidFill>
                <a:srgbClr val="0C2B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10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7" name="Retângulo: Cantos Arredondados 26">
            <a:hlinkClick r:id="rId4" action="ppaction://hlinksldjump"/>
            <a:extLst>
              <a:ext uri="{FF2B5EF4-FFF2-40B4-BE49-F238E27FC236}">
                <a16:creationId xmlns:a16="http://schemas.microsoft.com/office/drawing/2014/main" id="{B1A50AFE-FB46-4F24-8A84-7493B6CF4C7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A92BE257-4CCE-4700-B953-2DC57C073D92}"/>
              </a:ext>
            </a:extLst>
          </p:cNvPr>
          <p:cNvSpPr/>
          <p:nvPr/>
        </p:nvSpPr>
        <p:spPr>
          <a:xfrm>
            <a:off x="2097902" y="264777"/>
            <a:ext cx="9748685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ysClr val="windowText" lastClr="000000"/>
                </a:solidFill>
              </a:rPr>
              <a:t>La aritmética de matrices genera algunas "propiedades peculiares".</a:t>
            </a:r>
          </a:p>
          <a:p>
            <a:pPr algn="ctr"/>
            <a:r>
              <a:rPr lang="es-ES" sz="2400" dirty="0">
                <a:solidFill>
                  <a:sysClr val="windowText" lastClr="000000"/>
                </a:solidFill>
              </a:rPr>
              <a:t>¡Algunas de éstas son específicas para matrices (como transponer) y otros resultan esencialmente de la falta de conmutatividad del producto!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E1F572C0-3AAF-4924-9779-A76CCF3F3E30}"/>
              </a:ext>
            </a:extLst>
          </p:cNvPr>
          <p:cNvGrpSpPr/>
          <p:nvPr/>
        </p:nvGrpSpPr>
        <p:grpSpPr>
          <a:xfrm>
            <a:off x="2165565" y="1624133"/>
            <a:ext cx="2505609" cy="779699"/>
            <a:chOff x="2097901" y="1956301"/>
            <a:chExt cx="2505609" cy="779699"/>
          </a:xfrm>
        </p:grpSpPr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BFB20466-0251-4C0E-A387-D0246EB612F7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B7753EA9-6357-44E7-B929-7F0C018B8A0B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ca-ES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sup>
                            </m:sSup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ca-ES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B7753EA9-6357-44E7-B929-7F0C018B8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  <a:blipFill>
                  <a:blip r:embed="rId7"/>
                  <a:stretch>
                    <a:fillRect b="-1818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908DCA54-5509-450A-ACDA-458A9390C1D6}"/>
              </a:ext>
            </a:extLst>
          </p:cNvPr>
          <p:cNvGrpSpPr/>
          <p:nvPr/>
        </p:nvGrpSpPr>
        <p:grpSpPr>
          <a:xfrm>
            <a:off x="2188247" y="2515738"/>
            <a:ext cx="2505609" cy="779699"/>
            <a:chOff x="2097901" y="1956301"/>
            <a:chExt cx="2505609" cy="779699"/>
          </a:xfrm>
        </p:grpSpPr>
        <p:sp>
          <p:nvSpPr>
            <p:cNvPr id="30" name="Retângulo: Cantos Arredondados 29">
              <a:extLst>
                <a:ext uri="{FF2B5EF4-FFF2-40B4-BE49-F238E27FC236}">
                  <a16:creationId xmlns:a16="http://schemas.microsoft.com/office/drawing/2014/main" id="{F8C1F83D-7222-4669-ACE8-9067176A27E5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tângulo 30">
                  <a:extLst>
                    <a:ext uri="{FF2B5EF4-FFF2-40B4-BE49-F238E27FC236}">
                      <a16:creationId xmlns:a16="http://schemas.microsoft.com/office/drawing/2014/main" id="{4B317D9F-3711-4E46-AA4E-E9AA0798A81F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ca-ES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ca-ES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tângulo 30">
                  <a:extLst>
                    <a:ext uri="{FF2B5EF4-FFF2-40B4-BE49-F238E27FC236}">
                      <a16:creationId xmlns:a16="http://schemas.microsoft.com/office/drawing/2014/main" id="{4B317D9F-3711-4E46-AA4E-E9AA0798A8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  <a:blipFill>
                  <a:blip r:embed="rId8"/>
                  <a:stretch>
                    <a:fillRect b="-1818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05798B06-CD78-44A2-B9D3-A7C5C80B1EC4}"/>
              </a:ext>
            </a:extLst>
          </p:cNvPr>
          <p:cNvGrpSpPr/>
          <p:nvPr/>
        </p:nvGrpSpPr>
        <p:grpSpPr>
          <a:xfrm>
            <a:off x="2180978" y="3407341"/>
            <a:ext cx="2505609" cy="779699"/>
            <a:chOff x="2097901" y="1956301"/>
            <a:chExt cx="2505609" cy="779699"/>
          </a:xfrm>
        </p:grpSpPr>
        <p:sp>
          <p:nvSpPr>
            <p:cNvPr id="35" name="Retângulo: Cantos Arredondados 34">
              <a:extLst>
                <a:ext uri="{FF2B5EF4-FFF2-40B4-BE49-F238E27FC236}">
                  <a16:creationId xmlns:a16="http://schemas.microsoft.com/office/drawing/2014/main" id="{41B87A29-72B3-456B-806A-CB30246DA92A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tângulo 35">
                  <a:extLst>
                    <a:ext uri="{FF2B5EF4-FFF2-40B4-BE49-F238E27FC236}">
                      <a16:creationId xmlns:a16="http://schemas.microsoft.com/office/drawing/2014/main" id="{1C1D395B-C383-40DC-8E64-4D35789702FE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6820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ca-ES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sup>
                            </m:sSup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ca-ES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</m:oMath>
                    </m:oMathPara>
                  </a14:m>
                  <a:endParaRPr lang="ca-ES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tângulo 35">
                  <a:extLst>
                    <a:ext uri="{FF2B5EF4-FFF2-40B4-BE49-F238E27FC236}">
                      <a16:creationId xmlns:a16="http://schemas.microsoft.com/office/drawing/2014/main" id="{1C1D395B-C383-40DC-8E64-4D35789702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68205"/>
                </a:xfrm>
                <a:prstGeom prst="rect">
                  <a:avLst/>
                </a:prstGeom>
                <a:blipFill>
                  <a:blip r:embed="rId9"/>
                  <a:stretch>
                    <a:fillRect b="-168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CACE4269-6EB5-450A-B738-64EACC50150C}"/>
                  </a:ext>
                </a:extLst>
              </p:cNvPr>
              <p:cNvSpPr/>
              <p:nvPr/>
            </p:nvSpPr>
            <p:spPr>
              <a:xfrm>
                <a:off x="2203660" y="4500936"/>
                <a:ext cx="9795386" cy="221917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ca-ES" b="1" dirty="0">
                    <a:solidFill>
                      <a:srgbClr val="F25E4F"/>
                    </a:solidFill>
                  </a:rPr>
                  <a:t>IMPORTANTE</a:t>
                </a:r>
                <a:r>
                  <a:rPr lang="ca-ES" dirty="0"/>
                  <a:t> </a:t>
                </a:r>
              </a:p>
              <a:p>
                <a:pPr marL="285750" indent="-28575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fr-FR" dirty="0" err="1"/>
                  <a:t>Ninguna</a:t>
                </a:r>
                <a:r>
                  <a:rPr lang="fr-FR" dirty="0"/>
                  <a:t> de las </a:t>
                </a:r>
                <a:r>
                  <a:rPr lang="fr-FR" dirty="0" err="1"/>
                  <a:t>expresiones</a:t>
                </a:r>
                <a:r>
                  <a:rPr lang="fr-FR" dirty="0"/>
                  <a:t> </a:t>
                </a:r>
                <a:r>
                  <a:rPr lang="ca-ES" dirty="0" err="1"/>
                  <a:t>anteriores</a:t>
                </a:r>
                <a:r>
                  <a:rPr lang="ca-E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ca-E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ca-ES" dirty="0"/>
                  <a:t> 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𝒏𝑻</m:t>
                        </m:r>
                      </m:sup>
                    </m:sSup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a-ES" dirty="0"/>
                  <a:t>no </a:t>
                </a:r>
                <a:r>
                  <a:rPr lang="ca-ES" dirty="0" err="1"/>
                  <a:t>tiene</a:t>
                </a:r>
                <a:r>
                  <a:rPr lang="ca-ES" dirty="0"/>
                  <a:t>, </a:t>
                </a:r>
                <a:r>
                  <a:rPr lang="ca-ES" i="1" dirty="0"/>
                  <a:t>per se</a:t>
                </a:r>
                <a:r>
                  <a:rPr lang="ca-ES" dirty="0"/>
                  <a:t>, ¡ningun </a:t>
                </a:r>
                <a:r>
                  <a:rPr lang="ca-ES" dirty="0" err="1"/>
                  <a:t>significado</a:t>
                </a:r>
                <a:r>
                  <a:rPr lang="ca-ES" dirty="0"/>
                  <a:t>! </a:t>
                </a:r>
                <a:r>
                  <a:rPr lang="ca-ES" dirty="0" err="1"/>
                  <a:t>Cuando</a:t>
                </a:r>
                <a:r>
                  <a:rPr lang="ca-ES" dirty="0"/>
                  <a:t> nos </a:t>
                </a:r>
                <a:r>
                  <a:rPr lang="ca-ES" dirty="0" err="1"/>
                  <a:t>enfrentamos</a:t>
                </a:r>
                <a:r>
                  <a:rPr lang="ca-ES" dirty="0"/>
                  <a:t> a una de </a:t>
                </a:r>
                <a:r>
                  <a:rPr lang="ca-ES" dirty="0" err="1"/>
                  <a:t>estas</a:t>
                </a:r>
                <a:r>
                  <a:rPr lang="ca-ES" dirty="0"/>
                  <a:t> </a:t>
                </a:r>
                <a:r>
                  <a:rPr lang="ca-ES" dirty="0" err="1"/>
                  <a:t>expresiones</a:t>
                </a:r>
                <a:r>
                  <a:rPr lang="ca-ES" dirty="0"/>
                  <a:t>, hemos de pensar </a:t>
                </a:r>
                <a:r>
                  <a:rPr lang="ca-ES" dirty="0" err="1"/>
                  <a:t>claramente</a:t>
                </a:r>
                <a:r>
                  <a:rPr lang="ca-ES" dirty="0"/>
                  <a:t> en las </a:t>
                </a:r>
                <a:r>
                  <a:rPr lang="ca-ES" dirty="0" err="1"/>
                  <a:t>operaciones</a:t>
                </a:r>
                <a:r>
                  <a:rPr lang="ca-ES" dirty="0"/>
                  <a:t> </a:t>
                </a:r>
                <a:r>
                  <a:rPr lang="ca-ES" dirty="0" err="1"/>
                  <a:t>representadas</a:t>
                </a:r>
                <a:r>
                  <a:rPr lang="ca-ES" dirty="0"/>
                  <a:t> en la </a:t>
                </a:r>
                <a:r>
                  <a:rPr lang="ca-ES" dirty="0" err="1"/>
                  <a:t>expresión</a:t>
                </a:r>
                <a:r>
                  <a:rPr lang="ca-ES" dirty="0"/>
                  <a:t> respectiva – </a:t>
                </a:r>
                <a:r>
                  <a:rPr lang="ca-ES" dirty="0" err="1"/>
                  <a:t>transpuesta</a:t>
                </a:r>
                <a:r>
                  <a:rPr lang="ca-ES" dirty="0"/>
                  <a:t>, inversa y/o potencia.</a:t>
                </a:r>
              </a:p>
              <a:p>
                <a:pPr marL="285750" indent="-28575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a-ES" dirty="0"/>
                  <a:t>La </a:t>
                </a:r>
                <a:r>
                  <a:rPr lang="ca-ES" dirty="0" err="1"/>
                  <a:t>expresión</a:t>
                </a:r>
                <a:r>
                  <a:rPr lang="ca-E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ca-ES" dirty="0"/>
                  <a:t> </a:t>
                </a:r>
                <a:r>
                  <a:rPr lang="ca-ES" dirty="0" err="1"/>
                  <a:t>permite</a:t>
                </a:r>
                <a:r>
                  <a:rPr lang="ca-ES" dirty="0"/>
                  <a:t> la </a:t>
                </a:r>
                <a:r>
                  <a:rPr lang="ca-ES" dirty="0" err="1"/>
                  <a:t>extensión</a:t>
                </a:r>
                <a:r>
                  <a:rPr lang="ca-ES" dirty="0"/>
                  <a:t> de la </a:t>
                </a:r>
                <a:r>
                  <a:rPr lang="ca-ES" dirty="0" err="1"/>
                  <a:t>noción</a:t>
                </a:r>
                <a:r>
                  <a:rPr lang="ca-ES" dirty="0"/>
                  <a:t> de Potencia de una </a:t>
                </a:r>
                <a:r>
                  <a:rPr lang="ca-ES" dirty="0" err="1"/>
                  <a:t>Matriz</a:t>
                </a:r>
                <a:r>
                  <a:rPr lang="ca-ES" dirty="0"/>
                  <a:t> a </a:t>
                </a:r>
                <a:r>
                  <a:rPr lang="ca-ES" dirty="0" err="1"/>
                  <a:t>exponentes</a:t>
                </a:r>
                <a:r>
                  <a:rPr lang="ca-ES" dirty="0"/>
                  <a:t> </a:t>
                </a:r>
                <a:r>
                  <a:rPr lang="ca-ES" dirty="0" err="1"/>
                  <a:t>enteros</a:t>
                </a:r>
                <a:r>
                  <a:rPr lang="ca-ES" dirty="0"/>
                  <a:t> no </a:t>
                </a:r>
                <a:r>
                  <a:rPr lang="ca-ES" dirty="0" err="1"/>
                  <a:t>positivos</a:t>
                </a:r>
                <a:r>
                  <a:rPr lang="ca-ES" dirty="0"/>
                  <a:t>. Por lo </a:t>
                </a:r>
                <a:r>
                  <a:rPr lang="ca-ES" dirty="0" err="1"/>
                  <a:t>tanto</a:t>
                </a:r>
                <a:r>
                  <a:rPr lang="ca-ES" dirty="0"/>
                  <a:t>, las </a:t>
                </a:r>
                <a:r>
                  <a:rPr lang="ca-ES" dirty="0" err="1"/>
                  <a:t>siguientes</a:t>
                </a:r>
                <a:r>
                  <a:rPr lang="ca-ES" dirty="0"/>
                  <a:t> </a:t>
                </a:r>
                <a:r>
                  <a:rPr lang="ca-ES" dirty="0" err="1"/>
                  <a:t>reglas</a:t>
                </a:r>
                <a:r>
                  <a:rPr lang="ca-ES" dirty="0"/>
                  <a:t> se </a:t>
                </a:r>
                <a:r>
                  <a:rPr lang="ca-ES" dirty="0" err="1"/>
                  <a:t>mantienen</a:t>
                </a:r>
                <a:r>
                  <a:rPr lang="ca-ES" dirty="0"/>
                  <a:t> en la </a:t>
                </a:r>
                <a:r>
                  <a:rPr lang="ca-ES" dirty="0" err="1"/>
                  <a:t>Aritmética</a:t>
                </a:r>
                <a:r>
                  <a:rPr lang="ca-ES" dirty="0"/>
                  <a:t> de </a:t>
                </a:r>
                <a:r>
                  <a:rPr lang="ca-ES" dirty="0" err="1"/>
                  <a:t>Matrices</a:t>
                </a:r>
                <a:r>
                  <a:rPr lang="ca-ES" dirty="0"/>
                  <a:t> para </a:t>
                </a:r>
                <a:r>
                  <a:rPr lang="ca-ES" dirty="0" err="1"/>
                  <a:t>cualquier</a:t>
                </a:r>
                <a:r>
                  <a:rPr lang="ca-ES" dirty="0"/>
                  <a:t> valor de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a-ES" dirty="0"/>
              </a:p>
            </p:txBody>
          </p:sp>
        </mc:Choice>
        <mc:Fallback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CACE4269-6EB5-450A-B738-64EACC5015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660" y="4500936"/>
                <a:ext cx="9795386" cy="22191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Agrupar 32">
            <a:extLst>
              <a:ext uri="{FF2B5EF4-FFF2-40B4-BE49-F238E27FC236}">
                <a16:creationId xmlns:a16="http://schemas.microsoft.com/office/drawing/2014/main" id="{AA497647-91EC-4A13-ABFB-01DCA90F2A65}"/>
              </a:ext>
            </a:extLst>
          </p:cNvPr>
          <p:cNvGrpSpPr/>
          <p:nvPr/>
        </p:nvGrpSpPr>
        <p:grpSpPr>
          <a:xfrm>
            <a:off x="5752751" y="1624133"/>
            <a:ext cx="2505609" cy="779699"/>
            <a:chOff x="2097901" y="1956301"/>
            <a:chExt cx="2505609" cy="779699"/>
          </a:xfrm>
        </p:grpSpPr>
        <p:sp>
          <p:nvSpPr>
            <p:cNvPr id="37" name="Retângulo: Cantos Arredondados 36">
              <a:extLst>
                <a:ext uri="{FF2B5EF4-FFF2-40B4-BE49-F238E27FC236}">
                  <a16:creationId xmlns:a16="http://schemas.microsoft.com/office/drawing/2014/main" id="{55BD1014-F1E1-47BB-8EFA-353E98B648BD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4EF50636-B58E-4D0B-83B1-8E7D7A54E4BA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p>
                        </m:sSup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4EF50636-B58E-4D0B-83B1-8E7D7A54E4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  <a:blipFill>
                  <a:blip r:embed="rId11"/>
                  <a:stretch>
                    <a:fillRect b="-1558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50507C1E-0809-4787-ADFE-F0934F9B86DA}"/>
              </a:ext>
            </a:extLst>
          </p:cNvPr>
          <p:cNvGrpSpPr/>
          <p:nvPr/>
        </p:nvGrpSpPr>
        <p:grpSpPr>
          <a:xfrm>
            <a:off x="5745045" y="2515737"/>
            <a:ext cx="2505609" cy="779699"/>
            <a:chOff x="2097901" y="1956301"/>
            <a:chExt cx="2505609" cy="779699"/>
          </a:xfrm>
        </p:grpSpPr>
        <p:sp>
          <p:nvSpPr>
            <p:cNvPr id="42" name="Retângulo: Cantos Arredondados 41">
              <a:extLst>
                <a:ext uri="{FF2B5EF4-FFF2-40B4-BE49-F238E27FC236}">
                  <a16:creationId xmlns:a16="http://schemas.microsoft.com/office/drawing/2014/main" id="{A721991E-B7D0-447E-B2A3-3A7E8EF06409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tângulo 42">
                  <a:extLst>
                    <a:ext uri="{FF2B5EF4-FFF2-40B4-BE49-F238E27FC236}">
                      <a16:creationId xmlns:a16="http://schemas.microsoft.com/office/drawing/2014/main" id="{162EC136-E927-4076-B3D0-C5BEDA30FADB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p>
                        </m:sSup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tângulo 42">
                  <a:extLst>
                    <a:ext uri="{FF2B5EF4-FFF2-40B4-BE49-F238E27FC236}">
                      <a16:creationId xmlns:a16="http://schemas.microsoft.com/office/drawing/2014/main" id="{162EC136-E927-4076-B3D0-C5BEDA30FA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50D05150-638A-4CB6-9C65-92D5EBCD72A3}"/>
              </a:ext>
            </a:extLst>
          </p:cNvPr>
          <p:cNvGrpSpPr/>
          <p:nvPr/>
        </p:nvGrpSpPr>
        <p:grpSpPr>
          <a:xfrm>
            <a:off x="5768164" y="3407341"/>
            <a:ext cx="2505609" cy="779699"/>
            <a:chOff x="2097901" y="1956301"/>
            <a:chExt cx="2505609" cy="779699"/>
          </a:xfrm>
        </p:grpSpPr>
        <p:sp>
          <p:nvSpPr>
            <p:cNvPr id="45" name="Retângulo: Cantos Arredondados 44">
              <a:extLst>
                <a:ext uri="{FF2B5EF4-FFF2-40B4-BE49-F238E27FC236}">
                  <a16:creationId xmlns:a16="http://schemas.microsoft.com/office/drawing/2014/main" id="{2E8CBBB8-83CE-4B7E-9097-14BA8834A4C8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tângulo 45">
                  <a:extLst>
                    <a:ext uri="{FF2B5EF4-FFF2-40B4-BE49-F238E27FC236}">
                      <a16:creationId xmlns:a16="http://schemas.microsoft.com/office/drawing/2014/main" id="{5C05C88B-59F3-4357-BB94-02ECD35DAF39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tângulo 45">
                  <a:extLst>
                    <a:ext uri="{FF2B5EF4-FFF2-40B4-BE49-F238E27FC236}">
                      <a16:creationId xmlns:a16="http://schemas.microsoft.com/office/drawing/2014/main" id="{5C05C88B-59F3-4357-BB94-02ECD35DAF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7" name="Imagem 46">
            <a:extLst>
              <a:ext uri="{FF2B5EF4-FFF2-40B4-BE49-F238E27FC236}">
                <a16:creationId xmlns:a16="http://schemas.microsoft.com/office/drawing/2014/main" id="{5D43486D-FAFC-4391-AC23-515FA6E5694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2" name="Retângulo: Cantos Arredondados 21">
            <a:hlinkClick r:id="rId15" action="ppaction://hlinksldjump"/>
            <a:extLst>
              <a:ext uri="{FF2B5EF4-FFF2-40B4-BE49-F238E27FC236}">
                <a16:creationId xmlns:a16="http://schemas.microsoft.com/office/drawing/2014/main" id="{E8FB959B-468A-4584-85D7-0BDD8DE27E92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Potencia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rgbClr val="F25E4F"/>
                </a:solidFill>
              </a:rPr>
              <a:t> 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48" name="Retângulo: Cantos Arredondados 22">
            <a:hlinkClick r:id="rId16" action="ppaction://hlinksldjump"/>
            <a:extLst>
              <a:ext uri="{FF2B5EF4-FFF2-40B4-BE49-F238E27FC236}">
                <a16:creationId xmlns:a16="http://schemas.microsoft.com/office/drawing/2014/main" id="{F07EF65D-769A-4F1D-9031-6F07B8084643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Otras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Proposiciones</a:t>
            </a:r>
            <a:r>
              <a:rPr lang="ca-ES" b="1" dirty="0">
                <a:solidFill>
                  <a:schemeClr val="tx1"/>
                </a:solidFill>
              </a:rPr>
              <a:t> y Relaciones entre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4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A4D76517-1C0B-424F-8E27-A1D0F6F625F8}"/>
              </a:ext>
            </a:extLst>
          </p:cNvPr>
          <p:cNvSpPr/>
          <p:nvPr/>
        </p:nvSpPr>
        <p:spPr>
          <a:xfrm>
            <a:off x="2097902" y="264777"/>
            <a:ext cx="9834783" cy="6266652"/>
          </a:xfrm>
          <a:prstGeom prst="roundRect">
            <a:avLst>
              <a:gd name="adj" fmla="val 3485"/>
            </a:avLst>
          </a:prstGeom>
          <a:solidFill>
            <a:schemeClr val="bg1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10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7" name="Retângulo: Cantos Arredondados 26">
            <a:hlinkClick r:id="rId4" action="ppaction://hlinksldjump"/>
            <a:extLst>
              <a:ext uri="{FF2B5EF4-FFF2-40B4-BE49-F238E27FC236}">
                <a16:creationId xmlns:a16="http://schemas.microsoft.com/office/drawing/2014/main" id="{B1A50AFE-FB46-4F24-8A84-7493B6CF4C7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A92BE257-4CCE-4700-B953-2DC57C073D92}"/>
              </a:ext>
            </a:extLst>
          </p:cNvPr>
          <p:cNvSpPr/>
          <p:nvPr/>
        </p:nvSpPr>
        <p:spPr>
          <a:xfrm>
            <a:off x="2313657" y="559983"/>
            <a:ext cx="9748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b="1" dirty="0">
                <a:solidFill>
                  <a:srgbClr val="0C2B8E"/>
                </a:solidFill>
              </a:rPr>
              <a:t>Relaciones entre </a:t>
            </a:r>
            <a:r>
              <a:rPr lang="ca-ES" sz="2400" b="1" dirty="0" err="1">
                <a:solidFill>
                  <a:srgbClr val="0C2B8E"/>
                </a:solidFill>
              </a:rPr>
              <a:t>Matrices</a:t>
            </a:r>
            <a:r>
              <a:rPr lang="ca-ES" sz="2400" b="1" dirty="0">
                <a:solidFill>
                  <a:srgbClr val="0C2B8E"/>
                </a:solidFill>
              </a:rPr>
              <a:t> - ¿CIERTO o FALSO?...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1D49555-8BF3-4878-87AB-5563F1BC47CD}"/>
                  </a:ext>
                </a:extLst>
              </p:cNvPr>
              <p:cNvSpPr/>
              <p:nvPr/>
            </p:nvSpPr>
            <p:spPr>
              <a:xfrm>
                <a:off x="2298869" y="1132888"/>
                <a:ext cx="895977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a-ES" sz="2400" dirty="0"/>
                  <a:t>Para dos </a:t>
                </a:r>
                <a:r>
                  <a:rPr lang="ca-ES" sz="2400" dirty="0" err="1"/>
                  <a:t>matrices</a:t>
                </a:r>
                <a:r>
                  <a:rPr lang="ca-ES" sz="2400" dirty="0"/>
                  <a:t> </a:t>
                </a:r>
                <a14:m>
                  <m:oMath xmlns:m="http://schemas.openxmlformats.org/officeDocument/2006/math"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ca-E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ca-E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a-ES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dirty="0"/>
                  <a:t> y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a-ES" sz="2400" dirty="0"/>
                  <a:t> es </a:t>
                </a:r>
                <a:r>
                  <a:rPr lang="ca-ES" sz="2400" dirty="0" err="1"/>
                  <a:t>cierto</a:t>
                </a:r>
                <a:r>
                  <a:rPr lang="ca-ES" sz="2400" dirty="0"/>
                  <a:t> que:…</a:t>
                </a:r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1D49555-8BF3-4878-87AB-5563F1BC47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69" y="1132888"/>
                <a:ext cx="8959777" cy="461665"/>
              </a:xfrm>
              <a:prstGeom prst="rect">
                <a:avLst/>
              </a:prstGeom>
              <a:blipFill>
                <a:blip r:embed="rId5"/>
                <a:stretch>
                  <a:fillRect l="-1020" t="-10526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Imagem 38">
            <a:extLst>
              <a:ext uri="{FF2B5EF4-FFF2-40B4-BE49-F238E27FC236}">
                <a16:creationId xmlns:a16="http://schemas.microsoft.com/office/drawing/2014/main" id="{9A8D352B-E092-4402-9FD8-A73D2969C1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FCC04EF2-E70C-4E2C-9458-CD378D0737B6}"/>
                  </a:ext>
                </a:extLst>
              </p:cNvPr>
              <p:cNvSpPr/>
              <p:nvPr/>
            </p:nvSpPr>
            <p:spPr>
              <a:xfrm>
                <a:off x="2298870" y="2000999"/>
                <a:ext cx="2162598" cy="510778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e>
                        <m:sup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FCC04EF2-E70C-4E2C-9458-CD378D073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70" y="2000999"/>
                <a:ext cx="2162598" cy="51077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46FE0B3C-46D8-4236-8511-0BB8A050F833}"/>
              </a:ext>
            </a:extLst>
          </p:cNvPr>
          <p:cNvSpPr txBox="1"/>
          <p:nvPr/>
        </p:nvSpPr>
        <p:spPr>
          <a:xfrm>
            <a:off x="4662436" y="1943373"/>
            <a:ext cx="115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¡NO!</a:t>
            </a:r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4CEDEAB5-258F-4143-87B6-D06845738880}"/>
              </a:ext>
            </a:extLst>
          </p:cNvPr>
          <p:cNvCxnSpPr/>
          <p:nvPr/>
        </p:nvCxnSpPr>
        <p:spPr>
          <a:xfrm flipV="1">
            <a:off x="3339977" y="2191557"/>
            <a:ext cx="197539" cy="1363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9F5A42D1-AE78-49C7-A4B3-AF4F99F9EE79}"/>
              </a:ext>
            </a:extLst>
          </p:cNvPr>
          <p:cNvSpPr/>
          <p:nvPr/>
        </p:nvSpPr>
        <p:spPr>
          <a:xfrm>
            <a:off x="6996113" y="1889759"/>
            <a:ext cx="4426015" cy="164142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82C0EA6-700C-4BA5-8880-C5660D06681A}"/>
                  </a:ext>
                </a:extLst>
              </p:cNvPr>
              <p:cNvSpPr/>
              <p:nvPr/>
            </p:nvSpPr>
            <p:spPr>
              <a:xfrm>
                <a:off x="6996113" y="1943373"/>
                <a:ext cx="488336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a-ES" sz="2400" b="1" dirty="0" err="1"/>
                  <a:t>Observe</a:t>
                </a:r>
                <a:r>
                  <a:rPr lang="ca-ES" sz="2400" b="1" dirty="0"/>
                  <a:t> que</a:t>
                </a:r>
                <a:r>
                  <a:rPr lang="ca-ES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a-ES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a-ES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e>
                        <m:sup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a-ES" sz="24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𝐴𝐵𝐴𝐵</m:t>
                      </m:r>
                      <m:r>
                        <a:rPr lang="ca-ES" sz="2400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𝐴𝐴𝐵𝐵</m:t>
                      </m:r>
                      <m:r>
                        <a:rPr lang="ca-ES" sz="24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a-ES" sz="24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82C0EA6-700C-4BA5-8880-C5660D0668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113" y="1943373"/>
                <a:ext cx="4883364" cy="830997"/>
              </a:xfrm>
              <a:prstGeom prst="rect">
                <a:avLst/>
              </a:prstGeom>
              <a:blipFill>
                <a:blip r:embed="rId10"/>
                <a:stretch>
                  <a:fillRect l="-1998" t="-588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3AFCF369-073E-4BB8-A16A-273DE8105403}"/>
              </a:ext>
            </a:extLst>
          </p:cNvPr>
          <p:cNvSpPr/>
          <p:nvPr/>
        </p:nvSpPr>
        <p:spPr>
          <a:xfrm>
            <a:off x="8430923" y="2358871"/>
            <a:ext cx="472272" cy="3771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7129341A-DCA3-4295-8FBC-97553A903D3D}"/>
              </a:ext>
            </a:extLst>
          </p:cNvPr>
          <p:cNvSpPr/>
          <p:nvPr/>
        </p:nvSpPr>
        <p:spPr>
          <a:xfrm>
            <a:off x="8274794" y="2958935"/>
            <a:ext cx="23382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400" b="1" dirty="0">
                <a:solidFill>
                  <a:srgbClr val="C00000"/>
                </a:solidFill>
              </a:rPr>
              <a:t>El </a:t>
            </a:r>
            <a:r>
              <a:rPr lang="ca-ES" sz="1400" b="1" dirty="0" err="1">
                <a:solidFill>
                  <a:srgbClr val="C00000"/>
                </a:solidFill>
              </a:rPr>
              <a:t>producto</a:t>
            </a:r>
            <a:r>
              <a:rPr lang="ca-ES" sz="1400" b="1" dirty="0">
                <a:solidFill>
                  <a:srgbClr val="C00000"/>
                </a:solidFill>
              </a:rPr>
              <a:t> de </a:t>
            </a:r>
            <a:r>
              <a:rPr lang="ca-ES" sz="1400" b="1" dirty="0" err="1">
                <a:solidFill>
                  <a:srgbClr val="C00000"/>
                </a:solidFill>
              </a:rPr>
              <a:t>Matrices</a:t>
            </a:r>
            <a:r>
              <a:rPr lang="ca-ES" sz="1400" b="1" dirty="0">
                <a:solidFill>
                  <a:srgbClr val="C00000"/>
                </a:solidFill>
              </a:rPr>
              <a:t> no es </a:t>
            </a:r>
            <a:r>
              <a:rPr lang="ca-ES" sz="1400" b="1" dirty="0" err="1">
                <a:solidFill>
                  <a:srgbClr val="C00000"/>
                </a:solidFill>
              </a:rPr>
              <a:t>conmutativo</a:t>
            </a:r>
            <a:endParaRPr lang="ca-ES" sz="1400" b="1" dirty="0">
              <a:solidFill>
                <a:srgbClr val="C00000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DA7B439-F9B5-4255-8CF4-5C5C635826AB}"/>
              </a:ext>
            </a:extLst>
          </p:cNvPr>
          <p:cNvSpPr/>
          <p:nvPr/>
        </p:nvSpPr>
        <p:spPr>
          <a:xfrm>
            <a:off x="9609854" y="2361363"/>
            <a:ext cx="472272" cy="3771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8" name="Seta: Curvada Para Cima 57">
            <a:extLst>
              <a:ext uri="{FF2B5EF4-FFF2-40B4-BE49-F238E27FC236}">
                <a16:creationId xmlns:a16="http://schemas.microsoft.com/office/drawing/2014/main" id="{72EC0AC6-066B-4454-BAD5-2FDC1CBA4228}"/>
              </a:ext>
            </a:extLst>
          </p:cNvPr>
          <p:cNvSpPr/>
          <p:nvPr/>
        </p:nvSpPr>
        <p:spPr>
          <a:xfrm>
            <a:off x="8653807" y="2752244"/>
            <a:ext cx="1150536" cy="206792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1">
            <a:hlinkClick r:id="rId11" action="ppaction://hlinksldjump"/>
            <a:extLst>
              <a:ext uri="{FF2B5EF4-FFF2-40B4-BE49-F238E27FC236}">
                <a16:creationId xmlns:a16="http://schemas.microsoft.com/office/drawing/2014/main" id="{586FE384-6BCA-4947-8F96-747B898D8025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Potencia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rgbClr val="F25E4F"/>
                </a:solidFill>
              </a:rPr>
              <a:t> 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22">
            <a:hlinkClick r:id="rId12" action="ppaction://hlinksldjump"/>
            <a:extLst>
              <a:ext uri="{FF2B5EF4-FFF2-40B4-BE49-F238E27FC236}">
                <a16:creationId xmlns:a16="http://schemas.microsoft.com/office/drawing/2014/main" id="{C53A66A4-997F-4778-B606-DBC6CC9203A4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Otras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Proposiciones</a:t>
            </a:r>
            <a:r>
              <a:rPr lang="ca-ES" b="1" dirty="0">
                <a:solidFill>
                  <a:schemeClr val="tx1"/>
                </a:solidFill>
              </a:rPr>
              <a:t> y Relaciones entre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5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/>
      <p:bldP spid="47" grpId="0"/>
      <p:bldP spid="5" grpId="0"/>
      <p:bldP spid="12" grpId="0" animBg="1"/>
      <p:bldP spid="53" grpId="0"/>
      <p:bldP spid="54" grpId="0" animBg="1"/>
      <p:bldP spid="56" grpId="0"/>
      <p:bldP spid="57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A4D76517-1C0B-424F-8E27-A1D0F6F625F8}"/>
              </a:ext>
            </a:extLst>
          </p:cNvPr>
          <p:cNvSpPr/>
          <p:nvPr/>
        </p:nvSpPr>
        <p:spPr>
          <a:xfrm>
            <a:off x="2097902" y="264777"/>
            <a:ext cx="9834783" cy="6266652"/>
          </a:xfrm>
          <a:prstGeom prst="roundRect">
            <a:avLst>
              <a:gd name="adj" fmla="val 3485"/>
            </a:avLst>
          </a:prstGeom>
          <a:solidFill>
            <a:schemeClr val="bg1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10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7" name="Retângulo: Cantos Arredondados 26">
            <a:hlinkClick r:id="rId4" action="ppaction://hlinksldjump"/>
            <a:extLst>
              <a:ext uri="{FF2B5EF4-FFF2-40B4-BE49-F238E27FC236}">
                <a16:creationId xmlns:a16="http://schemas.microsoft.com/office/drawing/2014/main" id="{B1A50AFE-FB46-4F24-8A84-7493B6CF4C7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A92BE257-4CCE-4700-B953-2DC57C073D92}"/>
              </a:ext>
            </a:extLst>
          </p:cNvPr>
          <p:cNvSpPr/>
          <p:nvPr/>
        </p:nvSpPr>
        <p:spPr>
          <a:xfrm>
            <a:off x="2313657" y="559983"/>
            <a:ext cx="9748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b="1" dirty="0">
                <a:solidFill>
                  <a:srgbClr val="0C2B8E"/>
                </a:solidFill>
              </a:rPr>
              <a:t>Relaciones entre </a:t>
            </a:r>
            <a:r>
              <a:rPr lang="ca-ES" sz="2400" b="1" dirty="0" err="1">
                <a:solidFill>
                  <a:srgbClr val="0C2B8E"/>
                </a:solidFill>
              </a:rPr>
              <a:t>Matrices</a:t>
            </a:r>
            <a:r>
              <a:rPr lang="ca-ES" sz="2400" b="1" dirty="0">
                <a:solidFill>
                  <a:srgbClr val="0C2B8E"/>
                </a:solidFill>
              </a:rPr>
              <a:t> - ¿CIERTO o FALSO?...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1D49555-8BF3-4878-87AB-5563F1BC47CD}"/>
                  </a:ext>
                </a:extLst>
              </p:cNvPr>
              <p:cNvSpPr/>
              <p:nvPr/>
            </p:nvSpPr>
            <p:spPr>
              <a:xfrm>
                <a:off x="2298869" y="1132888"/>
                <a:ext cx="895977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a-ES" sz="2400" dirty="0"/>
                  <a:t>Para dos </a:t>
                </a:r>
                <a:r>
                  <a:rPr lang="ca-ES" sz="2400" dirty="0" err="1"/>
                  <a:t>matrices</a:t>
                </a:r>
                <a:r>
                  <a:rPr lang="ca-ES" sz="2400" dirty="0"/>
                  <a:t> </a:t>
                </a:r>
                <a14:m>
                  <m:oMath xmlns:m="http://schemas.openxmlformats.org/officeDocument/2006/math">
                    <m: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ca-E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ca-E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a-ES" sz="2400" dirty="0"/>
                  <a:t>,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dirty="0"/>
                  <a:t> y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a-ES" sz="2400" dirty="0"/>
                  <a:t> es </a:t>
                </a:r>
                <a:r>
                  <a:rPr lang="ca-ES" sz="2400" dirty="0" err="1"/>
                  <a:t>cierto</a:t>
                </a:r>
                <a:r>
                  <a:rPr lang="ca-ES" sz="2400" dirty="0"/>
                  <a:t> que:…</a:t>
                </a:r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1D49555-8BF3-4878-87AB-5563F1BC47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69" y="1132888"/>
                <a:ext cx="8959777" cy="461665"/>
              </a:xfrm>
              <a:prstGeom prst="rect">
                <a:avLst/>
              </a:prstGeom>
              <a:blipFill>
                <a:blip r:embed="rId5"/>
                <a:stretch>
                  <a:fillRect l="-1020" t="-10526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Imagem 38">
            <a:extLst>
              <a:ext uri="{FF2B5EF4-FFF2-40B4-BE49-F238E27FC236}">
                <a16:creationId xmlns:a16="http://schemas.microsoft.com/office/drawing/2014/main" id="{9A8D352B-E092-4402-9FD8-A73D2969C1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FCC04EF2-E70C-4E2C-9458-CD378D0737B6}"/>
                  </a:ext>
                </a:extLst>
              </p:cNvPr>
              <p:cNvSpPr/>
              <p:nvPr/>
            </p:nvSpPr>
            <p:spPr>
              <a:xfrm>
                <a:off x="2298870" y="2000999"/>
                <a:ext cx="2162598" cy="5107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e>
                        <m:sup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FCC04EF2-E70C-4E2C-9458-CD378D073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70" y="2000999"/>
                <a:ext cx="2162598" cy="51077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: Cantos Arredondados 47">
                <a:extLst>
                  <a:ext uri="{FF2B5EF4-FFF2-40B4-BE49-F238E27FC236}">
                    <a16:creationId xmlns:a16="http://schemas.microsoft.com/office/drawing/2014/main" id="{8C55332B-B4B4-4A49-A578-80E9187CC717}"/>
                  </a:ext>
                </a:extLst>
              </p:cNvPr>
              <p:cNvSpPr/>
              <p:nvPr/>
            </p:nvSpPr>
            <p:spPr>
              <a:xfrm>
                <a:off x="2298869" y="3147947"/>
                <a:ext cx="3797131" cy="510778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48" name="Retângulo: Cantos Arredondados 47">
                <a:extLst>
                  <a:ext uri="{FF2B5EF4-FFF2-40B4-BE49-F238E27FC236}">
                    <a16:creationId xmlns:a16="http://schemas.microsoft.com/office/drawing/2014/main" id="{8C55332B-B4B4-4A49-A578-80E9187CC7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69" y="3147947"/>
                <a:ext cx="3797131" cy="510778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46FE0B3C-46D8-4236-8511-0BB8A050F833}"/>
              </a:ext>
            </a:extLst>
          </p:cNvPr>
          <p:cNvSpPr txBox="1"/>
          <p:nvPr/>
        </p:nvSpPr>
        <p:spPr>
          <a:xfrm>
            <a:off x="6420580" y="3037064"/>
            <a:ext cx="115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¡NO!</a:t>
            </a:r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4CEDEAB5-258F-4143-87B6-D06845738880}"/>
              </a:ext>
            </a:extLst>
          </p:cNvPr>
          <p:cNvCxnSpPr/>
          <p:nvPr/>
        </p:nvCxnSpPr>
        <p:spPr>
          <a:xfrm flipV="1">
            <a:off x="3339977" y="2191557"/>
            <a:ext cx="197539" cy="1363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9F5A42D1-AE78-49C7-A4B3-AF4F99F9EE79}"/>
              </a:ext>
            </a:extLst>
          </p:cNvPr>
          <p:cNvSpPr/>
          <p:nvPr/>
        </p:nvSpPr>
        <p:spPr>
          <a:xfrm>
            <a:off x="3436536" y="3935850"/>
            <a:ext cx="8232039" cy="24361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82C0EA6-700C-4BA5-8880-C5660D06681A}"/>
                  </a:ext>
                </a:extLst>
              </p:cNvPr>
              <p:cNvSpPr/>
              <p:nvPr/>
            </p:nvSpPr>
            <p:spPr>
              <a:xfrm>
                <a:off x="3650453" y="3989464"/>
                <a:ext cx="786495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a-ES" sz="2400" b="1" dirty="0" err="1"/>
                  <a:t>Observe</a:t>
                </a:r>
                <a:r>
                  <a:rPr lang="ca-ES" sz="2400" b="1" dirty="0"/>
                  <a:t> que</a:t>
                </a:r>
                <a:r>
                  <a:rPr lang="ca-ES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a-ES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a-ES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ca-ES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a-ES" sz="24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d>
                        <m:d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ca-ES" sz="24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ca-ES" sz="2400" b="0" dirty="0">
                    <a:solidFill>
                      <a:sysClr val="windowText" lastClr="000000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ca-ES" sz="24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ca-ES" sz="2400" b="0" dirty="0">
                    <a:solidFill>
                      <a:sysClr val="windowText" lastClr="000000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𝐵𝐴</m:t>
                    </m:r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a-ES" sz="24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82C0EA6-700C-4BA5-8880-C5660D0668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453" y="3989464"/>
                <a:ext cx="7864958" cy="1569660"/>
              </a:xfrm>
              <a:prstGeom prst="rect">
                <a:avLst/>
              </a:prstGeom>
              <a:blipFill>
                <a:blip r:embed="rId11"/>
                <a:stretch>
                  <a:fillRect l="-1240" t="-310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3AFCF369-073E-4BB8-A16A-273DE8105403}"/>
              </a:ext>
            </a:extLst>
          </p:cNvPr>
          <p:cNvSpPr/>
          <p:nvPr/>
        </p:nvSpPr>
        <p:spPr>
          <a:xfrm>
            <a:off x="5996760" y="5138214"/>
            <a:ext cx="472272" cy="3771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7129341A-DCA3-4295-8FBC-97553A903D3D}"/>
              </a:ext>
            </a:extLst>
          </p:cNvPr>
          <p:cNvSpPr/>
          <p:nvPr/>
        </p:nvSpPr>
        <p:spPr>
          <a:xfrm>
            <a:off x="5675086" y="5738278"/>
            <a:ext cx="1964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400" b="1" dirty="0">
                <a:solidFill>
                  <a:srgbClr val="C00000"/>
                </a:solidFill>
              </a:rPr>
              <a:t>El </a:t>
            </a:r>
            <a:r>
              <a:rPr lang="ca-ES" sz="1400" b="1" dirty="0" err="1">
                <a:solidFill>
                  <a:srgbClr val="C00000"/>
                </a:solidFill>
              </a:rPr>
              <a:t>producto</a:t>
            </a:r>
            <a:r>
              <a:rPr lang="ca-ES" sz="1400" b="1" dirty="0">
                <a:solidFill>
                  <a:srgbClr val="C00000"/>
                </a:solidFill>
              </a:rPr>
              <a:t> de </a:t>
            </a:r>
            <a:r>
              <a:rPr lang="ca-ES" sz="1400" b="1" dirty="0" err="1">
                <a:solidFill>
                  <a:srgbClr val="C00000"/>
                </a:solidFill>
              </a:rPr>
              <a:t>Matrices</a:t>
            </a:r>
            <a:r>
              <a:rPr lang="ca-ES" sz="1400" b="1" dirty="0">
                <a:solidFill>
                  <a:srgbClr val="C00000"/>
                </a:solidFill>
              </a:rPr>
              <a:t> no es </a:t>
            </a:r>
            <a:r>
              <a:rPr lang="ca-ES" sz="1400" b="1" dirty="0" err="1">
                <a:solidFill>
                  <a:srgbClr val="C00000"/>
                </a:solidFill>
              </a:rPr>
              <a:t>conmutativo</a:t>
            </a:r>
            <a:endParaRPr lang="ca-ES" sz="1400" b="1" dirty="0">
              <a:solidFill>
                <a:srgbClr val="C00000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DA7B439-F9B5-4255-8CF4-5C5C635826AB}"/>
              </a:ext>
            </a:extLst>
          </p:cNvPr>
          <p:cNvSpPr/>
          <p:nvPr/>
        </p:nvSpPr>
        <p:spPr>
          <a:xfrm>
            <a:off x="6740412" y="5140706"/>
            <a:ext cx="472272" cy="3771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8" name="Seta: Curvada Para Cima 57">
            <a:extLst>
              <a:ext uri="{FF2B5EF4-FFF2-40B4-BE49-F238E27FC236}">
                <a16:creationId xmlns:a16="http://schemas.microsoft.com/office/drawing/2014/main" id="{72EC0AC6-066B-4454-BAD5-2FDC1CBA4228}"/>
              </a:ext>
            </a:extLst>
          </p:cNvPr>
          <p:cNvSpPr/>
          <p:nvPr/>
        </p:nvSpPr>
        <p:spPr>
          <a:xfrm>
            <a:off x="6225237" y="5531587"/>
            <a:ext cx="722915" cy="193525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chemeClr val="tx1"/>
              </a:solidFill>
            </a:endParaRPr>
          </a:p>
        </p:txBody>
      </p: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46E03D64-E2EA-4567-840B-87AA82C23630}"/>
              </a:ext>
            </a:extLst>
          </p:cNvPr>
          <p:cNvCxnSpPr/>
          <p:nvPr/>
        </p:nvCxnSpPr>
        <p:spPr>
          <a:xfrm flipV="1">
            <a:off x="3720788" y="3329920"/>
            <a:ext cx="197539" cy="1363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>
            <a:extLst>
              <a:ext uri="{FF2B5EF4-FFF2-40B4-BE49-F238E27FC236}">
                <a16:creationId xmlns:a16="http://schemas.microsoft.com/office/drawing/2014/main" id="{7B979DE3-E1C5-49F8-B45D-FB59A75F51DE}"/>
              </a:ext>
            </a:extLst>
          </p:cNvPr>
          <p:cNvSpPr/>
          <p:nvPr/>
        </p:nvSpPr>
        <p:spPr>
          <a:xfrm>
            <a:off x="8218625" y="5725112"/>
            <a:ext cx="23344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400" b="1" dirty="0">
                <a:solidFill>
                  <a:srgbClr val="C00000"/>
                </a:solidFill>
              </a:rPr>
              <a:t>¡¡No se </a:t>
            </a:r>
            <a:r>
              <a:rPr lang="ca-ES" sz="1400" b="1" dirty="0" err="1">
                <a:solidFill>
                  <a:srgbClr val="C00000"/>
                </a:solidFill>
              </a:rPr>
              <a:t>pueden</a:t>
            </a:r>
            <a:r>
              <a:rPr lang="ca-ES" sz="1400" b="1" dirty="0">
                <a:solidFill>
                  <a:srgbClr val="C00000"/>
                </a:solidFill>
              </a:rPr>
              <a:t> sumar!!</a:t>
            </a:r>
          </a:p>
        </p:txBody>
      </p:sp>
      <p:sp>
        <p:nvSpPr>
          <p:cNvPr id="33" name="Seta: Curvada Para Cima 32">
            <a:extLst>
              <a:ext uri="{FF2B5EF4-FFF2-40B4-BE49-F238E27FC236}">
                <a16:creationId xmlns:a16="http://schemas.microsoft.com/office/drawing/2014/main" id="{69C6FE69-F71C-4BF0-9E1B-F1DDB33D5C46}"/>
              </a:ext>
            </a:extLst>
          </p:cNvPr>
          <p:cNvSpPr/>
          <p:nvPr/>
        </p:nvSpPr>
        <p:spPr>
          <a:xfrm>
            <a:off x="7603976" y="5995723"/>
            <a:ext cx="722915" cy="193525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F8D778D-7E18-4071-8E7F-36C70D60DB33}"/>
              </a:ext>
            </a:extLst>
          </p:cNvPr>
          <p:cNvSpPr/>
          <p:nvPr/>
        </p:nvSpPr>
        <p:spPr>
          <a:xfrm>
            <a:off x="8905462" y="5137677"/>
            <a:ext cx="821633" cy="3771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0" name="Retângulo: Cantos Arredondados 21">
            <a:hlinkClick r:id="rId12" action="ppaction://hlinksldjump"/>
            <a:extLst>
              <a:ext uri="{FF2B5EF4-FFF2-40B4-BE49-F238E27FC236}">
                <a16:creationId xmlns:a16="http://schemas.microsoft.com/office/drawing/2014/main" id="{9370BD4B-EFB0-44A3-8526-C3CA24FE9324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Potencia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rgbClr val="F25E4F"/>
                </a:solidFill>
              </a:rPr>
              <a:t> 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22">
            <a:hlinkClick r:id="rId13" action="ppaction://hlinksldjump"/>
            <a:extLst>
              <a:ext uri="{FF2B5EF4-FFF2-40B4-BE49-F238E27FC236}">
                <a16:creationId xmlns:a16="http://schemas.microsoft.com/office/drawing/2014/main" id="{3B3A0441-BA69-4946-9D70-92279E4539A7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Otras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Proposiciones</a:t>
            </a:r>
            <a:r>
              <a:rPr lang="ca-ES" b="1" dirty="0">
                <a:solidFill>
                  <a:schemeClr val="tx1"/>
                </a:solidFill>
              </a:rPr>
              <a:t> y Relaciones entre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07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" grpId="0"/>
      <p:bldP spid="12" grpId="0" animBg="1"/>
      <p:bldP spid="53" grpId="0"/>
      <p:bldP spid="54" grpId="0" animBg="1"/>
      <p:bldP spid="56" grpId="0"/>
      <p:bldP spid="57" grpId="0" animBg="1"/>
      <p:bldP spid="58" grpId="0" animBg="1"/>
      <p:bldP spid="31" grpId="0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A4D76517-1C0B-424F-8E27-A1D0F6F625F8}"/>
              </a:ext>
            </a:extLst>
          </p:cNvPr>
          <p:cNvSpPr/>
          <p:nvPr/>
        </p:nvSpPr>
        <p:spPr>
          <a:xfrm>
            <a:off x="2097902" y="264777"/>
            <a:ext cx="9834783" cy="6266652"/>
          </a:xfrm>
          <a:prstGeom prst="roundRect">
            <a:avLst>
              <a:gd name="adj" fmla="val 3485"/>
            </a:avLst>
          </a:prstGeom>
          <a:solidFill>
            <a:schemeClr val="bg1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10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7" name="Retângulo: Cantos Arredondados 26">
            <a:hlinkClick r:id="rId4" action="ppaction://hlinksldjump"/>
            <a:extLst>
              <a:ext uri="{FF2B5EF4-FFF2-40B4-BE49-F238E27FC236}">
                <a16:creationId xmlns:a16="http://schemas.microsoft.com/office/drawing/2014/main" id="{B1A50AFE-FB46-4F24-8A84-7493B6CF4C7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A92BE257-4CCE-4700-B953-2DC57C073D92}"/>
              </a:ext>
            </a:extLst>
          </p:cNvPr>
          <p:cNvSpPr/>
          <p:nvPr/>
        </p:nvSpPr>
        <p:spPr>
          <a:xfrm>
            <a:off x="2313657" y="559983"/>
            <a:ext cx="9748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b="1" dirty="0">
                <a:solidFill>
                  <a:srgbClr val="0C2B8E"/>
                </a:solidFill>
              </a:rPr>
              <a:t>Relaciones entre </a:t>
            </a:r>
            <a:r>
              <a:rPr lang="ca-ES" sz="2400" b="1" dirty="0" err="1">
                <a:solidFill>
                  <a:srgbClr val="0C2B8E"/>
                </a:solidFill>
              </a:rPr>
              <a:t>Matrices</a:t>
            </a:r>
            <a:r>
              <a:rPr lang="ca-ES" sz="2400" b="1" dirty="0">
                <a:solidFill>
                  <a:srgbClr val="0C2B8E"/>
                </a:solidFill>
              </a:rPr>
              <a:t> - ¿CIERTO o FALSO?...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1D49555-8BF3-4878-87AB-5563F1BC47CD}"/>
                  </a:ext>
                </a:extLst>
              </p:cNvPr>
              <p:cNvSpPr/>
              <p:nvPr/>
            </p:nvSpPr>
            <p:spPr>
              <a:xfrm>
                <a:off x="2298869" y="1132888"/>
                <a:ext cx="895977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a-ES" sz="2400" dirty="0"/>
                  <a:t>Para dos </a:t>
                </a:r>
                <a:r>
                  <a:rPr lang="ca-ES" sz="2400" dirty="0" err="1"/>
                  <a:t>matrices</a:t>
                </a:r>
                <a:r>
                  <a:rPr lang="ca-ES" sz="2400" dirty="0"/>
                  <a:t> </a:t>
                </a:r>
                <a14:m>
                  <m:oMath xmlns:m="http://schemas.openxmlformats.org/officeDocument/2006/math">
                    <m: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ca-E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ca-E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a-ES" sz="2400" dirty="0"/>
                  <a:t>,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dirty="0"/>
                  <a:t> y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a-ES" sz="2400" dirty="0"/>
                  <a:t> es </a:t>
                </a:r>
                <a:r>
                  <a:rPr lang="ca-ES" sz="2400" dirty="0" err="1"/>
                  <a:t>cierto</a:t>
                </a:r>
                <a:r>
                  <a:rPr lang="ca-ES" sz="2400" dirty="0"/>
                  <a:t> que:…</a:t>
                </a:r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1D49555-8BF3-4878-87AB-5563F1BC47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69" y="1132888"/>
                <a:ext cx="8959777" cy="461665"/>
              </a:xfrm>
              <a:prstGeom prst="rect">
                <a:avLst/>
              </a:prstGeom>
              <a:blipFill>
                <a:blip r:embed="rId5"/>
                <a:stretch>
                  <a:fillRect l="-1020" t="-10526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FCC04EF2-E70C-4E2C-9458-CD378D0737B6}"/>
                  </a:ext>
                </a:extLst>
              </p:cNvPr>
              <p:cNvSpPr/>
              <p:nvPr/>
            </p:nvSpPr>
            <p:spPr>
              <a:xfrm>
                <a:off x="2298870" y="2000999"/>
                <a:ext cx="2162598" cy="5107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e>
                        <m:sup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FCC04EF2-E70C-4E2C-9458-CD378D073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70" y="2000999"/>
                <a:ext cx="2162598" cy="51077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FE140E50-E830-451C-B6BE-DF1984FF213F}"/>
                  </a:ext>
                </a:extLst>
              </p:cNvPr>
              <p:cNvSpPr/>
              <p:nvPr/>
            </p:nvSpPr>
            <p:spPr>
              <a:xfrm>
                <a:off x="2298869" y="4294895"/>
                <a:ext cx="3797131" cy="510778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d>
                        <m:d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FE140E50-E830-451C-B6BE-DF1984FF21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69" y="4294895"/>
                <a:ext cx="3797131" cy="51077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46FE0B3C-46D8-4236-8511-0BB8A050F833}"/>
              </a:ext>
            </a:extLst>
          </p:cNvPr>
          <p:cNvSpPr txBox="1"/>
          <p:nvPr/>
        </p:nvSpPr>
        <p:spPr>
          <a:xfrm>
            <a:off x="6437994" y="4266834"/>
            <a:ext cx="115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¡NO!</a:t>
            </a:r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4CEDEAB5-258F-4143-87B6-D06845738880}"/>
              </a:ext>
            </a:extLst>
          </p:cNvPr>
          <p:cNvCxnSpPr/>
          <p:nvPr/>
        </p:nvCxnSpPr>
        <p:spPr>
          <a:xfrm flipV="1">
            <a:off x="3339977" y="2191557"/>
            <a:ext cx="197539" cy="1363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46E03D64-E2EA-4567-840B-87AA82C23630}"/>
              </a:ext>
            </a:extLst>
          </p:cNvPr>
          <p:cNvCxnSpPr/>
          <p:nvPr/>
        </p:nvCxnSpPr>
        <p:spPr>
          <a:xfrm flipV="1">
            <a:off x="4574900" y="4482101"/>
            <a:ext cx="197539" cy="1363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: Cantos Arredondados 29">
                <a:extLst>
                  <a:ext uri="{FF2B5EF4-FFF2-40B4-BE49-F238E27FC236}">
                    <a16:creationId xmlns:a16="http://schemas.microsoft.com/office/drawing/2014/main" id="{222E6276-2248-4F5C-B1BA-CF72B88B0898}"/>
                  </a:ext>
                </a:extLst>
              </p:cNvPr>
              <p:cNvSpPr/>
              <p:nvPr/>
            </p:nvSpPr>
            <p:spPr>
              <a:xfrm>
                <a:off x="2298869" y="3147947"/>
                <a:ext cx="3797131" cy="5107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30" name="Retângulo: Cantos Arredondados 29">
                <a:extLst>
                  <a:ext uri="{FF2B5EF4-FFF2-40B4-BE49-F238E27FC236}">
                    <a16:creationId xmlns:a16="http://schemas.microsoft.com/office/drawing/2014/main" id="{222E6276-2248-4F5C-B1BA-CF72B88B08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69" y="3147947"/>
                <a:ext cx="3797131" cy="510778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DECA7B32-9910-43F1-9BAD-5C2EFE6ABFBE}"/>
              </a:ext>
            </a:extLst>
          </p:cNvPr>
          <p:cNvCxnSpPr/>
          <p:nvPr/>
        </p:nvCxnSpPr>
        <p:spPr>
          <a:xfrm flipV="1">
            <a:off x="3720788" y="3329920"/>
            <a:ext cx="197539" cy="1363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33868D4B-DA10-4A04-9852-0E8045E9147A}"/>
              </a:ext>
            </a:extLst>
          </p:cNvPr>
          <p:cNvSpPr/>
          <p:nvPr/>
        </p:nvSpPr>
        <p:spPr>
          <a:xfrm>
            <a:off x="2889388" y="4881194"/>
            <a:ext cx="8232039" cy="14923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942C1CEC-AC39-417F-9DD5-C32603DEE606}"/>
                  </a:ext>
                </a:extLst>
              </p:cNvPr>
              <p:cNvSpPr/>
              <p:nvPr/>
            </p:nvSpPr>
            <p:spPr>
              <a:xfrm>
                <a:off x="3103305" y="4934808"/>
                <a:ext cx="786495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a-ES" sz="2400" b="1" dirty="0" err="1"/>
                  <a:t>Observe</a:t>
                </a:r>
                <a:r>
                  <a:rPr lang="ca-ES" sz="2400" b="1" dirty="0"/>
                  <a:t> que</a:t>
                </a:r>
                <a:r>
                  <a:rPr lang="ca-ES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d>
                        <m:d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ca-ES" sz="24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ca-ES" sz="24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ca-ES" sz="24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ca-ES" sz="2400" b="0" dirty="0">
                    <a:solidFill>
                      <a:sysClr val="windowText" lastClr="000000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             =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𝐵𝐴</m:t>
                    </m:r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a-ES" sz="24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942C1CEC-AC39-417F-9DD5-C32603DEE6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305" y="4934808"/>
                <a:ext cx="7864958" cy="1200329"/>
              </a:xfrm>
              <a:prstGeom prst="rect">
                <a:avLst/>
              </a:prstGeom>
              <a:blipFill>
                <a:blip r:embed="rId11"/>
                <a:stretch>
                  <a:fillRect l="-1163" t="-408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82F5AA1C-82E8-41DC-9956-A04EE4923B9D}"/>
              </a:ext>
            </a:extLst>
          </p:cNvPr>
          <p:cNvSpPr/>
          <p:nvPr/>
        </p:nvSpPr>
        <p:spPr>
          <a:xfrm>
            <a:off x="6371278" y="5714269"/>
            <a:ext cx="472272" cy="3771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1DE825ED-DDA8-44EA-94B0-51B14DD3931B}"/>
              </a:ext>
            </a:extLst>
          </p:cNvPr>
          <p:cNvSpPr/>
          <p:nvPr/>
        </p:nvSpPr>
        <p:spPr>
          <a:xfrm>
            <a:off x="3252482" y="6041122"/>
            <a:ext cx="3442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400" b="1" dirty="0">
                <a:solidFill>
                  <a:srgbClr val="C00000"/>
                </a:solidFill>
              </a:rPr>
              <a:t>El </a:t>
            </a:r>
            <a:r>
              <a:rPr lang="ca-ES" sz="1400" b="1" dirty="0" err="1">
                <a:solidFill>
                  <a:srgbClr val="C00000"/>
                </a:solidFill>
              </a:rPr>
              <a:t>producto</a:t>
            </a:r>
            <a:r>
              <a:rPr lang="ca-ES" sz="1400" b="1" dirty="0">
                <a:solidFill>
                  <a:srgbClr val="C00000"/>
                </a:solidFill>
              </a:rPr>
              <a:t> de </a:t>
            </a:r>
            <a:r>
              <a:rPr lang="ca-ES" sz="1400" b="1" dirty="0" err="1">
                <a:solidFill>
                  <a:srgbClr val="C00000"/>
                </a:solidFill>
              </a:rPr>
              <a:t>Matrices</a:t>
            </a:r>
            <a:r>
              <a:rPr lang="ca-ES" sz="1400" b="1" dirty="0">
                <a:solidFill>
                  <a:srgbClr val="C00000"/>
                </a:solidFill>
              </a:rPr>
              <a:t> no es </a:t>
            </a:r>
            <a:r>
              <a:rPr lang="ca-ES" sz="1400" b="1" dirty="0" err="1">
                <a:solidFill>
                  <a:srgbClr val="C00000"/>
                </a:solidFill>
              </a:rPr>
              <a:t>conmutativo</a:t>
            </a:r>
            <a:endParaRPr lang="ca-ES" sz="1400" b="1" dirty="0">
              <a:solidFill>
                <a:srgbClr val="C00000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2A818C4-84E9-40BF-BBF5-8083C02B2715}"/>
              </a:ext>
            </a:extLst>
          </p:cNvPr>
          <p:cNvSpPr/>
          <p:nvPr/>
        </p:nvSpPr>
        <p:spPr>
          <a:xfrm>
            <a:off x="7141434" y="5716761"/>
            <a:ext cx="472272" cy="3771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1" name="Seta: Curvada Para Cima 40">
            <a:extLst>
              <a:ext uri="{FF2B5EF4-FFF2-40B4-BE49-F238E27FC236}">
                <a16:creationId xmlns:a16="http://schemas.microsoft.com/office/drawing/2014/main" id="{5F015F0C-96A5-4A2D-B251-FAF7DC4D7580}"/>
              </a:ext>
            </a:extLst>
          </p:cNvPr>
          <p:cNvSpPr/>
          <p:nvPr/>
        </p:nvSpPr>
        <p:spPr>
          <a:xfrm>
            <a:off x="6586503" y="6094390"/>
            <a:ext cx="722915" cy="193525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7DC142BB-6096-48E0-8D74-E0DB59F299DE}"/>
              </a:ext>
            </a:extLst>
          </p:cNvPr>
          <p:cNvSpPr/>
          <p:nvPr/>
        </p:nvSpPr>
        <p:spPr>
          <a:xfrm>
            <a:off x="7252940" y="6034862"/>
            <a:ext cx="18505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400" b="1" dirty="0">
                <a:solidFill>
                  <a:srgbClr val="C00000"/>
                </a:solidFill>
              </a:rPr>
              <a:t>¡¡No se puden sumar!!</a:t>
            </a:r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1DF36E3F-5805-4440-84E4-4DD31AC6668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38CE179E-0C86-4AAD-8A7C-25B0F6433219}"/>
              </a:ext>
            </a:extLst>
          </p:cNvPr>
          <p:cNvSpPr/>
          <p:nvPr/>
        </p:nvSpPr>
        <p:spPr>
          <a:xfrm>
            <a:off x="6191960" y="1745473"/>
            <a:ext cx="5738327" cy="2562816"/>
          </a:xfrm>
          <a:prstGeom prst="roundRect">
            <a:avLst>
              <a:gd name="adj" fmla="val 11908"/>
            </a:avLst>
          </a:prstGeom>
          <a:solidFill>
            <a:schemeClr val="tx1">
              <a:lumMod val="75000"/>
              <a:lumOff val="2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marL="984250" indent="-984250" algn="ctr">
              <a:spcAft>
                <a:spcPts val="600"/>
              </a:spcAft>
            </a:pPr>
            <a:r>
              <a:rPr lang="ca-ES" sz="2800" b="1" dirty="0" err="1">
                <a:solidFill>
                  <a:srgbClr val="F25E4F"/>
                </a:solidFill>
              </a:rPr>
              <a:t>Recuerde</a:t>
            </a:r>
            <a:r>
              <a:rPr lang="ca-ES" sz="2800" b="1" dirty="0">
                <a:solidFill>
                  <a:srgbClr val="F25E4F"/>
                </a:solidFill>
              </a:rPr>
              <a:t>... </a:t>
            </a:r>
          </a:p>
          <a:p>
            <a:pPr marL="984250" indent="-984250" algn="ctr">
              <a:spcAft>
                <a:spcPts val="600"/>
              </a:spcAft>
            </a:pPr>
            <a:r>
              <a:rPr lang="ca-ES" sz="2400" dirty="0">
                <a:solidFill>
                  <a:schemeClr val="bg1"/>
                </a:solidFill>
              </a:rPr>
              <a:t>¡¡¡¡PRECAUCIÓN con el </a:t>
            </a:r>
            <a:r>
              <a:rPr lang="ca-ES" sz="2400" dirty="0" err="1">
                <a:solidFill>
                  <a:schemeClr val="bg1"/>
                </a:solidFill>
              </a:rPr>
              <a:t>Producto</a:t>
            </a:r>
            <a:r>
              <a:rPr lang="ca-ES" sz="2400" dirty="0">
                <a:solidFill>
                  <a:schemeClr val="bg1"/>
                </a:solidFill>
              </a:rPr>
              <a:t> de </a:t>
            </a:r>
            <a:r>
              <a:rPr lang="ca-ES" sz="2400" dirty="0" err="1">
                <a:solidFill>
                  <a:schemeClr val="bg1"/>
                </a:solidFill>
              </a:rPr>
              <a:t>Matrices</a:t>
            </a:r>
            <a:r>
              <a:rPr lang="ca-ES" sz="2400" dirty="0">
                <a:solidFill>
                  <a:schemeClr val="bg1"/>
                </a:solidFill>
              </a:rPr>
              <a:t>!!!!</a:t>
            </a:r>
          </a:p>
          <a:p>
            <a:pPr marL="984250" indent="-984250" algn="ctr">
              <a:spcAft>
                <a:spcPts val="600"/>
              </a:spcAft>
            </a:pPr>
            <a:r>
              <a:rPr lang="ca-ES" sz="2400" b="1" dirty="0">
                <a:solidFill>
                  <a:schemeClr val="bg1"/>
                </a:solidFill>
              </a:rPr>
              <a:t>¡NO ES CONMUTATIVO!  </a:t>
            </a:r>
          </a:p>
          <a:p>
            <a:pPr algn="ctr">
              <a:spcAft>
                <a:spcPts val="600"/>
              </a:spcAft>
            </a:pPr>
            <a:r>
              <a:rPr lang="ca-ES" dirty="0">
                <a:solidFill>
                  <a:schemeClr val="bg1"/>
                </a:solidFill>
              </a:rPr>
              <a:t>Es un </a:t>
            </a:r>
            <a:r>
              <a:rPr lang="ca-ES" b="1" dirty="0">
                <a:solidFill>
                  <a:schemeClr val="bg1"/>
                </a:solidFill>
              </a:rPr>
              <a:t>error </a:t>
            </a:r>
            <a:r>
              <a:rPr lang="ca-ES" b="1" dirty="0" err="1">
                <a:solidFill>
                  <a:schemeClr val="bg1"/>
                </a:solidFill>
              </a:rPr>
              <a:t>común</a:t>
            </a:r>
            <a:r>
              <a:rPr lang="ca-ES" b="1" dirty="0">
                <a:solidFill>
                  <a:schemeClr val="bg1"/>
                </a:solidFill>
              </a:rPr>
              <a:t> </a:t>
            </a:r>
            <a:r>
              <a:rPr lang="ca-ES" dirty="0" err="1">
                <a:solidFill>
                  <a:schemeClr val="bg1"/>
                </a:solidFill>
              </a:rPr>
              <a:t>caer</a:t>
            </a:r>
            <a:r>
              <a:rPr lang="ca-ES" dirty="0">
                <a:solidFill>
                  <a:schemeClr val="bg1"/>
                </a:solidFill>
              </a:rPr>
              <a:t> en "la trampa del </a:t>
            </a:r>
            <a:r>
              <a:rPr lang="ca-ES" dirty="0" err="1">
                <a:solidFill>
                  <a:schemeClr val="bg1"/>
                </a:solidFill>
              </a:rPr>
              <a:t>orden</a:t>
            </a:r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dirty="0" err="1">
                <a:solidFill>
                  <a:schemeClr val="bg1"/>
                </a:solidFill>
              </a:rPr>
              <a:t>alfabético</a:t>
            </a:r>
            <a:r>
              <a:rPr lang="ca-ES" dirty="0">
                <a:solidFill>
                  <a:schemeClr val="bg1"/>
                </a:solidFill>
              </a:rPr>
              <a:t>", </a:t>
            </a:r>
            <a:r>
              <a:rPr lang="ca-ES" dirty="0" err="1">
                <a:solidFill>
                  <a:schemeClr val="bg1"/>
                </a:solidFill>
              </a:rPr>
              <a:t>escribiendo</a:t>
            </a:r>
            <a:r>
              <a:rPr lang="ca-ES" dirty="0">
                <a:solidFill>
                  <a:schemeClr val="bg1"/>
                </a:solidFill>
              </a:rPr>
              <a:t>, por </a:t>
            </a:r>
            <a:r>
              <a:rPr lang="ca-ES" dirty="0" err="1">
                <a:solidFill>
                  <a:schemeClr val="bg1"/>
                </a:solidFill>
              </a:rPr>
              <a:t>ejemplo</a:t>
            </a:r>
            <a:r>
              <a:rPr lang="ca-ES" dirty="0">
                <a:solidFill>
                  <a:schemeClr val="bg1"/>
                </a:solidFill>
              </a:rPr>
              <a:t>, ¡XY en </a:t>
            </a:r>
            <a:r>
              <a:rPr lang="ca-ES" dirty="0" err="1">
                <a:solidFill>
                  <a:schemeClr val="bg1"/>
                </a:solidFill>
              </a:rPr>
              <a:t>lugar</a:t>
            </a:r>
            <a:r>
              <a:rPr lang="ca-ES" dirty="0">
                <a:solidFill>
                  <a:schemeClr val="bg1"/>
                </a:solidFill>
              </a:rPr>
              <a:t> de YX! 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31" name="Retângulo: Cantos Arredondados 21">
            <a:hlinkClick r:id="rId13" action="ppaction://hlinksldjump"/>
            <a:extLst>
              <a:ext uri="{FF2B5EF4-FFF2-40B4-BE49-F238E27FC236}">
                <a16:creationId xmlns:a16="http://schemas.microsoft.com/office/drawing/2014/main" id="{6654182B-5E4C-493C-AF13-8C8E67DB7416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Potencia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rgbClr val="F25E4F"/>
                </a:solidFill>
              </a:rPr>
              <a:t> 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22">
            <a:hlinkClick r:id="rId14" action="ppaction://hlinksldjump"/>
            <a:extLst>
              <a:ext uri="{FF2B5EF4-FFF2-40B4-BE49-F238E27FC236}">
                <a16:creationId xmlns:a16="http://schemas.microsoft.com/office/drawing/2014/main" id="{5F76B617-61BD-48E4-918E-E858E2DFA6EB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Otras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Proposiciones</a:t>
            </a:r>
            <a:r>
              <a:rPr lang="ca-ES" b="1" dirty="0">
                <a:solidFill>
                  <a:schemeClr val="tx1"/>
                </a:solidFill>
              </a:rPr>
              <a:t> y Relaciones entre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00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" grpId="0"/>
      <p:bldP spid="5" grpId="1"/>
      <p:bldP spid="35" grpId="0" animBg="1"/>
      <p:bldP spid="35" grpId="1" animBg="1"/>
      <p:bldP spid="36" grpId="0"/>
      <p:bldP spid="36" grpId="1"/>
      <p:bldP spid="37" grpId="0" animBg="1"/>
      <p:bldP spid="37" grpId="1" animBg="1"/>
      <p:bldP spid="38" grpId="0"/>
      <p:bldP spid="38" grpId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10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8" name="Retângulo: Cantos Arredondados 27">
            <a:hlinkClick r:id="rId7" action="ppaction://hlinksldjump"/>
            <a:extLst>
              <a:ext uri="{FF2B5EF4-FFF2-40B4-BE49-F238E27FC236}">
                <a16:creationId xmlns:a16="http://schemas.microsoft.com/office/drawing/2014/main" id="{512EAC3B-615F-49A2-9886-12E71E80483A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17" name="Imagem 16" descr="Uma imagem com edifício&#10;&#10;Descrição gerada automaticamente">
            <a:extLst>
              <a:ext uri="{FF2B5EF4-FFF2-40B4-BE49-F238E27FC236}">
                <a16:creationId xmlns:a16="http://schemas.microsoft.com/office/drawing/2014/main" id="{6E34387F-C9CA-484A-A727-A354C588EE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04" y="870330"/>
            <a:ext cx="5402428" cy="511734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C15AB1E-F8DD-46CF-8882-09B8D12404E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395416" y="594670"/>
            <a:ext cx="2166931" cy="5846692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7991DC2-491F-4D61-9A95-ACB9EDFB3857}"/>
              </a:ext>
            </a:extLst>
          </p:cNvPr>
          <p:cNvSpPr txBox="1"/>
          <p:nvPr/>
        </p:nvSpPr>
        <p:spPr>
          <a:xfrm>
            <a:off x="2410490" y="546559"/>
            <a:ext cx="21669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¡Puede ser necesario lápiz y papel para responder a estas preguntas finales! ...</a:t>
            </a:r>
            <a:endParaRPr lang="ca-ES" sz="24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  <p:sp>
        <p:nvSpPr>
          <p:cNvPr id="15" name="Retângulo: Cantos Arredondados 21">
            <a:hlinkClick r:id="rId10" action="ppaction://hlinksldjump"/>
            <a:extLst>
              <a:ext uri="{FF2B5EF4-FFF2-40B4-BE49-F238E27FC236}">
                <a16:creationId xmlns:a16="http://schemas.microsoft.com/office/drawing/2014/main" id="{AC49D5EB-04A8-4F41-84AF-F720E1E7C04E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Potencia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rgbClr val="F25E4F"/>
                </a:solidFill>
              </a:rPr>
              <a:t> 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18" name="Retângulo: Cantos Arredondados 22">
            <a:hlinkClick r:id="rId11" action="ppaction://hlinksldjump"/>
            <a:extLst>
              <a:ext uri="{FF2B5EF4-FFF2-40B4-BE49-F238E27FC236}">
                <a16:creationId xmlns:a16="http://schemas.microsoft.com/office/drawing/2014/main" id="{F39139C4-5134-4451-8A84-ED0BD20C557F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Otras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Proposiciones</a:t>
            </a:r>
            <a:r>
              <a:rPr lang="ca-ES" b="1" dirty="0">
                <a:solidFill>
                  <a:schemeClr val="tx1"/>
                </a:solidFill>
              </a:rPr>
              <a:t> y Relaciones entre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10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8" name="Retângulo: Cantos Arredondados 27">
            <a:hlinkClick r:id="rId6" action="ppaction://hlinksldjump"/>
            <a:extLst>
              <a:ext uri="{FF2B5EF4-FFF2-40B4-BE49-F238E27FC236}">
                <a16:creationId xmlns:a16="http://schemas.microsoft.com/office/drawing/2014/main" id="{512EAC3B-615F-49A2-9886-12E71E80483A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5" name="Retângulo: Cantos Arredondados 21">
            <a:hlinkClick r:id="rId7" action="ppaction://hlinksldjump"/>
            <a:extLst>
              <a:ext uri="{FF2B5EF4-FFF2-40B4-BE49-F238E27FC236}">
                <a16:creationId xmlns:a16="http://schemas.microsoft.com/office/drawing/2014/main" id="{AC49D5EB-04A8-4F41-84AF-F720E1E7C04E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Potencia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rgbClr val="F25E4F"/>
                </a:solidFill>
              </a:rPr>
              <a:t> 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18" name="Retângulo: Cantos Arredondados 22">
            <a:hlinkClick r:id="rId8" action="ppaction://hlinksldjump"/>
            <a:extLst>
              <a:ext uri="{FF2B5EF4-FFF2-40B4-BE49-F238E27FC236}">
                <a16:creationId xmlns:a16="http://schemas.microsoft.com/office/drawing/2014/main" id="{F39139C4-5134-4451-8A84-ED0BD20C557F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Otras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Proposiciones</a:t>
            </a:r>
            <a:r>
              <a:rPr lang="ca-ES" b="1" dirty="0">
                <a:solidFill>
                  <a:schemeClr val="tx1"/>
                </a:solidFill>
              </a:rPr>
              <a:t> y Relaciones entre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DD4867B1-FAF8-4E68-90D6-1CAF789B5AE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SPRING_QUIZ_SHAPE1">
            <a:extLst>
              <a:ext uri="{FF2B5EF4-FFF2-40B4-BE49-F238E27FC236}">
                <a16:creationId xmlns:a16="http://schemas.microsoft.com/office/drawing/2014/main" id="{718052DB-C9C1-4128-94A9-97CC8B1DB477}"/>
              </a:ext>
            </a:extLst>
          </p:cNvPr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1" name="ISPRING_QUIZ_SHAPE2">
            <a:extLst>
              <a:ext uri="{FF2B5EF4-FFF2-40B4-BE49-F238E27FC236}">
                <a16:creationId xmlns:a16="http://schemas.microsoft.com/office/drawing/2014/main" id="{DE86A2FB-DA41-49F0-B1C1-56B54A074771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s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3" name="ISPRING_QUIZ_SHAPE3">
            <a:extLst>
              <a:ext uri="{FF2B5EF4-FFF2-40B4-BE49-F238E27FC236}">
                <a16:creationId xmlns:a16="http://schemas.microsoft.com/office/drawing/2014/main" id="{8197CE25-5E36-4BC5-8A61-EE1999E29AEA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4" name="ISPRING_QUIZ_SHAPE4">
            <a:extLst>
              <a:ext uri="{FF2B5EF4-FFF2-40B4-BE49-F238E27FC236}">
                <a16:creationId xmlns:a16="http://schemas.microsoft.com/office/drawing/2014/main" id="{2770C9B9-57A1-4D64-BC9D-0F29632295FC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s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1574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/>
              <a:t>By </a:t>
            </a:r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ca-ES" sz="160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3135144" y="450644"/>
            <a:ext cx="7743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¡Esperamos que le haya sido de utilidad!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de la </a:t>
            </a:r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10</a:t>
            </a: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DEE2C1EE-B7BD-454F-A133-9A5E9107186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2DB13659-BE35-40DF-938F-36079C34032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4" name="Retângulo: Cantos Arredondados 23">
            <a:hlinkClick r:id="rId8" action="ppaction://hlinksldjump"/>
            <a:extLst>
              <a:ext uri="{FF2B5EF4-FFF2-40B4-BE49-F238E27FC236}">
                <a16:creationId xmlns:a16="http://schemas.microsoft.com/office/drawing/2014/main" id="{E291826E-8DAC-44D5-869B-4EC099F2672C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A0E5984F-E670-4375-9075-5DCDFC790A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927" y="1657741"/>
            <a:ext cx="1531620" cy="4572000"/>
          </a:xfrm>
          <a:prstGeom prst="rect">
            <a:avLst/>
          </a:prstGeom>
        </p:spPr>
      </p:pic>
      <p:sp>
        <p:nvSpPr>
          <p:cNvPr id="23" name="Retângulo: Cantos Arredondados 21">
            <a:hlinkClick r:id="rId10" action="ppaction://hlinksldjump"/>
            <a:extLst>
              <a:ext uri="{FF2B5EF4-FFF2-40B4-BE49-F238E27FC236}">
                <a16:creationId xmlns:a16="http://schemas.microsoft.com/office/drawing/2014/main" id="{D484140E-6550-41EA-8C28-FF4F7B720A74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Potencia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rgbClr val="F25E4F"/>
                </a:solidFill>
              </a:rPr>
              <a:t> 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22">
            <a:hlinkClick r:id="rId11" action="ppaction://hlinksldjump"/>
            <a:extLst>
              <a:ext uri="{FF2B5EF4-FFF2-40B4-BE49-F238E27FC236}">
                <a16:creationId xmlns:a16="http://schemas.microsoft.com/office/drawing/2014/main" id="{BB509200-96FB-4D65-A410-E844FA25EF5B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Otras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Proposiciones</a:t>
            </a:r>
            <a:r>
              <a:rPr lang="ca-ES" b="1" dirty="0">
                <a:solidFill>
                  <a:schemeClr val="tx1"/>
                </a:solidFill>
              </a:rPr>
              <a:t> y Relaciones entre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10</a:t>
            </a:r>
          </a:p>
        </p:txBody>
      </p:sp>
      <p:sp>
        <p:nvSpPr>
          <p:cNvPr id="16" name="Retângulo: Cantos Arredondados 15">
            <a:hlinkClick r:id="rId4" action="ppaction://hlinksldjump"/>
            <a:extLst>
              <a:ext uri="{FF2B5EF4-FFF2-40B4-BE49-F238E27FC236}">
                <a16:creationId xmlns:a16="http://schemas.microsoft.com/office/drawing/2014/main" id="{6AE79D36-64D2-4665-AE5B-9DA8CCADFE4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CE69B5EE-9C3A-4FE8-ABFE-235F5388C6D4}"/>
              </a:ext>
            </a:extLst>
          </p:cNvPr>
          <p:cNvSpPr/>
          <p:nvPr/>
        </p:nvSpPr>
        <p:spPr>
          <a:xfrm>
            <a:off x="2124000" y="252000"/>
            <a:ext cx="9859639" cy="238856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b="1" u="sng" dirty="0">
              <a:solidFill>
                <a:srgbClr val="F25E4F"/>
              </a:solidFill>
            </a:endParaRP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67DAEE7B-694D-4942-95E2-0C896B23F9A4}"/>
              </a:ext>
            </a:extLst>
          </p:cNvPr>
          <p:cNvSpPr/>
          <p:nvPr/>
        </p:nvSpPr>
        <p:spPr>
          <a:xfrm>
            <a:off x="8923637" y="889280"/>
            <a:ext cx="2668740" cy="11641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8879309C-3413-453F-9135-8C872F71F2C8}"/>
                  </a:ext>
                </a:extLst>
              </p:cNvPr>
              <p:cNvSpPr/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·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·⋯·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ca-ES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8879309C-3413-453F-9135-8C872F71F2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haveta à esquerda 19">
            <a:extLst>
              <a:ext uri="{FF2B5EF4-FFF2-40B4-BE49-F238E27FC236}">
                <a16:creationId xmlns:a16="http://schemas.microsoft.com/office/drawing/2014/main" id="{B7A8C5AA-AE14-4DEF-A6CC-34570512C6E3}"/>
              </a:ext>
            </a:extLst>
          </p:cNvPr>
          <p:cNvSpPr/>
          <p:nvPr/>
        </p:nvSpPr>
        <p:spPr>
          <a:xfrm rot="16200000">
            <a:off x="10431393" y="750988"/>
            <a:ext cx="223936" cy="1612840"/>
          </a:xfrm>
          <a:prstGeom prst="leftBrace">
            <a:avLst>
              <a:gd name="adj1" fmla="val 29763"/>
              <a:gd name="adj2" fmla="val 4852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35075B52-07F1-4B89-85F0-83A924A6ACE1}"/>
                  </a:ext>
                </a:extLst>
              </p:cNvPr>
              <p:cNvSpPr txBox="1"/>
              <p:nvPr/>
            </p:nvSpPr>
            <p:spPr>
              <a:xfrm>
                <a:off x="9951431" y="1684053"/>
                <a:ext cx="11278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ca-E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dirty="0"/>
                  <a:t> factores</a:t>
                </a: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35075B52-07F1-4B89-85F0-83A924A6A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431" y="1684053"/>
                <a:ext cx="1127873" cy="369332"/>
              </a:xfrm>
              <a:prstGeom prst="rect">
                <a:avLst/>
              </a:prstGeom>
              <a:blipFill>
                <a:blip r:embed="rId8"/>
                <a:stretch>
                  <a:fillRect t="-8197" r="-5405" b="-2459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396F2529-9EF6-4C9E-9EE0-9945F3CE4183}"/>
                  </a:ext>
                </a:extLst>
              </p:cNvPr>
              <p:cNvSpPr/>
              <p:nvPr/>
            </p:nvSpPr>
            <p:spPr>
              <a:xfrm>
                <a:off x="2305715" y="889280"/>
                <a:ext cx="6347923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dirty="0">
                    <a:solidFill>
                      <a:sysClr val="windowText" lastClr="000000"/>
                    </a:solidFill>
                  </a:rPr>
                  <a:t>Si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es 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cuadrada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y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es un entero positivo</a:t>
                </a:r>
                <a14:m>
                  <m:oMath xmlns:m="http://schemas.openxmlformats.org/officeDocument/2006/math"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entonces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la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enésima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potencia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de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se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define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como el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producto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por sí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misma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veces.</a:t>
                </a:r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396F2529-9EF6-4C9E-9EE0-9945F3CE41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715" y="889280"/>
                <a:ext cx="6347923" cy="1569660"/>
              </a:xfrm>
              <a:prstGeom prst="rect">
                <a:avLst/>
              </a:prstGeom>
              <a:blipFill>
                <a:blip r:embed="rId9"/>
                <a:stretch>
                  <a:fillRect l="-1440" t="-3113" r="-1440" b="-817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tângulo 22">
            <a:extLst>
              <a:ext uri="{FF2B5EF4-FFF2-40B4-BE49-F238E27FC236}">
                <a16:creationId xmlns:a16="http://schemas.microsoft.com/office/drawing/2014/main" id="{74069F06-07E1-42D0-8357-81F2144F6715}"/>
              </a:ext>
            </a:extLst>
          </p:cNvPr>
          <p:cNvSpPr/>
          <p:nvPr/>
        </p:nvSpPr>
        <p:spPr>
          <a:xfrm>
            <a:off x="2295296" y="427615"/>
            <a:ext cx="1479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 err="1">
                <a:solidFill>
                  <a:srgbClr val="F25E4F"/>
                </a:solidFill>
              </a:rPr>
              <a:t>Definición</a:t>
            </a:r>
            <a:endParaRPr lang="ca-ES" sz="2400" b="1" u="sng" dirty="0">
              <a:solidFill>
                <a:srgbClr val="F25E4F"/>
              </a:solidFill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C4D664DE-F9CC-4C83-A259-DF4E649284C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5" name="Retângulo: Cantos Arredondados 21">
            <a:hlinkClick r:id="rId11" action="ppaction://hlinksldjump"/>
            <a:extLst>
              <a:ext uri="{FF2B5EF4-FFF2-40B4-BE49-F238E27FC236}">
                <a16:creationId xmlns:a16="http://schemas.microsoft.com/office/drawing/2014/main" id="{A75BB533-3BDF-4157-AB23-87E1B0FAD328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Potencia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rgbClr val="F25E4F"/>
                </a:solidFill>
              </a:rPr>
              <a:t> 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2">
            <a:hlinkClick r:id="rId12" action="ppaction://hlinksldjump"/>
            <a:extLst>
              <a:ext uri="{FF2B5EF4-FFF2-40B4-BE49-F238E27FC236}">
                <a16:creationId xmlns:a16="http://schemas.microsoft.com/office/drawing/2014/main" id="{B260497C-8179-475D-803A-B80E00F7248E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Otras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Proposiciones</a:t>
            </a:r>
            <a:r>
              <a:rPr lang="ca-ES" b="1" dirty="0">
                <a:solidFill>
                  <a:schemeClr val="tx1"/>
                </a:solidFill>
              </a:rPr>
              <a:t> y Relaciones entre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 animBg="1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400D90D5-E9E8-4438-A85C-662B03CF32B1}"/>
              </a:ext>
            </a:extLst>
          </p:cNvPr>
          <p:cNvSpPr/>
          <p:nvPr/>
        </p:nvSpPr>
        <p:spPr>
          <a:xfrm>
            <a:off x="2148855" y="2865712"/>
            <a:ext cx="9834783" cy="3770928"/>
          </a:xfrm>
          <a:prstGeom prst="roundRect">
            <a:avLst>
              <a:gd name="adj" fmla="val 9739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3A22DB50-D0D2-46D5-9B29-4CFCCABF65D2}"/>
              </a:ext>
            </a:extLst>
          </p:cNvPr>
          <p:cNvGrpSpPr/>
          <p:nvPr/>
        </p:nvGrpSpPr>
        <p:grpSpPr>
          <a:xfrm>
            <a:off x="4478007" y="4168679"/>
            <a:ext cx="7383701" cy="2373347"/>
            <a:chOff x="4720366" y="4225444"/>
            <a:chExt cx="6600911" cy="220919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EB4EC04E-6892-4EE5-96CC-0FEF29840A16}"/>
                </a:ext>
              </a:extLst>
            </p:cNvPr>
            <p:cNvSpPr/>
            <p:nvPr/>
          </p:nvSpPr>
          <p:spPr>
            <a:xfrm>
              <a:off x="4720366" y="4225444"/>
              <a:ext cx="6584522" cy="2209199"/>
            </a:xfrm>
            <a:prstGeom prst="rect">
              <a:avLst/>
            </a:prstGeom>
            <a:grp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04D02545-9F31-4A85-895E-8A0C6BB56EF6}"/>
                </a:ext>
              </a:extLst>
            </p:cNvPr>
            <p:cNvSpPr/>
            <p:nvPr/>
          </p:nvSpPr>
          <p:spPr>
            <a:xfrm>
              <a:off x="4756799" y="4311921"/>
              <a:ext cx="6564478" cy="117460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ca-ES" sz="2800" b="1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¡BUEN TRABAJO! </a:t>
              </a:r>
              <a:r>
                <a:rPr lang="ca-ES" sz="2400" dirty="0"/>
                <a:t>¡</a:t>
              </a:r>
              <a:r>
                <a:rPr lang="ca-ES" sz="2400" dirty="0" err="1"/>
                <a:t>Mediante</a:t>
              </a:r>
              <a:r>
                <a:rPr lang="ca-ES" sz="2400" dirty="0"/>
                <a:t> la </a:t>
              </a:r>
              <a:r>
                <a:rPr lang="ca-ES" sz="2400" b="1" dirty="0" err="1"/>
                <a:t>multiplicación</a:t>
              </a:r>
              <a:r>
                <a:rPr lang="ca-ES" sz="2400" b="1" dirty="0"/>
                <a:t> de </a:t>
              </a:r>
              <a:r>
                <a:rPr lang="ca-ES" sz="2400" b="1" dirty="0" err="1"/>
                <a:t>matrices</a:t>
              </a:r>
              <a:r>
                <a:rPr lang="ca-ES" sz="2400" dirty="0"/>
                <a:t>!...</a:t>
              </a:r>
            </a:p>
            <a:p>
              <a:r>
                <a:rPr lang="ca-ES" sz="2400" dirty="0"/>
                <a:t>                                          </a:t>
              </a:r>
              <a:r>
                <a:rPr lang="ca-ES" sz="2000" dirty="0"/>
                <a:t>(</a:t>
              </a:r>
              <a:r>
                <a:rPr lang="ca-ES" sz="2000" dirty="0" err="1"/>
                <a:t>filas</a:t>
              </a:r>
              <a:r>
                <a:rPr lang="ca-ES" sz="2000" dirty="0"/>
                <a:t> 1</a:t>
              </a:r>
              <a:r>
                <a:rPr lang="ca-ES" sz="2000" baseline="30000" dirty="0"/>
                <a:t>a</a:t>
              </a:r>
              <a:r>
                <a:rPr lang="ca-ES" sz="2000" dirty="0"/>
                <a:t> x columnas2</a:t>
              </a:r>
              <a:r>
                <a:rPr lang="ca-ES" sz="2000" baseline="30000" dirty="0"/>
                <a:t>a</a:t>
              </a:r>
              <a:r>
                <a:rPr lang="ca-ES" sz="2000" dirty="0"/>
                <a:t>)</a:t>
              </a:r>
              <a:endParaRPr lang="ca-E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tângulo 43">
                  <a:extLst>
                    <a:ext uri="{FF2B5EF4-FFF2-40B4-BE49-F238E27FC236}">
                      <a16:creationId xmlns:a16="http://schemas.microsoft.com/office/drawing/2014/main" id="{A500B033-038B-422F-8A00-1D46D3372FAF}"/>
                    </a:ext>
                  </a:extLst>
                </p:cNvPr>
                <p:cNvSpPr/>
                <p:nvPr/>
              </p:nvSpPr>
              <p:spPr>
                <a:xfrm>
                  <a:off x="4783441" y="5190737"/>
                  <a:ext cx="5926849" cy="12359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ca-ES" sz="24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sz="24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ca-ES" sz="24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ca-ES" sz="2400" b="1" i="1" spc="-3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ca-ES" sz="2400" b="1" i="1" spc="-30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ca-ES" sz="2400" b="1" i="1" spc="-300" dirty="0">
                    <a:solidFill>
                      <a:sysClr val="windowText" lastClr="000000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ca-ES" sz="2400" b="1" spc="-300" dirty="0">
                      <a:solidFill>
                        <a:sysClr val="windowText" lastClr="000000"/>
                      </a:solidFill>
                    </a:rPr>
                    <a:t>              </a:t>
                  </a:r>
                  <a14:m>
                    <m:oMath xmlns:m="http://schemas.openxmlformats.org/officeDocument/2006/math">
                      <m:r>
                        <a:rPr lang="ca-ES" sz="2400" b="1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ca-ES" sz="2400" b="1" spc="-300" dirty="0">
                      <a:solidFill>
                        <a:sysClr val="windowText" lastClr="0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ca-ES" sz="2400" b="1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 spc="-30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a-ES" sz="240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1+2</m:t>
                                </m:r>
                                <m:r>
                                  <a:rPr lang="ca-ES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×4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ca-ES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a-ES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a-ES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</m:t>
                                </m:r>
                                <m:r>
                                  <a:rPr lang="ca-ES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ca-ES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×1+2×4</m:t>
                                </m:r>
                              </m:e>
                              <m:e>
                                <m:r>
                                  <a:rPr lang="ca-ES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ca-ES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a-ES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</m:t>
                                </m:r>
                                <m:r>
                                  <a:rPr lang="ca-ES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2400" b="1" i="1" spc="-3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4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e>
                              <m:e>
                                <m:r>
                                  <a:rPr lang="ca-ES" sz="24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e>
                              <m:e>
                                <m:r>
                                  <a:rPr lang="ca-ES" sz="24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endParaRPr lang="ca-ES" sz="2400" b="1" spc="-300" dirty="0"/>
                </a:p>
              </p:txBody>
            </p:sp>
          </mc:Choice>
          <mc:Fallback xmlns="">
            <p:sp>
              <p:nvSpPr>
                <p:cNvPr id="44" name="Retângulo 43">
                  <a:extLst>
                    <a:ext uri="{FF2B5EF4-FFF2-40B4-BE49-F238E27FC236}">
                      <a16:creationId xmlns:a16="http://schemas.microsoft.com/office/drawing/2014/main" id="{A500B033-038B-422F-8A00-1D46D3372F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3441" y="5190737"/>
                  <a:ext cx="5926849" cy="123596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6" name="Imagem 55">
            <a:extLst>
              <a:ext uri="{FF2B5EF4-FFF2-40B4-BE49-F238E27FC236}">
                <a16:creationId xmlns:a16="http://schemas.microsoft.com/office/drawing/2014/main" id="{5EEC9121-016F-4B87-ADFB-A24332AE3E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26"/>
          <a:stretch/>
        </p:blipFill>
        <p:spPr>
          <a:xfrm flipH="1">
            <a:off x="4122726" y="4148178"/>
            <a:ext cx="2036060" cy="2470990"/>
          </a:xfrm>
          <a:prstGeom prst="rect">
            <a:avLst/>
          </a:prstGeom>
        </p:spPr>
      </p:pic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10</a:t>
            </a:r>
          </a:p>
        </p:txBody>
      </p:sp>
      <p:sp>
        <p:nvSpPr>
          <p:cNvPr id="16" name="Retângulo: Cantos Arredondados 15">
            <a:hlinkClick r:id="rId9" action="ppaction://hlinksldjump"/>
            <a:extLst>
              <a:ext uri="{FF2B5EF4-FFF2-40B4-BE49-F238E27FC236}">
                <a16:creationId xmlns:a16="http://schemas.microsoft.com/office/drawing/2014/main" id="{6AE79D36-64D2-4665-AE5B-9DA8CCADFE4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92337186-8EF2-4FD8-B536-C4753C11B13A}"/>
              </a:ext>
            </a:extLst>
          </p:cNvPr>
          <p:cNvSpPr/>
          <p:nvPr/>
        </p:nvSpPr>
        <p:spPr>
          <a:xfrm>
            <a:off x="2124000" y="252000"/>
            <a:ext cx="9859639" cy="238856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b="1" u="sng" dirty="0">
              <a:solidFill>
                <a:srgbClr val="F25E4F"/>
              </a:solidFill>
            </a:endParaRP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69197425-400E-4F88-9226-856DA7B96A48}"/>
              </a:ext>
            </a:extLst>
          </p:cNvPr>
          <p:cNvSpPr/>
          <p:nvPr/>
        </p:nvSpPr>
        <p:spPr>
          <a:xfrm>
            <a:off x="8923637" y="889280"/>
            <a:ext cx="2668740" cy="11641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F1C98CDE-7052-438E-8AF8-BF1837E3EDE6}"/>
                  </a:ext>
                </a:extLst>
              </p:cNvPr>
              <p:cNvSpPr/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·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·⋯·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ca-ES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F1C98CDE-7052-438E-8AF8-BF1837E3E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haveta à esquerda 26">
            <a:extLst>
              <a:ext uri="{FF2B5EF4-FFF2-40B4-BE49-F238E27FC236}">
                <a16:creationId xmlns:a16="http://schemas.microsoft.com/office/drawing/2014/main" id="{1E4D4B40-5548-41BF-A00F-0B9B85B56E12}"/>
              </a:ext>
            </a:extLst>
          </p:cNvPr>
          <p:cNvSpPr/>
          <p:nvPr/>
        </p:nvSpPr>
        <p:spPr>
          <a:xfrm rot="16200000">
            <a:off x="10431393" y="750988"/>
            <a:ext cx="223936" cy="1612840"/>
          </a:xfrm>
          <a:prstGeom prst="leftBrace">
            <a:avLst>
              <a:gd name="adj1" fmla="val 29763"/>
              <a:gd name="adj2" fmla="val 4852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FAEA7395-D874-4C60-9AF3-40C08C630E64}"/>
                  </a:ext>
                </a:extLst>
              </p:cNvPr>
              <p:cNvSpPr txBox="1"/>
              <p:nvPr/>
            </p:nvSpPr>
            <p:spPr>
              <a:xfrm>
                <a:off x="9951431" y="1684053"/>
                <a:ext cx="11278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ca-E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dirty="0"/>
                  <a:t> factores</a:t>
                </a:r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FAEA7395-D874-4C60-9AF3-40C08C630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431" y="1684053"/>
                <a:ext cx="1127873" cy="369332"/>
              </a:xfrm>
              <a:prstGeom prst="rect">
                <a:avLst/>
              </a:prstGeom>
              <a:blipFill>
                <a:blip r:embed="rId27"/>
                <a:stretch>
                  <a:fillRect t="-8197" r="-5405" b="-2459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7C14D584-1758-4CD3-ADB9-598B54444B5E}"/>
                  </a:ext>
                </a:extLst>
              </p:cNvPr>
              <p:cNvSpPr/>
              <p:nvPr/>
            </p:nvSpPr>
            <p:spPr>
              <a:xfrm>
                <a:off x="2305715" y="889280"/>
                <a:ext cx="6347923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dirty="0">
                    <a:solidFill>
                      <a:sysClr val="windowText" lastClr="000000"/>
                    </a:solidFill>
                  </a:rPr>
                  <a:t>Si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es 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cuadrada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y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es un entero positivo</a:t>
                </a:r>
                <a14:m>
                  <m:oMath xmlns:m="http://schemas.openxmlformats.org/officeDocument/2006/math">
                    <m: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entonces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la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enésima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potencia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de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se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define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como el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producto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por sí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misma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veces.</a:t>
                </a:r>
              </a:p>
            </p:txBody>
          </p:sp>
        </mc:Choice>
        <mc:Fallback xmlns="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7C14D584-1758-4CD3-ADB9-598B54444B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715" y="889280"/>
                <a:ext cx="6347923" cy="1569660"/>
              </a:xfrm>
              <a:prstGeom prst="rect">
                <a:avLst/>
              </a:prstGeom>
              <a:blipFill>
                <a:blip r:embed="rId28"/>
                <a:stretch>
                  <a:fillRect l="-1440" t="-3113" r="-1440" b="-817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tângulo 29">
            <a:extLst>
              <a:ext uri="{FF2B5EF4-FFF2-40B4-BE49-F238E27FC236}">
                <a16:creationId xmlns:a16="http://schemas.microsoft.com/office/drawing/2014/main" id="{00BDFBBE-F57D-4CAA-9C11-DEFFED14D387}"/>
              </a:ext>
            </a:extLst>
          </p:cNvPr>
          <p:cNvSpPr/>
          <p:nvPr/>
        </p:nvSpPr>
        <p:spPr>
          <a:xfrm>
            <a:off x="2295296" y="427615"/>
            <a:ext cx="1479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 err="1">
                <a:solidFill>
                  <a:srgbClr val="F25E4F"/>
                </a:solidFill>
              </a:rPr>
              <a:t>Definición</a:t>
            </a:r>
            <a:endParaRPr lang="ca-ES" sz="2400" b="1" u="sng" dirty="0">
              <a:solidFill>
                <a:srgbClr val="F25E4F"/>
              </a:solidFill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80848418-0763-4359-B4D5-AB1AFEF1500A}"/>
              </a:ext>
            </a:extLst>
          </p:cNvPr>
          <p:cNvSpPr/>
          <p:nvPr/>
        </p:nvSpPr>
        <p:spPr>
          <a:xfrm>
            <a:off x="2402280" y="2876697"/>
            <a:ext cx="134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 err="1">
                <a:solidFill>
                  <a:srgbClr val="29A6FF"/>
                </a:solidFill>
              </a:rPr>
              <a:t>Ejemplos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DE4CDB4A-54BB-45CE-A844-81F98E6E1B18}"/>
                  </a:ext>
                </a:extLst>
              </p:cNvPr>
              <p:cNvSpPr/>
              <p:nvPr/>
            </p:nvSpPr>
            <p:spPr>
              <a:xfrm>
                <a:off x="2357924" y="3152449"/>
                <a:ext cx="3121752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sz="2400" dirty="0" err="1">
                    <a:solidFill>
                      <a:sysClr val="windowText" lastClr="000000"/>
                    </a:solidFill>
                  </a:rPr>
                  <a:t>Considere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endParaRPr lang="ca-ES" sz="2400" dirty="0"/>
              </a:p>
            </p:txBody>
          </p:sp>
        </mc:Choice>
        <mc:Fallback xmlns="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DE4CDB4A-54BB-45CE-A844-81F98E6E1B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924" y="3152449"/>
                <a:ext cx="3121752" cy="705771"/>
              </a:xfrm>
              <a:prstGeom prst="rect">
                <a:avLst/>
              </a:prstGeom>
              <a:blipFill>
                <a:blip r:embed="rId29"/>
                <a:stretch>
                  <a:fillRect l="-3125" b="-258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FACFD666-0144-4E4A-9E1D-2F1D03D4F623}"/>
                  </a:ext>
                </a:extLst>
              </p:cNvPr>
              <p:cNvSpPr/>
              <p:nvPr/>
            </p:nvSpPr>
            <p:spPr>
              <a:xfrm>
                <a:off x="5397701" y="3307286"/>
                <a:ext cx="47592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sz="2400" dirty="0">
                    <a:solidFill>
                      <a:sysClr val="windowText" lastClr="000000"/>
                    </a:solidFill>
                  </a:rPr>
                  <a:t>, ¿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sabe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cuál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de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estas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matrices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a-ES" sz="2400" dirty="0"/>
                  <a:t>?</a:t>
                </a:r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FACFD666-0144-4E4A-9E1D-2F1D03D4F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701" y="3307286"/>
                <a:ext cx="4759252" cy="461665"/>
              </a:xfrm>
              <a:prstGeom prst="rect">
                <a:avLst/>
              </a:prstGeom>
              <a:blipFill>
                <a:blip r:embed="rId30"/>
                <a:stretch>
                  <a:fillRect l="-1921" t="-10667" r="-1024" b="-30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tângulo 34">
            <a:extLst>
              <a:ext uri="{FF2B5EF4-FFF2-40B4-BE49-F238E27FC236}">
                <a16:creationId xmlns:a16="http://schemas.microsoft.com/office/drawing/2014/main" id="{142D49B1-9EF2-4AA5-8568-3019551C53D5}"/>
              </a:ext>
            </a:extLst>
          </p:cNvPr>
          <p:cNvSpPr/>
          <p:nvPr/>
        </p:nvSpPr>
        <p:spPr>
          <a:xfrm>
            <a:off x="4988916" y="3666407"/>
            <a:ext cx="7147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600" dirty="0">
                <a:solidFill>
                  <a:srgbClr val="0C2B8E"/>
                </a:solidFill>
              </a:rPr>
              <a:t>(¡</a:t>
            </a:r>
            <a:r>
              <a:rPr lang="ca-ES" sz="1600" b="1" dirty="0" err="1">
                <a:solidFill>
                  <a:srgbClr val="0C2B8E"/>
                </a:solidFill>
              </a:rPr>
              <a:t>Haga</a:t>
            </a:r>
            <a:r>
              <a:rPr lang="ca-ES" sz="1600" b="1" dirty="0">
                <a:solidFill>
                  <a:srgbClr val="0C2B8E"/>
                </a:solidFill>
              </a:rPr>
              <a:t> un </a:t>
            </a:r>
            <a:r>
              <a:rPr lang="ca-ES" sz="1600" b="1" dirty="0" err="1">
                <a:solidFill>
                  <a:srgbClr val="0C2B8E"/>
                </a:solidFill>
              </a:rPr>
              <a:t>poco</a:t>
            </a:r>
            <a:r>
              <a:rPr lang="ca-ES" sz="1600" b="1" dirty="0">
                <a:solidFill>
                  <a:srgbClr val="0C2B8E"/>
                </a:solidFill>
              </a:rPr>
              <a:t> de </a:t>
            </a:r>
            <a:r>
              <a:rPr lang="ca-ES" sz="1600" b="1" dirty="0" err="1">
                <a:solidFill>
                  <a:srgbClr val="0C2B8E"/>
                </a:solidFill>
              </a:rPr>
              <a:t>trabajo</a:t>
            </a:r>
            <a:r>
              <a:rPr lang="ca-ES" sz="1600" b="1" dirty="0">
                <a:solidFill>
                  <a:srgbClr val="0C2B8E"/>
                </a:solidFill>
              </a:rPr>
              <a:t> antes de “</a:t>
            </a:r>
            <a:r>
              <a:rPr lang="ca-ES" sz="1600" b="1" dirty="0" err="1">
                <a:solidFill>
                  <a:srgbClr val="0C2B8E"/>
                </a:solidFill>
              </a:rPr>
              <a:t>probar</a:t>
            </a:r>
            <a:r>
              <a:rPr lang="ca-ES" sz="1600" b="1" dirty="0">
                <a:solidFill>
                  <a:srgbClr val="0C2B8E"/>
                </a:solidFill>
              </a:rPr>
              <a:t> </a:t>
            </a:r>
            <a:r>
              <a:rPr lang="ca-ES" sz="1600" b="1" dirty="0" err="1">
                <a:solidFill>
                  <a:srgbClr val="0C2B8E"/>
                </a:solidFill>
              </a:rPr>
              <a:t>suerte</a:t>
            </a:r>
            <a:r>
              <a:rPr lang="ca-ES" sz="1600" b="1" dirty="0">
                <a:solidFill>
                  <a:srgbClr val="0C2B8E"/>
                </a:solidFill>
              </a:rPr>
              <a:t>"!</a:t>
            </a:r>
            <a:r>
              <a:rPr lang="ca-ES" sz="1600" dirty="0">
                <a:solidFill>
                  <a:srgbClr val="0C2B8E"/>
                </a:solidFill>
              </a:rPr>
              <a:t> ¡</a:t>
            </a:r>
            <a:r>
              <a:rPr lang="ca-ES" sz="1600" b="1" dirty="0" err="1">
                <a:solidFill>
                  <a:srgbClr val="0C2B8E"/>
                </a:solidFill>
              </a:rPr>
              <a:t>Selecciónela</a:t>
            </a:r>
            <a:r>
              <a:rPr lang="ca-ES" sz="1600" b="1" dirty="0">
                <a:solidFill>
                  <a:srgbClr val="0C2B8E"/>
                </a:solidFill>
              </a:rPr>
              <a:t> </a:t>
            </a:r>
            <a:r>
              <a:rPr lang="ca-ES" sz="1600" b="1" dirty="0" err="1">
                <a:solidFill>
                  <a:srgbClr val="0C2B8E"/>
                </a:solidFill>
              </a:rPr>
              <a:t>haciendo</a:t>
            </a:r>
            <a:r>
              <a:rPr lang="ca-ES" sz="1600" b="1" dirty="0">
                <a:solidFill>
                  <a:srgbClr val="0C2B8E"/>
                </a:solidFill>
              </a:rPr>
              <a:t> CLIC</a:t>
            </a:r>
            <a:r>
              <a:rPr lang="ca-ES" sz="1600" dirty="0">
                <a:solidFill>
                  <a:srgbClr val="0C2B8E"/>
                </a:solidFill>
              </a:rPr>
              <a:t>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: Cantos Arredondados 35">
                <a:extLst>
                  <a:ext uri="{FF2B5EF4-FFF2-40B4-BE49-F238E27FC236}">
                    <a16:creationId xmlns:a16="http://schemas.microsoft.com/office/drawing/2014/main" id="{C7C818C1-8A56-4167-93AD-82A3B0800736}"/>
                  </a:ext>
                </a:extLst>
              </p:cNvPr>
              <p:cNvSpPr/>
              <p:nvPr/>
            </p:nvSpPr>
            <p:spPr>
              <a:xfrm>
                <a:off x="2525620" y="4852483"/>
                <a:ext cx="1372876" cy="780853"/>
              </a:xfrm>
              <a:prstGeom prst="roundRect">
                <a:avLst/>
              </a:prstGeom>
              <a:ln>
                <a:solidFill>
                  <a:srgbClr val="29A6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ca-ES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6" name="Retângulo: Cantos Arredondados 35">
                <a:extLst>
                  <a:ext uri="{FF2B5EF4-FFF2-40B4-BE49-F238E27FC236}">
                    <a16:creationId xmlns:a16="http://schemas.microsoft.com/office/drawing/2014/main" id="{C7C818C1-8A56-4167-93AD-82A3B0800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620" y="4852483"/>
                <a:ext cx="1372876" cy="780853"/>
              </a:xfrm>
              <a:prstGeom prst="round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: Cantos Arredondados 36">
                <a:extLst>
                  <a:ext uri="{FF2B5EF4-FFF2-40B4-BE49-F238E27FC236}">
                    <a16:creationId xmlns:a16="http://schemas.microsoft.com/office/drawing/2014/main" id="{5C24B03B-8024-467B-837F-C37E4B7AC98B}"/>
                  </a:ext>
                </a:extLst>
              </p:cNvPr>
              <p:cNvSpPr/>
              <p:nvPr/>
            </p:nvSpPr>
            <p:spPr>
              <a:xfrm>
                <a:off x="2615924" y="3992220"/>
                <a:ext cx="1181724" cy="783477"/>
              </a:xfrm>
              <a:prstGeom prst="roundRect">
                <a:avLst/>
              </a:prstGeom>
              <a:ln>
                <a:solidFill>
                  <a:srgbClr val="29A6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ca-ES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7" name="Retângulo: Cantos Arredondados 36">
                <a:extLst>
                  <a:ext uri="{FF2B5EF4-FFF2-40B4-BE49-F238E27FC236}">
                    <a16:creationId xmlns:a16="http://schemas.microsoft.com/office/drawing/2014/main" id="{5C24B03B-8024-467B-837F-C37E4B7AC9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924" y="3992220"/>
                <a:ext cx="1181724" cy="783477"/>
              </a:xfrm>
              <a:prstGeom prst="round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: Cantos Arredondados 37">
                <a:extLst>
                  <a:ext uri="{FF2B5EF4-FFF2-40B4-BE49-F238E27FC236}">
                    <a16:creationId xmlns:a16="http://schemas.microsoft.com/office/drawing/2014/main" id="{A6994901-5CB3-4F6F-B249-A405A329269E}"/>
                  </a:ext>
                </a:extLst>
              </p:cNvPr>
              <p:cNvSpPr/>
              <p:nvPr/>
            </p:nvSpPr>
            <p:spPr>
              <a:xfrm>
                <a:off x="2615924" y="5710122"/>
                <a:ext cx="1269980" cy="791778"/>
              </a:xfrm>
              <a:prstGeom prst="roundRect">
                <a:avLst/>
              </a:prstGeom>
              <a:ln>
                <a:solidFill>
                  <a:srgbClr val="29A6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ca-ES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8" name="Retângulo: Cantos Arredondados 37">
                <a:extLst>
                  <a:ext uri="{FF2B5EF4-FFF2-40B4-BE49-F238E27FC236}">
                    <a16:creationId xmlns:a16="http://schemas.microsoft.com/office/drawing/2014/main" id="{A6994901-5CB3-4F6F-B249-A405A32926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924" y="5710122"/>
                <a:ext cx="1269980" cy="791778"/>
              </a:xfrm>
              <a:prstGeom prst="round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reeform 18">
            <a:extLst>
              <a:ext uri="{FF2B5EF4-FFF2-40B4-BE49-F238E27FC236}">
                <a16:creationId xmlns:a16="http://schemas.microsoft.com/office/drawing/2014/main" id="{1C057BD6-D445-47AA-891A-D4416B5CD2A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934612" y="4148178"/>
            <a:ext cx="511950" cy="513295"/>
          </a:xfrm>
          <a:custGeom>
            <a:avLst/>
            <a:gdLst>
              <a:gd name="T0" fmla="*/ 112 w 168"/>
              <a:gd name="T1" fmla="*/ 84 h 168"/>
              <a:gd name="T2" fmla="*/ 160 w 168"/>
              <a:gd name="T3" fmla="*/ 36 h 168"/>
              <a:gd name="T4" fmla="*/ 160 w 168"/>
              <a:gd name="T5" fmla="*/ 8 h 168"/>
              <a:gd name="T6" fmla="*/ 132 w 168"/>
              <a:gd name="T7" fmla="*/ 8 h 168"/>
              <a:gd name="T8" fmla="*/ 84 w 168"/>
              <a:gd name="T9" fmla="*/ 56 h 168"/>
              <a:gd name="T10" fmla="*/ 36 w 168"/>
              <a:gd name="T11" fmla="*/ 8 h 168"/>
              <a:gd name="T12" fmla="*/ 8 w 168"/>
              <a:gd name="T13" fmla="*/ 8 h 168"/>
              <a:gd name="T14" fmla="*/ 8 w 168"/>
              <a:gd name="T15" fmla="*/ 36 h 168"/>
              <a:gd name="T16" fmla="*/ 56 w 168"/>
              <a:gd name="T17" fmla="*/ 84 h 168"/>
              <a:gd name="T18" fmla="*/ 8 w 168"/>
              <a:gd name="T19" fmla="*/ 132 h 168"/>
              <a:gd name="T20" fmla="*/ 8 w 168"/>
              <a:gd name="T21" fmla="*/ 160 h 168"/>
              <a:gd name="T22" fmla="*/ 36 w 168"/>
              <a:gd name="T23" fmla="*/ 160 h 168"/>
              <a:gd name="T24" fmla="*/ 84 w 168"/>
              <a:gd name="T25" fmla="*/ 112 h 168"/>
              <a:gd name="T26" fmla="*/ 132 w 168"/>
              <a:gd name="T27" fmla="*/ 160 h 168"/>
              <a:gd name="T28" fmla="*/ 160 w 168"/>
              <a:gd name="T29" fmla="*/ 160 h 168"/>
              <a:gd name="T30" fmla="*/ 160 w 168"/>
              <a:gd name="T31" fmla="*/ 132 h 168"/>
              <a:gd name="T32" fmla="*/ 112 w 168"/>
              <a:gd name="T33" fmla="*/ 84 h 168"/>
              <a:gd name="T34" fmla="*/ 151 w 168"/>
              <a:gd name="T35" fmla="*/ 151 h 168"/>
              <a:gd name="T36" fmla="*/ 140 w 168"/>
              <a:gd name="T37" fmla="*/ 151 h 168"/>
              <a:gd name="T38" fmla="*/ 84 w 168"/>
              <a:gd name="T39" fmla="*/ 95 h 168"/>
              <a:gd name="T40" fmla="*/ 28 w 168"/>
              <a:gd name="T41" fmla="*/ 151 h 168"/>
              <a:gd name="T42" fmla="*/ 17 w 168"/>
              <a:gd name="T43" fmla="*/ 151 h 168"/>
              <a:gd name="T44" fmla="*/ 17 w 168"/>
              <a:gd name="T45" fmla="*/ 140 h 168"/>
              <a:gd name="T46" fmla="*/ 73 w 168"/>
              <a:gd name="T47" fmla="*/ 84 h 168"/>
              <a:gd name="T48" fmla="*/ 17 w 168"/>
              <a:gd name="T49" fmla="*/ 28 h 168"/>
              <a:gd name="T50" fmla="*/ 17 w 168"/>
              <a:gd name="T51" fmla="*/ 16 h 168"/>
              <a:gd name="T52" fmla="*/ 28 w 168"/>
              <a:gd name="T53" fmla="*/ 16 h 168"/>
              <a:gd name="T54" fmla="*/ 84 w 168"/>
              <a:gd name="T55" fmla="*/ 73 h 168"/>
              <a:gd name="T56" fmla="*/ 140 w 168"/>
              <a:gd name="T57" fmla="*/ 17 h 168"/>
              <a:gd name="T58" fmla="*/ 151 w 168"/>
              <a:gd name="T59" fmla="*/ 17 h 168"/>
              <a:gd name="T60" fmla="*/ 151 w 168"/>
              <a:gd name="T61" fmla="*/ 28 h 168"/>
              <a:gd name="T62" fmla="*/ 95 w 168"/>
              <a:gd name="T63" fmla="*/ 84 h 168"/>
              <a:gd name="T64" fmla="*/ 151 w 168"/>
              <a:gd name="T65" fmla="*/ 140 h 168"/>
              <a:gd name="T66" fmla="*/ 151 w 168"/>
              <a:gd name="T67" fmla="*/ 15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8" h="168">
                <a:moveTo>
                  <a:pt x="112" y="84"/>
                </a:moveTo>
                <a:cubicBezTo>
                  <a:pt x="160" y="36"/>
                  <a:pt x="160" y="36"/>
                  <a:pt x="160" y="36"/>
                </a:cubicBezTo>
                <a:cubicBezTo>
                  <a:pt x="168" y="29"/>
                  <a:pt x="168" y="16"/>
                  <a:pt x="160" y="8"/>
                </a:cubicBezTo>
                <a:cubicBezTo>
                  <a:pt x="152" y="0"/>
                  <a:pt x="139" y="0"/>
                  <a:pt x="132" y="8"/>
                </a:cubicBezTo>
                <a:cubicBezTo>
                  <a:pt x="84" y="56"/>
                  <a:pt x="84" y="56"/>
                  <a:pt x="84" y="56"/>
                </a:cubicBezTo>
                <a:cubicBezTo>
                  <a:pt x="36" y="8"/>
                  <a:pt x="36" y="8"/>
                  <a:pt x="36" y="8"/>
                </a:cubicBezTo>
                <a:cubicBezTo>
                  <a:pt x="29" y="0"/>
                  <a:pt x="16" y="0"/>
                  <a:pt x="8" y="8"/>
                </a:cubicBezTo>
                <a:cubicBezTo>
                  <a:pt x="0" y="16"/>
                  <a:pt x="0" y="28"/>
                  <a:pt x="8" y="36"/>
                </a:cubicBezTo>
                <a:cubicBezTo>
                  <a:pt x="56" y="84"/>
                  <a:pt x="56" y="84"/>
                  <a:pt x="56" y="84"/>
                </a:cubicBezTo>
                <a:cubicBezTo>
                  <a:pt x="8" y="132"/>
                  <a:pt x="8" y="132"/>
                  <a:pt x="8" y="132"/>
                </a:cubicBezTo>
                <a:cubicBezTo>
                  <a:pt x="0" y="139"/>
                  <a:pt x="0" y="152"/>
                  <a:pt x="8" y="160"/>
                </a:cubicBezTo>
                <a:cubicBezTo>
                  <a:pt x="16" y="168"/>
                  <a:pt x="29" y="168"/>
                  <a:pt x="36" y="160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9" y="168"/>
                  <a:pt x="152" y="168"/>
                  <a:pt x="160" y="160"/>
                </a:cubicBezTo>
                <a:cubicBezTo>
                  <a:pt x="168" y="152"/>
                  <a:pt x="168" y="139"/>
                  <a:pt x="160" y="132"/>
                </a:cubicBezTo>
                <a:lnTo>
                  <a:pt x="112" y="84"/>
                </a:lnTo>
                <a:close/>
                <a:moveTo>
                  <a:pt x="151" y="151"/>
                </a:moveTo>
                <a:cubicBezTo>
                  <a:pt x="148" y="154"/>
                  <a:pt x="143" y="154"/>
                  <a:pt x="140" y="151"/>
                </a:cubicBezTo>
                <a:cubicBezTo>
                  <a:pt x="84" y="95"/>
                  <a:pt x="84" y="95"/>
                  <a:pt x="84" y="95"/>
                </a:cubicBezTo>
                <a:cubicBezTo>
                  <a:pt x="28" y="151"/>
                  <a:pt x="28" y="151"/>
                  <a:pt x="28" y="151"/>
                </a:cubicBezTo>
                <a:cubicBezTo>
                  <a:pt x="25" y="154"/>
                  <a:pt x="20" y="154"/>
                  <a:pt x="17" y="151"/>
                </a:cubicBezTo>
                <a:cubicBezTo>
                  <a:pt x="14" y="148"/>
                  <a:pt x="14" y="143"/>
                  <a:pt x="17" y="140"/>
                </a:cubicBezTo>
                <a:cubicBezTo>
                  <a:pt x="73" y="84"/>
                  <a:pt x="73" y="84"/>
                  <a:pt x="73" y="84"/>
                </a:cubicBezTo>
                <a:cubicBezTo>
                  <a:pt x="17" y="28"/>
                  <a:pt x="17" y="28"/>
                  <a:pt x="17" y="28"/>
                </a:cubicBezTo>
                <a:cubicBezTo>
                  <a:pt x="13" y="25"/>
                  <a:pt x="13" y="20"/>
                  <a:pt x="17" y="16"/>
                </a:cubicBezTo>
                <a:cubicBezTo>
                  <a:pt x="20" y="13"/>
                  <a:pt x="25" y="13"/>
                  <a:pt x="28" y="16"/>
                </a:cubicBezTo>
                <a:cubicBezTo>
                  <a:pt x="84" y="73"/>
                  <a:pt x="84" y="73"/>
                  <a:pt x="84" y="73"/>
                </a:cubicBezTo>
                <a:cubicBezTo>
                  <a:pt x="140" y="17"/>
                  <a:pt x="140" y="17"/>
                  <a:pt x="140" y="17"/>
                </a:cubicBezTo>
                <a:cubicBezTo>
                  <a:pt x="143" y="13"/>
                  <a:pt x="148" y="13"/>
                  <a:pt x="151" y="17"/>
                </a:cubicBezTo>
                <a:cubicBezTo>
                  <a:pt x="155" y="20"/>
                  <a:pt x="155" y="25"/>
                  <a:pt x="151" y="28"/>
                </a:cubicBezTo>
                <a:cubicBezTo>
                  <a:pt x="95" y="84"/>
                  <a:pt x="95" y="84"/>
                  <a:pt x="95" y="84"/>
                </a:cubicBezTo>
                <a:cubicBezTo>
                  <a:pt x="151" y="140"/>
                  <a:pt x="151" y="140"/>
                  <a:pt x="151" y="140"/>
                </a:cubicBezTo>
                <a:cubicBezTo>
                  <a:pt x="155" y="143"/>
                  <a:pt x="155" y="148"/>
                  <a:pt x="151" y="151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8B8B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 dirty="0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0E4A2894-6D6B-410A-807E-91E1D16D1D9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927401" y="5060390"/>
            <a:ext cx="535302" cy="397087"/>
          </a:xfrm>
          <a:custGeom>
            <a:avLst/>
            <a:gdLst>
              <a:gd name="T0" fmla="*/ 177 w 200"/>
              <a:gd name="T1" fmla="*/ 12 h 148"/>
              <a:gd name="T2" fmla="*/ 185 w 200"/>
              <a:gd name="T3" fmla="*/ 15 h 148"/>
              <a:gd name="T4" fmla="*/ 185 w 200"/>
              <a:gd name="T5" fmla="*/ 30 h 148"/>
              <a:gd name="T6" fmla="*/ 80 w 200"/>
              <a:gd name="T7" fmla="*/ 133 h 148"/>
              <a:gd name="T8" fmla="*/ 73 w 200"/>
              <a:gd name="T9" fmla="*/ 136 h 148"/>
              <a:gd name="T10" fmla="*/ 65 w 200"/>
              <a:gd name="T11" fmla="*/ 133 h 148"/>
              <a:gd name="T12" fmla="*/ 15 w 200"/>
              <a:gd name="T13" fmla="*/ 82 h 148"/>
              <a:gd name="T14" fmla="*/ 15 w 200"/>
              <a:gd name="T15" fmla="*/ 67 h 148"/>
              <a:gd name="T16" fmla="*/ 23 w 200"/>
              <a:gd name="T17" fmla="*/ 64 h 148"/>
              <a:gd name="T18" fmla="*/ 31 w 200"/>
              <a:gd name="T19" fmla="*/ 67 h 148"/>
              <a:gd name="T20" fmla="*/ 73 w 200"/>
              <a:gd name="T21" fmla="*/ 110 h 148"/>
              <a:gd name="T22" fmla="*/ 169 w 200"/>
              <a:gd name="T23" fmla="*/ 15 h 148"/>
              <a:gd name="T24" fmla="*/ 177 w 200"/>
              <a:gd name="T25" fmla="*/ 12 h 148"/>
              <a:gd name="T26" fmla="*/ 177 w 200"/>
              <a:gd name="T27" fmla="*/ 0 h 148"/>
              <a:gd name="T28" fmla="*/ 161 w 200"/>
              <a:gd name="T29" fmla="*/ 7 h 148"/>
              <a:gd name="T30" fmla="*/ 73 w 200"/>
              <a:gd name="T31" fmla="*/ 93 h 148"/>
              <a:gd name="T32" fmla="*/ 39 w 200"/>
              <a:gd name="T33" fmla="*/ 59 h 148"/>
              <a:gd name="T34" fmla="*/ 23 w 200"/>
              <a:gd name="T35" fmla="*/ 52 h 148"/>
              <a:gd name="T36" fmla="*/ 7 w 200"/>
              <a:gd name="T37" fmla="*/ 59 h 148"/>
              <a:gd name="T38" fmla="*/ 0 w 200"/>
              <a:gd name="T39" fmla="*/ 75 h 148"/>
              <a:gd name="T40" fmla="*/ 7 w 200"/>
              <a:gd name="T41" fmla="*/ 91 h 148"/>
              <a:gd name="T42" fmla="*/ 56 w 200"/>
              <a:gd name="T43" fmla="*/ 141 h 148"/>
              <a:gd name="T44" fmla="*/ 73 w 200"/>
              <a:gd name="T45" fmla="*/ 148 h 148"/>
              <a:gd name="T46" fmla="*/ 89 w 200"/>
              <a:gd name="T47" fmla="*/ 141 h 148"/>
              <a:gd name="T48" fmla="*/ 193 w 200"/>
              <a:gd name="T49" fmla="*/ 39 h 148"/>
              <a:gd name="T50" fmla="*/ 200 w 200"/>
              <a:gd name="T51" fmla="*/ 23 h 148"/>
              <a:gd name="T52" fmla="*/ 193 w 200"/>
              <a:gd name="T53" fmla="*/ 7 h 148"/>
              <a:gd name="T54" fmla="*/ 177 w 200"/>
              <a:gd name="T55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0" h="148">
                <a:moveTo>
                  <a:pt x="177" y="12"/>
                </a:moveTo>
                <a:cubicBezTo>
                  <a:pt x="180" y="12"/>
                  <a:pt x="183" y="13"/>
                  <a:pt x="185" y="15"/>
                </a:cubicBezTo>
                <a:cubicBezTo>
                  <a:pt x="189" y="19"/>
                  <a:pt x="189" y="26"/>
                  <a:pt x="185" y="30"/>
                </a:cubicBezTo>
                <a:cubicBezTo>
                  <a:pt x="80" y="133"/>
                  <a:pt x="80" y="133"/>
                  <a:pt x="80" y="133"/>
                </a:cubicBezTo>
                <a:cubicBezTo>
                  <a:pt x="78" y="135"/>
                  <a:pt x="75" y="136"/>
                  <a:pt x="73" y="136"/>
                </a:cubicBezTo>
                <a:cubicBezTo>
                  <a:pt x="70" y="136"/>
                  <a:pt x="67" y="135"/>
                  <a:pt x="65" y="133"/>
                </a:cubicBezTo>
                <a:cubicBezTo>
                  <a:pt x="15" y="82"/>
                  <a:pt x="15" y="82"/>
                  <a:pt x="15" y="82"/>
                </a:cubicBezTo>
                <a:cubicBezTo>
                  <a:pt x="11" y="78"/>
                  <a:pt x="11" y="71"/>
                  <a:pt x="15" y="67"/>
                </a:cubicBezTo>
                <a:cubicBezTo>
                  <a:pt x="17" y="65"/>
                  <a:pt x="20" y="64"/>
                  <a:pt x="23" y="64"/>
                </a:cubicBezTo>
                <a:cubicBezTo>
                  <a:pt x="26" y="64"/>
                  <a:pt x="29" y="65"/>
                  <a:pt x="31" y="67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169" y="15"/>
                  <a:pt x="169" y="15"/>
                  <a:pt x="169" y="15"/>
                </a:cubicBezTo>
                <a:cubicBezTo>
                  <a:pt x="171" y="13"/>
                  <a:pt x="174" y="12"/>
                  <a:pt x="177" y="12"/>
                </a:cubicBezTo>
                <a:moveTo>
                  <a:pt x="177" y="0"/>
                </a:moveTo>
                <a:cubicBezTo>
                  <a:pt x="171" y="0"/>
                  <a:pt x="165" y="2"/>
                  <a:pt x="161" y="7"/>
                </a:cubicBezTo>
                <a:cubicBezTo>
                  <a:pt x="73" y="93"/>
                  <a:pt x="73" y="93"/>
                  <a:pt x="73" y="93"/>
                </a:cubicBezTo>
                <a:cubicBezTo>
                  <a:pt x="39" y="59"/>
                  <a:pt x="39" y="59"/>
                  <a:pt x="39" y="59"/>
                </a:cubicBezTo>
                <a:cubicBezTo>
                  <a:pt x="35" y="54"/>
                  <a:pt x="29" y="52"/>
                  <a:pt x="23" y="52"/>
                </a:cubicBezTo>
                <a:cubicBezTo>
                  <a:pt x="17" y="52"/>
                  <a:pt x="11" y="54"/>
                  <a:pt x="7" y="59"/>
                </a:cubicBezTo>
                <a:cubicBezTo>
                  <a:pt x="2" y="63"/>
                  <a:pt x="0" y="69"/>
                  <a:pt x="0" y="75"/>
                </a:cubicBezTo>
                <a:cubicBezTo>
                  <a:pt x="0" y="81"/>
                  <a:pt x="2" y="87"/>
                  <a:pt x="7" y="91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61" y="146"/>
                  <a:pt x="66" y="148"/>
                  <a:pt x="73" y="148"/>
                </a:cubicBezTo>
                <a:cubicBezTo>
                  <a:pt x="79" y="148"/>
                  <a:pt x="84" y="146"/>
                  <a:pt x="89" y="141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8" y="35"/>
                  <a:pt x="200" y="29"/>
                  <a:pt x="200" y="23"/>
                </a:cubicBezTo>
                <a:cubicBezTo>
                  <a:pt x="200" y="17"/>
                  <a:pt x="198" y="11"/>
                  <a:pt x="193" y="7"/>
                </a:cubicBezTo>
                <a:cubicBezTo>
                  <a:pt x="189" y="2"/>
                  <a:pt x="183" y="0"/>
                  <a:pt x="177" y="0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 dirty="0"/>
          </a:p>
        </p:txBody>
      </p:sp>
      <p:sp>
        <p:nvSpPr>
          <p:cNvPr id="49" name="Freeform 18">
            <a:extLst>
              <a:ext uri="{FF2B5EF4-FFF2-40B4-BE49-F238E27FC236}">
                <a16:creationId xmlns:a16="http://schemas.microsoft.com/office/drawing/2014/main" id="{065AAF92-D166-4982-A742-8CD477771AD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943734" y="5848436"/>
            <a:ext cx="511950" cy="513295"/>
          </a:xfrm>
          <a:custGeom>
            <a:avLst/>
            <a:gdLst>
              <a:gd name="T0" fmla="*/ 112 w 168"/>
              <a:gd name="T1" fmla="*/ 84 h 168"/>
              <a:gd name="T2" fmla="*/ 160 w 168"/>
              <a:gd name="T3" fmla="*/ 36 h 168"/>
              <a:gd name="T4" fmla="*/ 160 w 168"/>
              <a:gd name="T5" fmla="*/ 8 h 168"/>
              <a:gd name="T6" fmla="*/ 132 w 168"/>
              <a:gd name="T7" fmla="*/ 8 h 168"/>
              <a:gd name="T8" fmla="*/ 84 w 168"/>
              <a:gd name="T9" fmla="*/ 56 h 168"/>
              <a:gd name="T10" fmla="*/ 36 w 168"/>
              <a:gd name="T11" fmla="*/ 8 h 168"/>
              <a:gd name="T12" fmla="*/ 8 w 168"/>
              <a:gd name="T13" fmla="*/ 8 h 168"/>
              <a:gd name="T14" fmla="*/ 8 w 168"/>
              <a:gd name="T15" fmla="*/ 36 h 168"/>
              <a:gd name="T16" fmla="*/ 56 w 168"/>
              <a:gd name="T17" fmla="*/ 84 h 168"/>
              <a:gd name="T18" fmla="*/ 8 w 168"/>
              <a:gd name="T19" fmla="*/ 132 h 168"/>
              <a:gd name="T20" fmla="*/ 8 w 168"/>
              <a:gd name="T21" fmla="*/ 160 h 168"/>
              <a:gd name="T22" fmla="*/ 36 w 168"/>
              <a:gd name="T23" fmla="*/ 160 h 168"/>
              <a:gd name="T24" fmla="*/ 84 w 168"/>
              <a:gd name="T25" fmla="*/ 112 h 168"/>
              <a:gd name="T26" fmla="*/ 132 w 168"/>
              <a:gd name="T27" fmla="*/ 160 h 168"/>
              <a:gd name="T28" fmla="*/ 160 w 168"/>
              <a:gd name="T29" fmla="*/ 160 h 168"/>
              <a:gd name="T30" fmla="*/ 160 w 168"/>
              <a:gd name="T31" fmla="*/ 132 h 168"/>
              <a:gd name="T32" fmla="*/ 112 w 168"/>
              <a:gd name="T33" fmla="*/ 84 h 168"/>
              <a:gd name="T34" fmla="*/ 151 w 168"/>
              <a:gd name="T35" fmla="*/ 151 h 168"/>
              <a:gd name="T36" fmla="*/ 140 w 168"/>
              <a:gd name="T37" fmla="*/ 151 h 168"/>
              <a:gd name="T38" fmla="*/ 84 w 168"/>
              <a:gd name="T39" fmla="*/ 95 h 168"/>
              <a:gd name="T40" fmla="*/ 28 w 168"/>
              <a:gd name="T41" fmla="*/ 151 h 168"/>
              <a:gd name="T42" fmla="*/ 17 w 168"/>
              <a:gd name="T43" fmla="*/ 151 h 168"/>
              <a:gd name="T44" fmla="*/ 17 w 168"/>
              <a:gd name="T45" fmla="*/ 140 h 168"/>
              <a:gd name="T46" fmla="*/ 73 w 168"/>
              <a:gd name="T47" fmla="*/ 84 h 168"/>
              <a:gd name="T48" fmla="*/ 17 w 168"/>
              <a:gd name="T49" fmla="*/ 28 h 168"/>
              <a:gd name="T50" fmla="*/ 17 w 168"/>
              <a:gd name="T51" fmla="*/ 16 h 168"/>
              <a:gd name="T52" fmla="*/ 28 w 168"/>
              <a:gd name="T53" fmla="*/ 16 h 168"/>
              <a:gd name="T54" fmla="*/ 84 w 168"/>
              <a:gd name="T55" fmla="*/ 73 h 168"/>
              <a:gd name="T56" fmla="*/ 140 w 168"/>
              <a:gd name="T57" fmla="*/ 17 h 168"/>
              <a:gd name="T58" fmla="*/ 151 w 168"/>
              <a:gd name="T59" fmla="*/ 17 h 168"/>
              <a:gd name="T60" fmla="*/ 151 w 168"/>
              <a:gd name="T61" fmla="*/ 28 h 168"/>
              <a:gd name="T62" fmla="*/ 95 w 168"/>
              <a:gd name="T63" fmla="*/ 84 h 168"/>
              <a:gd name="T64" fmla="*/ 151 w 168"/>
              <a:gd name="T65" fmla="*/ 140 h 168"/>
              <a:gd name="T66" fmla="*/ 151 w 168"/>
              <a:gd name="T67" fmla="*/ 15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8" h="168">
                <a:moveTo>
                  <a:pt x="112" y="84"/>
                </a:moveTo>
                <a:cubicBezTo>
                  <a:pt x="160" y="36"/>
                  <a:pt x="160" y="36"/>
                  <a:pt x="160" y="36"/>
                </a:cubicBezTo>
                <a:cubicBezTo>
                  <a:pt x="168" y="29"/>
                  <a:pt x="168" y="16"/>
                  <a:pt x="160" y="8"/>
                </a:cubicBezTo>
                <a:cubicBezTo>
                  <a:pt x="152" y="0"/>
                  <a:pt x="139" y="0"/>
                  <a:pt x="132" y="8"/>
                </a:cubicBezTo>
                <a:cubicBezTo>
                  <a:pt x="84" y="56"/>
                  <a:pt x="84" y="56"/>
                  <a:pt x="84" y="56"/>
                </a:cubicBezTo>
                <a:cubicBezTo>
                  <a:pt x="36" y="8"/>
                  <a:pt x="36" y="8"/>
                  <a:pt x="36" y="8"/>
                </a:cubicBezTo>
                <a:cubicBezTo>
                  <a:pt x="29" y="0"/>
                  <a:pt x="16" y="0"/>
                  <a:pt x="8" y="8"/>
                </a:cubicBezTo>
                <a:cubicBezTo>
                  <a:pt x="0" y="16"/>
                  <a:pt x="0" y="28"/>
                  <a:pt x="8" y="36"/>
                </a:cubicBezTo>
                <a:cubicBezTo>
                  <a:pt x="56" y="84"/>
                  <a:pt x="56" y="84"/>
                  <a:pt x="56" y="84"/>
                </a:cubicBezTo>
                <a:cubicBezTo>
                  <a:pt x="8" y="132"/>
                  <a:pt x="8" y="132"/>
                  <a:pt x="8" y="132"/>
                </a:cubicBezTo>
                <a:cubicBezTo>
                  <a:pt x="0" y="139"/>
                  <a:pt x="0" y="152"/>
                  <a:pt x="8" y="160"/>
                </a:cubicBezTo>
                <a:cubicBezTo>
                  <a:pt x="16" y="168"/>
                  <a:pt x="29" y="168"/>
                  <a:pt x="36" y="160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9" y="168"/>
                  <a:pt x="152" y="168"/>
                  <a:pt x="160" y="160"/>
                </a:cubicBezTo>
                <a:cubicBezTo>
                  <a:pt x="168" y="152"/>
                  <a:pt x="168" y="139"/>
                  <a:pt x="160" y="132"/>
                </a:cubicBezTo>
                <a:lnTo>
                  <a:pt x="112" y="84"/>
                </a:lnTo>
                <a:close/>
                <a:moveTo>
                  <a:pt x="151" y="151"/>
                </a:moveTo>
                <a:cubicBezTo>
                  <a:pt x="148" y="154"/>
                  <a:pt x="143" y="154"/>
                  <a:pt x="140" y="151"/>
                </a:cubicBezTo>
                <a:cubicBezTo>
                  <a:pt x="84" y="95"/>
                  <a:pt x="84" y="95"/>
                  <a:pt x="84" y="95"/>
                </a:cubicBezTo>
                <a:cubicBezTo>
                  <a:pt x="28" y="151"/>
                  <a:pt x="28" y="151"/>
                  <a:pt x="28" y="151"/>
                </a:cubicBezTo>
                <a:cubicBezTo>
                  <a:pt x="25" y="154"/>
                  <a:pt x="20" y="154"/>
                  <a:pt x="17" y="151"/>
                </a:cubicBezTo>
                <a:cubicBezTo>
                  <a:pt x="14" y="148"/>
                  <a:pt x="14" y="143"/>
                  <a:pt x="17" y="140"/>
                </a:cubicBezTo>
                <a:cubicBezTo>
                  <a:pt x="73" y="84"/>
                  <a:pt x="73" y="84"/>
                  <a:pt x="73" y="84"/>
                </a:cubicBezTo>
                <a:cubicBezTo>
                  <a:pt x="17" y="28"/>
                  <a:pt x="17" y="28"/>
                  <a:pt x="17" y="28"/>
                </a:cubicBezTo>
                <a:cubicBezTo>
                  <a:pt x="13" y="25"/>
                  <a:pt x="13" y="20"/>
                  <a:pt x="17" y="16"/>
                </a:cubicBezTo>
                <a:cubicBezTo>
                  <a:pt x="20" y="13"/>
                  <a:pt x="25" y="13"/>
                  <a:pt x="28" y="16"/>
                </a:cubicBezTo>
                <a:cubicBezTo>
                  <a:pt x="84" y="73"/>
                  <a:pt x="84" y="73"/>
                  <a:pt x="84" y="73"/>
                </a:cubicBezTo>
                <a:cubicBezTo>
                  <a:pt x="140" y="17"/>
                  <a:pt x="140" y="17"/>
                  <a:pt x="140" y="17"/>
                </a:cubicBezTo>
                <a:cubicBezTo>
                  <a:pt x="143" y="13"/>
                  <a:pt x="148" y="13"/>
                  <a:pt x="151" y="17"/>
                </a:cubicBezTo>
                <a:cubicBezTo>
                  <a:pt x="155" y="20"/>
                  <a:pt x="155" y="25"/>
                  <a:pt x="151" y="28"/>
                </a:cubicBezTo>
                <a:cubicBezTo>
                  <a:pt x="95" y="84"/>
                  <a:pt x="95" y="84"/>
                  <a:pt x="95" y="84"/>
                </a:cubicBezTo>
                <a:cubicBezTo>
                  <a:pt x="151" y="140"/>
                  <a:pt x="151" y="140"/>
                  <a:pt x="151" y="140"/>
                </a:cubicBezTo>
                <a:cubicBezTo>
                  <a:pt x="155" y="143"/>
                  <a:pt x="155" y="148"/>
                  <a:pt x="151" y="151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FF8B8B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 dirty="0"/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8F141D13-03C9-4285-9BE4-AE5B343EC0E2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7F04DAD-821A-4E09-BA65-BA61F466282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4" b="67937"/>
          <a:stretch/>
        </p:blipFill>
        <p:spPr>
          <a:xfrm rot="18922910" flipH="1">
            <a:off x="3899468" y="4388169"/>
            <a:ext cx="770336" cy="1224741"/>
          </a:xfrm>
          <a:prstGeom prst="rect">
            <a:avLst/>
          </a:prstGeom>
        </p:spPr>
      </p:pic>
      <p:pic>
        <p:nvPicPr>
          <p:cNvPr id="55" name="Imagem 54">
            <a:extLst>
              <a:ext uri="{FF2B5EF4-FFF2-40B4-BE49-F238E27FC236}">
                <a16:creationId xmlns:a16="http://schemas.microsoft.com/office/drawing/2014/main" id="{43364DAE-6EE2-4EC5-B2EC-035359E54DC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31" t="-1" b="72174"/>
          <a:stretch/>
        </p:blipFill>
        <p:spPr>
          <a:xfrm rot="14707688" flipH="1">
            <a:off x="4297642" y="4974195"/>
            <a:ext cx="540959" cy="1144568"/>
          </a:xfrm>
          <a:prstGeom prst="rect">
            <a:avLst/>
          </a:prstGeom>
        </p:spPr>
      </p:pic>
      <p:grpSp>
        <p:nvGrpSpPr>
          <p:cNvPr id="45" name="Agrupar 44">
            <a:extLst>
              <a:ext uri="{FF2B5EF4-FFF2-40B4-BE49-F238E27FC236}">
                <a16:creationId xmlns:a16="http://schemas.microsoft.com/office/drawing/2014/main" id="{E5A17ED1-319C-42B4-9105-90A163C4D0C7}"/>
              </a:ext>
            </a:extLst>
          </p:cNvPr>
          <p:cNvGrpSpPr/>
          <p:nvPr/>
        </p:nvGrpSpPr>
        <p:grpSpPr>
          <a:xfrm>
            <a:off x="4653409" y="4311898"/>
            <a:ext cx="7382454" cy="2046776"/>
            <a:chOff x="4740979" y="5634378"/>
            <a:chExt cx="6986506" cy="204677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54E5406D-ECB2-4FD4-8AC0-8C6308141500}"/>
                </a:ext>
              </a:extLst>
            </p:cNvPr>
            <p:cNvSpPr/>
            <p:nvPr/>
          </p:nvSpPr>
          <p:spPr>
            <a:xfrm>
              <a:off x="4740979" y="5634378"/>
              <a:ext cx="6986506" cy="2046776"/>
            </a:xfrm>
            <a:prstGeom prst="rect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E37A96AA-B721-4963-9B4F-D2073FE2A24F}"/>
                </a:ext>
              </a:extLst>
            </p:cNvPr>
            <p:cNvSpPr/>
            <p:nvPr/>
          </p:nvSpPr>
          <p:spPr>
            <a:xfrm>
              <a:off x="4817703" y="5823282"/>
              <a:ext cx="6897241" cy="120032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ca-ES" sz="2400" b="1" dirty="0">
                  <a:solidFill>
                    <a:sysClr val="windowText" lastClr="000000"/>
                  </a:solidFill>
                </a:rPr>
                <a:t>¡VAYA!...</a:t>
              </a:r>
              <a:r>
                <a:rPr lang="ca-ES" sz="2400" b="1" dirty="0"/>
                <a:t> ¡La </a:t>
              </a:r>
              <a:r>
                <a:rPr lang="ca-ES" sz="2400" b="1" dirty="0" err="1"/>
                <a:t>multiplicación</a:t>
              </a:r>
              <a:r>
                <a:rPr lang="ca-ES" sz="2400" b="1" dirty="0"/>
                <a:t> de </a:t>
              </a:r>
              <a:r>
                <a:rPr lang="ca-ES" sz="2400" b="1" dirty="0" err="1"/>
                <a:t>matrices</a:t>
              </a:r>
              <a:r>
                <a:rPr lang="ca-ES" sz="2400" b="1" dirty="0"/>
                <a:t> </a:t>
              </a:r>
              <a:r>
                <a:rPr lang="ca-ES" sz="2400" dirty="0">
                  <a:solidFill>
                    <a:sysClr val="windowText" lastClr="000000"/>
                  </a:solidFill>
                </a:rPr>
                <a:t>no es correcta!…</a:t>
              </a:r>
            </a:p>
            <a:p>
              <a:r>
                <a:rPr lang="ca-ES" sz="2400" dirty="0" err="1">
                  <a:solidFill>
                    <a:sysClr val="windowText" lastClr="000000"/>
                  </a:solidFill>
                </a:rPr>
                <a:t>Puede</a:t>
              </a:r>
              <a:r>
                <a:rPr lang="ca-ES" sz="2400" dirty="0">
                  <a:solidFill>
                    <a:sysClr val="windowText" lastClr="000000"/>
                  </a:solidFill>
                </a:rPr>
                <a:t> que se </a:t>
              </a:r>
              <a:r>
                <a:rPr lang="ca-ES" sz="2400" dirty="0" err="1">
                  <a:solidFill>
                    <a:sysClr val="windowText" lastClr="000000"/>
                  </a:solidFill>
                </a:rPr>
                <a:t>haya</a:t>
              </a:r>
              <a:r>
                <a:rPr lang="ca-ES" sz="2400" dirty="0">
                  <a:solidFill>
                    <a:sysClr val="windowText" lastClr="000000"/>
                  </a:solidFill>
                </a:rPr>
                <a:t> </a:t>
              </a:r>
              <a:r>
                <a:rPr lang="ca-ES" sz="2400" dirty="0" err="1">
                  <a:solidFill>
                    <a:sysClr val="windowText" lastClr="000000"/>
                  </a:solidFill>
                </a:rPr>
                <a:t>equivocado</a:t>
              </a:r>
              <a:r>
                <a:rPr lang="ca-ES" sz="2400" dirty="0">
                  <a:solidFill>
                    <a:sysClr val="windowText" lastClr="000000"/>
                  </a:solidFill>
                </a:rPr>
                <a:t>…. y ha </a:t>
              </a:r>
              <a:r>
                <a:rPr lang="ca-ES" sz="2400" dirty="0" err="1">
                  <a:solidFill>
                    <a:sysClr val="windowText" lastClr="000000"/>
                  </a:solidFill>
                </a:rPr>
                <a:t>multiplicado</a:t>
              </a:r>
              <a:r>
                <a:rPr lang="ca-ES" sz="2400" dirty="0">
                  <a:solidFill>
                    <a:sysClr val="windowText" lastClr="000000"/>
                  </a:solidFill>
                </a:rPr>
                <a:t> </a:t>
              </a:r>
              <a:r>
                <a:rPr lang="ca-ES" sz="2400" dirty="0" err="1">
                  <a:solidFill>
                    <a:sysClr val="windowText" lastClr="000000"/>
                  </a:solidFill>
                </a:rPr>
                <a:t>filas</a:t>
              </a:r>
              <a:r>
                <a:rPr lang="ca-ES" sz="2400" dirty="0">
                  <a:solidFill>
                    <a:sysClr val="windowText" lastClr="000000"/>
                  </a:solidFill>
                </a:rPr>
                <a:t> por </a:t>
              </a:r>
              <a:r>
                <a:rPr lang="ca-ES" sz="2400" dirty="0" err="1">
                  <a:solidFill>
                    <a:sysClr val="windowText" lastClr="000000"/>
                  </a:solidFill>
                </a:rPr>
                <a:t>filas</a:t>
              </a:r>
              <a:r>
                <a:rPr lang="ca-ES" sz="2400" dirty="0">
                  <a:solidFill>
                    <a:sysClr val="windowText" lastClr="000000"/>
                  </a:solidFill>
                </a:rPr>
                <a:t>… </a:t>
              </a:r>
              <a:r>
                <a:rPr lang="ca-ES" sz="2400" dirty="0" err="1">
                  <a:solidFill>
                    <a:sysClr val="windowText" lastClr="000000"/>
                  </a:solidFill>
                </a:rPr>
                <a:t>revise</a:t>
              </a:r>
              <a:r>
                <a:rPr lang="ca-ES" sz="2400" dirty="0">
                  <a:solidFill>
                    <a:sysClr val="windowText" lastClr="000000"/>
                  </a:solidFill>
                </a:rPr>
                <a:t> </a:t>
              </a:r>
              <a:r>
                <a:rPr lang="ca-ES" sz="2400" dirty="0" err="1">
                  <a:solidFill>
                    <a:sysClr val="windowText" lastClr="000000"/>
                  </a:solidFill>
                </a:rPr>
                <a:t>su</a:t>
              </a:r>
              <a:r>
                <a:rPr lang="ca-ES" sz="2400" dirty="0">
                  <a:solidFill>
                    <a:sysClr val="windowText" lastClr="000000"/>
                  </a:solidFill>
                </a:rPr>
                <a:t> </a:t>
              </a:r>
              <a:r>
                <a:rPr lang="ca-ES" sz="2400" dirty="0" err="1">
                  <a:solidFill>
                    <a:sysClr val="windowText" lastClr="000000"/>
                  </a:solidFill>
                </a:rPr>
                <a:t>trabajo</a:t>
              </a:r>
              <a:r>
                <a:rPr lang="ca-ES" sz="2400" dirty="0">
                  <a:solidFill>
                    <a:sysClr val="windowText" lastClr="000000"/>
                  </a:solidFill>
                </a:rPr>
                <a:t>!</a:t>
              </a:r>
              <a:endParaRPr lang="ca-E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tângulo 47">
                  <a:extLst>
                    <a:ext uri="{FF2B5EF4-FFF2-40B4-BE49-F238E27FC236}">
                      <a16:creationId xmlns:a16="http://schemas.microsoft.com/office/drawing/2014/main" id="{3F362FDA-EEF0-473E-BE1C-F5CBDBC9412F}"/>
                    </a:ext>
                  </a:extLst>
                </p:cNvPr>
                <p:cNvSpPr/>
                <p:nvPr/>
              </p:nvSpPr>
              <p:spPr>
                <a:xfrm>
                  <a:off x="5210773" y="6927678"/>
                  <a:ext cx="5623655" cy="71436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d>
                          <m:dPr>
                            <m:ctrlPr>
                              <a:rPr lang="ca-ES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ca-ES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ca-ES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×1+2</m:t>
                                  </m:r>
                                  <m: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ca-ES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ca-ES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+2×2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ca-ES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×1+2×2</m:t>
                                  </m:r>
                                </m:e>
                                <m:e>
                                  <m:r>
                                    <a:rPr lang="ca-ES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ca-ES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ca-ES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+2×2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ca-ES" sz="2400" dirty="0"/>
                </a:p>
              </p:txBody>
            </p:sp>
          </mc:Choice>
          <mc:Fallback xmlns="">
            <p:sp>
              <p:nvSpPr>
                <p:cNvPr id="48" name="Retângulo 47">
                  <a:extLst>
                    <a:ext uri="{FF2B5EF4-FFF2-40B4-BE49-F238E27FC236}">
                      <a16:creationId xmlns:a16="http://schemas.microsoft.com/office/drawing/2014/main" id="{3F362FDA-EEF0-473E-BE1C-F5CBDBC941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0773" y="6927678"/>
                  <a:ext cx="5623655" cy="714363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Agrupar 49">
            <a:extLst>
              <a:ext uri="{FF2B5EF4-FFF2-40B4-BE49-F238E27FC236}">
                <a16:creationId xmlns:a16="http://schemas.microsoft.com/office/drawing/2014/main" id="{1C402532-F986-4179-BA69-A2434C831F44}"/>
              </a:ext>
            </a:extLst>
          </p:cNvPr>
          <p:cNvGrpSpPr/>
          <p:nvPr/>
        </p:nvGrpSpPr>
        <p:grpSpPr>
          <a:xfrm>
            <a:off x="4819162" y="4380459"/>
            <a:ext cx="7268657" cy="2103567"/>
            <a:chOff x="4994442" y="5501198"/>
            <a:chExt cx="7268657" cy="2103567"/>
          </a:xfrm>
        </p:grpSpPr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254985F4-D7F2-4939-A35A-24FD3F73F1C4}"/>
                </a:ext>
              </a:extLst>
            </p:cNvPr>
            <p:cNvSpPr/>
            <p:nvPr/>
          </p:nvSpPr>
          <p:spPr>
            <a:xfrm>
              <a:off x="4994442" y="5501198"/>
              <a:ext cx="7139270" cy="2103567"/>
            </a:xfrm>
            <a:prstGeom prst="rect">
              <a:avLst/>
            </a:prstGeom>
            <a:solidFill>
              <a:srgbClr val="FF8B8B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tângulo 51">
                  <a:extLst>
                    <a:ext uri="{FF2B5EF4-FFF2-40B4-BE49-F238E27FC236}">
                      <a16:creationId xmlns:a16="http://schemas.microsoft.com/office/drawing/2014/main" id="{A04C4866-351A-41E9-A3A7-AFAD8F6F7721}"/>
                    </a:ext>
                  </a:extLst>
                </p:cNvPr>
                <p:cNvSpPr/>
                <p:nvPr/>
              </p:nvSpPr>
              <p:spPr>
                <a:xfrm>
                  <a:off x="5228826" y="5653997"/>
                  <a:ext cx="6081931" cy="19389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ca-ES" sz="2400" u="sng" dirty="0">
                      <a:solidFill>
                        <a:sysClr val="windowText" lastClr="000000"/>
                      </a:solidFill>
                    </a:rPr>
                    <a:t>¡Esta es la primera </a:t>
                  </a:r>
                  <a:r>
                    <a:rPr lang="ca-ES" sz="2400" u="sng" dirty="0" err="1">
                      <a:solidFill>
                        <a:sysClr val="windowText" lastClr="000000"/>
                      </a:solidFill>
                    </a:rPr>
                    <a:t>respuesta</a:t>
                  </a:r>
                  <a:r>
                    <a:rPr lang="ca-ES" sz="2400" u="sng" dirty="0">
                      <a:solidFill>
                        <a:sysClr val="windowText" lastClr="000000"/>
                      </a:solidFill>
                    </a:rPr>
                    <a:t> </a:t>
                  </a:r>
                  <a:r>
                    <a:rPr lang="ca-ES" sz="2400" u="sng" dirty="0" err="1">
                      <a:solidFill>
                        <a:sysClr val="windowText" lastClr="000000"/>
                      </a:solidFill>
                    </a:rPr>
                    <a:t>intuitiva</a:t>
                  </a:r>
                  <a:r>
                    <a:rPr lang="ca-ES" sz="2400" dirty="0">
                      <a:solidFill>
                        <a:sysClr val="windowText" lastClr="000000"/>
                      </a:solidFill>
                    </a:rPr>
                    <a:t> de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ca-ES" sz="2400" dirty="0"/>
                    <a:t>, </a:t>
                  </a:r>
                  <a:r>
                    <a:rPr lang="ca-ES" sz="2400" u="sng" dirty="0"/>
                    <a:t>el </a:t>
                  </a:r>
                  <a:r>
                    <a:rPr lang="ca-ES" sz="2400" u="sng" dirty="0" err="1"/>
                    <a:t>cuadrado</a:t>
                  </a:r>
                  <a:r>
                    <a:rPr lang="ca-ES" sz="2400" u="sng" dirty="0"/>
                    <a:t> de cada </a:t>
                  </a:r>
                  <a:r>
                    <a:rPr lang="ca-ES" sz="2400" u="sng" dirty="0" err="1"/>
                    <a:t>elemento</a:t>
                  </a:r>
                  <a:r>
                    <a:rPr lang="ca-ES" sz="2400" dirty="0"/>
                    <a:t>!... </a:t>
                  </a:r>
                </a:p>
                <a:p>
                  <a:r>
                    <a:rPr lang="ca-ES" sz="2400" dirty="0" err="1"/>
                    <a:t>Lamentablemente</a:t>
                  </a:r>
                  <a:r>
                    <a:rPr lang="ca-ES" sz="2400" dirty="0"/>
                    <a:t>, ¡</a:t>
                  </a:r>
                  <a:r>
                    <a:rPr lang="ca-ES" sz="2400" b="1" dirty="0"/>
                    <a:t>no es </a:t>
                  </a:r>
                  <a:r>
                    <a:rPr lang="ca-ES" sz="2400" b="1" dirty="0" err="1"/>
                    <a:t>correcto</a:t>
                  </a:r>
                  <a:r>
                    <a:rPr lang="ca-ES" sz="2400" dirty="0"/>
                    <a:t>! </a:t>
                  </a:r>
                </a:p>
                <a:p>
                  <a:endParaRPr lang="ca-ES" sz="2400" dirty="0"/>
                </a:p>
                <a:p>
                  <a:r>
                    <a:rPr lang="ca-ES" sz="2400" dirty="0"/>
                    <a:t>¡</a:t>
                  </a:r>
                  <a:r>
                    <a:rPr lang="ca-ES" sz="2400" dirty="0" err="1"/>
                    <a:t>Piense</a:t>
                  </a:r>
                  <a:r>
                    <a:rPr lang="ca-ES" sz="2400" dirty="0"/>
                    <a:t> en la </a:t>
                  </a:r>
                  <a:r>
                    <a:rPr lang="ca-ES" sz="2400" b="1" dirty="0" err="1"/>
                    <a:t>multiplicación</a:t>
                  </a:r>
                  <a:r>
                    <a:rPr lang="ca-ES" sz="2400" b="1" dirty="0"/>
                    <a:t> de </a:t>
                  </a:r>
                  <a:r>
                    <a:rPr lang="ca-ES" sz="2400" b="1" dirty="0" err="1"/>
                    <a:t>matrices</a:t>
                  </a:r>
                  <a:r>
                    <a:rPr lang="ca-ES" sz="2400" dirty="0"/>
                    <a:t>!...</a:t>
                  </a:r>
                </a:p>
              </p:txBody>
            </p:sp>
          </mc:Choice>
          <mc:Fallback xmlns="">
            <p:sp>
              <p:nvSpPr>
                <p:cNvPr id="52" name="Retângulo 51">
                  <a:extLst>
                    <a:ext uri="{FF2B5EF4-FFF2-40B4-BE49-F238E27FC236}">
                      <a16:creationId xmlns:a16="http://schemas.microsoft.com/office/drawing/2014/main" id="{A04C4866-351A-41E9-A3A7-AFAD8F6F77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8826" y="5653997"/>
                  <a:ext cx="6081931" cy="1938992"/>
                </a:xfrm>
                <a:prstGeom prst="rect">
                  <a:avLst/>
                </a:prstGeom>
                <a:blipFill>
                  <a:blip r:embed="rId39"/>
                  <a:stretch>
                    <a:fillRect l="-1603" t="-2516" r="-601" b="-6289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tângulo 52">
                  <a:extLst>
                    <a:ext uri="{FF2B5EF4-FFF2-40B4-BE49-F238E27FC236}">
                      <a16:creationId xmlns:a16="http://schemas.microsoft.com/office/drawing/2014/main" id="{F2EE90F5-9916-4380-AF19-84835AAC8E60}"/>
                    </a:ext>
                  </a:extLst>
                </p:cNvPr>
                <p:cNvSpPr/>
                <p:nvPr/>
              </p:nvSpPr>
              <p:spPr>
                <a:xfrm>
                  <a:off x="9954005" y="6156157"/>
                  <a:ext cx="2309094" cy="11306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ca-ES" sz="2400" b="1" i="1" dirty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a-ES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d>
                          <m:dPr>
                            <m:ctrlPr>
                              <a:rPr lang="ca-ES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a-ES" sz="2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ca-ES" sz="24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a-ES" sz="2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ca-ES" sz="2400" b="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e>
                                  <m:sSup>
                                    <m:sSupPr>
                                      <m:ctrlPr>
                                        <a:rPr lang="ca-ES" sz="24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a-ES" sz="2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ca-ES" sz="2400" b="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ca-ES" sz="24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a-ES" sz="2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sup>
                                      <m:r>
                                        <a:rPr lang="ca-ES" sz="2400" b="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e>
                                  <m:sSup>
                                    <m:sSupPr>
                                      <m:ctrlPr>
                                        <a:rPr lang="ca-ES" sz="24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a-ES" sz="2400" b="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ca-ES" sz="2400" b="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ca-ES" sz="2400" dirty="0"/>
                </a:p>
              </p:txBody>
            </p:sp>
          </mc:Choice>
          <mc:Fallback xmlns="">
            <p:sp>
              <p:nvSpPr>
                <p:cNvPr id="53" name="Retângulo 52">
                  <a:extLst>
                    <a:ext uri="{FF2B5EF4-FFF2-40B4-BE49-F238E27FC236}">
                      <a16:creationId xmlns:a16="http://schemas.microsoft.com/office/drawing/2014/main" id="{F2EE90F5-9916-4380-AF19-84835AAC8E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4005" y="6156157"/>
                  <a:ext cx="2309094" cy="1130694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Retângulo: Cantos Arredondados 21">
            <a:hlinkClick r:id="rId41" action="ppaction://hlinksldjump"/>
            <a:extLst>
              <a:ext uri="{FF2B5EF4-FFF2-40B4-BE49-F238E27FC236}">
                <a16:creationId xmlns:a16="http://schemas.microsoft.com/office/drawing/2014/main" id="{313A7627-64B3-444B-963F-6EF9253AB47E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Potencia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rgbClr val="F25E4F"/>
                </a:solidFill>
              </a:rPr>
              <a:t> 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59" name="Retângulo: Cantos Arredondados 22">
            <a:hlinkClick r:id="rId42" action="ppaction://hlinksldjump"/>
            <a:extLst>
              <a:ext uri="{FF2B5EF4-FFF2-40B4-BE49-F238E27FC236}">
                <a16:creationId xmlns:a16="http://schemas.microsoft.com/office/drawing/2014/main" id="{704E0F41-F794-4EB3-A86D-8914A9419040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Otras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Proposiciones</a:t>
            </a:r>
            <a:r>
              <a:rPr lang="ca-ES" b="1" dirty="0">
                <a:solidFill>
                  <a:schemeClr val="tx1"/>
                </a:solidFill>
              </a:rPr>
              <a:t> y Relaciones entre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7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xit" presetSubtype="0" fill="hold" grpId="1" nodeType="after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0" grpId="1" animBg="1"/>
      <p:bldP spid="49" grpId="0" animBg="1"/>
      <p:bldP spid="4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10</a:t>
            </a:r>
          </a:p>
        </p:txBody>
      </p:sp>
      <p:sp>
        <p:nvSpPr>
          <p:cNvPr id="16" name="Retângulo: Cantos Arredondados 15">
            <a:hlinkClick r:id="rId4" action="ppaction://hlinksldjump"/>
            <a:extLst>
              <a:ext uri="{FF2B5EF4-FFF2-40B4-BE49-F238E27FC236}">
                <a16:creationId xmlns:a16="http://schemas.microsoft.com/office/drawing/2014/main" id="{6AE79D36-64D2-4665-AE5B-9DA8CCADFE4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46DC73C6-DD44-4756-AC6E-B881042FAABC}"/>
              </a:ext>
            </a:extLst>
          </p:cNvPr>
          <p:cNvSpPr/>
          <p:nvPr/>
        </p:nvSpPr>
        <p:spPr>
          <a:xfrm>
            <a:off x="2124000" y="252000"/>
            <a:ext cx="9859639" cy="238856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b="1" u="sng" dirty="0">
              <a:solidFill>
                <a:srgbClr val="F25E4F"/>
              </a:solidFill>
            </a:endParaRPr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042DEEDE-881E-4A0B-8046-2C671BAA347B}"/>
              </a:ext>
            </a:extLst>
          </p:cNvPr>
          <p:cNvSpPr/>
          <p:nvPr/>
        </p:nvSpPr>
        <p:spPr>
          <a:xfrm>
            <a:off x="8923637" y="889280"/>
            <a:ext cx="2668740" cy="11641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57BE56F9-8C11-4A08-B73A-1FC344F47C2C}"/>
                  </a:ext>
                </a:extLst>
              </p:cNvPr>
              <p:cNvSpPr/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.⋯.  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ca-ES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57BE56F9-8C11-4A08-B73A-1FC344F47C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haveta à esquerda 57">
            <a:extLst>
              <a:ext uri="{FF2B5EF4-FFF2-40B4-BE49-F238E27FC236}">
                <a16:creationId xmlns:a16="http://schemas.microsoft.com/office/drawing/2014/main" id="{BCBDCFD3-C653-4F9F-96AF-7FFE44390363}"/>
              </a:ext>
            </a:extLst>
          </p:cNvPr>
          <p:cNvSpPr/>
          <p:nvPr/>
        </p:nvSpPr>
        <p:spPr>
          <a:xfrm rot="16200000">
            <a:off x="10431393" y="750988"/>
            <a:ext cx="223936" cy="1612840"/>
          </a:xfrm>
          <a:prstGeom prst="leftBrace">
            <a:avLst>
              <a:gd name="adj1" fmla="val 29763"/>
              <a:gd name="adj2" fmla="val 4852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FB6633CB-CAB5-4575-B55A-591870F6C852}"/>
                  </a:ext>
                </a:extLst>
              </p:cNvPr>
              <p:cNvSpPr txBox="1"/>
              <p:nvPr/>
            </p:nvSpPr>
            <p:spPr>
              <a:xfrm>
                <a:off x="9951431" y="1684053"/>
                <a:ext cx="11278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ca-E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dirty="0"/>
                  <a:t> factores</a:t>
                </a:r>
              </a:p>
            </p:txBody>
          </p:sp>
        </mc:Choice>
        <mc:Fallback xmlns=""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FB6633CB-CAB5-4575-B55A-591870F6C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431" y="1684053"/>
                <a:ext cx="1127873" cy="369332"/>
              </a:xfrm>
              <a:prstGeom prst="rect">
                <a:avLst/>
              </a:prstGeom>
              <a:blipFill>
                <a:blip r:embed="rId8"/>
                <a:stretch>
                  <a:fillRect t="-8197" r="-5405" b="-2459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85C37994-1A44-4961-952D-CB77D4ED58D0}"/>
                  </a:ext>
                </a:extLst>
              </p:cNvPr>
              <p:cNvSpPr/>
              <p:nvPr/>
            </p:nvSpPr>
            <p:spPr>
              <a:xfrm>
                <a:off x="2305715" y="889280"/>
                <a:ext cx="6347923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dirty="0">
                    <a:solidFill>
                      <a:sysClr val="windowText" lastClr="000000"/>
                    </a:solidFill>
                  </a:rPr>
                  <a:t>Si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es 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cuadrada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y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es un entero positivo</a:t>
                </a:r>
                <a14:m>
                  <m:oMath xmlns:m="http://schemas.openxmlformats.org/officeDocument/2006/math">
                    <m: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entonces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la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enésima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potencia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de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se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define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como el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producto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por sí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misma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veces.</a:t>
                </a:r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85C37994-1A44-4961-952D-CB77D4ED58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715" y="889280"/>
                <a:ext cx="6347923" cy="1569660"/>
              </a:xfrm>
              <a:prstGeom prst="rect">
                <a:avLst/>
              </a:prstGeom>
              <a:blipFill>
                <a:blip r:embed="rId9"/>
                <a:stretch>
                  <a:fillRect l="-1440" t="-3113" r="-1440" b="-817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tângulo 60">
            <a:extLst>
              <a:ext uri="{FF2B5EF4-FFF2-40B4-BE49-F238E27FC236}">
                <a16:creationId xmlns:a16="http://schemas.microsoft.com/office/drawing/2014/main" id="{4522CB7E-0802-4215-B4D9-E8FF13706550}"/>
              </a:ext>
            </a:extLst>
          </p:cNvPr>
          <p:cNvSpPr/>
          <p:nvPr/>
        </p:nvSpPr>
        <p:spPr>
          <a:xfrm>
            <a:off x="2295296" y="427615"/>
            <a:ext cx="1479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 err="1">
                <a:solidFill>
                  <a:srgbClr val="F25E4F"/>
                </a:solidFill>
              </a:rPr>
              <a:t>Definición</a:t>
            </a:r>
            <a:endParaRPr lang="ca-ES" sz="2400" b="1" u="sng" dirty="0">
              <a:solidFill>
                <a:srgbClr val="F25E4F"/>
              </a:solidFill>
            </a:endParaRP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C88863F9-3A3B-4C90-99FD-67586ED2E683}"/>
              </a:ext>
            </a:extLst>
          </p:cNvPr>
          <p:cNvSpPr/>
          <p:nvPr/>
        </p:nvSpPr>
        <p:spPr>
          <a:xfrm>
            <a:off x="2148855" y="2865712"/>
            <a:ext cx="9834783" cy="3770928"/>
          </a:xfrm>
          <a:prstGeom prst="roundRect">
            <a:avLst>
              <a:gd name="adj" fmla="val 9739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B540BE77-58EF-495D-A174-A9F2C2931533}"/>
              </a:ext>
            </a:extLst>
          </p:cNvPr>
          <p:cNvSpPr/>
          <p:nvPr/>
        </p:nvSpPr>
        <p:spPr>
          <a:xfrm>
            <a:off x="2393242" y="3009895"/>
            <a:ext cx="134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 err="1">
                <a:solidFill>
                  <a:srgbClr val="29A6FF"/>
                </a:solidFill>
              </a:rPr>
              <a:t>Ejemplos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B804DF52-3892-4E3F-947C-B191A89F9F19}"/>
                  </a:ext>
                </a:extLst>
              </p:cNvPr>
              <p:cNvSpPr/>
              <p:nvPr/>
            </p:nvSpPr>
            <p:spPr>
              <a:xfrm>
                <a:off x="2370798" y="3354475"/>
                <a:ext cx="5423601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sz="2400" dirty="0" err="1">
                    <a:solidFill>
                      <a:sysClr val="windowText" lastClr="000000"/>
                    </a:solidFill>
                  </a:rPr>
                  <a:t>Considere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ca-E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ca-E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ca-E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endParaRPr lang="ca-ES" sz="2400" dirty="0"/>
              </a:p>
            </p:txBody>
          </p:sp>
        </mc:Choice>
        <mc:Fallback xmlns="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B804DF52-3892-4E3F-947C-B191A89F9F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798" y="3354475"/>
                <a:ext cx="5423601" cy="705771"/>
              </a:xfrm>
              <a:prstGeom prst="rect">
                <a:avLst/>
              </a:prstGeom>
              <a:blipFill>
                <a:blip r:embed="rId10"/>
                <a:stretch>
                  <a:fillRect l="-1798" b="-258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3CC8151A-C0AD-4745-975A-3ED682A88DFD}"/>
                  </a:ext>
                </a:extLst>
              </p:cNvPr>
              <p:cNvSpPr/>
              <p:nvPr/>
            </p:nvSpPr>
            <p:spPr>
              <a:xfrm>
                <a:off x="7501417" y="3523674"/>
                <a:ext cx="33016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sz="2400" dirty="0">
                    <a:solidFill>
                      <a:sysClr val="windowText" lastClr="000000"/>
                    </a:solidFill>
                  </a:rPr>
                  <a:t>. ¿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Cómo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se calcula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ca-ES" sz="2400" dirty="0"/>
                  <a:t>? …</a:t>
                </a:r>
              </a:p>
            </p:txBody>
          </p:sp>
        </mc:Choice>
        <mc:Fallback xmlns="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3CC8151A-C0AD-4745-975A-3ED682A88D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417" y="3523674"/>
                <a:ext cx="3301673" cy="461665"/>
              </a:xfrm>
              <a:prstGeom prst="rect">
                <a:avLst/>
              </a:prstGeom>
              <a:blipFill>
                <a:blip r:embed="rId11"/>
                <a:stretch>
                  <a:fillRect l="-2957" t="-10526" r="-1848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3910686C-A9D9-43A5-BEEA-2A43FE953A1E}"/>
                  </a:ext>
                </a:extLst>
              </p:cNvPr>
              <p:cNvSpPr/>
              <p:nvPr/>
            </p:nvSpPr>
            <p:spPr>
              <a:xfrm>
                <a:off x="2370798" y="4295113"/>
                <a:ext cx="22835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 .   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.  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3910686C-A9D9-43A5-BEEA-2A43FE953A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798" y="4295113"/>
                <a:ext cx="228357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FDAF6320-670A-49BD-A88E-95D41BCF743A}"/>
                  </a:ext>
                </a:extLst>
              </p:cNvPr>
              <p:cNvSpPr/>
              <p:nvPr/>
            </p:nvSpPr>
            <p:spPr>
              <a:xfrm>
                <a:off x="8504504" y="4263274"/>
                <a:ext cx="3144130" cy="558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a-ES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9+2×12</m:t>
                                </m:r>
                              </m:e>
                              <m:e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+2×12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+2×12</m:t>
                                </m:r>
                              </m:e>
                              <m:e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+2×12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FDAF6320-670A-49BD-A88E-95D41BCF74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504" y="4263274"/>
                <a:ext cx="3144130" cy="55887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46FEB580-2940-4C24-B185-E342F088A789}"/>
                  </a:ext>
                </a:extLst>
              </p:cNvPr>
              <p:cNvSpPr/>
              <p:nvPr/>
            </p:nvSpPr>
            <p:spPr>
              <a:xfrm>
                <a:off x="4587966" y="4290789"/>
                <a:ext cx="1366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a-ES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ca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 </m:t>
                    </m:r>
                  </m:oMath>
                </a14:m>
                <a:r>
                  <a:rPr lang="ca-ES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ca-ES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46FEB580-2940-4C24-B185-E342F088A7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966" y="4290789"/>
                <a:ext cx="1366528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tângulo 69">
                <a:extLst>
                  <a:ext uri="{FF2B5EF4-FFF2-40B4-BE49-F238E27FC236}">
                    <a16:creationId xmlns:a16="http://schemas.microsoft.com/office/drawing/2014/main" id="{03003421-89DF-4485-8183-D30A0CC143FD}"/>
                  </a:ext>
                </a:extLst>
              </p:cNvPr>
              <p:cNvSpPr/>
              <p:nvPr/>
            </p:nvSpPr>
            <p:spPr>
              <a:xfrm>
                <a:off x="5964627" y="4975769"/>
                <a:ext cx="1857496" cy="708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</m:mr>
                          <m:mr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0" name="Retângulo 69">
                <a:extLst>
                  <a:ext uri="{FF2B5EF4-FFF2-40B4-BE49-F238E27FC236}">
                    <a16:creationId xmlns:a16="http://schemas.microsoft.com/office/drawing/2014/main" id="{03003421-89DF-4485-8183-D30A0CC14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627" y="4975769"/>
                <a:ext cx="1857496" cy="7081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Seta: Curvada Para Cima 70">
            <a:extLst>
              <a:ext uri="{FF2B5EF4-FFF2-40B4-BE49-F238E27FC236}">
                <a16:creationId xmlns:a16="http://schemas.microsoft.com/office/drawing/2014/main" id="{1EA897B8-AFF4-4F55-A478-BFC064B520AD}"/>
              </a:ext>
            </a:extLst>
          </p:cNvPr>
          <p:cNvSpPr/>
          <p:nvPr/>
        </p:nvSpPr>
        <p:spPr>
          <a:xfrm>
            <a:off x="4151638" y="4773251"/>
            <a:ext cx="1513317" cy="195148"/>
          </a:xfrm>
          <a:prstGeom prst="curvedUpArrow">
            <a:avLst/>
          </a:prstGeom>
          <a:solidFill>
            <a:srgbClr val="29A6FF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95CC246-EC06-4AFB-8507-999320D6874C}"/>
              </a:ext>
            </a:extLst>
          </p:cNvPr>
          <p:cNvSpPr/>
          <p:nvPr/>
        </p:nvSpPr>
        <p:spPr>
          <a:xfrm>
            <a:off x="3744032" y="4305161"/>
            <a:ext cx="823838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3131C699-9E66-4DF4-B6C5-A2906AD1AC5D}"/>
              </a:ext>
            </a:extLst>
          </p:cNvPr>
          <p:cNvSpPr/>
          <p:nvPr/>
        </p:nvSpPr>
        <p:spPr>
          <a:xfrm>
            <a:off x="5456192" y="4282553"/>
            <a:ext cx="451370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ED7AA313-A223-45CA-B37C-5E2F71EAF098}"/>
                  </a:ext>
                </a:extLst>
              </p:cNvPr>
              <p:cNvSpPr/>
              <p:nvPr/>
            </p:nvSpPr>
            <p:spPr>
              <a:xfrm>
                <a:off x="5954531" y="4179589"/>
                <a:ext cx="2858155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ca-ES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ED7AA313-A223-45CA-B37C-5E2F71EAF0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531" y="4179589"/>
                <a:ext cx="2858155" cy="70577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0" name="Imagem 79">
            <a:extLst>
              <a:ext uri="{FF2B5EF4-FFF2-40B4-BE49-F238E27FC236}">
                <a16:creationId xmlns:a16="http://schemas.microsoft.com/office/drawing/2014/main" id="{07DCA451-42C3-4B1E-B9AC-1084B45416E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81" name="Retângulo 80">
            <a:extLst>
              <a:ext uri="{FF2B5EF4-FFF2-40B4-BE49-F238E27FC236}">
                <a16:creationId xmlns:a16="http://schemas.microsoft.com/office/drawing/2014/main" id="{4D90EF9D-83EE-413A-8CBE-464ED590682C}"/>
              </a:ext>
            </a:extLst>
          </p:cNvPr>
          <p:cNvSpPr/>
          <p:nvPr/>
        </p:nvSpPr>
        <p:spPr>
          <a:xfrm>
            <a:off x="4292082" y="4623907"/>
            <a:ext cx="13497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600" b="1" dirty="0" err="1">
                <a:solidFill>
                  <a:srgbClr val="29A6FF"/>
                </a:solidFill>
              </a:rPr>
              <a:t>asociatividad</a:t>
            </a:r>
            <a:r>
              <a:rPr lang="ca-ES" sz="1600" b="1" dirty="0">
                <a:solidFill>
                  <a:srgbClr val="29A6FF"/>
                </a:solidFill>
              </a:rPr>
              <a:t> </a:t>
            </a:r>
          </a:p>
        </p:txBody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id="{87635548-22EE-416F-B378-62B61D8216AE}"/>
              </a:ext>
            </a:extLst>
          </p:cNvPr>
          <p:cNvSpPr/>
          <p:nvPr/>
        </p:nvSpPr>
        <p:spPr>
          <a:xfrm>
            <a:off x="2734265" y="5011984"/>
            <a:ext cx="317329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r>
              <a:rPr lang="ca-ES" b="1" dirty="0" err="1">
                <a:solidFill>
                  <a:srgbClr val="F25E4F"/>
                </a:solidFill>
              </a:rPr>
              <a:t>Fíjese</a:t>
            </a:r>
            <a:r>
              <a:rPr lang="ca-ES" b="1" dirty="0">
                <a:solidFill>
                  <a:srgbClr val="F25E4F"/>
                </a:solidFill>
              </a:rPr>
              <a:t> </a:t>
            </a:r>
            <a:r>
              <a:rPr lang="ca-ES" dirty="0">
                <a:solidFill>
                  <a:srgbClr val="F25E4F"/>
                </a:solidFill>
              </a:rPr>
              <a:t>que la </a:t>
            </a:r>
            <a:r>
              <a:rPr lang="ca-ES" dirty="0" err="1">
                <a:solidFill>
                  <a:srgbClr val="F25E4F"/>
                </a:solidFill>
              </a:rPr>
              <a:t>asociatividad</a:t>
            </a:r>
            <a:r>
              <a:rPr lang="ca-ES" dirty="0">
                <a:solidFill>
                  <a:srgbClr val="F25E4F"/>
                </a:solidFill>
              </a:rPr>
              <a:t> se </a:t>
            </a:r>
            <a:r>
              <a:rPr lang="ca-ES" dirty="0" err="1">
                <a:solidFill>
                  <a:srgbClr val="F25E4F"/>
                </a:solidFill>
              </a:rPr>
              <a:t>podría</a:t>
            </a:r>
            <a:r>
              <a:rPr lang="ca-ES" dirty="0">
                <a:solidFill>
                  <a:srgbClr val="F25E4F"/>
                </a:solidFill>
              </a:rPr>
              <a:t> aplicar en </a:t>
            </a:r>
            <a:r>
              <a:rPr lang="ca-ES" b="1" dirty="0" err="1">
                <a:solidFill>
                  <a:srgbClr val="F25E4F"/>
                </a:solidFill>
              </a:rPr>
              <a:t>otro</a:t>
            </a:r>
            <a:r>
              <a:rPr lang="ca-ES" b="1" dirty="0">
                <a:solidFill>
                  <a:srgbClr val="F25E4F"/>
                </a:solidFill>
              </a:rPr>
              <a:t> </a:t>
            </a:r>
            <a:r>
              <a:rPr lang="ca-ES" b="1" dirty="0" err="1">
                <a:solidFill>
                  <a:srgbClr val="F25E4F"/>
                </a:solidFill>
              </a:rPr>
              <a:t>orden</a:t>
            </a:r>
            <a:r>
              <a:rPr lang="ca-ES" dirty="0">
                <a:solidFill>
                  <a:srgbClr val="F25E4F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8269E877-2923-4F06-B0EE-D1ED6FB60FD7}"/>
                  </a:ext>
                </a:extLst>
              </p:cNvPr>
              <p:cNvSpPr/>
              <p:nvPr/>
            </p:nvSpPr>
            <p:spPr>
              <a:xfrm>
                <a:off x="2440867" y="5905690"/>
                <a:ext cx="22162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 .  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.  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8269E877-2923-4F06-B0EE-D1ED6FB60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867" y="5905690"/>
                <a:ext cx="2216248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54D4E6A7-D326-463A-91CC-33C26A487F32}"/>
                  </a:ext>
                </a:extLst>
              </p:cNvPr>
              <p:cNvSpPr/>
              <p:nvPr/>
            </p:nvSpPr>
            <p:spPr>
              <a:xfrm>
                <a:off x="8524445" y="5874459"/>
                <a:ext cx="3323667" cy="558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ca-ES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1+6×4</m:t>
                                </m:r>
                              </m:e>
                              <m:e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×12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2×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54D4E6A7-D326-463A-91CC-33C26A487F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445" y="5874459"/>
                <a:ext cx="3323667" cy="55887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tângulo 84">
                <a:extLst>
                  <a:ext uri="{FF2B5EF4-FFF2-40B4-BE49-F238E27FC236}">
                    <a16:creationId xmlns:a16="http://schemas.microsoft.com/office/drawing/2014/main" id="{65F7943C-486A-44F1-82F5-F856EFECBCBB}"/>
                  </a:ext>
                </a:extLst>
              </p:cNvPr>
              <p:cNvSpPr/>
              <p:nvPr/>
            </p:nvSpPr>
            <p:spPr>
              <a:xfrm>
                <a:off x="4607907" y="5901974"/>
                <a:ext cx="1417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5" name="Retângulo 84">
                <a:extLst>
                  <a:ext uri="{FF2B5EF4-FFF2-40B4-BE49-F238E27FC236}">
                    <a16:creationId xmlns:a16="http://schemas.microsoft.com/office/drawing/2014/main" id="{65F7943C-486A-44F1-82F5-F856EFECBC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907" y="5901974"/>
                <a:ext cx="1417824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Seta: Curvada Para Cima 85">
            <a:extLst>
              <a:ext uri="{FF2B5EF4-FFF2-40B4-BE49-F238E27FC236}">
                <a16:creationId xmlns:a16="http://schemas.microsoft.com/office/drawing/2014/main" id="{562DA3F1-84C6-47FD-AA2E-2C6898D1853E}"/>
              </a:ext>
            </a:extLst>
          </p:cNvPr>
          <p:cNvSpPr/>
          <p:nvPr/>
        </p:nvSpPr>
        <p:spPr>
          <a:xfrm flipV="1">
            <a:off x="3618274" y="5718977"/>
            <a:ext cx="1513317" cy="195148"/>
          </a:xfrm>
          <a:prstGeom prst="curvedUpArrow">
            <a:avLst/>
          </a:prstGeom>
          <a:solidFill>
            <a:srgbClr val="29A6FF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1507284-09FB-461B-B2A3-686643DB00C0}"/>
              </a:ext>
            </a:extLst>
          </p:cNvPr>
          <p:cNvSpPr/>
          <p:nvPr/>
        </p:nvSpPr>
        <p:spPr>
          <a:xfrm>
            <a:off x="3241460" y="5916346"/>
            <a:ext cx="823838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092DE4CF-57BF-4D25-ADED-F9D9C7442F5E}"/>
              </a:ext>
            </a:extLst>
          </p:cNvPr>
          <p:cNvSpPr/>
          <p:nvPr/>
        </p:nvSpPr>
        <p:spPr>
          <a:xfrm>
            <a:off x="4983764" y="5893738"/>
            <a:ext cx="451370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tângulo 88">
                <a:extLst>
                  <a:ext uri="{FF2B5EF4-FFF2-40B4-BE49-F238E27FC236}">
                    <a16:creationId xmlns:a16="http://schemas.microsoft.com/office/drawing/2014/main" id="{677C40E2-F031-41A1-8C5A-992ED8C3F853}"/>
                  </a:ext>
                </a:extLst>
              </p:cNvPr>
              <p:cNvSpPr/>
              <p:nvPr/>
            </p:nvSpPr>
            <p:spPr>
              <a:xfrm>
                <a:off x="5914184" y="5790774"/>
                <a:ext cx="2858155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9" name="Retângulo 88">
                <a:extLst>
                  <a:ext uri="{FF2B5EF4-FFF2-40B4-BE49-F238E27FC236}">
                    <a16:creationId xmlns:a16="http://schemas.microsoft.com/office/drawing/2014/main" id="{677C40E2-F031-41A1-8C5A-992ED8C3F8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184" y="5790774"/>
                <a:ext cx="2858155" cy="70577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etângulo 89">
            <a:extLst>
              <a:ext uri="{FF2B5EF4-FFF2-40B4-BE49-F238E27FC236}">
                <a16:creationId xmlns:a16="http://schemas.microsoft.com/office/drawing/2014/main" id="{3B636C0D-2CCC-422B-918E-CB2839999A10}"/>
              </a:ext>
            </a:extLst>
          </p:cNvPr>
          <p:cNvSpPr/>
          <p:nvPr/>
        </p:nvSpPr>
        <p:spPr>
          <a:xfrm>
            <a:off x="3750020" y="5681804"/>
            <a:ext cx="13497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600" b="1" dirty="0" err="1">
                <a:solidFill>
                  <a:srgbClr val="29A6FF"/>
                </a:solidFill>
              </a:rPr>
              <a:t>asociatividad</a:t>
            </a:r>
            <a:r>
              <a:rPr lang="ca-ES" sz="1600" b="1" dirty="0">
                <a:solidFill>
                  <a:srgbClr val="29A6FF"/>
                </a:solidFill>
              </a:rPr>
              <a:t> </a:t>
            </a:r>
          </a:p>
        </p:txBody>
      </p:sp>
      <p:sp>
        <p:nvSpPr>
          <p:cNvPr id="91" name="Retângulo 90">
            <a:extLst>
              <a:ext uri="{FF2B5EF4-FFF2-40B4-BE49-F238E27FC236}">
                <a16:creationId xmlns:a16="http://schemas.microsoft.com/office/drawing/2014/main" id="{83DC6CAE-0D8C-46B0-9897-630E6FFAEA2D}"/>
              </a:ext>
            </a:extLst>
          </p:cNvPr>
          <p:cNvSpPr/>
          <p:nvPr/>
        </p:nvSpPr>
        <p:spPr>
          <a:xfrm>
            <a:off x="9152254" y="4916350"/>
            <a:ext cx="224493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a-ES" dirty="0" err="1">
                <a:solidFill>
                  <a:srgbClr val="F25E4F"/>
                </a:solidFill>
              </a:rPr>
              <a:t>Pero</a:t>
            </a:r>
            <a:r>
              <a:rPr lang="ca-ES" b="1" dirty="0">
                <a:solidFill>
                  <a:srgbClr val="F25E4F"/>
                </a:solidFill>
              </a:rPr>
              <a:t>… el </a:t>
            </a:r>
            <a:r>
              <a:rPr lang="ca-ES" b="1" dirty="0" err="1">
                <a:solidFill>
                  <a:srgbClr val="F25E4F"/>
                </a:solidFill>
              </a:rPr>
              <a:t>resultado</a:t>
            </a:r>
            <a:r>
              <a:rPr lang="ca-ES" b="1" dirty="0">
                <a:solidFill>
                  <a:srgbClr val="F25E4F"/>
                </a:solidFill>
              </a:rPr>
              <a:t> es</a:t>
            </a:r>
            <a:r>
              <a:rPr lang="ca-ES" dirty="0">
                <a:solidFill>
                  <a:srgbClr val="F25E4F"/>
                </a:solidFill>
              </a:rPr>
              <a:t>, </a:t>
            </a:r>
            <a:r>
              <a:rPr lang="ca-ES" dirty="0" err="1">
                <a:solidFill>
                  <a:srgbClr val="F25E4F"/>
                </a:solidFill>
              </a:rPr>
              <a:t>obviamente</a:t>
            </a:r>
            <a:r>
              <a:rPr lang="ca-ES" dirty="0">
                <a:solidFill>
                  <a:srgbClr val="F25E4F"/>
                </a:solidFill>
              </a:rPr>
              <a:t>, ¡</a:t>
            </a:r>
            <a:r>
              <a:rPr lang="ca-ES" b="1" dirty="0">
                <a:solidFill>
                  <a:srgbClr val="F25E4F"/>
                </a:solidFill>
              </a:rPr>
              <a:t>el </a:t>
            </a:r>
            <a:r>
              <a:rPr lang="ca-ES" b="1" dirty="0" err="1">
                <a:solidFill>
                  <a:srgbClr val="F25E4F"/>
                </a:solidFill>
              </a:rPr>
              <a:t>mismo</a:t>
            </a:r>
            <a:r>
              <a:rPr lang="ca-ES" b="1" dirty="0">
                <a:solidFill>
                  <a:srgbClr val="F25E4F"/>
                </a:solidFill>
              </a:rPr>
              <a:t>!</a:t>
            </a:r>
            <a:endParaRPr lang="ca-ES" dirty="0">
              <a:solidFill>
                <a:srgbClr val="F25E4F"/>
              </a:solidFill>
            </a:endParaRPr>
          </a:p>
        </p:txBody>
      </p:sp>
      <p:pic>
        <p:nvPicPr>
          <p:cNvPr id="92" name="Gráfico 91" descr="Seta: Reta">
            <a:extLst>
              <a:ext uri="{FF2B5EF4-FFF2-40B4-BE49-F238E27FC236}">
                <a16:creationId xmlns:a16="http://schemas.microsoft.com/office/drawing/2014/main" id="{95BF9EB1-FEEB-4FAD-8231-91E8AEBEA3D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756444" y="4870825"/>
            <a:ext cx="1345818" cy="914400"/>
          </a:xfrm>
          <a:prstGeom prst="rect">
            <a:avLst/>
          </a:prstGeom>
        </p:spPr>
      </p:pic>
      <p:sp>
        <p:nvSpPr>
          <p:cNvPr id="43" name="Retângulo: Cantos Arredondados 21">
            <a:hlinkClick r:id="rId24" action="ppaction://hlinksldjump"/>
            <a:extLst>
              <a:ext uri="{FF2B5EF4-FFF2-40B4-BE49-F238E27FC236}">
                <a16:creationId xmlns:a16="http://schemas.microsoft.com/office/drawing/2014/main" id="{21ACD65B-4E8B-4C31-9FCF-1D6357E1D4F2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Potencia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rgbClr val="F25E4F"/>
                </a:solidFill>
              </a:rPr>
              <a:t> 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22">
            <a:hlinkClick r:id="rId25" action="ppaction://hlinksldjump"/>
            <a:extLst>
              <a:ext uri="{FF2B5EF4-FFF2-40B4-BE49-F238E27FC236}">
                <a16:creationId xmlns:a16="http://schemas.microsoft.com/office/drawing/2014/main" id="{56EA9951-1534-4FA6-9FB8-B4CB02A75185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Otras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Proposiciones</a:t>
            </a:r>
            <a:r>
              <a:rPr lang="ca-ES" b="1" dirty="0">
                <a:solidFill>
                  <a:schemeClr val="tx1"/>
                </a:solidFill>
              </a:rPr>
              <a:t> y Relaciones entre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54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7" grpId="0"/>
      <p:bldP spid="68" grpId="0"/>
      <p:bldP spid="69" grpId="0"/>
      <p:bldP spid="70" grpId="0"/>
      <p:bldP spid="71" grpId="0" animBg="1"/>
      <p:bldP spid="76" grpId="0" animBg="1"/>
      <p:bldP spid="78" grpId="0" animBg="1"/>
      <p:bldP spid="79" grpId="0"/>
      <p:bldP spid="81" grpId="0"/>
      <p:bldP spid="82" grpId="0" animBg="1"/>
      <p:bldP spid="83" grpId="0"/>
      <p:bldP spid="84" grpId="0"/>
      <p:bldP spid="85" grpId="0"/>
      <p:bldP spid="86" grpId="0" animBg="1"/>
      <p:bldP spid="87" grpId="0" animBg="1"/>
      <p:bldP spid="88" grpId="0" animBg="1"/>
      <p:bldP spid="89" grpId="0"/>
      <p:bldP spid="90" grpId="0"/>
      <p:bldP spid="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10</a:t>
            </a:r>
          </a:p>
        </p:txBody>
      </p:sp>
      <p:sp>
        <p:nvSpPr>
          <p:cNvPr id="16" name="Retângulo: Cantos Arredondados 15">
            <a:hlinkClick r:id="rId4" action="ppaction://hlinksldjump"/>
            <a:extLst>
              <a:ext uri="{FF2B5EF4-FFF2-40B4-BE49-F238E27FC236}">
                <a16:creationId xmlns:a16="http://schemas.microsoft.com/office/drawing/2014/main" id="{6AE79D36-64D2-4665-AE5B-9DA8CCADFE4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BA675A19-D7E9-47A8-B980-99255F418442}"/>
              </a:ext>
            </a:extLst>
          </p:cNvPr>
          <p:cNvSpPr/>
          <p:nvPr/>
        </p:nvSpPr>
        <p:spPr>
          <a:xfrm>
            <a:off x="2148855" y="2865712"/>
            <a:ext cx="9834783" cy="3770928"/>
          </a:xfrm>
          <a:prstGeom prst="roundRect">
            <a:avLst>
              <a:gd name="adj" fmla="val 9739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869D0C25-84C4-41A3-B9EB-1BC8567C004D}"/>
              </a:ext>
            </a:extLst>
          </p:cNvPr>
          <p:cNvSpPr/>
          <p:nvPr/>
        </p:nvSpPr>
        <p:spPr>
          <a:xfrm>
            <a:off x="2124000" y="252000"/>
            <a:ext cx="9859639" cy="238856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b="1" u="sng" dirty="0">
              <a:solidFill>
                <a:srgbClr val="F25E4F"/>
              </a:solidFill>
            </a:endParaRP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81AECE95-D29B-409B-8101-A05F86DFE74E}"/>
              </a:ext>
            </a:extLst>
          </p:cNvPr>
          <p:cNvSpPr/>
          <p:nvPr/>
        </p:nvSpPr>
        <p:spPr>
          <a:xfrm>
            <a:off x="8923637" y="889280"/>
            <a:ext cx="2668740" cy="11641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73D24DA8-153A-4950-9769-B2A14997DBA1}"/>
                  </a:ext>
                </a:extLst>
              </p:cNvPr>
              <p:cNvSpPr/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.⋯.  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ca-ES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73D24DA8-153A-4950-9769-B2A14997DB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haveta à esquerda 17">
            <a:extLst>
              <a:ext uri="{FF2B5EF4-FFF2-40B4-BE49-F238E27FC236}">
                <a16:creationId xmlns:a16="http://schemas.microsoft.com/office/drawing/2014/main" id="{8599A659-DE8C-405E-B4B5-34A99C4F8E0D}"/>
              </a:ext>
            </a:extLst>
          </p:cNvPr>
          <p:cNvSpPr/>
          <p:nvPr/>
        </p:nvSpPr>
        <p:spPr>
          <a:xfrm rot="16200000">
            <a:off x="10431393" y="750988"/>
            <a:ext cx="223936" cy="1612840"/>
          </a:xfrm>
          <a:prstGeom prst="leftBrace">
            <a:avLst>
              <a:gd name="adj1" fmla="val 29763"/>
              <a:gd name="adj2" fmla="val 4852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29DF349-9BAD-473B-9192-E6A59CA19316}"/>
                  </a:ext>
                </a:extLst>
              </p:cNvPr>
              <p:cNvSpPr txBox="1"/>
              <p:nvPr/>
            </p:nvSpPr>
            <p:spPr>
              <a:xfrm>
                <a:off x="9951431" y="1684053"/>
                <a:ext cx="11278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ca-E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dirty="0"/>
                  <a:t> factores</a:t>
                </a: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29DF349-9BAD-473B-9192-E6A59CA19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431" y="1684053"/>
                <a:ext cx="1127873" cy="369332"/>
              </a:xfrm>
              <a:prstGeom prst="rect">
                <a:avLst/>
              </a:prstGeom>
              <a:blipFill>
                <a:blip r:embed="rId8"/>
                <a:stretch>
                  <a:fillRect t="-8197" r="-5405" b="-2459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1CFF5D50-CD0C-469A-B3F7-BC6BCDB7B100}"/>
                  </a:ext>
                </a:extLst>
              </p:cNvPr>
              <p:cNvSpPr/>
              <p:nvPr/>
            </p:nvSpPr>
            <p:spPr>
              <a:xfrm>
                <a:off x="2305715" y="889280"/>
                <a:ext cx="6347923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dirty="0">
                    <a:solidFill>
                      <a:sysClr val="windowText" lastClr="000000"/>
                    </a:solidFill>
                  </a:rPr>
                  <a:t>Si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es 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cuadrada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y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es un entero positivo</a:t>
                </a:r>
                <a14:m>
                  <m:oMath xmlns:m="http://schemas.openxmlformats.org/officeDocument/2006/math">
                    <m: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entonces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la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enésima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potencia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de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se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define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como el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producto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por sí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misma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veces.</a:t>
                </a:r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1CFF5D50-CD0C-469A-B3F7-BC6BCDB7B1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715" y="889280"/>
                <a:ext cx="6347923" cy="1569660"/>
              </a:xfrm>
              <a:prstGeom prst="rect">
                <a:avLst/>
              </a:prstGeom>
              <a:blipFill>
                <a:blip r:embed="rId9"/>
                <a:stretch>
                  <a:fillRect l="-1440" t="-3113" r="-1440" b="-817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 20">
            <a:extLst>
              <a:ext uri="{FF2B5EF4-FFF2-40B4-BE49-F238E27FC236}">
                <a16:creationId xmlns:a16="http://schemas.microsoft.com/office/drawing/2014/main" id="{49FE994C-9870-4021-9485-AA66D7B0B451}"/>
              </a:ext>
            </a:extLst>
          </p:cNvPr>
          <p:cNvSpPr/>
          <p:nvPr/>
        </p:nvSpPr>
        <p:spPr>
          <a:xfrm>
            <a:off x="2295296" y="427615"/>
            <a:ext cx="1479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 err="1">
                <a:solidFill>
                  <a:srgbClr val="F25E4F"/>
                </a:solidFill>
              </a:rPr>
              <a:t>Definición</a:t>
            </a:r>
            <a:endParaRPr lang="ca-ES" sz="2400" b="1" u="sng" dirty="0">
              <a:solidFill>
                <a:srgbClr val="F25E4F"/>
              </a:solidFill>
            </a:endParaRP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8E98AE03-1B3F-4ECC-8314-C376C7FD8B34}"/>
              </a:ext>
            </a:extLst>
          </p:cNvPr>
          <p:cNvSpPr/>
          <p:nvPr/>
        </p:nvSpPr>
        <p:spPr>
          <a:xfrm>
            <a:off x="2148855" y="2865712"/>
            <a:ext cx="9834783" cy="2908880"/>
          </a:xfrm>
          <a:prstGeom prst="roundRect">
            <a:avLst>
              <a:gd name="adj" fmla="val 9739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B647B59C-4C3F-4E66-9D84-B2122D09A102}"/>
              </a:ext>
            </a:extLst>
          </p:cNvPr>
          <p:cNvSpPr/>
          <p:nvPr/>
        </p:nvSpPr>
        <p:spPr>
          <a:xfrm>
            <a:off x="2393242" y="3009895"/>
            <a:ext cx="134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 err="1">
                <a:solidFill>
                  <a:srgbClr val="29A6FF"/>
                </a:solidFill>
              </a:rPr>
              <a:t>Ejemplos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B66A66C7-3599-4813-A588-A1CA9F92AE6D}"/>
                  </a:ext>
                </a:extLst>
              </p:cNvPr>
              <p:cNvSpPr/>
              <p:nvPr/>
            </p:nvSpPr>
            <p:spPr>
              <a:xfrm>
                <a:off x="2370798" y="3354475"/>
                <a:ext cx="5423601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sz="2400" dirty="0" err="1">
                    <a:solidFill>
                      <a:sysClr val="windowText" lastClr="000000"/>
                    </a:solidFill>
                  </a:rPr>
                  <a:t>Considere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ca-E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ca-E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ca-E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endParaRPr lang="ca-ES" sz="2400" dirty="0"/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B66A66C7-3599-4813-A588-A1CA9F92AE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798" y="3354475"/>
                <a:ext cx="5423601" cy="705771"/>
              </a:xfrm>
              <a:prstGeom prst="rect">
                <a:avLst/>
              </a:prstGeom>
              <a:blipFill>
                <a:blip r:embed="rId10"/>
                <a:stretch>
                  <a:fillRect l="-1798" b="-258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1422EF17-C6AB-42A6-A785-99128411362E}"/>
                  </a:ext>
                </a:extLst>
              </p:cNvPr>
              <p:cNvSpPr/>
              <p:nvPr/>
            </p:nvSpPr>
            <p:spPr>
              <a:xfrm>
                <a:off x="7539027" y="3463770"/>
                <a:ext cx="34218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a-ES" sz="2400" dirty="0">
                    <a:solidFill>
                      <a:sysClr val="windowText" lastClr="000000"/>
                    </a:solidFill>
                  </a:rPr>
                  <a:t>.  ¿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Cómo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se calcula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ca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ca-ES" sz="2400" dirty="0"/>
                  <a:t>? …</a:t>
                </a: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1422EF17-C6AB-42A6-A785-9912841136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027" y="3463770"/>
                <a:ext cx="3421899" cy="461665"/>
              </a:xfrm>
              <a:prstGeom prst="rect">
                <a:avLst/>
              </a:prstGeom>
              <a:blipFill>
                <a:blip r:embed="rId11"/>
                <a:stretch>
                  <a:fillRect l="-2852" t="-10526" r="-178" b="-2894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009EFCF5-516B-46EB-81E0-06C4B8846163}"/>
                  </a:ext>
                </a:extLst>
              </p:cNvPr>
              <p:cNvSpPr/>
              <p:nvPr/>
            </p:nvSpPr>
            <p:spPr>
              <a:xfrm>
                <a:off x="2370798" y="4295113"/>
                <a:ext cx="22835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 .   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.  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009EFCF5-516B-46EB-81E0-06C4B8846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798" y="4295113"/>
                <a:ext cx="228357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6BCB735E-345A-4BBF-B44B-0D4014CBEFFE}"/>
                  </a:ext>
                </a:extLst>
              </p:cNvPr>
              <p:cNvSpPr/>
              <p:nvPr/>
            </p:nvSpPr>
            <p:spPr>
              <a:xfrm>
                <a:off x="8504504" y="4263274"/>
                <a:ext cx="3144130" cy="558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a-ES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9+2×12</m:t>
                                </m:r>
                              </m:e>
                              <m:e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+2×12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+2×12</m:t>
                                </m:r>
                              </m:e>
                              <m:e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+2×12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6BCB735E-345A-4BBF-B44B-0D4014CBE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504" y="4263274"/>
                <a:ext cx="3144130" cy="55887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78F0EAE2-2412-472A-8E87-1634F68B653A}"/>
                  </a:ext>
                </a:extLst>
              </p:cNvPr>
              <p:cNvSpPr/>
              <p:nvPr/>
            </p:nvSpPr>
            <p:spPr>
              <a:xfrm>
                <a:off x="4587966" y="4290789"/>
                <a:ext cx="1366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a-ES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ca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 </m:t>
                    </m:r>
                  </m:oMath>
                </a14:m>
                <a:r>
                  <a:rPr lang="ca-ES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ca-ES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78F0EAE2-2412-472A-8E87-1634F68B65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966" y="4290789"/>
                <a:ext cx="1366528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11651ABD-6F83-41BE-8437-75A0E197FF0B}"/>
                  </a:ext>
                </a:extLst>
              </p:cNvPr>
              <p:cNvSpPr/>
              <p:nvPr/>
            </p:nvSpPr>
            <p:spPr>
              <a:xfrm>
                <a:off x="5964627" y="4975769"/>
                <a:ext cx="2172198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</m:mr>
                          <m:mr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</m:e>
                          </m:mr>
                        </m:m>
                      </m:e>
                    </m:d>
                    <m:r>
                      <a:rPr lang="ca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a-ES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11651ABD-6F83-41BE-8437-75A0E197FF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627" y="4975769"/>
                <a:ext cx="2172198" cy="7081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eta: Curvada Para Cima 29">
            <a:extLst>
              <a:ext uri="{FF2B5EF4-FFF2-40B4-BE49-F238E27FC236}">
                <a16:creationId xmlns:a16="http://schemas.microsoft.com/office/drawing/2014/main" id="{118C5D49-63E4-42C4-BD0C-7269252885B1}"/>
              </a:ext>
            </a:extLst>
          </p:cNvPr>
          <p:cNvSpPr/>
          <p:nvPr/>
        </p:nvSpPr>
        <p:spPr>
          <a:xfrm>
            <a:off x="4151638" y="4773251"/>
            <a:ext cx="1513317" cy="195148"/>
          </a:xfrm>
          <a:prstGeom prst="curvedUpArrow">
            <a:avLst/>
          </a:prstGeom>
          <a:solidFill>
            <a:srgbClr val="29A6FF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9DE13B-E728-4990-A29E-C216E2FB1D83}"/>
              </a:ext>
            </a:extLst>
          </p:cNvPr>
          <p:cNvSpPr/>
          <p:nvPr/>
        </p:nvSpPr>
        <p:spPr>
          <a:xfrm>
            <a:off x="3744032" y="4305161"/>
            <a:ext cx="823838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F0D69EE-6A1F-4ADB-AF1A-D28EA6CA0245}"/>
              </a:ext>
            </a:extLst>
          </p:cNvPr>
          <p:cNvSpPr/>
          <p:nvPr/>
        </p:nvSpPr>
        <p:spPr>
          <a:xfrm>
            <a:off x="5456192" y="4282553"/>
            <a:ext cx="451370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10C4580B-02AA-49F0-B5FF-826810BBC5B9}"/>
                  </a:ext>
                </a:extLst>
              </p:cNvPr>
              <p:cNvSpPr/>
              <p:nvPr/>
            </p:nvSpPr>
            <p:spPr>
              <a:xfrm>
                <a:off x="5954531" y="4179589"/>
                <a:ext cx="2858155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ca-ES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10C4580B-02AA-49F0-B5FF-826810BBC5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531" y="4179589"/>
                <a:ext cx="2858155" cy="70577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Imagem 33">
            <a:extLst>
              <a:ext uri="{FF2B5EF4-FFF2-40B4-BE49-F238E27FC236}">
                <a16:creationId xmlns:a16="http://schemas.microsoft.com/office/drawing/2014/main" id="{70010EF2-C8B1-471F-9B4A-B2F566C63F0E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5" name="Retângulo 34">
            <a:extLst>
              <a:ext uri="{FF2B5EF4-FFF2-40B4-BE49-F238E27FC236}">
                <a16:creationId xmlns:a16="http://schemas.microsoft.com/office/drawing/2014/main" id="{85D39A8B-57E7-493A-8563-62BD4DF31EB8}"/>
              </a:ext>
            </a:extLst>
          </p:cNvPr>
          <p:cNvSpPr/>
          <p:nvPr/>
        </p:nvSpPr>
        <p:spPr>
          <a:xfrm>
            <a:off x="4292082" y="4623907"/>
            <a:ext cx="13497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600" b="1" dirty="0" err="1">
                <a:solidFill>
                  <a:srgbClr val="29A6FF"/>
                </a:solidFill>
              </a:rPr>
              <a:t>asociatividad</a:t>
            </a:r>
            <a:r>
              <a:rPr lang="ca-ES" sz="1600" b="1" dirty="0">
                <a:solidFill>
                  <a:srgbClr val="29A6FF"/>
                </a:solidFill>
              </a:rPr>
              <a:t> 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E23CAC35-E6BD-4B01-885A-C7B266228340}"/>
              </a:ext>
            </a:extLst>
          </p:cNvPr>
          <p:cNvSpPr/>
          <p:nvPr/>
        </p:nvSpPr>
        <p:spPr>
          <a:xfrm>
            <a:off x="2389706" y="5011984"/>
            <a:ext cx="317329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r>
              <a:rPr lang="ca-ES" b="1" dirty="0" err="1">
                <a:solidFill>
                  <a:srgbClr val="F25E4F"/>
                </a:solidFill>
              </a:rPr>
              <a:t>Fíjese</a:t>
            </a:r>
            <a:r>
              <a:rPr lang="ca-ES" b="1" dirty="0">
                <a:solidFill>
                  <a:srgbClr val="F25E4F"/>
                </a:solidFill>
              </a:rPr>
              <a:t> </a:t>
            </a:r>
            <a:r>
              <a:rPr lang="ca-ES" dirty="0">
                <a:solidFill>
                  <a:srgbClr val="F25E4F"/>
                </a:solidFill>
              </a:rPr>
              <a:t>que la </a:t>
            </a:r>
            <a:r>
              <a:rPr lang="ca-ES" dirty="0" err="1">
                <a:solidFill>
                  <a:srgbClr val="F25E4F"/>
                </a:solidFill>
              </a:rPr>
              <a:t>asociatividad</a:t>
            </a:r>
            <a:r>
              <a:rPr lang="ca-ES" dirty="0">
                <a:solidFill>
                  <a:srgbClr val="F25E4F"/>
                </a:solidFill>
              </a:rPr>
              <a:t> se </a:t>
            </a:r>
            <a:r>
              <a:rPr lang="ca-ES" dirty="0" err="1">
                <a:solidFill>
                  <a:srgbClr val="F25E4F"/>
                </a:solidFill>
              </a:rPr>
              <a:t>podría</a:t>
            </a:r>
            <a:r>
              <a:rPr lang="ca-ES" dirty="0">
                <a:solidFill>
                  <a:srgbClr val="F25E4F"/>
                </a:solidFill>
              </a:rPr>
              <a:t> aplicar en </a:t>
            </a:r>
            <a:r>
              <a:rPr lang="ca-ES" b="1" dirty="0" err="1">
                <a:solidFill>
                  <a:srgbClr val="F25E4F"/>
                </a:solidFill>
              </a:rPr>
              <a:t>otro</a:t>
            </a:r>
            <a:r>
              <a:rPr lang="ca-ES" b="1" dirty="0">
                <a:solidFill>
                  <a:srgbClr val="F25E4F"/>
                </a:solidFill>
              </a:rPr>
              <a:t> </a:t>
            </a:r>
            <a:r>
              <a:rPr lang="ca-ES" b="1" dirty="0" err="1">
                <a:solidFill>
                  <a:srgbClr val="F25E4F"/>
                </a:solidFill>
              </a:rPr>
              <a:t>orden</a:t>
            </a:r>
            <a:r>
              <a:rPr lang="ca-ES" dirty="0">
                <a:solidFill>
                  <a:srgbClr val="F25E4F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6CAB001F-CBCF-45BB-9DDD-492B395D9FAC}"/>
                  </a:ext>
                </a:extLst>
              </p:cNvPr>
              <p:cNvSpPr/>
              <p:nvPr/>
            </p:nvSpPr>
            <p:spPr>
              <a:xfrm>
                <a:off x="2440867" y="5905690"/>
                <a:ext cx="22162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 .  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.  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6CAB001F-CBCF-45BB-9DDD-492B395D9F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867" y="5905690"/>
                <a:ext cx="2216248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F922CBF0-13B2-428A-8F00-C0EE4AFAEC69}"/>
                  </a:ext>
                </a:extLst>
              </p:cNvPr>
              <p:cNvSpPr/>
              <p:nvPr/>
            </p:nvSpPr>
            <p:spPr>
              <a:xfrm>
                <a:off x="8524445" y="5874459"/>
                <a:ext cx="3323667" cy="558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ca-ES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1+6×4</m:t>
                                </m:r>
                              </m:e>
                              <m:e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×12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2×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ca-ES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ca-ES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F922CBF0-13B2-428A-8F00-C0EE4AFAEC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445" y="5874459"/>
                <a:ext cx="3323667" cy="55887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8A4357AA-DA73-4CF2-830A-2C642B801081}"/>
                  </a:ext>
                </a:extLst>
              </p:cNvPr>
              <p:cNvSpPr/>
              <p:nvPr/>
            </p:nvSpPr>
            <p:spPr>
              <a:xfrm>
                <a:off x="4607907" y="5901974"/>
                <a:ext cx="1417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 .  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8A4357AA-DA73-4CF2-830A-2C642B8010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907" y="5901974"/>
                <a:ext cx="1417824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Seta: Curvada Para Cima 39">
            <a:extLst>
              <a:ext uri="{FF2B5EF4-FFF2-40B4-BE49-F238E27FC236}">
                <a16:creationId xmlns:a16="http://schemas.microsoft.com/office/drawing/2014/main" id="{ADC3EFAE-76C8-45D0-85B5-4CA9E7A3CF05}"/>
              </a:ext>
            </a:extLst>
          </p:cNvPr>
          <p:cNvSpPr/>
          <p:nvPr/>
        </p:nvSpPr>
        <p:spPr>
          <a:xfrm flipV="1">
            <a:off x="3618274" y="5718977"/>
            <a:ext cx="1513317" cy="195148"/>
          </a:xfrm>
          <a:prstGeom prst="curvedUpArrow">
            <a:avLst/>
          </a:prstGeom>
          <a:solidFill>
            <a:srgbClr val="29A6FF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D9974FB-F3C3-4C37-940C-4A3FEFC89785}"/>
              </a:ext>
            </a:extLst>
          </p:cNvPr>
          <p:cNvSpPr/>
          <p:nvPr/>
        </p:nvSpPr>
        <p:spPr>
          <a:xfrm>
            <a:off x="3241460" y="5916346"/>
            <a:ext cx="823838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2040387-9CDA-48F1-84F3-2C2097A9825C}"/>
              </a:ext>
            </a:extLst>
          </p:cNvPr>
          <p:cNvSpPr/>
          <p:nvPr/>
        </p:nvSpPr>
        <p:spPr>
          <a:xfrm>
            <a:off x="4983764" y="5893738"/>
            <a:ext cx="451370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18AF0723-1CC6-4E24-87A9-F15E7E7438BD}"/>
                  </a:ext>
                </a:extLst>
              </p:cNvPr>
              <p:cNvSpPr/>
              <p:nvPr/>
            </p:nvSpPr>
            <p:spPr>
              <a:xfrm>
                <a:off x="5914184" y="5790774"/>
                <a:ext cx="2858155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18AF0723-1CC6-4E24-87A9-F15E7E7438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184" y="5790774"/>
                <a:ext cx="2858155" cy="70577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tângulo 43">
            <a:extLst>
              <a:ext uri="{FF2B5EF4-FFF2-40B4-BE49-F238E27FC236}">
                <a16:creationId xmlns:a16="http://schemas.microsoft.com/office/drawing/2014/main" id="{0F914D2D-6E8D-4D72-85D3-37FCBE00B41D}"/>
              </a:ext>
            </a:extLst>
          </p:cNvPr>
          <p:cNvSpPr/>
          <p:nvPr/>
        </p:nvSpPr>
        <p:spPr>
          <a:xfrm>
            <a:off x="3750020" y="5681804"/>
            <a:ext cx="13497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600" b="1" dirty="0" err="1">
                <a:solidFill>
                  <a:srgbClr val="29A6FF"/>
                </a:solidFill>
              </a:rPr>
              <a:t>asociatividad</a:t>
            </a:r>
            <a:r>
              <a:rPr lang="ca-ES" sz="1600" b="1" dirty="0">
                <a:solidFill>
                  <a:srgbClr val="29A6FF"/>
                </a:solidFill>
              </a:rPr>
              <a:t> 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D9752B5F-A413-453F-80C2-E58C271D7563}"/>
              </a:ext>
            </a:extLst>
          </p:cNvPr>
          <p:cNvSpPr/>
          <p:nvPr/>
        </p:nvSpPr>
        <p:spPr>
          <a:xfrm>
            <a:off x="9182239" y="4795647"/>
            <a:ext cx="224493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a-ES" dirty="0" err="1">
                <a:solidFill>
                  <a:srgbClr val="F25E4F"/>
                </a:solidFill>
              </a:rPr>
              <a:t>Pero</a:t>
            </a:r>
            <a:r>
              <a:rPr lang="ca-ES" b="1" dirty="0">
                <a:solidFill>
                  <a:srgbClr val="F25E4F"/>
                </a:solidFill>
              </a:rPr>
              <a:t>… el </a:t>
            </a:r>
            <a:r>
              <a:rPr lang="ca-ES" b="1" dirty="0" err="1">
                <a:solidFill>
                  <a:srgbClr val="F25E4F"/>
                </a:solidFill>
              </a:rPr>
              <a:t>resultado</a:t>
            </a:r>
            <a:r>
              <a:rPr lang="ca-ES" b="1" dirty="0">
                <a:solidFill>
                  <a:srgbClr val="F25E4F"/>
                </a:solidFill>
              </a:rPr>
              <a:t> es</a:t>
            </a:r>
            <a:r>
              <a:rPr lang="ca-ES" dirty="0">
                <a:solidFill>
                  <a:srgbClr val="F25E4F"/>
                </a:solidFill>
              </a:rPr>
              <a:t>, </a:t>
            </a:r>
            <a:r>
              <a:rPr lang="ca-ES" dirty="0" err="1">
                <a:solidFill>
                  <a:srgbClr val="F25E4F"/>
                </a:solidFill>
              </a:rPr>
              <a:t>obviamente</a:t>
            </a:r>
            <a:r>
              <a:rPr lang="ca-ES" dirty="0">
                <a:solidFill>
                  <a:srgbClr val="F25E4F"/>
                </a:solidFill>
              </a:rPr>
              <a:t>, ¡</a:t>
            </a:r>
            <a:r>
              <a:rPr lang="ca-ES" b="1" dirty="0">
                <a:solidFill>
                  <a:srgbClr val="F25E4F"/>
                </a:solidFill>
              </a:rPr>
              <a:t>el </a:t>
            </a:r>
            <a:r>
              <a:rPr lang="ca-ES" b="1" dirty="0" err="1">
                <a:solidFill>
                  <a:srgbClr val="F25E4F"/>
                </a:solidFill>
              </a:rPr>
              <a:t>mismo</a:t>
            </a:r>
            <a:r>
              <a:rPr lang="ca-ES" b="1" dirty="0">
                <a:solidFill>
                  <a:srgbClr val="F25E4F"/>
                </a:solidFill>
              </a:rPr>
              <a:t>!</a:t>
            </a:r>
            <a:endParaRPr lang="ca-ES" dirty="0">
              <a:solidFill>
                <a:srgbClr val="F25E4F"/>
              </a:solidFill>
            </a:endParaRPr>
          </a:p>
        </p:txBody>
      </p:sp>
      <p:pic>
        <p:nvPicPr>
          <p:cNvPr id="46" name="Gráfico 45" descr="Seta: Reta">
            <a:extLst>
              <a:ext uri="{FF2B5EF4-FFF2-40B4-BE49-F238E27FC236}">
                <a16:creationId xmlns:a16="http://schemas.microsoft.com/office/drawing/2014/main" id="{E7C55F6E-F9F7-40BA-B9A0-673F2F18A7F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756444" y="4870825"/>
            <a:ext cx="1345818" cy="914400"/>
          </a:xfrm>
          <a:prstGeom prst="rect">
            <a:avLst/>
          </a:prstGeom>
        </p:spPr>
      </p:pic>
      <p:sp>
        <p:nvSpPr>
          <p:cNvPr id="47" name="Retângulo 46">
            <a:extLst>
              <a:ext uri="{FF2B5EF4-FFF2-40B4-BE49-F238E27FC236}">
                <a16:creationId xmlns:a16="http://schemas.microsoft.com/office/drawing/2014/main" id="{84EB97C9-F0B5-497F-8EDD-CE5F3CA7D3B1}"/>
              </a:ext>
            </a:extLst>
          </p:cNvPr>
          <p:cNvSpPr/>
          <p:nvPr/>
        </p:nvSpPr>
        <p:spPr>
          <a:xfrm>
            <a:off x="5066026" y="2966383"/>
            <a:ext cx="387285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Generalizemos</a:t>
            </a:r>
            <a:r>
              <a:rPr lang="ca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 </a:t>
            </a:r>
            <a:r>
              <a:rPr lang="ca-E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recordemos</a:t>
            </a:r>
            <a:endParaRPr lang="ca-E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ca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partir de estos </a:t>
            </a:r>
            <a:r>
              <a:rPr lang="ca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ejemplos</a:t>
            </a:r>
            <a:r>
              <a:rPr lang="ca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ca-ES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: Cantos Arredondados 47">
                <a:extLst>
                  <a:ext uri="{FF2B5EF4-FFF2-40B4-BE49-F238E27FC236}">
                    <a16:creationId xmlns:a16="http://schemas.microsoft.com/office/drawing/2014/main" id="{3AEEC6FA-CBF1-4334-BF00-FE5CE8B0EEDD}"/>
                  </a:ext>
                </a:extLst>
              </p:cNvPr>
              <p:cNvSpPr/>
              <p:nvPr/>
            </p:nvSpPr>
            <p:spPr>
              <a:xfrm>
                <a:off x="2488064" y="3885505"/>
                <a:ext cx="8427221" cy="51077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ca-ES" sz="2400" b="1" dirty="0">
                    <a:solidFill>
                      <a:schemeClr val="tx1"/>
                    </a:solidFill>
                  </a:rPr>
                  <a:t>¡</a:t>
                </a:r>
                <a:r>
                  <a:rPr lang="ca-ES" sz="2400" b="1" dirty="0" err="1">
                    <a:solidFill>
                      <a:schemeClr val="tx1"/>
                    </a:solidFill>
                  </a:rPr>
                  <a:t>Cualquier</a:t>
                </a:r>
                <a:r>
                  <a:rPr lang="ca-ES" sz="2400" b="1" dirty="0">
                    <a:solidFill>
                      <a:schemeClr val="tx1"/>
                    </a:solidFill>
                  </a:rPr>
                  <a:t> potencia de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ca-ES" sz="2400" b="1" dirty="0" err="1">
                    <a:solidFill>
                      <a:schemeClr val="tx1"/>
                    </a:solidFill>
                  </a:rPr>
                  <a:t>conmuta</a:t>
                </a:r>
                <a:r>
                  <a:rPr lang="ca-ES" sz="2400" b="1" dirty="0">
                    <a:solidFill>
                      <a:schemeClr val="tx1"/>
                    </a:solidFill>
                  </a:rPr>
                  <a:t> con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dirty="0">
                    <a:solidFill>
                      <a:schemeClr val="tx1"/>
                    </a:solidFill>
                  </a:rPr>
                  <a:t>! </a:t>
                </a:r>
                <a:r>
                  <a:rPr lang="ca-ES" sz="2400" dirty="0" err="1">
                    <a:solidFill>
                      <a:schemeClr val="tx1"/>
                    </a:solidFill>
                  </a:rPr>
                  <a:t>Esto</a:t>
                </a:r>
                <a:r>
                  <a:rPr lang="ca-ES" sz="2400" dirty="0">
                    <a:solidFill>
                      <a:schemeClr val="tx1"/>
                    </a:solidFill>
                  </a:rPr>
                  <a:t> </a:t>
                </a:r>
                <a:r>
                  <a:rPr lang="ca-ES" sz="2400" dirty="0"/>
                  <a:t>e</a:t>
                </a:r>
                <a:r>
                  <a:rPr lang="ca-ES" sz="2400" dirty="0">
                    <a:solidFill>
                      <a:schemeClr val="tx1"/>
                    </a:solidFill>
                  </a:rPr>
                  <a:t>s: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ca-E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ca-E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ca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ca-ES" sz="2400" b="1" u="sn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tângulo: Cantos Arredondados 47">
                <a:extLst>
                  <a:ext uri="{FF2B5EF4-FFF2-40B4-BE49-F238E27FC236}">
                    <a16:creationId xmlns:a16="http://schemas.microsoft.com/office/drawing/2014/main" id="{3AEEC6FA-CBF1-4334-BF00-FE5CE8B0EE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064" y="3885505"/>
                <a:ext cx="8427221" cy="510778"/>
              </a:xfrm>
              <a:prstGeom prst="roundRect">
                <a:avLst/>
              </a:prstGeom>
              <a:blipFill>
                <a:blip r:embed="rId24"/>
                <a:stretch>
                  <a:fillRect t="-3488" b="-19767"/>
                </a:stretch>
              </a:blipFill>
              <a:ln w="12700"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Gráfico 48" descr="Seta: Rodar para a esquerda">
            <a:extLst>
              <a:ext uri="{FF2B5EF4-FFF2-40B4-BE49-F238E27FC236}">
                <a16:creationId xmlns:a16="http://schemas.microsoft.com/office/drawing/2014/main" id="{054216D9-8154-4507-8292-7D835B22AF5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rot="10800000">
            <a:off x="8021129" y="4821561"/>
            <a:ext cx="914400" cy="914400"/>
          </a:xfrm>
          <a:prstGeom prst="rect">
            <a:avLst/>
          </a:prstGeom>
        </p:spPr>
      </p:pic>
      <p:pic>
        <p:nvPicPr>
          <p:cNvPr id="50" name="Gráfico 49" descr="Seta: Rodar para a esquerda">
            <a:extLst>
              <a:ext uri="{FF2B5EF4-FFF2-40B4-BE49-F238E27FC236}">
                <a16:creationId xmlns:a16="http://schemas.microsoft.com/office/drawing/2014/main" id="{0DD601C7-8BF8-4AAF-8B10-BBAD7E91A43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rot="10800000" flipH="1">
            <a:off x="5090623" y="4822590"/>
            <a:ext cx="914400" cy="914400"/>
          </a:xfrm>
          <a:prstGeom prst="rect">
            <a:avLst/>
          </a:prstGeom>
        </p:spPr>
      </p:pic>
      <p:sp>
        <p:nvSpPr>
          <p:cNvPr id="51" name="Retângulo: Cantos Arredondados 21">
            <a:hlinkClick r:id="rId27" action="ppaction://hlinksldjump"/>
            <a:extLst>
              <a:ext uri="{FF2B5EF4-FFF2-40B4-BE49-F238E27FC236}">
                <a16:creationId xmlns:a16="http://schemas.microsoft.com/office/drawing/2014/main" id="{D78B19AB-86EE-4BF9-96B6-875217CB22C6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Potencia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rgbClr val="F25E4F"/>
                </a:solidFill>
              </a:rPr>
              <a:t> 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53" name="Retângulo: Cantos Arredondados 22">
            <a:hlinkClick r:id="rId28" action="ppaction://hlinksldjump"/>
            <a:extLst>
              <a:ext uri="{FF2B5EF4-FFF2-40B4-BE49-F238E27FC236}">
                <a16:creationId xmlns:a16="http://schemas.microsoft.com/office/drawing/2014/main" id="{3D3FDE81-1283-4274-BDEF-0FA01D5A397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Otras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Proposiciones</a:t>
            </a:r>
            <a:r>
              <a:rPr lang="ca-ES" b="1" dirty="0">
                <a:solidFill>
                  <a:schemeClr val="tx1"/>
                </a:solidFill>
              </a:rPr>
              <a:t> y Relaciones entre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6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-0.15977 0.002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116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0.08425 -0.2337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-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25" grpId="0"/>
      <p:bldP spid="26" grpId="0"/>
      <p:bldP spid="27" grpId="0"/>
      <p:bldP spid="28" grpId="0"/>
      <p:bldP spid="30" grpId="0" animBg="1"/>
      <p:bldP spid="31" grpId="0" animBg="1"/>
      <p:bldP spid="32" grpId="0" animBg="1"/>
      <p:bldP spid="33" grpId="0"/>
      <p:bldP spid="35" grpId="0"/>
      <p:bldP spid="36" grpId="0" animBg="1"/>
      <p:bldP spid="37" grpId="0"/>
      <p:bldP spid="38" grpId="0"/>
      <p:bldP spid="39" grpId="0"/>
      <p:bldP spid="40" grpId="0" animBg="1"/>
      <p:bldP spid="41" grpId="0" animBg="1"/>
      <p:bldP spid="42" grpId="0" animBg="1"/>
      <p:bldP spid="43" grpId="0"/>
      <p:bldP spid="44" grpId="0"/>
      <p:bldP spid="45" grpId="0" animBg="1"/>
      <p:bldP spid="47" grpId="0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10</a:t>
            </a:r>
          </a:p>
        </p:txBody>
      </p:sp>
      <p:sp>
        <p:nvSpPr>
          <p:cNvPr id="16" name="Retângulo: Cantos Arredondados 15">
            <a:hlinkClick r:id="rId4" action="ppaction://hlinksldjump"/>
            <a:extLst>
              <a:ext uri="{FF2B5EF4-FFF2-40B4-BE49-F238E27FC236}">
                <a16:creationId xmlns:a16="http://schemas.microsoft.com/office/drawing/2014/main" id="{6AE79D36-64D2-4665-AE5B-9DA8CCADFE4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BB6B507E-67D1-4079-B2C1-879621B8964F}"/>
              </a:ext>
            </a:extLst>
          </p:cNvPr>
          <p:cNvSpPr/>
          <p:nvPr/>
        </p:nvSpPr>
        <p:spPr>
          <a:xfrm>
            <a:off x="2124000" y="252000"/>
            <a:ext cx="9859639" cy="238856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b="1" u="sng" dirty="0">
              <a:solidFill>
                <a:srgbClr val="F25E4F"/>
              </a:solidFill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8D13A75C-F4C2-4B93-BEB3-E0DEBB662883}"/>
              </a:ext>
            </a:extLst>
          </p:cNvPr>
          <p:cNvSpPr/>
          <p:nvPr/>
        </p:nvSpPr>
        <p:spPr>
          <a:xfrm>
            <a:off x="8923637" y="889280"/>
            <a:ext cx="2668740" cy="11641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8E3484E2-09FA-4503-BB34-CE51E476FB07}"/>
                  </a:ext>
                </a:extLst>
              </p:cNvPr>
              <p:cNvSpPr/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a-E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.⋯.  </m:t>
                      </m:r>
                      <m:r>
                        <a:rPr lang="ca-E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ca-ES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8E3484E2-09FA-4503-BB34-CE51E476FB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haveta à esquerda 16">
            <a:extLst>
              <a:ext uri="{FF2B5EF4-FFF2-40B4-BE49-F238E27FC236}">
                <a16:creationId xmlns:a16="http://schemas.microsoft.com/office/drawing/2014/main" id="{66EB8152-42E3-42F7-BC23-85FE8B4562A6}"/>
              </a:ext>
            </a:extLst>
          </p:cNvPr>
          <p:cNvSpPr/>
          <p:nvPr/>
        </p:nvSpPr>
        <p:spPr>
          <a:xfrm rot="16200000">
            <a:off x="10431393" y="750988"/>
            <a:ext cx="223936" cy="1612840"/>
          </a:xfrm>
          <a:prstGeom prst="leftBrace">
            <a:avLst>
              <a:gd name="adj1" fmla="val 29763"/>
              <a:gd name="adj2" fmla="val 4852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2FA2784-F9BA-4682-93AC-BFF0E5F13BDF}"/>
                  </a:ext>
                </a:extLst>
              </p:cNvPr>
              <p:cNvSpPr txBox="1"/>
              <p:nvPr/>
            </p:nvSpPr>
            <p:spPr>
              <a:xfrm>
                <a:off x="9951431" y="1684053"/>
                <a:ext cx="11278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ca-E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dirty="0"/>
                  <a:t> factores</a:t>
                </a: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2FA2784-F9BA-4682-93AC-BFF0E5F13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431" y="1684053"/>
                <a:ext cx="1127873" cy="369332"/>
              </a:xfrm>
              <a:prstGeom prst="rect">
                <a:avLst/>
              </a:prstGeom>
              <a:blipFill>
                <a:blip r:embed="rId8"/>
                <a:stretch>
                  <a:fillRect t="-8197" r="-5405" b="-2459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609879BA-8E93-46CF-BDB4-429844BF28D7}"/>
                  </a:ext>
                </a:extLst>
              </p:cNvPr>
              <p:cNvSpPr/>
              <p:nvPr/>
            </p:nvSpPr>
            <p:spPr>
              <a:xfrm>
                <a:off x="2305715" y="889280"/>
                <a:ext cx="6347923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dirty="0">
                    <a:solidFill>
                      <a:sysClr val="windowText" lastClr="000000"/>
                    </a:solidFill>
                  </a:rPr>
                  <a:t>Si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es 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cuadrada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y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es un entero positivo</a:t>
                </a:r>
                <a14:m>
                  <m:oMath xmlns:m="http://schemas.openxmlformats.org/officeDocument/2006/math">
                    <m:r>
                      <a:rPr lang="ca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entonces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la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enésima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potencia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de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se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define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como el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producto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por sí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misma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veces.</a:t>
                </a:r>
              </a:p>
            </p:txBody>
          </p:sp>
        </mc:Choice>
        <mc:Fallback xmlns="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609879BA-8E93-46CF-BDB4-429844BF28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715" y="889280"/>
                <a:ext cx="6347923" cy="1569660"/>
              </a:xfrm>
              <a:prstGeom prst="rect">
                <a:avLst/>
              </a:prstGeom>
              <a:blipFill>
                <a:blip r:embed="rId9"/>
                <a:stretch>
                  <a:fillRect l="-1440" t="-3113" r="-1440" b="-817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tângulo 19">
            <a:extLst>
              <a:ext uri="{FF2B5EF4-FFF2-40B4-BE49-F238E27FC236}">
                <a16:creationId xmlns:a16="http://schemas.microsoft.com/office/drawing/2014/main" id="{629CB7D0-77F4-4A42-97F4-5403EC285413}"/>
              </a:ext>
            </a:extLst>
          </p:cNvPr>
          <p:cNvSpPr/>
          <p:nvPr/>
        </p:nvSpPr>
        <p:spPr>
          <a:xfrm>
            <a:off x="2295296" y="427615"/>
            <a:ext cx="1479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 err="1">
                <a:solidFill>
                  <a:srgbClr val="F25E4F"/>
                </a:solidFill>
              </a:rPr>
              <a:t>Definición</a:t>
            </a:r>
            <a:endParaRPr lang="ca-ES" sz="2400" b="1" u="sng" dirty="0">
              <a:solidFill>
                <a:srgbClr val="F25E4F"/>
              </a:solidFill>
            </a:endParaRP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2037F798-D5C8-4FA0-9758-3B92CE9125DE}"/>
              </a:ext>
            </a:extLst>
          </p:cNvPr>
          <p:cNvSpPr/>
          <p:nvPr/>
        </p:nvSpPr>
        <p:spPr>
          <a:xfrm>
            <a:off x="2145760" y="2715524"/>
            <a:ext cx="9834783" cy="2908880"/>
          </a:xfrm>
          <a:prstGeom prst="roundRect">
            <a:avLst>
              <a:gd name="adj" fmla="val 9739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9FE83A38-0BCD-428B-8D9A-DB35B13AE43B}"/>
                  </a:ext>
                </a:extLst>
              </p:cNvPr>
              <p:cNvSpPr/>
              <p:nvPr/>
            </p:nvSpPr>
            <p:spPr>
              <a:xfrm>
                <a:off x="5964626" y="4914531"/>
                <a:ext cx="2172198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</m:mr>
                          <m:mr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e>
                              <m: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</m:e>
                          </m:mr>
                        </m:m>
                      </m:e>
                    </m:d>
                    <m:r>
                      <a:rPr lang="ca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a-ES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9FE83A38-0BCD-428B-8D9A-DB35B13AE4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626" y="4914531"/>
                <a:ext cx="2172198" cy="7081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70B76390-B477-4C67-BF93-3FD1E60B9EA6}"/>
                  </a:ext>
                </a:extLst>
              </p:cNvPr>
              <p:cNvSpPr/>
              <p:nvPr/>
            </p:nvSpPr>
            <p:spPr>
              <a:xfrm>
                <a:off x="4006800" y="4197600"/>
                <a:ext cx="2858155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ca-ES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70B76390-B477-4C67-BF93-3FD1E60B9E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800" y="4197600"/>
                <a:ext cx="2858155" cy="7057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F6219921-FC90-47C6-B2F2-EA4E4B174ED1}"/>
                  </a:ext>
                </a:extLst>
              </p:cNvPr>
              <p:cNvSpPr/>
              <p:nvPr/>
            </p:nvSpPr>
            <p:spPr>
              <a:xfrm>
                <a:off x="6940800" y="4184286"/>
                <a:ext cx="2858155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a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F6219921-FC90-47C6-B2F2-EA4E4B174E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800" y="4184286"/>
                <a:ext cx="2858155" cy="70577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>
            <a:extLst>
              <a:ext uri="{FF2B5EF4-FFF2-40B4-BE49-F238E27FC236}">
                <a16:creationId xmlns:a16="http://schemas.microsoft.com/office/drawing/2014/main" id="{B877D17B-9519-4A2F-86DC-3E8998254AC6}"/>
              </a:ext>
            </a:extLst>
          </p:cNvPr>
          <p:cNvSpPr/>
          <p:nvPr/>
        </p:nvSpPr>
        <p:spPr>
          <a:xfrm>
            <a:off x="5090622" y="2831217"/>
            <a:ext cx="387285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Generalizemos</a:t>
            </a:r>
            <a:r>
              <a:rPr lang="ca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 </a:t>
            </a:r>
            <a:r>
              <a:rPr lang="ca-E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recordemos</a:t>
            </a:r>
            <a:endParaRPr lang="ca-E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ca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partir de este </a:t>
            </a:r>
            <a:r>
              <a:rPr lang="ca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ejemplo</a:t>
            </a:r>
            <a:r>
              <a:rPr lang="ca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ca-ES" b="1" u="sng" dirty="0">
              <a:solidFill>
                <a:srgbClr val="29A6FF"/>
              </a:solidFill>
            </a:endParaRPr>
          </a:p>
        </p:txBody>
      </p:sp>
      <p:pic>
        <p:nvPicPr>
          <p:cNvPr id="26" name="Gráfico 25" descr="Seta: Rodar para a esquerda">
            <a:extLst>
              <a:ext uri="{FF2B5EF4-FFF2-40B4-BE49-F238E27FC236}">
                <a16:creationId xmlns:a16="http://schemas.microsoft.com/office/drawing/2014/main" id="{508AC226-4958-44B3-95CD-BEF9D310F40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0800000">
            <a:off x="8021129" y="4821561"/>
            <a:ext cx="914400" cy="914400"/>
          </a:xfrm>
          <a:prstGeom prst="rect">
            <a:avLst/>
          </a:prstGeom>
        </p:spPr>
      </p:pic>
      <p:pic>
        <p:nvPicPr>
          <p:cNvPr id="27" name="Gráfico 26" descr="Seta: Rodar para a esquerda">
            <a:extLst>
              <a:ext uri="{FF2B5EF4-FFF2-40B4-BE49-F238E27FC236}">
                <a16:creationId xmlns:a16="http://schemas.microsoft.com/office/drawing/2014/main" id="{B00C7D8D-2466-492E-80CD-31D188E283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0800000" flipH="1">
            <a:off x="5090623" y="482259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: Cantos Arredondados 27">
                <a:extLst>
                  <a:ext uri="{FF2B5EF4-FFF2-40B4-BE49-F238E27FC236}">
                    <a16:creationId xmlns:a16="http://schemas.microsoft.com/office/drawing/2014/main" id="{F589B359-3135-4D31-BE3D-5CB7D4B415EB}"/>
                  </a:ext>
                </a:extLst>
              </p:cNvPr>
              <p:cNvSpPr/>
              <p:nvPr/>
            </p:nvSpPr>
            <p:spPr>
              <a:xfrm>
                <a:off x="2743199" y="3674889"/>
                <a:ext cx="8389257" cy="51077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ca-ES" sz="2400" b="1" dirty="0">
                    <a:solidFill>
                      <a:schemeClr val="tx1"/>
                    </a:solidFill>
                  </a:rPr>
                  <a:t>¡</a:t>
                </a:r>
                <a:r>
                  <a:rPr lang="ca-ES" sz="2400" b="1" dirty="0" err="1">
                    <a:solidFill>
                      <a:schemeClr val="tx1"/>
                    </a:solidFill>
                  </a:rPr>
                  <a:t>Cualquier</a:t>
                </a:r>
                <a:r>
                  <a:rPr lang="ca-ES" sz="2400" b="1" dirty="0">
                    <a:solidFill>
                      <a:schemeClr val="tx1"/>
                    </a:solidFill>
                  </a:rPr>
                  <a:t> potencia de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ca-ES" sz="2400" b="1" dirty="0" err="1">
                    <a:solidFill>
                      <a:schemeClr val="tx1"/>
                    </a:solidFill>
                  </a:rPr>
                  <a:t>conmuta</a:t>
                </a:r>
                <a:r>
                  <a:rPr lang="ca-ES" sz="2400" b="1" dirty="0">
                    <a:solidFill>
                      <a:schemeClr val="tx1"/>
                    </a:solidFill>
                  </a:rPr>
                  <a:t> con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dirty="0">
                    <a:solidFill>
                      <a:schemeClr val="tx1"/>
                    </a:solidFill>
                  </a:rPr>
                  <a:t>! </a:t>
                </a:r>
                <a:r>
                  <a:rPr lang="ca-ES" sz="2400" dirty="0" err="1">
                    <a:solidFill>
                      <a:schemeClr val="tx1"/>
                    </a:solidFill>
                  </a:rPr>
                  <a:t>Esto</a:t>
                </a:r>
                <a:r>
                  <a:rPr lang="ca-ES" sz="2400" dirty="0">
                    <a:solidFill>
                      <a:schemeClr val="tx1"/>
                    </a:solidFill>
                  </a:rPr>
                  <a:t> es: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ca-E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ca-E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ca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ca-ES" sz="2400" b="1" u="sn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tângulo: Cantos Arredondados 27">
                <a:extLst>
                  <a:ext uri="{FF2B5EF4-FFF2-40B4-BE49-F238E27FC236}">
                    <a16:creationId xmlns:a16="http://schemas.microsoft.com/office/drawing/2014/main" id="{F589B359-3135-4D31-BE3D-5CB7D4B415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99" y="3674889"/>
                <a:ext cx="8389257" cy="510778"/>
              </a:xfrm>
              <a:prstGeom prst="roundRect">
                <a:avLst/>
              </a:prstGeom>
              <a:blipFill>
                <a:blip r:embed="rId15"/>
                <a:stretch>
                  <a:fillRect t="-3488" b="-19767"/>
                </a:stretch>
              </a:blipFill>
              <a:ln w="12700"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F3AED01E-C1A8-457C-B9DF-7F009B52CF97}"/>
                  </a:ext>
                </a:extLst>
              </p:cNvPr>
              <p:cNvSpPr/>
              <p:nvPr/>
            </p:nvSpPr>
            <p:spPr>
              <a:xfrm>
                <a:off x="2217942" y="5691711"/>
                <a:ext cx="9798749" cy="93751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ca-ES" b="1" dirty="0">
                    <a:solidFill>
                      <a:srgbClr val="F25E4F"/>
                    </a:solidFill>
                  </a:rPr>
                  <a:t>OBSERVACIÓN</a:t>
                </a:r>
                <a:r>
                  <a:rPr lang="ca-ES" dirty="0"/>
                  <a:t> – </a:t>
                </a:r>
                <a:r>
                  <a:rPr lang="ca-ES" dirty="0" err="1"/>
                  <a:t>Siempre</a:t>
                </a:r>
                <a:r>
                  <a:rPr lang="ca-ES" dirty="0"/>
                  <a:t> </a:t>
                </a:r>
                <a:r>
                  <a:rPr lang="ca-ES" dirty="0" err="1"/>
                  <a:t>hay</a:t>
                </a:r>
                <a:r>
                  <a:rPr lang="ca-ES" dirty="0"/>
                  <a:t> </a:t>
                </a:r>
                <a:r>
                  <a:rPr lang="ca-ES" b="1" dirty="0" err="1"/>
                  <a:t>matrices</a:t>
                </a:r>
                <a:r>
                  <a:rPr lang="ca-ES" b="1" dirty="0"/>
                  <a:t> </a:t>
                </a:r>
                <a:r>
                  <a:rPr lang="ca-ES" dirty="0"/>
                  <a:t>(</a:t>
                </a:r>
                <a14:m>
                  <m:oMath xmlns:m="http://schemas.openxmlformats.org/officeDocument/2006/math"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dirty="0"/>
                  <a:t>)</a:t>
                </a:r>
                <a:r>
                  <a:rPr lang="ca-ES" b="1" dirty="0"/>
                  <a:t> que </a:t>
                </a:r>
                <a:r>
                  <a:rPr lang="ca-ES" b="1" dirty="0" err="1"/>
                  <a:t>conmutan</a:t>
                </a:r>
                <a:r>
                  <a:rPr lang="ca-ES" dirty="0"/>
                  <a:t> con </a:t>
                </a:r>
                <a:r>
                  <a:rPr lang="ca-ES" dirty="0" err="1"/>
                  <a:t>cualquier</a:t>
                </a:r>
                <a:r>
                  <a:rPr lang="ca-ES" dirty="0"/>
                  <a:t> </a:t>
                </a:r>
                <a:r>
                  <a:rPr lang="ca-ES" dirty="0" err="1"/>
                  <a:t>matriz</a:t>
                </a:r>
                <a:r>
                  <a:rPr lang="ca-ES" dirty="0"/>
                  <a:t> </a:t>
                </a:r>
                <a:r>
                  <a:rPr lang="ca-ES" dirty="0" err="1"/>
                  <a:t>cuadrada</a:t>
                </a:r>
                <a:r>
                  <a:rPr lang="ca-ES" dirty="0"/>
                  <a:t>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dirty="0"/>
                  <a:t>: </a:t>
                </a:r>
                <a14:m>
                  <m:oMath xmlns:m="http://schemas.openxmlformats.org/officeDocument/2006/math"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𝐵𝐴</m:t>
                    </m:r>
                  </m:oMath>
                </a14:m>
                <a:r>
                  <a:rPr lang="ca-ES" dirty="0"/>
                  <a:t>, es </a:t>
                </a:r>
                <a:r>
                  <a:rPr lang="ca-ES" dirty="0" err="1"/>
                  <a:t>decir</a:t>
                </a:r>
                <a:r>
                  <a:rPr lang="ca-ES" dirty="0"/>
                  <a:t>, </a:t>
                </a:r>
                <a14:m>
                  <m:oMath xmlns:m="http://schemas.openxmlformats.org/officeDocument/2006/math"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ca-ES" dirty="0"/>
                  <a:t> (</a:t>
                </a:r>
                <a:r>
                  <a:rPr lang="ca-ES" dirty="0" err="1"/>
                  <a:t>identidad</a:t>
                </a:r>
                <a:r>
                  <a:rPr lang="ca-ES" dirty="0"/>
                  <a:t>), </a:t>
                </a:r>
                <a14:m>
                  <m:oMath xmlns:m="http://schemas.openxmlformats.org/officeDocument/2006/math"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ca-ES" dirty="0"/>
                  <a:t>(</a:t>
                </a:r>
                <a:r>
                  <a:rPr lang="ca-ES" dirty="0" err="1"/>
                  <a:t>nula</a:t>
                </a:r>
                <a:r>
                  <a:rPr lang="ca-ES" dirty="0"/>
                  <a:t>) 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ca-E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ca-ES" dirty="0"/>
                  <a:t> (inversa, para </a:t>
                </a:r>
                <a:r>
                  <a:rPr lang="ca-ES" dirty="0" err="1"/>
                  <a:t>matrices</a:t>
                </a:r>
                <a:r>
                  <a:rPr lang="ca-ES" dirty="0"/>
                  <a:t> no </a:t>
                </a:r>
                <a:r>
                  <a:rPr lang="ca-ES" dirty="0" err="1"/>
                  <a:t>singulares</a:t>
                </a:r>
                <a:r>
                  <a:rPr lang="ca-ES" dirty="0"/>
                  <a:t>). </a:t>
                </a:r>
                <a:r>
                  <a:rPr lang="ca-ES" dirty="0" err="1"/>
                  <a:t>Sin</a:t>
                </a:r>
                <a:r>
                  <a:rPr lang="ca-ES" dirty="0"/>
                  <a:t> embargo, </a:t>
                </a:r>
                <a:r>
                  <a:rPr lang="ca-ES" dirty="0" err="1"/>
                  <a:t>cuando</a:t>
                </a:r>
                <a:r>
                  <a:rPr lang="ca-ES" dirty="0"/>
                  <a:t> </a:t>
                </a:r>
                <a:r>
                  <a:rPr lang="ca-ES" dirty="0" err="1"/>
                  <a:t>queremos</a:t>
                </a:r>
                <a:r>
                  <a:rPr lang="ca-ES" dirty="0"/>
                  <a:t> un </a:t>
                </a:r>
                <a:r>
                  <a:rPr lang="ca-ES" dirty="0" err="1"/>
                  <a:t>ejemplo</a:t>
                </a:r>
                <a:r>
                  <a:rPr lang="ca-ES" dirty="0"/>
                  <a:t> "no obvio", </a:t>
                </a:r>
                <a:r>
                  <a:rPr lang="ca-ES" dirty="0" err="1"/>
                  <a:t>podemos</a:t>
                </a:r>
                <a:r>
                  <a:rPr lang="ca-ES" dirty="0"/>
                  <a:t> </a:t>
                </a:r>
                <a:r>
                  <a:rPr lang="ca-ES" dirty="0" err="1"/>
                  <a:t>utilizar</a:t>
                </a:r>
                <a:r>
                  <a:rPr lang="ca-ES" dirty="0"/>
                  <a:t> una de las </a:t>
                </a:r>
                <a:r>
                  <a:rPr lang="ca-ES" dirty="0" err="1"/>
                  <a:t>potencias</a:t>
                </a:r>
                <a:r>
                  <a:rPr lang="ca-ES" dirty="0"/>
                  <a:t> </a:t>
                </a:r>
                <a:r>
                  <a:rPr lang="ca-ES" dirty="0" err="1"/>
                  <a:t>naturales</a:t>
                </a:r>
                <a:r>
                  <a:rPr lang="ca-ES" dirty="0"/>
                  <a:t> de </a:t>
                </a:r>
                <a14:m>
                  <m:oMath xmlns:m="http://schemas.openxmlformats.org/officeDocument/2006/math"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ca-E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ca-E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ca-ES" dirty="0"/>
              </a:p>
            </p:txBody>
          </p:sp>
        </mc:Choice>
        <mc:Fallback xmlns="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F3AED01E-C1A8-457C-B9DF-7F009B52C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942" y="5691711"/>
                <a:ext cx="9798749" cy="937517"/>
              </a:xfrm>
              <a:prstGeom prst="rect">
                <a:avLst/>
              </a:prstGeom>
              <a:blipFill>
                <a:blip r:embed="rId16"/>
                <a:stretch>
                  <a:fillRect b="-56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Imagem 29">
            <a:extLst>
              <a:ext uri="{FF2B5EF4-FFF2-40B4-BE49-F238E27FC236}">
                <a16:creationId xmlns:a16="http://schemas.microsoft.com/office/drawing/2014/main" id="{DE18915E-0B43-4814-9C3C-6174BB5BFB6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: Cantos Arredondados 21">
            <a:hlinkClick r:id="rId18" action="ppaction://hlinksldjump"/>
            <a:extLst>
              <a:ext uri="{FF2B5EF4-FFF2-40B4-BE49-F238E27FC236}">
                <a16:creationId xmlns:a16="http://schemas.microsoft.com/office/drawing/2014/main" id="{40B721FB-E7F8-4178-8167-D5C2D840D786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Potencia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rgbClr val="F25E4F"/>
                </a:solidFill>
              </a:rPr>
              <a:t> 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33" name="Retângulo: Cantos Arredondados 22">
            <a:hlinkClick r:id="rId19" action="ppaction://hlinksldjump"/>
            <a:extLst>
              <a:ext uri="{FF2B5EF4-FFF2-40B4-BE49-F238E27FC236}">
                <a16:creationId xmlns:a16="http://schemas.microsoft.com/office/drawing/2014/main" id="{58DA8BE2-50BB-408F-A07F-56ACF5849465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Otras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Proposiciones</a:t>
            </a:r>
            <a:r>
              <a:rPr lang="ca-ES" b="1" dirty="0">
                <a:solidFill>
                  <a:schemeClr val="tx1"/>
                </a:solidFill>
              </a:rPr>
              <a:t> y Relaciones entre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9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10</a:t>
            </a:r>
          </a:p>
        </p:txBody>
      </p:sp>
      <p:sp>
        <p:nvSpPr>
          <p:cNvPr id="16" name="Retângulo: Cantos Arredondados 15">
            <a:hlinkClick r:id="rId5" action="ppaction://hlinksldjump"/>
            <a:extLst>
              <a:ext uri="{FF2B5EF4-FFF2-40B4-BE49-F238E27FC236}">
                <a16:creationId xmlns:a16="http://schemas.microsoft.com/office/drawing/2014/main" id="{6AE79D36-64D2-4665-AE5B-9DA8CCADFE4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DE18915E-0B43-4814-9C3C-6174BB5BFB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: Cantos Arredondados 21">
            <a:hlinkClick r:id="rId7" action="ppaction://hlinksldjump"/>
            <a:extLst>
              <a:ext uri="{FF2B5EF4-FFF2-40B4-BE49-F238E27FC236}">
                <a16:creationId xmlns:a16="http://schemas.microsoft.com/office/drawing/2014/main" id="{40B721FB-E7F8-4178-8167-D5C2D840D786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Potencia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rgbClr val="F25E4F"/>
                </a:solidFill>
              </a:rPr>
              <a:t> 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33" name="Retângulo: Cantos Arredondados 22">
            <a:hlinkClick r:id="rId8" action="ppaction://hlinksldjump"/>
            <a:extLst>
              <a:ext uri="{FF2B5EF4-FFF2-40B4-BE49-F238E27FC236}">
                <a16:creationId xmlns:a16="http://schemas.microsoft.com/office/drawing/2014/main" id="{58DA8BE2-50BB-408F-A07F-56ACF5849465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Otras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Proposiciones</a:t>
            </a:r>
            <a:r>
              <a:rPr lang="ca-ES" b="1" dirty="0">
                <a:solidFill>
                  <a:schemeClr val="tx1"/>
                </a:solidFill>
              </a:rPr>
              <a:t> y Relaciones entre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7FC3B3C2-C82C-4972-B26F-189E44FBF5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" name="ISPRING_QUIZ_SHAPE1">
            <a:extLst>
              <a:ext uri="{FF2B5EF4-FFF2-40B4-BE49-F238E27FC236}">
                <a16:creationId xmlns:a16="http://schemas.microsoft.com/office/drawing/2014/main" id="{1E1FCF6C-60F3-40D1-916B-DFC7999C7491}"/>
              </a:ext>
            </a:extLst>
          </p:cNvPr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5" name="ISPRING_QUIZ_SHAPE2">
            <a:extLst>
              <a:ext uri="{FF2B5EF4-FFF2-40B4-BE49-F238E27FC236}">
                <a16:creationId xmlns:a16="http://schemas.microsoft.com/office/drawing/2014/main" id="{4CA53D76-1B11-472E-8F75-A0CE6C668A5B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ca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7" name="ISPRING_QUIZ_SHAPE3">
            <a:extLst>
              <a:ext uri="{FF2B5EF4-FFF2-40B4-BE49-F238E27FC236}">
                <a16:creationId xmlns:a16="http://schemas.microsoft.com/office/drawing/2014/main" id="{A8308B98-C07F-46EC-9952-58F731028DE4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8" name="ISPRING_QUIZ_SHAPE4">
            <a:extLst>
              <a:ext uri="{FF2B5EF4-FFF2-40B4-BE49-F238E27FC236}">
                <a16:creationId xmlns:a16="http://schemas.microsoft.com/office/drawing/2014/main" id="{0FC9B2C9-15E7-4B6D-901B-D1C61CD716AF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ca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7655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10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7" name="Retângulo: Cantos Arredondados 26">
            <a:hlinkClick r:id="rId5" action="ppaction://hlinksldjump"/>
            <a:extLst>
              <a:ext uri="{FF2B5EF4-FFF2-40B4-BE49-F238E27FC236}">
                <a16:creationId xmlns:a16="http://schemas.microsoft.com/office/drawing/2014/main" id="{B1A50AFE-FB46-4F24-8A84-7493B6CF4C7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A92BE257-4CCE-4700-B953-2DC57C073D92}"/>
              </a:ext>
            </a:extLst>
          </p:cNvPr>
          <p:cNvSpPr/>
          <p:nvPr/>
        </p:nvSpPr>
        <p:spPr>
          <a:xfrm>
            <a:off x="2097902" y="264777"/>
            <a:ext cx="97486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ysClr val="windowText" lastClr="000000"/>
                </a:solidFill>
              </a:rPr>
              <a:t>La aritmética de matrices genera algunas "propiedades peculiares".</a:t>
            </a:r>
          </a:p>
          <a:p>
            <a:pPr algn="ctr"/>
            <a:r>
              <a:rPr lang="es-ES" sz="2400" dirty="0">
                <a:solidFill>
                  <a:sysClr val="windowText" lastClr="000000"/>
                </a:solidFill>
              </a:rPr>
              <a:t>¡Algunas de éstas son específicas para matrices (como transponer) y otros resultan esencialmente de la falta de un producto conmutativo!</a:t>
            </a:r>
            <a:endParaRPr lang="ca-ES" sz="2400" dirty="0">
              <a:solidFill>
                <a:sysClr val="windowText" lastClr="000000"/>
              </a:solidFill>
            </a:endParaRP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A8678576-BF40-4DBA-A2DF-8969057F93E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8CC365D-0DF4-4CAA-9D13-368207224B6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858" y="1667234"/>
            <a:ext cx="2180273" cy="4572000"/>
          </a:xfrm>
          <a:prstGeom prst="rect">
            <a:avLst/>
          </a:prstGeom>
        </p:spPr>
      </p:pic>
      <p:sp>
        <p:nvSpPr>
          <p:cNvPr id="14" name="Retângulo: Cantos Arredondados 21">
            <a:hlinkClick r:id="rId8" action="ppaction://hlinksldjump"/>
            <a:extLst>
              <a:ext uri="{FF2B5EF4-FFF2-40B4-BE49-F238E27FC236}">
                <a16:creationId xmlns:a16="http://schemas.microsoft.com/office/drawing/2014/main" id="{68EB299F-5CD0-47E5-8B65-3157F16AB456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Potencia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rgbClr val="F25E4F"/>
                </a:solidFill>
              </a:rPr>
              <a:t> 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22">
            <a:hlinkClick r:id="rId9" action="ppaction://hlinksldjump"/>
            <a:extLst>
              <a:ext uri="{FF2B5EF4-FFF2-40B4-BE49-F238E27FC236}">
                <a16:creationId xmlns:a16="http://schemas.microsoft.com/office/drawing/2014/main" id="{26C2EC23-D243-4D8D-9017-40992A45AE8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Otras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Proposiciones</a:t>
            </a:r>
            <a:r>
              <a:rPr lang="ca-ES" b="1" dirty="0">
                <a:solidFill>
                  <a:schemeClr val="tx1"/>
                </a:solidFill>
              </a:rPr>
              <a:t> y Relaciones entre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10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7" name="Retângulo: Cantos Arredondados 26">
            <a:hlinkClick r:id="rId4" action="ppaction://hlinksldjump"/>
            <a:extLst>
              <a:ext uri="{FF2B5EF4-FFF2-40B4-BE49-F238E27FC236}">
                <a16:creationId xmlns:a16="http://schemas.microsoft.com/office/drawing/2014/main" id="{B1A50AFE-FB46-4F24-8A84-7493B6CF4C7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chemeClr val="tx1"/>
                </a:solidFill>
              </a:rPr>
              <a:t>¡</a:t>
            </a:r>
            <a:r>
              <a:rPr lang="ca-ES" sz="2000" b="1" dirty="0" err="1">
                <a:solidFill>
                  <a:schemeClr val="tx1"/>
                </a:solidFill>
              </a:rPr>
              <a:t>Inténtelo</a:t>
            </a:r>
            <a:r>
              <a:rPr lang="ca-E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A92BE257-4CCE-4700-B953-2DC57C073D92}"/>
              </a:ext>
            </a:extLst>
          </p:cNvPr>
          <p:cNvSpPr/>
          <p:nvPr/>
        </p:nvSpPr>
        <p:spPr>
          <a:xfrm>
            <a:off x="2097902" y="264777"/>
            <a:ext cx="9748685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ysClr val="windowText" lastClr="000000"/>
                </a:solidFill>
              </a:rPr>
              <a:t>La aritmética de matrices genera algunas "propiedades peculiares".</a:t>
            </a:r>
          </a:p>
          <a:p>
            <a:pPr algn="ctr"/>
            <a:r>
              <a:rPr lang="es-ES" sz="2400" dirty="0">
                <a:solidFill>
                  <a:sysClr val="windowText" lastClr="000000"/>
                </a:solidFill>
              </a:rPr>
              <a:t>¡Algunas de éstas son específicas para matrices (como transponer) y otros resultan esencialmente de la falta de un producto conmutativo!</a:t>
            </a:r>
            <a:endParaRPr lang="ca-ES" sz="2400" dirty="0">
              <a:solidFill>
                <a:sysClr val="windowText" lastClr="000000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E1F572C0-3AAF-4924-9779-A76CCF3F3E30}"/>
              </a:ext>
            </a:extLst>
          </p:cNvPr>
          <p:cNvGrpSpPr/>
          <p:nvPr/>
        </p:nvGrpSpPr>
        <p:grpSpPr>
          <a:xfrm>
            <a:off x="2165565" y="1624133"/>
            <a:ext cx="2505609" cy="779699"/>
            <a:chOff x="2097901" y="1956301"/>
            <a:chExt cx="2505609" cy="779699"/>
          </a:xfrm>
        </p:grpSpPr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BFB20466-0251-4C0E-A387-D0246EB612F7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B7753EA9-6357-44E7-B929-7F0C018B8A0B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ca-ES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sup>
                            </m:sSup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ca-ES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B7753EA9-6357-44E7-B929-7F0C018B8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  <a:blipFill>
                  <a:blip r:embed="rId7"/>
                  <a:stretch>
                    <a:fillRect b="-1818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3AF1E7CE-76EC-407A-8A06-D7275F24BF5C}"/>
                  </a:ext>
                </a:extLst>
              </p:cNvPr>
              <p:cNvSpPr/>
              <p:nvPr/>
            </p:nvSpPr>
            <p:spPr>
              <a:xfrm>
                <a:off x="4953838" y="1534835"/>
                <a:ext cx="7029797" cy="95829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ca-ES" b="1" dirty="0">
                    <a:solidFill>
                      <a:srgbClr val="F25E4F"/>
                    </a:solidFill>
                  </a:rPr>
                  <a:t>OBSERVACIÓN</a:t>
                </a:r>
                <a:r>
                  <a:rPr lang="ca-ES" dirty="0"/>
                  <a:t> – </a:t>
                </a:r>
                <a:r>
                  <a:rPr lang="ca-ES" b="1" dirty="0"/>
                  <a:t>Este </a:t>
                </a:r>
                <a:r>
                  <a:rPr lang="ca-ES" b="1" dirty="0" err="1"/>
                  <a:t>resultado</a:t>
                </a:r>
                <a:r>
                  <a:rPr lang="ca-ES" b="1" dirty="0"/>
                  <a:t> nos </a:t>
                </a:r>
                <a:r>
                  <a:rPr lang="ca-ES" b="1" dirty="0" err="1"/>
                  <a:t>permite</a:t>
                </a:r>
                <a:r>
                  <a:rPr lang="ca-ES" b="1" dirty="0"/>
                  <a:t> </a:t>
                </a:r>
                <a:r>
                  <a:rPr lang="ca-ES" b="1" dirty="0" err="1"/>
                  <a:t>escribir</a:t>
                </a:r>
                <a:r>
                  <a:rPr lang="ca-ES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ca-ES" dirty="0"/>
                  <a:t>, que representa la </a:t>
                </a:r>
                <a:r>
                  <a:rPr lang="ca-ES" b="1" dirty="0"/>
                  <a:t>inversa de la </a:t>
                </a:r>
                <a:r>
                  <a:rPr lang="ca-ES" b="1" dirty="0" err="1"/>
                  <a:t>transpuesta</a:t>
                </a:r>
                <a:r>
                  <a:rPr lang="ca-ES" b="1" dirty="0"/>
                  <a:t> </a:t>
                </a:r>
                <a:r>
                  <a:rPr lang="ca-E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ca-ES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b="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ca-ES" b="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ca-ES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ca-ES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ca-ES" b="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a-ES" dirty="0"/>
                  <a:t>) o la </a:t>
                </a:r>
                <a:r>
                  <a:rPr lang="ca-ES" b="1" dirty="0" err="1"/>
                  <a:t>transpuesta</a:t>
                </a:r>
                <a:r>
                  <a:rPr lang="ca-ES" b="1" dirty="0"/>
                  <a:t> de la inversa </a:t>
                </a:r>
                <a:r>
                  <a:rPr lang="ca-E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ca-ES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b="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ca-ES" b="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ca-ES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ca-ES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a-ES" dirty="0"/>
                  <a:t>) de una </a:t>
                </a:r>
                <a:r>
                  <a:rPr lang="ca-ES" dirty="0" err="1"/>
                  <a:t>matriz</a:t>
                </a:r>
                <a:r>
                  <a:rPr lang="ca-ES" dirty="0"/>
                  <a:t> invertible </a:t>
                </a:r>
                <a14:m>
                  <m:oMath xmlns:m="http://schemas.openxmlformats.org/officeDocument/2006/math">
                    <m:r>
                      <a:rPr lang="ca-E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dirty="0"/>
                  <a:t> .</a:t>
                </a: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3AF1E7CE-76EC-407A-8A06-D7275F24B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38" y="1534835"/>
                <a:ext cx="7029797" cy="9582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Agrupar 28">
            <a:extLst>
              <a:ext uri="{FF2B5EF4-FFF2-40B4-BE49-F238E27FC236}">
                <a16:creationId xmlns:a16="http://schemas.microsoft.com/office/drawing/2014/main" id="{908DCA54-5509-450A-ACDA-458A9390C1D6}"/>
              </a:ext>
            </a:extLst>
          </p:cNvPr>
          <p:cNvGrpSpPr/>
          <p:nvPr/>
        </p:nvGrpSpPr>
        <p:grpSpPr>
          <a:xfrm>
            <a:off x="2188247" y="2515738"/>
            <a:ext cx="2505609" cy="779699"/>
            <a:chOff x="2097901" y="1956301"/>
            <a:chExt cx="2505609" cy="779699"/>
          </a:xfrm>
        </p:grpSpPr>
        <p:sp>
          <p:nvSpPr>
            <p:cNvPr id="30" name="Retângulo: Cantos Arredondados 29">
              <a:extLst>
                <a:ext uri="{FF2B5EF4-FFF2-40B4-BE49-F238E27FC236}">
                  <a16:creationId xmlns:a16="http://schemas.microsoft.com/office/drawing/2014/main" id="{F8C1F83D-7222-4669-ACE8-9067176A27E5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tângulo 30">
                  <a:extLst>
                    <a:ext uri="{FF2B5EF4-FFF2-40B4-BE49-F238E27FC236}">
                      <a16:creationId xmlns:a16="http://schemas.microsoft.com/office/drawing/2014/main" id="{4B317D9F-3711-4E46-AA4E-E9AA0798A81F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ca-ES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ca-ES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tângulo 30">
                  <a:extLst>
                    <a:ext uri="{FF2B5EF4-FFF2-40B4-BE49-F238E27FC236}">
                      <a16:creationId xmlns:a16="http://schemas.microsoft.com/office/drawing/2014/main" id="{4B317D9F-3711-4E46-AA4E-E9AA0798A8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  <a:blipFill>
                  <a:blip r:embed="rId9"/>
                  <a:stretch>
                    <a:fillRect b="-1818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43143E6F-FD55-4683-A8D6-7D08CF4023B6}"/>
                  </a:ext>
                </a:extLst>
              </p:cNvPr>
              <p:cNvSpPr/>
              <p:nvPr/>
            </p:nvSpPr>
            <p:spPr>
              <a:xfrm>
                <a:off x="4953838" y="2426440"/>
                <a:ext cx="7029797" cy="95829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ca-ES" b="1" dirty="0">
                    <a:solidFill>
                      <a:srgbClr val="F25E4F"/>
                    </a:solidFill>
                  </a:rPr>
                  <a:t>OBSERVACIÓN</a:t>
                </a:r>
                <a:r>
                  <a:rPr lang="ca-ES" dirty="0"/>
                  <a:t> – </a:t>
                </a:r>
                <a:r>
                  <a:rPr lang="ca-ES" b="1" dirty="0"/>
                  <a:t>Este </a:t>
                </a:r>
                <a:r>
                  <a:rPr lang="ca-ES" b="1" dirty="0" err="1"/>
                  <a:t>resultado</a:t>
                </a:r>
                <a:r>
                  <a:rPr lang="ca-ES" b="1" dirty="0"/>
                  <a:t> nos </a:t>
                </a:r>
                <a:r>
                  <a:rPr lang="ca-ES" b="1" dirty="0" err="1"/>
                  <a:t>permite</a:t>
                </a:r>
                <a:r>
                  <a:rPr lang="ca-ES" b="1" dirty="0"/>
                  <a:t> </a:t>
                </a:r>
                <a:r>
                  <a:rPr lang="ca-ES" b="1" dirty="0" err="1"/>
                  <a:t>escrivir</a:t>
                </a:r>
                <a:r>
                  <a:rPr lang="ca-ES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a-ES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ca-ES" dirty="0"/>
                  <a:t>, que representa la </a:t>
                </a:r>
                <a:r>
                  <a:rPr lang="ca-ES" b="1" dirty="0"/>
                  <a:t>inversa de la </a:t>
                </a:r>
                <a:r>
                  <a:rPr lang="ca-ES" b="1" dirty="0" err="1"/>
                  <a:t>enésima</a:t>
                </a:r>
                <a:r>
                  <a:rPr lang="ca-ES" b="1" dirty="0"/>
                  <a:t> potencia </a:t>
                </a:r>
                <a:r>
                  <a:rPr lang="ca-E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ca-ES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b="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ca-ES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ca-ES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ca-E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ca-ES" b="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a-ES" dirty="0"/>
                  <a:t>) o </a:t>
                </a:r>
                <a:r>
                  <a:rPr lang="ca-ES" b="1" dirty="0"/>
                  <a:t>la </a:t>
                </a:r>
                <a:r>
                  <a:rPr lang="ca-ES" b="1" dirty="0" err="1"/>
                  <a:t>enésima</a:t>
                </a:r>
                <a:r>
                  <a:rPr lang="ca-ES" b="1" dirty="0"/>
                  <a:t>  potencia de la inversa</a:t>
                </a:r>
                <a:r>
                  <a:rPr lang="ca-ES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ca-ES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b="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ca-ES" b="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ca-ES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ca-E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ca-ES" dirty="0"/>
                  <a:t>) de una </a:t>
                </a:r>
                <a:r>
                  <a:rPr lang="ca-ES" dirty="0" err="1"/>
                  <a:t>matriz</a:t>
                </a:r>
                <a:r>
                  <a:rPr lang="ca-ES" dirty="0"/>
                  <a:t> invertible </a:t>
                </a:r>
                <a14:m>
                  <m:oMath xmlns:m="http://schemas.openxmlformats.org/officeDocument/2006/math"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dirty="0"/>
                  <a:t>.</a:t>
                </a:r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43143E6F-FD55-4683-A8D6-7D08CF4023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38" y="2426440"/>
                <a:ext cx="7029797" cy="9582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Agrupar 33">
            <a:extLst>
              <a:ext uri="{FF2B5EF4-FFF2-40B4-BE49-F238E27FC236}">
                <a16:creationId xmlns:a16="http://schemas.microsoft.com/office/drawing/2014/main" id="{05798B06-CD78-44A2-B9D3-A7C5C80B1EC4}"/>
              </a:ext>
            </a:extLst>
          </p:cNvPr>
          <p:cNvGrpSpPr/>
          <p:nvPr/>
        </p:nvGrpSpPr>
        <p:grpSpPr>
          <a:xfrm>
            <a:off x="2175613" y="3407343"/>
            <a:ext cx="2505609" cy="779699"/>
            <a:chOff x="2097901" y="1956301"/>
            <a:chExt cx="2505609" cy="779699"/>
          </a:xfrm>
        </p:grpSpPr>
        <p:sp>
          <p:nvSpPr>
            <p:cNvPr id="35" name="Retângulo: Cantos Arredondados 34">
              <a:extLst>
                <a:ext uri="{FF2B5EF4-FFF2-40B4-BE49-F238E27FC236}">
                  <a16:creationId xmlns:a16="http://schemas.microsoft.com/office/drawing/2014/main" id="{41B87A29-72B3-456B-806A-CB30246DA92A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tângulo 35">
                  <a:extLst>
                    <a:ext uri="{FF2B5EF4-FFF2-40B4-BE49-F238E27FC236}">
                      <a16:creationId xmlns:a16="http://schemas.microsoft.com/office/drawing/2014/main" id="{1C1D395B-C383-40DC-8E64-4D35789702FE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6820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ca-ES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sup>
                            </m:sSup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ca-ES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a-ES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ca-ES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ca-ES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ca-ES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</m:oMath>
                    </m:oMathPara>
                  </a14:m>
                  <a:endParaRPr lang="ca-ES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tângulo 35">
                  <a:extLst>
                    <a:ext uri="{FF2B5EF4-FFF2-40B4-BE49-F238E27FC236}">
                      <a16:creationId xmlns:a16="http://schemas.microsoft.com/office/drawing/2014/main" id="{1C1D395B-C383-40DC-8E64-4D35789702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68205"/>
                </a:xfrm>
                <a:prstGeom prst="rect">
                  <a:avLst/>
                </a:prstGeom>
                <a:blipFill>
                  <a:blip r:embed="rId11"/>
                  <a:stretch>
                    <a:fillRect b="-168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1300D724-F6AA-4D61-8CA3-9D6F5388958D}"/>
                  </a:ext>
                </a:extLst>
              </p:cNvPr>
              <p:cNvSpPr/>
              <p:nvPr/>
            </p:nvSpPr>
            <p:spPr>
              <a:xfrm>
                <a:off x="4953838" y="3318044"/>
                <a:ext cx="7029797" cy="95829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ca-ES" b="1" dirty="0">
                    <a:solidFill>
                      <a:srgbClr val="F25E4F"/>
                    </a:solidFill>
                  </a:rPr>
                  <a:t>OBSERVACIÓN</a:t>
                </a:r>
                <a:r>
                  <a:rPr lang="ca-ES" dirty="0"/>
                  <a:t> – </a:t>
                </a:r>
                <a:r>
                  <a:rPr lang="ca-ES" b="1" dirty="0"/>
                  <a:t>Este </a:t>
                </a:r>
                <a:r>
                  <a:rPr lang="ca-ES" b="1" dirty="0" err="1"/>
                  <a:t>resultado</a:t>
                </a:r>
                <a:r>
                  <a:rPr lang="ca-ES" b="1" dirty="0"/>
                  <a:t> nos </a:t>
                </a:r>
                <a:r>
                  <a:rPr lang="ca-ES" b="1" dirty="0" err="1"/>
                  <a:t>permite</a:t>
                </a:r>
                <a:r>
                  <a:rPr lang="ca-ES" b="1" dirty="0"/>
                  <a:t> </a:t>
                </a:r>
                <a:r>
                  <a:rPr lang="ca-ES" b="1" dirty="0" err="1"/>
                  <a:t>escribir</a:t>
                </a:r>
                <a:r>
                  <a:rPr lang="ca-ES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ca-ES" dirty="0"/>
                  <a:t>, que representa la </a:t>
                </a:r>
                <a:r>
                  <a:rPr lang="ca-ES" b="1" dirty="0" err="1"/>
                  <a:t>enésima</a:t>
                </a:r>
                <a:r>
                  <a:rPr lang="ca-ES" b="1" dirty="0"/>
                  <a:t> potencia de la </a:t>
                </a:r>
                <a:r>
                  <a:rPr lang="ca-ES" b="1" dirty="0" err="1"/>
                  <a:t>transpuesta</a:t>
                </a:r>
                <a:r>
                  <a:rPr lang="ca-ES" b="1" dirty="0"/>
                  <a:t> </a:t>
                </a:r>
                <a:r>
                  <a:rPr lang="ca-E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ca-ES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ca-ES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ca-ES" dirty="0"/>
                  <a:t>) o la </a:t>
                </a:r>
                <a:r>
                  <a:rPr lang="ca-ES" b="1" dirty="0" err="1"/>
                  <a:t>transpuesta</a:t>
                </a:r>
                <a:r>
                  <a:rPr lang="ca-ES" b="1" dirty="0"/>
                  <a:t> de </a:t>
                </a:r>
                <a:r>
                  <a:rPr lang="ca-ES" dirty="0"/>
                  <a:t>la </a:t>
                </a:r>
                <a:r>
                  <a:rPr lang="ca-ES" b="1" dirty="0" err="1"/>
                  <a:t>enésima</a:t>
                </a:r>
                <a:r>
                  <a:rPr lang="ca-ES" b="1" dirty="0"/>
                  <a:t> potencia </a:t>
                </a:r>
                <a:r>
                  <a:rPr lang="ca-E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ca-ES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ca-ES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ca-ES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a-ES" dirty="0"/>
                  <a:t>) de una </a:t>
                </a:r>
                <a:r>
                  <a:rPr lang="ca-ES" dirty="0" err="1"/>
                  <a:t>matriz</a:t>
                </a:r>
                <a:r>
                  <a:rPr lang="ca-ES" dirty="0"/>
                  <a:t> invertible </a:t>
                </a:r>
                <a14:m>
                  <m:oMath xmlns:m="http://schemas.openxmlformats.org/officeDocument/2006/math">
                    <m:r>
                      <a:rPr lang="ca-E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dirty="0"/>
                  <a:t>.</a:t>
                </a:r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1300D724-F6AA-4D61-8CA3-9D6F538895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38" y="3318044"/>
                <a:ext cx="7029797" cy="95829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CACE4269-6EB5-450A-B738-64EACC50150C}"/>
                  </a:ext>
                </a:extLst>
              </p:cNvPr>
              <p:cNvSpPr/>
              <p:nvPr/>
            </p:nvSpPr>
            <p:spPr>
              <a:xfrm>
                <a:off x="2203660" y="4500936"/>
                <a:ext cx="9795386" cy="220466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ca-ES" b="1" dirty="0">
                    <a:solidFill>
                      <a:srgbClr val="F25E4F"/>
                    </a:solidFill>
                  </a:rPr>
                  <a:t>IMPORTANTE</a:t>
                </a:r>
                <a:r>
                  <a:rPr lang="ca-ES" dirty="0"/>
                  <a:t> </a:t>
                </a:r>
              </a:p>
              <a:p>
                <a:pPr marL="285750" indent="-28575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fr-FR" dirty="0" err="1"/>
                  <a:t>Ninguna</a:t>
                </a:r>
                <a:r>
                  <a:rPr lang="fr-FR" dirty="0"/>
                  <a:t> de las </a:t>
                </a:r>
                <a:r>
                  <a:rPr lang="fr-FR" dirty="0" err="1"/>
                  <a:t>expresiones</a:t>
                </a:r>
                <a:r>
                  <a:rPr lang="fr-FR" dirty="0"/>
                  <a:t> </a:t>
                </a:r>
                <a:r>
                  <a:rPr lang="ca-ES" dirty="0" err="1"/>
                  <a:t>anteriores</a:t>
                </a:r>
                <a:r>
                  <a:rPr lang="ca-E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ca-E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a-ES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ca-ES" dirty="0"/>
                  <a:t> 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a-ES" dirty="0"/>
                  <a:t>no </a:t>
                </a:r>
                <a:r>
                  <a:rPr lang="ca-ES" dirty="0" err="1"/>
                  <a:t>tiene</a:t>
                </a:r>
                <a:r>
                  <a:rPr lang="ca-ES" dirty="0"/>
                  <a:t>, </a:t>
                </a:r>
                <a:r>
                  <a:rPr lang="ca-ES" i="1" dirty="0"/>
                  <a:t>per se</a:t>
                </a:r>
                <a:r>
                  <a:rPr lang="ca-ES" dirty="0"/>
                  <a:t>, ¡</a:t>
                </a:r>
                <a:r>
                  <a:rPr lang="ca-ES" dirty="0" err="1"/>
                  <a:t>ningún</a:t>
                </a:r>
                <a:r>
                  <a:rPr lang="ca-ES" dirty="0"/>
                  <a:t> </a:t>
                </a:r>
                <a:r>
                  <a:rPr lang="ca-ES" dirty="0" err="1"/>
                  <a:t>significado</a:t>
                </a:r>
                <a:r>
                  <a:rPr lang="ca-ES" dirty="0"/>
                  <a:t>! </a:t>
                </a:r>
                <a:r>
                  <a:rPr lang="ca-ES" dirty="0" err="1"/>
                  <a:t>Cuando</a:t>
                </a:r>
                <a:r>
                  <a:rPr lang="ca-ES" dirty="0"/>
                  <a:t> nos </a:t>
                </a:r>
                <a:r>
                  <a:rPr lang="ca-ES" dirty="0" err="1"/>
                  <a:t>enfrentamos</a:t>
                </a:r>
                <a:r>
                  <a:rPr lang="ca-ES" dirty="0"/>
                  <a:t> a una de </a:t>
                </a:r>
                <a:r>
                  <a:rPr lang="ca-ES" dirty="0" err="1"/>
                  <a:t>estas</a:t>
                </a:r>
                <a:r>
                  <a:rPr lang="ca-ES" dirty="0"/>
                  <a:t> </a:t>
                </a:r>
                <a:r>
                  <a:rPr lang="ca-ES" dirty="0" err="1"/>
                  <a:t>expresiones</a:t>
                </a:r>
                <a:r>
                  <a:rPr lang="ca-ES" dirty="0"/>
                  <a:t>, hemos de pensar </a:t>
                </a:r>
                <a:r>
                  <a:rPr lang="ca-ES" dirty="0" err="1"/>
                  <a:t>claramente</a:t>
                </a:r>
                <a:r>
                  <a:rPr lang="ca-ES" dirty="0"/>
                  <a:t> en las </a:t>
                </a:r>
                <a:r>
                  <a:rPr lang="ca-ES" dirty="0" err="1"/>
                  <a:t>operaciones</a:t>
                </a:r>
                <a:r>
                  <a:rPr lang="ca-ES" dirty="0"/>
                  <a:t> </a:t>
                </a:r>
                <a:r>
                  <a:rPr lang="ca-ES" dirty="0" err="1"/>
                  <a:t>representadas</a:t>
                </a:r>
                <a:r>
                  <a:rPr lang="ca-ES" dirty="0"/>
                  <a:t> en la </a:t>
                </a:r>
                <a:r>
                  <a:rPr lang="ca-ES" dirty="0" err="1"/>
                  <a:t>expresión</a:t>
                </a:r>
                <a:r>
                  <a:rPr lang="ca-ES" dirty="0"/>
                  <a:t> respectiva – </a:t>
                </a:r>
                <a:r>
                  <a:rPr lang="ca-ES" dirty="0" err="1"/>
                  <a:t>transpuesta</a:t>
                </a:r>
                <a:r>
                  <a:rPr lang="ca-ES" dirty="0"/>
                  <a:t>, inversa y/o potencia.</a:t>
                </a:r>
              </a:p>
              <a:p>
                <a:pPr marL="285750" indent="-28575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ca-ES" dirty="0"/>
                  <a:t>La </a:t>
                </a:r>
                <a:r>
                  <a:rPr lang="ca-ES" dirty="0" err="1"/>
                  <a:t>expresión</a:t>
                </a:r>
                <a:r>
                  <a:rPr lang="ca-E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a-ES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ca-ES" dirty="0"/>
                  <a:t> </a:t>
                </a:r>
                <a:r>
                  <a:rPr lang="ca-ES" dirty="0" err="1"/>
                  <a:t>permite</a:t>
                </a:r>
                <a:r>
                  <a:rPr lang="ca-ES" dirty="0"/>
                  <a:t> la </a:t>
                </a:r>
                <a:r>
                  <a:rPr lang="ca-ES" dirty="0" err="1"/>
                  <a:t>extensión</a:t>
                </a:r>
                <a:r>
                  <a:rPr lang="ca-ES" dirty="0"/>
                  <a:t> de la </a:t>
                </a:r>
                <a:r>
                  <a:rPr lang="ca-ES" dirty="0" err="1"/>
                  <a:t>noción</a:t>
                </a:r>
                <a:r>
                  <a:rPr lang="ca-ES" dirty="0"/>
                  <a:t> de Potencia de una </a:t>
                </a:r>
                <a:r>
                  <a:rPr lang="ca-ES" dirty="0" err="1"/>
                  <a:t>Matriz</a:t>
                </a:r>
                <a:r>
                  <a:rPr lang="ca-ES" dirty="0"/>
                  <a:t> a </a:t>
                </a:r>
                <a:r>
                  <a:rPr lang="ca-ES" dirty="0" err="1"/>
                  <a:t>exponentes</a:t>
                </a:r>
                <a:r>
                  <a:rPr lang="ca-ES" dirty="0"/>
                  <a:t> </a:t>
                </a:r>
                <a:r>
                  <a:rPr lang="ca-ES" dirty="0" err="1"/>
                  <a:t>enteros</a:t>
                </a:r>
                <a:r>
                  <a:rPr lang="ca-ES" dirty="0"/>
                  <a:t> no </a:t>
                </a:r>
                <a:r>
                  <a:rPr lang="ca-ES" dirty="0" err="1"/>
                  <a:t>positivos</a:t>
                </a:r>
                <a:r>
                  <a:rPr lang="ca-ES" dirty="0"/>
                  <a:t>. Por lo </a:t>
                </a:r>
                <a:r>
                  <a:rPr lang="ca-ES" dirty="0" err="1"/>
                  <a:t>tanto</a:t>
                </a:r>
                <a:r>
                  <a:rPr lang="ca-ES" dirty="0"/>
                  <a:t>, las </a:t>
                </a:r>
                <a:r>
                  <a:rPr lang="ca-ES" dirty="0" err="1"/>
                  <a:t>siguientes</a:t>
                </a:r>
                <a:r>
                  <a:rPr lang="ca-ES" dirty="0"/>
                  <a:t> </a:t>
                </a:r>
                <a:r>
                  <a:rPr lang="ca-ES" dirty="0" err="1"/>
                  <a:t>reglas</a:t>
                </a:r>
                <a:r>
                  <a:rPr lang="ca-ES" dirty="0"/>
                  <a:t> se </a:t>
                </a:r>
                <a:r>
                  <a:rPr lang="ca-ES" dirty="0" err="1"/>
                  <a:t>mantienen</a:t>
                </a:r>
                <a:r>
                  <a:rPr lang="ca-ES" dirty="0"/>
                  <a:t> en la </a:t>
                </a:r>
                <a:r>
                  <a:rPr lang="ca-ES" dirty="0" err="1"/>
                  <a:t>Aritmética</a:t>
                </a:r>
                <a:r>
                  <a:rPr lang="ca-ES" dirty="0"/>
                  <a:t> de </a:t>
                </a:r>
                <a:r>
                  <a:rPr lang="ca-ES" dirty="0" err="1"/>
                  <a:t>Matrices</a:t>
                </a:r>
                <a:r>
                  <a:rPr lang="ca-ES" dirty="0"/>
                  <a:t> para </a:t>
                </a:r>
                <a:r>
                  <a:rPr lang="ca-ES" dirty="0" err="1"/>
                  <a:t>cualquier</a:t>
                </a:r>
                <a:r>
                  <a:rPr lang="ca-ES" dirty="0"/>
                  <a:t> valor de </a:t>
                </a:r>
                <a14:m>
                  <m:oMath xmlns:m="http://schemas.openxmlformats.org/officeDocument/2006/math">
                    <m:r>
                      <a:rPr lang="ca-ES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ca-ES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ca-ES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ca-ES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ca-ES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a-ES" dirty="0"/>
              </a:p>
            </p:txBody>
          </p:sp>
        </mc:Choice>
        <mc:Fallback xmlns="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CACE4269-6EB5-450A-B738-64EACC5015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660" y="4500936"/>
                <a:ext cx="9795386" cy="22046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Imagem 40">
            <a:extLst>
              <a:ext uri="{FF2B5EF4-FFF2-40B4-BE49-F238E27FC236}">
                <a16:creationId xmlns:a16="http://schemas.microsoft.com/office/drawing/2014/main" id="{B605B2B8-E794-4000-82F9-36AFAFEEE3F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3" name="Retângulo: Cantos Arredondados 21">
            <a:hlinkClick r:id="rId15" action="ppaction://hlinksldjump"/>
            <a:extLst>
              <a:ext uri="{FF2B5EF4-FFF2-40B4-BE49-F238E27FC236}">
                <a16:creationId xmlns:a16="http://schemas.microsoft.com/office/drawing/2014/main" id="{33D8A92B-DAC4-4501-9CE3-CEE1014A43A2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>
                <a:solidFill>
                  <a:schemeClr val="tx1"/>
                </a:solidFill>
              </a:rPr>
              <a:t>Potencia de una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rgbClr val="F25E4F"/>
                </a:solidFill>
              </a:rPr>
              <a:t> 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2">
            <a:hlinkClick r:id="rId16" action="ppaction://hlinksldjump"/>
            <a:extLst>
              <a:ext uri="{FF2B5EF4-FFF2-40B4-BE49-F238E27FC236}">
                <a16:creationId xmlns:a16="http://schemas.microsoft.com/office/drawing/2014/main" id="{448FDA34-B0FB-4654-82F2-CA4C4130B759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2. </a:t>
            </a:r>
            <a:r>
              <a:rPr lang="ca-ES" b="1" dirty="0" err="1">
                <a:solidFill>
                  <a:schemeClr val="tx1"/>
                </a:solidFill>
              </a:rPr>
              <a:t>Otras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Proposiciones</a:t>
            </a:r>
            <a:r>
              <a:rPr lang="ca-ES" b="1" dirty="0">
                <a:solidFill>
                  <a:schemeClr val="tx1"/>
                </a:solidFill>
              </a:rPr>
              <a:t> y Relaciones entre </a:t>
            </a:r>
            <a:r>
              <a:rPr lang="ca-ES" b="1" dirty="0" err="1">
                <a:solidFill>
                  <a:schemeClr val="tx1"/>
                </a:solidFill>
              </a:rPr>
              <a:t>Matrices</a:t>
            </a:r>
            <a:endParaRPr lang="ca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uiExpand="1" build="allAtOnce" animBg="1"/>
      <p:bldP spid="32" grpId="0" animBg="1"/>
      <p:bldP spid="32" grpId="1" build="allAtOnce" animBg="1"/>
      <p:bldP spid="39" grpId="0" animBg="1"/>
      <p:bldP spid="39" grpId="1" build="allAtOnce" animBg="1"/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RATE_QUIZZES" val="1"/>
  <p:tag name="ISPRING_SCORM_PASSING_SCORE" val="80.000000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VWUR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lVlEUmayotWlAAAAgwEAAC4AAAB1bml2ZXJzYWwvcGxheWJhY2tfYW5kX25hdmlnYXRpb25fc2V0dGluZ3MueG1sdZDBCoMwEETvfoV/IPQcAj2XtkL9gRVHCcREsqvg3zeRakubHnfezC47iiFi3MC6KEtFs/iHUBAtYYaq3nOiTAvOzowkxrsoC1j3ZDkacyhFrPdTHcBwsqHd/6Pv12tL67HoWJ8h+UBjRuhTLrCRFHK0mGHTmnWC7gPigS8x+eCotbhgbT2F7nYYXtX8xSkbP5tHXH0Hzam++4Kgqg+1iJXtxT8BUEsDBBQAAgAIAJVZRFLQvS+0TgQAAIcVAAAnAAAAdW5pdmVyc2FsL2ZsYXNoX3B1Ymxpc2hpbmdfc2V0dGluZ3MueG1s5Vjdbts2FL73UxAaelkraZMlNWQHmS0jRh07s5SuwTAEtERbXChSFSmn7tWeZg+2J9mhaCt24rR0FgPpehEkOjznO4ff+SFD7+RzytCM5JIK3nT263sOIjwSMeXTpnMZdl8fO0gqzGPMBCdNhwsHnbRqXlaMGZVJQJQCVYkAhstGpppOolTWcN3b29s6lVmuVwUrFODLeiRSN8uJJFyR3M0YnsMvNc+IdBYIFgDwkwq+MGvVagh5BulcxAUjiMYQOad6U5h1GZaJ4xq1MY5uprkoeNwWTOQon46bzk9tv7PfebvUMVAdmhKuOZEtEGqxauA4pjoKzAL6haCE0GkC4R4dOOiWxippOm8ONApouw9RSmyzdaxR2gI44GoBnxKFY6yw+TT+FPms5FJgRPGc45RGIawgvf+m0wmvg36v418PhqEfXJ+F530TwxZGof8x3MIo7IV9fxt9W/izqwt/1O8N3l+Hw2E/7F3cWQGja4R47jpjHjArijwiFWGeSop0zDFlUKP3aJREQZUznE9JKLoUkjjBTBIH/ZmR6a8FZlTNoRn2oBluCMlOZUYiNdJpazoqL4hzB2cAITDIZVUSh++qkjg6Xtu6a7zfbWtjlB5WCkcJFA/IytA8d1W0VKO6jXCk6AwKk9zb5KRgLCiyTOSqpYMufa8KqxgegfEmgq8xp7/RWLC44oukYxIPcEpWOi64obwLmvsOmkCOGTA5zAhHAebQ5VQBu1EFIIuxVFSV3d1daJ/mFDMEeDCGCDoPHrAdJTiXa0mtEqt7K2r9PhCKyD8M20b0qGrAKHjRpWWl/5soWIzmokCM3oCdQFB5RQp/JQSt9jea5CItpTCBFJKlmxkltyQ+sXF0BS7SAixh3GWMKOPhU0G/oDGZiBxwCZ7BcAQ5lQa/vhVwhqW8A8XLGF+Zru0NOv7HV3qDOJ5hHm0JDuVK0kztBB/PERdqaQd0RLiQpExKTONyzWZv9aenoeoYyPMzZWMNX9K0YPg54StCVqB3mPLdeNkm8d+MwNptgmdlo+vmLaGhxSmkxGDCQgTTjvLFhLUAjDBHgrM5whEcWFKPjRkVhQSJGRAGWj49QmMPZVp+TWEyg8c8JrkV5N7+m7cHhz8fHb9r1N1//vr79VeNFkf5BcPanTnL24/eFeys7t0YvmH0lXvDA9uuyFNdqPEDp5vvQhbmvUHoj07bYe9DL7zaAFCy9/DM8lx9nm4+XstLxks9XQP/dNQ+QyM/uOyHQcOmogYCmldFCdTkRF+/bWwuRv4HK2wg3EZveBlCjfhWPeUHVp6HVn7f22iNzC3iYuUGYRUCnApTM+XgXGA0pVCb30WPW7Xbk8bD99Hi//kGbWbEjlqc4DxKdlZHP8YQ3mWC/se0v+x/LZ+N+HXmAv+898uw3/kBZssLZdB8Vc9La+9Jnrvx5U6vpJTTFGjVF+7qua91eLDnuZuXajVAW388bdX+BVBLAwQUAAIACACVWURSHTAXrn4DAAAADAAAIQAAAHVuaXZlcnNhbC9mbGFzaF9za2luX3NldHRpbmdzLnhtbI1WUW/aMBB+Hr8CsXdoKRutlCLRlkrVWFutXd+d5AALx45sh45/vzsTBwdCSSKk+O777PN35zORWXPZ3YA2XMnb3rA36XyLkkJrkPYdslwwC92YGXhKb3uPf+fz3sAhlFD6DazlcmnQUFq6HFGJynImt3O1VP2YJeulVoVMe5Pvj1f0RgMHPSCttjloweUacT+G13cPj804wY19spD1FyyBvsLAkTC7nA1nwzaEXIMxQMHcPEyH059nOILFIPwqo/HoejRtxdgv8+ieVqQNN9w60ng4vhqPmkkoLWLrun6xRq7yIm+fhlyrJcV+wBjTe4YhFEuxGhD+cEPvGThW1pYWOZNvC//sGe3jwlol+4mSFou2L5XOmEDOwj2tOGWGWzBcFVVLYORx2oLgKygep8kpYdgS6qonkF6mp/KE6oGu47+Kflc1pZgX7mkGGsFTjEPp1EUMF/TuoeVXcPIj0lAr8Uor1DoC1XMsYGJ1AdHAj8hjVurzpbB43L03tHjEK+7xlRUGJgsmTAnaGz3sD3xymQbzlAbv/1CiyOB+F2U4Vd3h4ff3dy5xIbKyVaFp2JSm/bqB0eOeUfAjXGD0uDdS/UWK7RH40EMMf4bumMveXuky5EDqbxFIht9eHz9yLpp/Tq3HBAuWBgfIVAoTVxHvPANKTjRwNopicBBGJNmGL5nFe+Q3YeLtm4XcRIMD+66IGmsmstwKOK6kRBXaYAzo/KhvtcFDhN3ZM1M7h4X12LrRS0/XVJhrN+58KaqffifSbtC1eIHd9jKm16DflRKm1y0p2MRQXXdvHsLpnsD+A/pJLlQbglQWwpldcI1ItTtNrbDMWpasMoykOepKO5e8xiRF5XrHyZNFFoOeYcI5+EKr2wi14suVwJ/94PAJaR1+wkk8u8KpJONVDQcGl2JgOln5+t4NyJ4VwnIBGxClLzDQJk9sJzJ4GI73SIVTL7bAcrbSyuaxr4Raw6s5juAfGI+qN6HQcaaQLYuN282+IfguHIQQNOayrVEVhh3NjV2hhDOis0EtTEmgHCuserNM23K6/dhtlW1gKnnmugeaaRkfWIOLKEKpvBTBuTz+yO5XpxulmqiavsHTTKDOOBk2EZyn3hjf8bhNFhog7IrO2Kla9S/Yxorp9LkC1Hp3g5u4uDO8zFyDNSTfC/7jiAaB1aWjUh6/8X//pNP5D1BLAwQUAAIACACVWURS5kXGEUgEAAARFQAAJgAAAHVuaXZlcnNhbC9odG1sX3B1Ymxpc2hpbmdfc2V0dGluZ3MueG1s3Vjdcto4FL7PU2i808vipE03KWPIZMFMmBKg2Ok2s7OTEbbA2siSa8lQerVPsw/WJ9kjCwgEkopM2E72IkN8fM53jr7zp7F39jVlaEJySQWvOUeVQwcRHomY8nHNuQpbr08dJBXmMWaCk5rDhYPO6gdeVgwZlUlAlAJViQCGy2qmak6iVFZ13el0WqEyy/VbwQoF+LISidTNciIJVyR3M4Zn8KNmGZHOHMECAP5Swedm9YMDhDyDdCnighFEY4icU30ozC5UyhzXaA1xdDvORcHjhmAiR/l4WHN+afjNo+bbhY5BatKUcE2JrINQi1UVxzHVQWAW0G8EJYSOE4j25NhBUxqrpOa8OdYooO1uopTY5uRYozQEUMDVHD4lCsdYYfNo/CnyVcmFwIjiGccpjUJ4g/Txa04zvAk67aZ/0+2FfnBzEV52TAw7GIX+53AHo7Addvxd9G3hL677/qDT7n64CXu9Ttju31kBo2uEeO46Yx4wK4o8IkvCPJUU6ZBjyqBE79EoiYIiZzgfk1C0KCRxhJkkDvorI+OPBWZUzaAXDqEXbgnJzmVGIjXQaas5Ki+IcwdnACEwyOWyJN69X5bEyena0V3j/e5YW6P0sFI4SqB4QFaG5rmrooUa1V2EI0UnUJjk3iFHBWNBkWUiV3UddOl7VbiM4QEYbyT4GnP6GQ0Fi5d8kXRI4i5OIX/9FnfQCJLKgLpeRjgKMIeupgrojJYWshhKRVXZza259nlOMUPQsTB2CLoMNuiNEpzLtSwuM6mbKar/0RWKyD8NvUb0oGrAKHjRtWSl/7soWIxmokCM3oKdQFBqRQr/JQStNjQa5SItpQxLhWTpZkLJlMRnNo6uwUVagCWMt4wRZTx8Keg3NCQjkQMuwRMYhiCn0uBXdgLOsJR3oHgR4yvTpu1u0//8Sh8QxxPMox3BoT5Jmqm94OMZ4kIt7ICOCBeSlEmJaVy+szlb5elpWLYI5PmZsrGGL2laMPyc8EtCVqD3mPL9eNkl8T+MwNptgidlo+vmLaGhxSmkxGDCiwgGIeXzkWoBGGGOBGczhCPYUFKPjQkVhQSJGRAGWj49QmMPZVo+jeHuAx7zmORWkIdHb94ev/v15PR9teJ+//uf148azXd3n2HtzizvxoOXAzure1eEHxg9clHYsG2JPNWFGm843X75sTBvd0N/cN4I25/a4fUWgJK9zZ3luXqBbt+n5a3i3jod/rx9Gvjng8YFGvjBVScMqjY11BXQripKoApH+oZtY9Mf+J+ssIFiG73eVQhV4Vt1kR9Yee5Z+f1gozUw94b+yp3BKgTYA2Mz12ATMJpSqMYX0dVWDfakgfAymnrrJZk+2tVmDuypqQnOo2RvlfOCB+3Py8n/mOmt1S+3LTUUkJRqo/9ouz0b6eusBf5l+7dep7lX+qgdfy+iZp+XPvO0/D609kHIc7d+ejsA+fpnzPrBv1BLAwQUAAIACACVWURS+noAl8UBAAB+BgAAHwAAAHVuaXZlcnNhbC9odG1sX3NraW5fc2V0dGluZ3MuanONlMFu4jAQhu88BcpeV6gNtCm9sQKkSj1Uam9VD44zhAjHY9mGLa367o2dAk4yodgX/OvjH89MPJ+DYbUiHg3vh5/+tz8/Nc9eA6dZvYW/TV306KXTIyOKDF6KEkQhIWohO4esmDBw1L9OCOUcSe+a7p8tKBP4RUjA6ugfiJoADaHtCO0/ZfhOiR+Hfw+CrOqMgjqnW2tRjjhKC9KOJOqSeSb6s/IrzLAF4w70L+iKcWiY3sR3adZLnhwnaZLxachxLBWT+0fMcZQyvsk1bmVW08ux2yG93ivQVcc3x7D/5ssQEIWxDxbKduDF9SJexP2k0mAM/MSdzmfx7JaEBUtBhAklk7vJ7AzaMF76dYbeFaawBzqJk3EyCWnFcuhUiUN2nY2bmKy8OtXsBK85C++2Jq78ahCC7UF3rLofhkK1VRc0UGnMXUW6aOI2iQpkWSHzmptP3SY5d1ln2/dt+JExSlFnh+7BldshcyrGT2cbzwxbz2xNPOWyb7hcMBos+bhNK+ojNRcEJVJxkQLJgdaaoofr2PascefXKnGmN6BfEEU1P11bwFTjBPSDXKETmLWMr8tKqxJ6C0cFeXd+cZbtew6+vgFQSwMEFAACAAgAlVlEUpQTsyJpAAAAbgAAABwAAAB1bml2ZXJzYWwvbG9jYWxfc2V0dGluZ3MueG1sDcwxDoMwDEDRnVNY3int1oHAxlaW0gNYxEWRHBuRgOD2ZPvD02/7MwocvKVg6vD1eCKwzuaDLg5/01C/EVIm9SSm7FANoe+qVmwm+XLOBSZYhS7eJo4lMo8Uixx2EajhU17/wB6brroBUEsDBBQAAgAIAPyEQlKqn45ZFgoAABYZAAAXAAAAdW5pdmVyc2FsL3VuaXZlcnNhbC5wbmftmGtUU1cWx48CiigF7HJ8IcGh1nZhpYgIBAJCqehgYcZxCshLRBKVR8AAAQJEHquiFWjREgIksa9BK5BihBAgoPhILTEpYIMxD4jQXCCEgIEbQkgyF23nw8ysWTPzdfhw11333N/Z/33O2Xfvc+6lP4aF2NpsswEA2B45HHwMAItSAFYPWq9BWsJu8+8it1WEYyFBoFngOIE8WOICPwoEoKVy/VKCFfK8Lv1wFAGAjZnL1yo5FpUDwJZbR4IDj+fEqWUtn7oaci8olspvDjYQGf6fCWJtSkKJ726YmNo70itTx3h7rXs7hr/LvY1TczJsoVnotuHUnapDA5eyh6GiSlI2EbvfdyBO+fOZVvL8OgAuvBVoDYD9LutVAHxluROAg9ecLQEo24i4DP5UbA+A8x/sVwMQvC4Igd/5R/jpR4EL80Px2xOvuD/aknglt5/z85Nl5q7K4T8z8F+prcAr8Aq8Aq/AK/AKvAKvwCvwCrwCr8D/n/DTzeuCfj15ujO9hgsNauh8p/yjVwdQ3s5/Y3RS6bx0n0g2zV0l65nhZN1V89Ic27yAYpgWUab5XVg4CT4Lp8IO4EIzw/SSOMzYLlh6YmdO1S31x9BRSwtew6j7KJMWH2BcrAso8O9g12m1KOOUxNwZDqf1SQ+oIgUZ3AZymk0v3mQgyx/aPZ0anXIFAPOmOwkqU5r0D5mmBf078figY9cCiMoFJ1u4rjidvvWZpCiiXhwBwAnljyNyzpe5/KM50kmNeaJOlkrlCRwhF8Sk7jgc4tQIQBc+rmJhST853GPIv8NksW219T4v/uos7eyPcEIsdMXM6QmqvkO6tgS6R8hYyUw/voow9yQ1LikAALlHhDUjoNm+e9rx8zd6cT1HBCmGWi927hdGAHI0lgptyK+v3Gbf9hnq4jy5NbUW3CXtRjoVz2RBZZn2/trvpLWc8tDX5nwDF5YcSpm+Id+UpONpOP4uksovEQB/9G/t1r1u71OktwUYNzcrsDD+m8JOazf+UhEvN1mWO4IqbwltjoXkw56WCOG0tVQyQyVr3vuzY2BOPt1Yg35xM7B9qmC6TJ3dTA2FRVEe5PvKoeGlCW0V2Z3cm4AXhxIee6ocuWo1APmZlTa9yysijF7qY6zt/EVYbJyj9BhMp8nYvXv4uVJ+9nZCM6eaGtXHt7qgPq+dzeZ4ErazpIs5Gsy7haafNT3m5zEj3sbnGA9J10P5gWmqehZjlIsyaEkiSI7+hCAV8RoktZVDQ8qMVlNBWpuKXscRtpE3pjnhSH07aC6WCgHfItGA26YcJuxmxH1Z55vefYBBVpUn7OVgabkjUsPFj1cB/44QS0U9IVW27ThB3o4TQCKf0SnIR1JDPSxlrT5NY9HpDWE5eyR38x/UG0wCseQRhsU16k3s+Ghe1g4GNZSXXqHzlonQbdp59jQzqXM62qOyoYkknGUTSilXpvlw4AG769wkrHIroyn3d1jNG9yxTL0azXqSZAj43MUCzPRjfm/NZm6s03K5SfLarL0+UAbhZY9tlV66h2V7pZUPd+E/lJ4gwmdFUSyBTwS/Ud1MPejIksPayho156Un3JYhrJeb4PyCHUObSB6UCgV86qfnohM4/4B4RpQqlemEZ7PTNLXi7Acumq+RaXnciKJnLJZkoaEU1DX8e+wUiqyZRZ8QTw/6naw4tBPcDSGqLuknGu23hDCuxN+7jdkd08IOSoIJyFLtURkiDSzbenWjaxGLKREyR7y55xfKfGxvhy770SiJN8s6X3Zg4hA3+B3nvCTPuxsJmskZjmG6mmqMZbuHGRTjSNCFY40zjTgLuJrqw33qSxyXfk6ijLn5xBYq5y4S6fdqJDU+eVFbwcjXnbut2bsXR8fbPr4xZaXoeNG+eZNESIvbWU8Y1Otq1d1PrEpaXiQJEigugaSzIh2xiZsq9VDB0OQ4nETTtmZt0BXPNCV6s9QXWqZvDYo7NRX8bN/RTHIF38HN6Fsqma/g78I3sZyOQ1jSEXJX1k1dFTcLxgbNnNkgWI5iXf1x5vfboFMjtVH39iW4m+VrnuYNmPevaWtjHot2J5zz76mOckuIgZiq3oeY4fvRLGNhcwu7nISVmRxL1B/WXhrPisFRW5c8eelYAYstoBHxmk4uc3ifaxDPJQ6dV+rsxxJMWIxliizSDUASnaZE9JtpXNcqaM3r4Wtycf3qKavBFDzpniLGnm76cQA9VB9ZkyVK0aWaMG8fhEazFC+2um2m5X7rLC30y2itUMXZd2dtwClNYjSx6Izs0TPDYqsHO6Dy018cNN55SFjSo6CBTb2ekrUC+RBurzgaqqWiYC7lMzrpgAWiWnd1nqu9ngw5RKR8fJ3PeX65cpCSRj/08HK1D1uyt9O/x7aeGxXhhet03UefPd9PnTfGJuO36/gdxk2lEleS6rLilQNsSWRfJVc7OWiYHm80pPhNnpt2KJ45LbJIwdw/f1a0Qy8yv78sPpCCKpO8U28W8Br6hMuTTqi4Q3TKVB8Nbrq+zRWdRh08Ka7j3oiEvmA/4vPz3uxtLR90La+s/01WPhu7+axIY5blbRjKiE5oo2955ssjB9s3F2xrCF8t9UBy39WogKOjTagXVHVy9XDHA9JjOXqInx0PFe1HMc1F6vfskO9Qtr3UQ0LoaiF+Md4kXl89KP708vwDUyRULUl/hi6vW3e5Se/UFk8ea9RoTpAk7Ti4QnP2B3yl8NvE9u5uW5YaDtPwSCXp01BTiDwipGtMY59G6VmeXRwWw3o/DAWSlRXRdlXqEhx+edTPxYcUIvltAFAyl+J0rNFJXnMrGE9T0QRx39cLODcie3jeEEXri6WcwvqqvhM1khZbQwSLpuZWJLyU0lkZfTMiHs1LN5DyWSY5LCpo8SeH2wtGz8SWO1Z2V5FKnaVUNcsjcfpOrnOTuLstP+a7RSRtc5JgpzFS36rXKdonYzjurXbYuMtGa95Rqslt0wTsq2RG08+0Yytmqvo9PISrU1QFwuBRT/Mg5zSelgztj6Nwk14lTqsvfV4VI+vAhUdHW4RJBjXrg0R/esdwHLow+VVU+WwuScTngguVYfb+ZEuFSoCs//p/rk3fILWRKZbV/atqNjNHK6W7Q3KrTNVfYCQ4uW+WClGBCx2EYLQ1Y1bgL6GmMkwmBT1CbAcu6P6uM+HsqA37SriA4qVoBzqvpXF/LEQKNq54Ru9iHU+s+GEtsi1BXXTON1n3DtGWizquu3G238NgAw72UXLwnyxKF28dHjLdPEAY5mf4I1U9PzzgpDzYClyHoHhjoU76kx+2IvjiYfM+wp3lbQauR//460d1NwDINI7wesSYkP06oVvhPE8Yos/TfLtTrpUOBnhZKXJEdQy/c12XEB0JqtvAunXMjs7Zl/PWGkoEvkznp4OFr3/f85z/xy3ZQEO4eX1Lywfkubrzyz3AkQ/DgpuDThb/DVBLAwQUAAIACAD8hEJS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CTvpZQNmFYAkcDAADhCQAAFAAAAAAAAAABAAAAAABTEAAAdW5pdmVyc2FsL3BsYXllci54bWxQSwECAAAUAAIACACVWURSnF4yCBQGAAA3FwAAHQAAAAAAAAABAAAAAADMEwAAdW5pdmVyc2FsL2NvbW1vbl9tZXNzYWdlcy5sbmdQSwECAAAUAAIACACVWURSZrKi1aUAAACDAQAALgAAAAAAAAABAAAAAAAbGgAAdW5pdmVyc2FsL3BsYXliYWNrX2FuZF9uYXZpZ2F0aW9uX3NldHRpbmdzLnhtbFBLAQIAABQAAgAIAJVZRFLQvS+0TgQAAIcVAAAnAAAAAAAAAAEAAAAAAAwbAAB1bml2ZXJzYWwvZmxhc2hfcHVibGlzaGluZ19zZXR0aW5ncy54bWxQSwECAAAUAAIACACVWURSHTAXrn4DAAAADAAAIQAAAAAAAAABAAAAAACfHwAAdW5pdmVyc2FsL2ZsYXNoX3NraW5fc2V0dGluZ3MueG1sUEsBAgAAFAACAAgAlVlEUuZFxhFIBAAAERUAACYAAAAAAAAAAQAAAAAAXCMAAHVuaXZlcnNhbC9odG1sX3B1Ymxpc2hpbmdfc2V0dGluZ3MueG1sUEsBAgAAFAACAAgAlVlEUvp6AJfFAQAAfgYAAB8AAAAAAAAAAQAAAAAA6CcAAHVuaXZlcnNhbC9odG1sX3NraW5fc2V0dGluZ3MuanNQSwECAAAUAAIACACVWURSlBOzImkAAABuAAAAHAAAAAAAAAABAAAAAADqKQAAdW5pdmVyc2FsL2xvY2FsX3NldHRpbmdzLnhtbFBLAQIAABQAAgAIAPyEQlKqn45ZFgoAABYZAAAXAAAAAAAAAAAAAAAAAI0qAAB1bml2ZXJzYWwvdW5pdmVyc2FsLnBuZ1BLAQIAABQAAgAIAPyEQlLlZcaxSwAAAGoAAAAbAAAAAAAAAAEAAAAAANg0AAB1bml2ZXJzYWwvdW5pdmVyc2FsLnBuZy54bWxQSwUGAAAAABIAEgBWBQAAXDUAAAAA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UUID" val="{A12DA9CD-5CCC-44FD-A652-4EFF067D72D5}"/>
  <p:tag name="ISPRING_SCREEN_RECS_UPDATED" val="C:\Users\usuari\Documents\Jhil·li\LECCIONES\LECCIÓN 10\Lección_10_N1_ES\"/>
  <p:tag name="ISPRING_ULTRA_SCORM_COURCE_TITLE" val="Lección_10_N1_ES"/>
  <p:tag name="ISPRING_OUTPUT_FOLDER" val="[[&quot;\uFFFDd\u0013*{0FCB5101-AEB5-4723-8DCE-7D5C9063266D}&quot;,&quot;C:\\Users\\Carles Serrat\\Desktop\\EngiMath-UPC\\Execution\\LECCIONES_DEF\\LECCIÓN 10&quot;],[&quot;b\uFFFD0F{AB8C8627-7FDD-4AB7-AE54-4F642AE82300}&quot;,&quot;C:\\Users\\usuari\\Downloads\\MBruguera\\CatDef\\LLIÇONS\\LLIÇÓ 10&quot;],[&quot;*\uFFFD\uFFFD\uFFFD{BB4CDCA5-F38E-475C-8C53-186BBAA01A72}&quot;,&quot;C:\\Users\\filom\\Documents\\ENGIMATH\\LESSONS\\MATRICES\\LESSON 10&quot;]]"/>
  <p:tag name="ISPRING_PRESENTATION_TITLE" val="Lección_10_N1_ES"/>
  <p:tag name="ISPRING_RESOURCE_FOLDER" val="C:\Users\Carles Serrat\Desktop\EngiMath-UPC\Execution\LECCIONES_DEF\LECCIÓN 10\Lección_10_N1_ES"/>
  <p:tag name="ISPRING_PRESENTATION_PATH" val="C:\Users\Carles Serrat\Desktop\EngiMath-UPC\Execution\LECCIONES_DEF\LECCIÓN 10\Lección_10_N1_ES.pptx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wIs5pUszl3ygvtyUSAbh2w&quot;,&quot;gi&quot;:&quot;0S1HptKYVRPfvT-GyB4ACg&quot;,&quot;ti&quot;:&quot;characters&quot;,&quot;vs&quot;:{&quot;f&quot;:[673,674,501],&quot;i&quot;:{&quot;d&quot;:&quot;wIs5pUszl3ygvtyUSAbh2w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5eA21H7x-L9mJ-jA9rlN5w&quot;,&quot;gi&quot;:&quot;0S1HptKYVRPfvT-GyB4ACg&quot;,&quot;ti&quot;:&quot;characters&quot;,&quot;vs&quot;:{&quot;f&quot;:[673,674,529],&quot;i&quot;:{&quot;d&quot;:&quot;5eA21H7x-L9mJ-jA9rlN5w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zJww45M79fqqTDBv5qAxuw&quot;,&quot;gi&quot;:&quot;0S1HptKYVRPfvT-GyB4ACg&quot;,&quot;ti&quot;:&quot;characters&quot;,&quot;vs&quot;:{&quot;f&quot;:[673,674,529],&quot;i&quot;:{&quot;d&quot;:&quot;zJww45M79fqqTDBv5qAxuw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5eA21H7x-L9mJ-jA9rlN5w&quot;,&quot;gi&quot;:&quot;0S1HptKYVRPfvT-GyB4ACg&quot;,&quot;ti&quot;:&quot;characters&quot;,&quot;vs&quot;:{&quot;f&quot;:[673,674,529],&quot;i&quot;:{&quot;d&quot;:&quot;5eA21H7x-L9mJ-jA9rlN5w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3.quiz"/>
  <p:tag name="ISPRING_QUIZ_RELATIVE_PATH" val="Lección_10_N1_ES\quiz\quiz3.quiz"/>
  <p:tag name="ISPRING_QUIZ_FULL_PATH" val="C:\Users\Carles Serrat\Desktop\EngiMath-UPC\Execution\LECCIONES_DEF\LECCIÓN 10\Lección_10_N1_ES\quiz\quiz3.quiz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LVvcaOQHv5wxJvjM8f9Dw&quot;,&quot;gi&quot;:&quot;0S1HptKYVRPfvT-GyB4ACg&quot;,&quot;ti&quot;:&quot;characters&quot;,&quot;vs&quot;:{&quot;f&quot;:[673,674,529],&quot;i&quot;:{&quot;d&quot;:&quot;XLVvcaOQHv5wxJvjM8f9Dw&quot;,&quot;p&quot;:true}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SLIDE_INDENT_LEVEL" val="0"/>
  <p:tag name="ISPRING_CUSTOM_TIMING_US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uNClLZZRm2JY0FP7ZUHulw&quot;,&quot;gi&quot;:&quot;0S1HptKYVRPfvT-GyB4ACg&quot;,&quot;ti&quot;:&quot;characters&quot;,&quot;vs&quot;:{&quot;f&quot;:[673,674,544],&quot;i&quot;:{&quot;d&quot;:&quot;uNClLZZRm2JY0FP7ZUHulw&quot;,&quot;p&quot;:true}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0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4.quiz"/>
  <p:tag name="ISPRING_QUIZ_RELATIVE_PATH" val="Lección_10_N1_ES\quiz\quiz4.quiz"/>
  <p:tag name="ISPRING_QUIZ_FULL_PATH" val="C:\Users\Carles Serrat\Desktop\EngiMath-UPC\Execution\LECCIONES_DEF\LECCIÓN 10\Lección_10_N1_ES\quiz\quiz4.quiz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36B3E856E114D9A0F128D2740EF3C" ma:contentTypeVersion="15" ma:contentTypeDescription="Crea un document nou" ma:contentTypeScope="" ma:versionID="33ba93f1bba4d6850953fc67c1c48dcb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d4e40d85d96a0aff56fb07a7f94e9b34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00ABC75-C3AD-47B3-A3FE-CD16A7B3CBB4}"/>
</file>

<file path=customXml/itemProps2.xml><?xml version="1.0" encoding="utf-8"?>
<ds:datastoreItem xmlns:ds="http://schemas.openxmlformats.org/officeDocument/2006/customXml" ds:itemID="{A97CAFC4-E804-4876-AD9B-64725BC5C908}"/>
</file>

<file path=customXml/itemProps3.xml><?xml version="1.0" encoding="utf-8"?>
<ds:datastoreItem xmlns:ds="http://schemas.openxmlformats.org/officeDocument/2006/customXml" ds:itemID="{C18E5B4F-C7F9-44C7-AF18-803AE6FD1F03}"/>
</file>

<file path=docProps/app.xml><?xml version="1.0" encoding="utf-8"?>
<Properties xmlns="http://schemas.openxmlformats.org/officeDocument/2006/extended-properties" xmlns:vt="http://schemas.openxmlformats.org/officeDocument/2006/docPropsVTypes">
  <TotalTime>10373</TotalTime>
  <Words>1750</Words>
  <Application>Microsoft Office PowerPoint</Application>
  <PresentationFormat>Pantalla panoràmica</PresentationFormat>
  <Paragraphs>230</Paragraphs>
  <Slides>16</Slides>
  <Notes>16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8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Comic Sans MS</vt:lpstr>
      <vt:lpstr>Freestyle Script</vt:lpstr>
      <vt:lpstr>Segoe UI</vt:lpstr>
      <vt:lpstr>Segoe UI Semibold</vt:lpstr>
      <vt:lpstr>Tema do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Lección_10_N1_ES</dc:title>
  <dc:creator>Filomena Soares</dc:creator>
  <cp:lastModifiedBy>Administrator</cp:lastModifiedBy>
  <cp:revision>353</cp:revision>
  <dcterms:created xsi:type="dcterms:W3CDTF">2019-03-25T06:42:45Z</dcterms:created>
  <dcterms:modified xsi:type="dcterms:W3CDTF">2021-08-21T23:30:30Z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