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docProps/core.xml" ContentType="application/vnd.openxmlformats-package.core-propertie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78" r:id="rId4"/>
    <p:sldId id="289" r:id="rId5"/>
    <p:sldId id="279" r:id="rId6"/>
    <p:sldId id="290" r:id="rId7"/>
    <p:sldId id="284" r:id="rId8"/>
    <p:sldId id="291" r:id="rId9"/>
    <p:sldId id="292" r:id="rId10"/>
    <p:sldId id="293" r:id="rId11"/>
    <p:sldId id="294" r:id="rId12"/>
    <p:sldId id="295" r:id="rId13"/>
    <p:sldId id="296" r:id="rId14"/>
    <p:sldId id="285" r:id="rId15"/>
    <p:sldId id="297" r:id="rId16"/>
    <p:sldId id="298" r:id="rId17"/>
    <p:sldId id="286" r:id="rId18"/>
    <p:sldId id="299" r:id="rId19"/>
    <p:sldId id="287" r:id="rId20"/>
    <p:sldId id="304" r:id="rId21"/>
    <p:sldId id="283" r:id="rId22"/>
  </p:sldIdLst>
  <p:sldSz cx="12192000" cy="6858000"/>
  <p:notesSz cx="6858000" cy="9144000"/>
  <p:custDataLst>
    <p:tags r:id="rId24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B8E"/>
    <a:srgbClr val="F6FAF7"/>
    <a:srgbClr val="F25E4F"/>
    <a:srgbClr val="29A6FF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6" y="174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7168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0969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0888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6590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4889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159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5031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95227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5526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965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6261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6812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89515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8556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65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209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2447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433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693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7702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95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30.png"/><Relationship Id="rId18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35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png"/><Relationship Id="rId18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29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22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40.png"/><Relationship Id="rId10" Type="http://schemas.openxmlformats.org/officeDocument/2006/relationships/slide" Target="slide19.xml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2.png"/><Relationship Id="rId18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30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44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55.png"/><Relationship Id="rId18" Type="http://schemas.openxmlformats.org/officeDocument/2006/relationships/image" Target="../media/image53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4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50.png"/><Relationship Id="rId10" Type="http://schemas.openxmlformats.org/officeDocument/2006/relationships/slide" Target="slide19.xml"/><Relationship Id="rId19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1.jpg"/><Relationship Id="rId21" Type="http://schemas.openxmlformats.org/officeDocument/2006/relationships/image" Target="../media/image65.png"/><Relationship Id="rId7" Type="http://schemas.openxmlformats.org/officeDocument/2006/relationships/slide" Target="slide2.xml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slide" Target="slide17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5" Type="http://schemas.openxmlformats.org/officeDocument/2006/relationships/slide" Target="slide7.xml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slide" Target="slide19.xml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7.xml"/><Relationship Id="rId5" Type="http://schemas.openxmlformats.org/officeDocument/2006/relationships/slide" Target="slide7.xml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8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80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tags" Target="../tags/tag6.xml"/><Relationship Id="rId16" Type="http://schemas.openxmlformats.org/officeDocument/2006/relationships/image" Target="../media/image83.png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slide" Target="slide3.xml"/><Relationship Id="rId5" Type="http://schemas.openxmlformats.org/officeDocument/2006/relationships/image" Target="../media/image1.jpg"/><Relationship Id="rId15" Type="http://schemas.openxmlformats.org/officeDocument/2006/relationships/image" Target="../media/image82.png"/><Relationship Id="rId10" Type="http://schemas.openxmlformats.org/officeDocument/2006/relationships/slide" Target="slide2.xml"/><Relationship Id="rId4" Type="http://schemas.openxmlformats.org/officeDocument/2006/relationships/notesSlide" Target="../notesSlides/notesSlide19.xml"/><Relationship Id="rId9" Type="http://schemas.openxmlformats.org/officeDocument/2006/relationships/slide" Target="slide17.xml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4.png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20.xml"/><Relationship Id="rId7" Type="http://schemas.openxmlformats.org/officeDocument/2006/relationships/slide" Target="slide14.xml"/><Relationship Id="rId12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7.xml"/><Relationship Id="rId11" Type="http://schemas.openxmlformats.org/officeDocument/2006/relationships/slide" Target="slide5.xml"/><Relationship Id="rId5" Type="http://schemas.openxmlformats.org/officeDocument/2006/relationships/image" Target="../media/image3.png"/><Relationship Id="rId10" Type="http://schemas.openxmlformats.org/officeDocument/2006/relationships/slide" Target="slide3.xml"/><Relationship Id="rId4" Type="http://schemas.openxmlformats.org/officeDocument/2006/relationships/image" Target="../media/image1.jpg"/><Relationship Id="rId9" Type="http://schemas.openxmlformats.org/officeDocument/2006/relationships/slide" Target="slide2.xml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9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openxmlformats.org/officeDocument/2006/relationships/image" Target="../media/image86.png"/><Relationship Id="rId15" Type="http://schemas.openxmlformats.org/officeDocument/2006/relationships/slide" Target="slide17.xml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9.xml"/><Relationship Id="rId18" Type="http://schemas.openxmlformats.org/officeDocument/2006/relationships/image" Target="../media/image7.png"/><Relationship Id="rId3" Type="http://schemas.openxmlformats.org/officeDocument/2006/relationships/tags" Target="../tags/tag4.xml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17" Type="http://schemas.openxmlformats.org/officeDocument/2006/relationships/image" Target="../media/image6.png"/><Relationship Id="rId25" Type="http://schemas.openxmlformats.org/officeDocument/2006/relationships/slide" Target="slide17.xml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11" Type="http://schemas.openxmlformats.org/officeDocument/2006/relationships/slide" Target="slide3.xml"/><Relationship Id="rId24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9.png"/><Relationship Id="rId23" Type="http://schemas.openxmlformats.org/officeDocument/2006/relationships/image" Target="../media/image12.png"/><Relationship Id="rId10" Type="http://schemas.openxmlformats.org/officeDocument/2006/relationships/slide" Target="slide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4.xml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18.png"/><Relationship Id="rId10" Type="http://schemas.openxmlformats.org/officeDocument/2006/relationships/slide" Target="slide19.xml"/><Relationship Id="rId19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png"/><Relationship Id="rId18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24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18" Type="http://schemas.openxmlformats.org/officeDocument/2006/relationships/slide" Target="slide17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image" Target="../media/image31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Índex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917A2710-3EAF-4D05-9726-FE2943ECC1C1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31" name="Retângulo: Cantos Arredondados 30">
            <a:hlinkClick r:id="rId10" action="ppaction://hlinksldjump"/>
            <a:extLst>
              <a:ext uri="{FF2B5EF4-FFF2-40B4-BE49-F238E27FC236}">
                <a16:creationId xmlns:a16="http://schemas.microsoft.com/office/drawing/2014/main" id="{B4188679-93A7-4717-8C8B-4EB39A05052D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34" name="Retângulo: Cantos Arredondados 33">
            <a:hlinkClick r:id="rId11" action="ppaction://hlinksldjump"/>
            <a:extLst>
              <a:ext uri="{FF2B5EF4-FFF2-40B4-BE49-F238E27FC236}">
                <a16:creationId xmlns:a16="http://schemas.microsoft.com/office/drawing/2014/main" id="{13697529-F100-48FF-8052-2E02FCA7DCC4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19" name="Retângulo: Cantos Arredondados 18">
            <a:hlinkClick r:id="rId12" action="ppaction://hlinksldjump"/>
            <a:extLst>
              <a:ext uri="{FF2B5EF4-FFF2-40B4-BE49-F238E27FC236}">
                <a16:creationId xmlns:a16="http://schemas.microsoft.com/office/drawing/2014/main" id="{0F2F0592-29D7-4FEA-B68A-658D944B624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B1A0F1A-E9FC-4306-AF75-AA419AC7D6DF}"/>
              </a:ext>
            </a:extLst>
          </p:cNvPr>
          <p:cNvSpPr/>
          <p:nvPr/>
        </p:nvSpPr>
        <p:spPr>
          <a:xfrm>
            <a:off x="2394857" y="2538000"/>
            <a:ext cx="9273717" cy="1736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ysClr val="windowText" lastClr="000000"/>
                </a:solidFill>
              </a:rPr>
              <a:t>L’aritmètica matricial, amb totes les seves característiques pròpies, genera diverses propietats peculiars que algunes </a:t>
            </a:r>
            <a:r>
              <a:rPr lang="ca-ES" sz="2400" b="1" dirty="0">
                <a:solidFill>
                  <a:sysClr val="windowText" lastClr="000000"/>
                </a:solidFill>
              </a:rPr>
              <a:t>matrius</a:t>
            </a:r>
            <a:r>
              <a:rPr lang="ca-ES" sz="2400" dirty="0">
                <a:solidFill>
                  <a:sysClr val="windowText" lastClr="000000"/>
                </a:solidFill>
              </a:rPr>
              <a:t> les verifiquen i, com a tals, són especials i tenen </a:t>
            </a:r>
            <a:r>
              <a:rPr lang="ca-ES" sz="2400" b="1" dirty="0">
                <a:solidFill>
                  <a:sysClr val="windowText" lastClr="000000"/>
                </a:solidFill>
              </a:rPr>
              <a:t>designacions específiques</a:t>
            </a:r>
            <a:r>
              <a:rPr lang="ca-ES" sz="2400" dirty="0">
                <a:solidFill>
                  <a:sysClr val="windowText" lastClr="000000"/>
                </a:solidFill>
              </a:rPr>
              <a:t>. Aquí presentem algunes d’aquestes </a:t>
            </a:r>
            <a:r>
              <a:rPr lang="ca-ES" sz="2400" b="1" dirty="0">
                <a:solidFill>
                  <a:sysClr val="windowText" lastClr="000000"/>
                </a:solidFill>
              </a:rPr>
              <a:t>definicions</a:t>
            </a:r>
            <a:r>
              <a:rPr lang="ca-ES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1" name="CaixaDeTexto 12">
            <a:extLst>
              <a:ext uri="{FF2B5EF4-FFF2-40B4-BE49-F238E27FC236}">
                <a16:creationId xmlns:a16="http://schemas.microsoft.com/office/drawing/2014/main" id="{271F6AA3-70BA-4A0C-86AA-10EC9C40A85F}"/>
              </a:ext>
            </a:extLst>
          </p:cNvPr>
          <p:cNvSpPr txBox="1"/>
          <p:nvPr/>
        </p:nvSpPr>
        <p:spPr>
          <a:xfrm>
            <a:off x="1916522" y="23626"/>
            <a:ext cx="10276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>
                <a:solidFill>
                  <a:srgbClr val="F25E4F"/>
                </a:solidFill>
              </a:rPr>
              <a:t>Recordeu!</a:t>
            </a:r>
            <a:r>
              <a:rPr lang="ca-ES"/>
              <a:t> </a:t>
            </a:r>
          </a:p>
          <a:p>
            <a:r>
              <a:rPr lang="ca-ES">
                <a:solidFill>
                  <a:srgbClr val="0C2B8E"/>
                </a:solidFill>
              </a:rPr>
              <a:t>Podeu </a:t>
            </a:r>
            <a:r>
              <a:rPr lang="ca-ES" b="1">
                <a:solidFill>
                  <a:srgbClr val="0C2B8E"/>
                </a:solidFill>
              </a:rPr>
              <a:t>recórrer totes les seccions </a:t>
            </a:r>
            <a:r>
              <a:rPr lang="ca-ES">
                <a:solidFill>
                  <a:srgbClr val="0C2B8E"/>
                </a:solidFill>
              </a:rPr>
              <a:t>(</a:t>
            </a:r>
            <a:r>
              <a:rPr lang="ca-ES" i="1">
                <a:solidFill>
                  <a:srgbClr val="0C2B8E"/>
                </a:solidFill>
              </a:rPr>
              <a:t>intro</a:t>
            </a:r>
            <a:r>
              <a:rPr lang="ca-ES">
                <a:solidFill>
                  <a:srgbClr val="0C2B8E"/>
                </a:solidFill>
              </a:rPr>
              <a:t> o clic amb el </a:t>
            </a:r>
            <a:r>
              <a:rPr lang="ca-ES" i="1">
                <a:solidFill>
                  <a:srgbClr val="0C2B8E"/>
                </a:solidFill>
              </a:rPr>
              <a:t>mouse</a:t>
            </a:r>
            <a:r>
              <a:rPr lang="ca-ES">
                <a:solidFill>
                  <a:srgbClr val="0C2B8E"/>
                </a:solidFill>
              </a:rPr>
              <a:t>) o </a:t>
            </a:r>
            <a:r>
              <a:rPr lang="ca-ES" b="1">
                <a:solidFill>
                  <a:srgbClr val="0C2B8E"/>
                </a:solidFill>
              </a:rPr>
              <a:t>escolliu la secció que us interessi </a:t>
            </a:r>
            <a:r>
              <a:rPr lang="ca-ES">
                <a:solidFill>
                  <a:srgbClr val="0C2B8E"/>
                </a:solidFill>
              </a:rPr>
              <a:t>fent-hi clic.</a:t>
            </a:r>
          </a:p>
          <a:p>
            <a:r>
              <a:rPr lang="ca-ES">
                <a:solidFill>
                  <a:srgbClr val="0C2B8E"/>
                </a:solidFill>
              </a:rPr>
              <a:t>Escolliu “</a:t>
            </a:r>
            <a:r>
              <a:rPr lang="ca-ES" b="1">
                <a:solidFill>
                  <a:srgbClr val="0C2B8E"/>
                </a:solidFill>
              </a:rPr>
              <a:t>Posa’t a prova</a:t>
            </a:r>
            <a:r>
              <a:rPr lang="ca-ES">
                <a:solidFill>
                  <a:srgbClr val="0C2B8E"/>
                </a:solidFill>
              </a:rPr>
              <a:t>” només</a:t>
            </a:r>
            <a:r>
              <a:rPr lang="ca-ES" b="1">
                <a:solidFill>
                  <a:srgbClr val="0C2B8E"/>
                </a:solidFill>
              </a:rPr>
              <a:t> </a:t>
            </a:r>
            <a:r>
              <a:rPr lang="ca-ES" u="sng">
                <a:solidFill>
                  <a:srgbClr val="0C2B8E"/>
                </a:solidFill>
              </a:rPr>
              <a:t>després de passar per tots els continguts de la lliçó</a:t>
            </a:r>
            <a:r>
              <a:rPr lang="ca-ES">
                <a:solidFill>
                  <a:srgbClr val="0C2B8E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Simètrica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400" dirty="0">
                    <a:solidFill>
                      <a:schemeClr val="tx1"/>
                    </a:solidFill>
                  </a:rPr>
                  <a:t> és </a:t>
                </a:r>
                <a:r>
                  <a:rPr lang="ca-ES" sz="2400" b="1" dirty="0">
                    <a:solidFill>
                      <a:schemeClr val="tx1"/>
                    </a:solidFill>
                  </a:rPr>
                  <a:t>Simètrica</a:t>
                </a:r>
                <a:r>
                  <a:rPr lang="ca-E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ca-E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ca-E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ca-E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ca-E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ca-ES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Notació Matemàtica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FEFC84C-0094-4C20-A7F5-CBFE45D4404E}"/>
              </a:ext>
            </a:extLst>
          </p:cNvPr>
          <p:cNvSpPr/>
          <p:nvPr/>
        </p:nvSpPr>
        <p:spPr>
          <a:xfrm>
            <a:off x="2113546" y="4003317"/>
            <a:ext cx="5708769" cy="2770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>
                <a:solidFill>
                  <a:srgbClr val="F25E4F"/>
                </a:solidFill>
              </a:rPr>
              <a:t>Observeu que</a:t>
            </a:r>
            <a:r>
              <a:rPr lang="ca-ES" dirty="0"/>
              <a:t>,</a:t>
            </a:r>
            <a:r>
              <a:rPr lang="ca-ES" b="1" dirty="0">
                <a:solidFill>
                  <a:srgbClr val="F25E4F"/>
                </a:solidFill>
              </a:rPr>
              <a:t> </a:t>
            </a:r>
            <a:r>
              <a:rPr lang="ca-ES" b="1" dirty="0"/>
              <a:t>quan transposem una matriu quadrada:</a:t>
            </a: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C7D1902-5387-4B5A-A704-4137217401EE}"/>
              </a:ext>
            </a:extLst>
          </p:cNvPr>
          <p:cNvSpPr/>
          <p:nvPr/>
        </p:nvSpPr>
        <p:spPr>
          <a:xfrm>
            <a:off x="8121115" y="3864370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/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90D0AD6-9540-47C8-A386-2AB8763E0AEA}"/>
              </a:ext>
            </a:extLst>
          </p:cNvPr>
          <p:cNvSpPr/>
          <p:nvPr/>
        </p:nvSpPr>
        <p:spPr>
          <a:xfrm rot="17921930">
            <a:off x="9890436" y="3590779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59F9CD5-B5E5-4F3B-96EB-7B4F93E41BB0}"/>
              </a:ext>
            </a:extLst>
          </p:cNvPr>
          <p:cNvGrpSpPr/>
          <p:nvPr/>
        </p:nvGrpSpPr>
        <p:grpSpPr>
          <a:xfrm>
            <a:off x="8600821" y="4398591"/>
            <a:ext cx="1496436" cy="894764"/>
            <a:chOff x="8600821" y="4398591"/>
            <a:chExt cx="1496436" cy="89476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0CACF-7771-40A7-954E-595BAB7D4F16}"/>
                </a:ext>
              </a:extLst>
            </p:cNvPr>
            <p:cNvSpPr/>
            <p:nvPr/>
          </p:nvSpPr>
          <p:spPr>
            <a:xfrm>
              <a:off x="8600821" y="483169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71E220-2233-4C29-A44F-6A631228A231}"/>
                </a:ext>
              </a:extLst>
            </p:cNvPr>
            <p:cNvSpPr/>
            <p:nvPr/>
          </p:nvSpPr>
          <p:spPr>
            <a:xfrm>
              <a:off x="9505812" y="4398591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cxnSp>
          <p:nvCxnSpPr>
            <p:cNvPr id="4" name="Conexão reta unidirecional 3">
              <a:extLst>
                <a:ext uri="{FF2B5EF4-FFF2-40B4-BE49-F238E27FC236}">
                  <a16:creationId xmlns:a16="http://schemas.microsoft.com/office/drawing/2014/main" id="{72025BEB-2AF0-4213-A460-989410457634}"/>
                </a:ext>
              </a:extLst>
            </p:cNvPr>
            <p:cNvCxnSpPr>
              <a:stCxn id="74" idx="7"/>
            </p:cNvCxnSpPr>
            <p:nvPr/>
          </p:nvCxnSpPr>
          <p:spPr>
            <a:xfrm flipV="1">
              <a:off x="9105651" y="4652387"/>
              <a:ext cx="454182" cy="246912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9531B17-C0FE-42C4-9B8F-828157A7C68B}"/>
              </a:ext>
            </a:extLst>
          </p:cNvPr>
          <p:cNvGrpSpPr/>
          <p:nvPr/>
        </p:nvGrpSpPr>
        <p:grpSpPr>
          <a:xfrm>
            <a:off x="8608894" y="4446000"/>
            <a:ext cx="2972967" cy="1686447"/>
            <a:chOff x="8608894" y="4446000"/>
            <a:chExt cx="2972967" cy="168644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DAA75F8-6448-4473-ABBB-B8A4FDCD1954}"/>
                </a:ext>
              </a:extLst>
            </p:cNvPr>
            <p:cNvSpPr/>
            <p:nvPr/>
          </p:nvSpPr>
          <p:spPr>
            <a:xfrm>
              <a:off x="8608894" y="5670782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64652DA-6C1A-4733-8DE4-6B027BA8DF85}"/>
                </a:ext>
              </a:extLst>
            </p:cNvPr>
            <p:cNvSpPr/>
            <p:nvPr/>
          </p:nvSpPr>
          <p:spPr>
            <a:xfrm>
              <a:off x="10990416" y="444600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cxnSp>
          <p:nvCxnSpPr>
            <p:cNvPr id="78" name="Conexão reta unidirecional 77">
              <a:extLst>
                <a:ext uri="{FF2B5EF4-FFF2-40B4-BE49-F238E27FC236}">
                  <a16:creationId xmlns:a16="http://schemas.microsoft.com/office/drawing/2014/main" id="{05523C2A-B26C-4C3E-AC76-8F4379FC06ED}"/>
                </a:ext>
              </a:extLst>
            </p:cNvPr>
            <p:cNvCxnSpPr>
              <a:cxnSpLocks/>
              <a:stCxn id="76" idx="7"/>
              <a:endCxn id="77" idx="2"/>
            </p:cNvCxnSpPr>
            <p:nvPr/>
          </p:nvCxnSpPr>
          <p:spPr>
            <a:xfrm flipV="1">
              <a:off x="9113724" y="4676833"/>
              <a:ext cx="1876692" cy="106155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9104C91-73A9-410A-823D-83C3B79F4B90}"/>
              </a:ext>
            </a:extLst>
          </p:cNvPr>
          <p:cNvGrpSpPr/>
          <p:nvPr/>
        </p:nvGrpSpPr>
        <p:grpSpPr>
          <a:xfrm>
            <a:off x="9496188" y="4884426"/>
            <a:ext cx="2135097" cy="1231999"/>
            <a:chOff x="9496188" y="4884426"/>
            <a:chExt cx="2135097" cy="123199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FBA0B1D-0BC2-4202-85AA-A4F716CC1B0B}"/>
                </a:ext>
              </a:extLst>
            </p:cNvPr>
            <p:cNvSpPr/>
            <p:nvPr/>
          </p:nvSpPr>
          <p:spPr>
            <a:xfrm>
              <a:off x="9496188" y="5654760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01E67B6-9E08-4001-94BF-07C871C4D27A}"/>
                </a:ext>
              </a:extLst>
            </p:cNvPr>
            <p:cNvSpPr/>
            <p:nvPr/>
          </p:nvSpPr>
          <p:spPr>
            <a:xfrm>
              <a:off x="11039840" y="4884426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cxnSp>
          <p:nvCxnSpPr>
            <p:cNvPr id="81" name="Conexão reta unidirecional 80">
              <a:extLst>
                <a:ext uri="{FF2B5EF4-FFF2-40B4-BE49-F238E27FC236}">
                  <a16:creationId xmlns:a16="http://schemas.microsoft.com/office/drawing/2014/main" id="{F579AD43-1683-4A79-9F90-1E0063C648A9}"/>
                </a:ext>
              </a:extLst>
            </p:cNvPr>
            <p:cNvCxnSpPr>
              <a:cxnSpLocks/>
              <a:stCxn id="79" idx="7"/>
              <a:endCxn id="80" idx="2"/>
            </p:cNvCxnSpPr>
            <p:nvPr/>
          </p:nvCxnSpPr>
          <p:spPr>
            <a:xfrm flipV="1">
              <a:off x="10001018" y="5115259"/>
              <a:ext cx="1038822" cy="60711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54A377C1-82AD-4EAF-8800-5D0C7FA63189}"/>
              </a:ext>
            </a:extLst>
          </p:cNvPr>
          <p:cNvSpPr/>
          <p:nvPr/>
        </p:nvSpPr>
        <p:spPr>
          <a:xfrm>
            <a:off x="2063297" y="223373"/>
            <a:ext cx="5759018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C6AE6A9B-3145-48B5-BA8B-6431EA0AB13A}"/>
              </a:ext>
            </a:extLst>
          </p:cNvPr>
          <p:cNvSpPr/>
          <p:nvPr/>
        </p:nvSpPr>
        <p:spPr>
          <a:xfrm>
            <a:off x="2270894" y="355831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3B0DE19-5183-41DE-993D-C9DE9816BE60}"/>
              </a:ext>
            </a:extLst>
          </p:cNvPr>
          <p:cNvSpPr/>
          <p:nvPr/>
        </p:nvSpPr>
        <p:spPr>
          <a:xfrm>
            <a:off x="2270894" y="1000292"/>
            <a:ext cx="24476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/>
              <a:t>Construïu una </a:t>
            </a:r>
            <a:r>
              <a:rPr lang="ca-ES" sz="2000" b="1" dirty="0"/>
              <a:t>matriu </a:t>
            </a:r>
            <a:r>
              <a:rPr lang="ca-ES" sz="2000" dirty="0"/>
              <a:t>(3 x 3 ) </a:t>
            </a:r>
            <a:r>
              <a:rPr lang="ca-ES" sz="2000" b="1" dirty="0"/>
              <a:t>simètrica</a:t>
            </a:r>
            <a:r>
              <a:rPr lang="ca-ES" sz="20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/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ca-ES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C6A7C5-6992-4677-A320-BAC515339285}"/>
                  </a:ext>
                </a:extLst>
              </p:cNvPr>
              <p:cNvSpPr/>
              <p:nvPr/>
            </p:nvSpPr>
            <p:spPr>
              <a:xfrm>
                <a:off x="2113545" y="4410739"/>
                <a:ext cx="570876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dirty="0"/>
                  <a:t>La </a:t>
                </a:r>
                <a:r>
                  <a:rPr lang="ca-ES" b="1" dirty="0"/>
                  <a:t>diagonal principal</a:t>
                </a:r>
                <a:r>
                  <a:rPr lang="ca-ES" dirty="0"/>
                  <a:t> es veu com un </a:t>
                </a:r>
                <a:r>
                  <a:rPr lang="ca-ES" b="1" dirty="0"/>
                  <a:t>mirall</a:t>
                </a:r>
                <a:r>
                  <a:rPr lang="ca-ES" dirty="0"/>
                  <a:t> i els seus </a:t>
                </a:r>
                <a:r>
                  <a:rPr lang="ca-ES" b="1" dirty="0"/>
                  <a:t>elements</a:t>
                </a:r>
                <a:r>
                  <a:rPr lang="ca-ES" dirty="0"/>
                  <a:t> es mantenen al mateix lloc (</a:t>
                </a:r>
                <a14:m>
                  <m:oMath xmlns:m="http://schemas.openxmlformats.org/officeDocument/2006/math">
                    <m:r>
                      <a:rPr lang="ca-ES" b="1" i="1">
                        <a:latin typeface="Cambria Math" panose="02040503050406030204" pitchFamily="18" charset="0"/>
                      </a:rPr>
                      <m:t>𝒊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ca-ES" dirty="0"/>
                  <a:t>). Per tant, </a:t>
                </a:r>
                <a:r>
                  <a:rPr lang="ca-ES" b="1" dirty="0"/>
                  <a:t>no hi ha restriccions per aquests elements</a:t>
                </a:r>
                <a:r>
                  <a:rPr lang="ca-ES" dirty="0"/>
                  <a:t> per a tenir una matriu simètrica.</a:t>
                </a: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C6A7C5-6992-4677-A320-BAC515339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545" y="4410739"/>
                <a:ext cx="5708769" cy="1200329"/>
              </a:xfrm>
              <a:prstGeom prst="rect">
                <a:avLst/>
              </a:prstGeom>
              <a:blipFill>
                <a:blip r:embed="rId16"/>
                <a:stretch>
                  <a:fillRect l="-748" t="-3061" r="-855" b="-765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>
            <a:extLst>
              <a:ext uri="{FF2B5EF4-FFF2-40B4-BE49-F238E27FC236}">
                <a16:creationId xmlns:a16="http://schemas.microsoft.com/office/drawing/2014/main" id="{31E7BCEA-2BDE-4284-9F9E-CE69FEC05085}"/>
              </a:ext>
            </a:extLst>
          </p:cNvPr>
          <p:cNvSpPr/>
          <p:nvPr/>
        </p:nvSpPr>
        <p:spPr>
          <a:xfrm>
            <a:off x="2095849" y="5621116"/>
            <a:ext cx="5731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Els</a:t>
            </a:r>
            <a:r>
              <a:rPr lang="ca-ES" b="1" dirty="0"/>
              <a:t> elements superiors s’intercanvien amb els inferiors</a:t>
            </a:r>
            <a:r>
              <a:rPr lang="ca-ES" dirty="0"/>
              <a:t> – de manera que han de coincidir, respectivament,  per a </a:t>
            </a:r>
            <a:r>
              <a:rPr lang="ca-ES" b="1" dirty="0"/>
              <a:t>verificar l’efecte “mirall” de la diagonal principal </a:t>
            </a:r>
            <a:r>
              <a:rPr lang="ca-ES" dirty="0"/>
              <a:t>en una matriu simètrica.</a:t>
            </a:r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D1D2B128-3EA7-47D5-A19C-352E62747030}"/>
              </a:ext>
            </a:extLst>
          </p:cNvPr>
          <p:cNvGrpSpPr/>
          <p:nvPr/>
        </p:nvGrpSpPr>
        <p:grpSpPr>
          <a:xfrm>
            <a:off x="5288446" y="642260"/>
            <a:ext cx="1464529" cy="1431586"/>
            <a:chOff x="8775777" y="905524"/>
            <a:chExt cx="1464529" cy="1431586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711A2B10-6B11-47CF-940E-8D73B38D45DB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BF1D647B-86A3-40A6-887B-76E8F2A93C48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68FEA01A-6768-428A-9514-DF95B001DA7B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7957F203-802D-4D35-90F3-060001F7229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BAF63BD8-C2BC-4FE6-BBCC-03159F090B0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658E814E-7AED-40AB-850C-25E2074A18B1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7A07C21D-6A4E-460C-831A-61326431C456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3EA8F506-85FF-45C5-9765-E428C98744BD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5766AD0D-7A02-40C6-8396-C524AAD37C4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D594C728-6EDB-467A-8E3D-8F0A430CDC53}"/>
              </a:ext>
            </a:extLst>
          </p:cNvPr>
          <p:cNvSpPr/>
          <p:nvPr/>
        </p:nvSpPr>
        <p:spPr>
          <a:xfrm>
            <a:off x="5296640" y="636723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AD05FA7-79C0-4586-B415-D31B22370A44}"/>
              </a:ext>
            </a:extLst>
          </p:cNvPr>
          <p:cNvSpPr/>
          <p:nvPr/>
        </p:nvSpPr>
        <p:spPr>
          <a:xfrm>
            <a:off x="5847981" y="11884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21A99158-A579-429E-B3EA-A83DB7D854AA}"/>
              </a:ext>
            </a:extLst>
          </p:cNvPr>
          <p:cNvSpPr/>
          <p:nvPr/>
        </p:nvSpPr>
        <p:spPr>
          <a:xfrm>
            <a:off x="6394136" y="171492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38B1A4-7C7B-4EB4-8787-58CD5E049813}"/>
              </a:ext>
            </a:extLst>
          </p:cNvPr>
          <p:cNvSpPr txBox="1"/>
          <p:nvPr/>
        </p:nvSpPr>
        <p:spPr>
          <a:xfrm>
            <a:off x="5878502" y="1199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6AD7A4D-6661-4B95-96E7-69D53B69A083}"/>
              </a:ext>
            </a:extLst>
          </p:cNvPr>
          <p:cNvSpPr txBox="1"/>
          <p:nvPr/>
        </p:nvSpPr>
        <p:spPr>
          <a:xfrm>
            <a:off x="6371940" y="17240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-1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4A328E59-6CC9-487B-9826-FB8CDF2DDEBC}"/>
              </a:ext>
            </a:extLst>
          </p:cNvPr>
          <p:cNvSpPr txBox="1"/>
          <p:nvPr/>
        </p:nvSpPr>
        <p:spPr>
          <a:xfrm>
            <a:off x="5317159" y="6298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5A79BFD-EF9F-4C8D-802A-ABEA80DCD526}"/>
              </a:ext>
            </a:extLst>
          </p:cNvPr>
          <p:cNvGrpSpPr/>
          <p:nvPr/>
        </p:nvGrpSpPr>
        <p:grpSpPr>
          <a:xfrm>
            <a:off x="5839060" y="635092"/>
            <a:ext cx="358839" cy="370336"/>
            <a:chOff x="9905982" y="695294"/>
            <a:chExt cx="358839" cy="370336"/>
          </a:xfrm>
        </p:grpSpPr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603C250C-66D5-42CB-809D-9469622D3CCD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2C9C11C4-8497-47BA-830C-FF57CBE611B6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955A618-7DE9-47DB-86BB-4FE36C402A11}"/>
              </a:ext>
            </a:extLst>
          </p:cNvPr>
          <p:cNvGrpSpPr/>
          <p:nvPr/>
        </p:nvGrpSpPr>
        <p:grpSpPr>
          <a:xfrm>
            <a:off x="6399574" y="1196960"/>
            <a:ext cx="358839" cy="372719"/>
            <a:chOff x="6968362" y="1375923"/>
            <a:chExt cx="358839" cy="372719"/>
          </a:xfrm>
        </p:grpSpPr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5FA67E2B-F59F-4FD5-B2B0-0CCBD877A3A2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817FE628-005B-4A5C-9D7E-30858226C75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B948DB0-7FA1-4228-97A0-5A5A0D5A662D}"/>
              </a:ext>
            </a:extLst>
          </p:cNvPr>
          <p:cNvGrpSpPr/>
          <p:nvPr/>
        </p:nvGrpSpPr>
        <p:grpSpPr>
          <a:xfrm>
            <a:off x="6407194" y="626502"/>
            <a:ext cx="358839" cy="369332"/>
            <a:chOff x="7822314" y="953724"/>
            <a:chExt cx="358839" cy="369332"/>
          </a:xfrm>
        </p:grpSpPr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EEA275BA-31D5-4DF9-9B6D-9C382416016C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FD832817-8FA8-4043-B2D5-47B9FF0A5CA8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8</a:t>
              </a: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C9F016A7-F5F5-4ED1-A57A-C26DA8D016B3}"/>
              </a:ext>
            </a:extLst>
          </p:cNvPr>
          <p:cNvGrpSpPr/>
          <p:nvPr/>
        </p:nvGrpSpPr>
        <p:grpSpPr>
          <a:xfrm>
            <a:off x="5839060" y="638814"/>
            <a:ext cx="358839" cy="370336"/>
            <a:chOff x="9905982" y="695294"/>
            <a:chExt cx="358839" cy="370336"/>
          </a:xfrm>
        </p:grpSpPr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587A0F5E-34E6-4EC6-BD85-7426510626C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1D1BA437-63A8-4B0D-90CE-E806A15B6094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20CA3948-9772-4905-84B7-A2513E83AB2B}"/>
              </a:ext>
            </a:extLst>
          </p:cNvPr>
          <p:cNvGrpSpPr/>
          <p:nvPr/>
        </p:nvGrpSpPr>
        <p:grpSpPr>
          <a:xfrm>
            <a:off x="6409078" y="626646"/>
            <a:ext cx="358839" cy="369332"/>
            <a:chOff x="7822314" y="953724"/>
            <a:chExt cx="358839" cy="369332"/>
          </a:xfrm>
        </p:grpSpPr>
        <p:sp>
          <p:nvSpPr>
            <p:cNvPr id="124" name="Retângulo 123">
              <a:extLst>
                <a:ext uri="{FF2B5EF4-FFF2-40B4-BE49-F238E27FC236}">
                  <a16:creationId xmlns:a16="http://schemas.microsoft.com/office/drawing/2014/main" id="{0ECDA525-C1EC-4B44-BDA4-65895D215D75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3EC4D24C-4EAF-457F-A123-40904AED807D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8</a:t>
              </a: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B4DA2355-6D6D-453E-B27E-B708B22AA3D3}"/>
              </a:ext>
            </a:extLst>
          </p:cNvPr>
          <p:cNvGrpSpPr/>
          <p:nvPr/>
        </p:nvGrpSpPr>
        <p:grpSpPr>
          <a:xfrm>
            <a:off x="6398278" y="1195446"/>
            <a:ext cx="358839" cy="372719"/>
            <a:chOff x="6968362" y="1375923"/>
            <a:chExt cx="358839" cy="372719"/>
          </a:xfrm>
        </p:grpSpPr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C53938E2-F007-4183-AD91-D1FBA9611CF9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79A9EC74-3209-4995-84E2-151D9C8FB19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sp>
        <p:nvSpPr>
          <p:cNvPr id="129" name="Retângulo: Cantos Arredondados 128">
            <a:extLst>
              <a:ext uri="{FF2B5EF4-FFF2-40B4-BE49-F238E27FC236}">
                <a16:creationId xmlns:a16="http://schemas.microsoft.com/office/drawing/2014/main" id="{1BD5BFCB-C5B7-4974-9329-C62DF66D331F}"/>
              </a:ext>
            </a:extLst>
          </p:cNvPr>
          <p:cNvSpPr/>
          <p:nvPr/>
        </p:nvSpPr>
        <p:spPr>
          <a:xfrm>
            <a:off x="8342948" y="233791"/>
            <a:ext cx="3664832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06F50F8A-88E9-4D05-B5F6-12B074CE5958}"/>
              </a:ext>
            </a:extLst>
          </p:cNvPr>
          <p:cNvSpPr/>
          <p:nvPr/>
        </p:nvSpPr>
        <p:spPr>
          <a:xfrm>
            <a:off x="7587346" y="1195446"/>
            <a:ext cx="1124575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/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tângulo: Cantos Arredondados 27">
            <a:hlinkClick r:id="rId18" action="ppaction://hlinksldjump"/>
            <a:extLst>
              <a:ext uri="{FF2B5EF4-FFF2-40B4-BE49-F238E27FC236}">
                <a16:creationId xmlns:a16="http://schemas.microsoft.com/office/drawing/2014/main" id="{5C1FB147-FD4C-4D17-9FC0-C9D34E302F7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8684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04453 0.08055 " pathEditMode="relative" rAng="0" ptsTypes="AA">
                                      <p:cBhvr>
                                        <p:cTn id="12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9192 0.15833 " pathEditMode="relative" rAng="0" ptsTypes="AA">
                                      <p:cBhvr>
                                        <p:cTn id="127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04518 0.07708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3" grpId="0" animBg="1"/>
      <p:bldP spid="65" grpId="0"/>
      <p:bldP spid="2" grpId="0" animBg="1"/>
      <p:bldP spid="58" grpId="0" animBg="1"/>
      <p:bldP spid="61" grpId="0"/>
      <p:bldP spid="3" grpId="0"/>
      <p:bldP spid="73" grpId="0"/>
      <p:bldP spid="8" grpId="0"/>
      <p:bldP spid="8" grpId="1"/>
      <p:bldP spid="9" grpId="0"/>
      <p:bldP spid="102" grpId="0" animBg="1"/>
      <p:bldP spid="103" grpId="0" animBg="1"/>
      <p:bldP spid="104" grpId="0" animBg="1"/>
      <p:bldP spid="10" grpId="0"/>
      <p:bldP spid="105" grpId="0"/>
      <p:bldP spid="106" grpId="0"/>
      <p:bldP spid="1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Simètrica</a:t>
              </a:r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Antisimètrica</a:t>
              </a:r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06398" y="508725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ca-ES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3905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ca-ES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a-ES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ca-ES" dirty="0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ca-ES" b="1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  és   Antisimètrica!</a:t>
                </a:r>
                <a:r>
                  <a:rPr lang="ca-ES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ca-ES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3905556" cy="369332"/>
              </a:xfrm>
              <a:prstGeom prst="rect">
                <a:avLst/>
              </a:prstGeom>
              <a:blipFill>
                <a:blip r:embed="rId16"/>
                <a:stretch>
                  <a:fillRect t="-10000" r="-156" b="-2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: Cantos Arredondados 27">
            <a:hlinkClick r:id="rId18" action="ppaction://hlinksldjump"/>
            <a:extLst>
              <a:ext uri="{FF2B5EF4-FFF2-40B4-BE49-F238E27FC236}">
                <a16:creationId xmlns:a16="http://schemas.microsoft.com/office/drawing/2014/main" id="{067BD8EA-87D1-4D87-8960-92F12B047D3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5681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5" grpId="0"/>
      <p:bldP spid="6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Antisimètrica</a:t>
              </a:r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>
                <a:solidFill>
                  <a:schemeClr val="bg1"/>
                </a:solidFill>
              </a:rPr>
              <a:t>:</a:t>
            </a:r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06398" y="508725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ca-ES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 sz="2000" i="1" spc="-15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3905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ca-ES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ca-ES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b="1">
                    <a:solidFill>
                      <a:srgbClr val="0C2B8E"/>
                    </a:solidFill>
                  </a:rPr>
                  <a:t>   és   Antisimètrica!</a:t>
                </a:r>
                <a:r>
                  <a:rPr lang="ca-ES" i="1" spc="-15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ca-ES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3905556" cy="369332"/>
              </a:xfrm>
              <a:prstGeom prst="rect">
                <a:avLst/>
              </a:prstGeom>
              <a:blipFill>
                <a:blip r:embed="rId15"/>
                <a:stretch>
                  <a:fillRect t="-10000" r="-156" b="-2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7" y="335906"/>
            <a:ext cx="5583261" cy="3147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>
                <a:solidFill>
                  <a:srgbClr val="F25E4F"/>
                </a:solidFill>
              </a:rPr>
              <a:t>Observeu que</a:t>
            </a:r>
            <a:r>
              <a:rPr lang="ca-ES" dirty="0"/>
              <a:t>,</a:t>
            </a:r>
            <a:r>
              <a:rPr lang="ca-ES" b="1" dirty="0">
                <a:solidFill>
                  <a:srgbClr val="F25E4F"/>
                </a:solidFill>
              </a:rPr>
              <a:t> </a:t>
            </a:r>
            <a:r>
              <a:rPr lang="ca-ES" b="1" dirty="0"/>
              <a:t>quan transposem una matriu quadrada i, simultàniament, canviem els elements pels seus oposats: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/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dirty="0"/>
                  <a:t>Els </a:t>
                </a:r>
                <a:r>
                  <a:rPr lang="ca-ES" b="1" dirty="0"/>
                  <a:t>elements principals</a:t>
                </a:r>
                <a:r>
                  <a:rPr lang="ca-ES" dirty="0"/>
                  <a:t>, que es mantenen al seu lloc (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ca-E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a-ES" dirty="0"/>
                  <a:t>), </a:t>
                </a:r>
                <a:r>
                  <a:rPr lang="ca-ES" b="1" dirty="0"/>
                  <a:t>han de ser zero </a:t>
                </a:r>
                <a:r>
                  <a:rPr lang="ca-ES" dirty="0"/>
                  <a:t>per a coincidir amb els seus oposats (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a-E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ca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a-ES" dirty="0"/>
                  <a:t>).</a:t>
                </a: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  <a:blipFill>
                <a:blip r:embed="rId17"/>
                <a:stretch>
                  <a:fillRect l="-703" t="-3289" r="-1055" b="-92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Els </a:t>
            </a:r>
            <a:r>
              <a:rPr lang="ca-ES" b="1" dirty="0"/>
              <a:t>elements superiors</a:t>
            </a:r>
            <a:r>
              <a:rPr lang="ca-ES" dirty="0"/>
              <a:t> que intercanviem amb els </a:t>
            </a:r>
            <a:r>
              <a:rPr lang="ca-ES" b="1" dirty="0"/>
              <a:t>inferiors</a:t>
            </a:r>
            <a:r>
              <a:rPr lang="ca-ES" dirty="0"/>
              <a:t> han de ser, respectivament, oposats ja que han de </a:t>
            </a:r>
            <a:r>
              <a:rPr lang="ca-ES" b="1" dirty="0"/>
              <a:t>verificar l’efecte “mirall” respecte la diagonal principal amb la corresponent </a:t>
            </a:r>
            <a:r>
              <a:rPr lang="ca-ES" b="1" dirty="0" err="1"/>
              <a:t>antisimetria</a:t>
            </a:r>
            <a:r>
              <a:rPr lang="ca-ES" b="1" dirty="0"/>
              <a:t> numèrica</a:t>
            </a:r>
            <a:r>
              <a:rPr lang="ca-ES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és </a:t>
                </a:r>
                <a:r>
                  <a:rPr lang="ca-ES" sz="2000" b="1" dirty="0">
                    <a:solidFill>
                      <a:schemeClr val="tx1"/>
                    </a:solidFill>
                  </a:rPr>
                  <a:t>Antisimètrica</a:t>
                </a:r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&amp;−</m:t>
                            </m:r>
                            <m:sSub>
                              <m:sSubPr>
                                <m:ctrlPr>
                                  <a:rPr lang="ca-E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ca-ES" sz="2000" b="1" i="1" smtClean="0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ca-ES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>
                <a:ln w="9525">
                  <a:solidFill>
                    <a:srgbClr val="F25E4F"/>
                  </a:solidFill>
                  <a:prstDash val="solid"/>
                </a:ln>
              </a:rPr>
              <a:t>Notació Matemàtica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>
                <a:solidFill>
                  <a:schemeClr val="bg1"/>
                </a:solidFill>
              </a:rPr>
              <a:t>:</a:t>
            </a:r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F643F1C-F78F-43CA-9B0A-594D81558A92}"/>
              </a:ext>
            </a:extLst>
          </p:cNvPr>
          <p:cNvSpPr/>
          <p:nvPr/>
        </p:nvSpPr>
        <p:spPr>
          <a:xfrm>
            <a:off x="10349802" y="3928905"/>
            <a:ext cx="1165609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/>
              <a:t>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/>
              <a:t>0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/>
              <a:t>0</a:t>
            </a:r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F91BD25-CE2E-406F-8963-D7297F87E38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681399" y="2538001"/>
            <a:ext cx="251208" cy="139090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D0B2AD6B-C560-425F-945E-94345514FED1}"/>
              </a:ext>
            </a:extLst>
          </p:cNvPr>
          <p:cNvSpPr/>
          <p:nvPr/>
        </p:nvSpPr>
        <p:spPr>
          <a:xfrm>
            <a:off x="10338000" y="4282369"/>
            <a:ext cx="1177411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1" name="Retângulo: Cantos Arredondados 27">
            <a:hlinkClick r:id="rId20" action="ppaction://hlinksldjump"/>
            <a:extLst>
              <a:ext uri="{FF2B5EF4-FFF2-40B4-BE49-F238E27FC236}">
                <a16:creationId xmlns:a16="http://schemas.microsoft.com/office/drawing/2014/main" id="{A02A5D6E-F506-4BD2-B8B4-7B94A59D0AD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39179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/>
      <p:bldP spid="36" grpId="1"/>
      <p:bldP spid="37" grpId="0"/>
      <p:bldP spid="38" grpId="0" animBg="1"/>
      <p:bldP spid="39" grpId="0"/>
      <p:bldP spid="40" grpId="0" animBg="1"/>
      <p:bldP spid="41" grpId="0"/>
      <p:bldP spid="9" grpId="0" animBg="1"/>
      <p:bldP spid="9" grpId="1" animBg="1"/>
      <p:bldP spid="58" grpId="0" animBg="1"/>
      <p:bldP spid="71" grpId="0" animBg="1"/>
      <p:bldP spid="72" grpId="0" animBg="1"/>
      <p:bldP spid="73" grpId="0" animBg="1"/>
      <p:bldP spid="73" grpId="1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3A634476-C269-40E6-A90B-71AA83B72A4B}"/>
              </a:ext>
            </a:extLst>
          </p:cNvPr>
          <p:cNvSpPr/>
          <p:nvPr/>
        </p:nvSpPr>
        <p:spPr>
          <a:xfrm>
            <a:off x="2046824" y="4929012"/>
            <a:ext cx="5381561" cy="186996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F7FCA6B-BF97-4355-8EEC-21618B3B0600}"/>
              </a:ext>
            </a:extLst>
          </p:cNvPr>
          <p:cNvGrpSpPr/>
          <p:nvPr/>
        </p:nvGrpSpPr>
        <p:grpSpPr>
          <a:xfrm>
            <a:off x="5470237" y="5172076"/>
            <a:ext cx="1464529" cy="1431586"/>
            <a:chOff x="8775777" y="905524"/>
            <a:chExt cx="1464529" cy="1431586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334B4658-9929-4137-A718-DFB8C75B5383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BB9B2F4F-964D-4D05-818D-A84068E86CEB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0AE54022-F818-4026-A9DE-278D0BCBE547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A3B62482-2F02-42D6-9917-6DDB8698D00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AA996D5C-A223-424F-B61B-C1887ED206D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7B70AB9B-9EB1-46AA-BD3C-5C02BCD93CC3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878D28D9-355B-497E-85A4-C909F1E3B4E3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3" name="Retângulo 102">
              <a:extLst>
                <a:ext uri="{FF2B5EF4-FFF2-40B4-BE49-F238E27FC236}">
                  <a16:creationId xmlns:a16="http://schemas.microsoft.com/office/drawing/2014/main" id="{7E52CDD4-B4D9-4595-B40E-69AA9C8CCABE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8CC2D86B-EC78-4742-9873-D93E22E2409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1A68E7F6-B287-43AC-B221-4262A4B39EED}"/>
              </a:ext>
            </a:extLst>
          </p:cNvPr>
          <p:cNvGrpSpPr/>
          <p:nvPr/>
        </p:nvGrpSpPr>
        <p:grpSpPr>
          <a:xfrm>
            <a:off x="6020851" y="5168630"/>
            <a:ext cx="358839" cy="370336"/>
            <a:chOff x="9905982" y="695294"/>
            <a:chExt cx="358839" cy="370336"/>
          </a:xfrm>
        </p:grpSpPr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C33109E6-03F3-4ACE-9EC5-2FB4CCB2027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id="{9A1B770F-BA64-469F-85C3-D00C9E1392D5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Antisimètrica</a:t>
              </a:r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8" y="335906"/>
            <a:ext cx="5582828" cy="3147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>
                <a:solidFill>
                  <a:srgbClr val="F25E4F"/>
                </a:solidFill>
              </a:rPr>
              <a:t>Observeu que</a:t>
            </a:r>
            <a:r>
              <a:rPr lang="ca-ES" dirty="0"/>
              <a:t>,</a:t>
            </a:r>
            <a:r>
              <a:rPr lang="ca-ES" b="1" dirty="0">
                <a:solidFill>
                  <a:srgbClr val="F25E4F"/>
                </a:solidFill>
              </a:rPr>
              <a:t> </a:t>
            </a:r>
            <a:r>
              <a:rPr lang="ca-ES" b="1" dirty="0"/>
              <a:t>quan transposem una matriu quadrada i, simultàniament, canviem els elements pels seus oposats: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/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dirty="0"/>
                  <a:t>Els </a:t>
                </a:r>
                <a:r>
                  <a:rPr lang="ca-ES" b="1" dirty="0"/>
                  <a:t>elements principals</a:t>
                </a:r>
                <a:r>
                  <a:rPr lang="ca-ES" dirty="0"/>
                  <a:t>, que es mantenen al seu lloc (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ca-E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a-ES" dirty="0"/>
                  <a:t>), </a:t>
                </a:r>
                <a:r>
                  <a:rPr lang="ca-ES" b="1" dirty="0"/>
                  <a:t>han de ser zero </a:t>
                </a:r>
                <a:r>
                  <a:rPr lang="ca-ES" dirty="0"/>
                  <a:t>per a coincidir amb els seus oposats (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a-E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a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a-E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a-ES" dirty="0"/>
                  <a:t>).</a:t>
                </a: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  <a:blipFill>
                <a:blip r:embed="rId13"/>
                <a:stretch>
                  <a:fillRect l="-703" t="-3289" r="-1055" b="-92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Els </a:t>
            </a:r>
            <a:r>
              <a:rPr lang="ca-ES" b="1" dirty="0"/>
              <a:t>elements superiors</a:t>
            </a:r>
            <a:r>
              <a:rPr lang="ca-ES" dirty="0"/>
              <a:t> que intercanviem amb els </a:t>
            </a:r>
            <a:r>
              <a:rPr lang="ca-ES" b="1" dirty="0"/>
              <a:t>inferiors</a:t>
            </a:r>
            <a:r>
              <a:rPr lang="ca-ES" dirty="0"/>
              <a:t> han de ser, respectivament, oposats ja que han de </a:t>
            </a:r>
            <a:r>
              <a:rPr lang="ca-ES" b="1" dirty="0"/>
              <a:t>verificar l’efecte “mirall” respecte la diagonal principal amb la corresponent </a:t>
            </a:r>
            <a:r>
              <a:rPr lang="ca-ES" b="1" dirty="0" err="1"/>
              <a:t>antisimetria</a:t>
            </a:r>
            <a:r>
              <a:rPr lang="ca-ES" b="1" dirty="0"/>
              <a:t> numèrica</a:t>
            </a:r>
            <a:r>
              <a:rPr lang="ca-ES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és </a:t>
                </a:r>
                <a:r>
                  <a:rPr lang="ca-ES" sz="2000" b="1" dirty="0">
                    <a:solidFill>
                      <a:schemeClr val="tx1"/>
                    </a:solidFill>
                  </a:rPr>
                  <a:t>Antisimètrica</a:t>
                </a:r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0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&amp;−</m:t>
                            </m:r>
                            <m:sSub>
                              <m:sSubPr>
                                <m:ctrlPr>
                                  <a:rPr lang="ca-E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ca-ES" sz="2000" b="1" i="1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ca-ES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Notació Matemàtica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0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0</a:t>
            </a:r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tângulo 61">
            <a:extLst>
              <a:ext uri="{FF2B5EF4-FFF2-40B4-BE49-F238E27FC236}">
                <a16:creationId xmlns:a16="http://schemas.microsoft.com/office/drawing/2014/main" id="{6D5F989D-65D2-4EC7-B93D-28D5DFF92902}"/>
              </a:ext>
            </a:extLst>
          </p:cNvPr>
          <p:cNvSpPr/>
          <p:nvPr/>
        </p:nvSpPr>
        <p:spPr>
          <a:xfrm>
            <a:off x="2254421" y="506147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7343195-9E65-4B4A-A0C6-8A9310D336BE}"/>
              </a:ext>
            </a:extLst>
          </p:cNvPr>
          <p:cNvSpPr/>
          <p:nvPr/>
        </p:nvSpPr>
        <p:spPr>
          <a:xfrm>
            <a:off x="2254421" y="5705931"/>
            <a:ext cx="2614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/>
              <a:t>Construïu una </a:t>
            </a:r>
            <a:r>
              <a:rPr lang="ca-ES" sz="2000" b="1" dirty="0"/>
              <a:t>matriu </a:t>
            </a:r>
            <a:r>
              <a:rPr lang="ca-ES" sz="2000" dirty="0"/>
              <a:t>(3 x 3 ) </a:t>
            </a:r>
            <a:r>
              <a:rPr lang="ca-ES" sz="2000" b="1" dirty="0"/>
              <a:t>antisimètrica</a:t>
            </a:r>
            <a:r>
              <a:rPr lang="ca-ES" sz="20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/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ca-ES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tângulo 104">
            <a:extLst>
              <a:ext uri="{FF2B5EF4-FFF2-40B4-BE49-F238E27FC236}">
                <a16:creationId xmlns:a16="http://schemas.microsoft.com/office/drawing/2014/main" id="{C67668A0-6B21-416C-BC9F-0B4D13F046C7}"/>
              </a:ext>
            </a:extLst>
          </p:cNvPr>
          <p:cNvSpPr/>
          <p:nvPr/>
        </p:nvSpPr>
        <p:spPr>
          <a:xfrm>
            <a:off x="5478431" y="51665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7921F2BE-409F-471F-934C-D006A6EA08FF}"/>
              </a:ext>
            </a:extLst>
          </p:cNvPr>
          <p:cNvSpPr/>
          <p:nvPr/>
        </p:nvSpPr>
        <p:spPr>
          <a:xfrm>
            <a:off x="6029772" y="571825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EB9DC6D4-1613-4B05-A4B3-D133AE66E21B}"/>
              </a:ext>
            </a:extLst>
          </p:cNvPr>
          <p:cNvSpPr/>
          <p:nvPr/>
        </p:nvSpPr>
        <p:spPr>
          <a:xfrm>
            <a:off x="6575927" y="624474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9707706-6124-4A28-A657-4BF126178B1B}"/>
              </a:ext>
            </a:extLst>
          </p:cNvPr>
          <p:cNvSpPr txBox="1"/>
          <p:nvPr/>
        </p:nvSpPr>
        <p:spPr>
          <a:xfrm>
            <a:off x="6070341" y="57293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C8C7B5EA-976F-45E6-A6AA-5BD681DC4B25}"/>
              </a:ext>
            </a:extLst>
          </p:cNvPr>
          <p:cNvSpPr txBox="1"/>
          <p:nvPr/>
        </p:nvSpPr>
        <p:spPr>
          <a:xfrm>
            <a:off x="6583875" y="6253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1B68645F-3451-4C1F-80AD-6047D1276AE2}"/>
              </a:ext>
            </a:extLst>
          </p:cNvPr>
          <p:cNvSpPr txBox="1"/>
          <p:nvPr/>
        </p:nvSpPr>
        <p:spPr>
          <a:xfrm>
            <a:off x="5498950" y="51596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12F1838B-A745-41F9-84A7-59AC86564260}"/>
              </a:ext>
            </a:extLst>
          </p:cNvPr>
          <p:cNvGrpSpPr/>
          <p:nvPr/>
        </p:nvGrpSpPr>
        <p:grpSpPr>
          <a:xfrm>
            <a:off x="6020851" y="5164908"/>
            <a:ext cx="382319" cy="370336"/>
            <a:chOff x="9905982" y="695294"/>
            <a:chExt cx="382319" cy="370336"/>
          </a:xfrm>
        </p:grpSpPr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BB8575BC-3045-4418-AC1D-9FB8AAA1CAF7}"/>
                </a:ext>
              </a:extLst>
            </p:cNvPr>
            <p:cNvSpPr txBox="1"/>
            <p:nvPr/>
          </p:nvSpPr>
          <p:spPr>
            <a:xfrm>
              <a:off x="9916083" y="69629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-7</a:t>
              </a:r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76BCBF99-D593-4B94-8AF7-696F3E923AE3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EABF92F9-B478-4C6D-98A1-DD1E0E4A2B38}"/>
              </a:ext>
            </a:extLst>
          </p:cNvPr>
          <p:cNvGrpSpPr/>
          <p:nvPr/>
        </p:nvGrpSpPr>
        <p:grpSpPr>
          <a:xfrm>
            <a:off x="6581365" y="5726776"/>
            <a:ext cx="358839" cy="372719"/>
            <a:chOff x="6968362" y="1375923"/>
            <a:chExt cx="358839" cy="372719"/>
          </a:xfrm>
        </p:grpSpPr>
        <p:sp>
          <p:nvSpPr>
            <p:cNvPr id="116" name="Retângulo 115">
              <a:extLst>
                <a:ext uri="{FF2B5EF4-FFF2-40B4-BE49-F238E27FC236}">
                  <a16:creationId xmlns:a16="http://schemas.microsoft.com/office/drawing/2014/main" id="{5E9F7AB2-F3C1-4996-92A2-AABF592B9AAF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334CB87B-2556-46D0-B959-321EA50D2E46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5B778F93-66A6-4696-95C9-6D25C9FA7A9D}"/>
              </a:ext>
            </a:extLst>
          </p:cNvPr>
          <p:cNvGrpSpPr/>
          <p:nvPr/>
        </p:nvGrpSpPr>
        <p:grpSpPr>
          <a:xfrm>
            <a:off x="6588985" y="5156318"/>
            <a:ext cx="358839" cy="369332"/>
            <a:chOff x="7822314" y="953724"/>
            <a:chExt cx="358839" cy="369332"/>
          </a:xfrm>
        </p:grpSpPr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04053F68-28BC-4760-9509-29CEB3343A77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8FD21FA0-551F-473C-B635-B0C469E63D67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8</a:t>
              </a: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25431602-79FC-4221-8204-4EEE3E64672B}"/>
              </a:ext>
            </a:extLst>
          </p:cNvPr>
          <p:cNvGrpSpPr/>
          <p:nvPr/>
        </p:nvGrpSpPr>
        <p:grpSpPr>
          <a:xfrm>
            <a:off x="6587638" y="5156462"/>
            <a:ext cx="372218" cy="369332"/>
            <a:chOff x="7819083" y="953724"/>
            <a:chExt cx="372218" cy="369332"/>
          </a:xfrm>
        </p:grpSpPr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id="{2C600E22-0940-4166-BFDE-712C8F5AC251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2FBE8BE5-DEF2-44BD-8235-F7B779FC3227}"/>
                </a:ext>
              </a:extLst>
            </p:cNvPr>
            <p:cNvSpPr txBox="1"/>
            <p:nvPr/>
          </p:nvSpPr>
          <p:spPr>
            <a:xfrm>
              <a:off x="7819083" y="953724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-8</a:t>
              </a:r>
            </a:p>
          </p:txBody>
        </p: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B2F374AC-DEB4-413F-A853-D9233B8F2B36}"/>
              </a:ext>
            </a:extLst>
          </p:cNvPr>
          <p:cNvGrpSpPr/>
          <p:nvPr/>
        </p:nvGrpSpPr>
        <p:grpSpPr>
          <a:xfrm>
            <a:off x="6569205" y="5725262"/>
            <a:ext cx="372218" cy="372719"/>
            <a:chOff x="6957498" y="1375923"/>
            <a:chExt cx="372218" cy="372719"/>
          </a:xfrm>
        </p:grpSpPr>
        <p:sp>
          <p:nvSpPr>
            <p:cNvPr id="128" name="Retângulo 127">
              <a:extLst>
                <a:ext uri="{FF2B5EF4-FFF2-40B4-BE49-F238E27FC236}">
                  <a16:creationId xmlns:a16="http://schemas.microsoft.com/office/drawing/2014/main" id="{941F6809-8091-44D8-A4BF-891294F1AA0D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364FAB8B-EFBF-446C-8CEC-FD8DD38D811C}"/>
                </a:ext>
              </a:extLst>
            </p:cNvPr>
            <p:cNvSpPr txBox="1"/>
            <p:nvPr/>
          </p:nvSpPr>
          <p:spPr>
            <a:xfrm>
              <a:off x="6957498" y="137931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-5</a:t>
              </a:r>
            </a:p>
          </p:txBody>
        </p:sp>
      </p:grpSp>
      <p:sp>
        <p:nvSpPr>
          <p:cNvPr id="130" name="Retângulo: Cantos Arredondados 129">
            <a:extLst>
              <a:ext uri="{FF2B5EF4-FFF2-40B4-BE49-F238E27FC236}">
                <a16:creationId xmlns:a16="http://schemas.microsoft.com/office/drawing/2014/main" id="{C7928658-A864-4F67-A944-6E905D98F791}"/>
              </a:ext>
            </a:extLst>
          </p:cNvPr>
          <p:cNvSpPr/>
          <p:nvPr/>
        </p:nvSpPr>
        <p:spPr>
          <a:xfrm>
            <a:off x="7868796" y="4929013"/>
            <a:ext cx="4287189" cy="1883890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131" name="Seta: Para a Direita 130">
            <a:extLst>
              <a:ext uri="{FF2B5EF4-FFF2-40B4-BE49-F238E27FC236}">
                <a16:creationId xmlns:a16="http://schemas.microsoft.com/office/drawing/2014/main" id="{B809F175-F75C-4B3C-AEF3-64753D159961}"/>
              </a:ext>
            </a:extLst>
          </p:cNvPr>
          <p:cNvSpPr/>
          <p:nvPr/>
        </p:nvSpPr>
        <p:spPr>
          <a:xfrm>
            <a:off x="7355264" y="5600493"/>
            <a:ext cx="952556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/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a-ES" sz="2000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ca-ES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ca-ES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e>
                                    <m:r>
                                      <a:rPr lang="ca-ES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ca-ES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Retângulo: Cantos Arredondados 27">
            <a:hlinkClick r:id="rId18" action="ppaction://hlinksldjump"/>
            <a:extLst>
              <a:ext uri="{FF2B5EF4-FFF2-40B4-BE49-F238E27FC236}">
                <a16:creationId xmlns:a16="http://schemas.microsoft.com/office/drawing/2014/main" id="{974AC57D-D7FE-4BE4-83AF-F98896DB85A0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14498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4453 0.08055 " pathEditMode="relative" rAng="0" ptsTypes="AA">
                                      <p:cBhvr>
                                        <p:cTn id="76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193 0.15834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04519 0.07708 " pathEditMode="relative" rAng="0" ptsTypes="AA">
                                      <p:cBhvr>
                                        <p:cTn id="90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6" grpId="0"/>
      <p:bldP spid="62" grpId="0"/>
      <p:bldP spid="64" grpId="0"/>
      <p:bldP spid="67" grpId="0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30" grpId="0" animBg="1"/>
      <p:bldP spid="1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714940" y="2166383"/>
              <a:ext cx="1472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Ortogonal</a:t>
              </a:r>
            </a:p>
          </p:txBody>
        </p:sp>
      </p:grpSp>
      <p:sp>
        <p:nvSpPr>
          <p:cNvPr id="30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3EA628C6-9E73-4922-84AC-0D2F395FFC4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5959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714940" y="2166383"/>
              <a:ext cx="1472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Ortogonal</a:t>
              </a:r>
            </a:p>
          </p:txBody>
        </p:sp>
      </p:grpSp>
      <p:sp>
        <p:nvSpPr>
          <p:cNvPr id="30" name="Retângulo 29">
            <a:extLst>
              <a:ext uri="{FF2B5EF4-FFF2-40B4-BE49-F238E27FC236}">
                <a16:creationId xmlns:a16="http://schemas.microsoft.com/office/drawing/2014/main" id="{4CA18631-2178-4F34-B8F6-F084EF33ED6B}"/>
              </a:ext>
            </a:extLst>
          </p:cNvPr>
          <p:cNvSpPr/>
          <p:nvPr/>
        </p:nvSpPr>
        <p:spPr>
          <a:xfrm>
            <a:off x="4522646" y="3951208"/>
            <a:ext cx="7483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dirty="0">
                <a:solidFill>
                  <a:sysClr val="windowText" lastClr="000000"/>
                </a:solidFill>
              </a:rPr>
              <a:t>La </a:t>
            </a:r>
            <a:r>
              <a:rPr lang="ca-ES" sz="2400" b="1" dirty="0">
                <a:solidFill>
                  <a:sysClr val="windowText" lastClr="000000"/>
                </a:solidFill>
              </a:rPr>
              <a:t>transposada d’una matriu ortogonal és la seva inversa</a:t>
            </a:r>
            <a:r>
              <a:rPr lang="ca-ES" sz="2400" dirty="0">
                <a:solidFill>
                  <a:sysClr val="windowText" lastClr="000000"/>
                </a:solidFill>
              </a:rPr>
              <a:t>. </a:t>
            </a:r>
          </a:p>
          <a:p>
            <a:pPr algn="ctr"/>
            <a:r>
              <a:rPr lang="ca-ES" sz="2400" dirty="0">
                <a:solidFill>
                  <a:sysClr val="windowText" lastClr="000000"/>
                </a:solidFill>
              </a:rPr>
              <a:t>Hi ha condicions alternatives, però equivalents, com: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B2F050D-063E-4608-9DA5-CF9EC0F80E07}"/>
              </a:ext>
            </a:extLst>
          </p:cNvPr>
          <p:cNvGrpSpPr/>
          <p:nvPr/>
        </p:nvGrpSpPr>
        <p:grpSpPr>
          <a:xfrm>
            <a:off x="5897334" y="4860000"/>
            <a:ext cx="1951467" cy="720000"/>
            <a:chOff x="7164749" y="1915227"/>
            <a:chExt cx="1951467" cy="720000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456C124-B242-4A82-86FF-E3C505E1E89B}"/>
                </a:ext>
              </a:extLst>
            </p:cNvPr>
            <p:cNvSpPr/>
            <p:nvPr/>
          </p:nvSpPr>
          <p:spPr>
            <a:xfrm>
              <a:off x="7164749" y="1915227"/>
              <a:ext cx="1951467" cy="72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/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dirty="0"/>
                </a:p>
              </p:txBody>
            </p:sp>
          </mc:Choice>
          <mc:Fallback xmlns="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33F64A5A-DBC3-473C-92BE-99923CF27276}"/>
              </a:ext>
            </a:extLst>
          </p:cNvPr>
          <p:cNvSpPr/>
          <p:nvPr/>
        </p:nvSpPr>
        <p:spPr>
          <a:xfrm>
            <a:off x="8753302" y="4860573"/>
            <a:ext cx="1951467" cy="72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/>
              <p:nvPr/>
            </p:nvSpPr>
            <p:spPr>
              <a:xfrm>
                <a:off x="8998225" y="4981362"/>
                <a:ext cx="1571199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225" y="4981362"/>
                <a:ext cx="1571199" cy="46820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E4A81F32-1404-410C-8212-3239551A9C67}"/>
              </a:ext>
            </a:extLst>
          </p:cNvPr>
          <p:cNvSpPr/>
          <p:nvPr/>
        </p:nvSpPr>
        <p:spPr>
          <a:xfrm>
            <a:off x="8122752" y="4981362"/>
            <a:ext cx="319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dirty="0">
                <a:solidFill>
                  <a:sysClr val="windowText" lastClr="000000"/>
                </a:solidFill>
              </a:rPr>
              <a:t>o</a:t>
            </a:r>
            <a:endParaRPr lang="ca-ES" sz="20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C7EB0CB-8497-49E6-9000-4FA3B6D68F30}"/>
              </a:ext>
            </a:extLst>
          </p:cNvPr>
          <p:cNvSpPr/>
          <p:nvPr/>
        </p:nvSpPr>
        <p:spPr>
          <a:xfrm>
            <a:off x="2136536" y="5742403"/>
            <a:ext cx="9793751" cy="654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ca-ES" b="1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A970CBC-A8D3-41D7-B81F-C2C695DBC9BD}"/>
              </a:ext>
            </a:extLst>
          </p:cNvPr>
          <p:cNvSpPr/>
          <p:nvPr/>
        </p:nvSpPr>
        <p:spPr>
          <a:xfrm>
            <a:off x="2092995" y="5864932"/>
            <a:ext cx="9914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>
                <a:solidFill>
                  <a:srgbClr val="F25E4F"/>
                </a:solidFill>
              </a:rPr>
              <a:t>OBSERVACIÓ </a:t>
            </a:r>
            <a:r>
              <a:rPr lang="ca-ES" dirty="0"/>
              <a:t>– A </a:t>
            </a:r>
            <a:r>
              <a:rPr lang="ca-ES" b="1" dirty="0"/>
              <a:t>efectes pràctics</a:t>
            </a:r>
            <a:r>
              <a:rPr lang="ca-ES" dirty="0"/>
              <a:t>, quan verifiqueu l'ortogonalitat d'una matriu, </a:t>
            </a:r>
            <a:r>
              <a:rPr lang="ca-ES" b="1" dirty="0"/>
              <a:t>utilitzeu aquesta relació!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900E586C-ADE0-403B-83DB-9BF0F16874B7}"/>
              </a:ext>
            </a:extLst>
          </p:cNvPr>
          <p:cNvSpPr/>
          <p:nvPr/>
        </p:nvSpPr>
        <p:spPr>
          <a:xfrm>
            <a:off x="9535886" y="5864932"/>
            <a:ext cx="2374303" cy="386365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E2BD672E-772C-49A4-8B48-E65386F0159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570868" y="5580000"/>
            <a:ext cx="152170" cy="284932"/>
          </a:xfrm>
          <a:prstGeom prst="straightConnector1">
            <a:avLst/>
          </a:prstGeom>
          <a:ln w="5715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>
                <a:solidFill>
                  <a:sysClr val="windowText" lastClr="000000"/>
                </a:solidFill>
              </a:rPr>
              <a:t>Quines de les següents matrius són </a:t>
            </a:r>
            <a:r>
              <a:rPr lang="ca-ES" sz="2400" b="1" dirty="0">
                <a:solidFill>
                  <a:sysClr val="windowText" lastClr="000000"/>
                </a:solidFill>
              </a:rPr>
              <a:t>ortogonals?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C8E042CA-DDD5-4D53-BA59-40B461F46AEA}"/>
              </a:ext>
            </a:extLst>
          </p:cNvPr>
          <p:cNvSpPr/>
          <p:nvPr/>
        </p:nvSpPr>
        <p:spPr>
          <a:xfrm>
            <a:off x="2103744" y="1928116"/>
            <a:ext cx="980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dirty="0">
                <a:solidFill>
                  <a:sysClr val="windowText" lastClr="000000"/>
                </a:solidFill>
              </a:rPr>
              <a:t>Podeu fer “CLIC” sobre cada matriu per a veure la conclusió, però…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/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/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/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/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: Cantos Arredondados 27">
            <a:hlinkClick r:id="rId19" action="ppaction://hlinksldjump"/>
            <a:extLst>
              <a:ext uri="{FF2B5EF4-FFF2-40B4-BE49-F238E27FC236}">
                <a16:creationId xmlns:a16="http://schemas.microsoft.com/office/drawing/2014/main" id="{3863DB3B-6002-437F-93B5-D6A2355A8ADD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0796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  <p:bldP spid="36" grpId="0"/>
      <p:bldP spid="3" grpId="0"/>
      <p:bldP spid="37" grpId="0" animBg="1"/>
      <p:bldP spid="4" grpId="0"/>
      <p:bldP spid="38" grpId="0" animBg="1"/>
      <p:bldP spid="41" grpId="0" animBg="1"/>
      <p:bldP spid="42" grpId="0"/>
      <p:bldP spid="46" grpId="0"/>
      <p:bldP spid="53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43D703-868E-4893-AC21-5F3F76D12A26}"/>
              </a:ext>
            </a:extLst>
          </p:cNvPr>
          <p:cNvSpPr/>
          <p:nvPr/>
        </p:nvSpPr>
        <p:spPr>
          <a:xfrm>
            <a:off x="2098800" y="334799"/>
            <a:ext cx="9831485" cy="634177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ctr"/>
            <a:endParaRPr lang="ca-ES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 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/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>
                <a:solidFill>
                  <a:sysClr val="windowText" lastClr="000000"/>
                </a:solidFill>
              </a:rPr>
              <a:t>Quines de les següents matrius són </a:t>
            </a:r>
            <a:r>
              <a:rPr lang="ca-ES" sz="2400" b="1" dirty="0">
                <a:solidFill>
                  <a:sysClr val="windowText" lastClr="000000"/>
                </a:solidFill>
              </a:rPr>
              <a:t>ortogonals?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/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/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/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/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ca-ES" sz="1600" dirty="0">
                    <a:solidFill>
                      <a:sysClr val="windowText" lastClr="000000"/>
                    </a:solidFill>
                  </a:rPr>
                  <a:t>Podeu fer “CLIC” sobre cada matriu per a veure la conclusió, però… </a:t>
                </a:r>
              </a:p>
              <a:p>
                <a:pPr algn="ctr"/>
                <a:r>
                  <a:rPr lang="ca-ES" b="1" dirty="0">
                    <a:solidFill>
                      <a:sysClr val="windowText" lastClr="000000"/>
                    </a:solidFill>
                  </a:rPr>
                  <a:t>Intenteu trobar les respostes pel vostre compte mitjançant la relació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ca-E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  <a:blipFill>
                <a:blip r:embed="rId16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exão reta 53">
            <a:extLst>
              <a:ext uri="{FF2B5EF4-FFF2-40B4-BE49-F238E27FC236}">
                <a16:creationId xmlns:a16="http://schemas.microsoft.com/office/drawing/2014/main" id="{5915EA95-6D7B-4A2D-BC30-13D32A2785B5}"/>
              </a:ext>
            </a:extLst>
          </p:cNvPr>
          <p:cNvCxnSpPr/>
          <p:nvPr/>
        </p:nvCxnSpPr>
        <p:spPr>
          <a:xfrm>
            <a:off x="2257573" y="2527952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/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ca-ES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/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1+0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arêntese esquerdo 63">
            <a:extLst>
              <a:ext uri="{FF2B5EF4-FFF2-40B4-BE49-F238E27FC236}">
                <a16:creationId xmlns:a16="http://schemas.microsoft.com/office/drawing/2014/main" id="{DC1E9BBF-2762-4052-BF43-36F038E29FC7}"/>
              </a:ext>
            </a:extLst>
          </p:cNvPr>
          <p:cNvSpPr/>
          <p:nvPr/>
        </p:nvSpPr>
        <p:spPr>
          <a:xfrm rot="16200000">
            <a:off x="3384073" y="2298417"/>
            <a:ext cx="201812" cy="16314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B47221C0-57E6-43AC-B5DA-6A9302030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50251" y="3392304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cxnSp>
        <p:nvCxnSpPr>
          <p:cNvPr id="66" name="Conexão reta 65">
            <a:extLst>
              <a:ext uri="{FF2B5EF4-FFF2-40B4-BE49-F238E27FC236}">
                <a16:creationId xmlns:a16="http://schemas.microsoft.com/office/drawing/2014/main" id="{63A217C8-4E7C-4EBA-8EE8-33481D49B969}"/>
              </a:ext>
            </a:extLst>
          </p:cNvPr>
          <p:cNvCxnSpPr>
            <a:cxnSpLocks/>
          </p:cNvCxnSpPr>
          <p:nvPr/>
        </p:nvCxnSpPr>
        <p:spPr>
          <a:xfrm flipH="1">
            <a:off x="2447776" y="3215039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/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Conexão reta 67">
            <a:extLst>
              <a:ext uri="{FF2B5EF4-FFF2-40B4-BE49-F238E27FC236}">
                <a16:creationId xmlns:a16="http://schemas.microsoft.com/office/drawing/2014/main" id="{D0239A0B-5D3C-46E9-AC3C-43C05CE7F247}"/>
              </a:ext>
            </a:extLst>
          </p:cNvPr>
          <p:cNvCxnSpPr>
            <a:cxnSpLocks/>
          </p:cNvCxnSpPr>
          <p:nvPr/>
        </p:nvCxnSpPr>
        <p:spPr>
          <a:xfrm>
            <a:off x="2257573" y="4629732"/>
            <a:ext cx="4334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/>
              <p:nvPr/>
            </p:nvSpPr>
            <p:spPr>
              <a:xfrm>
                <a:off x="5685553" y="3452541"/>
                <a:ext cx="122815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553" y="3452541"/>
                <a:ext cx="1228157" cy="37427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23">
            <a:extLst>
              <a:ext uri="{FF2B5EF4-FFF2-40B4-BE49-F238E27FC236}">
                <a16:creationId xmlns:a16="http://schemas.microsoft.com/office/drawing/2014/main" id="{0A8E835B-607B-4E22-A1B0-4F95C246D9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9133" y="939419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6D6841A2-655B-4228-9E4F-45A094F1BF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4402" y="930391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8D58D268-1447-4F0F-8C8A-B6D6BC6117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09233" y="931247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AB1204BD-477A-4B14-A16F-DE43B8F941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2290" y="5470184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/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ca-ES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/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0+1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Parêntese esquerdo 75">
            <a:extLst>
              <a:ext uri="{FF2B5EF4-FFF2-40B4-BE49-F238E27FC236}">
                <a16:creationId xmlns:a16="http://schemas.microsoft.com/office/drawing/2014/main" id="{F2D91FD8-79A9-42A2-9231-5661DF08F229}"/>
              </a:ext>
            </a:extLst>
          </p:cNvPr>
          <p:cNvSpPr/>
          <p:nvPr/>
        </p:nvSpPr>
        <p:spPr>
          <a:xfrm rot="16200000">
            <a:off x="3421572" y="4302677"/>
            <a:ext cx="196491" cy="1782816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58B16280-A02A-4DCB-BD9F-DE2A20FC700C}"/>
              </a:ext>
            </a:extLst>
          </p:cNvPr>
          <p:cNvCxnSpPr>
            <a:cxnSpLocks/>
          </p:cNvCxnSpPr>
          <p:nvPr/>
        </p:nvCxnSpPr>
        <p:spPr>
          <a:xfrm flipH="1">
            <a:off x="2406923" y="5297651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/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30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3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pc="-30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Freeform 18">
            <a:extLst>
              <a:ext uri="{FF2B5EF4-FFF2-40B4-BE49-F238E27FC236}">
                <a16:creationId xmlns:a16="http://schemas.microsoft.com/office/drawing/2014/main" id="{BFBC8ECC-F217-4130-B69E-1BECC96A01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9811" y="957080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/>
              <p:nvPr/>
            </p:nvSpPr>
            <p:spPr>
              <a:xfrm>
                <a:off x="5707802" y="5446865"/>
                <a:ext cx="1257011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ca-E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ca-E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02" y="5446865"/>
                <a:ext cx="1257011" cy="37427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14DD7FDB-3767-4B9D-B1FE-03F8AD55483A}"/>
              </a:ext>
            </a:extLst>
          </p:cNvPr>
          <p:cNvCxnSpPr>
            <a:cxnSpLocks/>
          </p:cNvCxnSpPr>
          <p:nvPr/>
        </p:nvCxnSpPr>
        <p:spPr>
          <a:xfrm rot="5400000">
            <a:off x="5053919" y="4539537"/>
            <a:ext cx="3630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/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ca-ES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  <m:sup>
                        <m:r>
                          <a:rPr lang="ca-ES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/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−1+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Parêntese esquerdo 90">
            <a:extLst>
              <a:ext uri="{FF2B5EF4-FFF2-40B4-BE49-F238E27FC236}">
                <a16:creationId xmlns:a16="http://schemas.microsoft.com/office/drawing/2014/main" id="{3E388BEC-2096-48D3-89AF-0D34AF377B24}"/>
              </a:ext>
            </a:extLst>
          </p:cNvPr>
          <p:cNvSpPr/>
          <p:nvPr/>
        </p:nvSpPr>
        <p:spPr>
          <a:xfrm rot="16200000">
            <a:off x="8473105" y="1870599"/>
            <a:ext cx="207891" cy="2480988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CCF93E8C-CB29-4519-BF40-1ACEA1BC1E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17545" y="3386225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BEA59861-0142-4595-985B-298233E1F3CB}"/>
              </a:ext>
            </a:extLst>
          </p:cNvPr>
          <p:cNvCxnSpPr>
            <a:cxnSpLocks/>
          </p:cNvCxnSpPr>
          <p:nvPr/>
        </p:nvCxnSpPr>
        <p:spPr>
          <a:xfrm flipH="1">
            <a:off x="7115070" y="3208960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/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a-ES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/>
              <p:nvPr/>
            </p:nvSpPr>
            <p:spPr>
              <a:xfrm>
                <a:off x="10352847" y="3446462"/>
                <a:ext cx="121212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847" y="3446462"/>
                <a:ext cx="1212127" cy="37427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7E47DA12-50DB-4A09-B77C-0E47A8BF299B}"/>
              </a:ext>
            </a:extLst>
          </p:cNvPr>
          <p:cNvCxnSpPr>
            <a:cxnSpLocks/>
          </p:cNvCxnSpPr>
          <p:nvPr/>
        </p:nvCxnSpPr>
        <p:spPr>
          <a:xfrm>
            <a:off x="7115070" y="4629732"/>
            <a:ext cx="455563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/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ca-ES" b="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/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140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sz="1400" i="1" spc="-30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4+1+4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−4+2+2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+2−4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4+2+2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4+4+1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2+2−4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1+4+4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1400" b="0" i="0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sz="1400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140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1400" b="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Parêntese esquerdo 98">
            <a:extLst>
              <a:ext uri="{FF2B5EF4-FFF2-40B4-BE49-F238E27FC236}">
                <a16:creationId xmlns:a16="http://schemas.microsoft.com/office/drawing/2014/main" id="{3F65FB86-4581-4E09-A1ED-F682B575141C}"/>
              </a:ext>
            </a:extLst>
          </p:cNvPr>
          <p:cNvSpPr/>
          <p:nvPr/>
        </p:nvSpPr>
        <p:spPr>
          <a:xfrm rot="16200000">
            <a:off x="7591340" y="4654871"/>
            <a:ext cx="147584" cy="5309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0" name="Freeform 23">
            <a:extLst>
              <a:ext uri="{FF2B5EF4-FFF2-40B4-BE49-F238E27FC236}">
                <a16:creationId xmlns:a16="http://schemas.microsoft.com/office/drawing/2014/main" id="{13C27DFD-3882-4B89-BE39-CA698146E7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10784" y="5138730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A514475A-596C-45AF-8589-C1D1A788AD41}"/>
              </a:ext>
            </a:extLst>
          </p:cNvPr>
          <p:cNvCxnSpPr>
            <a:cxnSpLocks/>
          </p:cNvCxnSpPr>
          <p:nvPr/>
        </p:nvCxnSpPr>
        <p:spPr>
          <a:xfrm flipH="1">
            <a:off x="7178536" y="4999396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/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1600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ca-ES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16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1600" spc="-15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a-ES" sz="16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16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/>
              <p:nvPr/>
            </p:nvSpPr>
            <p:spPr>
              <a:xfrm>
                <a:off x="10546086" y="5198967"/>
                <a:ext cx="1269835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086" y="5198967"/>
                <a:ext cx="1269835" cy="37427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: Cantos Arredondados 27">
            <a:hlinkClick r:id="rId33" action="ppaction://hlinksldjump"/>
            <a:extLst>
              <a:ext uri="{FF2B5EF4-FFF2-40B4-BE49-F238E27FC236}">
                <a16:creationId xmlns:a16="http://schemas.microsoft.com/office/drawing/2014/main" id="{2977EACB-2220-4C38-9D42-7DE6F8FD2579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34359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4" grpId="0" animBg="1"/>
      <p:bldP spid="41" grpId="0" animBg="1"/>
      <p:bldP spid="61" grpId="0"/>
      <p:bldP spid="61" grpId="1"/>
      <p:bldP spid="63" grpId="0"/>
      <p:bldP spid="63" grpId="1"/>
      <p:bldP spid="64" grpId="0" animBg="1"/>
      <p:bldP spid="64" grpId="1" animBg="1"/>
      <p:bldP spid="65" grpId="0" animBg="1"/>
      <p:bldP spid="65" grpId="1" animBg="1"/>
      <p:bldP spid="67" grpId="0"/>
      <p:bldP spid="67" grpId="1"/>
      <p:bldP spid="6" grpId="0"/>
      <p:bldP spid="6" grpId="1"/>
      <p:bldP spid="69" grpId="0" animBg="1"/>
      <p:bldP spid="71" grpId="0" animBg="1"/>
      <p:bldP spid="72" grpId="0" animBg="1"/>
      <p:bldP spid="73" grpId="0" animBg="1"/>
      <p:bldP spid="73" grpId="1" animBg="1"/>
      <p:bldP spid="74" grpId="0"/>
      <p:bldP spid="74" grpId="1"/>
      <p:bldP spid="75" grpId="0"/>
      <p:bldP spid="75" grpId="1"/>
      <p:bldP spid="76" grpId="0" animBg="1"/>
      <p:bldP spid="76" grpId="1" animBg="1"/>
      <p:bldP spid="78" grpId="0"/>
      <p:bldP spid="78" grpId="1"/>
      <p:bldP spid="79" grpId="0" animBg="1"/>
      <p:bldP spid="80" grpId="0"/>
      <p:bldP spid="80" grpId="1"/>
      <p:bldP spid="89" grpId="0"/>
      <p:bldP spid="89" grpId="1"/>
      <p:bldP spid="90" grpId="0"/>
      <p:bldP spid="90" grpId="1"/>
      <p:bldP spid="91" grpId="0" animBg="1"/>
      <p:bldP spid="91" grpId="1" animBg="1"/>
      <p:bldP spid="92" grpId="0" animBg="1"/>
      <p:bldP spid="92" grpId="1" animBg="1"/>
      <p:bldP spid="94" grpId="0"/>
      <p:bldP spid="94" grpId="1"/>
      <p:bldP spid="95" grpId="0"/>
      <p:bldP spid="95" grpId="1"/>
      <p:bldP spid="97" grpId="0"/>
      <p:bldP spid="97" grpId="1"/>
      <p:bldP spid="98" grpId="0"/>
      <p:bldP spid="98" grpId="1"/>
      <p:bldP spid="99" grpId="0" animBg="1"/>
      <p:bldP spid="99" grpId="1" animBg="1"/>
      <p:bldP spid="100" grpId="0" animBg="1"/>
      <p:bldP spid="100" grpId="1" animBg="1"/>
      <p:bldP spid="102" grpId="0"/>
      <p:bldP spid="102" grpId="1"/>
      <p:bldP spid="103" grpId="0"/>
      <p:bldP spid="1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3EA06CFF-24CB-47AA-A13A-FD84F1B8A95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6434297-FC53-489B-A2CF-27C6969E94F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B1298BA8-3F21-4C7B-A709-36F02F13134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123712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Hi ha altres </a:t>
            </a:r>
            <a:r>
              <a:rPr lang="ca-ES" sz="2000" b="1" dirty="0">
                <a:solidFill>
                  <a:sysClr val="windowText" lastClr="000000"/>
                </a:solidFill>
              </a:rPr>
              <a:t>denominacions específiques</a:t>
            </a:r>
            <a:r>
              <a:rPr lang="ca-ES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Les </a:t>
            </a:r>
            <a:r>
              <a:rPr lang="ca-ES" sz="2000" b="1" dirty="0">
                <a:solidFill>
                  <a:sysClr val="windowText" lastClr="000000"/>
                </a:solidFill>
              </a:rPr>
              <a:t>més habituals </a:t>
            </a:r>
            <a:r>
              <a:rPr lang="ca-ES" sz="2000" dirty="0">
                <a:solidFill>
                  <a:sysClr val="windowText" lastClr="000000"/>
                </a:solidFill>
              </a:rPr>
              <a:t>les hem vist en lliçons prèvies o en les primeres seccions d’aquesta lliçó.</a:t>
            </a:r>
          </a:p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Tanmateix, per exemple, quan treballem amb nombres complexos ens trobem: </a:t>
            </a:r>
          </a:p>
        </p:txBody>
      </p:sp>
      <p:sp>
        <p:nvSpPr>
          <p:cNvPr id="17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530A0284-7CAF-4549-BB2D-0682E36E306A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7709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3EA06CFF-24CB-47AA-A13A-FD84F1B8A95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6434297-FC53-489B-A2CF-27C6969E94F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B1298BA8-3F21-4C7B-A709-36F02F13134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123712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Hi ha altres </a:t>
            </a:r>
            <a:r>
              <a:rPr lang="ca-ES" sz="2000" b="1" dirty="0">
                <a:solidFill>
                  <a:sysClr val="windowText" lastClr="000000"/>
                </a:solidFill>
              </a:rPr>
              <a:t>denominacions específiques</a:t>
            </a:r>
            <a:r>
              <a:rPr lang="ca-ES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Les </a:t>
            </a:r>
            <a:r>
              <a:rPr lang="ca-ES" sz="2000" b="1" dirty="0">
                <a:solidFill>
                  <a:sysClr val="windowText" lastClr="000000"/>
                </a:solidFill>
              </a:rPr>
              <a:t>més habituals </a:t>
            </a:r>
            <a:r>
              <a:rPr lang="ca-ES" sz="2000" dirty="0">
                <a:solidFill>
                  <a:sysClr val="windowText" lastClr="000000"/>
                </a:solidFill>
              </a:rPr>
              <a:t>les hem vist en lliçons prèvies o en les primeres seccions d’aquesta lliçó.</a:t>
            </a:r>
          </a:p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Tanmateix, per exemple, quan treballem amb nombres complexos ens trobem: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/>
              <p:nvPr/>
            </p:nvSpPr>
            <p:spPr>
              <a:xfrm>
                <a:off x="2066681" y="1427423"/>
                <a:ext cx="9858864" cy="148771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b="1">
                    <a:solidFill>
                      <a:sysClr val="windowText" lastClr="000000"/>
                    </a:solidFill>
                  </a:rPr>
                  <a:t>Matriu Complexa </a:t>
                </a:r>
                <a:r>
                  <a:rPr lang="ca-ES" sz="240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just"/>
                <a:r>
                  <a:rPr lang="ca-ES" sz="2000">
                    <a:solidFill>
                      <a:sysClr val="windowText" lastClr="000000"/>
                    </a:solidFill>
                  </a:rPr>
                  <a:t>Una matriu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ca-ES" sz="2000">
                    <a:solidFill>
                      <a:schemeClr val="tx1"/>
                    </a:solidFill>
                  </a:rPr>
                  <a:t> </a:t>
                </a:r>
                <a:r>
                  <a:rPr lang="ca-ES" sz="2000">
                    <a:solidFill>
                      <a:sysClr val="windowText" lastClr="000000"/>
                    </a:solidFill>
                  </a:rPr>
                  <a:t>es diu </a:t>
                </a:r>
                <a:r>
                  <a:rPr lang="ca-ES" sz="2000" b="1">
                    <a:solidFill>
                      <a:sysClr val="windowText" lastClr="000000"/>
                    </a:solidFill>
                  </a:rPr>
                  <a:t>Complexa</a:t>
                </a:r>
                <a:r>
                  <a:rPr lang="ca-ES" sz="2000">
                    <a:solidFill>
                      <a:sysClr val="windowText" lastClr="000000"/>
                    </a:solidFill>
                  </a:rPr>
                  <a:t> si els seus elements són nombres complexos: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a-ES" sz="200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ca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ca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ca-ES" sz="2000">
                    <a:solidFill>
                      <a:sysClr val="windowText" lastClr="000000"/>
                    </a:solidFill>
                  </a:rPr>
                  <a:t>, que té, com a mínim, un element amb part imaginària no nul·la.</a:t>
                </a:r>
              </a:p>
            </p:txBody>
          </p:sp>
        </mc:Choice>
        <mc:Fallback xmlns="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81" y="1427423"/>
                <a:ext cx="9858864" cy="1487713"/>
              </a:xfrm>
              <a:prstGeom prst="roundRect">
                <a:avLst/>
              </a:prstGeom>
              <a:blipFill>
                <a:blip r:embed="rId12"/>
                <a:stretch>
                  <a:fillRect l="-18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/>
              <p:nvPr/>
            </p:nvSpPr>
            <p:spPr>
              <a:xfrm>
                <a:off x="2083834" y="3272481"/>
                <a:ext cx="9858863" cy="14604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b="1" dirty="0">
                    <a:solidFill>
                      <a:sysClr val="windowText" lastClr="000000"/>
                    </a:solidFill>
                  </a:rPr>
                  <a:t>Matriu Conjugada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a-E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endParaRPr lang="ca-ES" sz="2400" b="1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ca-ES" sz="2000" dirty="0">
                    <a:solidFill>
                      <a:sysClr val="windowText" lastClr="000000"/>
                    </a:solidFill>
                  </a:rPr>
                  <a:t>Si </a:t>
                </a:r>
                <a14:m>
                  <m:oMath xmlns:m="http://schemas.openxmlformats.org/officeDocument/2006/math">
                    <m:r>
                      <a:rPr lang="ca-E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és una matriu complexa aleshores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ca-E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ca-E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a-E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s’anomena 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Matriu Conjugada de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– els seus elements són conjugats de les entrades corresponents de </a:t>
                </a:r>
                <a14:m>
                  <m:oMath xmlns:m="http://schemas.openxmlformats.org/officeDocument/2006/math">
                    <m:r>
                      <a:rPr lang="ca-ES" sz="20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34" y="3272481"/>
                <a:ext cx="9858863" cy="1460400"/>
              </a:xfrm>
              <a:prstGeom prst="roundRect">
                <a:avLst/>
              </a:prstGeom>
              <a:blipFill>
                <a:blip r:embed="rId13"/>
                <a:stretch>
                  <a:fillRect l="-185" b="-207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298772F-2BB5-4211-ABF5-6778E3CF3365}"/>
              </a:ext>
            </a:extLst>
          </p:cNvPr>
          <p:cNvGrpSpPr/>
          <p:nvPr/>
        </p:nvGrpSpPr>
        <p:grpSpPr>
          <a:xfrm>
            <a:off x="2103695" y="5117539"/>
            <a:ext cx="3191786" cy="1236461"/>
            <a:chOff x="2250301" y="2108701"/>
            <a:chExt cx="3987276" cy="1236461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346E6954-859A-4CB6-8933-9C00F3D1D681}"/>
                </a:ext>
              </a:extLst>
            </p:cNvPr>
            <p:cNvSpPr/>
            <p:nvPr/>
          </p:nvSpPr>
          <p:spPr>
            <a:xfrm>
              <a:off x="2250301" y="2108701"/>
              <a:ext cx="3987276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/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bar>
                          <m:barPr>
                            <m:pos m:val="top"/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ba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EB24573-CE37-4C2B-A95C-A60916318CD6}"/>
                </a:ext>
              </a:extLst>
            </p:cNvPr>
            <p:cNvSpPr txBox="1"/>
            <p:nvPr/>
          </p:nvSpPr>
          <p:spPr>
            <a:xfrm>
              <a:off x="2515605" y="2166383"/>
              <a:ext cx="1786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Hermítica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90E73EF-FE2A-4BDE-AB61-B1769D3669BD}"/>
              </a:ext>
            </a:extLst>
          </p:cNvPr>
          <p:cNvGrpSpPr/>
          <p:nvPr/>
        </p:nvGrpSpPr>
        <p:grpSpPr>
          <a:xfrm>
            <a:off x="5635027" y="5102625"/>
            <a:ext cx="3823155" cy="1236461"/>
            <a:chOff x="2250300" y="2108701"/>
            <a:chExt cx="4776002" cy="1236461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8A1105D0-5CEE-4A68-AFE1-F828CB80C121}"/>
                </a:ext>
              </a:extLst>
            </p:cNvPr>
            <p:cNvSpPr/>
            <p:nvPr/>
          </p:nvSpPr>
          <p:spPr>
            <a:xfrm>
              <a:off x="2250300" y="2108701"/>
              <a:ext cx="4776002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/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0DA583B1-A0A2-40EB-8B1C-684B3AD04AA1}"/>
                </a:ext>
              </a:extLst>
            </p:cNvPr>
            <p:cNvSpPr txBox="1"/>
            <p:nvPr/>
          </p:nvSpPr>
          <p:spPr>
            <a:xfrm>
              <a:off x="2616110" y="2166383"/>
              <a:ext cx="1522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Unitària</a:t>
              </a:r>
            </a:p>
          </p:txBody>
        </p:sp>
      </p:grpSp>
      <p:sp>
        <p:nvSpPr>
          <p:cNvPr id="36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17F858EC-5C07-459B-B49C-6E7200EB7413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8980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96E7BE11-5B2B-4916-8275-0C17414D72C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DAE38273-DC86-42C5-8399-A28378E94851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347EA380-05F8-44D8-920E-7027900A033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B7E22DB7-2F9B-4408-9A61-814EFDCEBAE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2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344475F5-AE8D-47D7-8726-19E72FBC11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26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8F1597-7031-4E04-98A7-62610B325F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24" y="1746000"/>
            <a:ext cx="1217295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CEA34D14-20E5-428B-AD03-309D21B09E64}"/>
              </a:ext>
            </a:extLst>
          </p:cNvPr>
          <p:cNvSpPr/>
          <p:nvPr/>
        </p:nvSpPr>
        <p:spPr>
          <a:xfrm>
            <a:off x="3351046" y="203380"/>
            <a:ext cx="2883873" cy="1506620"/>
          </a:xfrm>
          <a:prstGeom prst="cloudCallout">
            <a:avLst>
              <a:gd name="adj1" fmla="val -36512"/>
              <a:gd name="adj2" fmla="val 70437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65AB57-CD47-4B85-9FF2-4E56F3E8311C}"/>
              </a:ext>
            </a:extLst>
          </p:cNvPr>
          <p:cNvSpPr txBox="1"/>
          <p:nvPr/>
        </p:nvSpPr>
        <p:spPr>
          <a:xfrm>
            <a:off x="3961637" y="472746"/>
            <a:ext cx="183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Masses noms per recordar!...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839794D-1A7D-482C-B872-F27BC864F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0" y="1746000"/>
            <a:ext cx="1457325" cy="4572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1B6DEF7-F1CF-470A-B5BB-9AC7BB5A4722}"/>
              </a:ext>
            </a:extLst>
          </p:cNvPr>
          <p:cNvSpPr txBox="1"/>
          <p:nvPr/>
        </p:nvSpPr>
        <p:spPr>
          <a:xfrm>
            <a:off x="3878628" y="325005"/>
            <a:ext cx="199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Però està bé! Llapis + Paper i…som-hi!</a:t>
            </a:r>
          </a:p>
        </p:txBody>
      </p:sp>
    </p:spTree>
    <p:extLst>
      <p:ext uri="{BB962C8B-B14F-4D97-AF65-F5344CB8AC3E}">
        <p14:creationId xmlns:p14="http://schemas.microsoft.com/office/powerpoint/2010/main" val="18332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4CF7FF2-3467-4D93-AB76-0EEDEBA91A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98DED85-5505-44FC-A282-C7318EC4F1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6" name="Retângulo: Cantos Arredondados 25">
            <a:hlinkClick r:id="rId4" action="ppaction://hlinksldjump"/>
            <a:extLst>
              <a:ext uri="{FF2B5EF4-FFF2-40B4-BE49-F238E27FC236}">
                <a16:creationId xmlns:a16="http://schemas.microsoft.com/office/drawing/2014/main" id="{5FF178C1-09D5-4D46-9131-21E6954C6E5A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9E3ACBF3-AEC3-4BE1-B709-83AC4AD6936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D6A4C8EA-3467-4EA2-8FF8-A13E8B05B78E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FFF7663F-C152-47AC-B66F-3DF8C1998378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D0276E4A-D8B0-41AC-A0E9-D45EC8C5C106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31" name="Retângulo: Cantos Arredondados 30">
            <a:hlinkClick r:id="rId9" action="ppaction://hlinksldjump"/>
            <a:extLst>
              <a:ext uri="{FF2B5EF4-FFF2-40B4-BE49-F238E27FC236}">
                <a16:creationId xmlns:a16="http://schemas.microsoft.com/office/drawing/2014/main" id="{3A7EC735-FA82-49C4-B7D1-372BDE5C2F29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32" name="Retângulo: Cantos Arredondados 31">
            <a:hlinkClick r:id="rId10" action="ppaction://hlinksldjump"/>
            <a:extLst>
              <a:ext uri="{FF2B5EF4-FFF2-40B4-BE49-F238E27FC236}">
                <a16:creationId xmlns:a16="http://schemas.microsoft.com/office/drawing/2014/main" id="{1E13CE8E-06F7-40D1-BC9E-FB83BDFE9587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EAA4996E-1D6F-47A9-8B15-548448126996}"/>
              </a:ext>
            </a:extLst>
          </p:cNvPr>
          <p:cNvSpPr/>
          <p:nvPr/>
        </p:nvSpPr>
        <p:spPr>
          <a:xfrm>
            <a:off x="2097901" y="861062"/>
            <a:ext cx="2383659" cy="9893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/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ixaDeTexto 35">
            <a:extLst>
              <a:ext uri="{FF2B5EF4-FFF2-40B4-BE49-F238E27FC236}">
                <a16:creationId xmlns:a16="http://schemas.microsoft.com/office/drawing/2014/main" id="{52CD16B8-D44E-4228-AA76-3DE8BF45841D}"/>
              </a:ext>
            </a:extLst>
          </p:cNvPr>
          <p:cNvSpPr txBox="1"/>
          <p:nvPr/>
        </p:nvSpPr>
        <p:spPr>
          <a:xfrm>
            <a:off x="2421615" y="918744"/>
            <a:ext cx="1696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2400" b="1" dirty="0"/>
              <a:t>Idempotent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AA5B667-3758-45AE-BE1E-4201AB889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Retângulo: Canto Dobrado 19">
            <a:extLst>
              <a:ext uri="{FF2B5EF4-FFF2-40B4-BE49-F238E27FC236}">
                <a16:creationId xmlns:a16="http://schemas.microsoft.com/office/drawing/2014/main" id="{3178021B-1A33-A340-824D-25A834A41D74}"/>
              </a:ext>
            </a:extLst>
          </p:cNvPr>
          <p:cNvSpPr/>
          <p:nvPr/>
        </p:nvSpPr>
        <p:spPr>
          <a:xfrm flipV="1">
            <a:off x="4805275" y="878842"/>
            <a:ext cx="6631967" cy="1182548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2" name="Conexão reta 3">
            <a:extLst>
              <a:ext uri="{FF2B5EF4-FFF2-40B4-BE49-F238E27FC236}">
                <a16:creationId xmlns:a16="http://schemas.microsoft.com/office/drawing/2014/main" id="{2CA0C75A-7A36-A745-8C01-9A5189F06BDC}"/>
              </a:ext>
            </a:extLst>
          </p:cNvPr>
          <p:cNvCxnSpPr>
            <a:cxnSpLocks/>
          </p:cNvCxnSpPr>
          <p:nvPr/>
        </p:nvCxnSpPr>
        <p:spPr>
          <a:xfrm>
            <a:off x="7881257" y="1647716"/>
            <a:ext cx="1436914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3">
            <a:extLst>
              <a:ext uri="{FF2B5EF4-FFF2-40B4-BE49-F238E27FC236}">
                <a16:creationId xmlns:a16="http://schemas.microsoft.com/office/drawing/2014/main" id="{1D07C775-FC3A-E04E-A919-FDE9DA88390E}"/>
              </a:ext>
            </a:extLst>
          </p:cNvPr>
          <p:cNvSpPr/>
          <p:nvPr/>
        </p:nvSpPr>
        <p:spPr>
          <a:xfrm>
            <a:off x="4969403" y="861062"/>
            <a:ext cx="5945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ysClr val="windowText" lastClr="000000"/>
                </a:solidFill>
              </a:rPr>
              <a:t>Una matriu que multiplicada per ella mateixa, </a:t>
            </a:r>
            <a:r>
              <a:rPr lang="ca-ES" sz="2400" dirty="0" err="1">
                <a:solidFill>
                  <a:sysClr val="windowText" lastClr="000000"/>
                </a:solidFill>
              </a:rPr>
              <a:t>dóna</a:t>
            </a:r>
            <a:r>
              <a:rPr lang="ca-ES" sz="2400" dirty="0">
                <a:solidFill>
                  <a:sysClr val="windowText" lastClr="000000"/>
                </a:solidFill>
              </a:rPr>
              <a:t> ella mateixa és Idempotent</a:t>
            </a:r>
            <a:r>
              <a:rPr lang="ca-ES" sz="2400" b="1" dirty="0">
                <a:solidFill>
                  <a:sysClr val="windowText" lastClr="000000"/>
                </a:solidFill>
              </a:rPr>
              <a:t>. Ha de ser una matriu quadrada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19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6" action="ppaction://hlinksldjump"/>
            <a:extLst>
              <a:ext uri="{FF2B5EF4-FFF2-40B4-BE49-F238E27FC236}">
                <a16:creationId xmlns:a16="http://schemas.microsoft.com/office/drawing/2014/main" id="{96E7BE11-5B2B-4916-8275-0C17414D72C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7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DAE38273-DC86-42C5-8399-A28378E94851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347EA380-05F8-44D8-920E-7027900A033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10" action="ppaction://hlinksldjump"/>
            <a:extLst>
              <a:ext uri="{FF2B5EF4-FFF2-40B4-BE49-F238E27FC236}">
                <a16:creationId xmlns:a16="http://schemas.microsoft.com/office/drawing/2014/main" id="{B7E22DB7-2F9B-4408-9A61-814EFDCEBAE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1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2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145BDAC8-0A08-4787-8AF2-A53F419CA3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SPRING_QUIZ_SHAPE1">
            <a:extLst>
              <a:ext uri="{FF2B5EF4-FFF2-40B4-BE49-F238E27FC236}">
                <a16:creationId xmlns:a16="http://schemas.microsoft.com/office/drawing/2014/main" id="{5F812808-0BA4-4D6E-B939-6B6B4940402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4F9C471B-9359-4516-8BE0-B2B156D88334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9842B397-1680-4AEC-85EB-E9EAE6F518BF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F992933B-80DF-4317-BC8F-4504331C18AF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859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929138" y="450644"/>
            <a:ext cx="5942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600"/>
              <a:t>Esperem que us hagi estat útil!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 de la Lliçó 11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5B54126E-E8CA-400A-9A15-A9A4DC23CF11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B3728FA-E223-468C-B042-0B91EB1A97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7" name="Retângulo: Cantos Arredondados 36">
            <a:hlinkClick r:id="rId8" action="ppaction://hlinksldjump"/>
            <a:extLst>
              <a:ext uri="{FF2B5EF4-FFF2-40B4-BE49-F238E27FC236}">
                <a16:creationId xmlns:a16="http://schemas.microsoft.com/office/drawing/2014/main" id="{F6577D91-98B4-4628-B54E-745C29B3F0A7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38" name="Retângulo: Cantos Arredondados 37">
            <a:hlinkClick r:id="rId9" action="ppaction://hlinksldjump"/>
            <a:extLst>
              <a:ext uri="{FF2B5EF4-FFF2-40B4-BE49-F238E27FC236}">
                <a16:creationId xmlns:a16="http://schemas.microsoft.com/office/drawing/2014/main" id="{D3A5D2F6-964D-41B2-A790-C7168799AAA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40" name="Retângulo: Cantos Arredondados 39">
            <a:hlinkClick r:id="rId10" action="ppaction://hlinksldjump"/>
            <a:extLst>
              <a:ext uri="{FF2B5EF4-FFF2-40B4-BE49-F238E27FC236}">
                <a16:creationId xmlns:a16="http://schemas.microsoft.com/office/drawing/2014/main" id="{D34BDD86-FF7A-4D05-813B-596A777BDBBA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41" name="Retângulo: Cantos Arredondados 40">
            <a:hlinkClick r:id="rId11" action="ppaction://hlinksldjump"/>
            <a:extLst>
              <a:ext uri="{FF2B5EF4-FFF2-40B4-BE49-F238E27FC236}">
                <a16:creationId xmlns:a16="http://schemas.microsoft.com/office/drawing/2014/main" id="{9133AF4B-9771-45B1-92CA-EDB40D360D8C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42" name="Retângulo: Cantos Arredondados 41">
            <a:hlinkClick r:id="rId12" action="ppaction://hlinksldjump"/>
            <a:extLst>
              <a:ext uri="{FF2B5EF4-FFF2-40B4-BE49-F238E27FC236}">
                <a16:creationId xmlns:a16="http://schemas.microsoft.com/office/drawing/2014/main" id="{55B22072-73F1-450A-B8F7-22343E63505F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43" name="Retângulo: Cantos Arredondados 42">
            <a:hlinkClick r:id="rId13" action="ppaction://hlinksldjump"/>
            <a:extLst>
              <a:ext uri="{FF2B5EF4-FFF2-40B4-BE49-F238E27FC236}">
                <a16:creationId xmlns:a16="http://schemas.microsoft.com/office/drawing/2014/main" id="{21AA1841-6156-4281-A483-E9BA4359ECE0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4E60CA-BA4B-401F-A3C3-75FE891D0A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41" y="1422000"/>
            <a:ext cx="1534477" cy="4572000"/>
          </a:xfrm>
          <a:prstGeom prst="rect">
            <a:avLst/>
          </a:prstGeom>
        </p:spPr>
      </p:pic>
      <p:sp>
        <p:nvSpPr>
          <p:cNvPr id="23" name="Retângulo: Cantos Arredondados 23">
            <a:hlinkClick r:id="rId15" action="ppaction://hlinksldjump"/>
            <a:extLst>
              <a:ext uri="{FF2B5EF4-FFF2-40B4-BE49-F238E27FC236}">
                <a16:creationId xmlns:a16="http://schemas.microsoft.com/office/drawing/2014/main" id="{E7DF0228-B679-42BE-99A6-D2B1ED33C1C2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60" name="Retângulo: Cantos Arredondados 59">
            <a:hlinkClick r:id="rId5" action="ppaction://hlinksldjump"/>
            <a:extLst>
              <a:ext uri="{FF2B5EF4-FFF2-40B4-BE49-F238E27FC236}">
                <a16:creationId xmlns:a16="http://schemas.microsoft.com/office/drawing/2014/main" id="{2F2A41B2-6124-4DED-87FC-6A5D5ADED26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6D539072-0697-4AF8-A027-343B657BD0E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67" name="Retângulo: Cantos Arredondados 66">
            <a:hlinkClick r:id="rId8" action="ppaction://hlinksldjump"/>
            <a:extLst>
              <a:ext uri="{FF2B5EF4-FFF2-40B4-BE49-F238E27FC236}">
                <a16:creationId xmlns:a16="http://schemas.microsoft.com/office/drawing/2014/main" id="{BDAE3ECF-B518-4C57-9EF9-4989A764812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68" name="Retângulo: Cantos Arredondados 67">
            <a:hlinkClick r:id="rId9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69" name="Retângulo: Cantos Arredondados 68">
            <a:hlinkClick r:id="rId10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723896" y="2166383"/>
              <a:ext cx="1396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Nilpotent</a:t>
              </a:r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946CEEF2-2107-FC4C-9592-3176513FC1FB}"/>
              </a:ext>
            </a:extLst>
          </p:cNvPr>
          <p:cNvSpPr/>
          <p:nvPr/>
        </p:nvSpPr>
        <p:spPr>
          <a:xfrm flipV="1">
            <a:off x="4733780" y="1590430"/>
            <a:ext cx="6587333" cy="1200328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1" name="Conexão reta 3">
            <a:extLst>
              <a:ext uri="{FF2B5EF4-FFF2-40B4-BE49-F238E27FC236}">
                <a16:creationId xmlns:a16="http://schemas.microsoft.com/office/drawing/2014/main" id="{F651FD0B-68F3-D646-99D5-4D39923C7643}"/>
              </a:ext>
            </a:extLst>
          </p:cNvPr>
          <p:cNvCxnSpPr>
            <a:cxnSpLocks/>
          </p:cNvCxnSpPr>
          <p:nvPr/>
        </p:nvCxnSpPr>
        <p:spPr>
          <a:xfrm>
            <a:off x="8133574" y="2379505"/>
            <a:ext cx="1211078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3">
            <a:extLst>
              <a:ext uri="{FF2B5EF4-FFF2-40B4-BE49-F238E27FC236}">
                <a16:creationId xmlns:a16="http://schemas.microsoft.com/office/drawing/2014/main" id="{CE98BE56-13C3-7C4A-A719-86A696A4FDB0}"/>
              </a:ext>
            </a:extLst>
          </p:cNvPr>
          <p:cNvSpPr/>
          <p:nvPr/>
        </p:nvSpPr>
        <p:spPr>
          <a:xfrm>
            <a:off x="4922622" y="1590432"/>
            <a:ext cx="5934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ysClr val="windowText" lastClr="000000"/>
                </a:solidFill>
              </a:rPr>
              <a:t>Una matriu que elevada a una potència </a:t>
            </a:r>
            <a:r>
              <a:rPr lang="ca-ES" sz="2400" b="1" dirty="0">
                <a:solidFill>
                  <a:sysClr val="windowText" lastClr="000000"/>
                </a:solidFill>
              </a:rPr>
              <a:t>p</a:t>
            </a:r>
            <a:r>
              <a:rPr lang="ca-ES" sz="2400" dirty="0">
                <a:solidFill>
                  <a:sysClr val="windowText" lastClr="000000"/>
                </a:solidFill>
              </a:rPr>
              <a:t>, </a:t>
            </a:r>
            <a:r>
              <a:rPr lang="ca-ES" sz="2400" dirty="0" err="1">
                <a:solidFill>
                  <a:sysClr val="windowText" lastClr="000000"/>
                </a:solidFill>
              </a:rPr>
              <a:t>dóna</a:t>
            </a:r>
            <a:r>
              <a:rPr lang="ca-ES" sz="2400" dirty="0">
                <a:solidFill>
                  <a:sysClr val="windowText" lastClr="000000"/>
                </a:solidFill>
              </a:rPr>
              <a:t> la matriu zero, és Nilpotent</a:t>
            </a:r>
            <a:r>
              <a:rPr lang="ca-ES" sz="2400" b="1" dirty="0">
                <a:solidFill>
                  <a:sysClr val="windowText" lastClr="000000"/>
                </a:solidFill>
              </a:rPr>
              <a:t>. Ha de ser una matriu quadrada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12B06704-F916-48E1-9E5F-F31FB1096A69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60" name="Retângulo: Cantos Arredondados 59">
            <a:hlinkClick r:id="rId8" action="ppaction://hlinksldjump"/>
            <a:extLst>
              <a:ext uri="{FF2B5EF4-FFF2-40B4-BE49-F238E27FC236}">
                <a16:creationId xmlns:a16="http://schemas.microsoft.com/office/drawing/2014/main" id="{2F2A41B2-6124-4DED-87FC-6A5D5ADED26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61" name="Retângulo: Cantos Arredondados 60">
            <a:hlinkClick r:id="rId9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66" name="Retângulo: Cantos Arredondados 65">
            <a:hlinkClick r:id="rId10" action="ppaction://hlinksldjump"/>
            <a:extLst>
              <a:ext uri="{FF2B5EF4-FFF2-40B4-BE49-F238E27FC236}">
                <a16:creationId xmlns:a16="http://schemas.microsoft.com/office/drawing/2014/main" id="{6D539072-0697-4AF8-A027-343B657BD0E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67" name="Retângulo: Cantos Arredondados 66">
            <a:hlinkClick r:id="rId11" action="ppaction://hlinksldjump"/>
            <a:extLst>
              <a:ext uri="{FF2B5EF4-FFF2-40B4-BE49-F238E27FC236}">
                <a16:creationId xmlns:a16="http://schemas.microsoft.com/office/drawing/2014/main" id="{BDAE3ECF-B518-4C57-9EF9-4989A764812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68" name="Retângulo: Cantos Arredondados 67">
            <a:hlinkClick r:id="rId12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69" name="Retângulo: Cantos Arredondados 68">
            <a:hlinkClick r:id="rId13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723896" y="2166383"/>
              <a:ext cx="1396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Nilpotent</a:t>
              </a:r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189D1426-B1BC-415A-9114-4C15E16B6421}"/>
              </a:ext>
            </a:extLst>
          </p:cNvPr>
          <p:cNvSpPr/>
          <p:nvPr/>
        </p:nvSpPr>
        <p:spPr>
          <a:xfrm flipV="1">
            <a:off x="4725459" y="1679854"/>
            <a:ext cx="6260129" cy="917079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B9FC42B-C871-4CFF-BDA9-E453ECCCE42C}"/>
              </a:ext>
            </a:extLst>
          </p:cNvPr>
          <p:cNvCxnSpPr>
            <a:cxnSpLocks/>
          </p:cNvCxnSpPr>
          <p:nvPr/>
        </p:nvCxnSpPr>
        <p:spPr>
          <a:xfrm>
            <a:off x="4917781" y="2448725"/>
            <a:ext cx="3027005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/>
              <p:nvPr/>
            </p:nvSpPr>
            <p:spPr>
              <a:xfrm>
                <a:off x="4889588" y="1707003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Per a algun enter positiu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ca-ES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El més petit d’aquests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s’anomena </a:t>
                </a:r>
                <a:r>
                  <a:rPr lang="ca-ES" sz="2400" b="1" dirty="0">
                    <a:solidFill>
                      <a:srgbClr val="F25E4F"/>
                    </a:solidFill>
                  </a:rPr>
                  <a:t>Índex de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400" b="1" dirty="0">
                    <a:solidFill>
                      <a:sysClr val="windowText" lastClr="000000"/>
                    </a:solidFill>
                  </a:rPr>
                  <a:t>.</a:t>
                </a:r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588" y="1707003"/>
                <a:ext cx="6096000" cy="830997"/>
              </a:xfrm>
              <a:prstGeom prst="rect">
                <a:avLst/>
              </a:prstGeom>
              <a:blipFill>
                <a:blip r:embed="rId16"/>
                <a:stretch>
                  <a:fillRect l="-1500" t="-5882" r="-700" b="-161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5B0AD42-973F-4625-823B-5DDF04206AC5}"/>
              </a:ext>
            </a:extLst>
          </p:cNvPr>
          <p:cNvSpPr/>
          <p:nvPr/>
        </p:nvSpPr>
        <p:spPr>
          <a:xfrm>
            <a:off x="2103230" y="284572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C0DCB5C-686F-4ACB-A664-453F7AFF80DA}"/>
              </a:ext>
            </a:extLst>
          </p:cNvPr>
          <p:cNvSpPr/>
          <p:nvPr/>
        </p:nvSpPr>
        <p:spPr>
          <a:xfrm>
            <a:off x="2269021" y="2953327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/>
              <p:nvPr/>
            </p:nvSpPr>
            <p:spPr>
              <a:xfrm>
                <a:off x="2235263" y="3665843"/>
                <a:ext cx="6588278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és Nilpotent </a:t>
                </a:r>
                <a:r>
                  <a:rPr lang="ca-ES" sz="2000" dirty="0">
                    <a:solidFill>
                      <a:srgbClr val="0C2B8E"/>
                    </a:solidFill>
                  </a:rPr>
                  <a:t>amb 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índex 2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3665843"/>
                <a:ext cx="6588278" cy="605550"/>
              </a:xfrm>
              <a:prstGeom prst="rect">
                <a:avLst/>
              </a:prstGeom>
              <a:blipFill>
                <a:blip r:embed="rId17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/>
              <p:nvPr/>
            </p:nvSpPr>
            <p:spPr>
              <a:xfrm>
                <a:off x="2124000" y="5937786"/>
                <a:ext cx="9859635" cy="6297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ca-ES" b="1" dirty="0">
                    <a:solidFill>
                      <a:srgbClr val="F25E4F"/>
                    </a:solidFill>
                  </a:rPr>
                  <a:t>OBSERVACIÓ</a:t>
                </a:r>
                <a:r>
                  <a:rPr lang="ca-ES" dirty="0"/>
                  <a:t> – Observeu que, </a:t>
                </a:r>
                <a:r>
                  <a:rPr lang="ca-ES" b="1" dirty="0"/>
                  <a:t>per a tota potència més gran que l’índex</a:t>
                </a:r>
                <a:r>
                  <a:rPr lang="ca-ES" dirty="0"/>
                  <a:t> </a:t>
                </a:r>
                <a14:m>
                  <m:oMath xmlns:m="http://schemas.openxmlformats.org/officeDocument/2006/math">
                    <m:r>
                      <a:rPr lang="ca-E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ca-ES" dirty="0"/>
                  <a:t>) la relació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p>
                    </m:sSup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es verifica</a:t>
                </a:r>
                <a:r>
                  <a:rPr lang="ca-ES" dirty="0"/>
                  <a:t>! L’índex és el mínim!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5937786"/>
                <a:ext cx="9859635" cy="629736"/>
              </a:xfrm>
              <a:prstGeom prst="rect">
                <a:avLst/>
              </a:prstGeom>
              <a:blipFill>
                <a:blip r:embed="rId18"/>
                <a:stretch>
                  <a:fillRect b="-4724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/>
              <p:nvPr/>
            </p:nvSpPr>
            <p:spPr>
              <a:xfrm>
                <a:off x="2269021" y="4535119"/>
                <a:ext cx="8889549" cy="912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nary>
                      <m:naryPr>
                        <m:chr m:val="⋀"/>
                        <m:subHide m:val="on"/>
                        <m:supHide m:val="on"/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sSup>
                      <m:sSup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és Nilpotent </a:t>
                </a:r>
                <a:r>
                  <a:rPr lang="ca-ES" sz="2000" dirty="0">
                    <a:solidFill>
                      <a:srgbClr val="0C2B8E"/>
                    </a:solidFill>
                  </a:rPr>
                  <a:t>amb 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índex 3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4535119"/>
                <a:ext cx="8889549" cy="91249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/>
              <p:nvPr/>
            </p:nvSpPr>
            <p:spPr>
              <a:xfrm>
                <a:off x="8596837" y="3773795"/>
                <a:ext cx="3426644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dirty="0">
                    <a:solidFill>
                      <a:srgbClr val="F25E4F"/>
                    </a:solidFill>
                  </a:rPr>
                  <a:t>(</a:t>
                </a:r>
                <a:r>
                  <a:rPr lang="ca-ES" b="1" dirty="0">
                    <a:solidFill>
                      <a:srgbClr val="F25E4F"/>
                    </a:solidFill>
                  </a:rPr>
                  <a:t>perquè</a:t>
                </a:r>
                <a:r>
                  <a:rPr lang="ca-ES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ca-ES" b="1" dirty="0">
                    <a:solidFill>
                      <a:srgbClr val="F25E4F"/>
                    </a:solidFill>
                  </a:rPr>
                  <a:t>, per a 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ca-ES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837" y="3773795"/>
                <a:ext cx="3426644" cy="379784"/>
              </a:xfrm>
              <a:prstGeom prst="rect">
                <a:avLst/>
              </a:prstGeom>
              <a:blipFill>
                <a:blip r:embed="rId20"/>
                <a:stretch>
                  <a:fillRect l="-1423" t="-4839" r="-890" b="-2580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/>
              <p:nvPr/>
            </p:nvSpPr>
            <p:spPr>
              <a:xfrm>
                <a:off x="8608694" y="5170644"/>
                <a:ext cx="3441070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dirty="0">
                    <a:solidFill>
                      <a:srgbClr val="F25E4F"/>
                    </a:solidFill>
                  </a:rPr>
                  <a:t>(</a:t>
                </a:r>
                <a:r>
                  <a:rPr lang="ca-ES" b="1" dirty="0">
                    <a:solidFill>
                      <a:srgbClr val="F25E4F"/>
                    </a:solidFill>
                  </a:rPr>
                  <a:t>perquè</a:t>
                </a:r>
                <a:r>
                  <a:rPr lang="ca-ES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ca-ES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ca-ES" b="1" dirty="0">
                    <a:solidFill>
                      <a:srgbClr val="F25E4F"/>
                    </a:solidFill>
                  </a:rPr>
                  <a:t>, per a 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ca-ES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694" y="5170644"/>
                <a:ext cx="3441070" cy="379784"/>
              </a:xfrm>
              <a:prstGeom prst="rect">
                <a:avLst/>
              </a:prstGeom>
              <a:blipFill>
                <a:blip r:embed="rId21"/>
                <a:stretch>
                  <a:fillRect l="-1416" t="-4762" r="-708" b="-2381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0FD2FE03-E2DA-4916-B603-884CD1BED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46" y="80173"/>
            <a:ext cx="1637110" cy="15675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11D9650-9F4B-41E8-B01E-C8BBC2D439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71" y="41082"/>
            <a:ext cx="2243256" cy="1712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EAE4757-2264-4C9C-AF17-F779091F78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-560"/>
            <a:ext cx="1815027" cy="1708261"/>
          </a:xfrm>
          <a:prstGeom prst="rect">
            <a:avLst/>
          </a:prstGeom>
        </p:spPr>
      </p:pic>
      <p:sp>
        <p:nvSpPr>
          <p:cNvPr id="33" name="Retângulo: Cantos Arredondados 27">
            <a:hlinkClick r:id="rId25" action="ppaction://hlinksldjump"/>
            <a:extLst>
              <a:ext uri="{FF2B5EF4-FFF2-40B4-BE49-F238E27FC236}">
                <a16:creationId xmlns:a16="http://schemas.microsoft.com/office/drawing/2014/main" id="{14AC7707-B8CE-4097-9B33-F5ABFDB69106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9744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 animBg="1"/>
      <p:bldP spid="26" grpId="0"/>
      <p:bldP spid="2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48" name="Retângulo: Cantos Arredondados 47">
            <a:hlinkClick r:id="rId5" action="ppaction://hlinksldjump"/>
            <a:extLst>
              <a:ext uri="{FF2B5EF4-FFF2-40B4-BE49-F238E27FC236}">
                <a16:creationId xmlns:a16="http://schemas.microsoft.com/office/drawing/2014/main" id="{FE715664-5AA6-4731-83AE-395B189556F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49" name="Retângulo: Cantos Arredondados 48">
            <a:hlinkClick r:id="rId6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53" name="Retângulo: Cantos Arredondados 52">
            <a:hlinkClick r:id="rId7" action="ppaction://hlinksldjump"/>
            <a:extLst>
              <a:ext uri="{FF2B5EF4-FFF2-40B4-BE49-F238E27FC236}">
                <a16:creationId xmlns:a16="http://schemas.microsoft.com/office/drawing/2014/main" id="{56D62B7F-8711-47A8-AF96-E49BBD194F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54" name="Retângulo: Cantos Arredondados 53">
            <a:hlinkClick r:id="rId8" action="ppaction://hlinksldjump"/>
            <a:extLst>
              <a:ext uri="{FF2B5EF4-FFF2-40B4-BE49-F238E27FC236}">
                <a16:creationId xmlns:a16="http://schemas.microsoft.com/office/drawing/2014/main" id="{2F51988D-1B09-4110-9978-9EC37F4CEDD5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55" name="Retângulo: Cantos Arredondados 54">
            <a:hlinkClick r:id="rId9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56" name="Retângulo: Cantos Arredondados 55">
            <a:hlinkClick r:id="rId10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DE27433-FB1E-4FA7-891C-F47A06A7CDB2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EDA4EA05-610A-40C3-A7B3-6A4D4086D1A9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69A77B6-2F7E-4AAE-8164-3B89137754B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69A77B6-2F7E-4AAE-8164-3B8913775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7CAB52-A6C8-4D40-99CE-108583B28D9D}"/>
                </a:ext>
              </a:extLst>
            </p:cNvPr>
            <p:cNvSpPr txBox="1"/>
            <p:nvPr/>
          </p:nvSpPr>
          <p:spPr>
            <a:xfrm>
              <a:off x="2695974" y="2166383"/>
              <a:ext cx="14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Involutiva</a:t>
              </a:r>
            </a:p>
          </p:txBody>
        </p:sp>
      </p:grpSp>
      <p:sp>
        <p:nvSpPr>
          <p:cNvPr id="20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0995E6E8-283B-4F96-8ADD-04EB6878492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48" name="Retângulo: Cantos Arredondados 47">
            <a:hlinkClick r:id="rId5" action="ppaction://hlinksldjump"/>
            <a:extLst>
              <a:ext uri="{FF2B5EF4-FFF2-40B4-BE49-F238E27FC236}">
                <a16:creationId xmlns:a16="http://schemas.microsoft.com/office/drawing/2014/main" id="{FE715664-5AA6-4731-83AE-395B189556F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49" name="Retângulo: Cantos Arredondados 48">
            <a:hlinkClick r:id="rId6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53" name="Retângulo: Cantos Arredondados 52">
            <a:hlinkClick r:id="rId7" action="ppaction://hlinksldjump"/>
            <a:extLst>
              <a:ext uri="{FF2B5EF4-FFF2-40B4-BE49-F238E27FC236}">
                <a16:creationId xmlns:a16="http://schemas.microsoft.com/office/drawing/2014/main" id="{56D62B7F-8711-47A8-AF96-E49BBD194F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54" name="Retângulo: Cantos Arredondados 53">
            <a:hlinkClick r:id="rId8" action="ppaction://hlinksldjump"/>
            <a:extLst>
              <a:ext uri="{FF2B5EF4-FFF2-40B4-BE49-F238E27FC236}">
                <a16:creationId xmlns:a16="http://schemas.microsoft.com/office/drawing/2014/main" id="{2F51988D-1B09-4110-9978-9EC37F4CEDD5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55" name="Retângulo: Cantos Arredondados 54">
            <a:hlinkClick r:id="rId9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56" name="Retângulo: Cantos Arredondados 55">
            <a:hlinkClick r:id="rId10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65DD97-7EA5-4319-A1AE-C4E9A41C09C9}"/>
              </a:ext>
            </a:extLst>
          </p:cNvPr>
          <p:cNvSpPr/>
          <p:nvPr/>
        </p:nvSpPr>
        <p:spPr>
          <a:xfrm>
            <a:off x="4615839" y="2288804"/>
            <a:ext cx="739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>
                <a:solidFill>
                  <a:sysClr val="windowText" lastClr="000000"/>
                </a:solidFill>
              </a:rPr>
              <a:t>Una matriu involutiva és una matriu que és la seva pròpia inversa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/>
              <p:nvPr/>
            </p:nvSpPr>
            <p:spPr>
              <a:xfrm>
                <a:off x="2124000" y="464456"/>
                <a:ext cx="9859635" cy="16000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ca-ES" sz="2000" b="1" dirty="0">
                    <a:solidFill>
                      <a:srgbClr val="F25E4F"/>
                    </a:solidFill>
                  </a:rPr>
                  <a:t>OBSERVACIONS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sz="2000" dirty="0"/>
                  <a:t>Una matriu </a:t>
                </a:r>
                <a:r>
                  <a:rPr lang="ca-ES" sz="2000" b="1" dirty="0"/>
                  <a:t>involutiva trivial</a:t>
                </a:r>
                <a:r>
                  <a:rPr lang="ca-ES" sz="2000" dirty="0"/>
                  <a:t> és la </a:t>
                </a:r>
                <a:r>
                  <a:rPr lang="ca-ES" sz="2000" b="1" dirty="0"/>
                  <a:t>Identitat </a:t>
                </a:r>
                <a:r>
                  <a:rPr lang="ca-ES" sz="2000" dirty="0"/>
                  <a:t>de qualsevol mida, ja que: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ca-ES" sz="2000" b="1" dirty="0"/>
                  <a:t> .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sz="2000" dirty="0"/>
                  <a:t>Les potències d'una matriu involutiva sempre són les “mateixes”: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m:rPr>
                                <m:nor/>
                              </m:rPr>
                              <a:rPr lang="ca-ES" sz="20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si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ca-ES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senar</m:t>
                            </m:r>
                          </m:e>
                          <m:e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ca-ES" sz="20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ca-ES" sz="20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si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ca-ES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parell</m:t>
                            </m:r>
                          </m:e>
                        </m:eqArr>
                      </m:e>
                    </m:d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a-ES" sz="2000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464456"/>
                <a:ext cx="9859635" cy="16000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E21B5A6-E0CA-4045-892F-3DFC1BADF028}"/>
              </a:ext>
            </a:extLst>
          </p:cNvPr>
          <p:cNvSpPr/>
          <p:nvPr/>
        </p:nvSpPr>
        <p:spPr>
          <a:xfrm>
            <a:off x="2103042" y="359769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>
                <a:solidFill>
                  <a:schemeClr val="bg1"/>
                </a:solidFill>
              </a:rPr>
              <a:t>:</a:t>
            </a:r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E10730A-806B-428E-A03E-E81B64159998}"/>
              </a:ext>
            </a:extLst>
          </p:cNvPr>
          <p:cNvSpPr/>
          <p:nvPr/>
        </p:nvSpPr>
        <p:spPr>
          <a:xfrm>
            <a:off x="2269021" y="3730157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>
                <a:solidFill>
                  <a:srgbClr val="29A6FF"/>
                </a:solidFill>
              </a:rPr>
              <a:t>Exemples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/>
              <p:nvPr/>
            </p:nvSpPr>
            <p:spPr>
              <a:xfrm>
                <a:off x="2235263" y="4442673"/>
                <a:ext cx="8161017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és Involutiva!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4442673"/>
                <a:ext cx="8161017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/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ca-ES" sz="200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/>
              <p:nvPr/>
            </p:nvSpPr>
            <p:spPr>
              <a:xfrm>
                <a:off x="2269021" y="5311949"/>
                <a:ext cx="9386993" cy="904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ca-ES" sz="2000" b="1">
                    <a:solidFill>
                      <a:srgbClr val="0C2B8E"/>
                    </a:solidFill>
                  </a:rPr>
                  <a:t> és Involutiva</a:t>
                </a:r>
                <a:r>
                  <a:rPr lang="ca-ES" sz="200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5311949"/>
                <a:ext cx="9386993" cy="9041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/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ca-ES" sz="200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ABF520E-6415-454A-9372-482C58AA5038}"/>
              </a:ext>
            </a:extLst>
          </p:cNvPr>
          <p:cNvGrpSpPr/>
          <p:nvPr/>
        </p:nvGrpSpPr>
        <p:grpSpPr>
          <a:xfrm>
            <a:off x="7150059" y="2771806"/>
            <a:ext cx="1391091" cy="546049"/>
            <a:chOff x="7150059" y="1915227"/>
            <a:chExt cx="1391091" cy="546049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95D5E601-5C01-468D-BFFD-7FDB45F3F1BE}"/>
                </a:ext>
              </a:extLst>
            </p:cNvPr>
            <p:cNvSpPr/>
            <p:nvPr/>
          </p:nvSpPr>
          <p:spPr>
            <a:xfrm>
              <a:off x="7164749" y="1915227"/>
              <a:ext cx="1376401" cy="5460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5DB4B1F-8DB3-4DB2-8CAA-2CAD0D7B7766}"/>
                    </a:ext>
                  </a:extLst>
                </p:cNvPr>
                <p:cNvSpPr/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/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5DB4B1F-8DB3-4DB2-8CAA-2CAD0D7B7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03A1740-98CB-4FA7-AFBB-9C55AF7A4E24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B245931-229C-40FD-85C2-624C1FD5072B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F384B3C7-BF73-499B-852C-0099380CA52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F384B3C7-BF73-499B-852C-0099380CA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F4BE78-F863-466D-AC11-84D657D9B4D5}"/>
                </a:ext>
              </a:extLst>
            </p:cNvPr>
            <p:cNvSpPr txBox="1"/>
            <p:nvPr/>
          </p:nvSpPr>
          <p:spPr>
            <a:xfrm>
              <a:off x="2695974" y="2166383"/>
              <a:ext cx="14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Involutiva</a:t>
              </a:r>
            </a:p>
          </p:txBody>
        </p:sp>
      </p:grpSp>
      <p:sp>
        <p:nvSpPr>
          <p:cNvPr id="41" name="Retângulo: Cantos Arredondados 27">
            <a:hlinkClick r:id="rId19" action="ppaction://hlinksldjump"/>
            <a:extLst>
              <a:ext uri="{FF2B5EF4-FFF2-40B4-BE49-F238E27FC236}">
                <a16:creationId xmlns:a16="http://schemas.microsoft.com/office/drawing/2014/main" id="{147FC6C4-20BF-4F93-84C1-5A9CBBDEADCC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0397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5" grpId="1" uiExpand="1" build="allAtOnce"/>
      <p:bldP spid="26" grpId="0" animBg="1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2. </a:t>
            </a:r>
            <a:r>
              <a:rPr lang="ca-ES" b="1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Simètrica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Antisimètrica</a:t>
              </a:r>
            </a:p>
          </p:txBody>
        </p:sp>
      </p:grpSp>
      <p:sp>
        <p:nvSpPr>
          <p:cNvPr id="29" name="Retângulo: Cantos Arredondados 27">
            <a:hlinkClick r:id="rId14" action="ppaction://hlinksldjump"/>
            <a:extLst>
              <a:ext uri="{FF2B5EF4-FFF2-40B4-BE49-F238E27FC236}">
                <a16:creationId xmlns:a16="http://schemas.microsoft.com/office/drawing/2014/main" id="{557E4D21-5DAF-484E-8C7C-4E84AC2E7B13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33527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Simètrica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Antisimètrica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/>
              <p:nvPr/>
            </p:nvSpPr>
            <p:spPr>
              <a:xfrm>
                <a:off x="5126843" y="3166926"/>
                <a:ext cx="5500688" cy="83099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b="1" dirty="0">
                    <a:solidFill>
                      <a:srgbClr val="F25E4F"/>
                    </a:solidFill>
                  </a:rPr>
                  <a:t>Observeu que: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Per a les dues propietats,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400" b="1" dirty="0">
                    <a:solidFill>
                      <a:sysClr val="windowText" lastClr="000000"/>
                    </a:solidFill>
                  </a:rPr>
                  <a:t> ha de ser quadrada!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843" y="3166926"/>
                <a:ext cx="5500688" cy="830997"/>
              </a:xfrm>
              <a:prstGeom prst="rect">
                <a:avLst/>
              </a:prstGeom>
              <a:blipFill>
                <a:blip r:embed="rId14"/>
                <a:stretch>
                  <a:fillRect b="-6250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56DE3FE0-2BB2-4880-A7DC-060726FDA180}"/>
              </a:ext>
            </a:extLst>
          </p:cNvPr>
          <p:cNvSpPr/>
          <p:nvPr/>
        </p:nvSpPr>
        <p:spPr>
          <a:xfrm>
            <a:off x="5126850" y="4203724"/>
            <a:ext cx="5820200" cy="1718104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/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ca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ca-E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ca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ca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ca-E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ca-E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/>
              <p:nvPr/>
            </p:nvSpPr>
            <p:spPr>
              <a:xfrm>
                <a:off x="5446372" y="4871526"/>
                <a:ext cx="51811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a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només és possible si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ca-ES" sz="2000" b="0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ca-ES" sz="20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72" y="4871526"/>
                <a:ext cx="5181162" cy="400110"/>
              </a:xfrm>
              <a:prstGeom prst="rect">
                <a:avLst/>
              </a:prstGeom>
              <a:blipFill>
                <a:blip r:embed="rId1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/>
              <p:nvPr/>
            </p:nvSpPr>
            <p:spPr>
              <a:xfrm>
                <a:off x="6476137" y="5334016"/>
                <a:ext cx="30419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sz="2000" dirty="0">
                    <a:solidFill>
                      <a:sysClr val="windowText" lastClr="000000"/>
                    </a:solidFill>
                  </a:rPr>
                  <a:t>Així, </a:t>
                </a:r>
                <a14:m>
                  <m:oMath xmlns:m="http://schemas.openxmlformats.org/officeDocument/2006/math">
                    <m:r>
                      <a:rPr lang="ca-ES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ysClr val="windowText" lastClr="000000"/>
                    </a:solidFill>
                  </a:rPr>
                  <a:t> ha de ser quadrada!</a:t>
                </a:r>
                <a:endParaRPr lang="ca-ES" sz="2000" b="1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137" y="5334016"/>
                <a:ext cx="3041987" cy="400110"/>
              </a:xfrm>
              <a:prstGeom prst="rect">
                <a:avLst/>
              </a:prstGeom>
              <a:blipFill>
                <a:blip r:embed="rId17"/>
                <a:stretch>
                  <a:fillRect l="-2004" t="-7576" r="-2004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: Cantos Arredondados 27">
            <a:hlinkClick r:id="rId18" action="ppaction://hlinksldjump"/>
            <a:extLst>
              <a:ext uri="{FF2B5EF4-FFF2-40B4-BE49-F238E27FC236}">
                <a16:creationId xmlns:a16="http://schemas.microsoft.com/office/drawing/2014/main" id="{9C5B5EE1-9253-411B-A86D-5450A315007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8293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Simètrica / Antisimètrica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Posa't a prova!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9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Simètrica</a:t>
              </a:r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AD6EBC25-9B42-4EB5-B187-B0B36D6E0A49}"/>
              </a:ext>
            </a:extLst>
          </p:cNvPr>
          <p:cNvSpPr/>
          <p:nvPr/>
        </p:nvSpPr>
        <p:spPr>
          <a:xfrm>
            <a:off x="2063296" y="223373"/>
            <a:ext cx="9839539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D3547CC-49F0-49B4-8B58-D396BA9F19FD}"/>
              </a:ext>
            </a:extLst>
          </p:cNvPr>
          <p:cNvSpPr/>
          <p:nvPr/>
        </p:nvSpPr>
        <p:spPr>
          <a:xfrm>
            <a:off x="2229275" y="355831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/>
              <p:nvPr/>
            </p:nvSpPr>
            <p:spPr>
              <a:xfrm>
                <a:off x="2195517" y="792619"/>
                <a:ext cx="6360074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1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és Simètrica!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7" y="792619"/>
                <a:ext cx="6360074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/>
              <p:nvPr/>
            </p:nvSpPr>
            <p:spPr>
              <a:xfrm>
                <a:off x="2229275" y="1494011"/>
                <a:ext cx="3884461" cy="906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sz="2000" spc="-150" dirty="0">
                    <a:solidFill>
                      <a:srgbClr val="0C2B8E"/>
                    </a:solidFill>
                  </a:rPr>
                  <a:t>É</a:t>
                </a:r>
                <a:r>
                  <a:rPr lang="ca-ES" sz="2000" b="0" spc="-150" dirty="0">
                    <a:solidFill>
                      <a:srgbClr val="0C2B8E"/>
                    </a:solidFill>
                  </a:rPr>
                  <a:t>s  </a:t>
                </a:r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rgbClr val="0C2B8E"/>
                    </a:solidFill>
                  </a:rPr>
                  <a:t> simètrica?...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275" y="1494011"/>
                <a:ext cx="3884461" cy="906145"/>
              </a:xfrm>
              <a:prstGeom prst="rect">
                <a:avLst/>
              </a:prstGeom>
              <a:blipFill>
                <a:blip r:embed="rId14"/>
                <a:stretch>
                  <a:fillRect l="-172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083E82E-14AC-4F28-8461-B6A7BB22D940}"/>
              </a:ext>
            </a:extLst>
          </p:cNvPr>
          <p:cNvSpPr/>
          <p:nvPr/>
        </p:nvSpPr>
        <p:spPr>
          <a:xfrm>
            <a:off x="8418286" y="786643"/>
            <a:ext cx="3484549" cy="559305"/>
          </a:xfrm>
          <a:prstGeom prst="roundRect">
            <a:avLst/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Proveu-ho pel vostre compte!!</a:t>
            </a:r>
          </a:p>
          <a:p>
            <a:pPr algn="ctr"/>
            <a:r>
              <a:rPr lang="ca-ES" sz="1050" dirty="0"/>
              <a:t>(feu </a:t>
            </a:r>
            <a:r>
              <a:rPr lang="ca-ES" sz="1050" b="1" dirty="0"/>
              <a:t>clic aquí per veure la</a:t>
            </a:r>
            <a:r>
              <a:rPr lang="ca-ES" sz="1050" dirty="0"/>
              <a:t> solució!)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/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ca-ES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eta: Curvada Para Cima 48">
            <a:extLst>
              <a:ext uri="{FF2B5EF4-FFF2-40B4-BE49-F238E27FC236}">
                <a16:creationId xmlns:a16="http://schemas.microsoft.com/office/drawing/2014/main" id="{076BE464-5D57-4B4D-A9DA-225414C65697}"/>
              </a:ext>
            </a:extLst>
          </p:cNvPr>
          <p:cNvSpPr/>
          <p:nvPr/>
        </p:nvSpPr>
        <p:spPr>
          <a:xfrm flipH="1">
            <a:off x="4482458" y="1805852"/>
            <a:ext cx="4709809" cy="249954"/>
          </a:xfrm>
          <a:prstGeom prst="curvedUp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964324F-CF43-4715-9E5C-1FE4C996CD54}"/>
              </a:ext>
            </a:extLst>
          </p:cNvPr>
          <p:cNvSpPr/>
          <p:nvPr/>
        </p:nvSpPr>
        <p:spPr>
          <a:xfrm>
            <a:off x="8914972" y="1423608"/>
            <a:ext cx="452771" cy="36976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A7735A-B34A-4F6D-A9F0-BF629E25225D}"/>
              </a:ext>
            </a:extLst>
          </p:cNvPr>
          <p:cNvSpPr/>
          <p:nvPr/>
        </p:nvSpPr>
        <p:spPr>
          <a:xfrm>
            <a:off x="4059165" y="1444662"/>
            <a:ext cx="451370" cy="461665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26DB894-5C1F-47AC-90A3-065F31900291}"/>
              </a:ext>
            </a:extLst>
          </p:cNvPr>
          <p:cNvSpPr/>
          <p:nvPr/>
        </p:nvSpPr>
        <p:spPr>
          <a:xfrm>
            <a:off x="5733587" y="1611305"/>
            <a:ext cx="1803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29A6FF"/>
                </a:solidFill>
              </a:rPr>
              <a:t>NO COINCIDEIXEN!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/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a-ES" sz="2000" b="1" dirty="0">
                    <a:solidFill>
                      <a:srgbClr val="F25E4F"/>
                    </a:solidFill>
                  </a:rPr>
                  <a:t>Així, 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ca-ES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ca-ES" sz="2000" b="1" u="sng" dirty="0">
                    <a:solidFill>
                      <a:srgbClr val="F25E4F"/>
                    </a:solidFill>
                  </a:rPr>
                  <a:t>NO ÉS </a:t>
                </a:r>
                <a:r>
                  <a:rPr lang="ca-ES" sz="2000" b="1" dirty="0">
                    <a:solidFill>
                      <a:srgbClr val="F25E4F"/>
                    </a:solidFill>
                  </a:rPr>
                  <a:t>simètrica!</a:t>
                </a: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  <a:blipFill>
                <a:blip r:embed="rId16"/>
                <a:stretch>
                  <a:fillRect l="-3289" t="-4310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0" y="2982194"/>
                <a:ext cx="6755443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400" dirty="0">
                    <a:solidFill>
                      <a:schemeClr val="tx1"/>
                    </a:solidFill>
                  </a:rPr>
                  <a:t> és </a:t>
                </a:r>
                <a:r>
                  <a:rPr lang="ca-ES" sz="2400" b="1" dirty="0">
                    <a:solidFill>
                      <a:schemeClr val="tx1"/>
                    </a:solidFill>
                  </a:rPr>
                  <a:t>Simètrica</a:t>
                </a:r>
                <a:r>
                  <a:rPr lang="ca-E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ca-E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ca-ES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0" y="2982194"/>
                <a:ext cx="6755443" cy="67458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Notació Matemàtica</a:t>
            </a:r>
          </a:p>
        </p:txBody>
      </p:sp>
      <p:sp>
        <p:nvSpPr>
          <p:cNvPr id="36" name="Retângulo: Cantos Arredondados 27">
            <a:hlinkClick r:id="rId18" action="ppaction://hlinksldjump"/>
            <a:extLst>
              <a:ext uri="{FF2B5EF4-FFF2-40B4-BE49-F238E27FC236}">
                <a16:creationId xmlns:a16="http://schemas.microsoft.com/office/drawing/2014/main" id="{B351FA7D-65F2-4D06-A125-0E65B552B73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b="1" dirty="0">
                <a:solidFill>
                  <a:schemeClr val="tx1"/>
                </a:solidFill>
              </a:rPr>
              <a:t>Altres Denominacions</a:t>
            </a:r>
          </a:p>
        </p:txBody>
      </p:sp>
    </p:spTree>
    <p:extLst>
      <p:ext uri="{BB962C8B-B14F-4D97-AF65-F5344CB8AC3E}">
        <p14:creationId xmlns:p14="http://schemas.microsoft.com/office/powerpoint/2010/main" val="20155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4" grpId="0"/>
      <p:bldP spid="47" grpId="0" animBg="1"/>
      <p:bldP spid="49" grpId="0" animBg="1"/>
      <p:bldP spid="50" grpId="0" animBg="1"/>
      <p:bldP spid="51" grpId="0" animBg="1"/>
      <p:bldP spid="53" grpId="0"/>
      <p:bldP spid="54" grpId="0"/>
      <p:bldP spid="55" grpId="0" animBg="1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SCORM_RATE_QUIZZES" val="1"/>
  <p:tag name="ISPRING_SCORM_PASSING_SCORE" val="80.000000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sWk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FpE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Gxa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BsWkRSNeLgw3wDAAAADAAAIQAAAHVuaXZlcnNhbC9mbGFzaF9za2luX3NldHRpbmdzLnhtbI1WbW/aMBD+XH4FYt9hpd1opRSJviBVY201Or47yQFWHTuyHTr+/e5MHBwIJURI8d3z2OfnzudE5oPL7ga04Ure9Ya9ceciSgqtQdp3yHLBLHRjZuA5vetN/85mvYFDKKH0HKzlcmXQUFq6HFGJynImtzO1Uv2YJR8rrQqZ9sbfplf0RAMHPSCttzloweUH4n4Mb+4fp804wY19tpD1lyyBvsLAkfB0+TR8GrYh5BqMAQrm9nEynPw8wxEsBuFXuR5d31xPWjH2y0zdrxVpww23jjQajq5G180klBaxdV2/WCNXeZG3T0Ou1YpiP2CM6DnDEIqlWA0If7yl5wwcK2tLi5zJt4V/9oz2cWGtkv1ESYtF25dKZ0wgZ+l+rThlhlswXBVVS2DkcdqC4CsoHqXJKWHYCuqqJ5BepqfyhOqBruO/in5XNaGYrBloBE8xDqVTFzF8p2cPLd+Ckx+RhlqJN1qh1hGonmMBY6sLiAZ+RB6zVp+vhcXj7r2hxSPecI9vrDAwXjJhStDe6GF/4JPLNJinNHj/Qokig4ddlOFUdYeHPzzcu8SFyMpWhaZhU5r26wZGj3tBwY9wgdHj5qT6qxTbI/Chhxj+DN0zl7290mXIgdQXEUiG714fP3Iumn9GrccEC5YGB8hUCmNXEe88A0pONHA2imJwEEYk2YavmMV75Ddh4u3cQm6iwYF9V0SNNRNZbgUcV1KiCm0wBnQu6ltt8BBhd/bMxM5gaT22bvTS0zUV5tqNO1+K6qffibQbdC1eYHe9jOkP0O9KCdPrlhRsYqiuuzcP4XRPYP8B/SyXqg1BKgvhzC64RqTanaZWWGYtS9YZRtIcdaWdS15jkqJyvePkySKLQT9hwjn4QqvbCLXmq7XAv11w+IS0Dj/hJJ5d41SS8aqGA4NLMTCdrH197wZkzwphuYANiNIXGGiTJ7YTGTwMx3ukwqkXW2A5W2ll89hXQq3h1RxH8AXGo+pNKHScKWTLYuN2s28IvgsHIQSNuWxrVIVhR3NjVyjhjOhsUAtTEijHCqvmlmlbTrcfu62yDUwkz1z3QDMt4wNrcBFFKJWXIjiXxx/Z/ep0o1QTVdM3eJoJ1BnHwyaC89Qb4zset/FSA4Rd0Rk7Vav+BdtYMZ2+VIBa725wExd3hpeZa7CG5HvFL45oEFhdOirl8R2/+8edzn9QSwMEFAACAAgAbFpEUuZFxhFIBAAAERUAACYAAAB1bml2ZXJzYWwvaHRtbF9wdWJsaXNoaW5nX3NldHRpbmdzLnhtbN1Y3XLaOBS+z1NovNPL4qRNNyljyGTBTJgSoNjpNrOzkxG2wNrIkmvJUHq1T7MP1ifZIwsIBJKKTNhO9iJDfHzOd46+86exd/Y1ZWhCckkFrzlHlUMHER6JmPJxzbkKW69PHSQV5jFmgpOaw4WDzuoHXlYMGZVJQJQCVYkAhstqpmpOolRWdd3pdFqhMsv1W8EKBfiyEonUzXIiCVckdzOGZ/CjZhmRzhzBAgD+UsHnZvWDA4Q8g3Qp4oIRRGOInFN9KMwuVMoc12gNcXQ7zkXB44ZgIkf5eFhzfmn4zaPm24WOQWrSlHBNiayDUItVFccx1UFgFtBvBCWEjhOI9uTYQVMaq6TmvDnWKKDtbqKU2ObkWKM0BFDA1Rw+JQrHWGHzaPwp8lXJhcCI4hnHKY1CeIP08WtOM7wJOu2mf9PthX5wcxFedkwMOxiF/udwB6OwHXb8XfRt4S+u+/6g0+5+uAl7vU7Y7t9ZAaNrhHjuOmMeMCuKPCJLwjyVFOmQY8qgRO/RKImCImc4H5NQtCgkcYSZJA76KyPjjwVmVM2gFw6hF24Jyc5lRiI10GmrOSoviHMHZwAhMMjlsiTevV+WxMnp2tFd4/3uWFuj9LBSOEqgeEBWhua5q6KFGtVdhCNFJ1CY5N4hRwVjQZFlIld1HXTpe1W4jOEBGG8k+Bpz+hkNBYuXfJF0SOIuTiF//RZ30AiSyoC6XkY4CjCHrqYK6IyWFrIYSkVV2c2tufZ5TjFD0LEwdgi6DDbojRKcy7UsLjOpmymq/9EVisg/Db1G9KBqwCh40bVkpf+7KFiMZqJAjN6CnUBQakUK/yUErTY0GuUiLaUMS4Vk6WZCyZTEZzaOrsFFWoAljLeMEWU8fCnoNzQkI5EDLsETGIYgp9LgV3YCzrCUd6B4EeMr06btbtP//EofEMcTzKMdwaE+SZqpveDjGeJCLeyAjggXkpRJiWlcvrM5W+XpaVi2COT5mbKxhi9pWjD8nPBLQlag95jy/XjZJfE/jMDabYInZaPr5i2hocUppMRgwosIBiHl85FqARhhjgRnM4Qj2FBSj40JFYUEiRkQBlo+PUJjD2VaPo3h7gMe85jkVpCHR2/eHr/79eT0fbXifv/7n9ePGs13d59h7c4s78aDlwM7q3tXhB8YPXJR2LBtiTzVhRpvON1++bEwb3dDf3DeCNuf2uH1FoCSvc2d5bl6gW7fp+Wt4t46Hf68fRr454PGBRr4wVUnDKo2NdQV0K4qSqAKR/qGbWPTH/ifrLCBYhu93lUIVeFbdZEfWHnuWfn9YKM1MPeG/sqdwSoE2ANjM9dgEzCaUqjGF9HVVg32pIHwMpp66yWZPtrVZg7sqakJzqNkb5Xzggftz8vJ/5jprdUvty01FJCUaqP/aLs9G+nrrAX+Zfu3Xqe5V/qoHX8vomaflz7ztPw+tPZByHO3fno7APn6Z8z6wb9QSwMEFAACAAgAbFpEUsas6DLAAQAAfgYAAB8AAAB1bml2ZXJzYWwvaHRtbF9za2luX3NldHRpbmdzLmpzjZTBT8IwFMbv/BVkXg3RgU68YYDEhIOJ3oyHrnuMha6vaQuCxv/ddQh23ZvSXuiXH9/ra9fvs9evRsSj/n3/s/5dr5+a61oDp1m9gcumLjr00umREUUGL0UJopAQBcjWIUsmDJz0r1+Eco5k7Zruny0o4/lFSMDq5O+JmgANoW0J7Z0y3FHix/HfPa+rQ0feOacba1EOOEoL0g4k6pLVTHSxrIffYQDjFvQ/6JJxaJjexHdp1kn+Oo7SJONjn+NYKib3C8xxkDK+zjVuZHag50M3fXq1V6CrG1+fyj5M5z4gCmMfLZRh4dn1LJ7F3aTSYAz81B1PJ/HkloQFS0H4DSWju9HkD7RhPK/HH/S2MIU90kmcDJORTyuWQ+uUOGTX2bCJycqrdZqt4gfOws56zbAGIdgedMuq/WEoVBt1xgUqjbk7kTaauEmiAllWyPzATcdukpzbrLPt+jbqyBikqLPj7cGVmz4THMYkajwzDJ7ZinjKZVe4nBENlnzcJqi6oHJBUCJVFymQDLQgRY/bsWHWuPVr1TjTa9AviKLKT3ctYKo4Af0ol+gEZi3jq7LSqobe/Kgg987P7jLcZ+/rG1BLAwQUAAIACABsWkRSlBOzImkAAABuAAAAHAAAAHVuaXZlcnNhbC9sb2NhbF9zZXR0aW5ncy54bWwNzDEOgzAMQNGdU1jeKe3WgcDGVpbSA1jERZEcG5GA4PZk+8PTb/szChy8pWDq8PV4IrDO5oMuDn/TUL8RUib1JKbsUA2h76pWbCb5cs4FJliFLt4mjiUyjxSLHHYRqOFTXv/AHpuuugFQSwMEFAACAAgAFpdCUqqfjlkWCgAAFhkAABcAAAB1bml2ZXJzYWwvdW5pdmVyc2FsLnBuZ+2Ya1RTVxbHjwKKKAXscnwhwaHWdmGliAgEAkKp6GBhxnEKyEtEEpVHwAABAkQeq6IVaNESAiSxr0ErkGKEECCg+EgtMSlggzEPiNBcIISAgRtCSDIXbefDzKxZM/N1+HDXXffc39n/fc7Zd+9z7qU/hoXY2myzAQDYHjkcfAwAi1IAVg9ar0Fawm7z7yK3VYRjIUGgWeA4gTxY4gI/CgSgpXL9UoIV8rwu/XAUAYCNmcvXKjkWlQPAlltHggOP58SpZS2fuhpyLyiWym8ONhAZ/p8JYm1KQonvbpiY2jvSK1PHeHutezuGv8u9jVNzMmyhWei24dSdqkMDl7KHoaJKUjYRu993IE7585lW8vw6AC68FWgNgP0u61UAfGW5E4CD15wtASjbiLgM/lRsD4DzH+xXAxC8LgiB3/lH+OlHgQvzQ/HbE6+4P9qSeCW3n/Pzk2XmrsrhPzPwX6mtwCvwCrwCr8Ar8Aq8Aq/AK/AKvAKvwP+f8NPN64J+PXm6M72GCw1q6Hyn/KNXB1Dezn9jdFLpvHSfSDbNXSXrmeFk3VXz0hzbvIBimBZRpvldWDgJPgunwg7gQjPD9JI4zNguWHpiZ07VLfXH0FFLC17DqPsokxYfYFysCyjw72DXabUo45TE3BkOp/VJD6giBRncBnKaTS/eZCDLH9o9nRqdcgUA86Y7CSpTmvQPmaYF/Tvx+KBj1wKIygUnW7iuOJ2+9ZmkKKJeHAHACeWPI3LOl7n8oznSSY15ok6WSuUJHCEXxKTuOBzi1AhAFz6uYmFJPzncY8i/w2SxbbX1Pi/+6izt7I9wQix0xczpCaq+Q7q2BLpHyFjJTD++ijD3JDUuKQAAuUeENSOg2b572vHzN3pxPUcEKYZaL3buF0YAcjSWCm3Ir6/cZt/2GeriPLk1tRbcJe1GOhXPZEFlmfb+2u+ktZzy0NfmfAMXlhxKmb4h35Sk42k4/i6Syi8RAH/0b+3WvW7vU6S3BRg3NyuwMP6bwk5rN/5SES83WZY7gipvCW2OheTDnpYI4bS1VDJDJWve+7NjYE4+3ViDfnEzsH2qYLpMnd1MDYVFUR7k+8qh4aUJbRXZndybgBeHEh57qhy5ajUA+ZmVNr3LKyKMXupjrO38RVhsnKP0GEynydi9e/i5Un72dkIzp5oa1ce3uqA+r53N5ngStrOkizkazLuFpp81PebnMSPexucYD0nXQ/mBaap6FmOUizJoSSJIjv6EIBXxGiS1lUNDyoxWU0Fam4pexxG2kTemOeFIfTtoLpYKAd8i0YDbphwm7GbEfVnnm959gEFWlSfs5WBpuSNSw8WPVwH/jhBLRT0hVbbtOEHejhNAIp/RKchHUkM9LGWtPk1j0ekNYTl7JHfzH9QbTAKx5BGGxTXqTez4aF7WDgY1lJdeofOWidBt2nn2NDOpczrao7KhiSScZRNKKVem+XDgAbvr3CSsciujKfd3WM0b3LFMvRrNepJkCPjcxQLM9GN+b81mbqzTcrlJ8tqsvT5QBuFlj22VXrqHZXullQ934T+UniDCZ0VRLIFPBL9R3Uw96MiSw9rKGjXnpSfcliGsl5vg/IIdQ5tIHpQKBXzqp+eiEzj/gHhGlCqV6YRns9M0teLsBy6ar5FpedyIomcslmShoRTUNfx77BSKrJlFnxBPD/qdrDi0E9wNIaou6Sca7beEMK7E37uN2R3Twg5KggnIUu1RGSINLNt6daNrEYspETJHvLnnF8p8bG+HLvvRKIk3yzpfdmDiEDf4Hee8JM+7GwmayRmOYbqaaoxlu4cZFONI0IVjjTONOAu4murDfepLHJd+TqKMufnEFirnLhLp92okNT55UVvByNedu63ZuxdHx9s+vjFlpeh40b55k0RIi9tZTxjU62rV3U+sSlpeJAkSKC6BpLMiHbGJmyr1UMHQ5DicRNO2Zm3QFc80JXqz1Bdapm8Nijs1Ffxs39FMcgXfwc3oWyqZr+DvwjexnI5DWNIRclfWTV0VNwvGBs2c2SBYjmJd/XHm99ugUyO1Uff2Jbib5Wue5g2Y969pa2Mei3YnnPPvqY5yS4iBmKreh5jh+9EsY2FzC7uchJWZHEvUH9ZeGs+KwVFblzx56VgBiy2gEfGaTi5zeJ9rEM8lDp1X6uzHEkxYjGWKLNINQBKdpkT0m2lc1ypozevha3Jx/eopq8EUPOmeIsaebvpxAD1UH1mTJUrRpZowbx+ERrMUL7a6bablfussLfTLaK1Qxdl3Z23AKU1iNLHojOzRM8Niqwc7oPLTXxw03nlIWNKjoIFNvZ6StQL5EG6vOBqqpaJgLuUzOumABaJad3Weq72eDDlEpHx8nc95frlykJJGP/TwcrUPW7K307/Htp4bFeGF63TdR58930+dN8Ym47fr+B3GTaUSV5LqsuKVA2xJZF8lVzs5aJgebzSk+E2em3YonjktskjB3D9/VrRDLzK/vyw+kIIqk7xTbxbwGvqEy5NOqLhDdMpUHw1uur7NFZ1GHTwpruPeiIS+YD/i8/Pe7G0tH3Qtr6z/TVY+G7v5rEhjluVtGMqITmijb3nmyyMH2zcXbGsIXy31QHLf1aiAo6NNqBdUdXL1cMcD0mM5eoifHQ8V7UcxzUXq9+yQ71C2vdRDQuhqIX4x3iReXz0o/vTy/ANTJFQtSX+GLq9bd7lJ79QWTx5r1GhOkCTtOLhCc/YHfKXw28T27m5blhoO0/BIJenTUFOIPCKka0xjn0bpWZ5dHBbDej8MBZKVFdF2VeoSHH551M/FhxQi+W0AUDKX4nSs0UlecysYT1PRBHHf1ws4NyJ7eN4QReuLpZzC+qq+EzWSFltDBIum5lYkvJTSWRl9MyIezUs3kPJZJjksKmjxJ4fbC0bPxJY7VnZXkUqdpVQ1yyNx+k6uc5O4uy0/5rtFJG1zkmCnMVLfqtcp2idjOO6tdti4y0Zr3lGqyW3TBOyrZEbTz7RjK2aq+j08hKtTVAXC4FFP8yDnNJ6WDO2Po3CTXiVOqy99XhUj68CFR0dbhEkGNeuDRH96x3AcujD5VVT5bC5JxOeCC5Vh9v5kS4VKgKz/+n+uTd8gtZEpltX9q2o2M0crpbtDcqtM1V9gJDi5b5YKUYELHYRgtDVjVuAvoaYyTCYFPUJsBy7o/q4z4eyoDftKuIDipWgHOq+lcX8sRAo2rnhG72IdT6z4YS2yLUFddM43WfcO0ZaLOq67cbbfw2ADDvZRcvCfLEoXbx0eMt08QBjmZ/gjVT0/POCkPNgKXIegeGOhTvqTH7Yi+OJh8z7CneVtBq5H//jrR3U3AMg0jvB6xJiQ/TqhW+E8Txiiz9N8u1OulQ4GeFkpckR1DL9zXZcQHQmq28C6dcyOztmX89YaSgS+TOeng4Wvf9/znP/HLdlAQ7h5fUvLB+S5uvPLPcCRD8OCm4NOFv8NUEsDBBQAAgAIABaXQlLlZcaxSwAAAGoAAAAbAAAAdW5pdmVyc2FsL3VuaXZlcnNhbC5wbmcueG1ss7GvyM1RKEstKs7Mz7NVMtQzULK34+WyKShKLctMLVeoAIoBBSFASaESyDVCcMszU0oybJUszM0QYhmpmekZJbZKZqbmcEF9oJEAUEsBAgAAFAACAAgAEkRsTmtfMwTVAgAA9wcAAA8AAAAAAAAAAQAAAAAAAAAAAG5vbmUvcGxheWVyLnhtbFBLAQIAABQAAgAIAKmaek64+Zi64gIAAGcKAAAYAAAAAAAAAAEAAAAAAAIDAABub25lL2NvbW1vbl9tZXNzYWdlcy5sbmdQSwECAAAUAAIACACpmnpOtrL3yKUAAACCAQAAKQAAAAAAAAABAAAAAAAaBgAAbm9uZS9wbGF5YmFja19hbmRfbmF2aWdhdGlvbl9zZXR0aW5ncy54bWxQSwECAAAUAAIACACpmnpOH1SKajADAADHDgAAIgAAAAAAAAABAAAAAAAGBwAAbm9uZS9mbGFzaF9wdWJsaXNoaW5nX3NldHRpbmdzLnhtbFBLAQIAABQAAgAIAKmaek5CgcTFGAEAANQCAAAcAAAAAAAAAAEAAAAAAHYKAABub25lL2ZsYXNoX3NraW5fc2V0dGluZ3MueG1sUEsBAgAAFAACAAgAqZp6TtebcJYrAwAAbw4AACEAAAAAAAAAAQAAAAAAyAsAAG5vbmUvaHRtbF9wdWJsaXNoaW5nX3NldHRpbmdzLnhtbFBLAQIAABQAAgAIAKmaek6Oc/b6agAAAOUAAAAaAAAAAAAAAAEAAAAAADIPAABub25lL2h0bWxfc2tpbl9zZXR0aW5ncy5qc1BLAQIAABQAAgAIALCaek68fTX3SgAAAEkAAAAXAAAAAAAAAAEAAAAAANQPAABub25lL2xvY2FsX3NldHRpbmdzLnhtbFBLAQIAABQAAgAIAJO+llA2YVgCRwMAAOEJAAAUAAAAAAAAAAEAAAAAAFMQAAB1bml2ZXJzYWwvcGxheWVyLnhtbFBLAQIAABQAAgAIAGxaRFKcXjIIFAYAADcXAAAdAAAAAAAAAAEAAAAAAMwTAAB1bml2ZXJzYWwvY29tbW9uX21lc3NhZ2VzLmxuZ1BLAQIAABQAAgAIAGxaRFJmsqLVpQAAAIMBAAAuAAAAAAAAAAEAAAAAABsaAAB1bml2ZXJzYWwvcGxheWJhY2tfYW5kX25hdmlnYXRpb25fc2V0dGluZ3MueG1sUEsBAgAAFAACAAgAbFpEUtC9L7ROBAAAhxUAACcAAAAAAAAAAQAAAAAADBsAAHVuaXZlcnNhbC9mbGFzaF9wdWJsaXNoaW5nX3NldHRpbmdzLnhtbFBLAQIAABQAAgAIAGxaRFI14uDDfAMAAAAMAAAhAAAAAAAAAAEAAAAAAJ8fAAB1bml2ZXJzYWwvZmxhc2hfc2tpbl9zZXR0aW5ncy54bWxQSwECAAAUAAIACABsWkRS5kXGEUgEAAARFQAAJgAAAAAAAAABAAAAAABaIwAAdW5pdmVyc2FsL2h0bWxfcHVibGlzaGluZ19zZXR0aW5ncy54bWxQSwECAAAUAAIACABsWkRSxqzoMsABAAB+BgAAHwAAAAAAAAABAAAAAADmJwAAdW5pdmVyc2FsL2h0bWxfc2tpbl9zZXR0aW5ncy5qc1BLAQIAABQAAgAIAGxaRFKUE7MiaQAAAG4AAAAcAAAAAAAAAAEAAAAAAOMpAAB1bml2ZXJzYWwvbG9jYWxfc2V0dGluZ3MueG1sUEsBAgAAFAACAAgAFpdCUqqfjlkWCgAAFhkAABcAAAAAAAAAAAAAAAAAhioAAHVuaXZlcnNhbC91bml2ZXJzYWwucG5nUEsBAgAAFAACAAgAFpdCUuVlxrFLAAAAagAAABsAAAAAAAAAAQAAAAAA0TQAAHVuaXZlcnNhbC91bml2ZXJzYWwucG5nLnhtbFBLBQYAAAAAEgASAFYFAABVNQAAAAA="/>
  <p:tag name="ISPRING_UUID" val="{1B786D2E-F3AC-4DBF-8D0A-D4D4AB058FEE}"/>
  <p:tag name="ISPRING_ULTRA_SCORM_COURCE_TITLE" val="Lliçó_11_N1_CT"/>
  <p:tag name="ISPRING_PRESENTATION_TITLE" val="Lliçó_11_N1_CT"/>
  <p:tag name="ISPRING_RESOURCE_FOLDER" val="C:\Users\usuari\Downloads\MBruguera\CatDef\LLIÇONS\LLIÇÓ 11\Lliçó_11_N1_CT"/>
  <p:tag name="ISPRING_PRESENTATION_PATH" val="C:\Users\usuari\Downloads\MBruguera\CatDef\LLIÇONS\LLIÇÓ 11\Lliçó_11_N1_CT.pptx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b\uFFFD0F{AB8C8627-7FDD-4AB7-AE54-4F642AE82300}&quot;,&quot;C:\\Users\\usuari\\Downloads\\MBruguera\\CatDef\\LLIÇONS\\LLIÇÓ 11&quot;],[&quot;\uFFFDd\u0013*{0FCB5101-AEB5-4723-8DCE-7D5C9063266D}&quot;,&quot;C:\\Users\\Carles Serrat\\Desktop\\EngiMath-UPC\\Execution\\LLIÇONS\\LLIÇÓ 11&quot;],[&quot;*\uFFFD\uFFFD\uFFFD{BB4CDCA5-F38E-475C-8C53-186BBAA01A72}&quot;,&quot;C:\\Users\\filom\\Documents\\ENGIMATH\\LESSONS\\MATRICES\\LESSON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REEN_RECS_UPDATED" val="C:\Users\usuari\Downloads\MBruguera\CatDef\LLIÇONS\LLIÇÓ 11\Lliçó_11_N1_C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Tez3AogeF2JlW52w_k98A&quot;,&quot;gi&quot;:&quot;wSl0X83KE9GSQKEOu6QVrg&quot;,&quot;ti&quot;:&quot;characters&quot;,&quot;vs&quot;:{&quot;f&quot;:[802,674,642],&quot;i&quot;:{&quot;d&quot;:&quot;FTez3AogeF2JlW52w_k98A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COkQahJYWh3eNc6L5sd5A&quot;,&quot;gi&quot;:&quot;wSl0X83KE9GSQKEOu6QVrg&quot;,&quot;ti&quot;:&quot;characters&quot;,&quot;vs&quot;:{&quot;f&quot;:[802,674],&quot;i&quot;:{&quot;d&quot;:&quot;BCOkQahJYWh3eNc6L5sd5A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P69YRm_N8geZ_1M6Zv73Q&quot;,&quot;gi&quot;:&quot;wSl0X83KE9GSQKEOu6QVrg&quot;,&quot;ti&quot;:&quot;characters&quot;,&quot;vs&quot;:{&quot;f&quot;:[802,674,642],&quot;i&quot;:{&quot;d&quot;:&quot;hP69YRm_N8geZ_1M6Zv73Q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QiAW_G9c2IOzsDoUm0erw&quot;,&quot;gi&quot;:&quot;wSl0X83KE9GSQKEOu6QVrg&quot;,&quot;ti&quot;:&quot;characters&quot;,&quot;vs&quot;:{&quot;f&quot;:[802,674],&quot;i&quot;:{&quot;d&quot;:&quot;jQiAW_G9c2IOzsDoUm0erw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6vII0yYw5CZUQ-T3FjOgA&quot;,&quot;gi&quot;:&quot;wSl0X83KE9GSQKEOu6QVrg&quot;,&quot;ti&quot;:&quot;characters&quot;,&quot;vs&quot;:{&quot;f&quot;:[802,674],&quot;i&quot;:{&quot;d&quot;:&quot;46vII0yYw5CZUQ-T3FjOgA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usuari\Downloads\MBruguera\CatDef\LLIÇONS\LLIÇÓ 11\Lliçó_11_N1_CT\quiz\quiz5.quiz"/>
  <p:tag name="ISPRING_QUIZ_RELATIVE_PATH" val="Lliçó_11_N1_CT\quiz\quiz5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esztgiCYhtPT4mpmdSktQ&quot;,&quot;gi&quot;:&quot;wSl0X83KE9GSQKEOu6QVrg&quot;,&quot;ti&quot;:&quot;characters&quot;,&quot;vs&quot;:{&quot;f&quot;:[802,674,501],&quot;i&quot;:{&quot;d&quot;:&quot;FesztgiCYhtPT4mpmdSkt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8BC0FDF-8AFD-433C-A705-2C122BCFBF88}"/>
</file>

<file path=customXml/itemProps2.xml><?xml version="1.0" encoding="utf-8"?>
<ds:datastoreItem xmlns:ds="http://schemas.openxmlformats.org/officeDocument/2006/customXml" ds:itemID="{AD9FBD32-E6EE-44EF-BD65-7D22C9E5A500}"/>
</file>

<file path=customXml/itemProps3.xml><?xml version="1.0" encoding="utf-8"?>
<ds:datastoreItem xmlns:ds="http://schemas.openxmlformats.org/officeDocument/2006/customXml" ds:itemID="{68A7D7FE-6535-41A6-A554-E42E02365EB1}"/>
</file>

<file path=docProps/app.xml><?xml version="1.0" encoding="utf-8"?>
<Properties xmlns="http://schemas.openxmlformats.org/officeDocument/2006/extended-properties" xmlns:vt="http://schemas.openxmlformats.org/officeDocument/2006/docPropsVTypes">
  <TotalTime>16597</TotalTime>
  <Words>1924</Words>
  <Application>Microsoft Office PowerPoint</Application>
  <PresentationFormat>Widescreen</PresentationFormat>
  <Paragraphs>396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Lliçó_11_N1_CT</dc:title>
  <dc:creator>Filomena Soares</dc:creator>
  <cp:lastModifiedBy>usuari</cp:lastModifiedBy>
  <cp:revision>345</cp:revision>
  <dcterms:created xsi:type="dcterms:W3CDTF">2019-03-25T06:42:45Z</dcterms:created>
  <dcterms:modified xsi:type="dcterms:W3CDTF">2021-07-27T15:32:46Z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